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4" r:id="rId16"/>
    <p:sldId id="268" r:id="rId17"/>
    <p:sldId id="269" r:id="rId18"/>
    <p:sldId id="270" r:id="rId19"/>
    <p:sldId id="273"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308" r:id="rId33"/>
    <p:sldId id="287" r:id="rId34"/>
    <p:sldId id="288" r:id="rId35"/>
    <p:sldId id="289" r:id="rId36"/>
    <p:sldId id="303" r:id="rId37"/>
    <p:sldId id="304" r:id="rId38"/>
    <p:sldId id="305" r:id="rId39"/>
    <p:sldId id="306" r:id="rId40"/>
    <p:sldId id="307" r:id="rId41"/>
    <p:sldId id="290" r:id="rId42"/>
    <p:sldId id="293" r:id="rId43"/>
    <p:sldId id="294" r:id="rId44"/>
    <p:sldId id="295" r:id="rId45"/>
    <p:sldId id="296" r:id="rId46"/>
    <p:sldId id="297" r:id="rId47"/>
    <p:sldId id="298" r:id="rId48"/>
    <p:sldId id="299" r:id="rId49"/>
    <p:sldId id="300" r:id="rId50"/>
    <p:sldId id="301" r:id="rId51"/>
    <p:sldId id="302" r:id="rId52"/>
    <p:sldId id="292" r:id="rId53"/>
    <p:sldId id="29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92" d="100"/>
          <a:sy n="92" d="100"/>
        </p:scale>
        <p:origin x="8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K" userId="8237155b-2222-4417-92a6-57c921e4b788" providerId="ADAL" clId="{C24F9477-8A66-754D-BD03-1A34EF610321}"/>
    <pc:docChg chg="undo custSel addSld delSld modSld">
      <pc:chgData name="RK" userId="8237155b-2222-4417-92a6-57c921e4b788" providerId="ADAL" clId="{C24F9477-8A66-754D-BD03-1A34EF610321}" dt="2024-02-06T02:43:39.835" v="145" actId="14100"/>
      <pc:docMkLst>
        <pc:docMk/>
      </pc:docMkLst>
      <pc:sldChg chg="modSp mod">
        <pc:chgData name="RK" userId="8237155b-2222-4417-92a6-57c921e4b788" providerId="ADAL" clId="{C24F9477-8A66-754D-BD03-1A34EF610321}" dt="2024-02-05T15:19:24.194" v="89" actId="20577"/>
        <pc:sldMkLst>
          <pc:docMk/>
          <pc:sldMk cId="1648769590" sldId="256"/>
        </pc:sldMkLst>
        <pc:spChg chg="mod">
          <ac:chgData name="RK" userId="8237155b-2222-4417-92a6-57c921e4b788" providerId="ADAL" clId="{C24F9477-8A66-754D-BD03-1A34EF610321}" dt="2024-02-05T15:19:24.194" v="89" actId="20577"/>
          <ac:spMkLst>
            <pc:docMk/>
            <pc:sldMk cId="1648769590" sldId="256"/>
            <ac:spMk id="2" creationId="{00000000-0000-0000-0000-000000000000}"/>
          </ac:spMkLst>
        </pc:spChg>
      </pc:sldChg>
      <pc:sldChg chg="modSp mod">
        <pc:chgData name="RK" userId="8237155b-2222-4417-92a6-57c921e4b788" providerId="ADAL" clId="{C24F9477-8A66-754D-BD03-1A34EF610321}" dt="2024-02-05T15:29:53.906" v="135" actId="14100"/>
        <pc:sldMkLst>
          <pc:docMk/>
          <pc:sldMk cId="1746839428" sldId="281"/>
        </pc:sldMkLst>
        <pc:picChg chg="mod">
          <ac:chgData name="RK" userId="8237155b-2222-4417-92a6-57c921e4b788" providerId="ADAL" clId="{C24F9477-8A66-754D-BD03-1A34EF610321}" dt="2024-02-05T15:29:53.906" v="135" actId="14100"/>
          <ac:picMkLst>
            <pc:docMk/>
            <pc:sldMk cId="1746839428" sldId="281"/>
            <ac:picMk id="4" creationId="{00000000-0000-0000-0000-000000000000}"/>
          </ac:picMkLst>
        </pc:picChg>
      </pc:sldChg>
      <pc:sldChg chg="modSp mod">
        <pc:chgData name="RK" userId="8237155b-2222-4417-92a6-57c921e4b788" providerId="ADAL" clId="{C24F9477-8A66-754D-BD03-1A34EF610321}" dt="2024-02-05T15:31:11.454" v="136" actId="123"/>
        <pc:sldMkLst>
          <pc:docMk/>
          <pc:sldMk cId="2554710593" sldId="283"/>
        </pc:sldMkLst>
        <pc:spChg chg="mod">
          <ac:chgData name="RK" userId="8237155b-2222-4417-92a6-57c921e4b788" providerId="ADAL" clId="{C24F9477-8A66-754D-BD03-1A34EF610321}" dt="2024-02-05T15:31:11.454" v="136" actId="123"/>
          <ac:spMkLst>
            <pc:docMk/>
            <pc:sldMk cId="2554710593" sldId="283"/>
            <ac:spMk id="3" creationId="{00000000-0000-0000-0000-000000000000}"/>
          </ac:spMkLst>
        </pc:spChg>
      </pc:sldChg>
      <pc:sldChg chg="modSp mod">
        <pc:chgData name="RK" userId="8237155b-2222-4417-92a6-57c921e4b788" providerId="ADAL" clId="{C24F9477-8A66-754D-BD03-1A34EF610321}" dt="2024-02-05T15:33:28.361" v="137" actId="1036"/>
        <pc:sldMkLst>
          <pc:docMk/>
          <pc:sldMk cId="994311081" sldId="284"/>
        </pc:sldMkLst>
        <pc:picChg chg="mod">
          <ac:chgData name="RK" userId="8237155b-2222-4417-92a6-57c921e4b788" providerId="ADAL" clId="{C24F9477-8A66-754D-BD03-1A34EF610321}" dt="2024-02-05T15:33:28.361" v="137" actId="1036"/>
          <ac:picMkLst>
            <pc:docMk/>
            <pc:sldMk cId="994311081" sldId="284"/>
            <ac:picMk id="4" creationId="{00000000-0000-0000-0000-000000000000}"/>
          </ac:picMkLst>
        </pc:picChg>
      </pc:sldChg>
      <pc:sldChg chg="modSp mod">
        <pc:chgData name="RK" userId="8237155b-2222-4417-92a6-57c921e4b788" providerId="ADAL" clId="{C24F9477-8A66-754D-BD03-1A34EF610321}" dt="2024-02-05T15:51:32.767" v="138" actId="123"/>
        <pc:sldMkLst>
          <pc:docMk/>
          <pc:sldMk cId="182995868" sldId="288"/>
        </pc:sldMkLst>
        <pc:spChg chg="mod">
          <ac:chgData name="RK" userId="8237155b-2222-4417-92a6-57c921e4b788" providerId="ADAL" clId="{C24F9477-8A66-754D-BD03-1A34EF610321}" dt="2024-02-05T15:51:32.767" v="138" actId="123"/>
          <ac:spMkLst>
            <pc:docMk/>
            <pc:sldMk cId="182995868" sldId="288"/>
            <ac:spMk id="2" creationId="{00000000-0000-0000-0000-000000000000}"/>
          </ac:spMkLst>
        </pc:spChg>
      </pc:sldChg>
      <pc:sldChg chg="modSp new mod">
        <pc:chgData name="RK" userId="8237155b-2222-4417-92a6-57c921e4b788" providerId="ADAL" clId="{C24F9477-8A66-754D-BD03-1A34EF610321}" dt="2024-02-05T15:05:52.779" v="5" actId="123"/>
        <pc:sldMkLst>
          <pc:docMk/>
          <pc:sldMk cId="4028887690" sldId="293"/>
        </pc:sldMkLst>
        <pc:spChg chg="mod">
          <ac:chgData name="RK" userId="8237155b-2222-4417-92a6-57c921e4b788" providerId="ADAL" clId="{C24F9477-8A66-754D-BD03-1A34EF610321}" dt="2024-02-05T15:05:37.281" v="2" actId="20577"/>
          <ac:spMkLst>
            <pc:docMk/>
            <pc:sldMk cId="4028887690" sldId="293"/>
            <ac:spMk id="2" creationId="{C5B3FBCD-E54C-3D41-50AC-1B5976081447}"/>
          </ac:spMkLst>
        </pc:spChg>
        <pc:spChg chg="mod">
          <ac:chgData name="RK" userId="8237155b-2222-4417-92a6-57c921e4b788" providerId="ADAL" clId="{C24F9477-8A66-754D-BD03-1A34EF610321}" dt="2024-02-05T15:05:52.779" v="5" actId="123"/>
          <ac:spMkLst>
            <pc:docMk/>
            <pc:sldMk cId="4028887690" sldId="293"/>
            <ac:spMk id="3" creationId="{97444C55-6348-C508-5AB9-B7E2FCAB58F3}"/>
          </ac:spMkLst>
        </pc:spChg>
      </pc:sldChg>
      <pc:sldChg chg="modSp new mod">
        <pc:chgData name="RK" userId="8237155b-2222-4417-92a6-57c921e4b788" providerId="ADAL" clId="{C24F9477-8A66-754D-BD03-1A34EF610321}" dt="2024-02-05T15:06:57.492" v="11" actId="5793"/>
        <pc:sldMkLst>
          <pc:docMk/>
          <pc:sldMk cId="1871623372" sldId="294"/>
        </pc:sldMkLst>
        <pc:spChg chg="mod">
          <ac:chgData name="RK" userId="8237155b-2222-4417-92a6-57c921e4b788" providerId="ADAL" clId="{C24F9477-8A66-754D-BD03-1A34EF610321}" dt="2024-02-05T15:06:24.385" v="8" actId="20577"/>
          <ac:spMkLst>
            <pc:docMk/>
            <pc:sldMk cId="1871623372" sldId="294"/>
            <ac:spMk id="2" creationId="{C33054BD-9C51-7D5E-D76F-195A8DBD79C5}"/>
          </ac:spMkLst>
        </pc:spChg>
        <pc:spChg chg="mod">
          <ac:chgData name="RK" userId="8237155b-2222-4417-92a6-57c921e4b788" providerId="ADAL" clId="{C24F9477-8A66-754D-BD03-1A34EF610321}" dt="2024-02-05T15:06:57.492" v="11" actId="5793"/>
          <ac:spMkLst>
            <pc:docMk/>
            <pc:sldMk cId="1871623372" sldId="294"/>
            <ac:spMk id="3" creationId="{7BD1120B-0943-EB58-8829-38C82AA30E62}"/>
          </ac:spMkLst>
        </pc:spChg>
      </pc:sldChg>
      <pc:sldChg chg="modSp new mod">
        <pc:chgData name="RK" userId="8237155b-2222-4417-92a6-57c921e4b788" providerId="ADAL" clId="{C24F9477-8A66-754D-BD03-1A34EF610321}" dt="2024-02-05T15:10:29.055" v="27" actId="123"/>
        <pc:sldMkLst>
          <pc:docMk/>
          <pc:sldMk cId="1437509732" sldId="295"/>
        </pc:sldMkLst>
        <pc:spChg chg="mod">
          <ac:chgData name="RK" userId="8237155b-2222-4417-92a6-57c921e4b788" providerId="ADAL" clId="{C24F9477-8A66-754D-BD03-1A34EF610321}" dt="2024-02-05T15:07:57.252" v="19" actId="123"/>
          <ac:spMkLst>
            <pc:docMk/>
            <pc:sldMk cId="1437509732" sldId="295"/>
            <ac:spMk id="2" creationId="{A0948F4B-BEBD-2A42-126F-FA4E3AEF6276}"/>
          </ac:spMkLst>
        </pc:spChg>
        <pc:spChg chg="mod">
          <ac:chgData name="RK" userId="8237155b-2222-4417-92a6-57c921e4b788" providerId="ADAL" clId="{C24F9477-8A66-754D-BD03-1A34EF610321}" dt="2024-02-05T15:10:29.055" v="27" actId="123"/>
          <ac:spMkLst>
            <pc:docMk/>
            <pc:sldMk cId="1437509732" sldId="295"/>
            <ac:spMk id="3" creationId="{9DAF5EC2-946A-7491-8AF8-2FDAB26FD063}"/>
          </ac:spMkLst>
        </pc:spChg>
      </pc:sldChg>
      <pc:sldChg chg="modSp new mod">
        <pc:chgData name="RK" userId="8237155b-2222-4417-92a6-57c921e4b788" providerId="ADAL" clId="{C24F9477-8A66-754D-BD03-1A34EF610321}" dt="2024-02-05T15:11:52.375" v="35" actId="123"/>
        <pc:sldMkLst>
          <pc:docMk/>
          <pc:sldMk cId="2916506283" sldId="296"/>
        </pc:sldMkLst>
        <pc:spChg chg="mod">
          <ac:chgData name="RK" userId="8237155b-2222-4417-92a6-57c921e4b788" providerId="ADAL" clId="{C24F9477-8A66-754D-BD03-1A34EF610321}" dt="2024-02-05T15:11:29.826" v="30" actId="123"/>
          <ac:spMkLst>
            <pc:docMk/>
            <pc:sldMk cId="2916506283" sldId="296"/>
            <ac:spMk id="2" creationId="{6406F180-C6FD-7602-7D5C-A418DD580CB7}"/>
          </ac:spMkLst>
        </pc:spChg>
        <pc:spChg chg="mod">
          <ac:chgData name="RK" userId="8237155b-2222-4417-92a6-57c921e4b788" providerId="ADAL" clId="{C24F9477-8A66-754D-BD03-1A34EF610321}" dt="2024-02-05T15:11:52.375" v="35" actId="123"/>
          <ac:spMkLst>
            <pc:docMk/>
            <pc:sldMk cId="2916506283" sldId="296"/>
            <ac:spMk id="3" creationId="{A5D40E50-2618-8D99-BFBF-B1C1EDCF0D61}"/>
          </ac:spMkLst>
        </pc:spChg>
      </pc:sldChg>
      <pc:sldChg chg="modSp add mod">
        <pc:chgData name="RK" userId="8237155b-2222-4417-92a6-57c921e4b788" providerId="ADAL" clId="{C24F9477-8A66-754D-BD03-1A34EF610321}" dt="2024-02-05T15:12:49.701" v="43" actId="123"/>
        <pc:sldMkLst>
          <pc:docMk/>
          <pc:sldMk cId="2046326364" sldId="297"/>
        </pc:sldMkLst>
        <pc:spChg chg="mod">
          <ac:chgData name="RK" userId="8237155b-2222-4417-92a6-57c921e4b788" providerId="ADAL" clId="{C24F9477-8A66-754D-BD03-1A34EF610321}" dt="2024-02-05T15:12:49.701" v="43" actId="123"/>
          <ac:spMkLst>
            <pc:docMk/>
            <pc:sldMk cId="2046326364" sldId="297"/>
            <ac:spMk id="3" creationId="{A5D40E50-2618-8D99-BFBF-B1C1EDCF0D61}"/>
          </ac:spMkLst>
        </pc:spChg>
      </pc:sldChg>
      <pc:sldChg chg="modSp new mod">
        <pc:chgData name="RK" userId="8237155b-2222-4417-92a6-57c921e4b788" providerId="ADAL" clId="{C24F9477-8A66-754D-BD03-1A34EF610321}" dt="2024-02-05T15:15:25.913" v="53" actId="20577"/>
        <pc:sldMkLst>
          <pc:docMk/>
          <pc:sldMk cId="4079862493" sldId="298"/>
        </pc:sldMkLst>
        <pc:spChg chg="mod">
          <ac:chgData name="RK" userId="8237155b-2222-4417-92a6-57c921e4b788" providerId="ADAL" clId="{C24F9477-8A66-754D-BD03-1A34EF610321}" dt="2024-02-05T15:14:42.532" v="49" actId="20577"/>
          <ac:spMkLst>
            <pc:docMk/>
            <pc:sldMk cId="4079862493" sldId="298"/>
            <ac:spMk id="2" creationId="{56A6019A-4E36-7424-EFF5-A5FA005911A8}"/>
          </ac:spMkLst>
        </pc:spChg>
        <pc:spChg chg="mod">
          <ac:chgData name="RK" userId="8237155b-2222-4417-92a6-57c921e4b788" providerId="ADAL" clId="{C24F9477-8A66-754D-BD03-1A34EF610321}" dt="2024-02-05T15:15:25.913" v="53" actId="20577"/>
          <ac:spMkLst>
            <pc:docMk/>
            <pc:sldMk cId="4079862493" sldId="298"/>
            <ac:spMk id="3" creationId="{581428E0-5272-3CA7-F7D5-4780D5C1E0EC}"/>
          </ac:spMkLst>
        </pc:spChg>
      </pc:sldChg>
      <pc:sldChg chg="modSp new mod">
        <pc:chgData name="RK" userId="8237155b-2222-4417-92a6-57c921e4b788" providerId="ADAL" clId="{C24F9477-8A66-754D-BD03-1A34EF610321}" dt="2024-02-05T15:15:51.190" v="63" actId="123"/>
        <pc:sldMkLst>
          <pc:docMk/>
          <pc:sldMk cId="634603720" sldId="299"/>
        </pc:sldMkLst>
        <pc:spChg chg="mod">
          <ac:chgData name="RK" userId="8237155b-2222-4417-92a6-57c921e4b788" providerId="ADAL" clId="{C24F9477-8A66-754D-BD03-1A34EF610321}" dt="2024-02-05T15:15:33.188" v="58" actId="20577"/>
          <ac:spMkLst>
            <pc:docMk/>
            <pc:sldMk cId="634603720" sldId="299"/>
            <ac:spMk id="2" creationId="{D3F37C8A-1FA7-E6B6-5EBA-CBBDDA2C02FD}"/>
          </ac:spMkLst>
        </pc:spChg>
        <pc:spChg chg="mod">
          <ac:chgData name="RK" userId="8237155b-2222-4417-92a6-57c921e4b788" providerId="ADAL" clId="{C24F9477-8A66-754D-BD03-1A34EF610321}" dt="2024-02-05T15:15:51.190" v="63" actId="123"/>
          <ac:spMkLst>
            <pc:docMk/>
            <pc:sldMk cId="634603720" sldId="299"/>
            <ac:spMk id="3" creationId="{BAAD682E-0135-A72C-BADE-6AD6B14546AF}"/>
          </ac:spMkLst>
        </pc:spChg>
      </pc:sldChg>
      <pc:sldChg chg="modSp new mod">
        <pc:chgData name="RK" userId="8237155b-2222-4417-92a6-57c921e4b788" providerId="ADAL" clId="{C24F9477-8A66-754D-BD03-1A34EF610321}" dt="2024-02-05T15:16:23.115" v="72" actId="123"/>
        <pc:sldMkLst>
          <pc:docMk/>
          <pc:sldMk cId="3078684776" sldId="300"/>
        </pc:sldMkLst>
        <pc:spChg chg="mod">
          <ac:chgData name="RK" userId="8237155b-2222-4417-92a6-57c921e4b788" providerId="ADAL" clId="{C24F9477-8A66-754D-BD03-1A34EF610321}" dt="2024-02-05T15:16:15.334" v="69"/>
          <ac:spMkLst>
            <pc:docMk/>
            <pc:sldMk cId="3078684776" sldId="300"/>
            <ac:spMk id="2" creationId="{CCC21356-5242-2376-DADD-4C8C903AFBA2}"/>
          </ac:spMkLst>
        </pc:spChg>
        <pc:spChg chg="mod">
          <ac:chgData name="RK" userId="8237155b-2222-4417-92a6-57c921e4b788" providerId="ADAL" clId="{C24F9477-8A66-754D-BD03-1A34EF610321}" dt="2024-02-05T15:16:23.115" v="72" actId="123"/>
          <ac:spMkLst>
            <pc:docMk/>
            <pc:sldMk cId="3078684776" sldId="300"/>
            <ac:spMk id="3" creationId="{567C7415-A2E5-5385-A2CA-74C1F252FEF0}"/>
          </ac:spMkLst>
        </pc:spChg>
      </pc:sldChg>
      <pc:sldChg chg="modSp new mod">
        <pc:chgData name="RK" userId="8237155b-2222-4417-92a6-57c921e4b788" providerId="ADAL" clId="{C24F9477-8A66-754D-BD03-1A34EF610321}" dt="2024-02-05T15:17:32.383" v="88" actId="403"/>
        <pc:sldMkLst>
          <pc:docMk/>
          <pc:sldMk cId="461151562" sldId="301"/>
        </pc:sldMkLst>
        <pc:spChg chg="mod">
          <ac:chgData name="RK" userId="8237155b-2222-4417-92a6-57c921e4b788" providerId="ADAL" clId="{C24F9477-8A66-754D-BD03-1A34EF610321}" dt="2024-02-05T15:16:40.505" v="76"/>
          <ac:spMkLst>
            <pc:docMk/>
            <pc:sldMk cId="461151562" sldId="301"/>
            <ac:spMk id="2" creationId="{917A0626-450A-3AF6-F7CD-29EAB37319DD}"/>
          </ac:spMkLst>
        </pc:spChg>
        <pc:spChg chg="mod">
          <ac:chgData name="RK" userId="8237155b-2222-4417-92a6-57c921e4b788" providerId="ADAL" clId="{C24F9477-8A66-754D-BD03-1A34EF610321}" dt="2024-02-05T15:17:32.383" v="88" actId="403"/>
          <ac:spMkLst>
            <pc:docMk/>
            <pc:sldMk cId="461151562" sldId="301"/>
            <ac:spMk id="3" creationId="{216A4CBB-D827-60E8-8736-1981431D6FFF}"/>
          </ac:spMkLst>
        </pc:spChg>
      </pc:sldChg>
      <pc:sldChg chg="modSp new mod">
        <pc:chgData name="RK" userId="8237155b-2222-4417-92a6-57c921e4b788" providerId="ADAL" clId="{C24F9477-8A66-754D-BD03-1A34EF610321}" dt="2024-02-05T15:17:26.089" v="87" actId="403"/>
        <pc:sldMkLst>
          <pc:docMk/>
          <pc:sldMk cId="354044950" sldId="302"/>
        </pc:sldMkLst>
        <pc:spChg chg="mod">
          <ac:chgData name="RK" userId="8237155b-2222-4417-92a6-57c921e4b788" providerId="ADAL" clId="{C24F9477-8A66-754D-BD03-1A34EF610321}" dt="2024-02-05T15:17:09.049" v="84" actId="20577"/>
          <ac:spMkLst>
            <pc:docMk/>
            <pc:sldMk cId="354044950" sldId="302"/>
            <ac:spMk id="2" creationId="{54F9ABFD-6615-8E47-A6E5-A1A199E36778}"/>
          </ac:spMkLst>
        </pc:spChg>
        <pc:spChg chg="mod">
          <ac:chgData name="RK" userId="8237155b-2222-4417-92a6-57c921e4b788" providerId="ADAL" clId="{C24F9477-8A66-754D-BD03-1A34EF610321}" dt="2024-02-05T15:17:26.089" v="87" actId="403"/>
          <ac:spMkLst>
            <pc:docMk/>
            <pc:sldMk cId="354044950" sldId="302"/>
            <ac:spMk id="3" creationId="{A70D48E3-9FC6-BE42-D341-38D305205142}"/>
          </ac:spMkLst>
        </pc:spChg>
      </pc:sldChg>
      <pc:sldChg chg="modSp new mod">
        <pc:chgData name="RK" userId="8237155b-2222-4417-92a6-57c921e4b788" providerId="ADAL" clId="{C24F9477-8A66-754D-BD03-1A34EF610321}" dt="2024-02-05T15:22:15.358" v="98" actId="123"/>
        <pc:sldMkLst>
          <pc:docMk/>
          <pc:sldMk cId="1475785503" sldId="303"/>
        </pc:sldMkLst>
        <pc:spChg chg="mod">
          <ac:chgData name="RK" userId="8237155b-2222-4417-92a6-57c921e4b788" providerId="ADAL" clId="{C24F9477-8A66-754D-BD03-1A34EF610321}" dt="2024-02-05T15:21:57.915" v="95" actId="20577"/>
          <ac:spMkLst>
            <pc:docMk/>
            <pc:sldMk cId="1475785503" sldId="303"/>
            <ac:spMk id="2" creationId="{CD4A5B07-A9B4-98A0-B38A-08366C493E5E}"/>
          </ac:spMkLst>
        </pc:spChg>
        <pc:spChg chg="mod">
          <ac:chgData name="RK" userId="8237155b-2222-4417-92a6-57c921e4b788" providerId="ADAL" clId="{C24F9477-8A66-754D-BD03-1A34EF610321}" dt="2024-02-05T15:22:15.358" v="98" actId="123"/>
          <ac:spMkLst>
            <pc:docMk/>
            <pc:sldMk cId="1475785503" sldId="303"/>
            <ac:spMk id="3" creationId="{1188A787-BB2E-BE70-5078-7EC63EA5AF20}"/>
          </ac:spMkLst>
        </pc:spChg>
      </pc:sldChg>
      <pc:sldChg chg="modSp new mod">
        <pc:chgData name="RK" userId="8237155b-2222-4417-92a6-57c921e4b788" providerId="ADAL" clId="{C24F9477-8A66-754D-BD03-1A34EF610321}" dt="2024-02-05T15:22:47.939" v="107" actId="123"/>
        <pc:sldMkLst>
          <pc:docMk/>
          <pc:sldMk cId="1701885088" sldId="304"/>
        </pc:sldMkLst>
        <pc:spChg chg="mod">
          <ac:chgData name="RK" userId="8237155b-2222-4417-92a6-57c921e4b788" providerId="ADAL" clId="{C24F9477-8A66-754D-BD03-1A34EF610321}" dt="2024-02-05T15:22:28.624" v="103" actId="20577"/>
          <ac:spMkLst>
            <pc:docMk/>
            <pc:sldMk cId="1701885088" sldId="304"/>
            <ac:spMk id="2" creationId="{88B1AC09-2E29-6BD6-2BEF-2829B5DB0B0A}"/>
          </ac:spMkLst>
        </pc:spChg>
        <pc:spChg chg="mod">
          <ac:chgData name="RK" userId="8237155b-2222-4417-92a6-57c921e4b788" providerId="ADAL" clId="{C24F9477-8A66-754D-BD03-1A34EF610321}" dt="2024-02-05T15:22:47.939" v="107" actId="123"/>
          <ac:spMkLst>
            <pc:docMk/>
            <pc:sldMk cId="1701885088" sldId="304"/>
            <ac:spMk id="3" creationId="{8CF7CA95-505F-4E2F-3ADE-4353F6245931}"/>
          </ac:spMkLst>
        </pc:spChg>
      </pc:sldChg>
      <pc:sldChg chg="modSp new mod">
        <pc:chgData name="RK" userId="8237155b-2222-4417-92a6-57c921e4b788" providerId="ADAL" clId="{C24F9477-8A66-754D-BD03-1A34EF610321}" dt="2024-02-05T15:23:13.172" v="112" actId="123"/>
        <pc:sldMkLst>
          <pc:docMk/>
          <pc:sldMk cId="1507163946" sldId="305"/>
        </pc:sldMkLst>
        <pc:spChg chg="mod">
          <ac:chgData name="RK" userId="8237155b-2222-4417-92a6-57c921e4b788" providerId="ADAL" clId="{C24F9477-8A66-754D-BD03-1A34EF610321}" dt="2024-02-05T15:23:00.593" v="110" actId="20577"/>
          <ac:spMkLst>
            <pc:docMk/>
            <pc:sldMk cId="1507163946" sldId="305"/>
            <ac:spMk id="2" creationId="{84BBB7EE-6EE4-87B6-E0E9-84A7A41A5A7F}"/>
          </ac:spMkLst>
        </pc:spChg>
        <pc:spChg chg="mod">
          <ac:chgData name="RK" userId="8237155b-2222-4417-92a6-57c921e4b788" providerId="ADAL" clId="{C24F9477-8A66-754D-BD03-1A34EF610321}" dt="2024-02-05T15:23:13.172" v="112" actId="123"/>
          <ac:spMkLst>
            <pc:docMk/>
            <pc:sldMk cId="1507163946" sldId="305"/>
            <ac:spMk id="3" creationId="{276250D9-9929-5F8F-6A64-690A82092AEF}"/>
          </ac:spMkLst>
        </pc:spChg>
      </pc:sldChg>
      <pc:sldChg chg="addSp delSp modSp new mod">
        <pc:chgData name="RK" userId="8237155b-2222-4417-92a6-57c921e4b788" providerId="ADAL" clId="{C24F9477-8A66-754D-BD03-1A34EF610321}" dt="2024-02-05T15:25:04.476" v="123" actId="123"/>
        <pc:sldMkLst>
          <pc:docMk/>
          <pc:sldMk cId="540764721" sldId="306"/>
        </pc:sldMkLst>
        <pc:spChg chg="mod">
          <ac:chgData name="RK" userId="8237155b-2222-4417-92a6-57c921e4b788" providerId="ADAL" clId="{C24F9477-8A66-754D-BD03-1A34EF610321}" dt="2024-02-05T15:24:48.278" v="121" actId="20577"/>
          <ac:spMkLst>
            <pc:docMk/>
            <pc:sldMk cId="540764721" sldId="306"/>
            <ac:spMk id="2" creationId="{C7564C45-FCCE-54DB-ACBF-3B0EBFB3BD85}"/>
          </ac:spMkLst>
        </pc:spChg>
        <pc:spChg chg="mod">
          <ac:chgData name="RK" userId="8237155b-2222-4417-92a6-57c921e4b788" providerId="ADAL" clId="{C24F9477-8A66-754D-BD03-1A34EF610321}" dt="2024-02-05T15:25:04.476" v="123" actId="123"/>
          <ac:spMkLst>
            <pc:docMk/>
            <pc:sldMk cId="540764721" sldId="306"/>
            <ac:spMk id="3" creationId="{1D08F93F-BCB1-513C-5D4D-B00194E507DD}"/>
          </ac:spMkLst>
        </pc:spChg>
        <pc:spChg chg="add del">
          <ac:chgData name="RK" userId="8237155b-2222-4417-92a6-57c921e4b788" providerId="ADAL" clId="{C24F9477-8A66-754D-BD03-1A34EF610321}" dt="2024-02-05T15:24:44.262" v="115" actId="22"/>
          <ac:spMkLst>
            <pc:docMk/>
            <pc:sldMk cId="540764721" sldId="306"/>
            <ac:spMk id="5" creationId="{62CB2C0F-4A23-7C73-5A7F-E177E77D7EF7}"/>
          </ac:spMkLst>
        </pc:spChg>
      </pc:sldChg>
      <pc:sldChg chg="modSp new mod">
        <pc:chgData name="RK" userId="8237155b-2222-4417-92a6-57c921e4b788" providerId="ADAL" clId="{C24F9477-8A66-754D-BD03-1A34EF610321}" dt="2024-02-05T15:26:36.673" v="134" actId="403"/>
        <pc:sldMkLst>
          <pc:docMk/>
          <pc:sldMk cId="4204681149" sldId="307"/>
        </pc:sldMkLst>
        <pc:spChg chg="mod">
          <ac:chgData name="RK" userId="8237155b-2222-4417-92a6-57c921e4b788" providerId="ADAL" clId="{C24F9477-8A66-754D-BD03-1A34EF610321}" dt="2024-02-05T15:26:18.270" v="131" actId="20577"/>
          <ac:spMkLst>
            <pc:docMk/>
            <pc:sldMk cId="4204681149" sldId="307"/>
            <ac:spMk id="2" creationId="{288CA888-87EB-6F54-F7D0-7A1E88FE3D16}"/>
          </ac:spMkLst>
        </pc:spChg>
        <pc:spChg chg="mod">
          <ac:chgData name="RK" userId="8237155b-2222-4417-92a6-57c921e4b788" providerId="ADAL" clId="{C24F9477-8A66-754D-BD03-1A34EF610321}" dt="2024-02-05T15:26:36.673" v="134" actId="403"/>
          <ac:spMkLst>
            <pc:docMk/>
            <pc:sldMk cId="4204681149" sldId="307"/>
            <ac:spMk id="3" creationId="{4A6475E4-F1A5-6EEE-5EAB-CFA463D6812C}"/>
          </ac:spMkLst>
        </pc:spChg>
      </pc:sldChg>
      <pc:sldChg chg="new del">
        <pc:chgData name="RK" userId="8237155b-2222-4417-92a6-57c921e4b788" providerId="ADAL" clId="{C24F9477-8A66-754D-BD03-1A34EF610321}" dt="2024-02-06T02:43:24.865" v="140" actId="2696"/>
        <pc:sldMkLst>
          <pc:docMk/>
          <pc:sldMk cId="674608512" sldId="308"/>
        </pc:sldMkLst>
      </pc:sldChg>
      <pc:sldChg chg="addSp modSp new mod">
        <pc:chgData name="RK" userId="8237155b-2222-4417-92a6-57c921e4b788" providerId="ADAL" clId="{C24F9477-8A66-754D-BD03-1A34EF610321}" dt="2024-02-06T02:43:39.835" v="145" actId="14100"/>
        <pc:sldMkLst>
          <pc:docMk/>
          <pc:sldMk cId="1071674207" sldId="308"/>
        </pc:sldMkLst>
        <pc:picChg chg="add mod">
          <ac:chgData name="RK" userId="8237155b-2222-4417-92a6-57c921e4b788" providerId="ADAL" clId="{C24F9477-8A66-754D-BD03-1A34EF610321}" dt="2024-02-06T02:43:39.835" v="145" actId="14100"/>
          <ac:picMkLst>
            <pc:docMk/>
            <pc:sldMk cId="1071674207" sldId="308"/>
            <ac:picMk id="2" creationId="{250D3E98-F997-A859-459D-344485795E3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BDBEC7-5271-4372-AB89-AB206432EA26}"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65394-B2D8-42C3-AB45-6C7378D91A44}" type="slidenum">
              <a:rPr lang="en-US" smtClean="0"/>
              <a:t>‹#›</a:t>
            </a:fld>
            <a:endParaRPr lang="en-US"/>
          </a:p>
        </p:txBody>
      </p:sp>
    </p:spTree>
    <p:extLst>
      <p:ext uri="{BB962C8B-B14F-4D97-AF65-F5344CB8AC3E}">
        <p14:creationId xmlns:p14="http://schemas.microsoft.com/office/powerpoint/2010/main" val="223921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DBEC7-5271-4372-AB89-AB206432EA26}"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65394-B2D8-42C3-AB45-6C7378D91A44}" type="slidenum">
              <a:rPr lang="en-US" smtClean="0"/>
              <a:t>‹#›</a:t>
            </a:fld>
            <a:endParaRPr lang="en-US"/>
          </a:p>
        </p:txBody>
      </p:sp>
    </p:spTree>
    <p:extLst>
      <p:ext uri="{BB962C8B-B14F-4D97-AF65-F5344CB8AC3E}">
        <p14:creationId xmlns:p14="http://schemas.microsoft.com/office/powerpoint/2010/main" val="383691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DBEC7-5271-4372-AB89-AB206432EA26}"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65394-B2D8-42C3-AB45-6C7378D91A44}" type="slidenum">
              <a:rPr lang="en-US" smtClean="0"/>
              <a:t>‹#›</a:t>
            </a:fld>
            <a:endParaRPr lang="en-US"/>
          </a:p>
        </p:txBody>
      </p:sp>
    </p:spTree>
    <p:extLst>
      <p:ext uri="{BB962C8B-B14F-4D97-AF65-F5344CB8AC3E}">
        <p14:creationId xmlns:p14="http://schemas.microsoft.com/office/powerpoint/2010/main" val="27154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BDBEC7-5271-4372-AB89-AB206432EA26}"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65394-B2D8-42C3-AB45-6C7378D91A44}" type="slidenum">
              <a:rPr lang="en-US" smtClean="0"/>
              <a:t>‹#›</a:t>
            </a:fld>
            <a:endParaRPr lang="en-US"/>
          </a:p>
        </p:txBody>
      </p:sp>
    </p:spTree>
    <p:extLst>
      <p:ext uri="{BB962C8B-B14F-4D97-AF65-F5344CB8AC3E}">
        <p14:creationId xmlns:p14="http://schemas.microsoft.com/office/powerpoint/2010/main" val="4014802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BDBEC7-5271-4372-AB89-AB206432EA26}" type="datetimeFigureOut">
              <a:rPr lang="en-US" smtClean="0"/>
              <a:t>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665394-B2D8-42C3-AB45-6C7378D91A44}" type="slidenum">
              <a:rPr lang="en-US" smtClean="0"/>
              <a:t>‹#›</a:t>
            </a:fld>
            <a:endParaRPr lang="en-US"/>
          </a:p>
        </p:txBody>
      </p:sp>
    </p:spTree>
    <p:extLst>
      <p:ext uri="{BB962C8B-B14F-4D97-AF65-F5344CB8AC3E}">
        <p14:creationId xmlns:p14="http://schemas.microsoft.com/office/powerpoint/2010/main" val="2311078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BDBEC7-5271-4372-AB89-AB206432EA26}"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65394-B2D8-42C3-AB45-6C7378D91A44}" type="slidenum">
              <a:rPr lang="en-US" smtClean="0"/>
              <a:t>‹#›</a:t>
            </a:fld>
            <a:endParaRPr lang="en-US"/>
          </a:p>
        </p:txBody>
      </p:sp>
    </p:spTree>
    <p:extLst>
      <p:ext uri="{BB962C8B-B14F-4D97-AF65-F5344CB8AC3E}">
        <p14:creationId xmlns:p14="http://schemas.microsoft.com/office/powerpoint/2010/main" val="321196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BDBEC7-5271-4372-AB89-AB206432EA26}" type="datetimeFigureOut">
              <a:rPr lang="en-US" smtClean="0"/>
              <a:t>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665394-B2D8-42C3-AB45-6C7378D91A44}" type="slidenum">
              <a:rPr lang="en-US" smtClean="0"/>
              <a:t>‹#›</a:t>
            </a:fld>
            <a:endParaRPr lang="en-US"/>
          </a:p>
        </p:txBody>
      </p:sp>
    </p:spTree>
    <p:extLst>
      <p:ext uri="{BB962C8B-B14F-4D97-AF65-F5344CB8AC3E}">
        <p14:creationId xmlns:p14="http://schemas.microsoft.com/office/powerpoint/2010/main" val="148903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BDBEC7-5271-4372-AB89-AB206432EA26}" type="datetimeFigureOut">
              <a:rPr lang="en-US" smtClean="0"/>
              <a:t>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665394-B2D8-42C3-AB45-6C7378D91A44}" type="slidenum">
              <a:rPr lang="en-US" smtClean="0"/>
              <a:t>‹#›</a:t>
            </a:fld>
            <a:endParaRPr lang="en-US"/>
          </a:p>
        </p:txBody>
      </p:sp>
    </p:spTree>
    <p:extLst>
      <p:ext uri="{BB962C8B-B14F-4D97-AF65-F5344CB8AC3E}">
        <p14:creationId xmlns:p14="http://schemas.microsoft.com/office/powerpoint/2010/main" val="4128960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DBEC7-5271-4372-AB89-AB206432EA26}" type="datetimeFigureOut">
              <a:rPr lang="en-US" smtClean="0"/>
              <a:t>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665394-B2D8-42C3-AB45-6C7378D91A44}" type="slidenum">
              <a:rPr lang="en-US" smtClean="0"/>
              <a:t>‹#›</a:t>
            </a:fld>
            <a:endParaRPr lang="en-US"/>
          </a:p>
        </p:txBody>
      </p:sp>
    </p:spTree>
    <p:extLst>
      <p:ext uri="{BB962C8B-B14F-4D97-AF65-F5344CB8AC3E}">
        <p14:creationId xmlns:p14="http://schemas.microsoft.com/office/powerpoint/2010/main" val="363060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BDBEC7-5271-4372-AB89-AB206432EA26}"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65394-B2D8-42C3-AB45-6C7378D91A44}" type="slidenum">
              <a:rPr lang="en-US" smtClean="0"/>
              <a:t>‹#›</a:t>
            </a:fld>
            <a:endParaRPr lang="en-US"/>
          </a:p>
        </p:txBody>
      </p:sp>
    </p:spTree>
    <p:extLst>
      <p:ext uri="{BB962C8B-B14F-4D97-AF65-F5344CB8AC3E}">
        <p14:creationId xmlns:p14="http://schemas.microsoft.com/office/powerpoint/2010/main" val="3572011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BDBEC7-5271-4372-AB89-AB206432EA26}" type="datetimeFigureOut">
              <a:rPr lang="en-US" smtClean="0"/>
              <a:t>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665394-B2D8-42C3-AB45-6C7378D91A44}" type="slidenum">
              <a:rPr lang="en-US" smtClean="0"/>
              <a:t>‹#›</a:t>
            </a:fld>
            <a:endParaRPr lang="en-US"/>
          </a:p>
        </p:txBody>
      </p:sp>
    </p:spTree>
    <p:extLst>
      <p:ext uri="{BB962C8B-B14F-4D97-AF65-F5344CB8AC3E}">
        <p14:creationId xmlns:p14="http://schemas.microsoft.com/office/powerpoint/2010/main" val="313345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BDBEC7-5271-4372-AB89-AB206432EA26}" type="datetimeFigureOut">
              <a:rPr lang="en-US" smtClean="0"/>
              <a:t>2/5/24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65394-B2D8-42C3-AB45-6C7378D91A44}" type="slidenum">
              <a:rPr lang="en-US" smtClean="0"/>
              <a:t>‹#›</a:t>
            </a:fld>
            <a:endParaRPr lang="en-US"/>
          </a:p>
        </p:txBody>
      </p:sp>
    </p:spTree>
    <p:extLst>
      <p:ext uri="{BB962C8B-B14F-4D97-AF65-F5344CB8AC3E}">
        <p14:creationId xmlns:p14="http://schemas.microsoft.com/office/powerpoint/2010/main" val="2201652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4. </a:t>
            </a:r>
            <a:br>
              <a:rPr lang="en-US" dirty="0"/>
            </a:br>
            <a:r>
              <a:rPr lang="en-US" dirty="0"/>
              <a:t>Memory Management</a:t>
            </a:r>
          </a:p>
        </p:txBody>
      </p:sp>
    </p:spTree>
    <p:extLst>
      <p:ext uri="{BB962C8B-B14F-4D97-AF65-F5344CB8AC3E}">
        <p14:creationId xmlns:p14="http://schemas.microsoft.com/office/powerpoint/2010/main" val="164876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Memory Management with Bitmaps</a:t>
            </a:r>
            <a:endParaRPr lang="en-US" dirty="0"/>
          </a:p>
        </p:txBody>
      </p:sp>
      <p:sp>
        <p:nvSpPr>
          <p:cNvPr id="3" name="Content Placeholder 2"/>
          <p:cNvSpPr>
            <a:spLocks noGrp="1"/>
          </p:cNvSpPr>
          <p:nvPr>
            <p:ph idx="1"/>
          </p:nvPr>
        </p:nvSpPr>
        <p:spPr/>
        <p:txBody>
          <a:bodyPr/>
          <a:lstStyle/>
          <a:p>
            <a:r>
              <a:rPr lang="en-US" dirty="0"/>
              <a:t>When memory is assigned dynamically, the operating system must manage it. </a:t>
            </a:r>
          </a:p>
          <a:p>
            <a:r>
              <a:rPr lang="en-US" dirty="0"/>
              <a:t>In general terms, there are </a:t>
            </a:r>
            <a:r>
              <a:rPr lang="en-US" dirty="0">
                <a:solidFill>
                  <a:srgbClr val="FF0000"/>
                </a:solidFill>
              </a:rPr>
              <a:t>two ways to keep track of memory usage</a:t>
            </a:r>
            <a:r>
              <a:rPr lang="en-US" dirty="0"/>
              <a:t>: </a:t>
            </a:r>
            <a:r>
              <a:rPr lang="en-US" dirty="0">
                <a:solidFill>
                  <a:srgbClr val="FF0000"/>
                </a:solidFill>
              </a:rPr>
              <a:t>bitmaps and link lists. </a:t>
            </a:r>
          </a:p>
          <a:p>
            <a:r>
              <a:rPr lang="en-US" dirty="0"/>
              <a:t>With a bitmap, memory is divided up into allocation units.</a:t>
            </a:r>
          </a:p>
          <a:p>
            <a:r>
              <a:rPr lang="en-US" dirty="0"/>
              <a:t>Corresponding to each allocation unit is a </a:t>
            </a:r>
            <a:r>
              <a:rPr lang="en-US" dirty="0" err="1"/>
              <a:t>bit</a:t>
            </a:r>
            <a:r>
              <a:rPr lang="en-US" b="1" dirty="0" err="1">
                <a:solidFill>
                  <a:srgbClr val="FF0000"/>
                </a:solidFill>
              </a:rPr>
              <a:t>which</a:t>
            </a:r>
            <a:r>
              <a:rPr lang="en-US" b="1" dirty="0">
                <a:solidFill>
                  <a:srgbClr val="FF0000"/>
                </a:solidFill>
              </a:rPr>
              <a:t> is 0 if the unit is free and 1 if it is occupied (or vice versa). </a:t>
            </a:r>
            <a:r>
              <a:rPr lang="en-US" dirty="0"/>
              <a:t> in the bitmap, </a:t>
            </a:r>
            <a:endParaRPr lang="en-US" b="1" dirty="0">
              <a:solidFill>
                <a:srgbClr val="FF0000"/>
              </a:solidFill>
            </a:endParaRPr>
          </a:p>
          <a:p>
            <a:r>
              <a:rPr lang="en-US" dirty="0"/>
              <a:t>Figure below shows part of memory and the corresponding bitmap.</a:t>
            </a:r>
          </a:p>
          <a:p>
            <a:endParaRPr lang="en-US" dirty="0">
              <a:solidFill>
                <a:srgbClr val="FF0000"/>
              </a:solidFill>
            </a:endParaRPr>
          </a:p>
          <a:p>
            <a:endParaRPr lang="en-US" dirty="0"/>
          </a:p>
        </p:txBody>
      </p:sp>
    </p:spTree>
    <p:extLst>
      <p:ext uri="{BB962C8B-B14F-4D97-AF65-F5344CB8AC3E}">
        <p14:creationId xmlns:p14="http://schemas.microsoft.com/office/powerpoint/2010/main" val="219301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940080" y="642792"/>
            <a:ext cx="8865295" cy="3607236"/>
          </a:xfrm>
          <a:prstGeom prst="rect">
            <a:avLst/>
          </a:prstGeom>
        </p:spPr>
      </p:pic>
      <p:sp>
        <p:nvSpPr>
          <p:cNvPr id="5" name="Rectangle 4"/>
          <p:cNvSpPr/>
          <p:nvPr/>
        </p:nvSpPr>
        <p:spPr>
          <a:xfrm>
            <a:off x="871470" y="4728366"/>
            <a:ext cx="10874062" cy="923330"/>
          </a:xfrm>
          <a:prstGeom prst="rect">
            <a:avLst/>
          </a:prstGeom>
        </p:spPr>
        <p:txBody>
          <a:bodyPr wrap="square">
            <a:spAutoFit/>
          </a:bodyPr>
          <a:lstStyle/>
          <a:p>
            <a:pPr algn="just">
              <a:lnSpc>
                <a:spcPct val="150000"/>
              </a:lnSpc>
            </a:pPr>
            <a:r>
              <a:rPr lang="en-US" b="1" dirty="0">
                <a:effectLst/>
                <a:latin typeface="Times New Roman" panose="02020603050405020304" pitchFamily="18" charset="0"/>
                <a:ea typeface="Times New Roman" panose="02020603050405020304" pitchFamily="18" charset="0"/>
              </a:rPr>
              <a:t>Figure: </a:t>
            </a:r>
            <a:r>
              <a:rPr lang="en-US" dirty="0">
                <a:effectLst/>
                <a:latin typeface="Times New Roman" panose="02020603050405020304" pitchFamily="18" charset="0"/>
                <a:ea typeface="Times New Roman" panose="02020603050405020304" pitchFamily="18" charset="0"/>
              </a:rPr>
              <a:t>(a) A part of memory with five processes and three holes. The tick marks show the memory allocation units. The shaded regions (0 in the bitmap) are free. (b) The corresponding bitmap. (c) The same information in linked list.</a:t>
            </a:r>
          </a:p>
        </p:txBody>
      </p:sp>
    </p:spTree>
    <p:extLst>
      <p:ext uri="{BB962C8B-B14F-4D97-AF65-F5344CB8AC3E}">
        <p14:creationId xmlns:p14="http://schemas.microsoft.com/office/powerpoint/2010/main" val="755556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Memory Management with Linked Lists</a:t>
            </a:r>
          </a:p>
        </p:txBody>
      </p:sp>
      <p:sp>
        <p:nvSpPr>
          <p:cNvPr id="3" name="Content Placeholder 2"/>
          <p:cNvSpPr>
            <a:spLocks noGrp="1"/>
          </p:cNvSpPr>
          <p:nvPr>
            <p:ph idx="1"/>
          </p:nvPr>
        </p:nvSpPr>
        <p:spPr/>
        <p:txBody>
          <a:bodyPr/>
          <a:lstStyle/>
          <a:p>
            <a:r>
              <a:rPr lang="en-US" dirty="0"/>
              <a:t>Another way of keeping track of memory is to maintain a linked list of allocated and free memory segments, where a segment is either a process or a hole between two processes. </a:t>
            </a:r>
          </a:p>
          <a:p>
            <a:r>
              <a:rPr lang="en-US" dirty="0"/>
              <a:t>Figure is represented in Fig. (c) as a linked list of segments. </a:t>
            </a:r>
          </a:p>
          <a:p>
            <a:r>
              <a:rPr lang="en-US" dirty="0"/>
              <a:t>Each entry in the list specifies </a:t>
            </a:r>
            <a:r>
              <a:rPr lang="en-US" b="1" dirty="0">
                <a:solidFill>
                  <a:srgbClr val="FF0000"/>
                </a:solidFill>
              </a:rPr>
              <a:t>a hole (H) or process (P), </a:t>
            </a:r>
            <a:r>
              <a:rPr lang="en-US" dirty="0"/>
              <a:t>the address at which it starts, the length, and a pointer to the next entry</a:t>
            </a:r>
          </a:p>
        </p:txBody>
      </p:sp>
    </p:spTree>
    <p:extLst>
      <p:ext uri="{BB962C8B-B14F-4D97-AF65-F5344CB8AC3E}">
        <p14:creationId xmlns:p14="http://schemas.microsoft.com/office/powerpoint/2010/main" val="92009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Allocation Strategies</a:t>
            </a:r>
          </a:p>
        </p:txBody>
      </p:sp>
      <p:sp>
        <p:nvSpPr>
          <p:cNvPr id="3" name="Content Placeholder 2"/>
          <p:cNvSpPr>
            <a:spLocks noGrp="1"/>
          </p:cNvSpPr>
          <p:nvPr>
            <p:ph idx="1"/>
          </p:nvPr>
        </p:nvSpPr>
        <p:spPr/>
        <p:txBody>
          <a:bodyPr>
            <a:normAutofit fontScale="92500" lnSpcReduction="10000"/>
          </a:bodyPr>
          <a:lstStyle/>
          <a:p>
            <a:pPr algn="just"/>
            <a:r>
              <a:rPr lang="en-US" sz="3200" dirty="0"/>
              <a:t>In operating systems, </a:t>
            </a:r>
            <a:r>
              <a:rPr lang="en-US" sz="3200" b="1" dirty="0">
                <a:solidFill>
                  <a:srgbClr val="FF0000"/>
                </a:solidFill>
              </a:rPr>
              <a:t>memory allocation refers </a:t>
            </a:r>
            <a:r>
              <a:rPr lang="en-US" sz="3200" dirty="0"/>
              <a:t>to the process of </a:t>
            </a:r>
            <a:r>
              <a:rPr lang="en-US" sz="3200" b="1" dirty="0">
                <a:solidFill>
                  <a:srgbClr val="FF0000"/>
                </a:solidFill>
              </a:rPr>
              <a:t>assigning memory to different processes </a:t>
            </a:r>
            <a:r>
              <a:rPr lang="en-US" sz="3200" dirty="0"/>
              <a:t>or programs running on a computer system. </a:t>
            </a:r>
          </a:p>
          <a:p>
            <a:pPr algn="just"/>
            <a:r>
              <a:rPr lang="en-US" sz="3200" dirty="0"/>
              <a:t>There are </a:t>
            </a:r>
            <a:r>
              <a:rPr lang="en-US" sz="3200" b="1" dirty="0">
                <a:solidFill>
                  <a:srgbClr val="FF0000"/>
                </a:solidFill>
              </a:rPr>
              <a:t>two types of memory allocation </a:t>
            </a:r>
            <a:r>
              <a:rPr lang="en-US" sz="3200" dirty="0"/>
              <a:t>techniques that operating systems use </a:t>
            </a:r>
            <a:r>
              <a:rPr lang="en-US" sz="3500" b="1" dirty="0">
                <a:solidFill>
                  <a:srgbClr val="FF0000"/>
                </a:solidFill>
              </a:rPr>
              <a:t>contiguous</a:t>
            </a:r>
            <a:r>
              <a:rPr lang="en-US" sz="3200" dirty="0"/>
              <a:t> and </a:t>
            </a:r>
            <a:r>
              <a:rPr lang="en-US" sz="3500" b="1" dirty="0">
                <a:solidFill>
                  <a:srgbClr val="FF0000"/>
                </a:solidFill>
              </a:rPr>
              <a:t>non-contiguous</a:t>
            </a:r>
            <a:r>
              <a:rPr lang="en-US" sz="3200" dirty="0"/>
              <a:t> memory allocation. </a:t>
            </a:r>
          </a:p>
          <a:p>
            <a:pPr algn="just"/>
            <a:r>
              <a:rPr lang="en-US" sz="3200" dirty="0"/>
              <a:t>In contiguous memory allocation, memory is assigned to a process in a </a:t>
            </a:r>
            <a:r>
              <a:rPr lang="en-US" sz="3200" b="1" dirty="0">
                <a:solidFill>
                  <a:srgbClr val="FF0000"/>
                </a:solidFill>
              </a:rPr>
              <a:t>contiguous block</a:t>
            </a:r>
            <a:r>
              <a:rPr lang="en-US" sz="3200" dirty="0"/>
              <a:t>. </a:t>
            </a:r>
          </a:p>
          <a:p>
            <a:pPr algn="just"/>
            <a:r>
              <a:rPr lang="en-US" sz="3200" dirty="0"/>
              <a:t>In non-contiguous memory allocation, memory is assigned to a process in </a:t>
            </a:r>
            <a:r>
              <a:rPr lang="en-US" sz="3200" b="1" dirty="0">
                <a:solidFill>
                  <a:srgbClr val="FF0000"/>
                </a:solidFill>
              </a:rPr>
              <a:t>non-adjacent blocks</a:t>
            </a:r>
            <a:r>
              <a:rPr lang="en-US" sz="3200" dirty="0"/>
              <a:t>.</a:t>
            </a:r>
          </a:p>
        </p:txBody>
      </p:sp>
    </p:spTree>
    <p:extLst>
      <p:ext uri="{BB962C8B-B14F-4D97-AF65-F5344CB8AC3E}">
        <p14:creationId xmlns:p14="http://schemas.microsoft.com/office/powerpoint/2010/main" val="3518553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Contiguous Memory Allocation</a:t>
            </a:r>
          </a:p>
        </p:txBody>
      </p:sp>
      <p:sp>
        <p:nvSpPr>
          <p:cNvPr id="3" name="Content Placeholder 2"/>
          <p:cNvSpPr>
            <a:spLocks noGrp="1"/>
          </p:cNvSpPr>
          <p:nvPr>
            <p:ph idx="1"/>
          </p:nvPr>
        </p:nvSpPr>
        <p:spPr>
          <a:xfrm>
            <a:off x="838200" y="1339403"/>
            <a:ext cx="10515600" cy="4837560"/>
          </a:xfrm>
        </p:spPr>
        <p:txBody>
          <a:bodyPr>
            <a:normAutofit lnSpcReduction="10000"/>
          </a:bodyPr>
          <a:lstStyle/>
          <a:p>
            <a:pPr algn="just"/>
            <a:r>
              <a:rPr lang="en-US" dirty="0"/>
              <a:t>Contiguous memory allocation is a technique </a:t>
            </a:r>
            <a:r>
              <a:rPr lang="en-US" b="1" dirty="0">
                <a:solidFill>
                  <a:srgbClr val="FF0000"/>
                </a:solidFill>
              </a:rPr>
              <a:t>where the operating system allocates a contiguous block of memory to a process</a:t>
            </a:r>
            <a:r>
              <a:rPr lang="en-US" dirty="0"/>
              <a:t>. </a:t>
            </a:r>
          </a:p>
          <a:p>
            <a:pPr algn="just"/>
            <a:r>
              <a:rPr lang="en-US" dirty="0"/>
              <a:t>This memory is allocated in a single, continuous chunk, making it easy for the operating system to manage and for the process to access the memory.</a:t>
            </a:r>
          </a:p>
          <a:p>
            <a:pPr algn="just"/>
            <a:r>
              <a:rPr lang="en-US" dirty="0"/>
              <a:t>Contiguous memory allocation can be done in two ways</a:t>
            </a:r>
          </a:p>
          <a:p>
            <a:pPr lvl="1" algn="just"/>
            <a:r>
              <a:rPr lang="en-US" b="1" dirty="0">
                <a:solidFill>
                  <a:srgbClr val="FF0000"/>
                </a:solidFill>
              </a:rPr>
              <a:t>Fixed Partitioning</a:t>
            </a:r>
            <a:r>
              <a:rPr lang="en-US" b="1" dirty="0"/>
              <a:t>: </a:t>
            </a:r>
            <a:r>
              <a:rPr lang="en-US" dirty="0"/>
              <a:t>the memory is divided into fixed-size partitions, and each partition is assigned to a process. This technique is easy to implement but can result in wasted memory if a process does not fit perfectly into a partition.</a:t>
            </a:r>
            <a:endParaRPr lang="en-US" b="1" dirty="0"/>
          </a:p>
          <a:p>
            <a:pPr lvl="1" algn="just"/>
            <a:r>
              <a:rPr lang="en-US" b="1" dirty="0">
                <a:solidFill>
                  <a:srgbClr val="FF0000"/>
                </a:solidFill>
              </a:rPr>
              <a:t>Dynamic Partitioning</a:t>
            </a:r>
            <a:r>
              <a:rPr lang="en-US" b="1" dirty="0"/>
              <a:t>: </a:t>
            </a:r>
            <a:r>
              <a:rPr lang="en-US" dirty="0"/>
              <a:t>the memory is divided into variable size partitions, and each partition is assigned to a process. This technique is more efficient as it allows the allocation of only the required memory to the process, but it requires more overhead to keep track of the available memory.</a:t>
            </a:r>
          </a:p>
        </p:txBody>
      </p:sp>
    </p:spTree>
    <p:extLst>
      <p:ext uri="{BB962C8B-B14F-4D97-AF65-F5344CB8AC3E}">
        <p14:creationId xmlns:p14="http://schemas.microsoft.com/office/powerpoint/2010/main" val="3577065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89873" y="1192288"/>
            <a:ext cx="6616855" cy="3972140"/>
          </a:xfrm>
          <a:prstGeom prst="rect">
            <a:avLst/>
          </a:prstGeom>
        </p:spPr>
      </p:pic>
    </p:spTree>
    <p:extLst>
      <p:ext uri="{BB962C8B-B14F-4D97-AF65-F5344CB8AC3E}">
        <p14:creationId xmlns:p14="http://schemas.microsoft.com/office/powerpoint/2010/main" val="2262419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Contiguous Memory Allocation Strategies </a:t>
            </a:r>
            <a:endParaRPr lang="en-US" dirty="0"/>
          </a:p>
        </p:txBody>
      </p:sp>
      <p:sp>
        <p:nvSpPr>
          <p:cNvPr id="3" name="Content Placeholder 2"/>
          <p:cNvSpPr>
            <a:spLocks noGrp="1"/>
          </p:cNvSpPr>
          <p:nvPr>
            <p:ph idx="1"/>
          </p:nvPr>
        </p:nvSpPr>
        <p:spPr>
          <a:xfrm>
            <a:off x="838200" y="1545465"/>
            <a:ext cx="10515600" cy="4631498"/>
          </a:xfrm>
        </p:spPr>
        <p:txBody>
          <a:bodyPr>
            <a:normAutofit fontScale="92500" lnSpcReduction="10000"/>
          </a:bodyPr>
          <a:lstStyle/>
          <a:p>
            <a:pPr lvl="0" algn="just"/>
            <a:r>
              <a:rPr lang="en-US" b="1" dirty="0"/>
              <a:t>First Fit: </a:t>
            </a:r>
            <a:r>
              <a:rPr lang="en-US" dirty="0"/>
              <a:t>This algorithm searches along the list looking for the first segment that is large enough to accommodate the process. The segment is then split into a </a:t>
            </a:r>
            <a:r>
              <a:rPr lang="en-US" b="1" dirty="0">
                <a:solidFill>
                  <a:srgbClr val="FF0000"/>
                </a:solidFill>
              </a:rPr>
              <a:t>hole and a process</a:t>
            </a:r>
            <a:r>
              <a:rPr lang="en-US" dirty="0"/>
              <a:t>. This method is fast as the first available hole that is large enough to accommodate the process is used.</a:t>
            </a:r>
          </a:p>
          <a:p>
            <a:pPr lvl="0" algn="just"/>
            <a:r>
              <a:rPr lang="en-US" b="1" dirty="0"/>
              <a:t>Best Fit: </a:t>
            </a:r>
            <a:r>
              <a:rPr lang="en-US" dirty="0"/>
              <a:t>Best fit searches the entire list and uses the smallest hole that is large enough to accommodate the process. The idea is that it is better not to split up a larger hole that might be needed later. Best fit is slower than first fit as it must search the entire list every time. It has also be shown that best fit performs worse than first fit as it tends to leave lots of small gaps.</a:t>
            </a:r>
          </a:p>
          <a:p>
            <a:pPr lvl="0" algn="just"/>
            <a:r>
              <a:rPr lang="en-US" b="1" dirty="0"/>
              <a:t>Worst Fit: </a:t>
            </a:r>
            <a:r>
              <a:rPr lang="en-US" dirty="0"/>
              <a:t>As best fit leaves many small, useless holes it might be a good idea to always use the largest hole available. The idea is that splitting a large hole into two will leave a large enough hole to be useful. It has been shown that this algorithm is not very good either.</a:t>
            </a:r>
          </a:p>
        </p:txBody>
      </p:sp>
    </p:spTree>
    <p:extLst>
      <p:ext uri="{BB962C8B-B14F-4D97-AF65-F5344CB8AC3E}">
        <p14:creationId xmlns:p14="http://schemas.microsoft.com/office/powerpoint/2010/main" val="1058205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6518"/>
            <a:ext cx="10515600" cy="5700445"/>
          </a:xfrm>
        </p:spPr>
        <p:txBody>
          <a:bodyPr/>
          <a:lstStyle/>
          <a:p>
            <a:pPr marL="0" indent="0" algn="just">
              <a:buNone/>
            </a:pPr>
            <a:r>
              <a:rPr lang="en-US" dirty="0"/>
              <a:t>Example:</a:t>
            </a:r>
          </a:p>
          <a:p>
            <a:pPr lvl="0" algn="just"/>
            <a:r>
              <a:rPr lang="en-US" b="1" dirty="0"/>
              <a:t>Best fit: </a:t>
            </a:r>
            <a:r>
              <a:rPr lang="en-US" dirty="0"/>
              <a:t>For example, suppose a process requests 12KB of memory and the memory manager currently has a list of unallocated blocks of 6KB, 14KB, 19KB, 11KB, and 13KB blocks. The best-fit strategy will allocate 12KB of the 13KB block to the process.</a:t>
            </a:r>
          </a:p>
          <a:p>
            <a:pPr lvl="0" algn="just"/>
            <a:r>
              <a:rPr lang="en-US" b="1" dirty="0"/>
              <a:t>Worst fit:</a:t>
            </a:r>
            <a:r>
              <a:rPr lang="en-US" dirty="0"/>
              <a:t> Using the same example as above, worst fit will allocate 12KB of the 19KB block to the process, leaving a 7KB block for future use.</a:t>
            </a:r>
          </a:p>
          <a:p>
            <a:pPr lvl="0" algn="just"/>
            <a:r>
              <a:rPr lang="en-US" b="1" dirty="0"/>
              <a:t>First fit:</a:t>
            </a:r>
            <a:r>
              <a:rPr lang="en-US" dirty="0"/>
              <a:t> Using the same example as above, first fit will allocate 12KB of the 14KB block to the process.</a:t>
            </a:r>
          </a:p>
        </p:txBody>
      </p:sp>
    </p:spTree>
    <p:extLst>
      <p:ext uri="{BB962C8B-B14F-4D97-AF65-F5344CB8AC3E}">
        <p14:creationId xmlns:p14="http://schemas.microsoft.com/office/powerpoint/2010/main" val="3517464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540914" y="425003"/>
            <a:ext cx="10998556" cy="5847009"/>
          </a:xfrm>
          <a:prstGeom prst="rect">
            <a:avLst/>
          </a:prstGeom>
        </p:spPr>
      </p:pic>
    </p:spTree>
    <p:extLst>
      <p:ext uri="{BB962C8B-B14F-4D97-AF65-F5344CB8AC3E}">
        <p14:creationId xmlns:p14="http://schemas.microsoft.com/office/powerpoint/2010/main" val="699185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Non-contiguous Memory Allocation</a:t>
            </a:r>
          </a:p>
        </p:txBody>
      </p:sp>
      <p:sp>
        <p:nvSpPr>
          <p:cNvPr id="3" name="Content Placeholder 2"/>
          <p:cNvSpPr>
            <a:spLocks noGrp="1"/>
          </p:cNvSpPr>
          <p:nvPr>
            <p:ph idx="1"/>
          </p:nvPr>
        </p:nvSpPr>
        <p:spPr>
          <a:xfrm>
            <a:off x="838200" y="1839072"/>
            <a:ext cx="10515600" cy="4351338"/>
          </a:xfrm>
        </p:spPr>
        <p:txBody>
          <a:bodyPr/>
          <a:lstStyle/>
          <a:p>
            <a:pPr algn="just"/>
            <a:r>
              <a:rPr lang="en-US" dirty="0"/>
              <a:t>Non-contiguous memory allocation, on the other hand, is a technique where the operating system allocates memory to a process in non-contiguous blocks. </a:t>
            </a:r>
          </a:p>
          <a:p>
            <a:pPr algn="just"/>
            <a:r>
              <a:rPr lang="en-US" dirty="0"/>
              <a:t>The blocks of memory allocated to the process need not be contiguous, and the operating system keeps track of the various blocks allocated to the process.</a:t>
            </a:r>
          </a:p>
          <a:p>
            <a:pPr algn="just"/>
            <a:r>
              <a:rPr lang="en-US" dirty="0"/>
              <a:t>Non-contiguous memory allocation can be done in two ways</a:t>
            </a:r>
          </a:p>
          <a:p>
            <a:pPr lvl="1" algn="just"/>
            <a:r>
              <a:rPr lang="en-US" b="1" dirty="0"/>
              <a:t>Paging</a:t>
            </a:r>
          </a:p>
          <a:p>
            <a:pPr lvl="1" algn="just"/>
            <a:r>
              <a:rPr lang="en-US" b="1" dirty="0"/>
              <a:t>Segmentation</a:t>
            </a:r>
            <a:endParaRPr lang="en-US" dirty="0"/>
          </a:p>
        </p:txBody>
      </p:sp>
    </p:spTree>
    <p:extLst>
      <p:ext uri="{BB962C8B-B14F-4D97-AF65-F5344CB8AC3E}">
        <p14:creationId xmlns:p14="http://schemas.microsoft.com/office/powerpoint/2010/main" val="395562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Memory Management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One of the main tasks of an operating system is to manage the computer’s memory. This includes many responsibilities, for example: </a:t>
            </a:r>
          </a:p>
          <a:p>
            <a:pPr marL="0" indent="0">
              <a:buNone/>
            </a:pPr>
            <a:r>
              <a:rPr lang="en-US" dirty="0"/>
              <a:t>	1. Being aware of what parts of the memory are in use and which parts are not.</a:t>
            </a:r>
          </a:p>
          <a:p>
            <a:pPr marL="0" indent="0">
              <a:buNone/>
            </a:pPr>
            <a:r>
              <a:rPr lang="en-US" dirty="0"/>
              <a:t>	 2. Allocating memory to processes when they request it and de-allocating memory when a process releases its memory. </a:t>
            </a:r>
          </a:p>
          <a:p>
            <a:pPr marL="0" indent="0">
              <a:buNone/>
            </a:pPr>
            <a:r>
              <a:rPr lang="en-US" dirty="0"/>
              <a:t>	3. Moving data from memory to disc, when the capacity of physical memory becomes full, and vice versa. </a:t>
            </a:r>
          </a:p>
          <a:p>
            <a:pPr marL="0" indent="0">
              <a:buNone/>
            </a:pPr>
            <a:r>
              <a:rPr lang="en-US" dirty="0"/>
              <a:t>	4. Managing hierarchical memory </a:t>
            </a:r>
          </a:p>
          <a:p>
            <a:pPr marL="0" indent="0">
              <a:buNone/>
            </a:pPr>
            <a:r>
              <a:rPr lang="en-US" dirty="0"/>
              <a:t>		e.g. volatile cache -&gt; RAM -&gt;Disk storage.</a:t>
            </a:r>
          </a:p>
        </p:txBody>
      </p:sp>
    </p:spTree>
    <p:extLst>
      <p:ext uri="{BB962C8B-B14F-4D97-AF65-F5344CB8AC3E}">
        <p14:creationId xmlns:p14="http://schemas.microsoft.com/office/powerpoint/2010/main" val="1848069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Virtual Memory</a:t>
            </a:r>
          </a:p>
        </p:txBody>
      </p:sp>
      <p:sp>
        <p:nvSpPr>
          <p:cNvPr id="3" name="Content Placeholder 2"/>
          <p:cNvSpPr>
            <a:spLocks noGrp="1"/>
          </p:cNvSpPr>
          <p:nvPr>
            <p:ph idx="1"/>
          </p:nvPr>
        </p:nvSpPr>
        <p:spPr>
          <a:xfrm>
            <a:off x="838200" y="1571223"/>
            <a:ext cx="10515600" cy="4605740"/>
          </a:xfrm>
        </p:spPr>
        <p:txBody>
          <a:bodyPr>
            <a:normAutofit/>
          </a:bodyPr>
          <a:lstStyle/>
          <a:p>
            <a:pPr algn="just"/>
            <a:r>
              <a:rPr lang="en-US" dirty="0"/>
              <a:t>Virtual memory is a memory management technique used by operating systems (OS) to provide an illusion of a larger main memory than what is physically available. </a:t>
            </a:r>
          </a:p>
          <a:p>
            <a:pPr algn="just"/>
            <a:r>
              <a:rPr lang="en-US" dirty="0"/>
              <a:t>It allows programs to execute as if they have more memory than is actually installed on the computer.</a:t>
            </a:r>
          </a:p>
          <a:p>
            <a:pPr algn="just"/>
            <a:r>
              <a:rPr lang="en-US" dirty="0"/>
              <a:t>In a computer system, physical memory refers to the actual RAM (Random Access Memory) chips installed in the system. </a:t>
            </a:r>
          </a:p>
          <a:p>
            <a:pPr algn="just"/>
            <a:r>
              <a:rPr lang="en-US" dirty="0"/>
              <a:t>Virtual memory, on the other hand, is a layer of abstraction that sits between the programs running on the computer and the physical memory.</a:t>
            </a:r>
          </a:p>
        </p:txBody>
      </p:sp>
    </p:spTree>
    <p:extLst>
      <p:ext uri="{BB962C8B-B14F-4D97-AF65-F5344CB8AC3E}">
        <p14:creationId xmlns:p14="http://schemas.microsoft.com/office/powerpoint/2010/main" val="393946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120426"/>
            <a:ext cx="10515600" cy="1325563"/>
          </a:xfrm>
        </p:spPr>
        <p:txBody>
          <a:bodyPr/>
          <a:lstStyle/>
          <a:p>
            <a:r>
              <a:rPr lang="en-US" b="1" dirty="0"/>
              <a:t>Paging </a:t>
            </a:r>
            <a:endParaRPr lang="en-US" dirty="0"/>
          </a:p>
        </p:txBody>
      </p:sp>
      <p:sp>
        <p:nvSpPr>
          <p:cNvPr id="3" name="Content Placeholder 2"/>
          <p:cNvSpPr>
            <a:spLocks noGrp="1"/>
          </p:cNvSpPr>
          <p:nvPr>
            <p:ph idx="1"/>
          </p:nvPr>
        </p:nvSpPr>
        <p:spPr>
          <a:xfrm>
            <a:off x="321973" y="1068946"/>
            <a:ext cx="11603864" cy="5510781"/>
          </a:xfrm>
        </p:spPr>
        <p:txBody>
          <a:bodyPr>
            <a:normAutofit lnSpcReduction="10000"/>
          </a:bodyPr>
          <a:lstStyle/>
          <a:p>
            <a:r>
              <a:rPr lang="en-US" dirty="0"/>
              <a:t>Paging is a memory management technique used by operating systems to implement virtual memory. </a:t>
            </a:r>
          </a:p>
          <a:p>
            <a:pPr fontAlgn="base"/>
            <a:r>
              <a:rPr lang="en-US" dirty="0"/>
              <a:t>Paging is a fixed size partitioning scheme.</a:t>
            </a:r>
          </a:p>
          <a:p>
            <a:pPr fontAlgn="base"/>
            <a:r>
              <a:rPr lang="en-US" dirty="0"/>
              <a:t>In paging, secondary memory and main memory are divided into equal fixed size partitions.</a:t>
            </a:r>
          </a:p>
          <a:p>
            <a:pPr fontAlgn="base"/>
            <a:r>
              <a:rPr lang="en-US" dirty="0"/>
              <a:t>The </a:t>
            </a:r>
            <a:r>
              <a:rPr lang="en-US" dirty="0">
                <a:solidFill>
                  <a:srgbClr val="FF0000"/>
                </a:solidFill>
              </a:rPr>
              <a:t>partitions of secondary memory </a:t>
            </a:r>
            <a:r>
              <a:rPr lang="en-US" dirty="0"/>
              <a:t>are called as </a:t>
            </a:r>
            <a:r>
              <a:rPr lang="en-US" b="1" dirty="0"/>
              <a:t>pages</a:t>
            </a:r>
            <a:r>
              <a:rPr lang="en-US" dirty="0"/>
              <a:t>.</a:t>
            </a:r>
          </a:p>
          <a:p>
            <a:pPr fontAlgn="base"/>
            <a:r>
              <a:rPr lang="en-US" dirty="0"/>
              <a:t>The </a:t>
            </a:r>
            <a:r>
              <a:rPr lang="en-US" dirty="0">
                <a:solidFill>
                  <a:srgbClr val="FF0000"/>
                </a:solidFill>
              </a:rPr>
              <a:t>partitions of main memory </a:t>
            </a:r>
            <a:r>
              <a:rPr lang="en-US" dirty="0"/>
              <a:t>are called as </a:t>
            </a:r>
            <a:r>
              <a:rPr lang="en-US" b="1" dirty="0"/>
              <a:t>frames</a:t>
            </a:r>
            <a:r>
              <a:rPr lang="en-US" dirty="0"/>
              <a:t>.</a:t>
            </a:r>
          </a:p>
          <a:p>
            <a:pPr fontAlgn="base"/>
            <a:r>
              <a:rPr lang="en-US" dirty="0"/>
              <a:t>Each </a:t>
            </a:r>
            <a:r>
              <a:rPr lang="en-US" dirty="0">
                <a:solidFill>
                  <a:srgbClr val="FF0000"/>
                </a:solidFill>
              </a:rPr>
              <a:t>process is divided into parts </a:t>
            </a:r>
            <a:r>
              <a:rPr lang="en-US" dirty="0"/>
              <a:t>where size of each part is same as page size.</a:t>
            </a:r>
          </a:p>
          <a:p>
            <a:pPr fontAlgn="base"/>
            <a:r>
              <a:rPr lang="en-US" dirty="0"/>
              <a:t>The size of the last part may be less than the page size.</a:t>
            </a:r>
          </a:p>
          <a:p>
            <a:pPr fontAlgn="base"/>
            <a:r>
              <a:rPr lang="en-US" dirty="0"/>
              <a:t>The pages of process are stored in the frames </a:t>
            </a:r>
          </a:p>
          <a:p>
            <a:pPr marL="0" indent="0" fontAlgn="base">
              <a:buNone/>
            </a:pPr>
            <a:r>
              <a:rPr lang="en-US" dirty="0"/>
              <a:t>of main memory depending upon their availability.</a:t>
            </a:r>
          </a:p>
          <a:p>
            <a:pPr fontAlgn="base"/>
            <a:endParaRPr lang="en-US" dirty="0"/>
          </a:p>
        </p:txBody>
      </p:sp>
      <p:pic>
        <p:nvPicPr>
          <p:cNvPr id="4" name="Picture 3"/>
          <p:cNvPicPr>
            <a:picLocks noChangeAspect="1"/>
          </p:cNvPicPr>
          <p:nvPr/>
        </p:nvPicPr>
        <p:blipFill>
          <a:blip r:embed="rId2"/>
          <a:stretch>
            <a:fillRect/>
          </a:stretch>
        </p:blipFill>
        <p:spPr>
          <a:xfrm>
            <a:off x="8615487" y="4623515"/>
            <a:ext cx="3310350" cy="1737271"/>
          </a:xfrm>
          <a:prstGeom prst="rect">
            <a:avLst/>
          </a:prstGeom>
        </p:spPr>
      </p:pic>
    </p:spTree>
    <p:extLst>
      <p:ext uri="{BB962C8B-B14F-4D97-AF65-F5344CB8AC3E}">
        <p14:creationId xmlns:p14="http://schemas.microsoft.com/office/powerpoint/2010/main" val="130924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3487"/>
            <a:ext cx="10515600" cy="5803476"/>
          </a:xfrm>
        </p:spPr>
        <p:txBody>
          <a:bodyPr/>
          <a:lstStyle/>
          <a:p>
            <a:pPr fontAlgn="base"/>
            <a:r>
              <a:rPr lang="en-US" dirty="0"/>
              <a:t>Consider a process is divided into 4 pages P</a:t>
            </a:r>
            <a:r>
              <a:rPr lang="en-US" baseline="-25000" dirty="0"/>
              <a:t>0</a:t>
            </a:r>
            <a:r>
              <a:rPr lang="en-US" dirty="0"/>
              <a:t>, P</a:t>
            </a:r>
            <a:r>
              <a:rPr lang="en-US" baseline="-25000" dirty="0"/>
              <a:t>1</a:t>
            </a:r>
            <a:r>
              <a:rPr lang="en-US" dirty="0"/>
              <a:t>, P</a:t>
            </a:r>
            <a:r>
              <a:rPr lang="en-US" baseline="-25000" dirty="0"/>
              <a:t>2</a:t>
            </a:r>
            <a:r>
              <a:rPr lang="en-US" dirty="0"/>
              <a:t> and P</a:t>
            </a:r>
            <a:r>
              <a:rPr lang="en-US" baseline="-25000" dirty="0"/>
              <a:t>3</a:t>
            </a:r>
            <a:r>
              <a:rPr lang="en-US" dirty="0"/>
              <a:t>.</a:t>
            </a:r>
          </a:p>
          <a:p>
            <a:pPr fontAlgn="base"/>
            <a:r>
              <a:rPr lang="en-US" dirty="0"/>
              <a:t>Depending upon the availability, these pages may be stored in the main memory frames in a non-contiguous fashion as shown-</a:t>
            </a:r>
          </a:p>
          <a:p>
            <a:pPr fontAlgn="base"/>
            <a:endParaRPr lang="en-US" dirty="0"/>
          </a:p>
          <a:p>
            <a:endParaRPr lang="en-US" dirty="0"/>
          </a:p>
        </p:txBody>
      </p:sp>
      <p:pic>
        <p:nvPicPr>
          <p:cNvPr id="4" name="Picture 3"/>
          <p:cNvPicPr>
            <a:picLocks noChangeAspect="1"/>
          </p:cNvPicPr>
          <p:nvPr/>
        </p:nvPicPr>
        <p:blipFill>
          <a:blip r:embed="rId2"/>
          <a:stretch>
            <a:fillRect/>
          </a:stretch>
        </p:blipFill>
        <p:spPr>
          <a:xfrm>
            <a:off x="5204673" y="1986230"/>
            <a:ext cx="1621129" cy="2250383"/>
          </a:xfrm>
          <a:prstGeom prst="rect">
            <a:avLst/>
          </a:prstGeom>
        </p:spPr>
      </p:pic>
    </p:spTree>
    <p:extLst>
      <p:ext uri="{BB962C8B-B14F-4D97-AF65-F5344CB8AC3E}">
        <p14:creationId xmlns:p14="http://schemas.microsoft.com/office/powerpoint/2010/main" val="916444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Page Table</a:t>
            </a:r>
          </a:p>
        </p:txBody>
      </p:sp>
      <p:sp>
        <p:nvSpPr>
          <p:cNvPr id="3" name="Content Placeholder 2"/>
          <p:cNvSpPr>
            <a:spLocks noGrp="1"/>
          </p:cNvSpPr>
          <p:nvPr>
            <p:ph idx="1"/>
          </p:nvPr>
        </p:nvSpPr>
        <p:spPr/>
        <p:txBody>
          <a:bodyPr/>
          <a:lstStyle/>
          <a:p>
            <a:pPr fontAlgn="base"/>
            <a:r>
              <a:rPr lang="en-US" dirty="0"/>
              <a:t>Page table is a data structure.</a:t>
            </a:r>
          </a:p>
          <a:p>
            <a:pPr fontAlgn="base"/>
            <a:r>
              <a:rPr lang="en-US" dirty="0"/>
              <a:t>It maps the </a:t>
            </a:r>
            <a:r>
              <a:rPr lang="en-US" dirty="0">
                <a:solidFill>
                  <a:srgbClr val="FF0000"/>
                </a:solidFill>
              </a:rPr>
              <a:t>page number referenced by the CPU </a:t>
            </a:r>
            <a:r>
              <a:rPr lang="en-US" dirty="0"/>
              <a:t>to the </a:t>
            </a:r>
            <a:r>
              <a:rPr lang="en-US" dirty="0">
                <a:solidFill>
                  <a:srgbClr val="FF0000"/>
                </a:solidFill>
              </a:rPr>
              <a:t>frame number </a:t>
            </a:r>
            <a:r>
              <a:rPr lang="en-US" dirty="0"/>
              <a:t>where that page is stored.</a:t>
            </a:r>
          </a:p>
        </p:txBody>
      </p:sp>
    </p:spTree>
    <p:extLst>
      <p:ext uri="{BB962C8B-B14F-4D97-AF65-F5344CB8AC3E}">
        <p14:creationId xmlns:p14="http://schemas.microsoft.com/office/powerpoint/2010/main" val="2111112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155"/>
            <a:ext cx="10515600" cy="5661808"/>
          </a:xfrm>
        </p:spPr>
        <p:txBody>
          <a:bodyPr>
            <a:normAutofit lnSpcReduction="10000"/>
          </a:bodyPr>
          <a:lstStyle/>
          <a:p>
            <a:pPr marL="0" indent="0">
              <a:buNone/>
            </a:pPr>
            <a:r>
              <a:rPr lang="en-US" b="1" dirty="0"/>
              <a:t>Page fault</a:t>
            </a:r>
            <a:endParaRPr lang="en-US" dirty="0"/>
          </a:p>
          <a:p>
            <a:r>
              <a:rPr lang="en-US" dirty="0"/>
              <a:t>A </a:t>
            </a:r>
            <a:r>
              <a:rPr lang="en-US" b="1" dirty="0"/>
              <a:t>page fault</a:t>
            </a:r>
            <a:r>
              <a:rPr lang="en-US" dirty="0"/>
              <a:t> is an interruption that occurs when a software program attempts to access a memory block not currently stored in the system's RAM. </a:t>
            </a:r>
          </a:p>
          <a:p>
            <a:r>
              <a:rPr lang="en-US" dirty="0"/>
              <a:t>This exception tells the operating system to find the block in virtual memory so it can be sent from a device's storage (SSD or HD) to RAM.</a:t>
            </a:r>
          </a:p>
          <a:p>
            <a:pPr marL="0" indent="0">
              <a:buNone/>
            </a:pPr>
            <a:r>
              <a:rPr lang="en-US" b="1" dirty="0"/>
              <a:t>Demand Paging</a:t>
            </a:r>
          </a:p>
          <a:p>
            <a:r>
              <a:rPr lang="en-US" dirty="0"/>
              <a:t>The Demand Paging is a condition which is occurred in the Virtual Memory.</a:t>
            </a:r>
          </a:p>
          <a:p>
            <a:r>
              <a:rPr lang="en-US" dirty="0"/>
              <a:t>The pages of the process are stored in secondary memory. The page is brought to the main memory when required.</a:t>
            </a:r>
          </a:p>
          <a:p>
            <a:r>
              <a:rPr lang="en-US" dirty="0"/>
              <a:t>The process of calling the pages to main memory to secondary memory upon demand is known as Demand Paging.</a:t>
            </a:r>
          </a:p>
        </p:txBody>
      </p:sp>
    </p:spTree>
    <p:extLst>
      <p:ext uri="{BB962C8B-B14F-4D97-AF65-F5344CB8AC3E}">
        <p14:creationId xmlns:p14="http://schemas.microsoft.com/office/powerpoint/2010/main" val="2528185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Page Replacement Algorithms</a:t>
            </a:r>
            <a:endParaRPr lang="en-US" dirty="0"/>
          </a:p>
        </p:txBody>
      </p:sp>
      <p:sp>
        <p:nvSpPr>
          <p:cNvPr id="3" name="Content Placeholder 2"/>
          <p:cNvSpPr>
            <a:spLocks noGrp="1"/>
          </p:cNvSpPr>
          <p:nvPr>
            <p:ph idx="1"/>
          </p:nvPr>
        </p:nvSpPr>
        <p:spPr/>
        <p:txBody>
          <a:bodyPr>
            <a:normAutofit fontScale="92500"/>
          </a:bodyPr>
          <a:lstStyle/>
          <a:p>
            <a:r>
              <a:rPr lang="en-US" dirty="0"/>
              <a:t>Page replacement is a process of swapping out an existing page from the frame of a main memory and replacing it with the required page.</a:t>
            </a:r>
          </a:p>
          <a:p>
            <a:pPr fontAlgn="base"/>
            <a:r>
              <a:rPr lang="en-US" dirty="0"/>
              <a:t>Page replacement is required when-</a:t>
            </a:r>
          </a:p>
          <a:p>
            <a:pPr marL="0" indent="0" fontAlgn="base">
              <a:buNone/>
            </a:pPr>
            <a:r>
              <a:rPr lang="en-US" dirty="0"/>
              <a:t>	All the frames of main memory are already occupied.</a:t>
            </a:r>
          </a:p>
          <a:p>
            <a:pPr marL="0" indent="0" fontAlgn="base">
              <a:buNone/>
            </a:pPr>
            <a:r>
              <a:rPr lang="en-US" dirty="0"/>
              <a:t>	Thus, a page has to be replaced to create a room for the required page.</a:t>
            </a:r>
          </a:p>
          <a:p>
            <a:r>
              <a:rPr lang="en-US" dirty="0"/>
              <a:t>Page replacement algorithms help to decide which page must be swapped out from the main memory to create a room for the incoming page.</a:t>
            </a:r>
          </a:p>
          <a:p>
            <a:r>
              <a:rPr lang="en-US" dirty="0"/>
              <a:t>FIFO, LRU, Optimal and Second Chance are the examples of page replacement algorithm.</a:t>
            </a:r>
          </a:p>
        </p:txBody>
      </p:sp>
    </p:spTree>
    <p:extLst>
      <p:ext uri="{BB962C8B-B14F-4D97-AF65-F5344CB8AC3E}">
        <p14:creationId xmlns:p14="http://schemas.microsoft.com/office/powerpoint/2010/main" val="3509356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First-In First-Out (FIFO) </a:t>
            </a:r>
            <a:endParaRPr lang="en-US" dirty="0"/>
          </a:p>
        </p:txBody>
      </p:sp>
      <p:pic>
        <p:nvPicPr>
          <p:cNvPr id="4" name="Content Placeholder 3"/>
          <p:cNvPicPr>
            <a:picLocks noGrp="1"/>
          </p:cNvPicPr>
          <p:nvPr>
            <p:ph idx="1"/>
          </p:nvPr>
        </p:nvPicPr>
        <p:blipFill>
          <a:blip r:embed="rId2"/>
          <a:stretch>
            <a:fillRect/>
          </a:stretch>
        </p:blipFill>
        <p:spPr>
          <a:xfrm>
            <a:off x="838200" y="1516532"/>
            <a:ext cx="9773991" cy="4976343"/>
          </a:xfrm>
          <a:prstGeom prst="rect">
            <a:avLst/>
          </a:prstGeom>
        </p:spPr>
      </p:pic>
    </p:spTree>
    <p:extLst>
      <p:ext uri="{BB962C8B-B14F-4D97-AF65-F5344CB8AC3E}">
        <p14:creationId xmlns:p14="http://schemas.microsoft.com/office/powerpoint/2010/main" val="1746839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639" y="206062"/>
            <a:ext cx="10890161" cy="6651937"/>
          </a:xfrm>
        </p:spPr>
        <p:txBody>
          <a:bodyPr/>
          <a:lstStyle/>
          <a:p>
            <a:r>
              <a:rPr lang="en-US" dirty="0"/>
              <a:t>Consider the reference string 6, 1, 1, 2, 0, 3, 4, 6, 0, 2, 1, 2, 1, 2, 0, 3, 2, 1, 2, 0 for a memory with three frames and calculate number of page faults by using FIFO (First In First Out) Page replacement algorithms.</a:t>
            </a:r>
          </a:p>
          <a:p>
            <a:endParaRPr lang="en-US" dirty="0"/>
          </a:p>
        </p:txBody>
      </p:sp>
      <p:pic>
        <p:nvPicPr>
          <p:cNvPr id="4" name="Picture 3"/>
          <p:cNvPicPr>
            <a:picLocks noChangeAspect="1"/>
          </p:cNvPicPr>
          <p:nvPr/>
        </p:nvPicPr>
        <p:blipFill>
          <a:blip r:embed="rId2"/>
          <a:stretch>
            <a:fillRect/>
          </a:stretch>
        </p:blipFill>
        <p:spPr>
          <a:xfrm>
            <a:off x="1038357" y="1768564"/>
            <a:ext cx="8673867" cy="3486016"/>
          </a:xfrm>
          <a:prstGeom prst="rect">
            <a:avLst/>
          </a:prstGeom>
        </p:spPr>
      </p:pic>
      <p:sp>
        <p:nvSpPr>
          <p:cNvPr id="5" name="Rectangle 4"/>
          <p:cNvSpPr/>
          <p:nvPr/>
        </p:nvSpPr>
        <p:spPr>
          <a:xfrm>
            <a:off x="2472744" y="5261164"/>
            <a:ext cx="7843234" cy="1754326"/>
          </a:xfrm>
          <a:prstGeom prst="rect">
            <a:avLst/>
          </a:prstGeom>
        </p:spPr>
        <p:txBody>
          <a:bodyPr wrap="square">
            <a:spAutoFit/>
          </a:bodyPr>
          <a:lstStyle/>
          <a:p>
            <a:pPr algn="just"/>
            <a:r>
              <a:rPr lang="en-US" dirty="0"/>
              <a:t>Number of Page Hits = 8</a:t>
            </a:r>
          </a:p>
          <a:p>
            <a:pPr algn="just"/>
            <a:r>
              <a:rPr lang="en-US" dirty="0"/>
              <a:t>Number of Page Faults = 12</a:t>
            </a:r>
          </a:p>
          <a:p>
            <a:r>
              <a:rPr lang="en-US" dirty="0"/>
              <a:t>The Ratio of Page Hit to the Page Fault = 8 : 12 - - - &gt; 2 : 3 - - - &gt; 0.66</a:t>
            </a:r>
          </a:p>
          <a:p>
            <a:r>
              <a:rPr lang="en-US" dirty="0"/>
              <a:t>The Page Hit Percentage = 8 *100 / 20 = 40%</a:t>
            </a:r>
          </a:p>
          <a:p>
            <a:r>
              <a:rPr lang="en-US" dirty="0"/>
              <a:t>The Page Fault Percentage = 100 - Page Hit Percentage = 100 - 40 = 60%</a:t>
            </a: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342413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Least Recently Used(LRU) Page Replacement Algorithm </a:t>
            </a:r>
            <a:endParaRPr lang="en-US" dirty="0"/>
          </a:p>
        </p:txBody>
      </p:sp>
      <p:sp>
        <p:nvSpPr>
          <p:cNvPr id="3" name="Content Placeholder 2"/>
          <p:cNvSpPr>
            <a:spLocks noGrp="1"/>
          </p:cNvSpPr>
          <p:nvPr>
            <p:ph idx="1"/>
          </p:nvPr>
        </p:nvSpPr>
        <p:spPr>
          <a:xfrm>
            <a:off x="489397" y="1825624"/>
            <a:ext cx="10864403" cy="4845631"/>
          </a:xfrm>
        </p:spPr>
        <p:txBody>
          <a:bodyPr/>
          <a:lstStyle/>
          <a:p>
            <a:r>
              <a:rPr lang="en-US" dirty="0"/>
              <a:t>Replace the page with the page which is less dimension of time recently used page in the past.</a:t>
            </a:r>
          </a:p>
          <a:p>
            <a:pPr algn="just"/>
            <a:r>
              <a:rPr lang="en-US" dirty="0"/>
              <a:t>LRU replaces the page with the greatest backward distance in the reference string</a:t>
            </a:r>
          </a:p>
        </p:txBody>
      </p:sp>
    </p:spTree>
    <p:extLst>
      <p:ext uri="{BB962C8B-B14F-4D97-AF65-F5344CB8AC3E}">
        <p14:creationId xmlns:p14="http://schemas.microsoft.com/office/powerpoint/2010/main" val="2554710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495222" y="346143"/>
            <a:ext cx="8498784" cy="3093492"/>
          </a:xfrm>
          <a:prstGeom prst="rect">
            <a:avLst/>
          </a:prstGeom>
        </p:spPr>
      </p:pic>
      <p:pic>
        <p:nvPicPr>
          <p:cNvPr id="5" name="Picture 4"/>
          <p:cNvPicPr/>
          <p:nvPr/>
        </p:nvPicPr>
        <p:blipFill>
          <a:blip r:embed="rId3"/>
          <a:stretch>
            <a:fillRect/>
          </a:stretch>
        </p:blipFill>
        <p:spPr>
          <a:xfrm>
            <a:off x="1495222" y="3661691"/>
            <a:ext cx="8498784" cy="2391379"/>
          </a:xfrm>
          <a:prstGeom prst="rect">
            <a:avLst/>
          </a:prstGeom>
        </p:spPr>
      </p:pic>
    </p:spTree>
    <p:extLst>
      <p:ext uri="{BB962C8B-B14F-4D97-AF65-F5344CB8AC3E}">
        <p14:creationId xmlns:p14="http://schemas.microsoft.com/office/powerpoint/2010/main" val="994311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Logical and Physical Address</a:t>
            </a:r>
          </a:p>
        </p:txBody>
      </p:sp>
      <p:sp>
        <p:nvSpPr>
          <p:cNvPr id="3" name="Content Placeholder 2"/>
          <p:cNvSpPr>
            <a:spLocks noGrp="1"/>
          </p:cNvSpPr>
          <p:nvPr>
            <p:ph idx="1"/>
          </p:nvPr>
        </p:nvSpPr>
        <p:spPr/>
        <p:txBody>
          <a:bodyPr>
            <a:normAutofit fontScale="92500" lnSpcReduction="20000"/>
          </a:bodyPr>
          <a:lstStyle/>
          <a:p>
            <a:r>
              <a:rPr lang="en-US" dirty="0"/>
              <a:t>In operating systems, logical and physical addresses are used to manage and access memory.</a:t>
            </a:r>
          </a:p>
          <a:p>
            <a:r>
              <a:rPr lang="en-US" dirty="0"/>
              <a:t>Logical address: </a:t>
            </a:r>
          </a:p>
          <a:p>
            <a:pPr lvl="1">
              <a:buFont typeface="Wingdings" panose="05000000000000000000" pitchFamily="2" charset="2"/>
              <a:buChar char="Ø"/>
            </a:pPr>
            <a:r>
              <a:rPr lang="en-US" dirty="0"/>
              <a:t>A logical address, also known as a virtual address, is an address generated by the CPU during program execution. </a:t>
            </a:r>
          </a:p>
          <a:p>
            <a:pPr lvl="1">
              <a:buFont typeface="Wingdings" panose="05000000000000000000" pitchFamily="2" charset="2"/>
              <a:buChar char="Ø"/>
            </a:pPr>
            <a:r>
              <a:rPr lang="en-US" dirty="0"/>
              <a:t>It is the address seen by the process and is relative to the program’s address space. </a:t>
            </a:r>
          </a:p>
          <a:p>
            <a:pPr lvl="1">
              <a:buFont typeface="Wingdings" panose="05000000000000000000" pitchFamily="2" charset="2"/>
              <a:buChar char="Ø"/>
            </a:pPr>
            <a:r>
              <a:rPr lang="en-US" dirty="0"/>
              <a:t>The process accesses memory using logical addresses, which are translated by the operating system into physical addresses.</a:t>
            </a:r>
          </a:p>
          <a:p>
            <a:r>
              <a:rPr lang="en-US" dirty="0"/>
              <a:t>Physical address: </a:t>
            </a:r>
          </a:p>
          <a:p>
            <a:pPr lvl="1">
              <a:buFont typeface="Wingdings" panose="05000000000000000000" pitchFamily="2" charset="2"/>
              <a:buChar char="Ø"/>
            </a:pPr>
            <a:r>
              <a:rPr lang="en-US" dirty="0"/>
              <a:t>A physical address is the actual address in main memory where data is stored. </a:t>
            </a:r>
          </a:p>
          <a:p>
            <a:pPr lvl="1">
              <a:buFont typeface="Wingdings" panose="05000000000000000000" pitchFamily="2" charset="2"/>
              <a:buChar char="Ø"/>
            </a:pPr>
            <a:r>
              <a:rPr lang="en-US" dirty="0"/>
              <a:t>It is a location in physical memory, as opposed to a virtual address. </a:t>
            </a:r>
          </a:p>
          <a:p>
            <a:pPr lvl="1">
              <a:buFont typeface="Wingdings" panose="05000000000000000000" pitchFamily="2" charset="2"/>
              <a:buChar char="Ø"/>
            </a:pPr>
            <a:r>
              <a:rPr lang="en-US" dirty="0"/>
              <a:t>Physical addresses are used by the memory management unit (MMU) to translate logical addresses into physical addresses.</a:t>
            </a:r>
          </a:p>
        </p:txBody>
      </p:sp>
    </p:spTree>
    <p:extLst>
      <p:ext uri="{BB962C8B-B14F-4D97-AF65-F5344CB8AC3E}">
        <p14:creationId xmlns:p14="http://schemas.microsoft.com/office/powerpoint/2010/main" val="1819771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214" y="257578"/>
            <a:ext cx="11057586" cy="5906507"/>
          </a:xfrm>
        </p:spPr>
        <p:txBody>
          <a:bodyPr/>
          <a:lstStyle/>
          <a:p>
            <a:r>
              <a:rPr lang="en-US"/>
              <a:t>Consider the reference string 6, 1, 1, 2, 0, 3, 4, 6, 0, 2, 1, 2, 1, 2, 0, 3, 2, 1, 2, 0 for a memory with three frames and calculate number of page faults by using Least Recently Used (LRU) Page replacement algorithms.</a:t>
            </a:r>
            <a:endParaRPr lang="en-US" dirty="0"/>
          </a:p>
        </p:txBody>
      </p:sp>
      <p:pic>
        <p:nvPicPr>
          <p:cNvPr id="4" name="Picture 3"/>
          <p:cNvPicPr>
            <a:picLocks noChangeAspect="1"/>
          </p:cNvPicPr>
          <p:nvPr/>
        </p:nvPicPr>
        <p:blipFill>
          <a:blip r:embed="rId2"/>
          <a:stretch>
            <a:fillRect/>
          </a:stretch>
        </p:blipFill>
        <p:spPr>
          <a:xfrm>
            <a:off x="1624617" y="1667477"/>
            <a:ext cx="9156362" cy="3728770"/>
          </a:xfrm>
          <a:prstGeom prst="rect">
            <a:avLst/>
          </a:prstGeom>
        </p:spPr>
      </p:pic>
      <p:sp>
        <p:nvSpPr>
          <p:cNvPr id="5" name="Rectangle 4"/>
          <p:cNvSpPr/>
          <p:nvPr/>
        </p:nvSpPr>
        <p:spPr>
          <a:xfrm>
            <a:off x="2185115" y="5517754"/>
            <a:ext cx="6096000" cy="646331"/>
          </a:xfrm>
          <a:prstGeom prst="rect">
            <a:avLst/>
          </a:prstGeom>
        </p:spPr>
        <p:txBody>
          <a:bodyPr>
            <a:spAutoFit/>
          </a:bodyPr>
          <a:lstStyle/>
          <a:p>
            <a:pPr algn="just"/>
            <a:r>
              <a:rPr lang="en-US" dirty="0">
                <a:solidFill>
                  <a:srgbClr val="333333"/>
                </a:solidFill>
                <a:latin typeface="inter-regular"/>
              </a:rPr>
              <a:t>Number of Page Hits = 7</a:t>
            </a:r>
          </a:p>
          <a:p>
            <a:pPr algn="just"/>
            <a:r>
              <a:rPr lang="en-US" dirty="0">
                <a:solidFill>
                  <a:srgbClr val="333333"/>
                </a:solidFill>
                <a:latin typeface="inter-regular"/>
              </a:rPr>
              <a:t>Number of Page Faults = 13</a:t>
            </a:r>
            <a:endParaRPr lang="en-US" b="0" i="0" dirty="0">
              <a:solidFill>
                <a:srgbClr val="333333"/>
              </a:solidFill>
              <a:effectLst/>
              <a:latin typeface="inter-regular"/>
            </a:endParaRPr>
          </a:p>
        </p:txBody>
      </p:sp>
    </p:spTree>
    <p:extLst>
      <p:ext uri="{BB962C8B-B14F-4D97-AF65-F5344CB8AC3E}">
        <p14:creationId xmlns:p14="http://schemas.microsoft.com/office/powerpoint/2010/main" val="882881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74278"/>
          </a:xfrm>
        </p:spPr>
        <p:txBody>
          <a:bodyPr/>
          <a:lstStyle/>
          <a:p>
            <a:r>
              <a:rPr lang="en-US" b="1" dirty="0"/>
              <a:t>OPTIMAL Page Replacement Algorithm</a:t>
            </a:r>
          </a:p>
        </p:txBody>
      </p:sp>
      <p:sp>
        <p:nvSpPr>
          <p:cNvPr id="3" name="Content Placeholder 2"/>
          <p:cNvSpPr>
            <a:spLocks noGrp="1"/>
          </p:cNvSpPr>
          <p:nvPr>
            <p:ph idx="1"/>
          </p:nvPr>
        </p:nvSpPr>
        <p:spPr>
          <a:xfrm>
            <a:off x="838200" y="1339404"/>
            <a:ext cx="10515600" cy="4958365"/>
          </a:xfrm>
        </p:spPr>
        <p:txBody>
          <a:bodyPr>
            <a:normAutofit fontScale="85000" lnSpcReduction="20000"/>
          </a:bodyPr>
          <a:lstStyle/>
          <a:p>
            <a:r>
              <a:rPr lang="en-US" dirty="0"/>
              <a:t>Replace the Page which is not used in the Longest Dimension of time in future.</a:t>
            </a:r>
          </a:p>
          <a:p>
            <a:r>
              <a:rPr lang="en-US" dirty="0"/>
              <a:t>This principle means that after all the frames are filled then, see the future pages which are to occupy the frames. </a:t>
            </a:r>
          </a:p>
          <a:p>
            <a:r>
              <a:rPr lang="en-US" dirty="0"/>
              <a:t>Go on checking for the pages which are already available in the frames. Choose the page which is at last.</a:t>
            </a:r>
          </a:p>
          <a:p>
            <a:r>
              <a:rPr lang="en-US" dirty="0"/>
              <a:t>Suppose the Reference String is:</a:t>
            </a:r>
          </a:p>
          <a:p>
            <a:pPr marL="0" indent="0">
              <a:buNone/>
            </a:pPr>
            <a:r>
              <a:rPr lang="en-US" dirty="0"/>
              <a:t>	0, 3, 4, 6, 0, 2, 1, 2, 1, 2, 0, 3, 2, 1, 2, 0</a:t>
            </a:r>
          </a:p>
          <a:p>
            <a:r>
              <a:rPr lang="en-US" dirty="0"/>
              <a:t>Suppose 6, 1, 2 are in the frames occupying the frames.</a:t>
            </a:r>
          </a:p>
          <a:p>
            <a:r>
              <a:rPr lang="en-US" dirty="0"/>
              <a:t>Now we need to enter 0 into the frame by removing one page from the page</a:t>
            </a:r>
          </a:p>
          <a:p>
            <a:pPr marL="0" indent="0">
              <a:buNone/>
            </a:pPr>
            <a:r>
              <a:rPr lang="en-US" dirty="0"/>
              <a:t>So, let us check which page number occurs last</a:t>
            </a:r>
          </a:p>
          <a:p>
            <a:r>
              <a:rPr lang="en-US" dirty="0"/>
              <a:t>From the sub sequence 0, 3, 4, 6, 0, 2, 1 we can say that 1 is the last occurring page number. </a:t>
            </a:r>
          </a:p>
          <a:p>
            <a:r>
              <a:rPr lang="en-US" dirty="0"/>
              <a:t>So we can say that 0 can be placed in the frame body by removing 1 from the frame.</a:t>
            </a:r>
          </a:p>
          <a:p>
            <a:endParaRPr lang="en-US" dirty="0"/>
          </a:p>
        </p:txBody>
      </p:sp>
    </p:spTree>
    <p:extLst>
      <p:ext uri="{BB962C8B-B14F-4D97-AF65-F5344CB8AC3E}">
        <p14:creationId xmlns:p14="http://schemas.microsoft.com/office/powerpoint/2010/main" val="2267649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0D3E98-F997-A859-459D-344485795E36}"/>
              </a:ext>
            </a:extLst>
          </p:cNvPr>
          <p:cNvPicPr>
            <a:picLocks noChangeAspect="1"/>
          </p:cNvPicPr>
          <p:nvPr/>
        </p:nvPicPr>
        <p:blipFill>
          <a:blip r:embed="rId2"/>
          <a:stretch>
            <a:fillRect/>
          </a:stretch>
        </p:blipFill>
        <p:spPr>
          <a:xfrm>
            <a:off x="333363" y="1011382"/>
            <a:ext cx="11802155" cy="4724400"/>
          </a:xfrm>
          <a:prstGeom prst="rect">
            <a:avLst/>
          </a:prstGeom>
        </p:spPr>
      </p:pic>
    </p:spTree>
    <p:extLst>
      <p:ext uri="{BB962C8B-B14F-4D97-AF65-F5344CB8AC3E}">
        <p14:creationId xmlns:p14="http://schemas.microsoft.com/office/powerpoint/2010/main" val="1071674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45" y="321972"/>
            <a:ext cx="10954555" cy="5854991"/>
          </a:xfrm>
        </p:spPr>
        <p:txBody>
          <a:bodyPr/>
          <a:lstStyle/>
          <a:p>
            <a:r>
              <a:rPr lang="en-US" dirty="0"/>
              <a:t>Consider the reference string 6, 1, 1, 2, 0, 3, 4, 6, 0, 2, 1, 2, 1, 2, 0, 3, 2, 1, 4, 0 for a memory with three frames and calculate number of page faults by using OPTIMAL Page replacement algorithms.</a:t>
            </a:r>
          </a:p>
        </p:txBody>
      </p:sp>
    </p:spTree>
    <p:extLst>
      <p:ext uri="{BB962C8B-B14F-4D97-AF65-F5344CB8AC3E}">
        <p14:creationId xmlns:p14="http://schemas.microsoft.com/office/powerpoint/2010/main" val="3345274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dirty="0"/>
              <a:t>Second Chance Page Replacement Algorithm </a:t>
            </a:r>
            <a:endParaRPr lang="en-US" dirty="0"/>
          </a:p>
        </p:txBody>
      </p:sp>
      <p:pic>
        <p:nvPicPr>
          <p:cNvPr id="4" name="Content Placeholder 3"/>
          <p:cNvPicPr>
            <a:picLocks noGrp="1" noChangeAspect="1"/>
          </p:cNvPicPr>
          <p:nvPr>
            <p:ph idx="1"/>
          </p:nvPr>
        </p:nvPicPr>
        <p:blipFill>
          <a:blip r:embed="rId2"/>
          <a:stretch>
            <a:fillRect/>
          </a:stretch>
        </p:blipFill>
        <p:spPr>
          <a:xfrm>
            <a:off x="1093698" y="1690687"/>
            <a:ext cx="9814708" cy="748033"/>
          </a:xfrm>
          <a:prstGeom prst="rect">
            <a:avLst/>
          </a:prstGeom>
        </p:spPr>
      </p:pic>
      <p:pic>
        <p:nvPicPr>
          <p:cNvPr id="5" name="Picture 4"/>
          <p:cNvPicPr>
            <a:picLocks noChangeAspect="1"/>
          </p:cNvPicPr>
          <p:nvPr/>
        </p:nvPicPr>
        <p:blipFill>
          <a:blip r:embed="rId3"/>
          <a:stretch>
            <a:fillRect/>
          </a:stretch>
        </p:blipFill>
        <p:spPr>
          <a:xfrm>
            <a:off x="1093698" y="2643119"/>
            <a:ext cx="9814708" cy="1191231"/>
          </a:xfrm>
          <a:prstGeom prst="rect">
            <a:avLst/>
          </a:prstGeom>
        </p:spPr>
      </p:pic>
      <p:pic>
        <p:nvPicPr>
          <p:cNvPr id="6" name="Picture 5"/>
          <p:cNvPicPr>
            <a:picLocks noChangeAspect="1"/>
          </p:cNvPicPr>
          <p:nvPr/>
        </p:nvPicPr>
        <p:blipFill>
          <a:blip r:embed="rId4"/>
          <a:stretch>
            <a:fillRect/>
          </a:stretch>
        </p:blipFill>
        <p:spPr>
          <a:xfrm>
            <a:off x="1093697" y="4038749"/>
            <a:ext cx="9982133" cy="561305"/>
          </a:xfrm>
          <a:prstGeom prst="rect">
            <a:avLst/>
          </a:prstGeom>
        </p:spPr>
      </p:pic>
      <p:pic>
        <p:nvPicPr>
          <p:cNvPr id="7" name="Picture 6"/>
          <p:cNvPicPr>
            <a:picLocks noChangeAspect="1"/>
          </p:cNvPicPr>
          <p:nvPr/>
        </p:nvPicPr>
        <p:blipFill>
          <a:blip r:embed="rId5"/>
          <a:stretch>
            <a:fillRect/>
          </a:stretch>
        </p:blipFill>
        <p:spPr>
          <a:xfrm>
            <a:off x="1093697" y="4728991"/>
            <a:ext cx="6481083" cy="396801"/>
          </a:xfrm>
          <a:prstGeom prst="rect">
            <a:avLst/>
          </a:prstGeom>
        </p:spPr>
      </p:pic>
    </p:spTree>
    <p:extLst>
      <p:ext uri="{BB962C8B-B14F-4D97-AF65-F5344CB8AC3E}">
        <p14:creationId xmlns:p14="http://schemas.microsoft.com/office/powerpoint/2010/main" val="182995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64042" y="408489"/>
            <a:ext cx="10818194" cy="5206700"/>
          </a:xfrm>
          <a:prstGeom prst="rect">
            <a:avLst/>
          </a:prstGeom>
        </p:spPr>
      </p:pic>
    </p:spTree>
    <p:extLst>
      <p:ext uri="{BB962C8B-B14F-4D97-AF65-F5344CB8AC3E}">
        <p14:creationId xmlns:p14="http://schemas.microsoft.com/office/powerpoint/2010/main" val="2815568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A5B07-A9B4-98A0-B38A-08366C493E5E}"/>
              </a:ext>
            </a:extLst>
          </p:cNvPr>
          <p:cNvSpPr>
            <a:spLocks noGrp="1"/>
          </p:cNvSpPr>
          <p:nvPr>
            <p:ph type="title"/>
          </p:nvPr>
        </p:nvSpPr>
        <p:spPr/>
        <p:txBody>
          <a:bodyPr>
            <a:normAutofit/>
          </a:bodyPr>
          <a:lstStyle/>
          <a:p>
            <a:r>
              <a:rPr lang="en-US" b="1" i="0" dirty="0">
                <a:effectLst/>
                <a:latin typeface="Söhne"/>
              </a:rPr>
              <a:t>Thrashing in Operating Systems</a:t>
            </a:r>
            <a:endParaRPr lang="en-NP" dirty="0"/>
          </a:p>
        </p:txBody>
      </p:sp>
      <p:sp>
        <p:nvSpPr>
          <p:cNvPr id="3" name="Content Placeholder 2">
            <a:extLst>
              <a:ext uri="{FF2B5EF4-FFF2-40B4-BE49-F238E27FC236}">
                <a16:creationId xmlns:a16="http://schemas.microsoft.com/office/drawing/2014/main" id="{1188A787-BB2E-BE70-5078-7EC63EA5AF20}"/>
              </a:ext>
            </a:extLst>
          </p:cNvPr>
          <p:cNvSpPr>
            <a:spLocks noGrp="1"/>
          </p:cNvSpPr>
          <p:nvPr>
            <p:ph idx="1"/>
          </p:nvPr>
        </p:nvSpPr>
        <p:spPr/>
        <p:txBody>
          <a:bodyPr>
            <a:normAutofit fontScale="92500" lnSpcReduction="20000"/>
          </a:bodyPr>
          <a:lstStyle/>
          <a:p>
            <a:pPr algn="just"/>
            <a:r>
              <a:rPr lang="en-US" b="1" i="0" dirty="0">
                <a:effectLst/>
                <a:latin typeface="Söhne"/>
              </a:rPr>
              <a:t>Definition</a:t>
            </a:r>
          </a:p>
          <a:p>
            <a:pPr algn="just">
              <a:buFont typeface="Arial" panose="020B0604020202020204" pitchFamily="34" charset="0"/>
              <a:buChar char="•"/>
            </a:pPr>
            <a:r>
              <a:rPr lang="en-US" b="1" i="0" dirty="0">
                <a:solidFill>
                  <a:srgbClr val="374151"/>
                </a:solidFill>
                <a:effectLst/>
                <a:latin typeface="Söhne"/>
              </a:rPr>
              <a:t>Thrashing:</a:t>
            </a:r>
            <a:r>
              <a:rPr lang="en-US" b="0" i="0" dirty="0">
                <a:solidFill>
                  <a:srgbClr val="374151"/>
                </a:solidFill>
                <a:effectLst/>
                <a:latin typeface="Söhne"/>
              </a:rPr>
              <a:t> A phenomenon in which a computer's performance deteriorates as a result of excessive paging or swapping, with the system spending more time moving data between main memory and secondary storage than executing instructions.</a:t>
            </a:r>
          </a:p>
          <a:p>
            <a:pPr algn="just"/>
            <a:r>
              <a:rPr lang="en-US" b="1" i="0" dirty="0">
                <a:effectLst/>
                <a:latin typeface="Söhne"/>
              </a:rPr>
              <a:t>Causes</a:t>
            </a:r>
          </a:p>
          <a:p>
            <a:pPr algn="just">
              <a:buFont typeface="+mj-lt"/>
              <a:buAutoNum type="arabicPeriod"/>
            </a:pPr>
            <a:r>
              <a:rPr lang="en-US" b="1" i="0" dirty="0">
                <a:solidFill>
                  <a:srgbClr val="374151"/>
                </a:solidFill>
                <a:effectLst/>
                <a:latin typeface="Söhne"/>
              </a:rPr>
              <a:t>Insufficient Memory:</a:t>
            </a:r>
            <a:r>
              <a:rPr lang="en-US" b="0" i="0" dirty="0">
                <a:solidFill>
                  <a:srgbClr val="374151"/>
                </a:solidFill>
                <a:effectLst/>
                <a:latin typeface="Söhne"/>
              </a:rPr>
              <a:t> When the available physical memory is not sufficient to accommodate the working set of active processes.</a:t>
            </a:r>
          </a:p>
          <a:p>
            <a:pPr algn="just">
              <a:buFont typeface="+mj-lt"/>
              <a:buAutoNum type="arabicPeriod"/>
            </a:pPr>
            <a:r>
              <a:rPr lang="en-US" b="1" i="0" dirty="0">
                <a:solidFill>
                  <a:srgbClr val="374151"/>
                </a:solidFill>
                <a:effectLst/>
                <a:latin typeface="Söhne"/>
              </a:rPr>
              <a:t>Overloaded System:</a:t>
            </a:r>
            <a:r>
              <a:rPr lang="en-US" b="0" i="0" dirty="0">
                <a:solidFill>
                  <a:srgbClr val="374151"/>
                </a:solidFill>
                <a:effectLst/>
                <a:latin typeface="Söhne"/>
              </a:rPr>
              <a:t> Running too many processes concurrently, leading to increased demand for memory.</a:t>
            </a:r>
          </a:p>
          <a:p>
            <a:pPr algn="just">
              <a:buFont typeface="+mj-lt"/>
              <a:buAutoNum type="arabicPeriod"/>
            </a:pPr>
            <a:r>
              <a:rPr lang="en-US" b="1" i="0" dirty="0">
                <a:solidFill>
                  <a:srgbClr val="374151"/>
                </a:solidFill>
                <a:effectLst/>
                <a:latin typeface="Söhne"/>
              </a:rPr>
              <a:t>Inefficient Page Replacement:</a:t>
            </a:r>
            <a:r>
              <a:rPr lang="en-US" b="0" i="0" dirty="0">
                <a:solidFill>
                  <a:srgbClr val="374151"/>
                </a:solidFill>
                <a:effectLst/>
                <a:latin typeface="Söhne"/>
              </a:rPr>
              <a:t> Poor page replacement algorithms can contribute to excessive swapping.</a:t>
            </a:r>
          </a:p>
          <a:p>
            <a:pPr algn="just"/>
            <a:endParaRPr lang="en-NP" dirty="0"/>
          </a:p>
        </p:txBody>
      </p:sp>
    </p:spTree>
    <p:extLst>
      <p:ext uri="{BB962C8B-B14F-4D97-AF65-F5344CB8AC3E}">
        <p14:creationId xmlns:p14="http://schemas.microsoft.com/office/powerpoint/2010/main" val="1475785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AC09-2E29-6BD6-2BEF-2829B5DB0B0A}"/>
              </a:ext>
            </a:extLst>
          </p:cNvPr>
          <p:cNvSpPr>
            <a:spLocks noGrp="1"/>
          </p:cNvSpPr>
          <p:nvPr>
            <p:ph type="title"/>
          </p:nvPr>
        </p:nvSpPr>
        <p:spPr/>
        <p:txBody>
          <a:bodyPr/>
          <a:lstStyle/>
          <a:p>
            <a:r>
              <a:rPr lang="en-US" b="1" i="0" dirty="0">
                <a:effectLst/>
                <a:latin typeface="Söhne"/>
              </a:rPr>
              <a:t>Characteristics</a:t>
            </a:r>
            <a:endParaRPr lang="en-NP" dirty="0"/>
          </a:p>
        </p:txBody>
      </p:sp>
      <p:sp>
        <p:nvSpPr>
          <p:cNvPr id="3" name="Content Placeholder 2">
            <a:extLst>
              <a:ext uri="{FF2B5EF4-FFF2-40B4-BE49-F238E27FC236}">
                <a16:creationId xmlns:a16="http://schemas.microsoft.com/office/drawing/2014/main" id="{8CF7CA95-505F-4E2F-3ADE-4353F6245931}"/>
              </a:ext>
            </a:extLst>
          </p:cNvPr>
          <p:cNvSpPr>
            <a:spLocks noGrp="1"/>
          </p:cNvSpPr>
          <p:nvPr>
            <p:ph idx="1"/>
          </p:nvPr>
        </p:nvSpPr>
        <p:spPr/>
        <p:txBody>
          <a:bodyPr/>
          <a:lstStyle/>
          <a:p>
            <a:pPr algn="just">
              <a:buFont typeface="Arial" panose="020B0604020202020204" pitchFamily="34" charset="0"/>
              <a:buChar char="•"/>
            </a:pPr>
            <a:r>
              <a:rPr lang="en-US" b="1" i="0" dirty="0">
                <a:solidFill>
                  <a:srgbClr val="374151"/>
                </a:solidFill>
                <a:effectLst/>
                <a:latin typeface="Söhne"/>
              </a:rPr>
              <a:t>High Page Fault Rate:</a:t>
            </a:r>
            <a:r>
              <a:rPr lang="en-US" b="0" i="0" dirty="0">
                <a:solidFill>
                  <a:srgbClr val="374151"/>
                </a:solidFill>
                <a:effectLst/>
                <a:latin typeface="Söhne"/>
              </a:rPr>
              <a:t> Frequent page faults as the system constantly retrieves data from secondary storage.</a:t>
            </a:r>
          </a:p>
          <a:p>
            <a:pPr algn="just">
              <a:buFont typeface="Arial" panose="020B0604020202020204" pitchFamily="34" charset="0"/>
              <a:buChar char="•"/>
            </a:pPr>
            <a:r>
              <a:rPr lang="en-US" b="1" i="0" dirty="0">
                <a:solidFill>
                  <a:srgbClr val="374151"/>
                </a:solidFill>
                <a:effectLst/>
                <a:latin typeface="Söhne"/>
              </a:rPr>
              <a:t>Low CPU Utilization:</a:t>
            </a:r>
            <a:r>
              <a:rPr lang="en-US" b="0" i="0" dirty="0">
                <a:solidFill>
                  <a:srgbClr val="374151"/>
                </a:solidFill>
                <a:effectLst/>
                <a:latin typeface="Söhne"/>
              </a:rPr>
              <a:t> The CPU spends more time waiting for page transfers than executing actual processes.</a:t>
            </a:r>
          </a:p>
          <a:p>
            <a:pPr algn="just">
              <a:buFont typeface="Arial" panose="020B0604020202020204" pitchFamily="34" charset="0"/>
              <a:buChar char="•"/>
            </a:pPr>
            <a:r>
              <a:rPr lang="en-US" b="1" i="0" dirty="0">
                <a:solidFill>
                  <a:srgbClr val="374151"/>
                </a:solidFill>
                <a:effectLst/>
                <a:latin typeface="Söhne"/>
              </a:rPr>
              <a:t>Decreased Throughput:</a:t>
            </a:r>
            <a:r>
              <a:rPr lang="en-US" b="0" i="0" dirty="0">
                <a:solidFill>
                  <a:srgbClr val="374151"/>
                </a:solidFill>
                <a:effectLst/>
                <a:latin typeface="Söhne"/>
              </a:rPr>
              <a:t> Overall system throughput decreases due to excessive paging activities.</a:t>
            </a:r>
          </a:p>
        </p:txBody>
      </p:sp>
    </p:spTree>
    <p:extLst>
      <p:ext uri="{BB962C8B-B14F-4D97-AF65-F5344CB8AC3E}">
        <p14:creationId xmlns:p14="http://schemas.microsoft.com/office/powerpoint/2010/main" val="1701885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BB7EE-6EE4-87B6-E0E9-84A7A41A5A7F}"/>
              </a:ext>
            </a:extLst>
          </p:cNvPr>
          <p:cNvSpPr>
            <a:spLocks noGrp="1"/>
          </p:cNvSpPr>
          <p:nvPr>
            <p:ph type="title"/>
          </p:nvPr>
        </p:nvSpPr>
        <p:spPr/>
        <p:txBody>
          <a:bodyPr/>
          <a:lstStyle/>
          <a:p>
            <a:r>
              <a:rPr lang="en-US" b="1" i="0" dirty="0">
                <a:effectLst/>
                <a:latin typeface="Söhne"/>
              </a:rPr>
              <a:t>Consequences</a:t>
            </a:r>
            <a:endParaRPr lang="en-NP" dirty="0"/>
          </a:p>
        </p:txBody>
      </p:sp>
      <p:sp>
        <p:nvSpPr>
          <p:cNvPr id="3" name="Content Placeholder 2">
            <a:extLst>
              <a:ext uri="{FF2B5EF4-FFF2-40B4-BE49-F238E27FC236}">
                <a16:creationId xmlns:a16="http://schemas.microsoft.com/office/drawing/2014/main" id="{276250D9-9929-5F8F-6A64-690A82092AEF}"/>
              </a:ext>
            </a:extLst>
          </p:cNvPr>
          <p:cNvSpPr>
            <a:spLocks noGrp="1"/>
          </p:cNvSpPr>
          <p:nvPr>
            <p:ph idx="1"/>
          </p:nvPr>
        </p:nvSpPr>
        <p:spPr/>
        <p:txBody>
          <a:bodyPr/>
          <a:lstStyle/>
          <a:p>
            <a:pPr algn="just">
              <a:buFont typeface="+mj-lt"/>
              <a:buAutoNum type="arabicPeriod"/>
            </a:pPr>
            <a:r>
              <a:rPr lang="en-US" b="1" i="0" dirty="0">
                <a:solidFill>
                  <a:srgbClr val="374151"/>
                </a:solidFill>
                <a:effectLst/>
                <a:latin typeface="Söhne"/>
              </a:rPr>
              <a:t>Poor System Response Time:</a:t>
            </a:r>
            <a:r>
              <a:rPr lang="en-US" b="0" i="0" dirty="0">
                <a:solidFill>
                  <a:srgbClr val="374151"/>
                </a:solidFill>
                <a:effectLst/>
                <a:latin typeface="Söhne"/>
              </a:rPr>
              <a:t> Users experience delays in system responsiveness.</a:t>
            </a:r>
          </a:p>
          <a:p>
            <a:pPr algn="just">
              <a:buFont typeface="+mj-lt"/>
              <a:buAutoNum type="arabicPeriod"/>
            </a:pPr>
            <a:r>
              <a:rPr lang="en-US" b="1" i="0" dirty="0">
                <a:solidFill>
                  <a:srgbClr val="374151"/>
                </a:solidFill>
                <a:effectLst/>
                <a:latin typeface="Söhne"/>
              </a:rPr>
              <a:t>Degraded Performance:</a:t>
            </a:r>
            <a:r>
              <a:rPr lang="en-US" b="0" i="0" dirty="0">
                <a:solidFill>
                  <a:srgbClr val="374151"/>
                </a:solidFill>
                <a:effectLst/>
                <a:latin typeface="Söhne"/>
              </a:rPr>
              <a:t> Overall system performance drops significantly.</a:t>
            </a:r>
          </a:p>
          <a:p>
            <a:pPr algn="just">
              <a:buFont typeface="+mj-lt"/>
              <a:buAutoNum type="arabicPeriod"/>
            </a:pPr>
            <a:r>
              <a:rPr lang="en-US" b="1" i="0" dirty="0">
                <a:solidFill>
                  <a:srgbClr val="374151"/>
                </a:solidFill>
                <a:effectLst/>
                <a:latin typeface="Söhne"/>
              </a:rPr>
              <a:t>Increased Overhead:</a:t>
            </a:r>
            <a:r>
              <a:rPr lang="en-US" b="0" i="0" dirty="0">
                <a:solidFill>
                  <a:srgbClr val="374151"/>
                </a:solidFill>
                <a:effectLst/>
                <a:latin typeface="Söhne"/>
              </a:rPr>
              <a:t> Resources are consumed by excessive paging activities, reducing efficiency.</a:t>
            </a:r>
          </a:p>
          <a:p>
            <a:pPr algn="just"/>
            <a:endParaRPr lang="en-NP" dirty="0"/>
          </a:p>
        </p:txBody>
      </p:sp>
    </p:spTree>
    <p:extLst>
      <p:ext uri="{BB962C8B-B14F-4D97-AF65-F5344CB8AC3E}">
        <p14:creationId xmlns:p14="http://schemas.microsoft.com/office/powerpoint/2010/main" val="1507163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4C45-FCCE-54DB-ACBF-3B0EBFB3BD85}"/>
              </a:ext>
            </a:extLst>
          </p:cNvPr>
          <p:cNvSpPr>
            <a:spLocks noGrp="1"/>
          </p:cNvSpPr>
          <p:nvPr>
            <p:ph type="title"/>
          </p:nvPr>
        </p:nvSpPr>
        <p:spPr/>
        <p:txBody>
          <a:bodyPr>
            <a:normAutofit/>
          </a:bodyPr>
          <a:lstStyle/>
          <a:p>
            <a:r>
              <a:rPr lang="en-US" b="1" i="0" dirty="0">
                <a:effectLst/>
                <a:latin typeface="Söhne"/>
              </a:rPr>
              <a:t>Mitigation Strategies</a:t>
            </a:r>
            <a:endParaRPr lang="en-NP" dirty="0"/>
          </a:p>
        </p:txBody>
      </p:sp>
      <p:sp>
        <p:nvSpPr>
          <p:cNvPr id="3" name="Content Placeholder 2">
            <a:extLst>
              <a:ext uri="{FF2B5EF4-FFF2-40B4-BE49-F238E27FC236}">
                <a16:creationId xmlns:a16="http://schemas.microsoft.com/office/drawing/2014/main" id="{1D08F93F-BCB1-513C-5D4D-B00194E507DD}"/>
              </a:ext>
            </a:extLst>
          </p:cNvPr>
          <p:cNvSpPr>
            <a:spLocks noGrp="1"/>
          </p:cNvSpPr>
          <p:nvPr>
            <p:ph idx="1"/>
          </p:nvPr>
        </p:nvSpPr>
        <p:spPr/>
        <p:txBody>
          <a:bodyPr/>
          <a:lstStyle/>
          <a:p>
            <a:pPr algn="just">
              <a:buFont typeface="+mj-lt"/>
              <a:buAutoNum type="arabicPeriod"/>
            </a:pPr>
            <a:r>
              <a:rPr lang="en-US" b="1" i="0" dirty="0">
                <a:solidFill>
                  <a:srgbClr val="374151"/>
                </a:solidFill>
                <a:effectLst/>
                <a:latin typeface="Söhne"/>
              </a:rPr>
              <a:t>Optimize Page Replacement Algorithms:</a:t>
            </a:r>
            <a:r>
              <a:rPr lang="en-US" b="0" i="0" dirty="0">
                <a:solidFill>
                  <a:srgbClr val="374151"/>
                </a:solidFill>
                <a:effectLst/>
                <a:latin typeface="Söhne"/>
              </a:rPr>
              <a:t> Choose efficient algorithms like LRU (Least Recently Used) to minimize unnecessary page swaps.</a:t>
            </a:r>
          </a:p>
          <a:p>
            <a:pPr algn="just">
              <a:buFont typeface="+mj-lt"/>
              <a:buAutoNum type="arabicPeriod"/>
            </a:pPr>
            <a:r>
              <a:rPr lang="en-US" b="1" i="0" dirty="0">
                <a:solidFill>
                  <a:srgbClr val="374151"/>
                </a:solidFill>
                <a:effectLst/>
                <a:latin typeface="Söhne"/>
              </a:rPr>
              <a:t>Increase Physical Memory:</a:t>
            </a:r>
            <a:r>
              <a:rPr lang="en-US" b="0" i="0" dirty="0">
                <a:solidFill>
                  <a:srgbClr val="374151"/>
                </a:solidFill>
                <a:effectLst/>
                <a:latin typeface="Söhne"/>
              </a:rPr>
              <a:t> Upgrade hardware to provide more physical memory.</a:t>
            </a:r>
          </a:p>
          <a:p>
            <a:pPr algn="just">
              <a:buFont typeface="+mj-lt"/>
              <a:buAutoNum type="arabicPeriod"/>
            </a:pPr>
            <a:r>
              <a:rPr lang="en-US" b="1" i="0" dirty="0">
                <a:solidFill>
                  <a:srgbClr val="374151"/>
                </a:solidFill>
                <a:effectLst/>
                <a:latin typeface="Söhne"/>
              </a:rPr>
              <a:t>Tune System Parameters:</a:t>
            </a:r>
            <a:r>
              <a:rPr lang="en-US" b="0" i="0" dirty="0">
                <a:solidFill>
                  <a:srgbClr val="374151"/>
                </a:solidFill>
                <a:effectLst/>
                <a:latin typeface="Söhne"/>
              </a:rPr>
              <a:t> Adjust system parameters to better balance the needs of processes and available resources.</a:t>
            </a:r>
          </a:p>
          <a:p>
            <a:pPr algn="just"/>
            <a:endParaRPr lang="en-NP" dirty="0"/>
          </a:p>
        </p:txBody>
      </p:sp>
    </p:spTree>
    <p:extLst>
      <p:ext uri="{BB962C8B-B14F-4D97-AF65-F5344CB8AC3E}">
        <p14:creationId xmlns:p14="http://schemas.microsoft.com/office/powerpoint/2010/main" val="54076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Mono-programming without Swapping </a:t>
            </a:r>
            <a:endParaRPr lang="en-US" dirty="0"/>
          </a:p>
        </p:txBody>
      </p:sp>
      <p:sp>
        <p:nvSpPr>
          <p:cNvPr id="3" name="Content Placeholder 2"/>
          <p:cNvSpPr>
            <a:spLocks noGrp="1"/>
          </p:cNvSpPr>
          <p:nvPr>
            <p:ph idx="1"/>
          </p:nvPr>
        </p:nvSpPr>
        <p:spPr/>
        <p:txBody>
          <a:bodyPr/>
          <a:lstStyle/>
          <a:p>
            <a:r>
              <a:rPr lang="en-US" dirty="0"/>
              <a:t>The simplest possible memory management scheme is to run just one program at a time, sharing the memory between that program and the operating system. </a:t>
            </a:r>
          </a:p>
          <a:p>
            <a:r>
              <a:rPr lang="en-US" dirty="0"/>
              <a:t>Three variations on this theme are shown in Fig.1. </a:t>
            </a:r>
          </a:p>
          <a:p>
            <a:r>
              <a:rPr lang="en-US" dirty="0"/>
              <a:t>The operating system may be at the bottom of memory in RAM (Random Access Memory), as shown in Fig. 1(a), or it may be in ROM (Read-Only Memory) at the top of memory, as shown in Fig. 1(b), or the device drivers may be at the top of memory in a ROM and the rest of the system in RAM down below, as shown in Fig. 1(c). </a:t>
            </a:r>
          </a:p>
        </p:txBody>
      </p:sp>
    </p:spTree>
    <p:extLst>
      <p:ext uri="{BB962C8B-B14F-4D97-AF65-F5344CB8AC3E}">
        <p14:creationId xmlns:p14="http://schemas.microsoft.com/office/powerpoint/2010/main" val="3139140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A888-87EB-6F54-F7D0-7A1E88FE3D16}"/>
              </a:ext>
            </a:extLst>
          </p:cNvPr>
          <p:cNvSpPr>
            <a:spLocks noGrp="1"/>
          </p:cNvSpPr>
          <p:nvPr>
            <p:ph type="title"/>
          </p:nvPr>
        </p:nvSpPr>
        <p:spPr/>
        <p:txBody>
          <a:bodyPr>
            <a:normAutofit/>
          </a:bodyPr>
          <a:lstStyle/>
          <a:p>
            <a:r>
              <a:rPr lang="en-US" b="1" i="0" dirty="0">
                <a:effectLst/>
                <a:latin typeface="Söhne"/>
              </a:rPr>
              <a:t>Monitoring and Detection</a:t>
            </a:r>
            <a:endParaRPr lang="en-NP" b="1" dirty="0"/>
          </a:p>
        </p:txBody>
      </p:sp>
      <p:sp>
        <p:nvSpPr>
          <p:cNvPr id="3" name="Content Placeholder 2">
            <a:extLst>
              <a:ext uri="{FF2B5EF4-FFF2-40B4-BE49-F238E27FC236}">
                <a16:creationId xmlns:a16="http://schemas.microsoft.com/office/drawing/2014/main" id="{4A6475E4-F1A5-6EEE-5EAB-CFA463D6812C}"/>
              </a:ext>
            </a:extLst>
          </p:cNvPr>
          <p:cNvSpPr>
            <a:spLocks noGrp="1"/>
          </p:cNvSpPr>
          <p:nvPr>
            <p:ph idx="1"/>
          </p:nvPr>
        </p:nvSpPr>
        <p:spPr/>
        <p:txBody>
          <a:bodyPr>
            <a:normAutofit/>
          </a:bodyPr>
          <a:lstStyle/>
          <a:p>
            <a:pPr algn="just">
              <a:buFont typeface="Arial" panose="020B0604020202020204" pitchFamily="34" charset="0"/>
              <a:buChar char="•"/>
            </a:pPr>
            <a:r>
              <a:rPr lang="en-US" sz="3200" b="1" i="0" dirty="0">
                <a:solidFill>
                  <a:srgbClr val="374151"/>
                </a:solidFill>
                <a:effectLst/>
                <a:latin typeface="Söhne"/>
              </a:rPr>
              <a:t>Performance Metrics:</a:t>
            </a:r>
            <a:r>
              <a:rPr lang="en-US" sz="3200" b="0" i="0" dirty="0">
                <a:solidFill>
                  <a:srgbClr val="374151"/>
                </a:solidFill>
                <a:effectLst/>
                <a:latin typeface="Söhne"/>
              </a:rPr>
              <a:t> Monitor page fault rates, CPU utilization, and disk activity to detect signs of thrashing.</a:t>
            </a:r>
          </a:p>
          <a:p>
            <a:pPr algn="just">
              <a:buFont typeface="Arial" panose="020B0604020202020204" pitchFamily="34" charset="0"/>
              <a:buChar char="•"/>
            </a:pPr>
            <a:r>
              <a:rPr lang="en-US" sz="3200" b="1" i="0" dirty="0">
                <a:solidFill>
                  <a:srgbClr val="374151"/>
                </a:solidFill>
                <a:effectLst/>
                <a:latin typeface="Söhne"/>
              </a:rPr>
              <a:t>System Logs:</a:t>
            </a:r>
            <a:r>
              <a:rPr lang="en-US" sz="3200" b="0" i="0" dirty="0">
                <a:solidFill>
                  <a:srgbClr val="374151"/>
                </a:solidFill>
                <a:effectLst/>
                <a:latin typeface="Söhne"/>
              </a:rPr>
              <a:t> Analyze system logs for indications of excessive paging and swapping.</a:t>
            </a:r>
          </a:p>
          <a:p>
            <a:pPr algn="just"/>
            <a:endParaRPr lang="en-NP" sz="3200" dirty="0"/>
          </a:p>
        </p:txBody>
      </p:sp>
    </p:spTree>
    <p:extLst>
      <p:ext uri="{BB962C8B-B14F-4D97-AF65-F5344CB8AC3E}">
        <p14:creationId xmlns:p14="http://schemas.microsoft.com/office/powerpoint/2010/main" val="4204681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Segmentation</a:t>
            </a:r>
          </a:p>
        </p:txBody>
      </p:sp>
      <p:sp>
        <p:nvSpPr>
          <p:cNvPr id="3" name="Content Placeholder 2"/>
          <p:cNvSpPr>
            <a:spLocks noGrp="1"/>
          </p:cNvSpPr>
          <p:nvPr>
            <p:ph idx="1"/>
          </p:nvPr>
        </p:nvSpPr>
        <p:spPr/>
        <p:txBody>
          <a:bodyPr/>
          <a:lstStyle/>
          <a:p>
            <a:r>
              <a:rPr lang="en-US" dirty="0"/>
              <a:t>Segmentation is a memory management technique in which the </a:t>
            </a:r>
            <a:r>
              <a:rPr lang="en-US" dirty="0">
                <a:solidFill>
                  <a:srgbClr val="FF0000"/>
                </a:solidFill>
              </a:rPr>
              <a:t>memory is divided into the variable size parts</a:t>
            </a:r>
            <a:r>
              <a:rPr lang="en-US" dirty="0"/>
              <a:t>.</a:t>
            </a:r>
          </a:p>
          <a:p>
            <a:r>
              <a:rPr lang="en-US" dirty="0"/>
              <a:t> Each part is known as a segment which can be allocated to a process.</a:t>
            </a:r>
          </a:p>
          <a:p>
            <a:r>
              <a:rPr lang="en-US" dirty="0"/>
              <a:t>The details about each segment are stored in a table called a segment table.</a:t>
            </a:r>
          </a:p>
          <a:p>
            <a:r>
              <a:rPr lang="en-US" dirty="0"/>
              <a:t>Segment table contains mainly two information about segment:</a:t>
            </a:r>
          </a:p>
          <a:p>
            <a:pPr lvl="1"/>
            <a:r>
              <a:rPr lang="en-US" dirty="0"/>
              <a:t>Base: It is the base address of the segment</a:t>
            </a:r>
          </a:p>
          <a:p>
            <a:pPr lvl="1"/>
            <a:r>
              <a:rPr lang="en-US" dirty="0"/>
              <a:t>Limit: It is the length of the segment.</a:t>
            </a:r>
          </a:p>
          <a:p>
            <a:endParaRPr lang="en-US" dirty="0"/>
          </a:p>
        </p:txBody>
      </p:sp>
    </p:spTree>
    <p:extLst>
      <p:ext uri="{BB962C8B-B14F-4D97-AF65-F5344CB8AC3E}">
        <p14:creationId xmlns:p14="http://schemas.microsoft.com/office/powerpoint/2010/main" val="1209020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3FBCD-E54C-3D41-50AC-1B5976081447}"/>
              </a:ext>
            </a:extLst>
          </p:cNvPr>
          <p:cNvSpPr>
            <a:spLocks noGrp="1"/>
          </p:cNvSpPr>
          <p:nvPr>
            <p:ph type="title"/>
          </p:nvPr>
        </p:nvSpPr>
        <p:spPr/>
        <p:txBody>
          <a:bodyPr/>
          <a:lstStyle/>
          <a:p>
            <a:r>
              <a:rPr lang="en-US" b="1" i="0" dirty="0">
                <a:effectLst/>
                <a:latin typeface="Söhne"/>
              </a:rPr>
              <a:t>Advantages</a:t>
            </a:r>
            <a:endParaRPr lang="en-NP" dirty="0"/>
          </a:p>
        </p:txBody>
      </p:sp>
      <p:sp>
        <p:nvSpPr>
          <p:cNvPr id="3" name="Content Placeholder 2">
            <a:extLst>
              <a:ext uri="{FF2B5EF4-FFF2-40B4-BE49-F238E27FC236}">
                <a16:creationId xmlns:a16="http://schemas.microsoft.com/office/drawing/2014/main" id="{97444C55-6348-C508-5AB9-B7E2FCAB58F3}"/>
              </a:ext>
            </a:extLst>
          </p:cNvPr>
          <p:cNvSpPr>
            <a:spLocks noGrp="1"/>
          </p:cNvSpPr>
          <p:nvPr>
            <p:ph idx="1"/>
          </p:nvPr>
        </p:nvSpPr>
        <p:spPr/>
        <p:txBody>
          <a:bodyPr>
            <a:normAutofit/>
          </a:bodyPr>
          <a:lstStyle/>
          <a:p>
            <a:pPr algn="just">
              <a:buFont typeface="+mj-lt"/>
              <a:buAutoNum type="arabicPeriod"/>
            </a:pPr>
            <a:r>
              <a:rPr lang="en-US" sz="3200" b="1" i="0" dirty="0">
                <a:solidFill>
                  <a:srgbClr val="374151"/>
                </a:solidFill>
                <a:effectLst/>
                <a:latin typeface="Söhne"/>
              </a:rPr>
              <a:t>Modularity:</a:t>
            </a:r>
            <a:r>
              <a:rPr lang="en-US" sz="3200" b="0" i="0" dirty="0">
                <a:solidFill>
                  <a:srgbClr val="374151"/>
                </a:solidFill>
                <a:effectLst/>
                <a:latin typeface="Söhne"/>
              </a:rPr>
              <a:t> Easier program development and maintenance due to separate logical units.</a:t>
            </a:r>
          </a:p>
          <a:p>
            <a:pPr algn="just">
              <a:buFont typeface="+mj-lt"/>
              <a:buAutoNum type="arabicPeriod"/>
            </a:pPr>
            <a:r>
              <a:rPr lang="en-US" sz="3200" b="1" i="0" dirty="0">
                <a:solidFill>
                  <a:srgbClr val="374151"/>
                </a:solidFill>
                <a:effectLst/>
                <a:latin typeface="Söhne"/>
              </a:rPr>
              <a:t>Protection:</a:t>
            </a:r>
            <a:r>
              <a:rPr lang="en-US" sz="3200" b="0" i="0" dirty="0">
                <a:solidFill>
                  <a:srgbClr val="374151"/>
                </a:solidFill>
                <a:effectLst/>
                <a:latin typeface="Söhne"/>
              </a:rPr>
              <a:t> Each segment can have its own set of access rights, enhancing security.</a:t>
            </a:r>
          </a:p>
          <a:p>
            <a:pPr algn="just">
              <a:buFont typeface="+mj-lt"/>
              <a:buAutoNum type="arabicPeriod"/>
            </a:pPr>
            <a:r>
              <a:rPr lang="en-US" sz="3200" b="1" i="0" dirty="0">
                <a:solidFill>
                  <a:srgbClr val="374151"/>
                </a:solidFill>
                <a:effectLst/>
                <a:latin typeface="Söhne"/>
              </a:rPr>
              <a:t>Flexibility:</a:t>
            </a:r>
            <a:r>
              <a:rPr lang="en-US" sz="3200" b="0" i="0" dirty="0">
                <a:solidFill>
                  <a:srgbClr val="374151"/>
                </a:solidFill>
                <a:effectLst/>
                <a:latin typeface="Söhne"/>
              </a:rPr>
              <a:t> Dynamic memory allocation allows efficient use of resources.</a:t>
            </a:r>
          </a:p>
          <a:p>
            <a:pPr algn="just"/>
            <a:endParaRPr lang="en-NP" sz="3200" dirty="0"/>
          </a:p>
        </p:txBody>
      </p:sp>
    </p:spTree>
    <p:extLst>
      <p:ext uri="{BB962C8B-B14F-4D97-AF65-F5344CB8AC3E}">
        <p14:creationId xmlns:p14="http://schemas.microsoft.com/office/powerpoint/2010/main" val="4028887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54BD-9C51-7D5E-D76F-195A8DBD79C5}"/>
              </a:ext>
            </a:extLst>
          </p:cNvPr>
          <p:cNvSpPr>
            <a:spLocks noGrp="1"/>
          </p:cNvSpPr>
          <p:nvPr>
            <p:ph type="title"/>
          </p:nvPr>
        </p:nvSpPr>
        <p:spPr/>
        <p:txBody>
          <a:bodyPr/>
          <a:lstStyle/>
          <a:p>
            <a:r>
              <a:rPr lang="en-US" b="1" i="0" dirty="0">
                <a:effectLst/>
                <a:latin typeface="Söhne"/>
              </a:rPr>
              <a:t>Challenges</a:t>
            </a:r>
            <a:endParaRPr lang="en-NP" dirty="0"/>
          </a:p>
        </p:txBody>
      </p:sp>
      <p:sp>
        <p:nvSpPr>
          <p:cNvPr id="3" name="Content Placeholder 2">
            <a:extLst>
              <a:ext uri="{FF2B5EF4-FFF2-40B4-BE49-F238E27FC236}">
                <a16:creationId xmlns:a16="http://schemas.microsoft.com/office/drawing/2014/main" id="{7BD1120B-0943-EB58-8829-38C82AA30E62}"/>
              </a:ext>
            </a:extLst>
          </p:cNvPr>
          <p:cNvSpPr>
            <a:spLocks noGrp="1"/>
          </p:cNvSpPr>
          <p:nvPr>
            <p:ph idx="1"/>
          </p:nvPr>
        </p:nvSpPr>
        <p:spPr/>
        <p:txBody>
          <a:bodyPr/>
          <a:lstStyle/>
          <a:p>
            <a:pPr algn="just">
              <a:buFont typeface="+mj-lt"/>
              <a:buAutoNum type="arabicPeriod"/>
            </a:pPr>
            <a:r>
              <a:rPr lang="en-US" b="1" i="0" dirty="0">
                <a:solidFill>
                  <a:srgbClr val="374151"/>
                </a:solidFill>
                <a:effectLst/>
                <a:latin typeface="Söhne"/>
              </a:rPr>
              <a:t>Fragmentation:</a:t>
            </a:r>
            <a:r>
              <a:rPr lang="en-US" b="0" i="0" dirty="0">
                <a:solidFill>
                  <a:srgbClr val="374151"/>
                </a:solidFill>
                <a:effectLst/>
                <a:latin typeface="Söhne"/>
              </a:rPr>
              <a:t> External and internal fragmentation can occur.</a:t>
            </a:r>
          </a:p>
          <a:p>
            <a:pPr algn="just">
              <a:buFont typeface="+mj-lt"/>
              <a:buAutoNum type="arabicPeriod"/>
            </a:pPr>
            <a:r>
              <a:rPr lang="en-US" b="1" i="0" dirty="0">
                <a:solidFill>
                  <a:srgbClr val="374151"/>
                </a:solidFill>
                <a:effectLst/>
                <a:latin typeface="Söhne"/>
              </a:rPr>
              <a:t>Complexity:</a:t>
            </a:r>
            <a:r>
              <a:rPr lang="en-US" b="0" i="0" dirty="0">
                <a:solidFill>
                  <a:srgbClr val="374151"/>
                </a:solidFill>
                <a:effectLst/>
                <a:latin typeface="Söhne"/>
              </a:rPr>
              <a:t> Managing different segments requires careful coordination.</a:t>
            </a:r>
          </a:p>
          <a:p>
            <a:pPr algn="just">
              <a:buFont typeface="+mj-lt"/>
              <a:buAutoNum type="arabicPeriod"/>
            </a:pPr>
            <a:r>
              <a:rPr lang="en-US" b="1" i="0" dirty="0">
                <a:solidFill>
                  <a:srgbClr val="374151"/>
                </a:solidFill>
                <a:effectLst/>
                <a:latin typeface="Söhne"/>
              </a:rPr>
              <a:t>Overhead:</a:t>
            </a:r>
            <a:r>
              <a:rPr lang="en-US" b="0" i="0" dirty="0">
                <a:solidFill>
                  <a:srgbClr val="374151"/>
                </a:solidFill>
                <a:effectLst/>
                <a:latin typeface="Söhne"/>
              </a:rPr>
              <a:t> Additional memory and processing time required for segmentation.</a:t>
            </a:r>
          </a:p>
          <a:p>
            <a:pPr marL="0" indent="0" algn="just">
              <a:buNone/>
            </a:pPr>
            <a:br>
              <a:rPr lang="en-US" dirty="0"/>
            </a:br>
            <a:endParaRPr lang="en-NP" dirty="0"/>
          </a:p>
        </p:txBody>
      </p:sp>
    </p:spTree>
    <p:extLst>
      <p:ext uri="{BB962C8B-B14F-4D97-AF65-F5344CB8AC3E}">
        <p14:creationId xmlns:p14="http://schemas.microsoft.com/office/powerpoint/2010/main" val="1871623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8F4B-BEBD-2A42-126F-FA4E3AEF6276}"/>
              </a:ext>
            </a:extLst>
          </p:cNvPr>
          <p:cNvSpPr>
            <a:spLocks noGrp="1"/>
          </p:cNvSpPr>
          <p:nvPr>
            <p:ph type="title"/>
          </p:nvPr>
        </p:nvSpPr>
        <p:spPr/>
        <p:txBody>
          <a:bodyPr>
            <a:normAutofit/>
          </a:bodyPr>
          <a:lstStyle/>
          <a:p>
            <a:pPr algn="just"/>
            <a:r>
              <a:rPr lang="en-US" b="1" i="0" dirty="0">
                <a:effectLst/>
                <a:latin typeface="Söhne"/>
              </a:rPr>
              <a:t>Need for Segmentation in Operating Systems</a:t>
            </a:r>
            <a:endParaRPr lang="en-NP" dirty="0"/>
          </a:p>
        </p:txBody>
      </p:sp>
      <p:sp>
        <p:nvSpPr>
          <p:cNvPr id="3" name="Content Placeholder 2">
            <a:extLst>
              <a:ext uri="{FF2B5EF4-FFF2-40B4-BE49-F238E27FC236}">
                <a16:creationId xmlns:a16="http://schemas.microsoft.com/office/drawing/2014/main" id="{9DAF5EC2-946A-7491-8AF8-2FDAB26FD063}"/>
              </a:ext>
            </a:extLst>
          </p:cNvPr>
          <p:cNvSpPr>
            <a:spLocks noGrp="1"/>
          </p:cNvSpPr>
          <p:nvPr>
            <p:ph idx="1"/>
          </p:nvPr>
        </p:nvSpPr>
        <p:spPr/>
        <p:txBody>
          <a:bodyPr>
            <a:normAutofit lnSpcReduction="10000"/>
          </a:bodyPr>
          <a:lstStyle/>
          <a:p>
            <a:pPr marL="0" indent="0" algn="just">
              <a:buNone/>
            </a:pPr>
            <a:r>
              <a:rPr lang="en-US" b="1" i="0" dirty="0">
                <a:effectLst/>
                <a:latin typeface="Söhne"/>
              </a:rPr>
              <a:t>1. Efficient Memory Management</a:t>
            </a:r>
          </a:p>
          <a:p>
            <a:pPr algn="just">
              <a:buFont typeface="Arial" panose="020B0604020202020204" pitchFamily="34" charset="0"/>
              <a:buChar char="•"/>
            </a:pPr>
            <a:r>
              <a:rPr lang="en-US" b="1" i="0" dirty="0">
                <a:solidFill>
                  <a:srgbClr val="374151"/>
                </a:solidFill>
                <a:effectLst/>
                <a:latin typeface="Söhne"/>
              </a:rPr>
              <a:t>Dynamic Allocation:</a:t>
            </a:r>
            <a:r>
              <a:rPr lang="en-US" b="0" i="0" dirty="0">
                <a:solidFill>
                  <a:srgbClr val="374151"/>
                </a:solidFill>
                <a:effectLst/>
                <a:latin typeface="Söhne"/>
              </a:rPr>
              <a:t> Segmentation allows dynamic allocation of memory, adapting to program needs during execution.</a:t>
            </a:r>
          </a:p>
          <a:p>
            <a:pPr algn="just">
              <a:buFont typeface="Arial" panose="020B0604020202020204" pitchFamily="34" charset="0"/>
              <a:buChar char="•"/>
            </a:pPr>
            <a:r>
              <a:rPr lang="en-US" b="1" i="0" dirty="0">
                <a:solidFill>
                  <a:srgbClr val="374151"/>
                </a:solidFill>
                <a:effectLst/>
                <a:latin typeface="Söhne"/>
              </a:rPr>
              <a:t>Optimal Resource Utilization:</a:t>
            </a:r>
            <a:r>
              <a:rPr lang="en-US" b="0" i="0" dirty="0">
                <a:solidFill>
                  <a:srgbClr val="374151"/>
                </a:solidFill>
                <a:effectLst/>
                <a:latin typeface="Söhne"/>
              </a:rPr>
              <a:t> Efficient use of memory resources by allocating only what is required.</a:t>
            </a:r>
          </a:p>
          <a:p>
            <a:pPr marL="0" indent="0" algn="just">
              <a:buNone/>
            </a:pPr>
            <a:r>
              <a:rPr lang="en-US" b="1" i="0" dirty="0">
                <a:effectLst/>
                <a:latin typeface="Söhne"/>
              </a:rPr>
              <a:t>2. Enhanced Security</a:t>
            </a:r>
          </a:p>
          <a:p>
            <a:pPr algn="just">
              <a:buFont typeface="Arial" panose="020B0604020202020204" pitchFamily="34" charset="0"/>
              <a:buChar char="•"/>
            </a:pPr>
            <a:r>
              <a:rPr lang="en-US" b="1" i="0" dirty="0">
                <a:solidFill>
                  <a:srgbClr val="374151"/>
                </a:solidFill>
                <a:effectLst/>
                <a:latin typeface="Söhne"/>
              </a:rPr>
              <a:t>Isolation of Segments:</a:t>
            </a:r>
            <a:r>
              <a:rPr lang="en-US" b="0" i="0" dirty="0">
                <a:solidFill>
                  <a:srgbClr val="374151"/>
                </a:solidFill>
                <a:effectLst/>
                <a:latin typeface="Söhne"/>
              </a:rPr>
              <a:t> Provides a barrier between different segments, preventing unauthorized access and enhancing security.</a:t>
            </a:r>
          </a:p>
          <a:p>
            <a:pPr algn="just">
              <a:buFont typeface="Arial" panose="020B0604020202020204" pitchFamily="34" charset="0"/>
              <a:buChar char="•"/>
            </a:pPr>
            <a:r>
              <a:rPr lang="en-US" b="1" i="0" dirty="0">
                <a:solidFill>
                  <a:srgbClr val="374151"/>
                </a:solidFill>
                <a:effectLst/>
                <a:latin typeface="Söhne"/>
              </a:rPr>
              <a:t>Access Control:</a:t>
            </a:r>
            <a:r>
              <a:rPr lang="en-US" b="0" i="0" dirty="0">
                <a:solidFill>
                  <a:srgbClr val="374151"/>
                </a:solidFill>
                <a:effectLst/>
                <a:latin typeface="Söhne"/>
              </a:rPr>
              <a:t> Each segment can have specific access permissions, adding an extra layer of protection.</a:t>
            </a:r>
          </a:p>
          <a:p>
            <a:pPr algn="just"/>
            <a:endParaRPr lang="en-NP" dirty="0"/>
          </a:p>
        </p:txBody>
      </p:sp>
    </p:spTree>
    <p:extLst>
      <p:ext uri="{BB962C8B-B14F-4D97-AF65-F5344CB8AC3E}">
        <p14:creationId xmlns:p14="http://schemas.microsoft.com/office/powerpoint/2010/main" val="1437509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F180-C6FD-7602-7D5C-A418DD580CB7}"/>
              </a:ext>
            </a:extLst>
          </p:cNvPr>
          <p:cNvSpPr>
            <a:spLocks noGrp="1"/>
          </p:cNvSpPr>
          <p:nvPr>
            <p:ph type="title"/>
          </p:nvPr>
        </p:nvSpPr>
        <p:spPr/>
        <p:txBody>
          <a:bodyPr/>
          <a:lstStyle/>
          <a:p>
            <a:pPr algn="just"/>
            <a:r>
              <a:rPr lang="en-US" b="1" i="0" dirty="0">
                <a:effectLst/>
                <a:latin typeface="Söhne"/>
              </a:rPr>
              <a:t>Need for Segmentation in Operating Systems</a:t>
            </a:r>
            <a:endParaRPr lang="en-NP" dirty="0"/>
          </a:p>
        </p:txBody>
      </p:sp>
      <p:sp>
        <p:nvSpPr>
          <p:cNvPr id="3" name="Content Placeholder 2">
            <a:extLst>
              <a:ext uri="{FF2B5EF4-FFF2-40B4-BE49-F238E27FC236}">
                <a16:creationId xmlns:a16="http://schemas.microsoft.com/office/drawing/2014/main" id="{A5D40E50-2618-8D99-BFBF-B1C1EDCF0D61}"/>
              </a:ext>
            </a:extLst>
          </p:cNvPr>
          <p:cNvSpPr>
            <a:spLocks noGrp="1"/>
          </p:cNvSpPr>
          <p:nvPr>
            <p:ph idx="1"/>
          </p:nvPr>
        </p:nvSpPr>
        <p:spPr/>
        <p:txBody>
          <a:bodyPr>
            <a:normAutofit lnSpcReduction="10000"/>
          </a:bodyPr>
          <a:lstStyle/>
          <a:p>
            <a:pPr marL="0" indent="0" algn="just">
              <a:buNone/>
            </a:pPr>
            <a:r>
              <a:rPr lang="en-US" b="1" i="0" dirty="0">
                <a:effectLst/>
                <a:latin typeface="Söhne"/>
              </a:rPr>
              <a:t>3. Modularity and Code Maintenance</a:t>
            </a:r>
          </a:p>
          <a:p>
            <a:pPr algn="just">
              <a:buFont typeface="Arial" panose="020B0604020202020204" pitchFamily="34" charset="0"/>
              <a:buChar char="•"/>
            </a:pPr>
            <a:r>
              <a:rPr lang="en-US" b="1" i="0" dirty="0">
                <a:solidFill>
                  <a:srgbClr val="374151"/>
                </a:solidFill>
                <a:effectLst/>
                <a:latin typeface="Söhne"/>
              </a:rPr>
              <a:t>Modular Design:</a:t>
            </a:r>
            <a:r>
              <a:rPr lang="en-US" b="0" i="0" dirty="0">
                <a:solidFill>
                  <a:srgbClr val="374151"/>
                </a:solidFill>
                <a:effectLst/>
                <a:latin typeface="Söhne"/>
              </a:rPr>
              <a:t> Divides the program into logical segments (code, data, stack, heap), simplifying development and maintenance.</a:t>
            </a:r>
          </a:p>
          <a:p>
            <a:pPr algn="just">
              <a:buFont typeface="Arial" panose="020B0604020202020204" pitchFamily="34" charset="0"/>
              <a:buChar char="•"/>
            </a:pPr>
            <a:r>
              <a:rPr lang="en-US" b="1" i="0" dirty="0">
                <a:solidFill>
                  <a:srgbClr val="374151"/>
                </a:solidFill>
                <a:effectLst/>
                <a:latin typeface="Söhne"/>
              </a:rPr>
              <a:t>Ease of Debugging:</a:t>
            </a:r>
            <a:r>
              <a:rPr lang="en-US" b="0" i="0" dirty="0">
                <a:solidFill>
                  <a:srgbClr val="374151"/>
                </a:solidFill>
                <a:effectLst/>
                <a:latin typeface="Söhne"/>
              </a:rPr>
              <a:t> Isolated segments make debugging and code maintenance more straightforward.</a:t>
            </a:r>
          </a:p>
          <a:p>
            <a:pPr marL="0" indent="0" algn="just">
              <a:buNone/>
            </a:pPr>
            <a:r>
              <a:rPr lang="en-US" b="1" i="0" dirty="0">
                <a:effectLst/>
                <a:latin typeface="Söhne"/>
              </a:rPr>
              <a:t>4. Flexible Address Space</a:t>
            </a:r>
          </a:p>
          <a:p>
            <a:pPr algn="just">
              <a:buFont typeface="Arial" panose="020B0604020202020204" pitchFamily="34" charset="0"/>
              <a:buChar char="•"/>
            </a:pPr>
            <a:r>
              <a:rPr lang="en-US" b="1" i="0" dirty="0">
                <a:solidFill>
                  <a:srgbClr val="374151"/>
                </a:solidFill>
                <a:effectLst/>
                <a:latin typeface="Söhne"/>
              </a:rPr>
              <a:t>Variable-Sized Segments:</a:t>
            </a:r>
            <a:r>
              <a:rPr lang="en-US" b="0" i="0" dirty="0">
                <a:solidFill>
                  <a:srgbClr val="374151"/>
                </a:solidFill>
                <a:effectLst/>
                <a:latin typeface="Söhne"/>
              </a:rPr>
              <a:t> Accommodates variable memory requirements of different program components.</a:t>
            </a:r>
          </a:p>
          <a:p>
            <a:pPr algn="just">
              <a:buFont typeface="Arial" panose="020B0604020202020204" pitchFamily="34" charset="0"/>
              <a:buChar char="•"/>
            </a:pPr>
            <a:r>
              <a:rPr lang="en-US" b="1" i="0" dirty="0">
                <a:solidFill>
                  <a:srgbClr val="374151"/>
                </a:solidFill>
                <a:effectLst/>
                <a:latin typeface="Söhne"/>
              </a:rPr>
              <a:t>Reduction of Fragmentation:</a:t>
            </a:r>
            <a:r>
              <a:rPr lang="en-US" b="0" i="0" dirty="0">
                <a:solidFill>
                  <a:srgbClr val="374151"/>
                </a:solidFill>
                <a:effectLst/>
                <a:latin typeface="Söhne"/>
              </a:rPr>
              <a:t> Helps reduce both internal and external fragmentation in memory.</a:t>
            </a:r>
          </a:p>
          <a:p>
            <a:pPr algn="just"/>
            <a:endParaRPr lang="en-NP" dirty="0"/>
          </a:p>
        </p:txBody>
      </p:sp>
    </p:spTree>
    <p:extLst>
      <p:ext uri="{BB962C8B-B14F-4D97-AF65-F5344CB8AC3E}">
        <p14:creationId xmlns:p14="http://schemas.microsoft.com/office/powerpoint/2010/main" val="2916506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F180-C6FD-7602-7D5C-A418DD580CB7}"/>
              </a:ext>
            </a:extLst>
          </p:cNvPr>
          <p:cNvSpPr>
            <a:spLocks noGrp="1"/>
          </p:cNvSpPr>
          <p:nvPr>
            <p:ph type="title"/>
          </p:nvPr>
        </p:nvSpPr>
        <p:spPr/>
        <p:txBody>
          <a:bodyPr/>
          <a:lstStyle/>
          <a:p>
            <a:pPr algn="just"/>
            <a:r>
              <a:rPr lang="en-US" b="1" i="0" dirty="0">
                <a:effectLst/>
                <a:latin typeface="Söhne"/>
              </a:rPr>
              <a:t>Need for Segmentation in Operating Systems</a:t>
            </a:r>
            <a:endParaRPr lang="en-NP" dirty="0"/>
          </a:p>
        </p:txBody>
      </p:sp>
      <p:sp>
        <p:nvSpPr>
          <p:cNvPr id="3" name="Content Placeholder 2">
            <a:extLst>
              <a:ext uri="{FF2B5EF4-FFF2-40B4-BE49-F238E27FC236}">
                <a16:creationId xmlns:a16="http://schemas.microsoft.com/office/drawing/2014/main" id="{A5D40E50-2618-8D99-BFBF-B1C1EDCF0D61}"/>
              </a:ext>
            </a:extLst>
          </p:cNvPr>
          <p:cNvSpPr>
            <a:spLocks noGrp="1"/>
          </p:cNvSpPr>
          <p:nvPr>
            <p:ph idx="1"/>
          </p:nvPr>
        </p:nvSpPr>
        <p:spPr/>
        <p:txBody>
          <a:bodyPr>
            <a:normAutofit lnSpcReduction="10000"/>
          </a:bodyPr>
          <a:lstStyle/>
          <a:p>
            <a:pPr marL="0" indent="0" algn="just">
              <a:buNone/>
            </a:pPr>
            <a:r>
              <a:rPr lang="en-US" b="1" i="0" dirty="0">
                <a:effectLst/>
                <a:latin typeface="Söhne"/>
              </a:rPr>
              <a:t>5. Support for Multitasking</a:t>
            </a:r>
          </a:p>
          <a:p>
            <a:pPr algn="just">
              <a:buFont typeface="Arial" panose="020B0604020202020204" pitchFamily="34" charset="0"/>
              <a:buChar char="•"/>
            </a:pPr>
            <a:r>
              <a:rPr lang="en-US" b="1" i="0" dirty="0">
                <a:solidFill>
                  <a:srgbClr val="374151"/>
                </a:solidFill>
                <a:effectLst/>
                <a:latin typeface="Söhne"/>
              </a:rPr>
              <a:t>Concurrent Execution:</a:t>
            </a:r>
            <a:r>
              <a:rPr lang="en-US" b="0" i="0" dirty="0">
                <a:solidFill>
                  <a:srgbClr val="374151"/>
                </a:solidFill>
                <a:effectLst/>
                <a:latin typeface="Söhne"/>
              </a:rPr>
              <a:t> Enables multiple processes or tasks to run simultaneously.</a:t>
            </a:r>
          </a:p>
          <a:p>
            <a:pPr algn="just">
              <a:buFont typeface="Arial" panose="020B0604020202020204" pitchFamily="34" charset="0"/>
              <a:buChar char="•"/>
            </a:pPr>
            <a:r>
              <a:rPr lang="en-US" b="1" i="0" dirty="0">
                <a:solidFill>
                  <a:srgbClr val="374151"/>
                </a:solidFill>
                <a:effectLst/>
                <a:latin typeface="Söhne"/>
              </a:rPr>
              <a:t>Memory Protection:</a:t>
            </a:r>
            <a:r>
              <a:rPr lang="en-US" b="0" i="0" dirty="0">
                <a:solidFill>
                  <a:srgbClr val="374151"/>
                </a:solidFill>
                <a:effectLst/>
                <a:latin typeface="Söhne"/>
              </a:rPr>
              <a:t> Segmentation aids in preventing one task from interfering with the memory space of another.</a:t>
            </a:r>
          </a:p>
          <a:p>
            <a:pPr marL="0" indent="0" algn="just">
              <a:buNone/>
            </a:pPr>
            <a:r>
              <a:rPr lang="en-US" b="1" i="0" dirty="0">
                <a:effectLst/>
                <a:latin typeface="Söhne"/>
              </a:rPr>
              <a:t>6. Adaptability to Growing Data Structures</a:t>
            </a:r>
          </a:p>
          <a:p>
            <a:pPr algn="just">
              <a:buFont typeface="Arial" panose="020B0604020202020204" pitchFamily="34" charset="0"/>
              <a:buChar char="•"/>
            </a:pPr>
            <a:r>
              <a:rPr lang="en-US" b="1" i="0" dirty="0">
                <a:solidFill>
                  <a:srgbClr val="374151"/>
                </a:solidFill>
                <a:effectLst/>
                <a:latin typeface="Söhne"/>
              </a:rPr>
              <a:t>Dynamic Data Structures:</a:t>
            </a:r>
            <a:r>
              <a:rPr lang="en-US" b="0" i="0" dirty="0">
                <a:solidFill>
                  <a:srgbClr val="374151"/>
                </a:solidFill>
                <a:effectLst/>
                <a:latin typeface="Söhne"/>
              </a:rPr>
              <a:t> Supports dynamic data structures like stacks and heaps.</a:t>
            </a:r>
          </a:p>
          <a:p>
            <a:pPr algn="just">
              <a:buFont typeface="Arial" panose="020B0604020202020204" pitchFamily="34" charset="0"/>
              <a:buChar char="•"/>
            </a:pPr>
            <a:r>
              <a:rPr lang="en-US" b="1" i="0" dirty="0">
                <a:solidFill>
                  <a:srgbClr val="374151"/>
                </a:solidFill>
                <a:effectLst/>
                <a:latin typeface="Söhne"/>
              </a:rPr>
              <a:t>Scalability:</a:t>
            </a:r>
            <a:r>
              <a:rPr lang="en-US" b="0" i="0" dirty="0">
                <a:solidFill>
                  <a:srgbClr val="374151"/>
                </a:solidFill>
                <a:effectLst/>
                <a:latin typeface="Söhne"/>
              </a:rPr>
              <a:t> Easily scales to handle growing data requirements during program execution.</a:t>
            </a:r>
          </a:p>
          <a:p>
            <a:pPr algn="just"/>
            <a:endParaRPr lang="en-NP" dirty="0"/>
          </a:p>
        </p:txBody>
      </p:sp>
    </p:spTree>
    <p:extLst>
      <p:ext uri="{BB962C8B-B14F-4D97-AF65-F5344CB8AC3E}">
        <p14:creationId xmlns:p14="http://schemas.microsoft.com/office/powerpoint/2010/main" val="20463263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019A-4E36-7424-EFF5-A5FA005911A8}"/>
              </a:ext>
            </a:extLst>
          </p:cNvPr>
          <p:cNvSpPr>
            <a:spLocks noGrp="1"/>
          </p:cNvSpPr>
          <p:nvPr>
            <p:ph type="title"/>
          </p:nvPr>
        </p:nvSpPr>
        <p:spPr/>
        <p:txBody>
          <a:bodyPr>
            <a:normAutofit/>
          </a:bodyPr>
          <a:lstStyle/>
          <a:p>
            <a:r>
              <a:rPr lang="en-US" b="1" i="0" dirty="0">
                <a:effectLst/>
                <a:latin typeface="Söhne"/>
              </a:rPr>
              <a:t>Segmentation with Paging</a:t>
            </a:r>
            <a:endParaRPr lang="en-NP" dirty="0"/>
          </a:p>
        </p:txBody>
      </p:sp>
      <p:sp>
        <p:nvSpPr>
          <p:cNvPr id="3" name="Content Placeholder 2">
            <a:extLst>
              <a:ext uri="{FF2B5EF4-FFF2-40B4-BE49-F238E27FC236}">
                <a16:creationId xmlns:a16="http://schemas.microsoft.com/office/drawing/2014/main" id="{581428E0-5272-3CA7-F7D5-4780D5C1E0EC}"/>
              </a:ext>
            </a:extLst>
          </p:cNvPr>
          <p:cNvSpPr>
            <a:spLocks noGrp="1"/>
          </p:cNvSpPr>
          <p:nvPr>
            <p:ph idx="1"/>
          </p:nvPr>
        </p:nvSpPr>
        <p:spPr/>
        <p:txBody>
          <a:bodyPr/>
          <a:lstStyle/>
          <a:p>
            <a:pPr algn="just"/>
            <a:r>
              <a:rPr lang="en-US" b="1" i="0" dirty="0">
                <a:effectLst/>
                <a:latin typeface="Söhne"/>
              </a:rPr>
              <a:t>Definition</a:t>
            </a:r>
          </a:p>
          <a:p>
            <a:pPr algn="just">
              <a:buFont typeface="Arial" panose="020B0604020202020204" pitchFamily="34" charset="0"/>
              <a:buChar char="•"/>
            </a:pPr>
            <a:r>
              <a:rPr lang="en-US" b="1" i="0" dirty="0">
                <a:solidFill>
                  <a:srgbClr val="374151"/>
                </a:solidFill>
                <a:effectLst/>
                <a:latin typeface="Söhne"/>
              </a:rPr>
              <a:t>Combined Approach:</a:t>
            </a:r>
            <a:r>
              <a:rPr lang="en-US" b="0" i="0" dirty="0">
                <a:solidFill>
                  <a:srgbClr val="374151"/>
                </a:solidFill>
                <a:effectLst/>
                <a:latin typeface="Söhne"/>
              </a:rPr>
              <a:t> Segmentation with Paging is a memory management scheme that combines the benefits of both segmentation and paging techniques.</a:t>
            </a:r>
            <a:br>
              <a:rPr lang="en-US" dirty="0"/>
            </a:br>
            <a:endParaRPr lang="en-NP" dirty="0"/>
          </a:p>
        </p:txBody>
      </p:sp>
    </p:spTree>
    <p:extLst>
      <p:ext uri="{BB962C8B-B14F-4D97-AF65-F5344CB8AC3E}">
        <p14:creationId xmlns:p14="http://schemas.microsoft.com/office/powerpoint/2010/main" val="4079862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7C8A-1FA7-E6B6-5EBA-CBBDDA2C02FD}"/>
              </a:ext>
            </a:extLst>
          </p:cNvPr>
          <p:cNvSpPr>
            <a:spLocks noGrp="1"/>
          </p:cNvSpPr>
          <p:nvPr>
            <p:ph type="title"/>
          </p:nvPr>
        </p:nvSpPr>
        <p:spPr/>
        <p:txBody>
          <a:bodyPr/>
          <a:lstStyle/>
          <a:p>
            <a:r>
              <a:rPr lang="en-US" b="1" i="0" dirty="0">
                <a:effectLst/>
                <a:latin typeface="Söhne"/>
              </a:rPr>
              <a:t>Integration</a:t>
            </a:r>
            <a:endParaRPr lang="en-NP" dirty="0"/>
          </a:p>
        </p:txBody>
      </p:sp>
      <p:sp>
        <p:nvSpPr>
          <p:cNvPr id="3" name="Content Placeholder 2">
            <a:extLst>
              <a:ext uri="{FF2B5EF4-FFF2-40B4-BE49-F238E27FC236}">
                <a16:creationId xmlns:a16="http://schemas.microsoft.com/office/drawing/2014/main" id="{BAAD682E-0135-A72C-BADE-6AD6B14546AF}"/>
              </a:ext>
            </a:extLst>
          </p:cNvPr>
          <p:cNvSpPr>
            <a:spLocks noGrp="1"/>
          </p:cNvSpPr>
          <p:nvPr>
            <p:ph idx="1"/>
          </p:nvPr>
        </p:nvSpPr>
        <p:spPr/>
        <p:txBody>
          <a:bodyPr/>
          <a:lstStyle/>
          <a:p>
            <a:pPr algn="just">
              <a:buFont typeface="Arial" panose="020B0604020202020204" pitchFamily="34" charset="0"/>
              <a:buChar char="•"/>
            </a:pPr>
            <a:r>
              <a:rPr lang="en-US" b="1" i="0" dirty="0">
                <a:solidFill>
                  <a:srgbClr val="374151"/>
                </a:solidFill>
                <a:effectLst/>
                <a:latin typeface="Söhne"/>
              </a:rPr>
              <a:t>Two-Level Hierarchy:</a:t>
            </a:r>
            <a:r>
              <a:rPr lang="en-US" b="0" i="0" dirty="0">
                <a:solidFill>
                  <a:srgbClr val="374151"/>
                </a:solidFill>
                <a:effectLst/>
                <a:latin typeface="Söhne"/>
              </a:rPr>
              <a:t> Memory addresses first undergo segmentation, then the resulting segment is divided into pages.</a:t>
            </a:r>
          </a:p>
          <a:p>
            <a:pPr algn="just">
              <a:buFont typeface="Arial" panose="020B0604020202020204" pitchFamily="34" charset="0"/>
              <a:buChar char="•"/>
            </a:pPr>
            <a:r>
              <a:rPr lang="en-US" b="1" i="0" dirty="0">
                <a:solidFill>
                  <a:srgbClr val="374151"/>
                </a:solidFill>
                <a:effectLst/>
                <a:latin typeface="Söhne"/>
              </a:rPr>
              <a:t>Segment Table:</a:t>
            </a:r>
            <a:r>
              <a:rPr lang="en-US" b="0" i="0" dirty="0">
                <a:solidFill>
                  <a:srgbClr val="374151"/>
                </a:solidFill>
                <a:effectLst/>
                <a:latin typeface="Söhne"/>
              </a:rPr>
              <a:t> Maintains base and limit information for each segment.</a:t>
            </a:r>
          </a:p>
          <a:p>
            <a:pPr algn="just">
              <a:buFont typeface="Arial" panose="020B0604020202020204" pitchFamily="34" charset="0"/>
              <a:buChar char="•"/>
            </a:pPr>
            <a:r>
              <a:rPr lang="en-US" b="1" i="0" dirty="0">
                <a:solidFill>
                  <a:srgbClr val="374151"/>
                </a:solidFill>
                <a:effectLst/>
                <a:latin typeface="Söhne"/>
              </a:rPr>
              <a:t>Page Table:</a:t>
            </a:r>
            <a:r>
              <a:rPr lang="en-US" b="0" i="0" dirty="0">
                <a:solidFill>
                  <a:srgbClr val="374151"/>
                </a:solidFill>
                <a:effectLst/>
                <a:latin typeface="Söhne"/>
              </a:rPr>
              <a:t> Maintains page mappings within each segment.</a:t>
            </a:r>
          </a:p>
        </p:txBody>
      </p:sp>
    </p:spTree>
    <p:extLst>
      <p:ext uri="{BB962C8B-B14F-4D97-AF65-F5344CB8AC3E}">
        <p14:creationId xmlns:p14="http://schemas.microsoft.com/office/powerpoint/2010/main" val="634603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21356-5242-2376-DADD-4C8C903AFBA2}"/>
              </a:ext>
            </a:extLst>
          </p:cNvPr>
          <p:cNvSpPr>
            <a:spLocks noGrp="1"/>
          </p:cNvSpPr>
          <p:nvPr>
            <p:ph type="title"/>
          </p:nvPr>
        </p:nvSpPr>
        <p:spPr/>
        <p:txBody>
          <a:bodyPr/>
          <a:lstStyle/>
          <a:p>
            <a:r>
              <a:rPr lang="en-US" b="1" i="0" dirty="0">
                <a:effectLst/>
                <a:latin typeface="Söhne"/>
              </a:rPr>
              <a:t>Advantages</a:t>
            </a:r>
            <a:endParaRPr lang="en-NP" dirty="0"/>
          </a:p>
        </p:txBody>
      </p:sp>
      <p:sp>
        <p:nvSpPr>
          <p:cNvPr id="3" name="Content Placeholder 2">
            <a:extLst>
              <a:ext uri="{FF2B5EF4-FFF2-40B4-BE49-F238E27FC236}">
                <a16:creationId xmlns:a16="http://schemas.microsoft.com/office/drawing/2014/main" id="{567C7415-A2E5-5385-A2CA-74C1F252FEF0}"/>
              </a:ext>
            </a:extLst>
          </p:cNvPr>
          <p:cNvSpPr>
            <a:spLocks noGrp="1"/>
          </p:cNvSpPr>
          <p:nvPr>
            <p:ph idx="1"/>
          </p:nvPr>
        </p:nvSpPr>
        <p:spPr/>
        <p:txBody>
          <a:bodyPr/>
          <a:lstStyle/>
          <a:p>
            <a:pPr marL="0" indent="0" algn="just">
              <a:buNone/>
            </a:pPr>
            <a:endParaRPr lang="en-US" b="1" i="0" dirty="0">
              <a:effectLst/>
              <a:latin typeface="Söhne"/>
            </a:endParaRPr>
          </a:p>
          <a:p>
            <a:pPr algn="just">
              <a:buFont typeface="+mj-lt"/>
              <a:buAutoNum type="arabicPeriod"/>
            </a:pPr>
            <a:r>
              <a:rPr lang="en-US" b="1" i="0" dirty="0">
                <a:solidFill>
                  <a:srgbClr val="374151"/>
                </a:solidFill>
                <a:effectLst/>
                <a:latin typeface="Söhne"/>
              </a:rPr>
              <a:t>Flexibility:</a:t>
            </a:r>
            <a:r>
              <a:rPr lang="en-US" b="0" i="0" dirty="0">
                <a:solidFill>
                  <a:srgbClr val="374151"/>
                </a:solidFill>
                <a:effectLst/>
                <a:latin typeface="Söhne"/>
              </a:rPr>
              <a:t> Combines the modularity of segmentation with the efficient memory use of paging.</a:t>
            </a:r>
          </a:p>
          <a:p>
            <a:pPr algn="just">
              <a:buFont typeface="+mj-lt"/>
              <a:buAutoNum type="arabicPeriod"/>
            </a:pPr>
            <a:r>
              <a:rPr lang="en-US" b="1" i="0" dirty="0">
                <a:solidFill>
                  <a:srgbClr val="374151"/>
                </a:solidFill>
                <a:effectLst/>
                <a:latin typeface="Söhne"/>
              </a:rPr>
              <a:t>Address Translation:</a:t>
            </a:r>
            <a:r>
              <a:rPr lang="en-US" b="0" i="0" dirty="0">
                <a:solidFill>
                  <a:srgbClr val="374151"/>
                </a:solidFill>
                <a:effectLst/>
                <a:latin typeface="Söhne"/>
              </a:rPr>
              <a:t> Simplifies address translation by breaking it into two steps.</a:t>
            </a:r>
          </a:p>
          <a:p>
            <a:pPr algn="just">
              <a:buFont typeface="+mj-lt"/>
              <a:buAutoNum type="arabicPeriod"/>
            </a:pPr>
            <a:r>
              <a:rPr lang="en-US" b="1" i="0" dirty="0">
                <a:solidFill>
                  <a:srgbClr val="374151"/>
                </a:solidFill>
                <a:effectLst/>
                <a:latin typeface="Söhne"/>
              </a:rPr>
              <a:t>Protection Mechanism:</a:t>
            </a:r>
            <a:r>
              <a:rPr lang="en-US" b="0" i="0" dirty="0">
                <a:solidFill>
                  <a:srgbClr val="374151"/>
                </a:solidFill>
                <a:effectLst/>
                <a:latin typeface="Söhne"/>
              </a:rPr>
              <a:t> Granular access control at both the segment and page levels.</a:t>
            </a:r>
          </a:p>
          <a:p>
            <a:pPr algn="just"/>
            <a:endParaRPr lang="en-NP" dirty="0"/>
          </a:p>
        </p:txBody>
      </p:sp>
    </p:spTree>
    <p:extLst>
      <p:ext uri="{BB962C8B-B14F-4D97-AF65-F5344CB8AC3E}">
        <p14:creationId xmlns:p14="http://schemas.microsoft.com/office/powerpoint/2010/main" val="3078684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237032" y="139442"/>
            <a:ext cx="7628185" cy="4715893"/>
          </a:xfrm>
          <a:prstGeom prst="rect">
            <a:avLst/>
          </a:prstGeom>
        </p:spPr>
      </p:pic>
      <p:sp>
        <p:nvSpPr>
          <p:cNvPr id="5" name="Rectangle 4"/>
          <p:cNvSpPr/>
          <p:nvPr/>
        </p:nvSpPr>
        <p:spPr>
          <a:xfrm>
            <a:off x="1476776" y="4855335"/>
            <a:ext cx="8530107" cy="646331"/>
          </a:xfrm>
          <a:prstGeom prst="rect">
            <a:avLst/>
          </a:prstGeom>
        </p:spPr>
        <p:txBody>
          <a:bodyPr wrap="square">
            <a:sp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Figure 1.</a:t>
            </a:r>
            <a:r>
              <a:rPr lang="en-US" dirty="0">
                <a:effectLst/>
                <a:latin typeface="Calibri" panose="020F0502020204030204" pitchFamily="34" charset="0"/>
                <a:ea typeface="Calibri" panose="020F0502020204030204" pitchFamily="34" charset="0"/>
                <a:cs typeface="Times New Roman" panose="02020603050405020304" pitchFamily="18" charset="0"/>
              </a:rPr>
              <a:t> Three simple ways of organizing memory with an operating system and one user process. </a:t>
            </a:r>
            <a:endParaRPr lang="en-US" dirty="0"/>
          </a:p>
        </p:txBody>
      </p:sp>
      <p:sp>
        <p:nvSpPr>
          <p:cNvPr id="6" name="Rectangle 5"/>
          <p:cNvSpPr/>
          <p:nvPr/>
        </p:nvSpPr>
        <p:spPr>
          <a:xfrm>
            <a:off x="536620" y="6003581"/>
            <a:ext cx="9998298" cy="369332"/>
          </a:xfrm>
          <a:prstGeom prst="rect">
            <a:avLst/>
          </a:prstGeom>
        </p:spPr>
        <p:txBody>
          <a:bodyPr wrap="square">
            <a:spAutoFit/>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When the system is organized in this way, only one process at a time can be running</a:t>
            </a:r>
            <a:endParaRPr lang="en-US" dirty="0"/>
          </a:p>
        </p:txBody>
      </p:sp>
    </p:spTree>
    <p:extLst>
      <p:ext uri="{BB962C8B-B14F-4D97-AF65-F5344CB8AC3E}">
        <p14:creationId xmlns:p14="http://schemas.microsoft.com/office/powerpoint/2010/main" val="42300675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0626-450A-3AF6-F7CD-29EAB37319DD}"/>
              </a:ext>
            </a:extLst>
          </p:cNvPr>
          <p:cNvSpPr>
            <a:spLocks noGrp="1"/>
          </p:cNvSpPr>
          <p:nvPr>
            <p:ph type="title"/>
          </p:nvPr>
        </p:nvSpPr>
        <p:spPr/>
        <p:txBody>
          <a:bodyPr/>
          <a:lstStyle/>
          <a:p>
            <a:r>
              <a:rPr lang="en-US" b="1" i="0" dirty="0">
                <a:effectLst/>
                <a:latin typeface="Söhne"/>
              </a:rPr>
              <a:t>Challenges</a:t>
            </a:r>
            <a:endParaRPr lang="en-NP" dirty="0"/>
          </a:p>
        </p:txBody>
      </p:sp>
      <p:sp>
        <p:nvSpPr>
          <p:cNvPr id="3" name="Content Placeholder 2">
            <a:extLst>
              <a:ext uri="{FF2B5EF4-FFF2-40B4-BE49-F238E27FC236}">
                <a16:creationId xmlns:a16="http://schemas.microsoft.com/office/drawing/2014/main" id="{216A4CBB-D827-60E8-8736-1981431D6FFF}"/>
              </a:ext>
            </a:extLst>
          </p:cNvPr>
          <p:cNvSpPr>
            <a:spLocks noGrp="1"/>
          </p:cNvSpPr>
          <p:nvPr>
            <p:ph idx="1"/>
          </p:nvPr>
        </p:nvSpPr>
        <p:spPr/>
        <p:txBody>
          <a:bodyPr>
            <a:normAutofit/>
          </a:bodyPr>
          <a:lstStyle/>
          <a:p>
            <a:pPr algn="just"/>
            <a:endParaRPr lang="en-US" sz="3200" b="1" i="0" dirty="0">
              <a:effectLst/>
              <a:latin typeface="Söhne"/>
            </a:endParaRPr>
          </a:p>
          <a:p>
            <a:pPr algn="just">
              <a:buFont typeface="+mj-lt"/>
              <a:buAutoNum type="arabicPeriod"/>
            </a:pPr>
            <a:r>
              <a:rPr lang="en-US" sz="3200" b="1" i="0" dirty="0">
                <a:solidFill>
                  <a:srgbClr val="374151"/>
                </a:solidFill>
                <a:effectLst/>
                <a:latin typeface="Söhne"/>
              </a:rPr>
              <a:t>Complexity:</a:t>
            </a:r>
            <a:r>
              <a:rPr lang="en-US" sz="3200" b="0" i="0" dirty="0">
                <a:solidFill>
                  <a:srgbClr val="374151"/>
                </a:solidFill>
                <a:effectLst/>
                <a:latin typeface="Söhne"/>
              </a:rPr>
              <a:t> Implementation and management are more complex compared to individual segmentation or paging.</a:t>
            </a:r>
          </a:p>
          <a:p>
            <a:pPr algn="just">
              <a:buFont typeface="+mj-lt"/>
              <a:buAutoNum type="arabicPeriod"/>
            </a:pPr>
            <a:r>
              <a:rPr lang="en-US" sz="3200" b="1" i="0" dirty="0">
                <a:solidFill>
                  <a:srgbClr val="374151"/>
                </a:solidFill>
                <a:effectLst/>
                <a:latin typeface="Söhne"/>
              </a:rPr>
              <a:t>Overhead:</a:t>
            </a:r>
            <a:r>
              <a:rPr lang="en-US" sz="3200" b="0" i="0" dirty="0">
                <a:solidFill>
                  <a:srgbClr val="374151"/>
                </a:solidFill>
                <a:effectLst/>
                <a:latin typeface="Söhne"/>
              </a:rPr>
              <a:t> Additional overhead in terms of memory and processing resources.</a:t>
            </a:r>
          </a:p>
          <a:p>
            <a:pPr algn="just"/>
            <a:br>
              <a:rPr lang="en-US" sz="3200" dirty="0"/>
            </a:br>
            <a:endParaRPr lang="en-NP" sz="3200" dirty="0"/>
          </a:p>
        </p:txBody>
      </p:sp>
    </p:spTree>
    <p:extLst>
      <p:ext uri="{BB962C8B-B14F-4D97-AF65-F5344CB8AC3E}">
        <p14:creationId xmlns:p14="http://schemas.microsoft.com/office/powerpoint/2010/main" val="461151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ABFD-6615-8E47-A6E5-A1A199E36778}"/>
              </a:ext>
            </a:extLst>
          </p:cNvPr>
          <p:cNvSpPr>
            <a:spLocks noGrp="1"/>
          </p:cNvSpPr>
          <p:nvPr>
            <p:ph type="title"/>
          </p:nvPr>
        </p:nvSpPr>
        <p:spPr/>
        <p:txBody>
          <a:bodyPr>
            <a:normAutofit/>
          </a:bodyPr>
          <a:lstStyle/>
          <a:p>
            <a:r>
              <a:rPr lang="en-US" b="1" i="0" dirty="0">
                <a:effectLst/>
                <a:latin typeface="Söhne"/>
              </a:rPr>
              <a:t>Use Cases</a:t>
            </a:r>
            <a:endParaRPr lang="en-NP" dirty="0"/>
          </a:p>
        </p:txBody>
      </p:sp>
      <p:sp>
        <p:nvSpPr>
          <p:cNvPr id="3" name="Content Placeholder 2">
            <a:extLst>
              <a:ext uri="{FF2B5EF4-FFF2-40B4-BE49-F238E27FC236}">
                <a16:creationId xmlns:a16="http://schemas.microsoft.com/office/drawing/2014/main" id="{A70D48E3-9FC6-BE42-D341-38D305205142}"/>
              </a:ext>
            </a:extLst>
          </p:cNvPr>
          <p:cNvSpPr>
            <a:spLocks noGrp="1"/>
          </p:cNvSpPr>
          <p:nvPr>
            <p:ph idx="1"/>
          </p:nvPr>
        </p:nvSpPr>
        <p:spPr/>
        <p:txBody>
          <a:bodyPr>
            <a:normAutofit/>
          </a:bodyPr>
          <a:lstStyle/>
          <a:p>
            <a:pPr algn="just">
              <a:buFont typeface="Arial" panose="020B0604020202020204" pitchFamily="34" charset="0"/>
              <a:buChar char="•"/>
            </a:pPr>
            <a:r>
              <a:rPr lang="en-US" sz="3200" b="1" i="0" dirty="0">
                <a:solidFill>
                  <a:srgbClr val="374151"/>
                </a:solidFill>
                <a:effectLst/>
                <a:latin typeface="Söhne"/>
              </a:rPr>
              <a:t>Modern Operating Systems:</a:t>
            </a:r>
            <a:r>
              <a:rPr lang="en-US" sz="3200" b="0" i="0" dirty="0">
                <a:solidFill>
                  <a:srgbClr val="374151"/>
                </a:solidFill>
                <a:effectLst/>
                <a:latin typeface="Söhne"/>
              </a:rPr>
              <a:t> Many modern OSes, such as Linux and Windows, use segmentation with paging for memory management.</a:t>
            </a:r>
          </a:p>
          <a:p>
            <a:pPr algn="just">
              <a:buFont typeface="Arial" panose="020B0604020202020204" pitchFamily="34" charset="0"/>
              <a:buChar char="•"/>
            </a:pPr>
            <a:r>
              <a:rPr lang="en-US" sz="3200" b="1" i="0" dirty="0">
                <a:solidFill>
                  <a:srgbClr val="374151"/>
                </a:solidFill>
                <a:effectLst/>
                <a:latin typeface="Söhne"/>
              </a:rPr>
              <a:t>Virtual Memory Systems:</a:t>
            </a:r>
            <a:r>
              <a:rPr lang="en-US" sz="3200" b="0" i="0" dirty="0">
                <a:solidFill>
                  <a:srgbClr val="374151"/>
                </a:solidFill>
                <a:effectLst/>
                <a:latin typeface="Söhne"/>
              </a:rPr>
              <a:t> Commonly employed in systems with virtual memory support.</a:t>
            </a:r>
          </a:p>
          <a:p>
            <a:pPr algn="just"/>
            <a:endParaRPr lang="en-NP" sz="3200" dirty="0"/>
          </a:p>
        </p:txBody>
      </p:sp>
    </p:spTree>
    <p:extLst>
      <p:ext uri="{BB962C8B-B14F-4D97-AF65-F5344CB8AC3E}">
        <p14:creationId xmlns:p14="http://schemas.microsoft.com/office/powerpoint/2010/main" val="354044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759741" y="296214"/>
            <a:ext cx="2954704" cy="5666704"/>
          </a:xfrm>
          <a:prstGeom prst="rect">
            <a:avLst/>
          </a:prstGeom>
        </p:spPr>
      </p:pic>
    </p:spTree>
    <p:extLst>
      <p:ext uri="{BB962C8B-B14F-4D97-AF65-F5344CB8AC3E}">
        <p14:creationId xmlns:p14="http://schemas.microsoft.com/office/powerpoint/2010/main" val="23683193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380" y="167426"/>
            <a:ext cx="10515600" cy="618185"/>
          </a:xfrm>
        </p:spPr>
        <p:txBody>
          <a:bodyPr>
            <a:normAutofit fontScale="90000"/>
          </a:bodyPr>
          <a:lstStyle/>
          <a:p>
            <a:r>
              <a:rPr lang="en-US" dirty="0"/>
              <a:t>Paging Vs. Segmentation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38746006"/>
              </p:ext>
            </p:extLst>
          </p:nvPr>
        </p:nvGraphicFramePr>
        <p:xfrm>
          <a:off x="606380" y="785611"/>
          <a:ext cx="10908405" cy="6032619"/>
        </p:xfrm>
        <a:graphic>
          <a:graphicData uri="http://schemas.openxmlformats.org/drawingml/2006/table">
            <a:tbl>
              <a:tblPr/>
              <a:tblGrid>
                <a:gridCol w="463639">
                  <a:extLst>
                    <a:ext uri="{9D8B030D-6E8A-4147-A177-3AD203B41FA5}">
                      <a16:colId xmlns:a16="http://schemas.microsoft.com/office/drawing/2014/main" val="20000"/>
                    </a:ext>
                  </a:extLst>
                </a:gridCol>
                <a:gridCol w="4803820">
                  <a:extLst>
                    <a:ext uri="{9D8B030D-6E8A-4147-A177-3AD203B41FA5}">
                      <a16:colId xmlns:a16="http://schemas.microsoft.com/office/drawing/2014/main" val="20001"/>
                    </a:ext>
                  </a:extLst>
                </a:gridCol>
                <a:gridCol w="5640946">
                  <a:extLst>
                    <a:ext uri="{9D8B030D-6E8A-4147-A177-3AD203B41FA5}">
                      <a16:colId xmlns:a16="http://schemas.microsoft.com/office/drawing/2014/main" val="20002"/>
                    </a:ext>
                  </a:extLst>
                </a:gridCol>
              </a:tblGrid>
              <a:tr h="619054">
                <a:tc>
                  <a:txBody>
                    <a:bodyPr/>
                    <a:lstStyle/>
                    <a:p>
                      <a:pPr algn="l" fontAlgn="t"/>
                      <a:r>
                        <a:rPr lang="en-US" sz="1800" dirty="0">
                          <a:solidFill>
                            <a:srgbClr val="000000"/>
                          </a:solidFill>
                          <a:effectLst/>
                          <a:latin typeface="Times New Roman" panose="02020603050405020304" pitchFamily="18" charset="0"/>
                          <a:cs typeface="Times New Roman" panose="02020603050405020304" pitchFamily="18" charset="0"/>
                        </a:rPr>
                        <a:t>S.N.</a:t>
                      </a:r>
                    </a:p>
                  </a:txBody>
                  <a:tcPr marL="51232" marR="51232" marT="51232" marB="51232">
                    <a:lnL w="9525" cap="flat" cmpd="sng" algn="ctr">
                      <a:solidFill>
                        <a:srgbClr val="A849A4"/>
                      </a:solidFill>
                      <a:prstDash val="solid"/>
                      <a:round/>
                      <a:headEnd type="none" w="med" len="med"/>
                      <a:tailEnd type="none" w="med" len="med"/>
                    </a:lnL>
                    <a:lnR w="9525" cap="flat" cmpd="sng" algn="ctr">
                      <a:solidFill>
                        <a:srgbClr val="A849A4"/>
                      </a:solidFill>
                      <a:prstDash val="solid"/>
                      <a:round/>
                      <a:headEnd type="none" w="med" len="med"/>
                      <a:tailEnd type="none" w="med" len="med"/>
                    </a:lnR>
                    <a:lnT w="9525" cap="flat" cmpd="sng" algn="ctr">
                      <a:solidFill>
                        <a:srgbClr val="A849A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Paging</a:t>
                      </a:r>
                    </a:p>
                  </a:txBody>
                  <a:tcPr marL="51232" marR="51232" marT="51232" marB="51232">
                    <a:lnL w="9525" cap="flat" cmpd="sng" algn="ctr">
                      <a:solidFill>
                        <a:srgbClr val="A849A4"/>
                      </a:solidFill>
                      <a:prstDash val="solid"/>
                      <a:round/>
                      <a:headEnd type="none" w="med" len="med"/>
                      <a:tailEnd type="none" w="med" len="med"/>
                    </a:lnL>
                    <a:lnR w="9525" cap="flat" cmpd="sng" algn="ctr">
                      <a:solidFill>
                        <a:srgbClr val="A849A4"/>
                      </a:solidFill>
                      <a:prstDash val="solid"/>
                      <a:round/>
                      <a:headEnd type="none" w="med" len="med"/>
                      <a:tailEnd type="none" w="med" len="med"/>
                    </a:lnR>
                    <a:lnT w="9525" cap="flat" cmpd="sng" algn="ctr">
                      <a:solidFill>
                        <a:srgbClr val="A849A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panose="02020603050405020304" pitchFamily="18" charset="0"/>
                          <a:cs typeface="Times New Roman" panose="02020603050405020304" pitchFamily="18" charset="0"/>
                        </a:rPr>
                        <a:t>Segmentation</a:t>
                      </a:r>
                    </a:p>
                  </a:txBody>
                  <a:tcPr marL="51232" marR="51232" marT="51232" marB="51232">
                    <a:lnL w="9525" cap="flat" cmpd="sng" algn="ctr">
                      <a:solidFill>
                        <a:srgbClr val="A849A4"/>
                      </a:solidFill>
                      <a:prstDash val="solid"/>
                      <a:round/>
                      <a:headEnd type="none" w="med" len="med"/>
                      <a:tailEnd type="none" w="med" len="med"/>
                    </a:lnL>
                    <a:lnR w="9525" cap="flat" cmpd="sng" algn="ctr">
                      <a:solidFill>
                        <a:srgbClr val="A849A4"/>
                      </a:solidFill>
                      <a:prstDash val="solid"/>
                      <a:round/>
                      <a:headEnd type="none" w="med" len="med"/>
                      <a:tailEnd type="none" w="med" len="med"/>
                    </a:lnR>
                    <a:lnT w="9525" cap="flat" cmpd="sng" algn="ctr">
                      <a:solidFill>
                        <a:srgbClr val="A849A4"/>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05870">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1</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Non-Contiguous memory allocation</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Non-contiguous memory allocation</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64689">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2</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Paging divides program into </a:t>
                      </a:r>
                      <a:r>
                        <a:rPr lang="en-US" sz="1800" dirty="0">
                          <a:solidFill>
                            <a:srgbClr val="FF0000"/>
                          </a:solidFill>
                          <a:effectLst/>
                          <a:latin typeface="Times New Roman" panose="02020603050405020304" pitchFamily="18" charset="0"/>
                          <a:cs typeface="Times New Roman" panose="02020603050405020304" pitchFamily="18" charset="0"/>
                        </a:rPr>
                        <a:t>fixed size pages</a:t>
                      </a:r>
                      <a:r>
                        <a:rPr lang="en-US" sz="1800" dirty="0">
                          <a:solidFill>
                            <a:srgbClr val="333333"/>
                          </a:solidFill>
                          <a:effectLst/>
                          <a:latin typeface="Times New Roman" panose="02020603050405020304" pitchFamily="18" charset="0"/>
                          <a:cs typeface="Times New Roman" panose="02020603050405020304" pitchFamily="18" charset="0"/>
                        </a:rPr>
                        <a:t>.</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Segmentation divides program into </a:t>
                      </a:r>
                      <a:r>
                        <a:rPr lang="en-US" sz="1800" dirty="0">
                          <a:solidFill>
                            <a:srgbClr val="FF0000"/>
                          </a:solidFill>
                          <a:effectLst/>
                          <a:latin typeface="Times New Roman" panose="02020603050405020304" pitchFamily="18" charset="0"/>
                          <a:cs typeface="Times New Roman" panose="02020603050405020304" pitchFamily="18" charset="0"/>
                        </a:rPr>
                        <a:t>variable size segments</a:t>
                      </a:r>
                      <a:r>
                        <a:rPr lang="en-US" sz="1800" dirty="0">
                          <a:solidFill>
                            <a:srgbClr val="333333"/>
                          </a:solidFill>
                          <a:effectLst/>
                          <a:latin typeface="Times New Roman" panose="02020603050405020304" pitchFamily="18" charset="0"/>
                          <a:cs typeface="Times New Roman" panose="02020603050405020304" pitchFamily="18" charset="0"/>
                        </a:rPr>
                        <a:t>.</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05870">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3</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FF0000"/>
                          </a:solidFill>
                          <a:effectLst/>
                          <a:latin typeface="Times New Roman" panose="02020603050405020304" pitchFamily="18" charset="0"/>
                          <a:cs typeface="Times New Roman" panose="02020603050405020304" pitchFamily="18" charset="0"/>
                        </a:rPr>
                        <a:t>OS is responsible</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FF0000"/>
                          </a:solidFill>
                          <a:effectLst/>
                          <a:latin typeface="Times New Roman" panose="02020603050405020304" pitchFamily="18" charset="0"/>
                          <a:cs typeface="Times New Roman" panose="02020603050405020304" pitchFamily="18" charset="0"/>
                        </a:rPr>
                        <a:t>Compiler is responsible</a:t>
                      </a:r>
                      <a:r>
                        <a:rPr lang="en-US" sz="1800" dirty="0">
                          <a:solidFill>
                            <a:srgbClr val="333333"/>
                          </a:solidFill>
                          <a:effectLst/>
                          <a:latin typeface="Times New Roman" panose="02020603050405020304" pitchFamily="18" charset="0"/>
                          <a:cs typeface="Times New Roman" panose="02020603050405020304" pitchFamily="18" charset="0"/>
                        </a:rPr>
                        <a:t>.</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05870">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4</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Paging is faster than segmentation</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Segmentation is slower than paging</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05870">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5</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Paging is closer to Operating System</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Segmentation is closer to User</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64689">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6</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It suffers from internal fragmentation</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It suffers from external fragmentation</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405870">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7</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There is no external fragmentation</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There is no internal fragmentation</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723509">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8</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Logical address is divided into page number and page offset</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Logical address is divided into segment number and segment offset</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586581">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9</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Page table is used to maintain the page information.</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Segment Table maintains the segment information</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882328">
                <a:tc>
                  <a:txBody>
                    <a:bodyPr/>
                    <a:lstStyle/>
                    <a:p>
                      <a:pPr algn="just" fontAlgn="t"/>
                      <a:r>
                        <a:rPr lang="en-US" sz="1800">
                          <a:solidFill>
                            <a:srgbClr val="333333"/>
                          </a:solidFill>
                          <a:effectLst/>
                          <a:latin typeface="Times New Roman" panose="02020603050405020304" pitchFamily="18" charset="0"/>
                          <a:cs typeface="Times New Roman" panose="02020603050405020304" pitchFamily="18" charset="0"/>
                        </a:rPr>
                        <a:t>10</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Page table entry has the frame number and some flag bits to represent details about pages.</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Times New Roman" panose="02020603050405020304" pitchFamily="18" charset="0"/>
                          <a:cs typeface="Times New Roman" panose="02020603050405020304" pitchFamily="18" charset="0"/>
                        </a:rPr>
                        <a:t>Segment table entry has the base address of the segment and some protection bits for the segments.</a:t>
                      </a:r>
                    </a:p>
                  </a:txBody>
                  <a:tcPr marL="34155" marR="34155" marT="34155" marB="3415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59502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Multiprogramming with Fixed Partitions</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Most modern systems allow multiple processes to run at the same time. </a:t>
            </a:r>
          </a:p>
          <a:p>
            <a:r>
              <a:rPr lang="en-US" dirty="0"/>
              <a:t>Having multiple processes running at once means that when one process is blocked waiting for I/O to finish, another one can use the CPU. Thus multiprogramming increases the CPU utilization.</a:t>
            </a:r>
          </a:p>
          <a:p>
            <a:r>
              <a:rPr lang="en-US" dirty="0"/>
              <a:t>The easiest way to achieve multiprogramming is simply to divide memory into </a:t>
            </a:r>
            <a:r>
              <a:rPr lang="en-US" i="1" dirty="0"/>
              <a:t>n </a:t>
            </a:r>
            <a:r>
              <a:rPr lang="en-US" dirty="0"/>
              <a:t>(possibly unequal) partitions. </a:t>
            </a:r>
          </a:p>
          <a:p>
            <a:r>
              <a:rPr lang="en-US" dirty="0"/>
              <a:t>When a job arrives, it can be put into the input queue for the smallest partition large enough to hold it. </a:t>
            </a:r>
          </a:p>
          <a:p>
            <a:r>
              <a:rPr lang="en-US" dirty="0"/>
              <a:t>Since the partitions are fixed in this scheme, any space in a partition not used by a job is lost.</a:t>
            </a:r>
          </a:p>
        </p:txBody>
      </p:sp>
    </p:spTree>
    <p:extLst>
      <p:ext uri="{BB962C8B-B14F-4D97-AF65-F5344CB8AC3E}">
        <p14:creationId xmlns:p14="http://schemas.microsoft.com/office/powerpoint/2010/main" val="380825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428137" y="282787"/>
            <a:ext cx="7759052" cy="4778609"/>
          </a:xfrm>
          <a:prstGeom prst="rect">
            <a:avLst/>
          </a:prstGeom>
        </p:spPr>
      </p:pic>
      <p:sp>
        <p:nvSpPr>
          <p:cNvPr id="5" name="Rectangle 4"/>
          <p:cNvSpPr/>
          <p:nvPr/>
        </p:nvSpPr>
        <p:spPr>
          <a:xfrm>
            <a:off x="211662" y="5221138"/>
            <a:ext cx="11520991" cy="646331"/>
          </a:xfrm>
          <a:prstGeom prst="rect">
            <a:avLst/>
          </a:prstGeom>
        </p:spPr>
        <p:txBody>
          <a:bodyPr wrap="square">
            <a:spAutoFit/>
          </a:bodyPr>
          <a:lstStyle/>
          <a:p>
            <a:r>
              <a:rPr lang="en-US" b="1" dirty="0">
                <a:effectLst/>
                <a:latin typeface="Calibri" panose="020F0502020204030204" pitchFamily="34" charset="0"/>
                <a:ea typeface="Calibri" panose="020F0502020204030204" pitchFamily="34" charset="0"/>
                <a:cs typeface="Times New Roman" panose="02020603050405020304" pitchFamily="18" charset="0"/>
              </a:rPr>
              <a:t>Figure 2.</a:t>
            </a:r>
            <a:r>
              <a:rPr lang="en-US" dirty="0">
                <a:effectLst/>
                <a:latin typeface="Calibri" panose="020F0502020204030204" pitchFamily="34" charset="0"/>
                <a:ea typeface="Calibri" panose="020F0502020204030204" pitchFamily="34" charset="0"/>
                <a:cs typeface="Times New Roman" panose="02020603050405020304" pitchFamily="18" charset="0"/>
              </a:rPr>
              <a:t> (a) Fixed memory partitions with separate input queues for each partition. (b) Fixed memory partitions with a single input queue</a:t>
            </a:r>
            <a:endParaRPr lang="en-US" dirty="0"/>
          </a:p>
        </p:txBody>
      </p:sp>
    </p:spTree>
    <p:extLst>
      <p:ext uri="{BB962C8B-B14F-4D97-AF65-F5344CB8AC3E}">
        <p14:creationId xmlns:p14="http://schemas.microsoft.com/office/powerpoint/2010/main" val="393455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Multiprogramming with Variable Partitions </a:t>
            </a:r>
            <a:endParaRPr lang="en-US" dirty="0"/>
          </a:p>
        </p:txBody>
      </p:sp>
      <p:sp>
        <p:nvSpPr>
          <p:cNvPr id="3" name="Content Placeholder 2"/>
          <p:cNvSpPr>
            <a:spLocks noGrp="1"/>
          </p:cNvSpPr>
          <p:nvPr>
            <p:ph idx="1"/>
          </p:nvPr>
        </p:nvSpPr>
        <p:spPr/>
        <p:txBody>
          <a:bodyPr/>
          <a:lstStyle/>
          <a:p>
            <a:r>
              <a:rPr lang="en-US" dirty="0"/>
              <a:t>Fixed partitions can be wasteful of memory.</a:t>
            </a:r>
          </a:p>
          <a:p>
            <a:r>
              <a:rPr lang="en-US" dirty="0"/>
              <a:t>Therefore it would be a good idea to move towards </a:t>
            </a:r>
            <a:r>
              <a:rPr lang="en-US" b="1" i="1" dirty="0"/>
              <a:t>variable partition </a:t>
            </a:r>
            <a:r>
              <a:rPr lang="en-US" dirty="0"/>
              <a:t>sizes. That is partitions that can change size as the need arises.</a:t>
            </a:r>
          </a:p>
          <a:p>
            <a:r>
              <a:rPr lang="en-US" dirty="0"/>
              <a:t>Variable partitions can be summed up as follows:</a:t>
            </a:r>
          </a:p>
          <a:p>
            <a:pPr marL="0" indent="0">
              <a:buNone/>
            </a:pPr>
            <a:r>
              <a:rPr lang="en-US" dirty="0"/>
              <a:t>	The number of partition varies.</a:t>
            </a:r>
          </a:p>
          <a:p>
            <a:pPr marL="0" indent="0">
              <a:buNone/>
            </a:pPr>
            <a:r>
              <a:rPr lang="en-US" dirty="0"/>
              <a:t>	The sizes of the partitions varies </a:t>
            </a:r>
          </a:p>
          <a:p>
            <a:pPr marL="0" indent="0">
              <a:buNone/>
            </a:pPr>
            <a:r>
              <a:rPr lang="en-US" dirty="0"/>
              <a:t>	The starting addresses of the partitions varies.</a:t>
            </a:r>
          </a:p>
          <a:p>
            <a:endParaRPr lang="en-US" dirty="0"/>
          </a:p>
        </p:txBody>
      </p:sp>
    </p:spTree>
    <p:extLst>
      <p:ext uri="{BB962C8B-B14F-4D97-AF65-F5344CB8AC3E}">
        <p14:creationId xmlns:p14="http://schemas.microsoft.com/office/powerpoint/2010/main" val="234231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621603" y="511979"/>
            <a:ext cx="10338317" cy="5927457"/>
          </a:xfrm>
          <a:prstGeom prst="rect">
            <a:avLst/>
          </a:prstGeom>
        </p:spPr>
      </p:pic>
    </p:spTree>
    <p:extLst>
      <p:ext uri="{BB962C8B-B14F-4D97-AF65-F5344CB8AC3E}">
        <p14:creationId xmlns:p14="http://schemas.microsoft.com/office/powerpoint/2010/main" val="4057003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CDD84DF5362444BEF6A95D1502FFF9" ma:contentTypeVersion="11" ma:contentTypeDescription="Create a new document." ma:contentTypeScope="" ma:versionID="97fe51426e3fc5b5fd0e0e8d187fc819">
  <xsd:schema xmlns:xsd="http://www.w3.org/2001/XMLSchema" xmlns:xs="http://www.w3.org/2001/XMLSchema" xmlns:p="http://schemas.microsoft.com/office/2006/metadata/properties" xmlns:ns2="500cfa60-31e5-41b2-8072-04c828108224" xmlns:ns3="d446c949-79f6-49ca-8f97-52bfa06e22c3" targetNamespace="http://schemas.microsoft.com/office/2006/metadata/properties" ma:root="true" ma:fieldsID="2e89f830208fdc13a8e298faf2e8f710" ns2:_="" ns3:_="">
    <xsd:import namespace="500cfa60-31e5-41b2-8072-04c828108224"/>
    <xsd:import namespace="d446c949-79f6-49ca-8f97-52bfa06e22c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0cfa60-31e5-41b2-8072-04c8281082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e220b81-481f-4df2-a703-ac1e4232387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446c949-79f6-49ca-8f97-52bfa06e22c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f5c0170-7bc9-471f-a223-42e7d6b4d506}" ma:internalName="TaxCatchAll" ma:showField="CatchAllData" ma:web="d446c949-79f6-49ca-8f97-52bfa06e22c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446c949-79f6-49ca-8f97-52bfa06e22c3" xsi:nil="true"/>
    <lcf76f155ced4ddcb4097134ff3c332f xmlns="500cfa60-31e5-41b2-8072-04c82810822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F11B53B-AD60-4E9C-88DC-666F7BB2A160}"/>
</file>

<file path=customXml/itemProps2.xml><?xml version="1.0" encoding="utf-8"?>
<ds:datastoreItem xmlns:ds="http://schemas.openxmlformats.org/officeDocument/2006/customXml" ds:itemID="{D80EAA8D-842C-45AE-98E1-0D4DC0C78399}"/>
</file>

<file path=customXml/itemProps3.xml><?xml version="1.0" encoding="utf-8"?>
<ds:datastoreItem xmlns:ds="http://schemas.openxmlformats.org/officeDocument/2006/customXml" ds:itemID="{53E40D16-74BF-4193-A138-6C2267E2F3A3}"/>
</file>

<file path=docProps/app.xml><?xml version="1.0" encoding="utf-8"?>
<Properties xmlns="http://schemas.openxmlformats.org/officeDocument/2006/extended-properties" xmlns:vt="http://schemas.openxmlformats.org/officeDocument/2006/docPropsVTypes">
  <TotalTime>2825</TotalTime>
  <Words>3479</Words>
  <Application>Microsoft Macintosh PowerPoint</Application>
  <PresentationFormat>Widescreen</PresentationFormat>
  <Paragraphs>247</Paragraphs>
  <Slides>53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Calibri Light</vt:lpstr>
      <vt:lpstr>inter-regular</vt:lpstr>
      <vt:lpstr>Söhne</vt:lpstr>
      <vt:lpstr>Times New Roman</vt:lpstr>
      <vt:lpstr>Wingdings</vt:lpstr>
      <vt:lpstr>Office Theme</vt:lpstr>
      <vt:lpstr>Unit 4.  Memory Management</vt:lpstr>
      <vt:lpstr>Introduction to Memory Management </vt:lpstr>
      <vt:lpstr>Logical and Physical Address</vt:lpstr>
      <vt:lpstr>Mono-programming without Swapping </vt:lpstr>
      <vt:lpstr>PowerPoint Presentation</vt:lpstr>
      <vt:lpstr>Multiprogramming with Fixed Partitions </vt:lpstr>
      <vt:lpstr>PowerPoint Presentation</vt:lpstr>
      <vt:lpstr>Multiprogramming with Variable Partitions </vt:lpstr>
      <vt:lpstr>PowerPoint Presentation</vt:lpstr>
      <vt:lpstr>Memory Management with Bitmaps</vt:lpstr>
      <vt:lpstr>PowerPoint Presentation</vt:lpstr>
      <vt:lpstr>Memory Management with Linked Lists</vt:lpstr>
      <vt:lpstr>Memory Allocation Strategies</vt:lpstr>
      <vt:lpstr>Contiguous Memory Allocation</vt:lpstr>
      <vt:lpstr>PowerPoint Presentation</vt:lpstr>
      <vt:lpstr>Contiguous Memory Allocation Strategies </vt:lpstr>
      <vt:lpstr>PowerPoint Presentation</vt:lpstr>
      <vt:lpstr>PowerPoint Presentation</vt:lpstr>
      <vt:lpstr>Non-contiguous Memory Allocation</vt:lpstr>
      <vt:lpstr>Virtual Memory</vt:lpstr>
      <vt:lpstr>Paging </vt:lpstr>
      <vt:lpstr>PowerPoint Presentation</vt:lpstr>
      <vt:lpstr>Page Table</vt:lpstr>
      <vt:lpstr>PowerPoint Presentation</vt:lpstr>
      <vt:lpstr>Page Replacement Algorithms</vt:lpstr>
      <vt:lpstr>First-In First-Out (FIFO) </vt:lpstr>
      <vt:lpstr>PowerPoint Presentation</vt:lpstr>
      <vt:lpstr>Least Recently Used(LRU) Page Replacement Algorithm </vt:lpstr>
      <vt:lpstr>PowerPoint Presentation</vt:lpstr>
      <vt:lpstr>PowerPoint Presentation</vt:lpstr>
      <vt:lpstr>OPTIMAL Page Replacement Algorithm</vt:lpstr>
      <vt:lpstr>PowerPoint Presentation</vt:lpstr>
      <vt:lpstr>PowerPoint Presentation</vt:lpstr>
      <vt:lpstr>Second Chance Page Replacement Algorithm </vt:lpstr>
      <vt:lpstr>PowerPoint Presentation</vt:lpstr>
      <vt:lpstr>Thrashing in Operating Systems</vt:lpstr>
      <vt:lpstr>Characteristics</vt:lpstr>
      <vt:lpstr>Consequences</vt:lpstr>
      <vt:lpstr>Mitigation Strategies</vt:lpstr>
      <vt:lpstr>Monitoring and Detection</vt:lpstr>
      <vt:lpstr>Segmentation</vt:lpstr>
      <vt:lpstr>Advantages</vt:lpstr>
      <vt:lpstr>Challenges</vt:lpstr>
      <vt:lpstr>Need for Segmentation in Operating Systems</vt:lpstr>
      <vt:lpstr>Need for Segmentation in Operating Systems</vt:lpstr>
      <vt:lpstr>Need for Segmentation in Operating Systems</vt:lpstr>
      <vt:lpstr>Segmentation with Paging</vt:lpstr>
      <vt:lpstr>Integration</vt:lpstr>
      <vt:lpstr>Advantages</vt:lpstr>
      <vt:lpstr>Challenges</vt:lpstr>
      <vt:lpstr>Use Cases</vt:lpstr>
      <vt:lpstr>PowerPoint Presentation</vt:lpstr>
      <vt:lpstr>Paging Vs. Segmentation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Memory Management</dc:title>
  <dc:creator>Microsoft account</dc:creator>
  <cp:lastModifiedBy>Rajesh Kamar</cp:lastModifiedBy>
  <cp:revision>29</cp:revision>
  <dcterms:created xsi:type="dcterms:W3CDTF">2023-07-05T01:00:23Z</dcterms:created>
  <dcterms:modified xsi:type="dcterms:W3CDTF">2024-02-06T02:47:39Z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0x01010001CDD84DF5362444BEF6A95D1502FFF9</vt:lpwstr>
  </property>
</Properties>
</file>