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65"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9" r:id="rId29"/>
    <p:sldId id="283" r:id="rId30"/>
    <p:sldId id="284" r:id="rId31"/>
    <p:sldId id="285" r:id="rId32"/>
    <p:sldId id="288" r:id="rId33"/>
    <p:sldId id="286" r:id="rId34"/>
    <p:sldId id="287"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51" autoAdjust="0"/>
    <p:restoredTop sz="92007"/>
  </p:normalViewPr>
  <p:slideViewPr>
    <p:cSldViewPr snapToGrid="0">
      <p:cViewPr varScale="1">
        <p:scale>
          <a:sx n="50" d="100"/>
          <a:sy n="50" d="100"/>
        </p:scale>
        <p:origin x="2408"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K" userId="8237155b-2222-4417-92a6-57c921e4b788" providerId="ADAL" clId="{8F76BAE5-7952-B744-9DE4-F0E01C3ECFA8}"/>
    <pc:docChg chg="delSld">
      <pc:chgData name="RK" userId="8237155b-2222-4417-92a6-57c921e4b788" providerId="ADAL" clId="{8F76BAE5-7952-B744-9DE4-F0E01C3ECFA8}" dt="2024-02-06T03:02:25.238" v="0" actId="2696"/>
      <pc:docMkLst>
        <pc:docMk/>
      </pc:docMkLst>
      <pc:sldChg chg="del">
        <pc:chgData name="RK" userId="8237155b-2222-4417-92a6-57c921e4b788" providerId="ADAL" clId="{8F76BAE5-7952-B744-9DE4-F0E01C3ECFA8}" dt="2024-02-06T03:02:25.238" v="0" actId="2696"/>
        <pc:sldMkLst>
          <pc:docMk/>
          <pc:sldMk cId="133532312" sldId="29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3AB05BD-CE57-4402-B685-A1602BEA4C23}"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9E145-F175-48D7-98C1-FC2C9DA81225}" type="slidenum">
              <a:rPr lang="en-US" smtClean="0"/>
              <a:t>‹#›</a:t>
            </a:fld>
            <a:endParaRPr lang="en-US"/>
          </a:p>
        </p:txBody>
      </p:sp>
    </p:spTree>
    <p:extLst>
      <p:ext uri="{BB962C8B-B14F-4D97-AF65-F5344CB8AC3E}">
        <p14:creationId xmlns:p14="http://schemas.microsoft.com/office/powerpoint/2010/main" val="285119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AB05BD-CE57-4402-B685-A1602BEA4C23}"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9E145-F175-48D7-98C1-FC2C9DA81225}" type="slidenum">
              <a:rPr lang="en-US" smtClean="0"/>
              <a:t>‹#›</a:t>
            </a:fld>
            <a:endParaRPr lang="en-US"/>
          </a:p>
        </p:txBody>
      </p:sp>
    </p:spTree>
    <p:extLst>
      <p:ext uri="{BB962C8B-B14F-4D97-AF65-F5344CB8AC3E}">
        <p14:creationId xmlns:p14="http://schemas.microsoft.com/office/powerpoint/2010/main" val="47784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AB05BD-CE57-4402-B685-A1602BEA4C23}"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9E145-F175-48D7-98C1-FC2C9DA81225}" type="slidenum">
              <a:rPr lang="en-US" smtClean="0"/>
              <a:t>‹#›</a:t>
            </a:fld>
            <a:endParaRPr lang="en-US"/>
          </a:p>
        </p:txBody>
      </p:sp>
    </p:spTree>
    <p:extLst>
      <p:ext uri="{BB962C8B-B14F-4D97-AF65-F5344CB8AC3E}">
        <p14:creationId xmlns:p14="http://schemas.microsoft.com/office/powerpoint/2010/main" val="268459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AB05BD-CE57-4402-B685-A1602BEA4C23}"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9E145-F175-48D7-98C1-FC2C9DA81225}" type="slidenum">
              <a:rPr lang="en-US" smtClean="0"/>
              <a:t>‹#›</a:t>
            </a:fld>
            <a:endParaRPr lang="en-US"/>
          </a:p>
        </p:txBody>
      </p:sp>
    </p:spTree>
    <p:extLst>
      <p:ext uri="{BB962C8B-B14F-4D97-AF65-F5344CB8AC3E}">
        <p14:creationId xmlns:p14="http://schemas.microsoft.com/office/powerpoint/2010/main" val="92586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AB05BD-CE57-4402-B685-A1602BEA4C23}"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9E145-F175-48D7-98C1-FC2C9DA81225}" type="slidenum">
              <a:rPr lang="en-US" smtClean="0"/>
              <a:t>‹#›</a:t>
            </a:fld>
            <a:endParaRPr lang="en-US"/>
          </a:p>
        </p:txBody>
      </p:sp>
    </p:spTree>
    <p:extLst>
      <p:ext uri="{BB962C8B-B14F-4D97-AF65-F5344CB8AC3E}">
        <p14:creationId xmlns:p14="http://schemas.microsoft.com/office/powerpoint/2010/main" val="276511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AB05BD-CE57-4402-B685-A1602BEA4C23}" type="datetimeFigureOut">
              <a:rPr lang="en-US" smtClean="0"/>
              <a:t>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9E145-F175-48D7-98C1-FC2C9DA81225}" type="slidenum">
              <a:rPr lang="en-US" smtClean="0"/>
              <a:t>‹#›</a:t>
            </a:fld>
            <a:endParaRPr lang="en-US"/>
          </a:p>
        </p:txBody>
      </p:sp>
    </p:spTree>
    <p:extLst>
      <p:ext uri="{BB962C8B-B14F-4D97-AF65-F5344CB8AC3E}">
        <p14:creationId xmlns:p14="http://schemas.microsoft.com/office/powerpoint/2010/main" val="273730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AB05BD-CE57-4402-B685-A1602BEA4C23}" type="datetimeFigureOut">
              <a:rPr lang="en-US" smtClean="0"/>
              <a:t>2/11/24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29E145-F175-48D7-98C1-FC2C9DA81225}" type="slidenum">
              <a:rPr lang="en-US" smtClean="0"/>
              <a:t>‹#›</a:t>
            </a:fld>
            <a:endParaRPr lang="en-US"/>
          </a:p>
        </p:txBody>
      </p:sp>
    </p:spTree>
    <p:extLst>
      <p:ext uri="{BB962C8B-B14F-4D97-AF65-F5344CB8AC3E}">
        <p14:creationId xmlns:p14="http://schemas.microsoft.com/office/powerpoint/2010/main" val="236370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AB05BD-CE57-4402-B685-A1602BEA4C23}" type="datetimeFigureOut">
              <a:rPr lang="en-US" smtClean="0"/>
              <a:t>2/11/24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29E145-F175-48D7-98C1-FC2C9DA81225}" type="slidenum">
              <a:rPr lang="en-US" smtClean="0"/>
              <a:t>‹#›</a:t>
            </a:fld>
            <a:endParaRPr lang="en-US"/>
          </a:p>
        </p:txBody>
      </p:sp>
    </p:spTree>
    <p:extLst>
      <p:ext uri="{BB962C8B-B14F-4D97-AF65-F5344CB8AC3E}">
        <p14:creationId xmlns:p14="http://schemas.microsoft.com/office/powerpoint/2010/main" val="144613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B05BD-CE57-4402-B685-A1602BEA4C23}" type="datetimeFigureOut">
              <a:rPr lang="en-US" smtClean="0"/>
              <a:t>2/11/24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29E145-F175-48D7-98C1-FC2C9DA81225}" type="slidenum">
              <a:rPr lang="en-US" smtClean="0"/>
              <a:t>‹#›</a:t>
            </a:fld>
            <a:endParaRPr lang="en-US"/>
          </a:p>
        </p:txBody>
      </p:sp>
    </p:spTree>
    <p:extLst>
      <p:ext uri="{BB962C8B-B14F-4D97-AF65-F5344CB8AC3E}">
        <p14:creationId xmlns:p14="http://schemas.microsoft.com/office/powerpoint/2010/main" val="280662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AB05BD-CE57-4402-B685-A1602BEA4C23}" type="datetimeFigureOut">
              <a:rPr lang="en-US" smtClean="0"/>
              <a:t>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9E145-F175-48D7-98C1-FC2C9DA81225}" type="slidenum">
              <a:rPr lang="en-US" smtClean="0"/>
              <a:t>‹#›</a:t>
            </a:fld>
            <a:endParaRPr lang="en-US"/>
          </a:p>
        </p:txBody>
      </p:sp>
    </p:spTree>
    <p:extLst>
      <p:ext uri="{BB962C8B-B14F-4D97-AF65-F5344CB8AC3E}">
        <p14:creationId xmlns:p14="http://schemas.microsoft.com/office/powerpoint/2010/main" val="232929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AB05BD-CE57-4402-B685-A1602BEA4C23}" type="datetimeFigureOut">
              <a:rPr lang="en-US" smtClean="0"/>
              <a:t>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9E145-F175-48D7-98C1-FC2C9DA81225}" type="slidenum">
              <a:rPr lang="en-US" smtClean="0"/>
              <a:t>‹#›</a:t>
            </a:fld>
            <a:endParaRPr lang="en-US"/>
          </a:p>
        </p:txBody>
      </p:sp>
    </p:spTree>
    <p:extLst>
      <p:ext uri="{BB962C8B-B14F-4D97-AF65-F5344CB8AC3E}">
        <p14:creationId xmlns:p14="http://schemas.microsoft.com/office/powerpoint/2010/main" val="135191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B05BD-CE57-4402-B685-A1602BEA4C23}" type="datetimeFigureOut">
              <a:rPr lang="en-US" smtClean="0"/>
              <a:t>2/11/24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9E145-F175-48D7-98C1-FC2C9DA81225}" type="slidenum">
              <a:rPr lang="en-US" smtClean="0"/>
              <a:t>‹#›</a:t>
            </a:fld>
            <a:endParaRPr lang="en-US"/>
          </a:p>
        </p:txBody>
      </p:sp>
    </p:spTree>
    <p:extLst>
      <p:ext uri="{BB962C8B-B14F-4D97-AF65-F5344CB8AC3E}">
        <p14:creationId xmlns:p14="http://schemas.microsoft.com/office/powerpoint/2010/main" val="2206118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ezodn.com/ads/charity/proxy?p_id=3b5a297f-5517-48dc-728d-b1142882907f&amp;d_id=449383&amp;imp_id=3351506622089055&amp;c_id=1134&amp;l_id=10016&amp;url=https://villagebookbuilders.org/donate/&amp;ffid=1&amp;co=NP"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30168"/>
            <a:ext cx="9144000" cy="2387600"/>
          </a:xfrm>
        </p:spPr>
        <p:txBody>
          <a:bodyPr>
            <a:noAutofit/>
          </a:bodyPr>
          <a:lstStyle/>
          <a:p>
            <a:r>
              <a:rPr lang="en-US" sz="8000" b="1" dirty="0"/>
              <a:t>Unit_6 </a:t>
            </a:r>
            <a:br>
              <a:rPr lang="en-US" sz="8000" b="1" dirty="0"/>
            </a:br>
            <a:r>
              <a:rPr lang="en-US" sz="8000" b="1" dirty="0"/>
              <a:t>Input Output (I/O)Management </a:t>
            </a:r>
          </a:p>
        </p:txBody>
      </p:sp>
    </p:spTree>
    <p:extLst>
      <p:ext uri="{BB962C8B-B14F-4D97-AF65-F5344CB8AC3E}">
        <p14:creationId xmlns:p14="http://schemas.microsoft.com/office/powerpoint/2010/main" val="16992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Handling I/O</a:t>
            </a:r>
          </a:p>
        </p:txBody>
      </p:sp>
      <p:sp>
        <p:nvSpPr>
          <p:cNvPr id="3" name="Content Placeholder 2"/>
          <p:cNvSpPr>
            <a:spLocks noGrp="1"/>
          </p:cNvSpPr>
          <p:nvPr>
            <p:ph idx="1"/>
          </p:nvPr>
        </p:nvSpPr>
        <p:spPr/>
        <p:txBody>
          <a:bodyPr/>
          <a:lstStyle/>
          <a:p>
            <a:r>
              <a:rPr lang="en-US" dirty="0"/>
              <a:t>Handling I/O (Input/Output) in an operating system involves managing communication with peripheral devices and facilitating data transfers between the central processing unit (CPU) and external devices. </a:t>
            </a:r>
          </a:p>
          <a:p>
            <a:r>
              <a:rPr lang="en-US" dirty="0"/>
              <a:t>I/O handling is a critical function of the OS as it enables applications to interact with various hardware components.</a:t>
            </a:r>
          </a:p>
        </p:txBody>
      </p:sp>
    </p:spTree>
    <p:extLst>
      <p:ext uri="{BB962C8B-B14F-4D97-AF65-F5344CB8AC3E}">
        <p14:creationId xmlns:p14="http://schemas.microsoft.com/office/powerpoint/2010/main" val="283141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Programmed I/O </a:t>
            </a:r>
          </a:p>
        </p:txBody>
      </p:sp>
      <p:sp>
        <p:nvSpPr>
          <p:cNvPr id="3" name="Content Placeholder 2"/>
          <p:cNvSpPr>
            <a:spLocks noGrp="1"/>
          </p:cNvSpPr>
          <p:nvPr>
            <p:ph idx="1"/>
          </p:nvPr>
        </p:nvSpPr>
        <p:spPr/>
        <p:txBody>
          <a:bodyPr/>
          <a:lstStyle/>
          <a:p>
            <a:r>
              <a:rPr lang="en-US" dirty="0"/>
              <a:t>Programmed I/O (Input/Output) is a simple method of handling I/O operations in an operating system </a:t>
            </a:r>
            <a:r>
              <a:rPr lang="en-US" dirty="0">
                <a:solidFill>
                  <a:srgbClr val="00B050"/>
                </a:solidFill>
              </a:rPr>
              <a:t>where the CPU is directly involved in the data transfer between the I/O device and memory</a:t>
            </a:r>
            <a:r>
              <a:rPr lang="en-US" dirty="0"/>
              <a:t>. </a:t>
            </a:r>
          </a:p>
          <a:p>
            <a:r>
              <a:rPr lang="en-US" dirty="0"/>
              <a:t>In programmed I/O, the CPU explicitly issues commands to read from or write to the I/O device and transfers data between the device and memory one byte or word at a time. </a:t>
            </a:r>
          </a:p>
          <a:p>
            <a:r>
              <a:rPr lang="en-US" dirty="0"/>
              <a:t>It is a straightforward and easy-to-implement technique but can be inefficient for certain types of I/O operations.</a:t>
            </a:r>
          </a:p>
        </p:txBody>
      </p:sp>
    </p:spTree>
    <p:extLst>
      <p:ext uri="{BB962C8B-B14F-4D97-AF65-F5344CB8AC3E}">
        <p14:creationId xmlns:p14="http://schemas.microsoft.com/office/powerpoint/2010/main" val="315678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Driven I/O</a:t>
            </a:r>
          </a:p>
        </p:txBody>
      </p:sp>
      <p:sp>
        <p:nvSpPr>
          <p:cNvPr id="3" name="Content Placeholder 2"/>
          <p:cNvSpPr>
            <a:spLocks noGrp="1"/>
          </p:cNvSpPr>
          <p:nvPr>
            <p:ph idx="1"/>
          </p:nvPr>
        </p:nvSpPr>
        <p:spPr/>
        <p:txBody>
          <a:bodyPr/>
          <a:lstStyle/>
          <a:p>
            <a:r>
              <a:rPr lang="en-US" dirty="0"/>
              <a:t>Interrupt-driven I/O (Input/Output) is an efficient technique used in operating systems to handle I/O operations. </a:t>
            </a:r>
          </a:p>
          <a:p>
            <a:r>
              <a:rPr lang="en-US" dirty="0"/>
              <a:t>Unlike programmed I/O, where the CPU is directly involved in data transfer and busy-waits for the completion of I/O operations, </a:t>
            </a:r>
            <a:r>
              <a:rPr lang="en-US" dirty="0">
                <a:solidFill>
                  <a:srgbClr val="00B050"/>
                </a:solidFill>
              </a:rPr>
              <a:t>interrupt-driven I/O allows the CPU to perform other tasks while the data transfer between the I/O device and memory is taking place</a:t>
            </a:r>
            <a:r>
              <a:rPr lang="en-US" dirty="0"/>
              <a:t>.</a:t>
            </a:r>
          </a:p>
          <a:p>
            <a:r>
              <a:rPr lang="en-US" dirty="0"/>
              <a:t>Interrupt-driven I/O significantly reduces CPU overhead and enhances overall system performance.</a:t>
            </a:r>
          </a:p>
        </p:txBody>
      </p:sp>
    </p:spTree>
    <p:extLst>
      <p:ext uri="{BB962C8B-B14F-4D97-AF65-F5344CB8AC3E}">
        <p14:creationId xmlns:p14="http://schemas.microsoft.com/office/powerpoint/2010/main" val="2333423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I/O using DMA</a:t>
            </a:r>
          </a:p>
        </p:txBody>
      </p:sp>
      <p:pic>
        <p:nvPicPr>
          <p:cNvPr id="4" name="Content Placeholder 3"/>
          <p:cNvPicPr>
            <a:picLocks noGrp="1" noChangeAspect="1"/>
          </p:cNvPicPr>
          <p:nvPr>
            <p:ph idx="1"/>
          </p:nvPr>
        </p:nvPicPr>
        <p:blipFill>
          <a:blip r:embed="rId2"/>
          <a:stretch>
            <a:fillRect/>
          </a:stretch>
        </p:blipFill>
        <p:spPr>
          <a:xfrm>
            <a:off x="4029075" y="1881981"/>
            <a:ext cx="4133850" cy="4238625"/>
          </a:xfrm>
          <a:prstGeom prst="rect">
            <a:avLst/>
          </a:prstGeom>
        </p:spPr>
      </p:pic>
    </p:spTree>
    <p:extLst>
      <p:ext uri="{BB962C8B-B14F-4D97-AF65-F5344CB8AC3E}">
        <p14:creationId xmlns:p14="http://schemas.microsoft.com/office/powerpoint/2010/main" val="89504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Handlers</a:t>
            </a:r>
          </a:p>
        </p:txBody>
      </p:sp>
      <p:sp>
        <p:nvSpPr>
          <p:cNvPr id="3" name="Content Placeholder 2"/>
          <p:cNvSpPr>
            <a:spLocks noGrp="1"/>
          </p:cNvSpPr>
          <p:nvPr>
            <p:ph idx="1"/>
          </p:nvPr>
        </p:nvSpPr>
        <p:spPr/>
        <p:txBody>
          <a:bodyPr/>
          <a:lstStyle/>
          <a:p>
            <a:r>
              <a:rPr lang="en-US" dirty="0"/>
              <a:t>Interrupt handlers, also known as interrupt service routines (ISRs), are crucial components of an operating system </a:t>
            </a:r>
            <a:r>
              <a:rPr lang="en-US" dirty="0">
                <a:solidFill>
                  <a:srgbClr val="00B050"/>
                </a:solidFill>
              </a:rPr>
              <a:t>that handle hardware interrupts generated by various hardware devices</a:t>
            </a:r>
            <a:r>
              <a:rPr lang="en-US" dirty="0"/>
              <a:t>. </a:t>
            </a:r>
          </a:p>
          <a:p>
            <a:r>
              <a:rPr lang="en-US" dirty="0"/>
              <a:t>When an I/O device or hardware component needs attention from the CPU or has completed an operation, it sends an interrupt request (IRQ) signal to the CPU, indicating that it requires immediate attention. </a:t>
            </a:r>
          </a:p>
          <a:p>
            <a:r>
              <a:rPr lang="en-US" dirty="0"/>
              <a:t>The CPU then interrupts the current execution of the running process and transfers control to the appropriate interrupt handler.</a:t>
            </a:r>
          </a:p>
        </p:txBody>
      </p:sp>
    </p:spTree>
    <p:extLst>
      <p:ext uri="{BB962C8B-B14F-4D97-AF65-F5344CB8AC3E}">
        <p14:creationId xmlns:p14="http://schemas.microsoft.com/office/powerpoint/2010/main" val="1609240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439437"/>
          </a:xfrm>
        </p:spPr>
        <p:txBody>
          <a:bodyPr>
            <a:normAutofit fontScale="77500" lnSpcReduction="20000"/>
          </a:bodyPr>
          <a:lstStyle/>
          <a:p>
            <a:pPr marL="0" indent="0">
              <a:buNone/>
            </a:pPr>
            <a:r>
              <a:rPr lang="en-US" dirty="0"/>
              <a:t>Here's how interrupt handlers work in an OS:</a:t>
            </a:r>
          </a:p>
          <a:p>
            <a:r>
              <a:rPr lang="en-US" dirty="0">
                <a:solidFill>
                  <a:srgbClr val="FF0000"/>
                </a:solidFill>
              </a:rPr>
              <a:t>Interrupt Occurrence</a:t>
            </a:r>
            <a:r>
              <a:rPr lang="en-US" dirty="0"/>
              <a:t>: When an I/O device or hardware component needs to notify the CPU about a specific event, such as the completion of an I/O operation, an error, or a request for service, it generates an </a:t>
            </a:r>
            <a:r>
              <a:rPr lang="en-US" dirty="0">
                <a:solidFill>
                  <a:srgbClr val="FF0000"/>
                </a:solidFill>
              </a:rPr>
              <a:t>interrupt request (IRQ</a:t>
            </a:r>
            <a:r>
              <a:rPr lang="en-US" dirty="0"/>
              <a:t>).</a:t>
            </a:r>
          </a:p>
          <a:p>
            <a:r>
              <a:rPr lang="en-US" dirty="0">
                <a:solidFill>
                  <a:srgbClr val="FF0000"/>
                </a:solidFill>
              </a:rPr>
              <a:t>Interrupt Vector Table</a:t>
            </a:r>
            <a:r>
              <a:rPr lang="en-US" dirty="0"/>
              <a:t>: When the CPU receives an interrupt, it consults the interrupt vector table to determine the appropriate interrupt handler to execute. The interrupt vector table is a data structure in memory that contains addresses of all the possible interrupt handlers in the operating system.</a:t>
            </a:r>
          </a:p>
          <a:p>
            <a:r>
              <a:rPr lang="en-US" dirty="0">
                <a:solidFill>
                  <a:srgbClr val="FF0000"/>
                </a:solidFill>
              </a:rPr>
              <a:t>Context Switch</a:t>
            </a:r>
            <a:r>
              <a:rPr lang="en-US" dirty="0"/>
              <a:t>: Before calling the interrupt handler, the CPU performs a context switch to save the state of the current process. This ensures that the CPU can resume the interrupted process correctly after the interrupt handler finishes its execution.</a:t>
            </a:r>
          </a:p>
          <a:p>
            <a:r>
              <a:rPr lang="en-US" dirty="0">
                <a:solidFill>
                  <a:srgbClr val="FF0000"/>
                </a:solidFill>
              </a:rPr>
              <a:t>Execution of the Interrupt Handler</a:t>
            </a:r>
            <a:r>
              <a:rPr lang="en-US" dirty="0"/>
              <a:t>: The interrupt handler executes the necessary operations to handle the specific interrupt event. This may involve processing incoming data, signaling the completion of an I/O operation, handling errors, or managing other hardware-related tasks.</a:t>
            </a:r>
          </a:p>
          <a:p>
            <a:r>
              <a:rPr lang="en-US" dirty="0">
                <a:solidFill>
                  <a:srgbClr val="FF0000"/>
                </a:solidFill>
              </a:rPr>
              <a:t>Interrupt Priority</a:t>
            </a:r>
            <a:r>
              <a:rPr lang="en-US" dirty="0"/>
              <a:t>: If multiple interrupts occur simultaneously, the OS may employ interrupt prioritization mechanisms to determine which interrupt to handle first. Higher-priority interrupts may preempt lower-priority interrupts to ensure critical events are addressed promptly.</a:t>
            </a:r>
          </a:p>
          <a:p>
            <a:r>
              <a:rPr lang="en-US" dirty="0">
                <a:solidFill>
                  <a:srgbClr val="FF0000"/>
                </a:solidFill>
              </a:rPr>
              <a:t>Resuming Execution</a:t>
            </a:r>
            <a:r>
              <a:rPr lang="en-US" dirty="0"/>
              <a:t>: After the interrupt handler completes its tasks, it performs another context switch to restore the saved state of the interrupted process. The CPU then resumes the execution of the interrupted process from the point where it was interrupted.</a:t>
            </a:r>
          </a:p>
          <a:p>
            <a:endParaRPr lang="en-US" dirty="0"/>
          </a:p>
        </p:txBody>
      </p:sp>
    </p:spTree>
    <p:extLst>
      <p:ext uri="{BB962C8B-B14F-4D97-AF65-F5344CB8AC3E}">
        <p14:creationId xmlns:p14="http://schemas.microsoft.com/office/powerpoint/2010/main" val="1153595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Device Drivers</a:t>
            </a:r>
          </a:p>
        </p:txBody>
      </p:sp>
      <p:sp>
        <p:nvSpPr>
          <p:cNvPr id="3" name="Content Placeholder 2"/>
          <p:cNvSpPr>
            <a:spLocks noGrp="1"/>
          </p:cNvSpPr>
          <p:nvPr>
            <p:ph idx="1"/>
          </p:nvPr>
        </p:nvSpPr>
        <p:spPr/>
        <p:txBody>
          <a:bodyPr/>
          <a:lstStyle/>
          <a:p>
            <a:r>
              <a:rPr lang="en-US" dirty="0"/>
              <a:t>Device drivers are software components within an operating system that act as intermediaries between the operating system and specific hardware devices. </a:t>
            </a:r>
          </a:p>
          <a:p>
            <a:r>
              <a:rPr lang="en-US" dirty="0"/>
              <a:t>Their primary function is to enable the operating system to communicate with various hardware components efficiently and abstract the complexities of hardware interactions from higher-level software, such as applications and system services. </a:t>
            </a:r>
          </a:p>
          <a:p>
            <a:r>
              <a:rPr lang="en-US" dirty="0"/>
              <a:t>Device drivers play a crucial role in ensuring proper device functionality, allowing the OS to manage I/O operations and maintain compatibility with a wide range of hardware devices.</a:t>
            </a:r>
          </a:p>
        </p:txBody>
      </p:sp>
    </p:spTree>
    <p:extLst>
      <p:ext uri="{BB962C8B-B14F-4D97-AF65-F5344CB8AC3E}">
        <p14:creationId xmlns:p14="http://schemas.microsoft.com/office/powerpoint/2010/main" val="299080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Disk Scheduling</a:t>
            </a:r>
            <a:br>
              <a:rPr lang="en-US" b="1" dirty="0"/>
            </a:br>
            <a:endParaRPr lang="en-US" b="1" dirty="0"/>
          </a:p>
        </p:txBody>
      </p:sp>
      <p:sp>
        <p:nvSpPr>
          <p:cNvPr id="3" name="Content Placeholder 2"/>
          <p:cNvSpPr>
            <a:spLocks noGrp="1"/>
          </p:cNvSpPr>
          <p:nvPr>
            <p:ph idx="1"/>
          </p:nvPr>
        </p:nvSpPr>
        <p:spPr>
          <a:xfrm>
            <a:off x="838200" y="1249251"/>
            <a:ext cx="10515600" cy="4927712"/>
          </a:xfrm>
        </p:spPr>
        <p:txBody>
          <a:bodyPr>
            <a:normAutofit fontScale="92500"/>
          </a:bodyPr>
          <a:lstStyle/>
          <a:p>
            <a:r>
              <a:rPr lang="en-US" dirty="0"/>
              <a:t>A process needs two type of time, CPU time and IO time. </a:t>
            </a:r>
          </a:p>
          <a:p>
            <a:r>
              <a:rPr lang="en-US" dirty="0"/>
              <a:t>For I/O, it requests the Operating system to access the disk. </a:t>
            </a:r>
          </a:p>
          <a:p>
            <a:r>
              <a:rPr lang="en-US" dirty="0"/>
              <a:t>Disk scheduling is a technique used by the operating system to schedule multiple requests for </a:t>
            </a:r>
            <a:r>
              <a:rPr lang="en-US" b="1" dirty="0"/>
              <a:t>accessing the disk</a:t>
            </a:r>
            <a:r>
              <a:rPr lang="en-US" dirty="0"/>
              <a:t>.</a:t>
            </a:r>
          </a:p>
          <a:p>
            <a:pPr fontAlgn="base"/>
            <a:r>
              <a:rPr lang="en-US" dirty="0"/>
              <a:t>The algorithms used for disk scheduling are called as </a:t>
            </a:r>
            <a:r>
              <a:rPr lang="en-US" b="1" dirty="0"/>
              <a:t>disk scheduling algorithms</a:t>
            </a:r>
            <a:r>
              <a:rPr lang="en-US" dirty="0"/>
              <a:t>.</a:t>
            </a:r>
          </a:p>
          <a:p>
            <a:pPr fontAlgn="base"/>
            <a:r>
              <a:rPr lang="en-US" dirty="0"/>
              <a:t>The purpose of disk scheduling algorithms is to reduce the total seek time.</a:t>
            </a:r>
          </a:p>
          <a:p>
            <a:r>
              <a:rPr lang="en-US" dirty="0"/>
              <a:t>Seek Time : Seek time is the time taken in locating the disk arm to a specified track where the read/write request will be satisfied.</a:t>
            </a:r>
          </a:p>
          <a:p>
            <a:r>
              <a:rPr lang="en-US" dirty="0"/>
              <a:t>There are FCFS, SSTF (shortest seek time first) , SCAN scheduling, C-SCAN scheduling, LOOK Scheduling and C-LOOK scheduling</a:t>
            </a:r>
          </a:p>
          <a:p>
            <a:endParaRPr lang="en-US" dirty="0"/>
          </a:p>
          <a:p>
            <a:endParaRPr lang="en-US" dirty="0"/>
          </a:p>
        </p:txBody>
      </p:sp>
    </p:spTree>
    <p:extLst>
      <p:ext uri="{BB962C8B-B14F-4D97-AF65-F5344CB8AC3E}">
        <p14:creationId xmlns:p14="http://schemas.microsoft.com/office/powerpoint/2010/main" val="2089344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FCFS Disk Scheduling Algorithm</a:t>
            </a:r>
          </a:p>
        </p:txBody>
      </p:sp>
      <p:sp>
        <p:nvSpPr>
          <p:cNvPr id="3" name="Content Placeholder 2"/>
          <p:cNvSpPr>
            <a:spLocks noGrp="1"/>
          </p:cNvSpPr>
          <p:nvPr>
            <p:ph idx="1"/>
          </p:nvPr>
        </p:nvSpPr>
        <p:spPr/>
        <p:txBody>
          <a:bodyPr>
            <a:normAutofit lnSpcReduction="10000"/>
          </a:bodyPr>
          <a:lstStyle/>
          <a:p>
            <a:pPr fontAlgn="base"/>
            <a:r>
              <a:rPr lang="en-US" dirty="0"/>
              <a:t>FCFS algorithm entertains requests in the order they arrive in the disk queue.</a:t>
            </a:r>
          </a:p>
          <a:p>
            <a:pPr fontAlgn="base"/>
            <a:r>
              <a:rPr lang="en-US" dirty="0"/>
              <a:t>It is the simplest disk scheduling algorithm.</a:t>
            </a:r>
          </a:p>
          <a:p>
            <a:pPr marL="0" indent="0" fontAlgn="base">
              <a:buNone/>
            </a:pPr>
            <a:r>
              <a:rPr lang="en-US" b="1" u="sng" dirty="0"/>
              <a:t>Advantages</a:t>
            </a:r>
            <a:endParaRPr lang="en-US" dirty="0"/>
          </a:p>
          <a:p>
            <a:pPr fontAlgn="base"/>
            <a:r>
              <a:rPr lang="en-US" dirty="0"/>
              <a:t>It is simple, easy to understand and implement.</a:t>
            </a:r>
          </a:p>
          <a:p>
            <a:pPr fontAlgn="base"/>
            <a:r>
              <a:rPr lang="en-US" dirty="0"/>
              <a:t>It does not cause starvation to any request.</a:t>
            </a:r>
          </a:p>
          <a:p>
            <a:pPr marL="0" indent="0" fontAlgn="base">
              <a:buNone/>
            </a:pPr>
            <a:r>
              <a:rPr lang="en-US" b="1" u="sng" dirty="0"/>
              <a:t>Disadvantages</a:t>
            </a:r>
            <a:r>
              <a:rPr lang="en-US" dirty="0"/>
              <a:t> </a:t>
            </a:r>
          </a:p>
          <a:p>
            <a:pPr fontAlgn="base"/>
            <a:r>
              <a:rPr lang="en-US" dirty="0"/>
              <a:t>It results in increased total seek time.</a:t>
            </a:r>
          </a:p>
          <a:p>
            <a:pPr fontAlgn="base"/>
            <a:r>
              <a:rPr lang="en-US" dirty="0"/>
              <a:t>It is inefficient.</a:t>
            </a:r>
          </a:p>
          <a:p>
            <a:pPr fontAlgn="base"/>
            <a:endParaRPr lang="en-US" dirty="0"/>
          </a:p>
        </p:txBody>
      </p:sp>
    </p:spTree>
    <p:extLst>
      <p:ext uri="{BB962C8B-B14F-4D97-AF65-F5344CB8AC3E}">
        <p14:creationId xmlns:p14="http://schemas.microsoft.com/office/powerpoint/2010/main" val="1725016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Consider a disk queue with requests for I/O to blocks on cylinders 98, 183, 41, 122, 14, 124, 65, 67. The FCFS scheduling algorithm is used. The head is initially at cylinder number 53. The cylinders are numbered from 0 to 199. Calculate the total head movement (in number of cylinders) while servicing these requests.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0702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US" b="1" dirty="0"/>
              <a:t>I/O Management</a:t>
            </a:r>
          </a:p>
        </p:txBody>
      </p:sp>
      <p:sp>
        <p:nvSpPr>
          <p:cNvPr id="3" name="Content Placeholder 2"/>
          <p:cNvSpPr>
            <a:spLocks noGrp="1"/>
          </p:cNvSpPr>
          <p:nvPr>
            <p:ph idx="1"/>
          </p:nvPr>
        </p:nvSpPr>
        <p:spPr>
          <a:xfrm>
            <a:off x="838200" y="1030310"/>
            <a:ext cx="11049000" cy="5692462"/>
          </a:xfrm>
        </p:spPr>
        <p:txBody>
          <a:bodyPr>
            <a:normAutofit fontScale="92500" lnSpcReduction="10000"/>
          </a:bodyPr>
          <a:lstStyle/>
          <a:p>
            <a:pPr>
              <a:lnSpc>
                <a:spcPct val="160000"/>
              </a:lnSpc>
              <a:spcBef>
                <a:spcPts val="0"/>
              </a:spcBef>
            </a:pPr>
            <a:r>
              <a:rPr lang="en-US" sz="2400" dirty="0"/>
              <a:t>One of the important jobs of an Operating System is to manage various I/O devices including mouse, keyboards, touch pad, disk drives, display adapters, USB devices, On/off switch, network connections, printers etc.</a:t>
            </a:r>
          </a:p>
          <a:p>
            <a:pPr>
              <a:lnSpc>
                <a:spcPct val="160000"/>
              </a:lnSpc>
              <a:spcBef>
                <a:spcPts val="0"/>
              </a:spcBef>
            </a:pPr>
            <a:r>
              <a:rPr lang="en-US" sz="2400" dirty="0"/>
              <a:t>An I/O system is required to take an application I/O request and send it to the physical device, then take whatever response comes back from the device and send it to the application. </a:t>
            </a:r>
          </a:p>
          <a:p>
            <a:pPr>
              <a:lnSpc>
                <a:spcPct val="160000"/>
              </a:lnSpc>
              <a:spcBef>
                <a:spcPts val="0"/>
              </a:spcBef>
            </a:pPr>
            <a:r>
              <a:rPr lang="en-US" sz="2400" dirty="0"/>
              <a:t>I/O devices can be divided into two categories:</a:t>
            </a:r>
          </a:p>
          <a:p>
            <a:pPr lvl="1">
              <a:lnSpc>
                <a:spcPct val="160000"/>
              </a:lnSpc>
              <a:spcBef>
                <a:spcPts val="0"/>
              </a:spcBef>
            </a:pPr>
            <a:r>
              <a:rPr lang="en-US" b="1" dirty="0"/>
              <a:t>Block devices</a:t>
            </a:r>
            <a:r>
              <a:rPr lang="en-US" dirty="0"/>
              <a:t> − A block device is one with which the driver communicates by sending entire blocks of data. For example, Hard disks, USB cameras, Disk-On-Key etc.</a:t>
            </a:r>
          </a:p>
          <a:p>
            <a:pPr lvl="1">
              <a:lnSpc>
                <a:spcPct val="160000"/>
              </a:lnSpc>
              <a:spcBef>
                <a:spcPts val="0"/>
              </a:spcBef>
            </a:pPr>
            <a:r>
              <a:rPr lang="en-US" b="1" dirty="0"/>
              <a:t>Character devices</a:t>
            </a:r>
            <a:r>
              <a:rPr lang="en-US" dirty="0"/>
              <a:t> − A character device is one with which the driver communicates by sending and receiving single characters (bytes, octets). For example, serial ports, parallel ports, sounds cards </a:t>
            </a:r>
            <a:r>
              <a:rPr lang="en-US" dirty="0" err="1"/>
              <a:t>etc</a:t>
            </a:r>
            <a:endParaRPr lang="en-US" dirty="0"/>
          </a:p>
          <a:p>
            <a:endParaRPr lang="en-US" dirty="0"/>
          </a:p>
          <a:p>
            <a:endParaRPr lang="en-US" dirty="0"/>
          </a:p>
        </p:txBody>
      </p:sp>
    </p:spTree>
    <p:extLst>
      <p:ext uri="{BB962C8B-B14F-4D97-AF65-F5344CB8AC3E}">
        <p14:creationId xmlns:p14="http://schemas.microsoft.com/office/powerpoint/2010/main" val="226174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Soln</a:t>
            </a:r>
            <a:r>
              <a:rPr lang="en-US" dirty="0"/>
              <a:t>:</a:t>
            </a:r>
          </a:p>
        </p:txBody>
      </p:sp>
      <p:pic>
        <p:nvPicPr>
          <p:cNvPr id="5" name="Content Placeholder 4"/>
          <p:cNvPicPr>
            <a:picLocks noGrp="1" noChangeAspect="1"/>
          </p:cNvPicPr>
          <p:nvPr>
            <p:ph idx="1"/>
          </p:nvPr>
        </p:nvPicPr>
        <p:blipFill>
          <a:blip r:embed="rId2"/>
          <a:stretch>
            <a:fillRect/>
          </a:stretch>
        </p:blipFill>
        <p:spPr>
          <a:xfrm>
            <a:off x="2410495" y="1338787"/>
            <a:ext cx="6744960" cy="3310486"/>
          </a:xfrm>
          <a:prstGeom prst="rect">
            <a:avLst/>
          </a:prstGeom>
        </p:spPr>
      </p:pic>
      <p:sp>
        <p:nvSpPr>
          <p:cNvPr id="6" name="Rectangle 5"/>
          <p:cNvSpPr/>
          <p:nvPr/>
        </p:nvSpPr>
        <p:spPr>
          <a:xfrm>
            <a:off x="1038895" y="4812183"/>
            <a:ext cx="10539211" cy="1477328"/>
          </a:xfrm>
          <a:prstGeom prst="rect">
            <a:avLst/>
          </a:prstGeom>
        </p:spPr>
        <p:txBody>
          <a:bodyPr wrap="square">
            <a:spAutoFit/>
          </a:bodyPr>
          <a:lstStyle/>
          <a:p>
            <a:pPr fontAlgn="base"/>
            <a:r>
              <a:rPr lang="en-US" dirty="0">
                <a:solidFill>
                  <a:srgbClr val="303030"/>
                </a:solidFill>
                <a:latin typeface="Arimo"/>
              </a:rPr>
              <a:t>Total head movements incurred while servicing these requests</a:t>
            </a:r>
          </a:p>
          <a:p>
            <a:pPr fontAlgn="base"/>
            <a:r>
              <a:rPr lang="en-US" dirty="0">
                <a:solidFill>
                  <a:srgbClr val="303030"/>
                </a:solidFill>
                <a:latin typeface="Arimo"/>
              </a:rPr>
              <a:t>= (98 – 53) + (183 – 98) + (183 – 41) + (122 – 41) + (122 – 14) + (124 – 14) + (124 – 65) + (67 – 65)</a:t>
            </a:r>
          </a:p>
          <a:p>
            <a:pPr fontAlgn="base"/>
            <a:r>
              <a:rPr lang="en-US" dirty="0">
                <a:solidFill>
                  <a:srgbClr val="303030"/>
                </a:solidFill>
                <a:latin typeface="Arimo"/>
              </a:rPr>
              <a:t>= 45 + 85 + 142 + 81 + 108 + 110 + 59 + 2</a:t>
            </a:r>
          </a:p>
          <a:p>
            <a:pPr fontAlgn="base"/>
            <a:r>
              <a:rPr lang="en-US" dirty="0">
                <a:solidFill>
                  <a:srgbClr val="303030"/>
                </a:solidFill>
                <a:latin typeface="Arimo"/>
              </a:rPr>
              <a:t>= 632</a:t>
            </a:r>
          </a:p>
          <a:p>
            <a:pPr fontAlgn="base"/>
            <a:endParaRPr lang="en-US" b="0" i="0" dirty="0">
              <a:solidFill>
                <a:srgbClr val="303030"/>
              </a:solidFill>
              <a:effectLst/>
              <a:latin typeface="Arimo"/>
            </a:endParaRPr>
          </a:p>
        </p:txBody>
      </p:sp>
    </p:spTree>
    <p:extLst>
      <p:ext uri="{BB962C8B-B14F-4D97-AF65-F5344CB8AC3E}">
        <p14:creationId xmlns:p14="http://schemas.microsoft.com/office/powerpoint/2010/main" val="631063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Consider the following disk request sequence for a disk with 100 tracks 45, 21, 67, 90, 4, 50, 89, 52, 61, 87, 25</a:t>
            </a:r>
          </a:p>
          <a:p>
            <a:r>
              <a:rPr lang="en-US" dirty="0"/>
              <a:t>Head pointer starting at 50 and moving in left direction. Find the number of head movements in cylinders using FCFS scheduling.</a:t>
            </a:r>
          </a:p>
        </p:txBody>
      </p:sp>
    </p:spTree>
    <p:extLst>
      <p:ext uri="{BB962C8B-B14F-4D97-AF65-F5344CB8AC3E}">
        <p14:creationId xmlns:p14="http://schemas.microsoft.com/office/powerpoint/2010/main" val="3358933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SSTF Scheduling Algorithm</a:t>
            </a:r>
          </a:p>
        </p:txBody>
      </p:sp>
      <p:sp>
        <p:nvSpPr>
          <p:cNvPr id="3" name="Content Placeholder 2"/>
          <p:cNvSpPr>
            <a:spLocks noGrp="1"/>
          </p:cNvSpPr>
          <p:nvPr>
            <p:ph idx="1"/>
          </p:nvPr>
        </p:nvSpPr>
        <p:spPr/>
        <p:txBody>
          <a:bodyPr/>
          <a:lstStyle/>
          <a:p>
            <a:r>
              <a:rPr lang="en-US" dirty="0"/>
              <a:t>Shortest seek time first (SSTF) algorithm selects the disk I/O request which requires the least disk arm movement from its current position.</a:t>
            </a:r>
          </a:p>
          <a:p>
            <a:r>
              <a:rPr lang="en-US" dirty="0"/>
              <a:t>It reduces the total seek time as compared to FCFS.</a:t>
            </a:r>
          </a:p>
          <a:p>
            <a:r>
              <a:rPr lang="en-US" dirty="0"/>
              <a:t>It allows the head to move to the closest track in the service queue.</a:t>
            </a:r>
          </a:p>
        </p:txBody>
      </p:sp>
    </p:spTree>
    <p:extLst>
      <p:ext uri="{BB962C8B-B14F-4D97-AF65-F5344CB8AC3E}">
        <p14:creationId xmlns:p14="http://schemas.microsoft.com/office/powerpoint/2010/main" val="2762588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1353800" cy="5777718"/>
          </a:xfrm>
        </p:spPr>
        <p:txBody>
          <a:bodyPr/>
          <a:lstStyle/>
          <a:p>
            <a:r>
              <a:rPr lang="en-US" dirty="0"/>
              <a:t>Consider a disk queue with requests for I/O to blocks on cylinders 98, 183, 41, 122, 14, 124, 65, 67. The SSTF scheduling algorithm is used. The head is initially at cylinder number 53 moving towards larger cylinder numbers on its servicing pass. The cylinders are numbered from 0 to 199. Find the total head movement (in number of cylinders).</a:t>
            </a:r>
          </a:p>
          <a:p>
            <a:endParaRPr lang="en-US" dirty="0"/>
          </a:p>
        </p:txBody>
      </p:sp>
      <p:pic>
        <p:nvPicPr>
          <p:cNvPr id="4" name="Picture 3"/>
          <p:cNvPicPr>
            <a:picLocks noChangeAspect="1"/>
          </p:cNvPicPr>
          <p:nvPr/>
        </p:nvPicPr>
        <p:blipFill>
          <a:blip r:embed="rId2"/>
          <a:stretch>
            <a:fillRect/>
          </a:stretch>
        </p:blipFill>
        <p:spPr>
          <a:xfrm>
            <a:off x="838200" y="2938596"/>
            <a:ext cx="6235992" cy="3627173"/>
          </a:xfrm>
          <a:prstGeom prst="rect">
            <a:avLst/>
          </a:prstGeom>
        </p:spPr>
      </p:pic>
      <p:sp>
        <p:nvSpPr>
          <p:cNvPr id="5" name="Rectangle 4"/>
          <p:cNvSpPr/>
          <p:nvPr/>
        </p:nvSpPr>
        <p:spPr>
          <a:xfrm>
            <a:off x="5602310" y="4340041"/>
            <a:ext cx="6589690" cy="2031325"/>
          </a:xfrm>
          <a:prstGeom prst="rect">
            <a:avLst/>
          </a:prstGeom>
        </p:spPr>
        <p:txBody>
          <a:bodyPr wrap="square">
            <a:spAutoFit/>
          </a:bodyPr>
          <a:lstStyle/>
          <a:p>
            <a:pPr fontAlgn="base"/>
            <a:r>
              <a:rPr lang="en-US" dirty="0"/>
              <a:t>Total head movements incurred while servicing these requests</a:t>
            </a:r>
          </a:p>
          <a:p>
            <a:r>
              <a:rPr lang="en-US" dirty="0"/>
              <a:t>= (65 – 53) + (67 – 65) + (67 – 41) + (41 – 14) + (98 – 14) + (122 – 98) + (124 – 122) + (183 – 124)</a:t>
            </a:r>
          </a:p>
          <a:p>
            <a:pPr fontAlgn="base"/>
            <a:r>
              <a:rPr lang="en-US" dirty="0"/>
              <a:t>= 12 + 2 + 26 + 27 + 84 + 24 + 2 + 59</a:t>
            </a:r>
          </a:p>
          <a:p>
            <a:pPr fontAlgn="base"/>
            <a:r>
              <a:rPr lang="en-US" dirty="0"/>
              <a:t>= 236</a:t>
            </a:r>
          </a:p>
          <a:p>
            <a:br>
              <a:rPr lang="en-US" u="sng" dirty="0">
                <a:solidFill>
                  <a:srgbClr val="910000"/>
                </a:solidFill>
                <a:latin typeface="Arimo"/>
                <a:hlinkClick r:id="rId3"/>
              </a:rPr>
            </a:br>
            <a:endParaRPr lang="en-US" dirty="0"/>
          </a:p>
        </p:txBody>
      </p:sp>
    </p:spTree>
    <p:extLst>
      <p:ext uri="{BB962C8B-B14F-4D97-AF65-F5344CB8AC3E}">
        <p14:creationId xmlns:p14="http://schemas.microsoft.com/office/powerpoint/2010/main" val="4252954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Consider the following disk request sequence for a disk with 100 tracks 45, 21, 67, 90, 4, 89, 52, 61, 87, 25</a:t>
            </a:r>
          </a:p>
          <a:p>
            <a:r>
              <a:rPr lang="en-US" dirty="0"/>
              <a:t>Head pointer starting at 50 and moving in left direction. Find the number of head movements in cylinders using SSTF scheduling.</a:t>
            </a:r>
          </a:p>
        </p:txBody>
      </p:sp>
    </p:spTree>
    <p:extLst>
      <p:ext uri="{BB962C8B-B14F-4D97-AF65-F5344CB8AC3E}">
        <p14:creationId xmlns:p14="http://schemas.microsoft.com/office/powerpoint/2010/main" val="3033668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SCAN Algorithm</a:t>
            </a:r>
            <a:br>
              <a:rPr lang="en-US" b="1" dirty="0"/>
            </a:br>
            <a:endParaRPr lang="en-US" b="1" dirty="0"/>
          </a:p>
        </p:txBody>
      </p:sp>
      <p:sp>
        <p:nvSpPr>
          <p:cNvPr id="3" name="Content Placeholder 2"/>
          <p:cNvSpPr>
            <a:spLocks noGrp="1"/>
          </p:cNvSpPr>
          <p:nvPr>
            <p:ph idx="1"/>
          </p:nvPr>
        </p:nvSpPr>
        <p:spPr/>
        <p:txBody>
          <a:bodyPr/>
          <a:lstStyle/>
          <a:p>
            <a:pPr fontAlgn="base"/>
            <a:r>
              <a:rPr lang="en-US" dirty="0"/>
              <a:t> Scans all the cylinders of the disk back and forth.</a:t>
            </a:r>
          </a:p>
          <a:p>
            <a:pPr fontAlgn="base"/>
            <a:r>
              <a:rPr lang="en-US" dirty="0">
                <a:solidFill>
                  <a:srgbClr val="FF0000"/>
                </a:solidFill>
              </a:rPr>
              <a:t>Head starts from one end of the disk and move towards the other end servicing all the requests in between.</a:t>
            </a:r>
          </a:p>
          <a:p>
            <a:pPr fontAlgn="base"/>
            <a:r>
              <a:rPr lang="en-US" dirty="0"/>
              <a:t>After reaching the other end, head reverses its direction and move towards the starting end servicing all the requests in between.</a:t>
            </a:r>
          </a:p>
          <a:p>
            <a:pPr fontAlgn="base"/>
            <a:r>
              <a:rPr lang="en-US" dirty="0"/>
              <a:t>The same process repeats.</a:t>
            </a:r>
          </a:p>
          <a:p>
            <a:pPr fontAlgn="base"/>
            <a:r>
              <a:rPr lang="en-US" dirty="0"/>
              <a:t>SCAN Algorithm is also called as </a:t>
            </a:r>
            <a:r>
              <a:rPr lang="en-US" b="1" dirty="0"/>
              <a:t>Elevator Algorithm.</a:t>
            </a:r>
            <a:endParaRPr lang="en-US" dirty="0"/>
          </a:p>
          <a:p>
            <a:pPr fontAlgn="base"/>
            <a:endParaRPr lang="en-US" dirty="0"/>
          </a:p>
        </p:txBody>
      </p:sp>
    </p:spTree>
    <p:extLst>
      <p:ext uri="{BB962C8B-B14F-4D97-AF65-F5344CB8AC3E}">
        <p14:creationId xmlns:p14="http://schemas.microsoft.com/office/powerpoint/2010/main" val="3671794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3" y="1078651"/>
            <a:ext cx="10515600" cy="4351338"/>
          </a:xfrm>
        </p:spPr>
        <p:txBody>
          <a:bodyPr/>
          <a:lstStyle/>
          <a:p>
            <a:r>
              <a:rPr lang="en-US" dirty="0"/>
              <a:t>Consider a disk queue with requests for I/O to blocks on cylinders 98, 183, 41, 122, 14, 124, 65, 67. The SCAN scheduling algorithm is used. The head is initially at cylinder number 53 moving towards larger cylinder numbers on its servicing pass. The cylinders are numbered from 0 to 199. Find the total head movement. </a:t>
            </a:r>
          </a:p>
          <a:p>
            <a:endParaRPr lang="en-US" dirty="0"/>
          </a:p>
        </p:txBody>
      </p:sp>
    </p:spTree>
    <p:extLst>
      <p:ext uri="{BB962C8B-B14F-4D97-AF65-F5344CB8AC3E}">
        <p14:creationId xmlns:p14="http://schemas.microsoft.com/office/powerpoint/2010/main" val="273048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00753" y="614619"/>
            <a:ext cx="5276850" cy="3038475"/>
          </a:xfrm>
          <a:prstGeom prst="rect">
            <a:avLst/>
          </a:prstGeom>
        </p:spPr>
      </p:pic>
      <p:sp>
        <p:nvSpPr>
          <p:cNvPr id="5" name="Rectangle 4"/>
          <p:cNvSpPr/>
          <p:nvPr/>
        </p:nvSpPr>
        <p:spPr>
          <a:xfrm>
            <a:off x="141668" y="3653094"/>
            <a:ext cx="11908664" cy="1477328"/>
          </a:xfrm>
          <a:prstGeom prst="rect">
            <a:avLst/>
          </a:prstGeom>
        </p:spPr>
        <p:txBody>
          <a:bodyPr wrap="square">
            <a:spAutoFit/>
          </a:bodyPr>
          <a:lstStyle/>
          <a:p>
            <a:pPr fontAlgn="base"/>
            <a:r>
              <a:rPr lang="en-US" dirty="0">
                <a:solidFill>
                  <a:srgbClr val="303030"/>
                </a:solidFill>
                <a:latin typeface="Arimo"/>
              </a:rPr>
              <a:t>Total head movements</a:t>
            </a:r>
          </a:p>
          <a:p>
            <a:pPr fontAlgn="base"/>
            <a:r>
              <a:rPr lang="en-US" dirty="0">
                <a:solidFill>
                  <a:srgbClr val="303030"/>
                </a:solidFill>
                <a:latin typeface="Arimo"/>
              </a:rPr>
              <a:t>= (65 – 53) + (67 – 65) + (98 – 67) + (122 – 98) + (124 – 122) + (183 – 124) + (199 – 183) + (199 – 41) + (41 – 14)</a:t>
            </a:r>
          </a:p>
          <a:p>
            <a:pPr fontAlgn="base"/>
            <a:r>
              <a:rPr lang="en-US" dirty="0">
                <a:solidFill>
                  <a:srgbClr val="303030"/>
                </a:solidFill>
                <a:latin typeface="Arimo"/>
              </a:rPr>
              <a:t>= 12 + 2 + 31 + 24 + 2 + 59 + 16 + 158 + 27</a:t>
            </a:r>
          </a:p>
          <a:p>
            <a:pPr fontAlgn="base"/>
            <a:r>
              <a:rPr lang="en-US" dirty="0">
                <a:solidFill>
                  <a:srgbClr val="303030"/>
                </a:solidFill>
                <a:latin typeface="Arimo"/>
              </a:rPr>
              <a:t>= 331</a:t>
            </a:r>
          </a:p>
          <a:p>
            <a:pPr fontAlgn="base"/>
            <a:endParaRPr lang="en-US" b="0" i="0" dirty="0">
              <a:solidFill>
                <a:srgbClr val="303030"/>
              </a:solidFill>
              <a:effectLst/>
              <a:latin typeface="Arimo"/>
            </a:endParaRPr>
          </a:p>
        </p:txBody>
      </p:sp>
      <p:sp>
        <p:nvSpPr>
          <p:cNvPr id="6" name="Rectangle 5"/>
          <p:cNvSpPr/>
          <p:nvPr/>
        </p:nvSpPr>
        <p:spPr>
          <a:xfrm>
            <a:off x="1657081" y="5011703"/>
            <a:ext cx="8658896" cy="1477328"/>
          </a:xfrm>
          <a:prstGeom prst="rect">
            <a:avLst/>
          </a:prstGeom>
        </p:spPr>
        <p:txBody>
          <a:bodyPr wrap="square">
            <a:spAutoFit/>
          </a:bodyPr>
          <a:lstStyle/>
          <a:p>
            <a:pPr fontAlgn="base"/>
            <a:r>
              <a:rPr lang="en-US" dirty="0">
                <a:solidFill>
                  <a:srgbClr val="303030"/>
                </a:solidFill>
                <a:latin typeface="Arimo"/>
              </a:rPr>
              <a:t>Alternatively,</a:t>
            </a:r>
          </a:p>
          <a:p>
            <a:pPr fontAlgn="base"/>
            <a:r>
              <a:rPr lang="en-US" dirty="0">
                <a:solidFill>
                  <a:srgbClr val="303030"/>
                </a:solidFill>
                <a:latin typeface="Arimo"/>
              </a:rPr>
              <a:t>Total head movements incurred while servicing these requests</a:t>
            </a:r>
          </a:p>
          <a:p>
            <a:pPr fontAlgn="base"/>
            <a:r>
              <a:rPr lang="en-US" dirty="0">
                <a:solidFill>
                  <a:srgbClr val="303030"/>
                </a:solidFill>
                <a:latin typeface="Arimo"/>
              </a:rPr>
              <a:t>= (199 – 53) + (199 – 14)</a:t>
            </a:r>
          </a:p>
          <a:p>
            <a:pPr fontAlgn="base"/>
            <a:r>
              <a:rPr lang="en-US" dirty="0">
                <a:solidFill>
                  <a:srgbClr val="303030"/>
                </a:solidFill>
                <a:latin typeface="Arimo"/>
              </a:rPr>
              <a:t>= 146 + 185</a:t>
            </a:r>
          </a:p>
          <a:p>
            <a:pPr fontAlgn="base"/>
            <a:r>
              <a:rPr lang="en-US" dirty="0">
                <a:solidFill>
                  <a:srgbClr val="303030"/>
                </a:solidFill>
                <a:latin typeface="Arimo"/>
              </a:rPr>
              <a:t>= 331</a:t>
            </a:r>
          </a:p>
        </p:txBody>
      </p:sp>
    </p:spTree>
    <p:extLst>
      <p:ext uri="{BB962C8B-B14F-4D97-AF65-F5344CB8AC3E}">
        <p14:creationId xmlns:p14="http://schemas.microsoft.com/office/powerpoint/2010/main" val="819221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Consider the following disk request sequence for a disk with 100 tracks 45, 21, 67, 90, 4, 89, 52, 61, 87, 25. Head pointer starting at 50 and moving in left direction. Find the number of head movements in cylinders using SCAN scheduling.</a:t>
            </a:r>
          </a:p>
        </p:txBody>
      </p:sp>
    </p:spTree>
    <p:extLst>
      <p:ext uri="{BB962C8B-B14F-4D97-AF65-F5344CB8AC3E}">
        <p14:creationId xmlns:p14="http://schemas.microsoft.com/office/powerpoint/2010/main" val="4009018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C-SCAN Disk Scheduling Algorithm</a:t>
            </a:r>
          </a:p>
        </p:txBody>
      </p:sp>
      <p:sp>
        <p:nvSpPr>
          <p:cNvPr id="3" name="Content Placeholder 2"/>
          <p:cNvSpPr>
            <a:spLocks noGrp="1"/>
          </p:cNvSpPr>
          <p:nvPr>
            <p:ph idx="1"/>
          </p:nvPr>
        </p:nvSpPr>
        <p:spPr/>
        <p:txBody>
          <a:bodyPr/>
          <a:lstStyle/>
          <a:p>
            <a:pPr fontAlgn="base"/>
            <a:r>
              <a:rPr lang="en-US" dirty="0"/>
              <a:t>Circular-SCAN(C-SCAN) Algorithm is a variant of the </a:t>
            </a:r>
            <a:r>
              <a:rPr lang="en-US" b="1" dirty="0"/>
              <a:t>SCAN Algorithm</a:t>
            </a:r>
            <a:r>
              <a:rPr lang="en-US" dirty="0"/>
              <a:t>.</a:t>
            </a:r>
          </a:p>
          <a:p>
            <a:pPr fontAlgn="base"/>
            <a:r>
              <a:rPr lang="en-US" dirty="0">
                <a:solidFill>
                  <a:srgbClr val="FF0000"/>
                </a:solidFill>
              </a:rPr>
              <a:t>Head starts from one end of the disk and move towards the other end servicing all the requests in between</a:t>
            </a:r>
            <a:r>
              <a:rPr lang="en-US" dirty="0"/>
              <a:t>.</a:t>
            </a:r>
          </a:p>
          <a:p>
            <a:pPr fontAlgn="base"/>
            <a:r>
              <a:rPr lang="en-US" dirty="0"/>
              <a:t>After reaching the other end, </a:t>
            </a:r>
            <a:r>
              <a:rPr lang="en-US" dirty="0">
                <a:solidFill>
                  <a:srgbClr val="FF0000"/>
                </a:solidFill>
              </a:rPr>
              <a:t>head reverses its direction.</a:t>
            </a:r>
          </a:p>
          <a:p>
            <a:pPr fontAlgn="base"/>
            <a:r>
              <a:rPr lang="en-US" dirty="0"/>
              <a:t>It then </a:t>
            </a:r>
            <a:r>
              <a:rPr lang="en-US" dirty="0">
                <a:solidFill>
                  <a:srgbClr val="FF0000"/>
                </a:solidFill>
              </a:rPr>
              <a:t>returns to the starting end without servicing any request </a:t>
            </a:r>
            <a:r>
              <a:rPr lang="en-US" dirty="0"/>
              <a:t>in between.</a:t>
            </a:r>
          </a:p>
          <a:p>
            <a:pPr fontAlgn="base"/>
            <a:r>
              <a:rPr lang="en-US" dirty="0"/>
              <a:t>The same process repeats.</a:t>
            </a:r>
          </a:p>
        </p:txBody>
      </p:sp>
    </p:spTree>
    <p:extLst>
      <p:ext uri="{BB962C8B-B14F-4D97-AF65-F5344CB8AC3E}">
        <p14:creationId xmlns:p14="http://schemas.microsoft.com/office/powerpoint/2010/main" val="24336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919"/>
          </a:xfrm>
        </p:spPr>
        <p:txBody>
          <a:bodyPr/>
          <a:lstStyle/>
          <a:p>
            <a:r>
              <a:rPr lang="en-US" b="1" dirty="0"/>
              <a:t>Device Controllers</a:t>
            </a:r>
          </a:p>
        </p:txBody>
      </p:sp>
      <p:sp>
        <p:nvSpPr>
          <p:cNvPr id="3" name="Content Placeholder 2"/>
          <p:cNvSpPr>
            <a:spLocks noGrp="1"/>
          </p:cNvSpPr>
          <p:nvPr>
            <p:ph idx="1"/>
          </p:nvPr>
        </p:nvSpPr>
        <p:spPr>
          <a:xfrm>
            <a:off x="838200" y="1017431"/>
            <a:ext cx="10515600" cy="5370489"/>
          </a:xfrm>
        </p:spPr>
        <p:txBody>
          <a:bodyPr/>
          <a:lstStyle/>
          <a:p>
            <a:pPr>
              <a:lnSpc>
                <a:spcPct val="150000"/>
              </a:lnSpc>
              <a:spcBef>
                <a:spcPts val="0"/>
              </a:spcBef>
            </a:pPr>
            <a:r>
              <a:rPr lang="en-US" sz="2200" dirty="0"/>
              <a:t>Device drivers are software modules that can be plugged into an OS to handle a particular device. </a:t>
            </a:r>
          </a:p>
          <a:p>
            <a:pPr>
              <a:lnSpc>
                <a:spcPct val="150000"/>
              </a:lnSpc>
              <a:spcBef>
                <a:spcPts val="0"/>
              </a:spcBef>
            </a:pPr>
            <a:r>
              <a:rPr lang="en-US" sz="2200" dirty="0"/>
              <a:t>Operating System takes help from device drivers to handle all I/O devices.</a:t>
            </a:r>
          </a:p>
          <a:p>
            <a:pPr>
              <a:lnSpc>
                <a:spcPct val="150000"/>
              </a:lnSpc>
              <a:spcBef>
                <a:spcPts val="0"/>
              </a:spcBef>
            </a:pPr>
            <a:r>
              <a:rPr lang="en-US" sz="2200" dirty="0"/>
              <a:t>The Device Controller works like an interface between a device and a device driver.</a:t>
            </a:r>
          </a:p>
          <a:p>
            <a:endParaRPr lang="en-US" dirty="0"/>
          </a:p>
        </p:txBody>
      </p:sp>
      <p:pic>
        <p:nvPicPr>
          <p:cNvPr id="4" name="Picture 3"/>
          <p:cNvPicPr>
            <a:picLocks noChangeAspect="1"/>
          </p:cNvPicPr>
          <p:nvPr/>
        </p:nvPicPr>
        <p:blipFill>
          <a:blip r:embed="rId2"/>
          <a:stretch>
            <a:fillRect/>
          </a:stretch>
        </p:blipFill>
        <p:spPr>
          <a:xfrm>
            <a:off x="2752131" y="3462180"/>
            <a:ext cx="7201692" cy="2526495"/>
          </a:xfrm>
          <a:prstGeom prst="rect">
            <a:avLst/>
          </a:prstGeom>
        </p:spPr>
      </p:pic>
    </p:spTree>
    <p:extLst>
      <p:ext uri="{BB962C8B-B14F-4D97-AF65-F5344CB8AC3E}">
        <p14:creationId xmlns:p14="http://schemas.microsoft.com/office/powerpoint/2010/main" val="2994164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079" y="782437"/>
            <a:ext cx="10515600" cy="4351338"/>
          </a:xfrm>
        </p:spPr>
        <p:txBody>
          <a:bodyPr/>
          <a:lstStyle/>
          <a:p>
            <a:r>
              <a:rPr lang="en-US" dirty="0"/>
              <a:t>Consider a disk queue with requests for I/O to blocks on cylinders 98, 183, 41, 122, 14, 124, 65, 67. The C-SCAN scheduling algorithm is used. The head is initially at cylinder number 53 moving towards larger cylinder numbers on its servicing pass. The cylinders are numbered from 0 to 199. Find the total head movement.</a:t>
            </a:r>
          </a:p>
        </p:txBody>
      </p:sp>
    </p:spTree>
    <p:extLst>
      <p:ext uri="{BB962C8B-B14F-4D97-AF65-F5344CB8AC3E}">
        <p14:creationId xmlns:p14="http://schemas.microsoft.com/office/powerpoint/2010/main" val="2042557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55840" y="481269"/>
            <a:ext cx="7216193" cy="3607804"/>
          </a:xfrm>
          <a:prstGeom prst="rect">
            <a:avLst/>
          </a:prstGeom>
        </p:spPr>
      </p:pic>
      <p:sp>
        <p:nvSpPr>
          <p:cNvPr id="5" name="Rectangle 4"/>
          <p:cNvSpPr/>
          <p:nvPr/>
        </p:nvSpPr>
        <p:spPr>
          <a:xfrm>
            <a:off x="377780" y="4184285"/>
            <a:ext cx="11436440" cy="1754326"/>
          </a:xfrm>
          <a:prstGeom prst="rect">
            <a:avLst/>
          </a:prstGeom>
        </p:spPr>
        <p:txBody>
          <a:bodyPr wrap="square">
            <a:spAutoFit/>
          </a:bodyPr>
          <a:lstStyle/>
          <a:p>
            <a:pPr fontAlgn="base"/>
            <a:r>
              <a:rPr lang="en-US" dirty="0">
                <a:solidFill>
                  <a:srgbClr val="303030"/>
                </a:solidFill>
                <a:latin typeface="Arimo"/>
              </a:rPr>
              <a:t>Total head movements incurred while servicing these requests</a:t>
            </a:r>
          </a:p>
          <a:p>
            <a:pPr fontAlgn="base"/>
            <a:r>
              <a:rPr lang="en-US" dirty="0">
                <a:solidFill>
                  <a:srgbClr val="303030"/>
                </a:solidFill>
                <a:latin typeface="Arimo"/>
              </a:rPr>
              <a:t>= (65 – 53) + (67 – 65) + (98 – 67) + (122 – 98) + (124 – 122) + (183 – 124) + (199 – 183) + (199 – 0) + (14 – 0) + (41 – 14)</a:t>
            </a:r>
          </a:p>
          <a:p>
            <a:pPr fontAlgn="base"/>
            <a:r>
              <a:rPr lang="en-US" dirty="0"/>
              <a:t>= 12 + 2 + 31 + 24 + 2 + 59 + 16 + 199 + 14 + 27</a:t>
            </a:r>
          </a:p>
          <a:p>
            <a:pPr fontAlgn="base"/>
            <a:r>
              <a:rPr lang="en-US" dirty="0"/>
              <a:t>= 386</a:t>
            </a:r>
          </a:p>
          <a:p>
            <a:pPr fontAlgn="base"/>
            <a:endParaRPr lang="en-US" b="0" i="0" dirty="0">
              <a:solidFill>
                <a:srgbClr val="303030"/>
              </a:solidFill>
              <a:effectLst/>
              <a:latin typeface="Arimo"/>
            </a:endParaRPr>
          </a:p>
        </p:txBody>
      </p:sp>
      <p:sp>
        <p:nvSpPr>
          <p:cNvPr id="6" name="Rectangle 5"/>
          <p:cNvSpPr/>
          <p:nvPr/>
        </p:nvSpPr>
        <p:spPr>
          <a:xfrm>
            <a:off x="5718220" y="5061448"/>
            <a:ext cx="6096000" cy="1754326"/>
          </a:xfrm>
          <a:prstGeom prst="rect">
            <a:avLst/>
          </a:prstGeom>
        </p:spPr>
        <p:txBody>
          <a:bodyPr>
            <a:spAutoFit/>
          </a:bodyPr>
          <a:lstStyle/>
          <a:p>
            <a:pPr fontAlgn="base"/>
            <a:r>
              <a:rPr lang="en-US" b="1" dirty="0">
                <a:solidFill>
                  <a:srgbClr val="303030"/>
                </a:solidFill>
                <a:latin typeface="Arimo"/>
              </a:rPr>
              <a:t>Alternatively</a:t>
            </a:r>
            <a:r>
              <a:rPr lang="en-US" dirty="0">
                <a:solidFill>
                  <a:srgbClr val="303030"/>
                </a:solidFill>
                <a:latin typeface="Arimo"/>
              </a:rPr>
              <a:t>,</a:t>
            </a:r>
          </a:p>
          <a:p>
            <a:pPr fontAlgn="base"/>
            <a:r>
              <a:rPr lang="en-US" dirty="0">
                <a:solidFill>
                  <a:srgbClr val="303030"/>
                </a:solidFill>
                <a:latin typeface="Arimo"/>
              </a:rPr>
              <a:t>Total head movements incurred while servicing these requests</a:t>
            </a:r>
          </a:p>
          <a:p>
            <a:pPr fontAlgn="base"/>
            <a:r>
              <a:rPr lang="en-US" dirty="0">
                <a:solidFill>
                  <a:srgbClr val="303030"/>
                </a:solidFill>
                <a:latin typeface="Arimo"/>
              </a:rPr>
              <a:t>= (199 – 53) + (199 – 0) + (41 – 0)</a:t>
            </a:r>
          </a:p>
          <a:p>
            <a:pPr fontAlgn="base"/>
            <a:r>
              <a:rPr lang="en-US" dirty="0">
                <a:solidFill>
                  <a:srgbClr val="303030"/>
                </a:solidFill>
                <a:latin typeface="Arimo"/>
              </a:rPr>
              <a:t>= 146 + 199 + 41</a:t>
            </a:r>
          </a:p>
          <a:p>
            <a:pPr fontAlgn="base"/>
            <a:r>
              <a:rPr lang="en-US" dirty="0">
                <a:solidFill>
                  <a:srgbClr val="303030"/>
                </a:solidFill>
                <a:latin typeface="Arimo"/>
              </a:rPr>
              <a:t>= 386</a:t>
            </a:r>
            <a:endParaRPr lang="en-US" b="0" i="0" dirty="0">
              <a:solidFill>
                <a:srgbClr val="303030"/>
              </a:solidFill>
              <a:effectLst/>
              <a:latin typeface="Arimo"/>
            </a:endParaRPr>
          </a:p>
        </p:txBody>
      </p:sp>
    </p:spTree>
    <p:extLst>
      <p:ext uri="{BB962C8B-B14F-4D97-AF65-F5344CB8AC3E}">
        <p14:creationId xmlns:p14="http://schemas.microsoft.com/office/powerpoint/2010/main" val="2132612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Consider the following disk request sequence for a disk with 100 tracks 45, 21, 67, 90, 4, 89, 52, 61, 87, 25. Head pointer starting at 50 and moving in left direction. Find the number of head movements in cylinders using C- SCAN scheduling.</a:t>
            </a:r>
          </a:p>
        </p:txBody>
      </p:sp>
    </p:spTree>
    <p:extLst>
      <p:ext uri="{BB962C8B-B14F-4D97-AF65-F5344CB8AC3E}">
        <p14:creationId xmlns:p14="http://schemas.microsoft.com/office/powerpoint/2010/main" val="1291628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LOOK Disk Scheduling Algorithm</a:t>
            </a:r>
          </a:p>
        </p:txBody>
      </p:sp>
      <p:sp>
        <p:nvSpPr>
          <p:cNvPr id="3" name="Content Placeholder 2"/>
          <p:cNvSpPr>
            <a:spLocks noGrp="1"/>
          </p:cNvSpPr>
          <p:nvPr>
            <p:ph idx="1"/>
          </p:nvPr>
        </p:nvSpPr>
        <p:spPr/>
        <p:txBody>
          <a:bodyPr/>
          <a:lstStyle/>
          <a:p>
            <a:pPr fontAlgn="base"/>
            <a:r>
              <a:rPr lang="en-US" dirty="0"/>
              <a:t>LOOK Algorithm is an improved version of the </a:t>
            </a:r>
            <a:r>
              <a:rPr lang="en-US" b="1" dirty="0"/>
              <a:t>SCAN Algorithm</a:t>
            </a:r>
            <a:r>
              <a:rPr lang="en-US" dirty="0"/>
              <a:t>.</a:t>
            </a:r>
          </a:p>
          <a:p>
            <a:pPr fontAlgn="base"/>
            <a:r>
              <a:rPr lang="en-US" dirty="0"/>
              <a:t>Head </a:t>
            </a:r>
            <a:r>
              <a:rPr lang="en-US" dirty="0">
                <a:solidFill>
                  <a:srgbClr val="FF0000"/>
                </a:solidFill>
              </a:rPr>
              <a:t>starts from the first request at one end of the disk and moves towards the last request at the other end </a:t>
            </a:r>
            <a:r>
              <a:rPr lang="en-US" dirty="0"/>
              <a:t>servicing all the requests in between.</a:t>
            </a:r>
          </a:p>
          <a:p>
            <a:pPr fontAlgn="base"/>
            <a:r>
              <a:rPr lang="en-US" dirty="0"/>
              <a:t>After reaching the last request at the other end, head reverses its direction.</a:t>
            </a:r>
          </a:p>
          <a:p>
            <a:pPr fontAlgn="base"/>
            <a:r>
              <a:rPr lang="en-US" dirty="0"/>
              <a:t>It then returns to the first request at the starting end servicing all the requests in between.</a:t>
            </a:r>
          </a:p>
          <a:p>
            <a:pPr fontAlgn="base"/>
            <a:r>
              <a:rPr lang="en-US" dirty="0"/>
              <a:t>The same process repeats.</a:t>
            </a:r>
          </a:p>
        </p:txBody>
      </p:sp>
    </p:spTree>
    <p:extLst>
      <p:ext uri="{BB962C8B-B14F-4D97-AF65-F5344CB8AC3E}">
        <p14:creationId xmlns:p14="http://schemas.microsoft.com/office/powerpoint/2010/main" val="3169003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8504" y="962741"/>
            <a:ext cx="10515600" cy="4351338"/>
          </a:xfrm>
        </p:spPr>
        <p:txBody>
          <a:bodyPr/>
          <a:lstStyle/>
          <a:p>
            <a:r>
              <a:rPr lang="en-US" dirty="0"/>
              <a:t>Consider a disk queue with requests for I/O to blocks on cylinders 98, 183, 41, 122, 14, 124, 65, 67. The LOOK scheduling algorithm is used. The head is initially at cylinder number 53 moving towards larger cylinder numbers on its servicing pass. The cylinders are numbered from 0 to 199. Find the total head movement.</a:t>
            </a:r>
          </a:p>
        </p:txBody>
      </p:sp>
    </p:spTree>
    <p:extLst>
      <p:ext uri="{BB962C8B-B14F-4D97-AF65-F5344CB8AC3E}">
        <p14:creationId xmlns:p14="http://schemas.microsoft.com/office/powerpoint/2010/main" val="3922367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84229" y="-12369"/>
            <a:ext cx="7046891" cy="3937969"/>
          </a:xfrm>
          <a:prstGeom prst="rect">
            <a:avLst/>
          </a:prstGeom>
        </p:spPr>
      </p:pic>
      <p:sp>
        <p:nvSpPr>
          <p:cNvPr id="5" name="Rectangle 4"/>
          <p:cNvSpPr/>
          <p:nvPr/>
        </p:nvSpPr>
        <p:spPr>
          <a:xfrm>
            <a:off x="231818" y="4045786"/>
            <a:ext cx="11384925" cy="1477328"/>
          </a:xfrm>
          <a:prstGeom prst="rect">
            <a:avLst/>
          </a:prstGeom>
        </p:spPr>
        <p:txBody>
          <a:bodyPr wrap="square">
            <a:spAutoFit/>
          </a:bodyPr>
          <a:lstStyle/>
          <a:p>
            <a:pPr fontAlgn="base"/>
            <a:r>
              <a:rPr lang="en-US" dirty="0">
                <a:solidFill>
                  <a:srgbClr val="303030"/>
                </a:solidFill>
                <a:latin typeface="Arimo"/>
              </a:rPr>
              <a:t>Total head movements</a:t>
            </a:r>
          </a:p>
          <a:p>
            <a:pPr fontAlgn="base"/>
            <a:r>
              <a:rPr lang="en-US" dirty="0">
                <a:solidFill>
                  <a:srgbClr val="303030"/>
                </a:solidFill>
                <a:latin typeface="Arimo"/>
              </a:rPr>
              <a:t>= (65 – 53) + (67 – 65) + (98 – 67) + (122 – 98) + (124 – 122) + (183 – 124) + (183 – 41) + (41 – 14)</a:t>
            </a:r>
          </a:p>
          <a:p>
            <a:pPr fontAlgn="base"/>
            <a:r>
              <a:rPr lang="en-US" dirty="0">
                <a:solidFill>
                  <a:srgbClr val="303030"/>
                </a:solidFill>
                <a:latin typeface="Arimo"/>
              </a:rPr>
              <a:t>= 12 + 2 + 31 + 24 + 2 + 59 + 142 + 27</a:t>
            </a:r>
          </a:p>
          <a:p>
            <a:pPr fontAlgn="base"/>
            <a:r>
              <a:rPr lang="en-US" dirty="0">
                <a:solidFill>
                  <a:srgbClr val="303030"/>
                </a:solidFill>
                <a:latin typeface="Arimo"/>
              </a:rPr>
              <a:t>= 299</a:t>
            </a:r>
          </a:p>
          <a:p>
            <a:pPr fontAlgn="base"/>
            <a:endParaRPr lang="en-US" b="0" i="0" dirty="0">
              <a:solidFill>
                <a:srgbClr val="303030"/>
              </a:solidFill>
              <a:effectLst/>
              <a:latin typeface="Arimo"/>
            </a:endParaRPr>
          </a:p>
        </p:txBody>
      </p:sp>
      <p:sp>
        <p:nvSpPr>
          <p:cNvPr id="6" name="Rectangle 5"/>
          <p:cNvSpPr/>
          <p:nvPr/>
        </p:nvSpPr>
        <p:spPr>
          <a:xfrm>
            <a:off x="5279265" y="5103674"/>
            <a:ext cx="6096000" cy="1754326"/>
          </a:xfrm>
          <a:prstGeom prst="rect">
            <a:avLst/>
          </a:prstGeom>
        </p:spPr>
        <p:txBody>
          <a:bodyPr>
            <a:spAutoFit/>
          </a:bodyPr>
          <a:lstStyle/>
          <a:p>
            <a:pPr fontAlgn="base"/>
            <a:r>
              <a:rPr lang="en-US" dirty="0">
                <a:solidFill>
                  <a:srgbClr val="303030"/>
                </a:solidFill>
                <a:latin typeface="Arimo"/>
              </a:rPr>
              <a:t>Alternatively,</a:t>
            </a:r>
          </a:p>
          <a:p>
            <a:pPr fontAlgn="base"/>
            <a:r>
              <a:rPr lang="en-US" dirty="0">
                <a:solidFill>
                  <a:srgbClr val="303030"/>
                </a:solidFill>
                <a:latin typeface="Arimo"/>
              </a:rPr>
              <a:t>Total head movements incurred while servicing these requests</a:t>
            </a:r>
          </a:p>
          <a:p>
            <a:pPr fontAlgn="base"/>
            <a:r>
              <a:rPr lang="en-US" dirty="0">
                <a:solidFill>
                  <a:srgbClr val="303030"/>
                </a:solidFill>
                <a:latin typeface="Arimo"/>
              </a:rPr>
              <a:t>= (183 – 53) + (183 – 14)</a:t>
            </a:r>
          </a:p>
          <a:p>
            <a:pPr fontAlgn="base"/>
            <a:r>
              <a:rPr lang="en-US" dirty="0">
                <a:solidFill>
                  <a:srgbClr val="303030"/>
                </a:solidFill>
                <a:latin typeface="Arimo"/>
              </a:rPr>
              <a:t>= 130 + 169</a:t>
            </a:r>
          </a:p>
          <a:p>
            <a:pPr fontAlgn="base"/>
            <a:r>
              <a:rPr lang="en-US" dirty="0">
                <a:solidFill>
                  <a:srgbClr val="303030"/>
                </a:solidFill>
                <a:latin typeface="Arimo"/>
              </a:rPr>
              <a:t>= 299</a:t>
            </a:r>
          </a:p>
        </p:txBody>
      </p:sp>
    </p:spTree>
    <p:extLst>
      <p:ext uri="{BB962C8B-B14F-4D97-AF65-F5344CB8AC3E}">
        <p14:creationId xmlns:p14="http://schemas.microsoft.com/office/powerpoint/2010/main" val="3455083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Consider the following disk request sequence for a disk with 100 tracks 45, 21, 67, 90, 4, 89, 52, 61, 87, 25. Head pointer starting at 50 and moving in left direction. Find the number of head movements in cylinders using Look scheduling.</a:t>
            </a:r>
          </a:p>
        </p:txBody>
      </p:sp>
    </p:spTree>
    <p:extLst>
      <p:ext uri="{BB962C8B-B14F-4D97-AF65-F5344CB8AC3E}">
        <p14:creationId xmlns:p14="http://schemas.microsoft.com/office/powerpoint/2010/main" val="3335640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7"/>
            <a:ext cx="10515600" cy="1325563"/>
          </a:xfrm>
        </p:spPr>
        <p:txBody>
          <a:bodyPr/>
          <a:lstStyle/>
          <a:p>
            <a:pPr fontAlgn="base"/>
            <a:r>
              <a:rPr lang="en-US" b="1" dirty="0"/>
              <a:t>C-LOOK Disk Scheduling Algorithm</a:t>
            </a:r>
          </a:p>
        </p:txBody>
      </p:sp>
      <p:sp>
        <p:nvSpPr>
          <p:cNvPr id="3" name="Content Placeholder 2"/>
          <p:cNvSpPr>
            <a:spLocks noGrp="1"/>
          </p:cNvSpPr>
          <p:nvPr>
            <p:ph idx="1"/>
          </p:nvPr>
        </p:nvSpPr>
        <p:spPr>
          <a:xfrm>
            <a:off x="748048" y="1426379"/>
            <a:ext cx="11074758" cy="4351338"/>
          </a:xfrm>
        </p:spPr>
        <p:txBody>
          <a:bodyPr>
            <a:normAutofit/>
          </a:bodyPr>
          <a:lstStyle/>
          <a:p>
            <a:pPr fontAlgn="base"/>
            <a:r>
              <a:rPr lang="en-US" dirty="0"/>
              <a:t>Circular-LOOK Algorithm is a variant of the </a:t>
            </a:r>
            <a:r>
              <a:rPr lang="en-US" b="1" dirty="0"/>
              <a:t>LOOK Algorithm</a:t>
            </a:r>
            <a:r>
              <a:rPr lang="en-US" dirty="0"/>
              <a:t>.</a:t>
            </a:r>
          </a:p>
          <a:p>
            <a:pPr fontAlgn="base"/>
            <a:r>
              <a:rPr lang="en-US" dirty="0"/>
              <a:t>Head starts from the first request at one end of the disk and moves towards the last request at the other end servicing all the requests in between.</a:t>
            </a:r>
          </a:p>
          <a:p>
            <a:pPr fontAlgn="base"/>
            <a:r>
              <a:rPr lang="en-US" dirty="0"/>
              <a:t>After reaching the last request at the other end, head reverses its direction.</a:t>
            </a:r>
          </a:p>
          <a:p>
            <a:pPr fontAlgn="base"/>
            <a:r>
              <a:rPr lang="en-US" dirty="0"/>
              <a:t>It then returns to the first request at the starting end without servicing any request in between.</a:t>
            </a:r>
          </a:p>
          <a:p>
            <a:pPr fontAlgn="base"/>
            <a:r>
              <a:rPr lang="en-US" dirty="0"/>
              <a:t>The same process repeats.</a:t>
            </a:r>
          </a:p>
          <a:p>
            <a:endParaRPr lang="en-US" dirty="0"/>
          </a:p>
        </p:txBody>
      </p:sp>
    </p:spTree>
    <p:extLst>
      <p:ext uri="{BB962C8B-B14F-4D97-AF65-F5344CB8AC3E}">
        <p14:creationId xmlns:p14="http://schemas.microsoft.com/office/powerpoint/2010/main" val="1163493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8048" y="1052893"/>
            <a:ext cx="10515600" cy="4351338"/>
          </a:xfrm>
        </p:spPr>
        <p:txBody>
          <a:bodyPr/>
          <a:lstStyle/>
          <a:p>
            <a:r>
              <a:rPr lang="en-US" dirty="0"/>
              <a:t>Consider a disk queue with requests for I/O to blocks on cylinders 98, 183, 41, 122, 14, 124, 65, 67. The C- LOOK scheduling algorithm is used. The head is initially at cylinder number 53 moving towards larger cylinder numbers on its servicing pass. The cylinders are numbered from 0 to 199. Find the total head movement.</a:t>
            </a:r>
          </a:p>
        </p:txBody>
      </p:sp>
    </p:spTree>
    <p:extLst>
      <p:ext uri="{BB962C8B-B14F-4D97-AF65-F5344CB8AC3E}">
        <p14:creationId xmlns:p14="http://schemas.microsoft.com/office/powerpoint/2010/main" val="4099668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61680" y="265481"/>
            <a:ext cx="7839143" cy="3070147"/>
          </a:xfrm>
          <a:prstGeom prst="rect">
            <a:avLst/>
          </a:prstGeom>
        </p:spPr>
      </p:pic>
      <p:sp>
        <p:nvSpPr>
          <p:cNvPr id="5" name="Rectangle 4"/>
          <p:cNvSpPr/>
          <p:nvPr/>
        </p:nvSpPr>
        <p:spPr>
          <a:xfrm>
            <a:off x="266163" y="3538168"/>
            <a:ext cx="10951336" cy="2862322"/>
          </a:xfrm>
          <a:prstGeom prst="rect">
            <a:avLst/>
          </a:prstGeom>
        </p:spPr>
        <p:txBody>
          <a:bodyPr wrap="square">
            <a:spAutoFit/>
          </a:bodyPr>
          <a:lstStyle/>
          <a:p>
            <a:pPr fontAlgn="base"/>
            <a:r>
              <a:rPr lang="en-US" dirty="0">
                <a:solidFill>
                  <a:srgbClr val="303030"/>
                </a:solidFill>
                <a:latin typeface="Arimo"/>
              </a:rPr>
              <a:t>Total head movements </a:t>
            </a:r>
          </a:p>
          <a:p>
            <a:pPr fontAlgn="base"/>
            <a:r>
              <a:rPr lang="en-US" dirty="0">
                <a:solidFill>
                  <a:srgbClr val="303030"/>
                </a:solidFill>
                <a:latin typeface="Arimo"/>
              </a:rPr>
              <a:t>= (65 – 53) + (67 – 65) + (98 – 67) + (122 – 98) + (124 – 122) + (183 – 124) + (183 – 14) + (41 – 14)</a:t>
            </a:r>
          </a:p>
          <a:p>
            <a:pPr fontAlgn="base"/>
            <a:r>
              <a:rPr lang="en-US" dirty="0">
                <a:solidFill>
                  <a:srgbClr val="303030"/>
                </a:solidFill>
                <a:latin typeface="Arimo"/>
              </a:rPr>
              <a:t>= 12 + 2 + 31 + 24 + 2 + 59 + 169 + 27</a:t>
            </a:r>
          </a:p>
          <a:p>
            <a:pPr fontAlgn="base"/>
            <a:r>
              <a:rPr lang="en-US" dirty="0">
                <a:solidFill>
                  <a:srgbClr val="303030"/>
                </a:solidFill>
                <a:latin typeface="Arimo"/>
              </a:rPr>
              <a:t>= 326</a:t>
            </a:r>
          </a:p>
          <a:p>
            <a:pPr fontAlgn="base"/>
            <a:r>
              <a:rPr lang="en-US" dirty="0">
                <a:solidFill>
                  <a:srgbClr val="303030"/>
                </a:solidFill>
                <a:latin typeface="Arimo"/>
              </a:rPr>
              <a:t> </a:t>
            </a:r>
          </a:p>
          <a:p>
            <a:pPr fontAlgn="base"/>
            <a:r>
              <a:rPr lang="en-US" b="1" dirty="0">
                <a:solidFill>
                  <a:srgbClr val="303030"/>
                </a:solidFill>
                <a:latin typeface="Arimo"/>
              </a:rPr>
              <a:t>Alternatively</a:t>
            </a:r>
            <a:r>
              <a:rPr lang="en-US" dirty="0">
                <a:solidFill>
                  <a:srgbClr val="303030"/>
                </a:solidFill>
                <a:latin typeface="Arimo"/>
              </a:rPr>
              <a:t>,</a:t>
            </a:r>
          </a:p>
          <a:p>
            <a:pPr fontAlgn="base"/>
            <a:r>
              <a:rPr lang="en-US" dirty="0">
                <a:solidFill>
                  <a:srgbClr val="303030"/>
                </a:solidFill>
                <a:latin typeface="Arimo"/>
              </a:rPr>
              <a:t>Total head movements</a:t>
            </a:r>
          </a:p>
          <a:p>
            <a:pPr fontAlgn="base"/>
            <a:r>
              <a:rPr lang="en-US" dirty="0">
                <a:solidFill>
                  <a:srgbClr val="303030"/>
                </a:solidFill>
                <a:latin typeface="Arimo"/>
              </a:rPr>
              <a:t>= (183 – 53) + (183 – 14) + (41 – 14)</a:t>
            </a:r>
          </a:p>
          <a:p>
            <a:pPr fontAlgn="base"/>
            <a:r>
              <a:rPr lang="en-US" dirty="0">
                <a:solidFill>
                  <a:srgbClr val="303030"/>
                </a:solidFill>
                <a:latin typeface="Arimo"/>
              </a:rPr>
              <a:t>= 130 + 169 + 27</a:t>
            </a:r>
          </a:p>
          <a:p>
            <a:pPr fontAlgn="base"/>
            <a:r>
              <a:rPr lang="en-US" dirty="0">
                <a:solidFill>
                  <a:srgbClr val="303030"/>
                </a:solidFill>
                <a:latin typeface="Arimo"/>
              </a:rPr>
              <a:t>= 326</a:t>
            </a:r>
            <a:endParaRPr lang="en-US" b="0" i="0" dirty="0">
              <a:solidFill>
                <a:srgbClr val="303030"/>
              </a:solidFill>
              <a:effectLst/>
              <a:latin typeface="Arimo"/>
            </a:endParaRPr>
          </a:p>
        </p:txBody>
      </p:sp>
    </p:spTree>
    <p:extLst>
      <p:ext uri="{BB962C8B-B14F-4D97-AF65-F5344CB8AC3E}">
        <p14:creationId xmlns:p14="http://schemas.microsoft.com/office/powerpoint/2010/main" val="272050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5489"/>
          </a:xfrm>
        </p:spPr>
        <p:txBody>
          <a:bodyPr/>
          <a:lstStyle/>
          <a:p>
            <a:r>
              <a:rPr lang="en-US" b="1" dirty="0"/>
              <a:t>Communication to I/O Devices</a:t>
            </a:r>
          </a:p>
        </p:txBody>
      </p:sp>
      <p:sp>
        <p:nvSpPr>
          <p:cNvPr id="3" name="Content Placeholder 2"/>
          <p:cNvSpPr>
            <a:spLocks noGrp="1"/>
          </p:cNvSpPr>
          <p:nvPr>
            <p:ph idx="1"/>
          </p:nvPr>
        </p:nvSpPr>
        <p:spPr>
          <a:xfrm>
            <a:off x="838200" y="1300766"/>
            <a:ext cx="10868696" cy="4876197"/>
          </a:xfrm>
        </p:spPr>
        <p:txBody>
          <a:bodyPr/>
          <a:lstStyle/>
          <a:p>
            <a:r>
              <a:rPr lang="en-US" dirty="0"/>
              <a:t>The CPU must have a way to pass information to and from an I/O device.</a:t>
            </a:r>
          </a:p>
          <a:p>
            <a:r>
              <a:rPr lang="en-US" dirty="0"/>
              <a:t>There are different approaches available to communicate with the CPU and Device.</a:t>
            </a:r>
          </a:p>
          <a:p>
            <a:pPr lvl="1"/>
            <a:r>
              <a:rPr lang="en-US" dirty="0"/>
              <a:t>Memory-mapped I/O</a:t>
            </a:r>
          </a:p>
          <a:p>
            <a:pPr lvl="1"/>
            <a:r>
              <a:rPr lang="en-US" dirty="0"/>
              <a:t>Direct memory access (DMA)</a:t>
            </a:r>
          </a:p>
          <a:p>
            <a:endParaRPr lang="en-US" dirty="0"/>
          </a:p>
        </p:txBody>
      </p:sp>
    </p:spTree>
    <p:extLst>
      <p:ext uri="{BB962C8B-B14F-4D97-AF65-F5344CB8AC3E}">
        <p14:creationId xmlns:p14="http://schemas.microsoft.com/office/powerpoint/2010/main" val="1080799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Consider the following disk request sequence for a disk with 100 tracks 45, 21, 67, 90, 4, 89, 52, 61, 87, 25. Head pointer starting at 50 and moving in left direction. Find the number of head movements in cylinders using C-Look scheduling.</a:t>
            </a:r>
          </a:p>
        </p:txBody>
      </p:sp>
    </p:spTree>
    <p:extLst>
      <p:ext uri="{BB962C8B-B14F-4D97-AF65-F5344CB8AC3E}">
        <p14:creationId xmlns:p14="http://schemas.microsoft.com/office/powerpoint/2010/main" val="1740379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Memory-mapped I/O</a:t>
            </a:r>
          </a:p>
        </p:txBody>
      </p:sp>
      <p:sp>
        <p:nvSpPr>
          <p:cNvPr id="3" name="Content Placeholder 2"/>
          <p:cNvSpPr>
            <a:spLocks noGrp="1"/>
          </p:cNvSpPr>
          <p:nvPr>
            <p:ph idx="1"/>
          </p:nvPr>
        </p:nvSpPr>
        <p:spPr>
          <a:xfrm>
            <a:off x="838200" y="1519707"/>
            <a:ext cx="10515600" cy="4657256"/>
          </a:xfrm>
        </p:spPr>
        <p:txBody>
          <a:bodyPr/>
          <a:lstStyle/>
          <a:p>
            <a:r>
              <a:rPr lang="en-US" dirty="0"/>
              <a:t>When using memory-mapped I/O, the same address space is shared by memory and I/O devices. </a:t>
            </a:r>
          </a:p>
          <a:p>
            <a:r>
              <a:rPr lang="en-US" dirty="0"/>
              <a:t>The device is connected directly to certain main memory locations so that I/O device can transfer block of data to/from memory without going through CPU.</a:t>
            </a:r>
          </a:p>
        </p:txBody>
      </p:sp>
      <p:pic>
        <p:nvPicPr>
          <p:cNvPr id="4" name="Picture 3"/>
          <p:cNvPicPr>
            <a:picLocks noChangeAspect="1"/>
          </p:cNvPicPr>
          <p:nvPr/>
        </p:nvPicPr>
        <p:blipFill>
          <a:blip r:embed="rId2"/>
          <a:stretch>
            <a:fillRect/>
          </a:stretch>
        </p:blipFill>
        <p:spPr>
          <a:xfrm>
            <a:off x="4530075" y="3329100"/>
            <a:ext cx="4291953" cy="3051568"/>
          </a:xfrm>
          <a:prstGeom prst="rect">
            <a:avLst/>
          </a:prstGeom>
        </p:spPr>
      </p:pic>
    </p:spTree>
    <p:extLst>
      <p:ext uri="{BB962C8B-B14F-4D97-AF65-F5344CB8AC3E}">
        <p14:creationId xmlns:p14="http://schemas.microsoft.com/office/powerpoint/2010/main" val="137644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normAutofit fontScale="90000"/>
          </a:bodyPr>
          <a:lstStyle/>
          <a:p>
            <a:r>
              <a:rPr lang="en-US" b="1" dirty="0"/>
              <a:t>Direct Memory Access (DMA)</a:t>
            </a:r>
            <a:br>
              <a:rPr lang="en-US" b="1" dirty="0"/>
            </a:br>
            <a:endParaRPr lang="en-US" b="1" dirty="0"/>
          </a:p>
        </p:txBody>
      </p:sp>
      <p:sp>
        <p:nvSpPr>
          <p:cNvPr id="3" name="Content Placeholder 2"/>
          <p:cNvSpPr>
            <a:spLocks noGrp="1"/>
          </p:cNvSpPr>
          <p:nvPr>
            <p:ph idx="1"/>
          </p:nvPr>
        </p:nvSpPr>
        <p:spPr>
          <a:xfrm>
            <a:off x="838200" y="1068946"/>
            <a:ext cx="10515600" cy="5108017"/>
          </a:xfrm>
        </p:spPr>
        <p:txBody>
          <a:bodyPr/>
          <a:lstStyle/>
          <a:p>
            <a:r>
              <a:rPr lang="en-US" dirty="0"/>
              <a:t>Direct Memory Access(DMA) is a technique used </a:t>
            </a:r>
            <a:r>
              <a:rPr lang="en-US" dirty="0">
                <a:solidFill>
                  <a:srgbClr val="FF0000"/>
                </a:solidFill>
              </a:rPr>
              <a:t>to facilitate data transfers between I/O devices and main memory without involving the central processing unit </a:t>
            </a:r>
            <a:r>
              <a:rPr lang="en-US" dirty="0"/>
              <a:t>(CPU).</a:t>
            </a:r>
          </a:p>
          <a:p>
            <a:r>
              <a:rPr lang="en-US" dirty="0"/>
              <a:t>DMA is employed to improve overall system performance by reducing CPU involvement in data transfers, freeing up the CPU to perform other tasks while data is moved in the background.</a:t>
            </a:r>
          </a:p>
          <a:p>
            <a:r>
              <a:rPr lang="en-US" dirty="0"/>
              <a:t>When an </a:t>
            </a:r>
            <a:r>
              <a:rPr lang="en-US" dirty="0">
                <a:solidFill>
                  <a:srgbClr val="00B050"/>
                </a:solidFill>
              </a:rPr>
              <a:t>I/O device needs to transfer data to or from the main memory, the traditional method involves the CPU </a:t>
            </a:r>
            <a:r>
              <a:rPr lang="en-US" dirty="0"/>
              <a:t>coordinating the entire data transfer process. </a:t>
            </a:r>
          </a:p>
          <a:p>
            <a:r>
              <a:rPr lang="en-US" dirty="0"/>
              <a:t>This process typically </a:t>
            </a:r>
            <a:r>
              <a:rPr lang="en-US" dirty="0">
                <a:solidFill>
                  <a:srgbClr val="00B050"/>
                </a:solidFill>
              </a:rPr>
              <a:t>consists of the following steps</a:t>
            </a:r>
            <a:r>
              <a:rPr lang="en-US" dirty="0"/>
              <a:t>:</a:t>
            </a:r>
          </a:p>
        </p:txBody>
      </p:sp>
    </p:spTree>
    <p:extLst>
      <p:ext uri="{BB962C8B-B14F-4D97-AF65-F5344CB8AC3E}">
        <p14:creationId xmlns:p14="http://schemas.microsoft.com/office/powerpoint/2010/main" val="166063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normAutofit lnSpcReduction="10000"/>
          </a:bodyPr>
          <a:lstStyle/>
          <a:p>
            <a:r>
              <a:rPr lang="en-US" dirty="0">
                <a:solidFill>
                  <a:srgbClr val="00B050"/>
                </a:solidFill>
              </a:rPr>
              <a:t>I/O Device Request</a:t>
            </a:r>
            <a:r>
              <a:rPr lang="en-US" dirty="0"/>
              <a:t>: The I/O device sends a request to the CPU, indicating that it needs to read from or write to main memory.</a:t>
            </a:r>
          </a:p>
          <a:p>
            <a:r>
              <a:rPr lang="en-US" dirty="0">
                <a:solidFill>
                  <a:srgbClr val="00B050"/>
                </a:solidFill>
              </a:rPr>
              <a:t>CPU Involvement</a:t>
            </a:r>
            <a:r>
              <a:rPr lang="en-US" dirty="0"/>
              <a:t>: The CPU performs the following tasks: </a:t>
            </a:r>
          </a:p>
          <a:p>
            <a:pPr marL="0" indent="0">
              <a:buNone/>
            </a:pPr>
            <a:r>
              <a:rPr lang="en-US" dirty="0"/>
              <a:t>	a. The CPU receives the request from the device and performs any necessary tasks before initiating the data transfer.</a:t>
            </a:r>
          </a:p>
          <a:p>
            <a:pPr marL="0" indent="0">
              <a:buNone/>
            </a:pPr>
            <a:r>
              <a:rPr lang="en-US" dirty="0"/>
              <a:t>	 b. The CPU reads data from the device or provides data to the device, acting as an intermediary in the transfer.</a:t>
            </a:r>
          </a:p>
          <a:p>
            <a:pPr marL="0" indent="0">
              <a:buNone/>
            </a:pPr>
            <a:r>
              <a:rPr lang="en-US" dirty="0"/>
              <a:t>	c. The CPU then writes the data to or reads the data from the main memory.</a:t>
            </a:r>
          </a:p>
          <a:p>
            <a:r>
              <a:rPr lang="en-US" dirty="0">
                <a:solidFill>
                  <a:srgbClr val="00B050"/>
                </a:solidFill>
              </a:rPr>
              <a:t>Acknowledgment</a:t>
            </a:r>
            <a:r>
              <a:rPr lang="en-US" dirty="0"/>
              <a:t>: Once the data transfer is complete, the CPU informs the I/O device, and the device continues its operation.</a:t>
            </a:r>
          </a:p>
          <a:p>
            <a:pPr marL="0" indent="0">
              <a:buNone/>
            </a:pPr>
            <a:r>
              <a:rPr lang="en-US" dirty="0"/>
              <a:t>This process introduces significant overhead, as the CPU must spend time for resources handling the data transfer, which can be particularly bulky for large data transfers.</a:t>
            </a:r>
          </a:p>
          <a:p>
            <a:endParaRPr lang="en-US" dirty="0"/>
          </a:p>
        </p:txBody>
      </p:sp>
    </p:spTree>
    <p:extLst>
      <p:ext uri="{BB962C8B-B14F-4D97-AF65-F5344CB8AC3E}">
        <p14:creationId xmlns:p14="http://schemas.microsoft.com/office/powerpoint/2010/main" val="96417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5932264"/>
          </a:xfrm>
        </p:spPr>
        <p:txBody>
          <a:bodyPr>
            <a:normAutofit fontScale="85000" lnSpcReduction="10000"/>
          </a:bodyPr>
          <a:lstStyle/>
          <a:p>
            <a:r>
              <a:rPr lang="en-US" dirty="0">
                <a:solidFill>
                  <a:srgbClr val="FF0000"/>
                </a:solidFill>
              </a:rPr>
              <a:t>DMA solves this problem</a:t>
            </a:r>
            <a:r>
              <a:rPr lang="en-US" dirty="0"/>
              <a:t> by allowing the I/O device to access main memory directly without the intervention of the CPU. </a:t>
            </a:r>
          </a:p>
          <a:p>
            <a:pPr marL="0" indent="0">
              <a:buNone/>
            </a:pPr>
            <a:r>
              <a:rPr lang="en-US" dirty="0"/>
              <a:t>Here's how DMA works:</a:t>
            </a:r>
          </a:p>
          <a:p>
            <a:r>
              <a:rPr lang="en-US" dirty="0">
                <a:solidFill>
                  <a:srgbClr val="FF0000"/>
                </a:solidFill>
              </a:rPr>
              <a:t>DMA Controller</a:t>
            </a:r>
            <a:r>
              <a:rPr lang="en-US" dirty="0"/>
              <a:t>: The system includes a specialized hardware component called the DMA controller (or DMA engine), which manages DMA operations. The DMA controller is connected to the system bus, the CPU, and the I/O devices.</a:t>
            </a:r>
          </a:p>
          <a:p>
            <a:r>
              <a:rPr lang="en-US" dirty="0">
                <a:solidFill>
                  <a:srgbClr val="FF0000"/>
                </a:solidFill>
              </a:rPr>
              <a:t>Initialization</a:t>
            </a:r>
            <a:r>
              <a:rPr lang="en-US" dirty="0"/>
              <a:t>: Before starting a DMA transfer, the CPU sets up the DMA controller by providing it with the necessary parameters, such as the source and destination addresses in main memory, the amount of data to transfer, and the direction of the transfer (read from the device or write to the device).</a:t>
            </a:r>
          </a:p>
          <a:p>
            <a:r>
              <a:rPr lang="en-US" dirty="0">
                <a:solidFill>
                  <a:srgbClr val="FF0000"/>
                </a:solidFill>
              </a:rPr>
              <a:t>Data Transfer</a:t>
            </a:r>
            <a:r>
              <a:rPr lang="en-US" dirty="0"/>
              <a:t>: Once the DMA controller is configured, it takes control of the system bus and initiates the data transfer directly between the I/O device and main memory, bypassing the CPU. The DMA controller can transfer entire blocks of data with minimal CPU involvement.</a:t>
            </a:r>
          </a:p>
          <a:p>
            <a:r>
              <a:rPr lang="en-US" dirty="0">
                <a:solidFill>
                  <a:srgbClr val="FF0000"/>
                </a:solidFill>
              </a:rPr>
              <a:t>Interrupt or Notification</a:t>
            </a:r>
            <a:r>
              <a:rPr lang="en-US" dirty="0"/>
              <a:t>: Once the DMA transfer is complete, the DMA controller can generate an interrupt or send a notification to the CPU to inform it about the successful completion of the data transfer.</a:t>
            </a:r>
          </a:p>
          <a:p>
            <a:endParaRPr lang="en-US" dirty="0"/>
          </a:p>
        </p:txBody>
      </p:sp>
    </p:spTree>
    <p:extLst>
      <p:ext uri="{BB962C8B-B14F-4D97-AF65-F5344CB8AC3E}">
        <p14:creationId xmlns:p14="http://schemas.microsoft.com/office/powerpoint/2010/main" val="185734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01039" y="684245"/>
            <a:ext cx="5398261" cy="4518820"/>
          </a:xfrm>
          <a:prstGeom prst="rect">
            <a:avLst/>
          </a:prstGeom>
        </p:spPr>
      </p:pic>
    </p:spTree>
    <p:extLst>
      <p:ext uri="{BB962C8B-B14F-4D97-AF65-F5344CB8AC3E}">
        <p14:creationId xmlns:p14="http://schemas.microsoft.com/office/powerpoint/2010/main" val="861528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CDD84DF5362444BEF6A95D1502FFF9" ma:contentTypeVersion="11" ma:contentTypeDescription="Create a new document." ma:contentTypeScope="" ma:versionID="97fe51426e3fc5b5fd0e0e8d187fc819">
  <xsd:schema xmlns:xsd="http://www.w3.org/2001/XMLSchema" xmlns:xs="http://www.w3.org/2001/XMLSchema" xmlns:p="http://schemas.microsoft.com/office/2006/metadata/properties" xmlns:ns2="500cfa60-31e5-41b2-8072-04c828108224" xmlns:ns3="d446c949-79f6-49ca-8f97-52bfa06e22c3" targetNamespace="http://schemas.microsoft.com/office/2006/metadata/properties" ma:root="true" ma:fieldsID="2e89f830208fdc13a8e298faf2e8f710" ns2:_="" ns3:_="">
    <xsd:import namespace="500cfa60-31e5-41b2-8072-04c828108224"/>
    <xsd:import namespace="d446c949-79f6-49ca-8f97-52bfa06e22c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0cfa60-31e5-41b2-8072-04c8281082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e220b81-481f-4df2-a703-ac1e4232387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446c949-79f6-49ca-8f97-52bfa06e22c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f5c0170-7bc9-471f-a223-42e7d6b4d506}" ma:internalName="TaxCatchAll" ma:showField="CatchAllData" ma:web="d446c949-79f6-49ca-8f97-52bfa06e22c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446c949-79f6-49ca-8f97-52bfa06e22c3" xsi:nil="true"/>
    <lcf76f155ced4ddcb4097134ff3c332f xmlns="500cfa60-31e5-41b2-8072-04c82810822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6AE269A-4691-4AFB-9513-4F4D0C9225D1}"/>
</file>

<file path=customXml/itemProps2.xml><?xml version="1.0" encoding="utf-8"?>
<ds:datastoreItem xmlns:ds="http://schemas.openxmlformats.org/officeDocument/2006/customXml" ds:itemID="{D657EA64-1DD4-4E00-A74B-CA95C7BFFE8A}"/>
</file>

<file path=customXml/itemProps3.xml><?xml version="1.0" encoding="utf-8"?>
<ds:datastoreItem xmlns:ds="http://schemas.openxmlformats.org/officeDocument/2006/customXml" ds:itemID="{E7FED080-3DB3-4553-8149-CD8FEC63FAF6}"/>
</file>

<file path=docProps/app.xml><?xml version="1.0" encoding="utf-8"?>
<Properties xmlns="http://schemas.openxmlformats.org/officeDocument/2006/extended-properties" xmlns:vt="http://schemas.openxmlformats.org/officeDocument/2006/docPropsVTypes">
  <TotalTime>1786</TotalTime>
  <Words>3440</Words>
  <Application>Microsoft Macintosh PowerPoint</Application>
  <PresentationFormat>Widescreen</PresentationFormat>
  <Paragraphs>177</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Arimo</vt:lpstr>
      <vt:lpstr>Calibri</vt:lpstr>
      <vt:lpstr>Calibri Light</vt:lpstr>
      <vt:lpstr>Office Theme</vt:lpstr>
      <vt:lpstr>Unit_6  Input Output (I/O)Management </vt:lpstr>
      <vt:lpstr>I/O Management</vt:lpstr>
      <vt:lpstr>Device Controllers</vt:lpstr>
      <vt:lpstr>Communication to I/O Devices</vt:lpstr>
      <vt:lpstr>Memory-mapped I/O</vt:lpstr>
      <vt:lpstr>Direct Memory Access (DMA) </vt:lpstr>
      <vt:lpstr>PowerPoint Presentation</vt:lpstr>
      <vt:lpstr>PowerPoint Presentation</vt:lpstr>
      <vt:lpstr>PowerPoint Presentation</vt:lpstr>
      <vt:lpstr>Handling I/O</vt:lpstr>
      <vt:lpstr>Programmed I/O </vt:lpstr>
      <vt:lpstr>Interrupt Driven I/O</vt:lpstr>
      <vt:lpstr>I/O using DMA</vt:lpstr>
      <vt:lpstr>Interrupt Handlers</vt:lpstr>
      <vt:lpstr>PowerPoint Presentation</vt:lpstr>
      <vt:lpstr>Device Drivers</vt:lpstr>
      <vt:lpstr>Disk Scheduling </vt:lpstr>
      <vt:lpstr>FCFS Disk Scheduling Algorithm</vt:lpstr>
      <vt:lpstr>Example</vt:lpstr>
      <vt:lpstr>Soln:</vt:lpstr>
      <vt:lpstr>Question</vt:lpstr>
      <vt:lpstr>SSTF Scheduling Algorithm</vt:lpstr>
      <vt:lpstr>PowerPoint Presentation</vt:lpstr>
      <vt:lpstr>Question</vt:lpstr>
      <vt:lpstr>SCAN Algorithm </vt:lpstr>
      <vt:lpstr>PowerPoint Presentation</vt:lpstr>
      <vt:lpstr>PowerPoint Presentation</vt:lpstr>
      <vt:lpstr>Question</vt:lpstr>
      <vt:lpstr>C-SCAN Disk Scheduling Algorithm</vt:lpstr>
      <vt:lpstr>PowerPoint Presentation</vt:lpstr>
      <vt:lpstr>PowerPoint Presentation</vt:lpstr>
      <vt:lpstr>Question</vt:lpstr>
      <vt:lpstr>LOOK Disk Scheduling Algorithm</vt:lpstr>
      <vt:lpstr>PowerPoint Presentation</vt:lpstr>
      <vt:lpstr>PowerPoint Presentation</vt:lpstr>
      <vt:lpstr>Question</vt:lpstr>
      <vt:lpstr>C-LOOK Disk Scheduling Algorithm</vt:lpstr>
      <vt:lpstr>PowerPoint Presentation</vt:lpstr>
      <vt:lpstr>PowerPoint Presentation</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I/O Management </dc:title>
  <dc:creator>Microsoft account</dc:creator>
  <cp:lastModifiedBy>Rajesh Kamar</cp:lastModifiedBy>
  <cp:revision>32</cp:revision>
  <dcterms:created xsi:type="dcterms:W3CDTF">2023-07-15T08:05:08Z</dcterms:created>
  <dcterms:modified xsi:type="dcterms:W3CDTF">2024-02-12T06:47:43Z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0x01010001CDD84DF5362444BEF6A95D1502FFF9</vt:lpwstr>
  </property>
</Properties>
</file>