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51" autoAdjust="0"/>
    <p:restoredTop sz="91970"/>
  </p:normalViewPr>
  <p:slideViewPr>
    <p:cSldViewPr snapToGrid="0">
      <p:cViewPr varScale="1">
        <p:scale>
          <a:sx n="72" d="100"/>
          <a:sy n="72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K" userId="8237155b-2222-4417-92a6-57c921e4b788" providerId="ADAL" clId="{3324E7BD-4307-CA4F-AABA-C39ED1BCABC4}"/>
    <pc:docChg chg="delSld modSld">
      <pc:chgData name="RK" userId="8237155b-2222-4417-92a6-57c921e4b788" providerId="ADAL" clId="{3324E7BD-4307-CA4F-AABA-C39ED1BCABC4}" dt="2024-02-07T15:02:04.986" v="5" actId="123"/>
      <pc:docMkLst>
        <pc:docMk/>
      </pc:docMkLst>
      <pc:sldChg chg="modSp mod">
        <pc:chgData name="RK" userId="8237155b-2222-4417-92a6-57c921e4b788" providerId="ADAL" clId="{3324E7BD-4307-CA4F-AABA-C39ED1BCABC4}" dt="2024-02-07T15:01:45.882" v="3" actId="113"/>
        <pc:sldMkLst>
          <pc:docMk/>
          <pc:sldMk cId="2934983385" sldId="256"/>
        </pc:sldMkLst>
        <pc:spChg chg="mod">
          <ac:chgData name="RK" userId="8237155b-2222-4417-92a6-57c921e4b788" providerId="ADAL" clId="{3324E7BD-4307-CA4F-AABA-C39ED1BCABC4}" dt="2024-02-07T15:01:45.882" v="3" actId="113"/>
          <ac:spMkLst>
            <pc:docMk/>
            <pc:sldMk cId="2934983385" sldId="256"/>
            <ac:spMk id="2" creationId="{00000000-0000-0000-0000-000000000000}"/>
          </ac:spMkLst>
        </pc:spChg>
      </pc:sldChg>
      <pc:sldChg chg="modSp mod">
        <pc:chgData name="RK" userId="8237155b-2222-4417-92a6-57c921e4b788" providerId="ADAL" clId="{3324E7BD-4307-CA4F-AABA-C39ED1BCABC4}" dt="2024-02-07T15:01:56.722" v="4" actId="123"/>
        <pc:sldMkLst>
          <pc:docMk/>
          <pc:sldMk cId="3850532337" sldId="257"/>
        </pc:sldMkLst>
        <pc:spChg chg="mod">
          <ac:chgData name="RK" userId="8237155b-2222-4417-92a6-57c921e4b788" providerId="ADAL" clId="{3324E7BD-4307-CA4F-AABA-C39ED1BCABC4}" dt="2024-02-07T15:01:56.722" v="4" actId="123"/>
          <ac:spMkLst>
            <pc:docMk/>
            <pc:sldMk cId="3850532337" sldId="257"/>
            <ac:spMk id="3" creationId="{00000000-0000-0000-0000-000000000000}"/>
          </ac:spMkLst>
        </pc:spChg>
      </pc:sldChg>
      <pc:sldChg chg="modSp mod">
        <pc:chgData name="RK" userId="8237155b-2222-4417-92a6-57c921e4b788" providerId="ADAL" clId="{3324E7BD-4307-CA4F-AABA-C39ED1BCABC4}" dt="2024-02-07T15:02:04.986" v="5" actId="123"/>
        <pc:sldMkLst>
          <pc:docMk/>
          <pc:sldMk cId="2293577573" sldId="259"/>
        </pc:sldMkLst>
        <pc:spChg chg="mod">
          <ac:chgData name="RK" userId="8237155b-2222-4417-92a6-57c921e4b788" providerId="ADAL" clId="{3324E7BD-4307-CA4F-AABA-C39ED1BCABC4}" dt="2024-02-07T15:02:04.986" v="5" actId="123"/>
          <ac:spMkLst>
            <pc:docMk/>
            <pc:sldMk cId="2293577573" sldId="259"/>
            <ac:spMk id="3" creationId="{00000000-0000-0000-0000-000000000000}"/>
          </ac:spMkLst>
        </pc:spChg>
      </pc:sldChg>
      <pc:sldChg chg="del">
        <pc:chgData name="RK" userId="8237155b-2222-4417-92a6-57c921e4b788" providerId="ADAL" clId="{3324E7BD-4307-CA4F-AABA-C39ED1BCABC4}" dt="2024-02-06T03:03:10.169" v="0" actId="2696"/>
        <pc:sldMkLst>
          <pc:docMk/>
          <pc:sldMk cId="2247683723" sldId="28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660-F7A4-4CDC-A199-BF49D2E02EC0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D6F9-DA40-4957-99A4-5E0C8029B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9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660-F7A4-4CDC-A199-BF49D2E02EC0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D6F9-DA40-4957-99A4-5E0C8029B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0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660-F7A4-4CDC-A199-BF49D2E02EC0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D6F9-DA40-4957-99A4-5E0C8029B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1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660-F7A4-4CDC-A199-BF49D2E02EC0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D6F9-DA40-4957-99A4-5E0C8029B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0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660-F7A4-4CDC-A199-BF49D2E02EC0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D6F9-DA40-4957-99A4-5E0C8029B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1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660-F7A4-4CDC-A199-BF49D2E02EC0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D6F9-DA40-4957-99A4-5E0C8029B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1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660-F7A4-4CDC-A199-BF49D2E02EC0}" type="datetimeFigureOut">
              <a:rPr lang="en-US" smtClean="0"/>
              <a:t>2/20/24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D6F9-DA40-4957-99A4-5E0C8029B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8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660-F7A4-4CDC-A199-BF49D2E02EC0}" type="datetimeFigureOut">
              <a:rPr lang="en-US" smtClean="0"/>
              <a:t>2/20/24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D6F9-DA40-4957-99A4-5E0C8029B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15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660-F7A4-4CDC-A199-BF49D2E02EC0}" type="datetimeFigureOut">
              <a:rPr lang="en-US" smtClean="0"/>
              <a:t>2/20/24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D6F9-DA40-4957-99A4-5E0C8029B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5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660-F7A4-4CDC-A199-BF49D2E02EC0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D6F9-DA40-4957-99A4-5E0C8029B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7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B660-F7A4-4CDC-A199-BF49D2E02EC0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D6F9-DA40-4957-99A4-5E0C8029B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0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9B660-F7A4-4CDC-A199-BF49D2E02EC0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3D6F9-DA40-4957-99A4-5E0C8029B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2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Unit 7</a:t>
            </a:r>
            <a:br>
              <a:rPr lang="en-US" b="1" dirty="0"/>
            </a:br>
            <a:r>
              <a:rPr lang="en-US" b="1" dirty="0"/>
              <a:t> Security</a:t>
            </a:r>
          </a:p>
        </p:txBody>
      </p:sp>
    </p:spTree>
    <p:extLst>
      <p:ext uri="{BB962C8B-B14F-4D97-AF65-F5344CB8AC3E}">
        <p14:creationId xmlns:p14="http://schemas.microsoft.com/office/powerpoint/2010/main" val="2934983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Security 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Delay:</a:t>
            </a:r>
          </a:p>
          <a:p>
            <a:pPr marL="0" indent="0">
              <a:buNone/>
            </a:pPr>
            <a:r>
              <a:rPr lang="en-US" dirty="0"/>
              <a:t>It refers to the act of delaying or slowing down the delivery or processing of information or transactions. </a:t>
            </a:r>
          </a:p>
          <a:p>
            <a:pPr marL="0" indent="0">
              <a:buNone/>
            </a:pPr>
            <a:r>
              <a:rPr lang="en-US" dirty="0"/>
              <a:t>This can occur in various forms, such as delaying the delivery of an email, delaying the processing of a payment, or delaying the fulfillment of an order.</a:t>
            </a:r>
          </a:p>
          <a:p>
            <a:r>
              <a:rPr lang="en-US" b="1" dirty="0"/>
              <a:t>Denial of Service (</a:t>
            </a:r>
            <a:r>
              <a:rPr lang="en-US" b="1" dirty="0" err="1"/>
              <a:t>DoS</a:t>
            </a:r>
            <a:r>
              <a:rPr lang="en-US" b="1" dirty="0"/>
              <a:t>):</a:t>
            </a:r>
          </a:p>
          <a:p>
            <a:pPr marL="0" indent="0">
              <a:buNone/>
            </a:pPr>
            <a:r>
              <a:rPr lang="en-US" dirty="0"/>
              <a:t>It is a type of cyber attack that aims to disrupt the normal functioning of a computer system, network, or application by overwhelming it with excessive traffic or requests. </a:t>
            </a:r>
          </a:p>
          <a:p>
            <a:pPr marL="0" indent="0">
              <a:buNone/>
            </a:pPr>
            <a:r>
              <a:rPr lang="en-US" dirty="0"/>
              <a:t>The goal of a </a:t>
            </a:r>
            <a:r>
              <a:rPr lang="en-US" dirty="0" err="1"/>
              <a:t>DoS</a:t>
            </a:r>
            <a:r>
              <a:rPr lang="en-US" dirty="0"/>
              <a:t> attack is to prevent legitimate users from accessing the targeted system or service, rendering it unavailable.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1C33-87C2-48E4-9064-FB6225174D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72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Cryptography is the technique of converting plain text into cipher text and vice-versa.</a:t>
            </a:r>
          </a:p>
          <a:p>
            <a:r>
              <a:rPr lang="en-US" dirty="0"/>
              <a:t>It is technique of securing information and communications through use of codes so that only those person for whom the information is intended can understand it and process it. </a:t>
            </a:r>
          </a:p>
          <a:p>
            <a:pPr lvl="0" algn="just">
              <a:defRPr/>
            </a:pPr>
            <a:r>
              <a:rPr lang="en-US" dirty="0">
                <a:ea typeface="Verdana" pitchFamily="34" charset="0"/>
              </a:rPr>
              <a:t>Original message before transformation </a:t>
            </a:r>
            <a:r>
              <a:rPr lang="en-US" dirty="0">
                <a:ea typeface="Verdana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ea typeface="Verdana" pitchFamily="34" charset="0"/>
              </a:rPr>
              <a:t> </a:t>
            </a:r>
            <a:r>
              <a:rPr lang="en-US" dirty="0">
                <a:solidFill>
                  <a:srgbClr val="00B050"/>
                </a:solidFill>
                <a:ea typeface="Verdana" pitchFamily="34" charset="0"/>
              </a:rPr>
              <a:t>Plaintext.</a:t>
            </a:r>
          </a:p>
          <a:p>
            <a:pPr lvl="0" algn="just">
              <a:defRPr/>
            </a:pPr>
            <a:r>
              <a:rPr lang="en-US" dirty="0">
                <a:ea typeface="Verdana" pitchFamily="34" charset="0"/>
              </a:rPr>
              <a:t>An Encryption algorithm transforms </a:t>
            </a:r>
            <a:r>
              <a:rPr lang="en-US" dirty="0">
                <a:ea typeface="Verdana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ea typeface="Verdana" pitchFamily="34" charset="0"/>
              </a:rPr>
              <a:t> </a:t>
            </a:r>
            <a:r>
              <a:rPr lang="en-US" dirty="0">
                <a:solidFill>
                  <a:srgbClr val="00B050"/>
                </a:solidFill>
                <a:ea typeface="Verdana" pitchFamily="34" charset="0"/>
              </a:rPr>
              <a:t>Plaintext to </a:t>
            </a:r>
            <a:r>
              <a:rPr lang="en-US" dirty="0" err="1">
                <a:solidFill>
                  <a:srgbClr val="00B050"/>
                </a:solidFill>
                <a:ea typeface="Verdana" pitchFamily="34" charset="0"/>
              </a:rPr>
              <a:t>Ciphertext</a:t>
            </a:r>
            <a:r>
              <a:rPr lang="en-US" dirty="0">
                <a:solidFill>
                  <a:srgbClr val="00B050"/>
                </a:solidFill>
                <a:ea typeface="Verdana" pitchFamily="34" charset="0"/>
              </a:rPr>
              <a:t>.</a:t>
            </a:r>
          </a:p>
          <a:p>
            <a:pPr lvl="0" algn="just">
              <a:defRPr/>
            </a:pPr>
            <a:r>
              <a:rPr lang="en-US" dirty="0">
                <a:ea typeface="Verdana" pitchFamily="34" charset="0"/>
              </a:rPr>
              <a:t>Decryption algorithm transforms </a:t>
            </a:r>
            <a:r>
              <a:rPr lang="en-US" dirty="0">
                <a:ea typeface="Verdana" pitchFamily="34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rgbClr val="00B050"/>
                </a:solidFill>
                <a:ea typeface="Verdana" pitchFamily="34" charset="0"/>
              </a:rPr>
              <a:t>Ciphertext</a:t>
            </a:r>
            <a:r>
              <a:rPr lang="en-US" dirty="0">
                <a:solidFill>
                  <a:srgbClr val="00B050"/>
                </a:solidFill>
                <a:ea typeface="Verdana" pitchFamily="34" charset="0"/>
              </a:rPr>
              <a:t> to Plaintext.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FD25-3885-40B0-B925-4C50D318CE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46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Cryptography</a:t>
            </a:r>
            <a:endParaRPr lang="en-US" dirty="0"/>
          </a:p>
        </p:txBody>
      </p:sp>
      <p:pic>
        <p:nvPicPr>
          <p:cNvPr id="4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83000" y="2249217"/>
            <a:ext cx="10026000" cy="283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FD25-3885-40B0-B925-4C50D318CE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85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Encryption &amp; Decryption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Encryption is the process of encoding a message or information in such a way that only authorized parties can access it and those who are not authorized cannot.</a:t>
            </a:r>
          </a:p>
          <a:p>
            <a:r>
              <a:rPr lang="en-US" dirty="0"/>
              <a:t>Decryption is the process of taking encoded or encrypted text and converting it back into text that you or the computer can read and understand (original form). </a:t>
            </a:r>
          </a:p>
          <a:p>
            <a:r>
              <a:rPr lang="en-US" dirty="0"/>
              <a:t> It is generally a reverse process of encryption. </a:t>
            </a:r>
          </a:p>
          <a:p>
            <a:r>
              <a:rPr lang="en-US" dirty="0"/>
              <a:t>It decodes the encrypted information so that an authorized user can only decrypt the data because decryption requires a secret key or password.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FD25-3885-40B0-B925-4C50D318CE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35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Encryption &amp; Decryption</a:t>
            </a:r>
            <a:endParaRPr lang="en-US" dirty="0"/>
          </a:p>
        </p:txBody>
      </p:sp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1000" y="2575775"/>
            <a:ext cx="8910000" cy="2366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FD25-3885-40B0-B925-4C50D318CE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80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general there are two types Of cryptography:</a:t>
            </a:r>
          </a:p>
          <a:p>
            <a:pPr marL="514350" indent="-514350">
              <a:buAutoNum type="arabicPeriod"/>
            </a:pPr>
            <a:r>
              <a:rPr lang="en-US" b="1" dirty="0"/>
              <a:t>Symmetric Key Cryptography</a:t>
            </a:r>
          </a:p>
          <a:p>
            <a:pPr marL="457200" lvl="1" indent="0">
              <a:buNone/>
            </a:pPr>
            <a:r>
              <a:rPr lang="en-US" b="1" dirty="0"/>
              <a:t>One Key Cryptography</a:t>
            </a:r>
          </a:p>
          <a:p>
            <a:pPr marL="457200" lvl="1" indent="0">
              <a:buNone/>
            </a:pPr>
            <a:r>
              <a:rPr lang="en-US" b="1" dirty="0"/>
              <a:t>Private key Cryptography</a:t>
            </a:r>
          </a:p>
          <a:p>
            <a:pPr marL="514350" indent="-514350">
              <a:buAutoNum type="arabicPeriod"/>
            </a:pPr>
            <a:r>
              <a:rPr lang="en-US" b="1" dirty="0"/>
              <a:t>Asymmetric Key Cryptography</a:t>
            </a:r>
          </a:p>
          <a:p>
            <a:pPr marL="457200" lvl="1" indent="0">
              <a:buNone/>
            </a:pPr>
            <a:r>
              <a:rPr lang="en-US" b="1" dirty="0"/>
              <a:t>Two Key Cryptography</a:t>
            </a:r>
          </a:p>
          <a:p>
            <a:pPr marL="457200" lvl="1" indent="0">
              <a:buNone/>
            </a:pPr>
            <a:r>
              <a:rPr lang="en-US" b="1" dirty="0"/>
              <a:t>Public Key Cryptography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700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Symmetric Key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Symmetric-key algorithms are the algorithms for cryptography that use the same cryptographic keys for both encryption of plaintext and decryption of </a:t>
            </a:r>
            <a:r>
              <a:rPr lang="en-US" dirty="0" err="1"/>
              <a:t>ciphertext</a:t>
            </a:r>
            <a:r>
              <a:rPr lang="en-US" dirty="0"/>
              <a:t>.</a:t>
            </a:r>
          </a:p>
          <a:p>
            <a:r>
              <a:rPr lang="en-US" dirty="0"/>
              <a:t>Symmetric-key systems are simpler and faster, but their main drawback is that the two parties must somehow exchange the key in a secure way.</a:t>
            </a:r>
          </a:p>
          <a:p>
            <a:endParaRPr lang="en-US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71777" y="4211392"/>
            <a:ext cx="8422672" cy="2100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FD25-3885-40B0-B925-4C50D318CE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60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Symmetric Key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Symmetric-key cryptography is sometimes called secret-key cryptography. </a:t>
            </a:r>
          </a:p>
          <a:p>
            <a:r>
              <a:rPr lang="en-US" dirty="0"/>
              <a:t>Symmetric-key encryption can use either </a:t>
            </a:r>
            <a:r>
              <a:rPr lang="en-US" dirty="0">
                <a:solidFill>
                  <a:srgbClr val="FF0000"/>
                </a:solidFill>
              </a:rPr>
              <a:t>stream ciphers or block ciphers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rgbClr val="FF0000"/>
                </a:solidFill>
              </a:rPr>
              <a:t>Stream ciphers </a:t>
            </a:r>
            <a:r>
              <a:rPr lang="en-US" dirty="0"/>
              <a:t>encrypt the digits or letters of a message </a:t>
            </a:r>
            <a:r>
              <a:rPr lang="en-US" dirty="0">
                <a:solidFill>
                  <a:srgbClr val="FF0000"/>
                </a:solidFill>
              </a:rPr>
              <a:t>one at a time</a:t>
            </a:r>
            <a:r>
              <a:rPr lang="en-US" dirty="0"/>
              <a:t>. e.g. </a:t>
            </a:r>
            <a:r>
              <a:rPr lang="en-US" dirty="0" err="1"/>
              <a:t>Vigenere</a:t>
            </a:r>
            <a:r>
              <a:rPr lang="en-US" dirty="0"/>
              <a:t> Cipher. </a:t>
            </a:r>
          </a:p>
          <a:p>
            <a:r>
              <a:rPr lang="en-US" dirty="0">
                <a:solidFill>
                  <a:srgbClr val="FF0000"/>
                </a:solidFill>
              </a:rPr>
              <a:t>Block ciphers </a:t>
            </a:r>
            <a:r>
              <a:rPr lang="en-US" dirty="0"/>
              <a:t>take a </a:t>
            </a:r>
            <a:r>
              <a:rPr lang="en-US" dirty="0">
                <a:solidFill>
                  <a:srgbClr val="FF0000"/>
                </a:solidFill>
              </a:rPr>
              <a:t>number of bits </a:t>
            </a:r>
            <a:r>
              <a:rPr lang="en-US" dirty="0"/>
              <a:t>and encrypt them </a:t>
            </a:r>
            <a:r>
              <a:rPr lang="en-US" dirty="0">
                <a:solidFill>
                  <a:srgbClr val="FF0000"/>
                </a:solidFill>
              </a:rPr>
              <a:t>as a single unit</a:t>
            </a:r>
            <a:r>
              <a:rPr lang="en-US" dirty="0"/>
              <a:t>, padding the plaintext so that it is a multiple of the block size. e.g. DES</a:t>
            </a:r>
          </a:p>
          <a:p>
            <a:r>
              <a:rPr lang="en-US" dirty="0"/>
              <a:t>Blocks of 64 bits are commonly used. </a:t>
            </a:r>
          </a:p>
          <a:p>
            <a:r>
              <a:rPr lang="en-US" dirty="0"/>
              <a:t>The Advanced Encryption Standard(AES) uses block cipher mode of operation use 128-bit blocks.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FD25-3885-40B0-B925-4C50D318CE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7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Asymmetric key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Asymmetric cryptography, also known as Public key cryptography, uses public and private keys to encrypt and decrypt data.</a:t>
            </a:r>
          </a:p>
          <a:p>
            <a:r>
              <a:rPr lang="en-US" dirty="0"/>
              <a:t>The keys are simply large numbers that have been paired together but are not identical (asymmetric).</a:t>
            </a:r>
          </a:p>
          <a:p>
            <a:r>
              <a:rPr lang="en-US" dirty="0"/>
              <a:t>One key in the pair can be shared with everyone; it is called the public key. </a:t>
            </a:r>
          </a:p>
          <a:p>
            <a:r>
              <a:rPr lang="en-US" dirty="0"/>
              <a:t>The other key in the pair is kept secret; it is called the private key.</a:t>
            </a:r>
          </a:p>
          <a:p>
            <a:r>
              <a:rPr lang="en-US" dirty="0" err="1"/>
              <a:t>Eg</a:t>
            </a:r>
            <a:r>
              <a:rPr lang="en-US" dirty="0"/>
              <a:t>. RSA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FD25-3885-40B0-B925-4C50D318CE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67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Asymmetric key Cryptography</a:t>
            </a:r>
          </a:p>
        </p:txBody>
      </p:sp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48304"/>
            <a:ext cx="10197000" cy="3636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FD25-3885-40B0-B925-4C50D318CE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Security?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Security refers to </a:t>
            </a:r>
            <a:r>
              <a:rPr lang="en-US" dirty="0">
                <a:solidFill>
                  <a:srgbClr val="FF0000"/>
                </a:solidFill>
              </a:rPr>
              <a:t>protecting and securing computers </a:t>
            </a:r>
            <a:r>
              <a:rPr lang="en-US" dirty="0"/>
              <a:t>and their related data, networks, software, hardware </a:t>
            </a:r>
            <a:r>
              <a:rPr lang="en-US" dirty="0">
                <a:solidFill>
                  <a:srgbClr val="FF0000"/>
                </a:solidFill>
              </a:rPr>
              <a:t>from unauthorized access</a:t>
            </a:r>
            <a:r>
              <a:rPr lang="en-US" dirty="0"/>
              <a:t>, misuse, theft, information loss, and other security issues.</a:t>
            </a:r>
          </a:p>
          <a:p>
            <a:pPr algn="just"/>
            <a:r>
              <a:rPr lang="en-US" dirty="0"/>
              <a:t>It involves </a:t>
            </a:r>
            <a:r>
              <a:rPr lang="en-US" dirty="0">
                <a:solidFill>
                  <a:srgbClr val="FF0000"/>
                </a:solidFill>
              </a:rPr>
              <a:t>protecting sensitive information</a:t>
            </a:r>
            <a:r>
              <a:rPr lang="en-US" dirty="0"/>
              <a:t> stored on computers, as well as ensuring that the systems and networks are secure against attacks and unauthorized access.</a:t>
            </a:r>
          </a:p>
        </p:txBody>
      </p:sp>
    </p:spTree>
    <p:extLst>
      <p:ext uri="{BB962C8B-B14F-4D97-AF65-F5344CB8AC3E}">
        <p14:creationId xmlns:p14="http://schemas.microsoft.com/office/powerpoint/2010/main" val="3850532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Symmetric/private key and Asymmetric/public key</a:t>
            </a:r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205" y="1825625"/>
            <a:ext cx="7782614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4FD25-3885-40B0-B925-4C50D318CE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28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Protection Mechanism/Security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Security mechanisms</a:t>
            </a:r>
            <a:r>
              <a:rPr lang="en-US" dirty="0"/>
              <a:t> deal with prevention, detection, and recovery from a security attack. </a:t>
            </a:r>
          </a:p>
          <a:p>
            <a:r>
              <a:rPr lang="en-US" dirty="0"/>
              <a:t>Prevention involves mechanisms to prevent the computer from being damaged. Detection requires mechanisms that allow detection of when, how, and by whom an attack occurred. </a:t>
            </a:r>
          </a:p>
          <a:p>
            <a:r>
              <a:rPr lang="en-US" dirty="0"/>
              <a:t>Recovery involves a mechanism to stop the attack, assess the damage done, and then repair the damage.</a:t>
            </a:r>
          </a:p>
          <a:p>
            <a:r>
              <a:rPr lang="en-US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mechanisms are built using personnel and technology.</a:t>
            </a:r>
            <a:endParaRPr lang="en-US" sz="2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324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3037"/>
            <a:ext cx="10515600" cy="5223926"/>
          </a:xfrm>
        </p:spPr>
        <p:txBody>
          <a:bodyPr/>
          <a:lstStyle/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Personnel are used to frame security policy and procedures, and for training and awareness.</a:t>
            </a:r>
            <a:endParaRPr lang="en-US" sz="2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  • Security mechanisms use technologies like cryptography, digital signature, firewall, user identification and authentication, and other measures like intrusion detection, virus protection, and, data and information backup.</a:t>
            </a:r>
            <a:endParaRPr lang="en-US" sz="40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30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 Control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access control list (ACL) is a list of rules that specifies which users or systems are granted or denied access to a particular object or system resource. </a:t>
            </a:r>
          </a:p>
          <a:p>
            <a:r>
              <a:rPr lang="en-US" dirty="0"/>
              <a:t>Access control lists are also installed in routers or switches, where they act as filters, managing which traffic can access the network.</a:t>
            </a:r>
          </a:p>
        </p:txBody>
      </p:sp>
    </p:spTree>
    <p:extLst>
      <p:ext uri="{BB962C8B-B14F-4D97-AF65-F5344CB8AC3E}">
        <p14:creationId xmlns:p14="http://schemas.microsoft.com/office/powerpoint/2010/main" val="3534421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/>
              <a:t>Access Control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control Matrix allows implementing protection model. </a:t>
            </a:r>
          </a:p>
          <a:p>
            <a:r>
              <a:rPr lang="en-US" dirty="0"/>
              <a:t>This matrix contains rows and columns. </a:t>
            </a:r>
          </a:p>
          <a:p>
            <a:r>
              <a:rPr lang="en-US" dirty="0"/>
              <a:t>Rows represent the domain. It can be a user, process or a procedure domain. </a:t>
            </a:r>
          </a:p>
          <a:p>
            <a:r>
              <a:rPr lang="en-US" dirty="0"/>
              <a:t>Columns, on the other hand, represent the objects or resources. </a:t>
            </a:r>
          </a:p>
          <a:p>
            <a:r>
              <a:rPr lang="en-US" dirty="0"/>
              <a:t>For example</a:t>
            </a:r>
          </a:p>
        </p:txBody>
      </p:sp>
    </p:spTree>
    <p:extLst>
      <p:ext uri="{BB962C8B-B14F-4D97-AF65-F5344CB8AC3E}">
        <p14:creationId xmlns:p14="http://schemas.microsoft.com/office/powerpoint/2010/main" val="1660252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4529" y="481539"/>
            <a:ext cx="7160582" cy="32146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2377" y="3696237"/>
            <a:ext cx="1042330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entry in the matrix represents access right information.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entry access (Di,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Oj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  Di represents a process in the domain while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Oj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an object or the resource.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above matrix, a process in domain 1 can read File 1.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in domain 2 can take printouts, and a process in domain 3 can execute File 3.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Moreover, a process in domain 4 can write to File 2.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how the Access Control Matrix operates.</a:t>
            </a:r>
          </a:p>
        </p:txBody>
      </p:sp>
    </p:spTree>
    <p:extLst>
      <p:ext uri="{BB962C8B-B14F-4D97-AF65-F5344CB8AC3E}">
        <p14:creationId xmlns:p14="http://schemas.microsoft.com/office/powerpoint/2010/main" val="1291843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Authentication Vs. Authorization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212" y="1902037"/>
            <a:ext cx="8859154" cy="416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44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1113" y="482946"/>
            <a:ext cx="8786076" cy="587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41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Components of Security</a:t>
            </a:r>
          </a:p>
        </p:txBody>
      </p:sp>
      <p:pic>
        <p:nvPicPr>
          <p:cNvPr id="4" name="Picture 2" descr="http://www.ipnetsecurity.com/archives/images/cia.gi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51909" y="1690688"/>
            <a:ext cx="2966376" cy="2726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https://securereading.com/wp-content/uploads/2016/10/Information-security_1_201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2" b="3644"/>
          <a:stretch/>
        </p:blipFill>
        <p:spPr bwMode="auto">
          <a:xfrm>
            <a:off x="4533363" y="1537158"/>
            <a:ext cx="6242696" cy="421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287088" y="4841313"/>
            <a:ext cx="24220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" panose="02020603050405020304" pitchFamily="18" charset="0"/>
                <a:cs typeface="Times" panose="02020603050405020304" pitchFamily="18" charset="0"/>
              </a:rPr>
              <a:t>Figure: CIA Triad</a:t>
            </a:r>
          </a:p>
        </p:txBody>
      </p:sp>
    </p:spTree>
    <p:extLst>
      <p:ext uri="{BB962C8B-B14F-4D97-AF65-F5344CB8AC3E}">
        <p14:creationId xmlns:p14="http://schemas.microsoft.com/office/powerpoint/2010/main" val="282891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Components of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 algn="just">
              <a:buFont typeface="+mj-lt"/>
              <a:buAutoNum type="arabicPeriod"/>
              <a:defRPr/>
            </a:pPr>
            <a:r>
              <a:rPr lang="en-US" b="1" dirty="0"/>
              <a:t>Confidentiality</a:t>
            </a:r>
            <a:r>
              <a:rPr lang="en-US" dirty="0"/>
              <a:t>: </a:t>
            </a:r>
          </a:p>
          <a:p>
            <a:pPr marL="0" indent="0" algn="just">
              <a:buNone/>
              <a:defRPr/>
            </a:pPr>
            <a:r>
              <a:rPr lang="en-US" dirty="0"/>
              <a:t>	</a:t>
            </a:r>
            <a:r>
              <a:rPr lang="en-US" sz="2400" dirty="0"/>
              <a:t>It refers to the protection of sensitive information from unauthorized access or disclosure. </a:t>
            </a:r>
          </a:p>
          <a:p>
            <a:pPr marL="0" indent="0" algn="just">
              <a:buNone/>
              <a:defRPr/>
            </a:pPr>
            <a:r>
              <a:rPr lang="en-US" sz="2400" dirty="0"/>
              <a:t>	Confidentiality ensures that sensitive information is only accessible to authorized individuals and is not disclosed to unauthorized parties. </a:t>
            </a:r>
          </a:p>
          <a:p>
            <a:pPr marL="0" indent="0" algn="just">
              <a:buNone/>
              <a:defRPr/>
            </a:pPr>
            <a:r>
              <a:rPr lang="en-US" b="1" dirty="0"/>
              <a:t>2. Integrity:</a:t>
            </a:r>
          </a:p>
          <a:p>
            <a:pPr marL="457200" lvl="1" indent="0" algn="just">
              <a:buNone/>
              <a:defRPr/>
            </a:pPr>
            <a:r>
              <a:rPr lang="en-US" b="1" dirty="0"/>
              <a:t>	</a:t>
            </a:r>
            <a:r>
              <a:rPr lang="en-US" dirty="0"/>
              <a:t>It refers to the assurance that data and information is accurate, complete, and consistent, and has not been altered or corrupted in any way.</a:t>
            </a:r>
          </a:p>
          <a:p>
            <a:pPr marL="514350" indent="-514350" algn="just">
              <a:buAutoNum type="arabicPeriod" startAt="3"/>
              <a:defRPr/>
            </a:pPr>
            <a:r>
              <a:rPr lang="en-US" b="1" dirty="0"/>
              <a:t>Availability</a:t>
            </a:r>
            <a:r>
              <a:rPr lang="en-US" sz="2800" dirty="0"/>
              <a:t>: </a:t>
            </a:r>
          </a:p>
          <a:p>
            <a:pPr marL="457200" lvl="1" indent="0" algn="just">
              <a:buNone/>
              <a:defRPr/>
            </a:pPr>
            <a:r>
              <a:rPr lang="en-US" dirty="0"/>
              <a:t>	It refers to the assurance that authorized users have access to the information and resources they need, when they need it. </a:t>
            </a:r>
          </a:p>
          <a:p>
            <a:pPr marL="457200" lvl="1" indent="0" algn="just">
              <a:buNone/>
              <a:defRPr/>
            </a:pPr>
            <a:r>
              <a:rPr lang="en-US" dirty="0"/>
              <a:t>	Availability ensures that systems, networks, and resources are functioning properly and are accessible to users(authorized) who need them.</a:t>
            </a:r>
          </a:p>
        </p:txBody>
      </p:sp>
    </p:spTree>
    <p:extLst>
      <p:ext uri="{BB962C8B-B14F-4D97-AF65-F5344CB8AC3E}">
        <p14:creationId xmlns:p14="http://schemas.microsoft.com/office/powerpoint/2010/main" val="2293577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Components of Security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701" y="1469735"/>
            <a:ext cx="6765904" cy="461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0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threats are </a:t>
            </a:r>
            <a:r>
              <a:rPr lang="en-US" dirty="0">
                <a:solidFill>
                  <a:srgbClr val="FF0000"/>
                </a:solidFill>
              </a:rPr>
              <a:t>potential attacks </a:t>
            </a:r>
            <a:r>
              <a:rPr lang="en-US" dirty="0"/>
              <a:t>or dangers to the security of computer systems, networks, and data.</a:t>
            </a:r>
          </a:p>
          <a:p>
            <a:r>
              <a:rPr lang="en-US" dirty="0"/>
              <a:t>The actual violation of security is called an </a:t>
            </a:r>
            <a:r>
              <a:rPr lang="en-US" dirty="0">
                <a:solidFill>
                  <a:srgbClr val="FF0000"/>
                </a:solidFill>
              </a:rPr>
              <a:t>attack.</a:t>
            </a:r>
          </a:p>
          <a:p>
            <a:pPr>
              <a:buNone/>
            </a:pPr>
            <a:r>
              <a:rPr lang="en-US" b="1" dirty="0"/>
              <a:t>Types of Security Attacks</a:t>
            </a:r>
          </a:p>
          <a:p>
            <a:r>
              <a:rPr lang="en-US" dirty="0"/>
              <a:t>Passive Attacks</a:t>
            </a:r>
          </a:p>
          <a:p>
            <a:pPr lvl="1"/>
            <a:r>
              <a:rPr lang="en-US" dirty="0"/>
              <a:t>A passive attack attempts to learn or make use of information from the system but does not affect system resources.</a:t>
            </a:r>
          </a:p>
          <a:p>
            <a:r>
              <a:rPr lang="en-US" dirty="0"/>
              <a:t>Active Attacks</a:t>
            </a:r>
          </a:p>
          <a:p>
            <a:pPr lvl="1"/>
            <a:r>
              <a:rPr lang="en-US" dirty="0"/>
              <a:t>An active attack attempts to alter system resources or affect their operation.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1C33-87C2-48E4-9064-FB6225174D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0766"/>
            <a:ext cx="10515600" cy="4876197"/>
          </a:xfrm>
        </p:spPr>
        <p:txBody>
          <a:bodyPr/>
          <a:lstStyle/>
          <a:p>
            <a:r>
              <a:rPr lang="en-US" b="1" dirty="0"/>
              <a:t>Snooping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Snooping refers to the unauthorized access and monitoring of private information, such as emails, messages, or other forms of communication.</a:t>
            </a:r>
          </a:p>
          <a:p>
            <a:r>
              <a:rPr lang="en-US" b="1" dirty="0"/>
              <a:t>Modification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	It refers to the unauthorized alteration or tampering with data or information.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Security threats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163" y="4023704"/>
            <a:ext cx="3941062" cy="256985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1C33-87C2-48E4-9064-FB6225174D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38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Security 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Masquerading</a:t>
            </a:r>
            <a:r>
              <a:rPr lang="en-US" dirty="0"/>
              <a:t>: It refers to the act of posing as someone else in order to gain unauthorized access to information or systems.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082" y="2750175"/>
            <a:ext cx="5619570" cy="365925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1C33-87C2-48E4-9064-FB6225174D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45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Security 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949"/>
            <a:ext cx="10515600" cy="4683014"/>
          </a:xfrm>
        </p:spPr>
        <p:txBody>
          <a:bodyPr>
            <a:normAutofit/>
          </a:bodyPr>
          <a:lstStyle/>
          <a:p>
            <a:r>
              <a:rPr lang="en-US" b="1" dirty="0"/>
              <a:t>Repudiation of origin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It refers to the denial by a user or entity that they were the source of a particular message, action, or transaction. </a:t>
            </a:r>
          </a:p>
          <a:p>
            <a:pPr marL="0" indent="0">
              <a:buNone/>
            </a:pPr>
            <a:r>
              <a:rPr lang="en-US" dirty="0"/>
              <a:t>This can occur in various forms, such as denying the origin of an email, denying the source of a payment, or denying the source of an order.</a:t>
            </a:r>
          </a:p>
          <a:p>
            <a:r>
              <a:rPr lang="en-US" b="1" dirty="0"/>
              <a:t>Denial of receipt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It refers to the act of denying that a message, action, or transaction was received or received correctly. </a:t>
            </a:r>
          </a:p>
          <a:p>
            <a:pPr marL="0" indent="0">
              <a:buNone/>
            </a:pPr>
            <a:r>
              <a:rPr lang="en-US" dirty="0"/>
              <a:t>This can occur in various forms, such as denying receipt of an email, denying receipt of a payment, or denying receipt of an order.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1C33-87C2-48E4-9064-FB6225174D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60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CDD84DF5362444BEF6A95D1502FFF9" ma:contentTypeVersion="11" ma:contentTypeDescription="Create a new document." ma:contentTypeScope="" ma:versionID="97fe51426e3fc5b5fd0e0e8d187fc819">
  <xsd:schema xmlns:xsd="http://www.w3.org/2001/XMLSchema" xmlns:xs="http://www.w3.org/2001/XMLSchema" xmlns:p="http://schemas.microsoft.com/office/2006/metadata/properties" xmlns:ns2="500cfa60-31e5-41b2-8072-04c828108224" xmlns:ns3="d446c949-79f6-49ca-8f97-52bfa06e22c3" targetNamespace="http://schemas.microsoft.com/office/2006/metadata/properties" ma:root="true" ma:fieldsID="2e89f830208fdc13a8e298faf2e8f710" ns2:_="" ns3:_="">
    <xsd:import namespace="500cfa60-31e5-41b2-8072-04c828108224"/>
    <xsd:import namespace="d446c949-79f6-49ca-8f97-52bfa06e22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0cfa60-31e5-41b2-8072-04c8281082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e220b81-481f-4df2-a703-ac1e4232387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46c949-79f6-49ca-8f97-52bfa06e22c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f5c0170-7bc9-471f-a223-42e7d6b4d506}" ma:internalName="TaxCatchAll" ma:showField="CatchAllData" ma:web="d446c949-79f6-49ca-8f97-52bfa06e22c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446c949-79f6-49ca-8f97-52bfa06e22c3" xsi:nil="true"/>
    <lcf76f155ced4ddcb4097134ff3c332f xmlns="500cfa60-31e5-41b2-8072-04c82810822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27B4FA5-6424-4999-ABBC-A2858B090108}"/>
</file>

<file path=customXml/itemProps2.xml><?xml version="1.0" encoding="utf-8"?>
<ds:datastoreItem xmlns:ds="http://schemas.openxmlformats.org/officeDocument/2006/customXml" ds:itemID="{298A726A-7924-4858-A9FD-8549CFB92D10}"/>
</file>

<file path=customXml/itemProps3.xml><?xml version="1.0" encoding="utf-8"?>
<ds:datastoreItem xmlns:ds="http://schemas.openxmlformats.org/officeDocument/2006/customXml" ds:itemID="{0891091F-1B0C-44F0-8DC9-560D7D2D82E5}"/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1375</Words>
  <Application>Microsoft Macintosh PowerPoint</Application>
  <PresentationFormat>Widescreen</PresentationFormat>
  <Paragraphs>122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Times</vt:lpstr>
      <vt:lpstr>Times New Roman</vt:lpstr>
      <vt:lpstr>Wingdings</vt:lpstr>
      <vt:lpstr>Office Theme</vt:lpstr>
      <vt:lpstr>Unit 7  Security</vt:lpstr>
      <vt:lpstr>What is Security?</vt:lpstr>
      <vt:lpstr>Basic Components of Security</vt:lpstr>
      <vt:lpstr>Basic Components of Security</vt:lpstr>
      <vt:lpstr>Basic Components of Security</vt:lpstr>
      <vt:lpstr>Security threats</vt:lpstr>
      <vt:lpstr>Security threats</vt:lpstr>
      <vt:lpstr>Security threats</vt:lpstr>
      <vt:lpstr>Security threats</vt:lpstr>
      <vt:lpstr>Security threats</vt:lpstr>
      <vt:lpstr>Cryptography</vt:lpstr>
      <vt:lpstr>Cryptography</vt:lpstr>
      <vt:lpstr>Encryption &amp; Decryption</vt:lpstr>
      <vt:lpstr>Encryption &amp; Decryption</vt:lpstr>
      <vt:lpstr>Types Of Cryptography</vt:lpstr>
      <vt:lpstr>Symmetric Key Cryptography</vt:lpstr>
      <vt:lpstr>Symmetric Key Cryptography</vt:lpstr>
      <vt:lpstr>Asymmetric key Cryptography</vt:lpstr>
      <vt:lpstr>Asymmetric key Cryptography</vt:lpstr>
      <vt:lpstr>Symmetric/private key and Asymmetric/public key</vt:lpstr>
      <vt:lpstr>Protection Mechanism/Security Mechanism</vt:lpstr>
      <vt:lpstr>PowerPoint Presentation</vt:lpstr>
      <vt:lpstr>Access Control List</vt:lpstr>
      <vt:lpstr>Access Control Matrix</vt:lpstr>
      <vt:lpstr>PowerPoint Presentation</vt:lpstr>
      <vt:lpstr>Authentication Vs. Authorization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7. Security</dc:title>
  <dc:creator>Microsoft account</dc:creator>
  <cp:lastModifiedBy>Rajesh Kamar</cp:lastModifiedBy>
  <cp:revision>9</cp:revision>
  <dcterms:created xsi:type="dcterms:W3CDTF">2023-08-08T04:50:16Z</dcterms:created>
  <dcterms:modified xsi:type="dcterms:W3CDTF">2024-02-21T05:19:21Z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0x01010001CDD84DF5362444BEF6A95D1502FFF9</vt:lpwstr>
  </property>
</Properties>
</file>