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0" roundtripDataSignature="AMtx7mipCh4yyNRCJ8mI5clo7jh9wt9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00A659-12E7-4E51-B7C0-36DC0220451C}">
  <a:tblStyle styleId="{E000A659-12E7-4E51-B7C0-36DC0220451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 rot="5400000">
            <a:off x="2874764" y="-1217412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/>
          <p:nvPr>
            <p:ph type="title"/>
          </p:nvPr>
        </p:nvSpPr>
        <p:spPr>
          <a:xfrm rot="5400000">
            <a:off x="8016478" y="1028702"/>
            <a:ext cx="438864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1" type="body"/>
          </p:nvPr>
        </p:nvSpPr>
        <p:spPr>
          <a:xfrm rot="5400000">
            <a:off x="2453878" y="-1638298"/>
            <a:ext cx="4388644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" type="body"/>
          </p:nvPr>
        </p:nvSpPr>
        <p:spPr>
          <a:xfrm>
            <a:off x="6096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48"/>
          <p:cNvSpPr txBox="1"/>
          <p:nvPr>
            <p:ph idx="2" type="body"/>
          </p:nvPr>
        </p:nvSpPr>
        <p:spPr>
          <a:xfrm>
            <a:off x="61722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49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9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2"/>
          <p:cNvSpPr txBox="1"/>
          <p:nvPr>
            <p:ph idx="2" type="body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8458200" y="194071"/>
            <a:ext cx="533400" cy="32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4800" y="1352550"/>
            <a:ext cx="86868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Files Handling</a:t>
            </a:r>
            <a:endParaRPr b="0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66800" y="2714942"/>
            <a:ext cx="7162800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Er. </a:t>
            </a: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Pratikshya Shrestha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iii) Reading/Writing/Appending file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457200" y="833628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reading, writing or appending is determined by the file opening mode.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modes are: w, r, a, w+, r+, a+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71" name="Google Shape;171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iv) Closing a file</a:t>
            </a:r>
            <a:endParaRPr/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 the read, write and append operation need to be done before closing the file. Finally, we must close the file which is done by </a:t>
            </a:r>
            <a:r>
              <a:rPr i="1" lang="en-US" sz="2400"/>
              <a:t>fclose()</a:t>
            </a:r>
            <a:r>
              <a:rPr lang="en-US" sz="2400"/>
              <a:t> function.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Syntax:</a:t>
            </a:r>
            <a:endParaRPr/>
          </a:p>
          <a:p>
            <a:pPr indent="0" lvl="2" marL="8001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fclose( file pointer);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Eg:</a:t>
            </a:r>
            <a:endParaRPr/>
          </a:p>
          <a:p>
            <a:pPr indent="0" lvl="2" marL="8001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fclose  (fp);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181" name="Google Shape;181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9.4 File Pointer</a:t>
            </a:r>
            <a:endParaRPr/>
          </a:p>
        </p:txBody>
      </p:sp>
      <p:sp>
        <p:nvSpPr>
          <p:cNvPr id="188" name="Google Shape;188;p12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a pointer which is used to handle and keep track on the files being accessed. 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File pointer is declared as </a:t>
            </a:r>
            <a:r>
              <a:rPr i="1" lang="en-US" sz="2400"/>
              <a:t>FILE *fp.</a:t>
            </a:r>
            <a:r>
              <a:rPr lang="en-US" sz="2400"/>
              <a:t> where, </a:t>
            </a:r>
            <a:r>
              <a:rPr i="1" lang="en-US" sz="2400"/>
              <a:t>‘fp’</a:t>
            </a:r>
            <a:r>
              <a:rPr lang="en-US" sz="2400"/>
              <a:t> is a file pointer.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2400"/>
              <a:t>fopen()</a:t>
            </a:r>
            <a:r>
              <a:rPr lang="en-US" sz="2400"/>
              <a:t> function is used to open a file that returns a FILE pointer. 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Once file is opened, file pointer can be used to perform I/O operations on the file. 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Finally, </a:t>
            </a:r>
            <a:r>
              <a:rPr i="1" lang="en-US" sz="2400"/>
              <a:t>fclose()</a:t>
            </a:r>
            <a:r>
              <a:rPr lang="en-US" sz="2400"/>
              <a:t> function is used to close the file.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General syntax:</a:t>
            </a:r>
            <a:endParaRPr/>
          </a:p>
          <a:p>
            <a:pPr indent="0" lvl="2" marL="8001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FILE *filePointer1, *filePointer2, …..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9.5 Library functions for IO management</a:t>
            </a:r>
            <a:endParaRPr/>
          </a:p>
        </p:txBody>
      </p:sp>
      <p:graphicFrame>
        <p:nvGraphicFramePr>
          <p:cNvPr id="197" name="Google Shape;197;p13"/>
          <p:cNvGraphicFramePr/>
          <p:nvPr/>
        </p:nvGraphicFramePr>
        <p:xfrm>
          <a:off x="762001" y="8191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{E000A659-12E7-4E51-B7C0-36DC0220451C}</a:tableStyleId>
              </a:tblPr>
              <a:tblGrid>
                <a:gridCol w="1012175"/>
                <a:gridCol w="1799400"/>
                <a:gridCol w="48846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S.No.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Functions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Purpose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EOF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Checks the end point of the file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fputc()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Writes a character to the file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fgetc()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Reads a character from an existing file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putw()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Writes an integer value to the file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getw()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Reads an integer value from an existing file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fputs()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Writes a string to the file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fgets()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Reads a string from an existing  file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fprintf()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Writes records( collection of data) to the file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9.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fscanf()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Reads  records from an existing file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98" name="Google Shape;198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199" name="Google Shape;199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i) End of File (EOF)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constant EOF represents an integer and it determines whether the file associated with a file pointer has reached end of file or not.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last point of file is detected by using EOF while reading data from the file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07" name="Google Shape;207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208" name="Google Shape;208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ii) Character IO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457200" y="895350"/>
            <a:ext cx="4114800" cy="3699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5100"/>
              <a:t>fputc()</a:t>
            </a:r>
            <a:endParaRPr/>
          </a:p>
          <a:p>
            <a:pPr indent="-228600" lvl="0" marL="2286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i="1" lang="en-US"/>
              <a:t>fputc() </a:t>
            </a:r>
            <a:r>
              <a:rPr lang="en-US"/>
              <a:t>function writes a character to the data file which is opened with write mode.</a:t>
            </a:r>
            <a:endParaRPr/>
          </a:p>
          <a:p>
            <a:pPr indent="-228600" lvl="0" marL="2286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Syntax:</a:t>
            </a:r>
            <a:endParaRPr/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fputc (variable name,   file pointer);</a:t>
            </a:r>
            <a:endParaRPr/>
          </a:p>
          <a:p>
            <a:pPr indent="-116840" lvl="0" marL="2286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Eg: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	fputc( a, fp);</a:t>
            </a:r>
            <a:endParaRPr/>
          </a:p>
          <a:p>
            <a:pPr indent="-228600" lvl="1" marL="6286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where, </a:t>
            </a:r>
            <a:r>
              <a:rPr i="1" lang="en-US"/>
              <a:t>a</a:t>
            </a:r>
            <a:r>
              <a:rPr lang="en-US"/>
              <a:t> is a char variable and </a:t>
            </a:r>
            <a:r>
              <a:rPr i="1" lang="en-US"/>
              <a:t>fp</a:t>
            </a:r>
            <a:r>
              <a:rPr lang="en-US"/>
              <a:t> is a file pointer</a:t>
            </a:r>
            <a:endParaRPr/>
          </a:p>
          <a:p>
            <a:pPr indent="-228600" lvl="0" marL="2286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writes the character stored in variable a to the file pointed by fp.</a:t>
            </a:r>
            <a:endParaRPr/>
          </a:p>
          <a:p>
            <a:pPr indent="-342900" lvl="0" marL="342900" rtl="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216" name="Google Shape;216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217" name="Google Shape;217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4724400" y="895350"/>
            <a:ext cx="4114800" cy="3699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1" i="0" lang="en-US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c()</a:t>
            </a:r>
            <a:endParaRPr/>
          </a:p>
          <a:p>
            <a:pPr indent="-342900" lvl="0" marL="34290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fgetc()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reads a character from the file which is opened in read mode.</a:t>
            </a:r>
            <a:endParaRPr/>
          </a:p>
          <a:p>
            <a:pPr indent="-342900" lvl="0" marL="34290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= fgetc( pointer);</a:t>
            </a:r>
            <a:endParaRPr/>
          </a:p>
          <a:p>
            <a:pPr indent="-342900" lvl="0" marL="34290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/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fgetc(fp);</a:t>
            </a:r>
            <a:endParaRPr/>
          </a:p>
          <a:p>
            <a:pPr indent="-285750" lvl="1" marL="742950" marR="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char variable and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file pointer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FF0000"/>
                </a:solidFill>
              </a:rPr>
              <a:t>Prog 1: WAP to read data from keyboard and write it to a file “character.txt”. Again read the same data from the file and display it.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25" name="Google Shape;225;p16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26" name="Google Shape;226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227" name="Google Shape;227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95350"/>
            <a:ext cx="7924800" cy="25747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Google Shape;2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1" y="3546307"/>
            <a:ext cx="4343400" cy="87448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6"/>
          <p:cNvSpPr/>
          <p:nvPr/>
        </p:nvSpPr>
        <p:spPr>
          <a:xfrm>
            <a:off x="304800" y="3546307"/>
            <a:ext cx="342900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you go to drive F: , you can see a new file “character.txt” has been created. Open the file, we can see the above data written in that file.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</a:rPr>
              <a:t>Prog 2: WAP to display the character stored in the above created file “charcter.txt”.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37" name="Google Shape;237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238" name="Google Shape;238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2" y="1073152"/>
            <a:ext cx="8029575" cy="23266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2287" y="3653806"/>
            <a:ext cx="5319713" cy="74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iii) Integer IO</a:t>
            </a:r>
            <a:endParaRPr/>
          </a:p>
        </p:txBody>
      </p:sp>
      <p:sp>
        <p:nvSpPr>
          <p:cNvPr id="247" name="Google Shape;247;p18"/>
          <p:cNvSpPr txBox="1"/>
          <p:nvPr>
            <p:ph idx="1" type="body"/>
          </p:nvPr>
        </p:nvSpPr>
        <p:spPr>
          <a:xfrm>
            <a:off x="457200" y="895350"/>
            <a:ext cx="4267200" cy="3699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putw()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 writes integer value to the opened file.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Syntax:</a:t>
            </a:r>
            <a:endParaRPr/>
          </a:p>
          <a:p>
            <a:pPr indent="50800" lvl="2" marL="5207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putw( variable name  ,  filepointer);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Eg:</a:t>
            </a:r>
            <a:endParaRPr/>
          </a:p>
          <a:p>
            <a:pPr indent="0" lvl="2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putw( num , fp);</a:t>
            </a:r>
            <a:endParaRPr/>
          </a:p>
          <a:p>
            <a:pPr indent="0" lvl="2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where, num is an integer variable and fp is a file pointer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48" name="Google Shape;248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249" name="Google Shape;249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4724400" y="895350"/>
            <a:ext cx="4114800" cy="3699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getw()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reads integer value from the opened file.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2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=  getw ( file pointer);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/>
          </a:p>
          <a:p>
            <a:pPr indent="0" lvl="2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= getw (fp);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2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integer variable and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file pointer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FF0000"/>
                </a:solidFill>
              </a:rPr>
              <a:t>Prog 3: WAP to create a file “integer.txt” to store a number using putw functions and display the contents of that file.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57" name="Google Shape;257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258" name="Google Shape;258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895350"/>
            <a:ext cx="7324725" cy="2771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50" y="3762375"/>
            <a:ext cx="50482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Contents</a:t>
            </a:r>
            <a:endParaRPr/>
          </a:p>
        </p:txBody>
      </p:sp>
      <p:sp>
        <p:nvSpPr>
          <p:cNvPr id="96" name="Google Shape;96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609600" y="881856"/>
            <a:ext cx="8077200" cy="386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Files and File-handling</a:t>
            </a:r>
            <a:endParaRPr/>
          </a:p>
          <a:p>
            <a:pPr indent="-4572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data files</a:t>
            </a:r>
            <a:endParaRPr/>
          </a:p>
          <a:p>
            <a:pPr indent="-4572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operations</a:t>
            </a:r>
            <a:endParaRPr/>
          </a:p>
          <a:p>
            <a:pPr indent="-4572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pointer</a:t>
            </a:r>
            <a:endParaRPr/>
          </a:p>
          <a:p>
            <a:pPr indent="-4572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functions for IO management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FF0000"/>
                </a:solidFill>
              </a:rPr>
              <a:t>Prog 4: WAP to create a file “calculation.txt” to store any five numbers and again display the numbers and their sum using </a:t>
            </a:r>
            <a:r>
              <a:rPr b="1" i="1" lang="en-US" sz="2000">
                <a:solidFill>
                  <a:srgbClr val="FF0000"/>
                </a:solidFill>
              </a:rPr>
              <a:t>putw()</a:t>
            </a:r>
            <a:r>
              <a:rPr b="1" lang="en-US" sz="2000">
                <a:solidFill>
                  <a:srgbClr val="FF0000"/>
                </a:solidFill>
              </a:rPr>
              <a:t> and </a:t>
            </a:r>
            <a:r>
              <a:rPr b="1" i="1" lang="en-US" sz="2000">
                <a:solidFill>
                  <a:srgbClr val="FF0000"/>
                </a:solidFill>
              </a:rPr>
              <a:t>getw()</a:t>
            </a:r>
            <a:r>
              <a:rPr b="1" lang="en-US" sz="2000">
                <a:solidFill>
                  <a:srgbClr val="FF0000"/>
                </a:solidFill>
              </a:rPr>
              <a:t> functions.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67" name="Google Shape;267;p20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68" name="Google Shape;268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271" name="Google Shape;271;p20"/>
          <p:cNvPicPr preferRelativeResize="0"/>
          <p:nvPr/>
        </p:nvPicPr>
        <p:blipFill rotWithShape="1">
          <a:blip r:embed="rId3">
            <a:alphaModFix/>
          </a:blip>
          <a:srcRect b="49629" l="0" r="0" t="0"/>
          <a:stretch/>
        </p:blipFill>
        <p:spPr>
          <a:xfrm>
            <a:off x="1066800" y="980877"/>
            <a:ext cx="6693846" cy="259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277" name="Google Shape;277;p2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78" name="Google Shape;278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279" name="Google Shape;279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 b="0" l="0" r="0" t="53031"/>
          <a:stretch/>
        </p:blipFill>
        <p:spPr>
          <a:xfrm>
            <a:off x="990600" y="991790"/>
            <a:ext cx="6693846" cy="24157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3527824"/>
            <a:ext cx="58864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FF0000"/>
                </a:solidFill>
              </a:rPr>
              <a:t>Prog 5: A file name “calculation.txt” has several numbers as data in it. Now WAP to display all those numbers.</a:t>
            </a:r>
            <a:endParaRPr b="1" sz="1600">
              <a:solidFill>
                <a:srgbClr val="FF0000"/>
              </a:solidFill>
            </a:endParaRPr>
          </a:p>
        </p:txBody>
      </p:sp>
      <p:pic>
        <p:nvPicPr>
          <p:cNvPr id="288" name="Google Shape;28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47750"/>
            <a:ext cx="6715125" cy="2390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9" name="Google Shape;289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290" name="Google Shape;290;p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292" name="Google Shape;29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7225" y="3667125"/>
            <a:ext cx="31051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iv) String IO</a:t>
            </a:r>
            <a:endParaRPr/>
          </a:p>
        </p:txBody>
      </p:sp>
      <p:sp>
        <p:nvSpPr>
          <p:cNvPr id="298" name="Google Shape;298;p23"/>
          <p:cNvSpPr txBox="1"/>
          <p:nvPr>
            <p:ph idx="1" type="body"/>
          </p:nvPr>
        </p:nvSpPr>
        <p:spPr>
          <a:xfrm>
            <a:off x="457200" y="895350"/>
            <a:ext cx="4267200" cy="3699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/>
              <a:t>fputs()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used to write a string to a file.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Syntax:</a:t>
            </a:r>
            <a:endParaRPr/>
          </a:p>
          <a:p>
            <a:pPr indent="0" lvl="1" marL="4000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fputs (string variable , file pointer);</a:t>
            </a:r>
            <a:endParaRPr/>
          </a:p>
          <a:p>
            <a:pPr indent="0" lvl="1" marL="4000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Eg:</a:t>
            </a:r>
            <a:endParaRPr/>
          </a:p>
          <a:p>
            <a:pPr indent="0" lvl="1" marL="4000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fputs (st, fp);</a:t>
            </a:r>
            <a:endParaRPr/>
          </a:p>
          <a:p>
            <a:pPr indent="0" lvl="1" marL="4000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fputs(“hello”,fp)</a:t>
            </a:r>
            <a:endParaRPr/>
          </a:p>
          <a:p>
            <a:pPr indent="0" lvl="1" marL="4000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where st is a string variable and </a:t>
            </a:r>
            <a:r>
              <a:rPr i="1" lang="en-US"/>
              <a:t>fp</a:t>
            </a:r>
            <a:r>
              <a:rPr lang="en-US"/>
              <a:t> is a file pointer, “Hello” is a string.</a:t>
            </a:r>
            <a:endParaRPr/>
          </a:p>
          <a:p>
            <a:pPr indent="-342900" lvl="0" marL="34290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300" name="Google Shape;300;p2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4724400" y="895350"/>
            <a:ext cx="4114800" cy="3699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fgets()</a:t>
            </a:r>
            <a:endParaRPr/>
          </a:p>
          <a:p>
            <a:pPr indent="-342900" lvl="0" marL="342900" marR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read string from the opened file.</a:t>
            </a:r>
            <a:endParaRPr/>
          </a:p>
          <a:p>
            <a:pPr indent="-342900" lvl="0" marL="342900" marR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1" marL="400050" marR="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fgets  ( string variable, value, file pointer);</a:t>
            </a:r>
            <a:endParaRPr/>
          </a:p>
          <a:p>
            <a:pPr indent="0" lvl="1" marL="400050" marR="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/>
          </a:p>
          <a:p>
            <a:pPr indent="0" lvl="1" marL="400050" marR="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fgets (st, 100, fp);</a:t>
            </a:r>
            <a:endParaRPr/>
          </a:p>
          <a:p>
            <a:pPr indent="0" lvl="1" marL="457200" marR="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 </a:t>
            </a:r>
            <a:endParaRPr/>
          </a:p>
          <a:p>
            <a:pPr indent="-285750" lvl="1" marL="742950" marR="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string variable used for storing string data</a:t>
            </a:r>
            <a:endParaRPr/>
          </a:p>
          <a:p>
            <a:pPr indent="-285750" lvl="1" marL="742950" marR="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denotes the number of character in a string</a:t>
            </a:r>
            <a:endParaRPr/>
          </a:p>
          <a:p>
            <a:pPr indent="-285750" lvl="1" marL="742950" marR="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is a file pointer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FF0000"/>
                </a:solidFill>
              </a:rPr>
              <a:t>Prog 6: WAP to create a file “text.txt” to store “ Hi everyone!” to this file and also open the above file “text.txt” and display the content to the screen.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308" name="Google Shape;30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725" y="2444750"/>
            <a:ext cx="44005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310" name="Google Shape;310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312" name="Google Shape;31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885825"/>
            <a:ext cx="7286625" cy="337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3" name="Google Shape;31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675" y="4200525"/>
            <a:ext cx="44005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v) Formatted IO</a:t>
            </a:r>
            <a:endParaRPr/>
          </a:p>
        </p:txBody>
      </p:sp>
      <p:sp>
        <p:nvSpPr>
          <p:cNvPr id="319" name="Google Shape;319;p25"/>
          <p:cNvSpPr txBox="1"/>
          <p:nvPr>
            <p:ph idx="1" type="body"/>
          </p:nvPr>
        </p:nvSpPr>
        <p:spPr>
          <a:xfrm>
            <a:off x="457200" y="895350"/>
            <a:ext cx="4267200" cy="3699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 sz="2600"/>
              <a:t>fprintf()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It is used to write some integer, float , char or string data to a file.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Syntax:</a:t>
            </a:r>
            <a:endParaRPr/>
          </a:p>
          <a:p>
            <a:pPr indent="0" lvl="1" marL="40005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en-US" sz="1900"/>
              <a:t>fprintf ( file pointer , “control string”,  variable list);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Eg:</a:t>
            </a:r>
            <a:endParaRPr/>
          </a:p>
          <a:p>
            <a:pPr indent="0" lvl="1" marL="40005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en-US" sz="1900"/>
              <a:t>fprintf ( fp , “ %s \t %d \t %f \n” , name, age, salary);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20" name="Google Shape;320;p2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321" name="Google Shape;321;p2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2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4724400" y="895350"/>
            <a:ext cx="4114800" cy="3699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fscanf()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read some integer, float, char or string data from an existing file.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1" marL="4000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fscanf ( file pointer , “control string”  , &amp;variable list);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/>
          </a:p>
          <a:p>
            <a:pPr indent="0" lvl="1" marL="4000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fscanf ( fp , “%s \t %d \t %f \n”  , &amp;name,  &amp;age, &amp;salary);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FF0000"/>
                </a:solidFill>
              </a:rPr>
              <a:t>Prog 7: WAP to create a file “student.txt” to store  rollno, name and percentage of a student.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29" name="Google Shape;329;p2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330" name="Google Shape;330;p2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2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332" name="Google Shape;3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889000"/>
            <a:ext cx="8070532" cy="3054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3" name="Google Shape;333;p2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819151"/>
            <a:ext cx="42481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/>
          <p:nvPr/>
        </p:nvSpPr>
        <p:spPr>
          <a:xfrm>
            <a:off x="457200" y="4095750"/>
            <a:ext cx="81019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If you go to drive F: , you can see a new file “student.txt” has been created. Open the file, you can see the above data written in that file.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above program can also be written using structure as: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340" name="Google Shape;340;p27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41" name="Google Shape;341;p2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342" name="Google Shape;342;p2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2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344" name="Google Shape;3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729060"/>
            <a:ext cx="7899347" cy="35190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FF0000"/>
                </a:solidFill>
              </a:rPr>
              <a:t>Prog 8: A file “student.txt” in drive F: consists of roll no, name and percentage of a student (referred to previously created file). Now WAP to display the record of that student.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350" name="Google Shape;350;p28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51" name="Google Shape;351;p2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352" name="Google Shape;352;p2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2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354" name="Google Shape;3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95350"/>
            <a:ext cx="7848600" cy="38053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Google Shape;35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1025" y="1276350"/>
            <a:ext cx="42957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FF0000"/>
                </a:solidFill>
              </a:rPr>
              <a:t>Prog 9: A file “student.txt”  in drive F: consists of rollno, name and percentage of a student (referred to previously created file). Now WAP to add one more record of another student.</a:t>
            </a:r>
            <a:endParaRPr b="1" sz="1200">
              <a:solidFill>
                <a:srgbClr val="FF0000"/>
              </a:solidFill>
            </a:endParaRPr>
          </a:p>
        </p:txBody>
      </p:sp>
      <p:pic>
        <p:nvPicPr>
          <p:cNvPr id="361" name="Google Shape;36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1" y="850900"/>
            <a:ext cx="6172200" cy="34837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2" name="Google Shape;362;p2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363" name="Google Shape;363;p2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2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365" name="Google Shape;3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1" y="806609"/>
            <a:ext cx="4343400" cy="146034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9"/>
          <p:cNvSpPr/>
          <p:nvPr/>
        </p:nvSpPr>
        <p:spPr>
          <a:xfrm>
            <a:off x="7010399" y="2458940"/>
            <a:ext cx="1524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If you check F:\student.txt, you can see one more record been added to your file.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9.1 Files and File Handling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file is a place on the disk where a group of related data is stored.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data file allows us to store information permanently and to access and alter that information whenever necessary.</a:t>
            </a:r>
            <a:endParaRPr/>
          </a:p>
        </p:txBody>
      </p:sp>
      <p:sp>
        <p:nvSpPr>
          <p:cNvPr id="106" name="Google Shape;106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FF0000"/>
                </a:solidFill>
              </a:rPr>
              <a:t>Prog 10 : Create a structure named Student having members rolll, name and per. Assume appropriate datatype and size of members, use array of  structure to store  rollno,nameand percentage for 3 different students in a new file “student.txt”. At the end display all the records.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372" name="Google Shape;37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6932" l="0" r="0" t="0"/>
          <a:stretch/>
        </p:blipFill>
        <p:spPr>
          <a:xfrm>
            <a:off x="457200" y="865107"/>
            <a:ext cx="6997700" cy="39021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3" name="Google Shape;373;p3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374" name="Google Shape;374;p3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3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381" name="Google Shape;381;p3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382" name="Google Shape;382;p3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3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384" name="Google Shape;384;p31"/>
          <p:cNvPicPr preferRelativeResize="0"/>
          <p:nvPr/>
        </p:nvPicPr>
        <p:blipFill rotWithShape="1">
          <a:blip r:embed="rId3">
            <a:alphaModFix/>
          </a:blip>
          <a:srcRect b="0" l="0" r="0" t="63068"/>
          <a:stretch/>
        </p:blipFill>
        <p:spPr>
          <a:xfrm>
            <a:off x="228600" y="205979"/>
            <a:ext cx="6778341" cy="22133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5" name="Google Shape;38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1417499"/>
            <a:ext cx="2815076" cy="32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457200" y="205979"/>
            <a:ext cx="8229600" cy="1984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FF0000"/>
                </a:solidFill>
              </a:rPr>
              <a:t>Prog 11: WAP to open a file named “inventory.txt” and store the following data and print out the details with their amount.</a:t>
            </a:r>
            <a:br>
              <a:rPr lang="en-US" sz="1600">
                <a:solidFill>
                  <a:srgbClr val="FF0000"/>
                </a:solidFill>
              </a:rPr>
            </a:br>
            <a:r>
              <a:rPr b="1" lang="en-US" sz="1600">
                <a:solidFill>
                  <a:srgbClr val="FF0000"/>
                </a:solidFill>
              </a:rPr>
              <a:t>Item	Name	quantity	rate	amount</a:t>
            </a:r>
            <a:br>
              <a:rPr lang="en-US" sz="1600">
                <a:solidFill>
                  <a:srgbClr val="FF0000"/>
                </a:solidFill>
              </a:rPr>
            </a:br>
            <a:r>
              <a:rPr b="1" lang="en-US" sz="1600">
                <a:solidFill>
                  <a:srgbClr val="FF0000"/>
                </a:solidFill>
              </a:rPr>
              <a:t>-------------------------------------------------------------------------</a:t>
            </a:r>
            <a:br>
              <a:rPr lang="en-US" sz="1600">
                <a:solidFill>
                  <a:srgbClr val="FF0000"/>
                </a:solidFill>
              </a:rPr>
            </a:br>
            <a:r>
              <a:rPr b="1" lang="en-US" sz="1600">
                <a:solidFill>
                  <a:srgbClr val="FF0000"/>
                </a:solidFill>
              </a:rPr>
              <a:t>Apple	5	120	----</a:t>
            </a:r>
            <a:br>
              <a:rPr lang="en-US" sz="1600">
                <a:solidFill>
                  <a:srgbClr val="FF0000"/>
                </a:solidFill>
              </a:rPr>
            </a:br>
            <a:r>
              <a:rPr b="1" lang="en-US" sz="1600">
                <a:solidFill>
                  <a:srgbClr val="FF0000"/>
                </a:solidFill>
              </a:rPr>
              <a:t>Biscuit	2	50	----</a:t>
            </a:r>
            <a:br>
              <a:rPr lang="en-US" sz="1600">
                <a:solidFill>
                  <a:srgbClr val="FF0000"/>
                </a:solidFill>
              </a:rPr>
            </a:br>
            <a:r>
              <a:rPr b="1" lang="en-US" sz="1600">
                <a:solidFill>
                  <a:srgbClr val="FF0000"/>
                </a:solidFill>
              </a:rPr>
              <a:t>Chocolate	6	40	----</a:t>
            </a:r>
            <a:br>
              <a:rPr lang="en-US" sz="1600">
                <a:solidFill>
                  <a:srgbClr val="FF0000"/>
                </a:solidFill>
              </a:rPr>
            </a:br>
            <a:endParaRPr b="1" sz="1200">
              <a:solidFill>
                <a:srgbClr val="FF0000"/>
              </a:solidFill>
            </a:endParaRPr>
          </a:p>
        </p:txBody>
      </p:sp>
      <p:sp>
        <p:nvSpPr>
          <p:cNvPr id="391" name="Google Shape;391;p3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392" name="Google Shape;392;p3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3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394" name="Google Shape;394;p32"/>
          <p:cNvPicPr preferRelativeResize="0"/>
          <p:nvPr/>
        </p:nvPicPr>
        <p:blipFill rotWithShape="1">
          <a:blip r:embed="rId3">
            <a:alphaModFix/>
          </a:blip>
          <a:srcRect b="61412" l="0" r="0" t="0"/>
          <a:stretch/>
        </p:blipFill>
        <p:spPr>
          <a:xfrm>
            <a:off x="762000" y="2222500"/>
            <a:ext cx="6433457" cy="19847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400" name="Google Shape;400;p33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01" name="Google Shape;401;p3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402" name="Google Shape;402;p3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3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404" name="Google Shape;404;p33"/>
          <p:cNvPicPr preferRelativeResize="0"/>
          <p:nvPr/>
        </p:nvPicPr>
        <p:blipFill rotWithShape="1">
          <a:blip r:embed="rId3">
            <a:alphaModFix/>
          </a:blip>
          <a:srcRect b="0" l="0" r="0" t="39630"/>
          <a:stretch/>
        </p:blipFill>
        <p:spPr>
          <a:xfrm>
            <a:off x="119743" y="102392"/>
            <a:ext cx="6433457" cy="3105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5" name="Google Shape;40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744986"/>
            <a:ext cx="4038600" cy="184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FF0000"/>
                </a:solidFill>
              </a:rPr>
              <a:t>Prog 12: WAP to create a structure Student with members roll, name and per. Use this structure to read the data from user and store the record of each student according to user’s choice in a file “college.txt”. The program should prompt user to add more record. At the end the program should inform how many data has been stored.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411" name="Google Shape;411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5064" l="0" r="45479" t="0"/>
          <a:stretch/>
        </p:blipFill>
        <p:spPr>
          <a:xfrm>
            <a:off x="596070" y="1062040"/>
            <a:ext cx="4652478" cy="2805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2" name="Google Shape;412;p3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413" name="Google Shape;413;p3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3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420" name="Google Shape;420;p35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21" name="Google Shape;421;p3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422" name="Google Shape;422;p3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p3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424" name="Google Shape;424;p35"/>
          <p:cNvPicPr preferRelativeResize="0"/>
          <p:nvPr/>
        </p:nvPicPr>
        <p:blipFill rotWithShape="1">
          <a:blip r:embed="rId3">
            <a:alphaModFix/>
          </a:blip>
          <a:srcRect b="0" l="0" r="1774" t="44935"/>
          <a:stretch/>
        </p:blipFill>
        <p:spPr>
          <a:xfrm>
            <a:off x="304800" y="197581"/>
            <a:ext cx="7924800" cy="32499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5" name="Google Shape;42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3070704"/>
            <a:ext cx="4876800" cy="169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FF0000"/>
                </a:solidFill>
              </a:rPr>
              <a:t>Prog 13: A file named “College.txt” has records of 100 students having the rollno, name, and percentage. WAP to print all the information of students whose percentage is more than 80.</a:t>
            </a:r>
            <a:endParaRPr b="1" sz="1400">
              <a:solidFill>
                <a:srgbClr val="FF0000"/>
              </a:solidFill>
            </a:endParaRPr>
          </a:p>
        </p:txBody>
      </p:sp>
      <p:pic>
        <p:nvPicPr>
          <p:cNvPr id="431" name="Google Shape;431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1400175"/>
            <a:ext cx="30956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433" name="Google Shape;433;p3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3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901700"/>
            <a:ext cx="4600575" cy="3648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FF0000"/>
                </a:solidFill>
              </a:rPr>
              <a:t>Prog 14: WAP to read the name, quantity and price of 3 items using a structure, and store the information into a file “detail.txt”. Now print the details of items  that begins with “a”. Also display the items whose rates are between 10 and 20.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441" name="Google Shape;441;p3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442" name="Google Shape;442;p3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3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444" name="Google Shape;444;p37"/>
          <p:cNvPicPr preferRelativeResize="0"/>
          <p:nvPr/>
        </p:nvPicPr>
        <p:blipFill rotWithShape="1">
          <a:blip r:embed="rId3">
            <a:alphaModFix/>
          </a:blip>
          <a:srcRect b="45108" l="0" r="63833" t="0"/>
          <a:stretch/>
        </p:blipFill>
        <p:spPr>
          <a:xfrm>
            <a:off x="76200" y="987924"/>
            <a:ext cx="2234343" cy="20410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5" name="Google Shape;445;p37"/>
          <p:cNvPicPr preferRelativeResize="0"/>
          <p:nvPr/>
        </p:nvPicPr>
        <p:blipFill rotWithShape="1">
          <a:blip r:embed="rId4">
            <a:alphaModFix/>
          </a:blip>
          <a:srcRect b="0" l="0" r="0" t="55604"/>
          <a:stretch/>
        </p:blipFill>
        <p:spPr>
          <a:xfrm>
            <a:off x="1828800" y="2866678"/>
            <a:ext cx="7112799" cy="19005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451" name="Google Shape;451;p38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52" name="Google Shape;452;p3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453" name="Google Shape;453;p3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3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455" name="Google Shape;4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05979"/>
            <a:ext cx="8001000" cy="47874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461" name="Google Shape;461;p3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62" name="Google Shape;462;p3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463" name="Google Shape;463;p3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3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pic>
        <p:nvPicPr>
          <p:cNvPr id="465" name="Google Shape;465;p39"/>
          <p:cNvPicPr preferRelativeResize="0"/>
          <p:nvPr/>
        </p:nvPicPr>
        <p:blipFill rotWithShape="1">
          <a:blip r:embed="rId3">
            <a:alphaModFix/>
          </a:blip>
          <a:srcRect b="0" l="0" r="3003" t="0"/>
          <a:stretch/>
        </p:blipFill>
        <p:spPr>
          <a:xfrm>
            <a:off x="609600" y="512564"/>
            <a:ext cx="6400800" cy="4082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Why need of File handling?</a:t>
            </a:r>
            <a:endParaRPr b="1" sz="2400">
              <a:solidFill>
                <a:srgbClr val="00B050"/>
              </a:solidFill>
            </a:endParaRPr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895350"/>
            <a:ext cx="38100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is difficult and time consuming to handle large volume of data through terminals.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entire data is lost when program is exit.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So, data need to be store permanently.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Thus, file handling is necessary.</a:t>
            </a:r>
            <a:endParaRPr/>
          </a:p>
        </p:txBody>
      </p:sp>
      <p:sp>
        <p:nvSpPr>
          <p:cNvPr id="115" name="Google Shape;115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4648200" y="850900"/>
            <a:ext cx="38100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File handling: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Reusability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storage capacity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Saves times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Portability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Assignment</a:t>
            </a:r>
            <a:endParaRPr/>
          </a:p>
        </p:txBody>
      </p:sp>
      <p:sp>
        <p:nvSpPr>
          <p:cNvPr id="471" name="Google Shape;471;p40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WAP to create structure for the following data for a student (Rollno, name, phone no, address and semester). Now create a file “student.txt” to store this record  for a student.</a:t>
            </a:r>
            <a:endParaRPr/>
          </a:p>
          <a:p>
            <a:pPr indent="-514350" lvl="0" marL="5143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WAP to create structure for the following data for students (Rollno, name, phone no, address and semester). Now create a file “student.txt” to store this record  for 10 students.</a:t>
            </a:r>
            <a:endParaRPr/>
          </a:p>
          <a:p>
            <a:pPr indent="-514350" lvl="0" marL="5143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WAP to create structure for the following data for a student (Rollno, name, phone no, address and semester). Now create a file “student.txt” to store this record  for only those student whose semester is 1.</a:t>
            </a:r>
            <a:endParaRPr/>
          </a:p>
          <a:p>
            <a:pPr indent="-514350" lvl="0" marL="5143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WAP to create structure for the following data for a student (Rollno, name, phone no, address and semester). Now create a file “student.txt” to store the record  for  student as per user’s desire. The program should prompt user to enter more data.</a:t>
            </a:r>
            <a:endParaRPr/>
          </a:p>
          <a:p>
            <a:pPr indent="-514350" lvl="0" marL="5143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A file “record.txt” contains rollno, name, address and marks of maths, science and computer of 10 students. Now WAP to add records for 5 more students in that file. At the end, display all the records of the file along with the total marks scored by each student.</a:t>
            </a:r>
            <a:endParaRPr/>
          </a:p>
        </p:txBody>
      </p:sp>
      <p:sp>
        <p:nvSpPr>
          <p:cNvPr id="472" name="Google Shape;472;p4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473" name="Google Shape;473;p4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4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Assignment</a:t>
            </a:r>
            <a:endParaRPr/>
          </a:p>
        </p:txBody>
      </p:sp>
      <p:sp>
        <p:nvSpPr>
          <p:cNvPr id="480" name="Google Shape;480;p4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6"/>
            </a:pPr>
            <a:r>
              <a:rPr lang="en-US"/>
              <a:t>A file “employee.txt” consists of rollno, name,  address and percentage of 10 students. Now WAP to delete those students who have failed.</a:t>
            </a:r>
            <a:endParaRPr/>
          </a:p>
          <a:p>
            <a:pPr indent="-514350" lvl="0" marL="51435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6"/>
            </a:pPr>
            <a:r>
              <a:rPr lang="en-US"/>
              <a:t>A file “staff.txt” has id, name and salary and post of 10 staffs. Now WAP :</a:t>
            </a:r>
            <a:endParaRPr/>
          </a:p>
          <a:p>
            <a:pPr indent="-514350" lvl="1" marL="11493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/>
              <a:t>To increase the salary of all the staffs by 10% and display the updated record.</a:t>
            </a:r>
            <a:endParaRPr/>
          </a:p>
          <a:p>
            <a:pPr indent="-514350" lvl="1" marL="11493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/>
              <a:t>To increase the salary of only those having post “manager” by 20% and display the updated record.</a:t>
            </a:r>
            <a:endParaRPr/>
          </a:p>
          <a:p>
            <a:pPr indent="-514350" lvl="0" marL="51435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6"/>
            </a:pPr>
            <a:r>
              <a:rPr lang="en-US"/>
              <a:t>A file “list.txt” consists of records of 10 staffs with the fields : id, name, address and salary. WAP to :</a:t>
            </a:r>
            <a:endParaRPr/>
          </a:p>
          <a:p>
            <a:pPr indent="-457200" lvl="2" marL="1143000" rtl="0" algn="l"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sz="2900"/>
              <a:t>Display all the records of the staffs</a:t>
            </a:r>
            <a:endParaRPr/>
          </a:p>
          <a:p>
            <a:pPr indent="-457200" lvl="2" marL="1143000" rtl="0" algn="l"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sz="2900"/>
              <a:t>Display only the records of those staffs having salary more than 10000</a:t>
            </a:r>
            <a:endParaRPr/>
          </a:p>
          <a:p>
            <a:pPr indent="-457200" lvl="2" marL="1143000" rtl="0" algn="l"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sz="2900"/>
              <a:t>Display only the records of those staffs from pokhara.</a:t>
            </a:r>
            <a:endParaRPr/>
          </a:p>
          <a:p>
            <a:pPr indent="-457200" lvl="2" marL="1143000" rtl="0" algn="l"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sz="2900"/>
              <a:t>Display all the records in ascending order of name.</a:t>
            </a:r>
            <a:endParaRPr/>
          </a:p>
          <a:p>
            <a:pPr indent="-457200" lvl="2" marL="1143000" rtl="0" algn="l"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sz="2900"/>
              <a:t>Display all the information excluding ID no 5 and 10.</a:t>
            </a:r>
            <a:endParaRPr/>
          </a:p>
          <a:p>
            <a:pPr indent="-458469" lvl="0" marL="514350" rtl="0" algn="l">
              <a:spcBef>
                <a:spcPts val="1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600"/>
          </a:p>
        </p:txBody>
      </p:sp>
      <p:sp>
        <p:nvSpPr>
          <p:cNvPr id="481" name="Google Shape;481;p4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482" name="Google Shape;482;p4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3" name="Google Shape;483;p4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Assignment</a:t>
            </a:r>
            <a:endParaRPr/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9"/>
            </a:pPr>
            <a:r>
              <a:rPr lang="en-US"/>
              <a:t>A file “staff.txt” contains id name and salary of 10 different staffs. Now WAP to copy all these contents to a new file “employee.txt” after increasing the salary by 10%.</a:t>
            </a:r>
            <a:endParaRPr/>
          </a:p>
          <a:p>
            <a:pPr indent="-514350" lvl="0" marL="51435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9"/>
            </a:pPr>
            <a:r>
              <a:rPr lang="en-US"/>
              <a:t>WAP to enter the range and store all the even numbers in a file “data.txt”. Also display those even numbers stored there.</a:t>
            </a:r>
            <a:endParaRPr/>
          </a:p>
          <a:p>
            <a:pPr indent="-514350" lvl="0" marL="51435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9"/>
            </a:pPr>
            <a:r>
              <a:rPr lang="en-US"/>
              <a:t>WAP to create structure for the following data for 5 students (Rollno, name, phone-no, address and semester). Now create a file “student.txt” to store the records. Also display all the records at the end of program.</a:t>
            </a:r>
            <a:endParaRPr/>
          </a:p>
          <a:p>
            <a:pPr indent="-514350" lvl="0" marL="51435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9"/>
            </a:pPr>
            <a:r>
              <a:rPr lang="en-US"/>
              <a:t>WAP to generate prime numbers in a given range and append them to a file and display the contents in the file. </a:t>
            </a:r>
            <a:endParaRPr/>
          </a:p>
        </p:txBody>
      </p:sp>
      <p:sp>
        <p:nvSpPr>
          <p:cNvPr id="490" name="Google Shape;490;p4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491" name="Google Shape;491;p4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4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8" name="Google Shape;498;p43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600"/>
              <a:buNone/>
            </a:pPr>
            <a:r>
              <a:rPr b="1" lang="en-US" sz="6600">
                <a:solidFill>
                  <a:srgbClr val="FF0000"/>
                </a:solidFill>
              </a:rPr>
              <a:t>End of Chapter</a:t>
            </a:r>
            <a:endParaRPr/>
          </a:p>
        </p:txBody>
      </p:sp>
      <p:sp>
        <p:nvSpPr>
          <p:cNvPr id="499" name="Google Shape;499;p4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500" name="Google Shape;500;p4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4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9.2 Types of files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457200" y="895350"/>
            <a:ext cx="41910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4000"/>
              <a:t>Text Files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created with a .txt extension using any simple text editor like notepad.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text file stores information in the form of ASCII characters internally.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Human readable.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does not provide any security of information.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consumes large storage space. </a:t>
            </a:r>
            <a:endParaRPr/>
          </a:p>
        </p:txBody>
      </p:sp>
      <p:sp>
        <p:nvSpPr>
          <p:cNvPr id="125" name="Google Shape;125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4533900" y="819150"/>
            <a:ext cx="41910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Binary Files</a:t>
            </a:r>
            <a:endParaRPr/>
          </a:p>
          <a:p>
            <a:pPr indent="-342900" lvl="0" marL="34290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binary file stores information in the form of the binary number system (0’s and 1’s) </a:t>
            </a:r>
            <a:endParaRPr/>
          </a:p>
          <a:p>
            <a:pPr indent="-342900" lvl="0" marL="34290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occupies less storage space. I</a:t>
            </a:r>
            <a:endParaRPr/>
          </a:p>
          <a:p>
            <a:pPr indent="-342900" lvl="0" marL="34290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easier to access.</a:t>
            </a:r>
            <a:endParaRPr/>
          </a:p>
          <a:p>
            <a:pPr indent="-342900" lvl="0" marL="34290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with a .bin extension.</a:t>
            </a:r>
            <a:endParaRPr/>
          </a:p>
          <a:p>
            <a:pPr indent="-342900" lvl="0" marL="34290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readable to humans,</a:t>
            </a:r>
            <a:endParaRPr/>
          </a:p>
          <a:p>
            <a:pPr indent="-342900" lvl="0" marL="34290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is more secure. </a:t>
            </a:r>
            <a:endParaRPr/>
          </a:p>
          <a:p>
            <a:pPr indent="-342900" lvl="0" marL="34290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way to store information in a data file.</a:t>
            </a:r>
            <a:endParaRPr/>
          </a:p>
          <a:p>
            <a:pPr indent="0" lvl="0" marL="0" marR="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9.3 File operations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Opening a file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Naming a file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Writing data to file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Reading data from a file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Closing file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35" name="Google Shape;135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1. Opening a File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General form of declaring and opening a file is:</a:t>
            </a:r>
            <a:endParaRPr/>
          </a:p>
          <a:p>
            <a:pPr indent="0" lvl="2" marL="8001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FILE   *pointer;</a:t>
            </a:r>
            <a:endParaRPr/>
          </a:p>
          <a:p>
            <a:pPr indent="0" lvl="2" marL="8001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Pointer = fopen( “file name”  ,  “mode” );</a:t>
            </a:r>
            <a:endParaRPr/>
          </a:p>
          <a:p>
            <a:pPr indent="0" lvl="2" marL="8001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Eg:</a:t>
            </a:r>
            <a:endParaRPr/>
          </a:p>
          <a:p>
            <a:pPr indent="0" lvl="2" marL="8001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FILE *fp;</a:t>
            </a:r>
            <a:endParaRPr/>
          </a:p>
          <a:p>
            <a:pPr indent="0" lvl="2" marL="8001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fp = fopen( “input.txt” , “w” );</a:t>
            </a:r>
            <a:endParaRPr/>
          </a:p>
          <a:p>
            <a:pPr indent="0" lvl="3" marL="114300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3" marL="114300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Where ,</a:t>
            </a:r>
            <a:endParaRPr/>
          </a:p>
          <a:p>
            <a:pPr indent="-228600" lvl="3" marL="137160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FILE</a:t>
            </a:r>
            <a:r>
              <a:rPr lang="en-US"/>
              <a:t> is a special structure declared in header file stdio.h</a:t>
            </a:r>
            <a:endParaRPr/>
          </a:p>
          <a:p>
            <a:pPr indent="-228600" lvl="3" marL="137160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*fp</a:t>
            </a:r>
            <a:r>
              <a:rPr lang="en-US"/>
              <a:t> is a pointer variable to the datatype FILE</a:t>
            </a:r>
            <a:endParaRPr/>
          </a:p>
          <a:p>
            <a:pPr indent="-228600" lvl="3" marL="137160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input.txt </a:t>
            </a:r>
            <a:r>
              <a:rPr lang="en-US"/>
              <a:t>is a file name</a:t>
            </a:r>
            <a:endParaRPr/>
          </a:p>
          <a:p>
            <a:pPr indent="-228600" lvl="3" marL="137160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w</a:t>
            </a:r>
            <a:r>
              <a:rPr lang="en-US"/>
              <a:t> is write mode</a:t>
            </a:r>
            <a:endParaRPr/>
          </a:p>
          <a:p>
            <a:pPr indent="-342900" lvl="0" marL="3429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145" name="Google Shape;145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7030A0"/>
                </a:solidFill>
              </a:rPr>
              <a:t>File opening modes</a:t>
            </a:r>
            <a:endParaRPr/>
          </a:p>
        </p:txBody>
      </p:sp>
      <p:graphicFrame>
        <p:nvGraphicFramePr>
          <p:cNvPr id="152" name="Google Shape;152;p8"/>
          <p:cNvGraphicFramePr/>
          <p:nvPr/>
        </p:nvGraphicFramePr>
        <p:xfrm>
          <a:off x="609600" y="75379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{E000A659-12E7-4E51-B7C0-36DC0220451C}</a:tableStyleId>
              </a:tblPr>
              <a:tblGrid>
                <a:gridCol w="670250"/>
                <a:gridCol w="935225"/>
                <a:gridCol w="1936000"/>
                <a:gridCol w="4535725"/>
              </a:tblGrid>
              <a:tr h="404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S. No.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Mode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Meaning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Details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</a:tr>
              <a:tr h="8604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1.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w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Write 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b="1" lang="en-US" sz="1400" u="none" cap="none" strike="noStrike"/>
                        <a:t>Opens new file for writing purpose</a:t>
                      </a:r>
                      <a:endParaRPr b="1" sz="1800" u="none" cap="none" strike="noStrike"/>
                    </a:p>
                    <a:p>
                      <a:pPr indent="-342900" lvl="0" marL="34290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b="1" lang="en-US" sz="1400" u="none" cap="none" strike="noStrike"/>
                        <a:t>If file already exists, it overwrites data.</a:t>
                      </a:r>
                      <a:endParaRPr b="1" sz="1800" u="none" cap="none" strike="noStrike"/>
                    </a:p>
                    <a:p>
                      <a:pPr indent="-342900" lvl="0" marL="34290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b="1" lang="en-US" sz="1400" u="none" cap="none" strike="noStrike"/>
                        <a:t>Returns NULL if file cannot be opened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</a:tr>
              <a:tr h="632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2.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r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Read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b="1" lang="en-US" sz="1400" u="none" cap="none" strike="noStrike"/>
                        <a:t>Opens an existing file for reading purpose</a:t>
                      </a:r>
                      <a:endParaRPr b="1" sz="1800" u="none" cap="none" strike="noStrike"/>
                    </a:p>
                    <a:p>
                      <a:pPr indent="-342900" lvl="0" marL="34290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b="1" lang="en-US" sz="1400" u="none" cap="none" strike="noStrike"/>
                        <a:t>If file does not exist, it returns NULL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</a:tr>
              <a:tr h="8351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3.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Append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b="1" lang="en-US" sz="1400" u="none" cap="none" strike="noStrike"/>
                        <a:t>Opens existing file for appending (adding) data on it.</a:t>
                      </a:r>
                      <a:endParaRPr b="1" sz="1800" u="none" cap="none" strike="noStrike"/>
                    </a:p>
                    <a:p>
                      <a:pPr indent="-342900" lvl="0" marL="34290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b="1" lang="en-US" sz="1400" u="none" cap="none" strike="noStrike"/>
                        <a:t>If file does not exist, a new file is created implicitly.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4.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r+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Read + write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b="1" lang="en-US" sz="1400" u="none" cap="none" strike="noStrike"/>
                        <a:t>Opens existing file for both reading and writing purpose.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5.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w+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Write + read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b="1" lang="en-US" sz="1400" u="none" cap="none" strike="noStrike"/>
                        <a:t>Opens existing file for both reading and writing purpose.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6.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a+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Append + read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b="1" lang="en-US" sz="1400" u="none" cap="none" strike="noStrike"/>
                        <a:t>Opens existing file for both reading and appending purpose.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025" marL="67025"/>
                </a:tc>
              </a:tr>
            </a:tbl>
          </a:graphicData>
        </a:graphic>
      </p:graphicFrame>
      <p:sp>
        <p:nvSpPr>
          <p:cNvPr id="153" name="Google Shape;153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ii) Naming a file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File can be named during creation of new file.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Syntax: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	</a:t>
            </a:r>
            <a:r>
              <a:rPr b="1" lang="en-US" sz="2400"/>
              <a:t>File Pointer = fopen( “file name”  ,  “mode” 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Eg: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	fp = fopen( “input.txt” , “w” 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62" name="Google Shape;162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4/21/2022</a:t>
            </a:r>
            <a:endParaRPr/>
          </a:p>
        </p:txBody>
      </p:sp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Handling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shiva</dc:creator>
</cp:coreProperties>
</file>