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notesMasterIdLst>
    <p:notesMasterId r:id="rId58"/>
  </p:notesMasterIdLst>
  <p:sldIdLst>
    <p:sldId id="340" r:id="rId5"/>
    <p:sldId id="258" r:id="rId6"/>
    <p:sldId id="292" r:id="rId7"/>
    <p:sldId id="293" r:id="rId8"/>
    <p:sldId id="294" r:id="rId9"/>
    <p:sldId id="291" r:id="rId10"/>
    <p:sldId id="299" r:id="rId11"/>
    <p:sldId id="295" r:id="rId12"/>
    <p:sldId id="300" r:id="rId13"/>
    <p:sldId id="296" r:id="rId14"/>
    <p:sldId id="301" r:id="rId15"/>
    <p:sldId id="297" r:id="rId16"/>
    <p:sldId id="302" r:id="rId17"/>
    <p:sldId id="298" r:id="rId18"/>
    <p:sldId id="303" r:id="rId19"/>
    <p:sldId id="304" r:id="rId20"/>
    <p:sldId id="310" r:id="rId21"/>
    <p:sldId id="343" r:id="rId22"/>
    <p:sldId id="311" r:id="rId23"/>
    <p:sldId id="312" r:id="rId24"/>
    <p:sldId id="313" r:id="rId25"/>
    <p:sldId id="314" r:id="rId26"/>
    <p:sldId id="315" r:id="rId27"/>
    <p:sldId id="316" r:id="rId28"/>
    <p:sldId id="309" r:id="rId29"/>
    <p:sldId id="317" r:id="rId30"/>
    <p:sldId id="318" r:id="rId31"/>
    <p:sldId id="319" r:id="rId32"/>
    <p:sldId id="320" r:id="rId33"/>
    <p:sldId id="321" r:id="rId34"/>
    <p:sldId id="322" r:id="rId35"/>
    <p:sldId id="323" r:id="rId36"/>
    <p:sldId id="305" r:id="rId37"/>
    <p:sldId id="334" r:id="rId38"/>
    <p:sldId id="324" r:id="rId39"/>
    <p:sldId id="325" r:id="rId40"/>
    <p:sldId id="326" r:id="rId41"/>
    <p:sldId id="327" r:id="rId42"/>
    <p:sldId id="328" r:id="rId43"/>
    <p:sldId id="329" r:id="rId44"/>
    <p:sldId id="330" r:id="rId45"/>
    <p:sldId id="331" r:id="rId46"/>
    <p:sldId id="332" r:id="rId47"/>
    <p:sldId id="333" r:id="rId48"/>
    <p:sldId id="306" r:id="rId49"/>
    <p:sldId id="307" r:id="rId50"/>
    <p:sldId id="338" r:id="rId51"/>
    <p:sldId id="339" r:id="rId52"/>
    <p:sldId id="336" r:id="rId53"/>
    <p:sldId id="337" r:id="rId54"/>
    <p:sldId id="308" r:id="rId55"/>
    <p:sldId id="341" r:id="rId56"/>
    <p:sldId id="34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00" autoAdjust="0"/>
    <p:restoredTop sz="94902" autoAdjust="0"/>
  </p:normalViewPr>
  <p:slideViewPr>
    <p:cSldViewPr snapToGrid="0">
      <p:cViewPr>
        <p:scale>
          <a:sx n="66" d="100"/>
          <a:sy n="66" d="100"/>
        </p:scale>
        <p:origin x="816" y="60"/>
      </p:cViewPr>
      <p:guideLst/>
    </p:cSldViewPr>
  </p:slideViewPr>
  <p:outlineViewPr>
    <p:cViewPr>
      <p:scale>
        <a:sx n="33" d="100"/>
        <a:sy n="33" d="100"/>
      </p:scale>
      <p:origin x="0" y="-974"/>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1980180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32037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112104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374660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400368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438315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57068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CB2A-A027-E18B-CC84-C1261D062C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62E98-341C-C086-5092-AA9489817D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AB2AD-A406-4D09-250C-ECB8D4A4A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04DB0E-6100-F0E1-EEC0-0D8D93A5B511}"/>
              </a:ext>
            </a:extLst>
          </p:cNvPr>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1185783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3747940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117225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370984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1374644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3900829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160845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646158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2895103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2334570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1865534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1069669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2267586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156062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216500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1129077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133637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1057579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2277252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4084799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36</a:t>
            </a:fld>
            <a:endParaRPr lang="en-US" dirty="0"/>
          </a:p>
        </p:txBody>
      </p:sp>
    </p:spTree>
    <p:extLst>
      <p:ext uri="{BB962C8B-B14F-4D97-AF65-F5344CB8AC3E}">
        <p14:creationId xmlns:p14="http://schemas.microsoft.com/office/powerpoint/2010/main" val="3803507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37</a:t>
            </a:fld>
            <a:endParaRPr lang="en-US" dirty="0"/>
          </a:p>
        </p:txBody>
      </p:sp>
    </p:spTree>
    <p:extLst>
      <p:ext uri="{BB962C8B-B14F-4D97-AF65-F5344CB8AC3E}">
        <p14:creationId xmlns:p14="http://schemas.microsoft.com/office/powerpoint/2010/main" val="2700179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38</a:t>
            </a:fld>
            <a:endParaRPr lang="en-US" dirty="0"/>
          </a:p>
        </p:txBody>
      </p:sp>
    </p:spTree>
    <p:extLst>
      <p:ext uri="{BB962C8B-B14F-4D97-AF65-F5344CB8AC3E}">
        <p14:creationId xmlns:p14="http://schemas.microsoft.com/office/powerpoint/2010/main" val="3001031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39</a:t>
            </a:fld>
            <a:endParaRPr lang="en-US" dirty="0"/>
          </a:p>
        </p:txBody>
      </p:sp>
    </p:spTree>
    <p:extLst>
      <p:ext uri="{BB962C8B-B14F-4D97-AF65-F5344CB8AC3E}">
        <p14:creationId xmlns:p14="http://schemas.microsoft.com/office/powerpoint/2010/main" val="1218911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40</a:t>
            </a:fld>
            <a:endParaRPr lang="en-US" dirty="0"/>
          </a:p>
        </p:txBody>
      </p:sp>
    </p:spTree>
    <p:extLst>
      <p:ext uri="{BB962C8B-B14F-4D97-AF65-F5344CB8AC3E}">
        <p14:creationId xmlns:p14="http://schemas.microsoft.com/office/powerpoint/2010/main" val="184384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275293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41</a:t>
            </a:fld>
            <a:endParaRPr lang="en-US" dirty="0"/>
          </a:p>
        </p:txBody>
      </p:sp>
    </p:spTree>
    <p:extLst>
      <p:ext uri="{BB962C8B-B14F-4D97-AF65-F5344CB8AC3E}">
        <p14:creationId xmlns:p14="http://schemas.microsoft.com/office/powerpoint/2010/main" val="11787829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42</a:t>
            </a:fld>
            <a:endParaRPr lang="en-US" dirty="0"/>
          </a:p>
        </p:txBody>
      </p:sp>
    </p:spTree>
    <p:extLst>
      <p:ext uri="{BB962C8B-B14F-4D97-AF65-F5344CB8AC3E}">
        <p14:creationId xmlns:p14="http://schemas.microsoft.com/office/powerpoint/2010/main" val="23209050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43</a:t>
            </a:fld>
            <a:endParaRPr lang="en-US" dirty="0"/>
          </a:p>
        </p:txBody>
      </p:sp>
    </p:spTree>
    <p:extLst>
      <p:ext uri="{BB962C8B-B14F-4D97-AF65-F5344CB8AC3E}">
        <p14:creationId xmlns:p14="http://schemas.microsoft.com/office/powerpoint/2010/main" val="594318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44</a:t>
            </a:fld>
            <a:endParaRPr lang="en-US" dirty="0"/>
          </a:p>
        </p:txBody>
      </p:sp>
    </p:spTree>
    <p:extLst>
      <p:ext uri="{BB962C8B-B14F-4D97-AF65-F5344CB8AC3E}">
        <p14:creationId xmlns:p14="http://schemas.microsoft.com/office/powerpoint/2010/main" val="42937727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45</a:t>
            </a:fld>
            <a:endParaRPr lang="en-US" dirty="0"/>
          </a:p>
        </p:txBody>
      </p:sp>
    </p:spTree>
    <p:extLst>
      <p:ext uri="{BB962C8B-B14F-4D97-AF65-F5344CB8AC3E}">
        <p14:creationId xmlns:p14="http://schemas.microsoft.com/office/powerpoint/2010/main" val="4131039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46</a:t>
            </a:fld>
            <a:endParaRPr lang="en-US" dirty="0"/>
          </a:p>
        </p:txBody>
      </p:sp>
    </p:spTree>
    <p:extLst>
      <p:ext uri="{BB962C8B-B14F-4D97-AF65-F5344CB8AC3E}">
        <p14:creationId xmlns:p14="http://schemas.microsoft.com/office/powerpoint/2010/main" val="42659059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82C41-72C1-E313-6A1E-2FBC8D57D9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93E0DE-9923-F4DB-0E3E-0C5E7C210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7964E6-D753-48E7-8F54-720B1879A9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B74A48-5120-4995-801D-31B14FBC2045}"/>
              </a:ext>
            </a:extLst>
          </p:cNvPr>
          <p:cNvSpPr>
            <a:spLocks noGrp="1"/>
          </p:cNvSpPr>
          <p:nvPr>
            <p:ph type="sldNum" sz="quarter" idx="5"/>
          </p:nvPr>
        </p:nvSpPr>
        <p:spPr/>
        <p:txBody>
          <a:bodyPr/>
          <a:lstStyle/>
          <a:p>
            <a:fld id="{0DC92804-03A6-47F6-A893-4DDB8903A808}" type="slidenum">
              <a:rPr lang="en-US" smtClean="0"/>
              <a:t>47</a:t>
            </a:fld>
            <a:endParaRPr lang="en-US" dirty="0"/>
          </a:p>
        </p:txBody>
      </p:sp>
    </p:spTree>
    <p:extLst>
      <p:ext uri="{BB962C8B-B14F-4D97-AF65-F5344CB8AC3E}">
        <p14:creationId xmlns:p14="http://schemas.microsoft.com/office/powerpoint/2010/main" val="7650696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1DD2F-A4F2-076E-F61E-822175A40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500A6-23AE-D0CA-BF8F-9C5317007A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BD687-E132-4D71-3494-28F6986D1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CF8D30-A300-C2EA-D0D5-F7A148D47567}"/>
              </a:ext>
            </a:extLst>
          </p:cNvPr>
          <p:cNvSpPr>
            <a:spLocks noGrp="1"/>
          </p:cNvSpPr>
          <p:nvPr>
            <p:ph type="sldNum" sz="quarter" idx="5"/>
          </p:nvPr>
        </p:nvSpPr>
        <p:spPr/>
        <p:txBody>
          <a:bodyPr/>
          <a:lstStyle/>
          <a:p>
            <a:fld id="{0DC92804-03A6-47F6-A893-4DDB8903A808}" type="slidenum">
              <a:rPr lang="en-US" smtClean="0"/>
              <a:t>48</a:t>
            </a:fld>
            <a:endParaRPr lang="en-US" dirty="0"/>
          </a:p>
        </p:txBody>
      </p:sp>
    </p:spTree>
    <p:extLst>
      <p:ext uri="{BB962C8B-B14F-4D97-AF65-F5344CB8AC3E}">
        <p14:creationId xmlns:p14="http://schemas.microsoft.com/office/powerpoint/2010/main" val="6522416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49</a:t>
            </a:fld>
            <a:endParaRPr lang="en-US" dirty="0"/>
          </a:p>
        </p:txBody>
      </p:sp>
    </p:spTree>
    <p:extLst>
      <p:ext uri="{BB962C8B-B14F-4D97-AF65-F5344CB8AC3E}">
        <p14:creationId xmlns:p14="http://schemas.microsoft.com/office/powerpoint/2010/main" val="1197510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50</a:t>
            </a:fld>
            <a:endParaRPr lang="en-US" dirty="0"/>
          </a:p>
        </p:txBody>
      </p:sp>
    </p:spTree>
    <p:extLst>
      <p:ext uri="{BB962C8B-B14F-4D97-AF65-F5344CB8AC3E}">
        <p14:creationId xmlns:p14="http://schemas.microsoft.com/office/powerpoint/2010/main" val="190793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4882448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51</a:t>
            </a:fld>
            <a:endParaRPr lang="en-US" dirty="0"/>
          </a:p>
        </p:txBody>
      </p:sp>
    </p:spTree>
    <p:extLst>
      <p:ext uri="{BB962C8B-B14F-4D97-AF65-F5344CB8AC3E}">
        <p14:creationId xmlns:p14="http://schemas.microsoft.com/office/powerpoint/2010/main" val="96840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3392604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347491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422662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3756054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4000" b="0" i="0" u="none" strike="noStrike" kern="1200" cap="none" spc="0" normalizeH="0" baseline="0" noProof="0" dirty="0">
                <a:ln>
                  <a:noFill/>
                </a:ln>
                <a:solidFill>
                  <a:srgbClr val="2C3948"/>
                </a:solidFill>
                <a:effectLst/>
                <a:uLnTx/>
                <a:uFillTx/>
                <a:latin typeface="Painting With Chocolate" pitchFamily="2" charset="0"/>
                <a:ea typeface="+mn-ea"/>
                <a:cs typeface="+mn-cs"/>
              </a:rPr>
              <a:t>Object Oriented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Er. Shiva Kunwar</a:t>
            </a:r>
          </a:p>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7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17B89A15-82E4-AF84-E3E4-CFBB17FA817B}"/>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12/28/2023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5427BBB7-0C33-6248-206F-325A0A971AB4}"/>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03802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8" name="Date Placeholder 3">
            <a:extLst>
              <a:ext uri="{FF2B5EF4-FFF2-40B4-BE49-F238E27FC236}">
                <a16:creationId xmlns:a16="http://schemas.microsoft.com/office/drawing/2014/main" id="{41DA605F-89E5-2F75-3274-596592EA2F73}"/>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12/28/2023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Footer Placeholder 4">
            <a:extLst>
              <a:ext uri="{FF2B5EF4-FFF2-40B4-BE49-F238E27FC236}">
                <a16:creationId xmlns:a16="http://schemas.microsoft.com/office/drawing/2014/main" id="{2A9A3A51-468D-37A1-88D8-C68964715F78}"/>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1725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Date Placeholder 3">
            <a:extLst>
              <a:ext uri="{FF2B5EF4-FFF2-40B4-BE49-F238E27FC236}">
                <a16:creationId xmlns:a16="http://schemas.microsoft.com/office/drawing/2014/main" id="{B665505B-98F2-9D9C-1C3D-E967E2BA9ED4}"/>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12/28/2023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11" name="Footer Placeholder 4">
            <a:extLst>
              <a:ext uri="{FF2B5EF4-FFF2-40B4-BE49-F238E27FC236}">
                <a16:creationId xmlns:a16="http://schemas.microsoft.com/office/drawing/2014/main" id="{D703C522-8A59-1DE3-936A-F609FA151F0F}"/>
              </a:ext>
            </a:extLst>
          </p:cNvPr>
          <p:cNvSpPr>
            <a:spLocks noGrp="1"/>
          </p:cNvSpPr>
          <p:nvPr>
            <p:ph type="ftr" sz="quarter" idx="14"/>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52930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pic>
        <p:nvPicPr>
          <p:cNvPr id="6" name="Picture 5">
            <a:extLst>
              <a:ext uri="{FF2B5EF4-FFF2-40B4-BE49-F238E27FC236}">
                <a16:creationId xmlns:a16="http://schemas.microsoft.com/office/drawing/2014/main" id="{B06FA59B-F748-A66F-AED3-CDE52A33B72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hlinkClick r:id="rId3"/>
              </a:rPr>
              <a:t>SHIVA.KUNWAR@HOTMAIL.COM</a:t>
            </a:r>
            <a:endPar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+977-9819123654</a:t>
            </a: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C3948"/>
                </a:solidFill>
                <a:effectLst/>
                <a:uLnTx/>
                <a:uFillTx/>
                <a:latin typeface="Painting With Chocolate" pitchFamily="2" charset="0"/>
                <a:ea typeface="+mj-ea"/>
                <a:cs typeface="+mj-cs"/>
              </a:rPr>
              <a:t>END OF LECTURE </a:t>
            </a:r>
          </a:p>
        </p:txBody>
      </p:sp>
      <p:sp>
        <p:nvSpPr>
          <p:cNvPr id="7" name="Footer Placeholder 4">
            <a:extLst>
              <a:ext uri="{FF2B5EF4-FFF2-40B4-BE49-F238E27FC236}">
                <a16:creationId xmlns:a16="http://schemas.microsoft.com/office/drawing/2014/main" id="{611079ED-CAEB-72E9-AADE-1FD4F2A098D2}"/>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93934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17308A91-8B8D-1517-1021-56958EDF369A}"/>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12/28/2023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99CC3629-34F1-18AA-6F4A-1A88A515367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7713807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12/28/2023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2000">
                <a:solidFill>
                  <a:schemeClr val="tx2"/>
                </a:solidFill>
              </a:defRPr>
            </a:lvl1pPr>
          </a:lstStyle>
          <a:p>
            <a:pPr>
              <a:defRPr/>
            </a:pPr>
            <a:fld id="{3A4F6043-7A67-491B-98BC-F933DED7226D}" type="slidenum">
              <a:rPr lang="en-US" smtClean="0">
                <a:solidFill>
                  <a:srgbClr val="2C3948"/>
                </a:solidFill>
              </a:rPr>
              <a:pPr>
                <a:defRPr/>
              </a:pPr>
              <a:t>‹#›</a:t>
            </a:fld>
            <a:endParaRPr lang="en-US" sz="1200" dirty="0">
              <a:solidFill>
                <a:srgbClr val="2C3948"/>
              </a:solidFill>
            </a:endParaRPr>
          </a:p>
        </p:txBody>
      </p:sp>
    </p:spTree>
    <p:extLst>
      <p:ext uri="{BB962C8B-B14F-4D97-AF65-F5344CB8AC3E}">
        <p14:creationId xmlns:p14="http://schemas.microsoft.com/office/powerpoint/2010/main" val="42410573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Lst>
  <p:hf hdr="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32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Behavioral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Representation of Behavior:</a:t>
            </a:r>
          </a:p>
          <a:p>
            <a:pPr lvl="1"/>
            <a:r>
              <a:rPr lang="en-US" dirty="0"/>
              <a:t>Captures the dynamic behavior of the system.</a:t>
            </a:r>
          </a:p>
          <a:p>
            <a:r>
              <a:rPr lang="en-US" dirty="0"/>
              <a:t>Dynamic Views:</a:t>
            </a:r>
          </a:p>
          <a:p>
            <a:pPr lvl="1"/>
            <a:r>
              <a:rPr lang="en-US" dirty="0"/>
              <a:t>Includes dynamic views of the domain, showcasing the flow of interactions between system components.</a:t>
            </a:r>
          </a:p>
          <a:p>
            <a:r>
              <a:rPr lang="en-US" dirty="0"/>
              <a:t>Understanding System Dynamics:</a:t>
            </a:r>
          </a:p>
          <a:p>
            <a:pPr lvl="1"/>
            <a:r>
              <a:rPr lang="en-US" dirty="0"/>
              <a:t>Helps understand how components interact and behave over time.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99830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Behavioral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Example: ATM System</a:t>
            </a:r>
          </a:p>
          <a:p>
            <a:r>
              <a:rPr lang="en-US" dirty="0"/>
              <a:t>Representation of Behavior:</a:t>
            </a:r>
          </a:p>
          <a:p>
            <a:pPr lvl="1"/>
            <a:r>
              <a:rPr lang="en-US" dirty="0"/>
              <a:t>Captures how a user interacts with an ATM.</a:t>
            </a:r>
          </a:p>
          <a:p>
            <a:r>
              <a:rPr lang="en-US" dirty="0"/>
              <a:t>Dynamic Views:</a:t>
            </a:r>
          </a:p>
          <a:p>
            <a:pPr lvl="1"/>
            <a:r>
              <a:rPr lang="en-US" dirty="0"/>
              <a:t>Shows the sequence of actions: insert card, enter PIN, select transaction.</a:t>
            </a:r>
          </a:p>
          <a:p>
            <a:r>
              <a:rPr lang="en-US" dirty="0"/>
              <a:t>Understanding System Dynamics:</a:t>
            </a:r>
          </a:p>
          <a:p>
            <a:pPr lvl="1"/>
            <a:r>
              <a:rPr lang="en-US" dirty="0"/>
              <a:t>Helps understand the flow of interactions between the user and the ATM.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81914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Specification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Software Abstractions:</a:t>
            </a:r>
          </a:p>
          <a:p>
            <a:pPr lvl="1"/>
            <a:r>
              <a:rPr lang="en-US" dirty="0"/>
              <a:t>Describes software abstractions with specifications and interfaces.</a:t>
            </a:r>
          </a:p>
          <a:p>
            <a:r>
              <a:rPr lang="en-US" dirty="0"/>
              <a:t>No Commitment to Implementations:</a:t>
            </a:r>
          </a:p>
          <a:p>
            <a:pPr lvl="1"/>
            <a:r>
              <a:rPr lang="en-US" dirty="0"/>
              <a:t>Does not commit to specific implementations, focusing on defining what the system should do.</a:t>
            </a:r>
          </a:p>
          <a:p>
            <a:r>
              <a:rPr lang="en-US" dirty="0"/>
              <a:t>Interface Definition:</a:t>
            </a:r>
          </a:p>
          <a:p>
            <a:pPr lvl="1"/>
            <a:r>
              <a:rPr lang="en-US" dirty="0"/>
              <a:t>Defines interfaces and specifications for components.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98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Specification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Example: Email System</a:t>
            </a:r>
          </a:p>
          <a:p>
            <a:r>
              <a:rPr lang="en-US" dirty="0"/>
              <a:t>Software Abstractions:</a:t>
            </a:r>
          </a:p>
          <a:p>
            <a:pPr lvl="1"/>
            <a:r>
              <a:rPr lang="en-US" dirty="0"/>
              <a:t>Components: Email Server, User Interface.</a:t>
            </a:r>
          </a:p>
          <a:p>
            <a:r>
              <a:rPr lang="en-US" dirty="0"/>
              <a:t>No Commitment to Implementations:</a:t>
            </a:r>
          </a:p>
          <a:p>
            <a:pPr lvl="1"/>
            <a:r>
              <a:rPr lang="en-US" dirty="0"/>
              <a:t>Describes the interfaces without specifying how the server stores emails.</a:t>
            </a:r>
          </a:p>
          <a:p>
            <a:r>
              <a:rPr lang="en-US" dirty="0"/>
              <a:t>Interface Definition:</a:t>
            </a:r>
          </a:p>
          <a:p>
            <a:pPr lvl="1"/>
            <a:r>
              <a:rPr lang="en-US" dirty="0"/>
              <a:t>Defines methods for sending and receiving emails.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00796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Implementation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Software with Implementations:</a:t>
            </a:r>
          </a:p>
          <a:p>
            <a:pPr lvl="1"/>
            <a:r>
              <a:rPr lang="en-US" dirty="0"/>
              <a:t>Describes the software with implementations using a particular technology.</a:t>
            </a:r>
          </a:p>
          <a:p>
            <a:r>
              <a:rPr lang="en-US" dirty="0"/>
              <a:t>Technology-Specific Details:</a:t>
            </a:r>
          </a:p>
          <a:p>
            <a:pPr lvl="1"/>
            <a:r>
              <a:rPr lang="en-US" dirty="0"/>
              <a:t>Includes technology-specific details, providing a basis for coding.</a:t>
            </a:r>
          </a:p>
          <a:p>
            <a:r>
              <a:rPr lang="en-US" dirty="0"/>
              <a:t>Bridge to Coding:</a:t>
            </a:r>
          </a:p>
          <a:p>
            <a:pPr lvl="1"/>
            <a:r>
              <a:rPr lang="en-US" dirty="0"/>
              <a:t>Acts as a bridge between higher-level design and actual coding.</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63027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Implementation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Example: Online Reservation System</a:t>
            </a:r>
          </a:p>
          <a:p>
            <a:r>
              <a:rPr lang="en-US" dirty="0"/>
              <a:t>Software with Implementations:</a:t>
            </a:r>
          </a:p>
          <a:p>
            <a:pPr lvl="1"/>
            <a:r>
              <a:rPr lang="en-US" dirty="0"/>
              <a:t>Describes the technology-specific details.</a:t>
            </a:r>
          </a:p>
          <a:p>
            <a:r>
              <a:rPr lang="en-US" dirty="0"/>
              <a:t>Technology-Specific Details:</a:t>
            </a:r>
          </a:p>
          <a:p>
            <a:pPr lvl="1"/>
            <a:r>
              <a:rPr lang="en-US" dirty="0"/>
              <a:t>Includes details on how reservations are stored in a database, implemented using a web framework.</a:t>
            </a:r>
          </a:p>
          <a:p>
            <a:r>
              <a:rPr lang="en-US" dirty="0"/>
              <a:t>Bridge to Coding:</a:t>
            </a:r>
          </a:p>
          <a:p>
            <a:pPr lvl="1"/>
            <a:r>
              <a:rPr lang="en-US" dirty="0"/>
              <a:t>Serves as a guide for developers to implement the reservation system.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6658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Iterative Development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Iterative development is an approach to software development in which the development process is broken down into repeated cycles or iterations.</a:t>
            </a:r>
          </a:p>
          <a:p>
            <a:r>
              <a:rPr lang="en-US" dirty="0"/>
              <a:t>Each iteration represents a complete development cycle, including </a:t>
            </a:r>
            <a:r>
              <a:rPr lang="en-US" b="1" dirty="0"/>
              <a:t>planning</a:t>
            </a:r>
            <a:r>
              <a:rPr lang="en-US" dirty="0"/>
              <a:t>, </a:t>
            </a:r>
            <a:r>
              <a:rPr lang="en-US" b="1" dirty="0"/>
              <a:t>analysis</a:t>
            </a:r>
            <a:r>
              <a:rPr lang="en-US" dirty="0"/>
              <a:t>, </a:t>
            </a:r>
            <a:r>
              <a:rPr lang="en-US" b="1" dirty="0"/>
              <a:t>design</a:t>
            </a:r>
            <a:r>
              <a:rPr lang="en-US" dirty="0"/>
              <a:t>, </a:t>
            </a:r>
            <a:r>
              <a:rPr lang="en-US" b="1" dirty="0"/>
              <a:t>implementation,</a:t>
            </a:r>
            <a:r>
              <a:rPr lang="en-US" dirty="0"/>
              <a:t> and </a:t>
            </a:r>
            <a:r>
              <a:rPr lang="en-US" b="1" dirty="0"/>
              <a:t>testing</a:t>
            </a:r>
            <a:r>
              <a:rPr lang="en-US" dirty="0"/>
              <a:t>.</a:t>
            </a:r>
          </a:p>
          <a:p>
            <a:r>
              <a:rPr lang="en-US" dirty="0"/>
              <a:t>The iterative model contrasts with traditional linear development models, such as the Waterfall model, by allowing for flexibility, adaptability, and continuous improvement.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59015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a:t>Iterative Development Characteristics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Incremental Progress:</a:t>
            </a:r>
          </a:p>
          <a:p>
            <a:pPr lvl="1"/>
            <a:r>
              <a:rPr lang="en-US" dirty="0"/>
              <a:t>Development is divided into small, manageable increments or iterations.</a:t>
            </a:r>
          </a:p>
          <a:p>
            <a:pPr lvl="1"/>
            <a:r>
              <a:rPr lang="en-US" dirty="0"/>
              <a:t>Each iteration results in a potentially shippable product increment.</a:t>
            </a:r>
          </a:p>
          <a:p>
            <a:r>
              <a:rPr lang="en-US" b="1" dirty="0"/>
              <a:t>Feedback and Adaptability:</a:t>
            </a:r>
          </a:p>
          <a:p>
            <a:pPr lvl="1"/>
            <a:r>
              <a:rPr lang="en-US" dirty="0"/>
              <a:t>Regular feedback from stakeholders, users, and testing is gathered after each iteration.</a:t>
            </a:r>
          </a:p>
          <a:p>
            <a:pPr lvl="1"/>
            <a:r>
              <a:rPr lang="en-US" dirty="0"/>
              <a:t>Adaptations and adjustments to the project are made based on feedback.</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16694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51B9C-D6C7-506C-F396-0AE32FB43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0023A-1823-C93F-7BA6-16FE10625825}"/>
              </a:ext>
            </a:extLst>
          </p:cNvPr>
          <p:cNvSpPr>
            <a:spLocks noGrp="1"/>
          </p:cNvSpPr>
          <p:nvPr>
            <p:ph type="title"/>
          </p:nvPr>
        </p:nvSpPr>
        <p:spPr>
          <a:xfrm>
            <a:off x="420624" y="365125"/>
            <a:ext cx="10809352" cy="1120775"/>
          </a:xfrm>
        </p:spPr>
        <p:txBody>
          <a:bodyPr>
            <a:normAutofit fontScale="90000"/>
          </a:bodyPr>
          <a:lstStyle/>
          <a:p>
            <a:r>
              <a:rPr lang="en-US"/>
              <a:t>Iterative Development Characteristics</a:t>
            </a:r>
            <a:endParaRPr lang="en-US" dirty="0"/>
          </a:p>
        </p:txBody>
      </p:sp>
      <p:sp>
        <p:nvSpPr>
          <p:cNvPr id="3" name="Content Placeholder 2">
            <a:extLst>
              <a:ext uri="{FF2B5EF4-FFF2-40B4-BE49-F238E27FC236}">
                <a16:creationId xmlns:a16="http://schemas.microsoft.com/office/drawing/2014/main" id="{A3D5B370-4C44-0DC6-5AB1-EDC1855EF9CC}"/>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Repetition:</a:t>
            </a:r>
          </a:p>
          <a:p>
            <a:pPr lvl="1"/>
            <a:r>
              <a:rPr lang="en-US" dirty="0"/>
              <a:t>The development process repeats through a series of iterations.</a:t>
            </a:r>
          </a:p>
          <a:p>
            <a:pPr lvl="1"/>
            <a:r>
              <a:rPr lang="en-US" dirty="0"/>
              <a:t>Each iteration builds upon the previous one, incorporating lessons learned and improvements.</a:t>
            </a:r>
          </a:p>
          <a:p>
            <a:r>
              <a:rPr lang="en-US" b="1" dirty="0"/>
              <a:t>Flexibility:</a:t>
            </a:r>
          </a:p>
          <a:p>
            <a:pPr lvl="1"/>
            <a:r>
              <a:rPr lang="en-US" dirty="0"/>
              <a:t>Allows for changes in requirements, design, and functionality between iterations.</a:t>
            </a:r>
          </a:p>
          <a:p>
            <a:pPr lvl="1"/>
            <a:r>
              <a:rPr lang="en-US" dirty="0"/>
              <a:t>Emphasizes adaptability to evolving project needs.</a:t>
            </a:r>
          </a:p>
          <a:p>
            <a:endParaRPr lang="en-US" dirty="0"/>
          </a:p>
        </p:txBody>
      </p:sp>
      <p:sp>
        <p:nvSpPr>
          <p:cNvPr id="7" name="Slide Number Placeholder 6">
            <a:extLst>
              <a:ext uri="{FF2B5EF4-FFF2-40B4-BE49-F238E27FC236}">
                <a16:creationId xmlns:a16="http://schemas.microsoft.com/office/drawing/2014/main" id="{9372E7D3-AEE7-8252-4A55-5BD0FE0AA43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18</a:t>
            </a:fld>
            <a:endParaRPr lang="en-US" dirty="0"/>
          </a:p>
        </p:txBody>
      </p:sp>
      <p:sp>
        <p:nvSpPr>
          <p:cNvPr id="5" name="Date Placeholder 4">
            <a:extLst>
              <a:ext uri="{FF2B5EF4-FFF2-40B4-BE49-F238E27FC236}">
                <a16:creationId xmlns:a16="http://schemas.microsoft.com/office/drawing/2014/main" id="{D12D5594-9E60-9DB4-6C73-CF6D91DA7F2A}"/>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CC3895E1-20EB-3B37-83C8-A6634A49F044}"/>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91098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Iterative Development Characteristics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Continuous Refinement:</a:t>
            </a:r>
          </a:p>
          <a:p>
            <a:pPr lvl="1"/>
            <a:r>
              <a:rPr lang="en-US" dirty="0"/>
              <a:t>Continuous refinement of the product occurs throughout the development process.</a:t>
            </a:r>
          </a:p>
          <a:p>
            <a:pPr lvl="1"/>
            <a:r>
              <a:rPr lang="en-US" dirty="0"/>
              <a:t>Feedback from users and stakeholders guides ongoing improvements.</a:t>
            </a:r>
          </a:p>
          <a:p>
            <a:r>
              <a:rPr lang="en-US" b="1" dirty="0"/>
              <a:t>Risk Mitigation:</a:t>
            </a:r>
          </a:p>
          <a:p>
            <a:pPr lvl="1"/>
            <a:r>
              <a:rPr lang="en-US" dirty="0"/>
              <a:t>Risks are addressed iteratively, reducing the likelihood of major issues emerging late in the development process.</a:t>
            </a:r>
          </a:p>
          <a:p>
            <a:pPr lvl="1"/>
            <a:r>
              <a:rPr lang="en-US" dirty="0"/>
              <a:t>Early identification and resolution of issues contribute to project success.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82801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sz="4800" dirty="0"/>
              <a:t>Lesson 1: Object Oriented Fundamentals (10hrs)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a:lstStyle/>
          <a:p>
            <a:r>
              <a:rPr lang="en-US" dirty="0"/>
              <a:t>Introduction</a:t>
            </a:r>
          </a:p>
          <a:p>
            <a:r>
              <a:rPr lang="en-US" dirty="0"/>
              <a:t>Object Oriented Analysis and Design</a:t>
            </a:r>
          </a:p>
          <a:p>
            <a:r>
              <a:rPr lang="en-US" b="1" dirty="0"/>
              <a:t>Iterative development and unified process</a:t>
            </a:r>
          </a:p>
          <a:p>
            <a:r>
              <a:rPr lang="en-US" dirty="0"/>
              <a:t>Case Study</a:t>
            </a:r>
          </a:p>
          <a:p>
            <a:r>
              <a:rPr lang="en-US" b="1" dirty="0"/>
              <a:t>Understanding Requirements</a:t>
            </a:r>
          </a:p>
          <a:p>
            <a:r>
              <a:rPr lang="en-US" dirty="0"/>
              <a:t>Use Case modeling, Relating Use cases — include, extend and generalization </a:t>
            </a:r>
          </a:p>
          <a:p>
            <a:r>
              <a:rPr lang="en-US" dirty="0"/>
              <a:t>Overview of the Unified Modeling Language: UML Fundamentals and Notations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Iterative Development Steps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1. Planning:</a:t>
            </a:r>
          </a:p>
          <a:p>
            <a:r>
              <a:rPr lang="en-US" dirty="0"/>
              <a:t>Define project objectives and scope.</a:t>
            </a:r>
          </a:p>
          <a:p>
            <a:r>
              <a:rPr lang="en-US" dirty="0"/>
              <a:t>Identify key features and functionalities.</a:t>
            </a:r>
          </a:p>
          <a:p>
            <a:r>
              <a:rPr lang="en-US" dirty="0"/>
              <a:t>Plan the initial iteration, breaking down the project into manageable tasks.</a:t>
            </a:r>
          </a:p>
          <a:p>
            <a:r>
              <a:rPr lang="en-US" dirty="0"/>
              <a:t>Set goals, deliverables, and timelines for the first iteration.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9505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Iterative Development Steps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2. Analysis:</a:t>
            </a:r>
          </a:p>
          <a:p>
            <a:r>
              <a:rPr lang="en-US" dirty="0"/>
              <a:t>Conduct in-depth analysis of the identified features for the current iteration.</a:t>
            </a:r>
          </a:p>
          <a:p>
            <a:r>
              <a:rPr lang="en-US" dirty="0"/>
              <a:t>Gather detailed requirements and user stories.</a:t>
            </a:r>
          </a:p>
          <a:p>
            <a:r>
              <a:rPr lang="en-US" dirty="0"/>
              <a:t>Ensure a clear understanding of stakeholder needs.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53541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Iterative Development Steps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3. Design:</a:t>
            </a:r>
          </a:p>
          <a:p>
            <a:r>
              <a:rPr lang="en-US" dirty="0"/>
              <a:t>Design the architecture and high-level structure of the system.</a:t>
            </a:r>
          </a:p>
          <a:p>
            <a:r>
              <a:rPr lang="en-US" dirty="0"/>
              <a:t>Create detailed design specifications for the features targeted in the current iteration.</a:t>
            </a:r>
          </a:p>
          <a:p>
            <a:r>
              <a:rPr lang="en-US" dirty="0"/>
              <a:t>Focus on the design of specific features.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33507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Iterative Development Steps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4. Implementation:</a:t>
            </a:r>
          </a:p>
          <a:p>
            <a:r>
              <a:rPr lang="en-US" dirty="0"/>
              <a:t>Code the features based on the design specifications.</a:t>
            </a:r>
          </a:p>
          <a:p>
            <a:r>
              <a:rPr lang="en-US" dirty="0"/>
              <a:t>Implement a subset of functionalities, keeping the scope limited to what can be achieved within the iteration.</a:t>
            </a:r>
          </a:p>
          <a:p>
            <a:r>
              <a:rPr lang="en-US" dirty="0"/>
              <a:t>Leverage version control systems to manage code changes.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069907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Iterative Development Steps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5. Testing:</a:t>
            </a:r>
          </a:p>
          <a:p>
            <a:r>
              <a:rPr lang="en-US" dirty="0"/>
              <a:t>Conduct testing on the implemented features.</a:t>
            </a:r>
          </a:p>
          <a:p>
            <a:r>
              <a:rPr lang="en-US" dirty="0"/>
              <a:t>Perform unit testing, integration testing, and other relevant testing types.</a:t>
            </a:r>
          </a:p>
          <a:p>
            <a:r>
              <a:rPr lang="en-US" dirty="0"/>
              <a:t>Identify and fix defects.</a:t>
            </a:r>
          </a:p>
          <a:p>
            <a:r>
              <a:rPr lang="en-US" dirty="0"/>
              <a:t>Ensure that the features meet specified requirements.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51163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Development Lifecycle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Object-oriented development is highly incremental </a:t>
            </a:r>
          </a:p>
          <a:p>
            <a:r>
              <a:rPr lang="en-US" dirty="0"/>
              <a:t>First you perform analysis and then go to design</a:t>
            </a:r>
          </a:p>
          <a:p>
            <a:r>
              <a:rPr lang="en-US" dirty="0"/>
              <a:t>Repeat again and again this each step until you get the result</a:t>
            </a:r>
          </a:p>
          <a:p>
            <a:r>
              <a:rPr lang="en-US" dirty="0"/>
              <a:t>More rigorous process to do things right </a:t>
            </a:r>
          </a:p>
          <a:p>
            <a:r>
              <a:rPr lang="en-US" dirty="0"/>
              <a:t>More time spent on gathering requirements, developing model</a:t>
            </a:r>
          </a:p>
          <a:p>
            <a:r>
              <a:rPr lang="en-US" dirty="0"/>
              <a:t>Then finally turn the analysis model into design model</a:t>
            </a:r>
          </a:p>
          <a:p>
            <a:r>
              <a:rPr lang="en-US" dirty="0">
                <a:solidFill>
                  <a:srgbClr val="FF0000"/>
                </a:solidFill>
              </a:rPr>
              <a:t>The OODLC involves several phases, each focusing on different aspects of the development process.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72065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Development Lifecycle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Requirements Analysis:</a:t>
            </a:r>
          </a:p>
          <a:p>
            <a:r>
              <a:rPr lang="en-US" dirty="0"/>
              <a:t>Objective:</a:t>
            </a:r>
          </a:p>
          <a:p>
            <a:pPr lvl="1"/>
            <a:r>
              <a:rPr lang="en-US" dirty="0"/>
              <a:t>Understand and gather detailed requirements for the software system.</a:t>
            </a:r>
          </a:p>
          <a:p>
            <a:r>
              <a:rPr lang="en-US" dirty="0"/>
              <a:t>Activities:</a:t>
            </a:r>
          </a:p>
          <a:p>
            <a:pPr lvl="1"/>
            <a:r>
              <a:rPr lang="en-US" dirty="0"/>
              <a:t>Conduct interviews with stakeholders.</a:t>
            </a:r>
          </a:p>
          <a:p>
            <a:pPr lvl="1"/>
            <a:r>
              <a:rPr lang="en-US" dirty="0"/>
              <a:t>Identify system functionalities and user interactions.</a:t>
            </a:r>
          </a:p>
          <a:p>
            <a:pPr lvl="1"/>
            <a:r>
              <a:rPr lang="en-US" dirty="0"/>
              <a:t>Define use cases and user stories.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20301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Development Lifecycle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System Design:</a:t>
            </a:r>
          </a:p>
          <a:p>
            <a:r>
              <a:rPr lang="en-US" dirty="0"/>
              <a:t>Objective:</a:t>
            </a:r>
          </a:p>
          <a:p>
            <a:pPr lvl="1"/>
            <a:r>
              <a:rPr lang="en-US" dirty="0"/>
              <a:t>Define the overall architecture and structure of the system.</a:t>
            </a:r>
          </a:p>
          <a:p>
            <a:r>
              <a:rPr lang="en-US" dirty="0"/>
              <a:t>Activities:</a:t>
            </a:r>
          </a:p>
          <a:p>
            <a:pPr lvl="1"/>
            <a:r>
              <a:rPr lang="en-US" dirty="0"/>
              <a:t>Develop high-level design specifications.</a:t>
            </a:r>
          </a:p>
          <a:p>
            <a:pPr lvl="1"/>
            <a:r>
              <a:rPr lang="en-US" dirty="0"/>
              <a:t>Create class diagrams, defining relationships and dependencies.</a:t>
            </a:r>
          </a:p>
          <a:p>
            <a:pPr lvl="1"/>
            <a:r>
              <a:rPr lang="en-US" dirty="0"/>
              <a:t>Identify major system components and their interactions.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433228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Development Lifecycle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Object Design:</a:t>
            </a:r>
          </a:p>
          <a:p>
            <a:r>
              <a:rPr lang="en-US" dirty="0"/>
              <a:t>Objective:</a:t>
            </a:r>
          </a:p>
          <a:p>
            <a:pPr lvl="1"/>
            <a:r>
              <a:rPr lang="en-US" dirty="0"/>
              <a:t>Specify the design of individual objects and their relationships.</a:t>
            </a:r>
          </a:p>
          <a:p>
            <a:r>
              <a:rPr lang="en-US" dirty="0"/>
              <a:t>Activities:</a:t>
            </a:r>
          </a:p>
          <a:p>
            <a:pPr lvl="1"/>
            <a:r>
              <a:rPr lang="en-US" dirty="0"/>
              <a:t>Create detailed design specifications for each class.</a:t>
            </a:r>
          </a:p>
          <a:p>
            <a:pPr lvl="1"/>
            <a:r>
              <a:rPr lang="en-US" dirty="0"/>
              <a:t>Define attributes, methods, and their interactions.</a:t>
            </a:r>
          </a:p>
          <a:p>
            <a:pPr lvl="1"/>
            <a:r>
              <a:rPr lang="en-US" dirty="0"/>
              <a:t>Address issues like encapsulation and inheritance.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65451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Development Lifecycle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Implementation:</a:t>
            </a:r>
          </a:p>
          <a:p>
            <a:r>
              <a:rPr lang="en-US" dirty="0"/>
              <a:t>Objective:</a:t>
            </a:r>
          </a:p>
          <a:p>
            <a:pPr lvl="1"/>
            <a:r>
              <a:rPr lang="en-US" dirty="0"/>
              <a:t>Transform the design into executable code.</a:t>
            </a:r>
          </a:p>
          <a:p>
            <a:r>
              <a:rPr lang="en-US" dirty="0"/>
              <a:t>Activities:</a:t>
            </a:r>
          </a:p>
          <a:p>
            <a:pPr lvl="1"/>
            <a:r>
              <a:rPr lang="en-US" dirty="0"/>
              <a:t>Write code for classes and methods.</a:t>
            </a:r>
          </a:p>
          <a:p>
            <a:pPr lvl="1"/>
            <a:r>
              <a:rPr lang="en-US" dirty="0"/>
              <a:t>Implement relationships and interactions between objects.</a:t>
            </a:r>
          </a:p>
          <a:p>
            <a:pPr lvl="1"/>
            <a:r>
              <a:rPr lang="en-US" dirty="0"/>
              <a:t>Follow coding standards and best practices.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30517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OOAD Modeling</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Models helps to visualize, specify, construct and document the artifacts of software intensive system.
OOAD modeling involves development of various diagrams that describes the system under consideration.
It helps to manage complexity, understand requirements and properly derive the implementation.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272483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Development Lifecycle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Testing:</a:t>
            </a:r>
          </a:p>
          <a:p>
            <a:r>
              <a:rPr lang="en-US" dirty="0"/>
              <a:t>Objective:</a:t>
            </a:r>
          </a:p>
          <a:p>
            <a:pPr lvl="1"/>
            <a:r>
              <a:rPr lang="en-US" dirty="0"/>
              <a:t>Verify that the implemented code meets requirements and functions as intended.</a:t>
            </a:r>
          </a:p>
          <a:p>
            <a:r>
              <a:rPr lang="en-US" dirty="0"/>
              <a:t>Activities:</a:t>
            </a:r>
          </a:p>
          <a:p>
            <a:pPr lvl="1"/>
            <a:r>
              <a:rPr lang="en-US" dirty="0"/>
              <a:t>Conduct unit testing for individual classes and methods.</a:t>
            </a:r>
          </a:p>
          <a:p>
            <a:pPr lvl="1"/>
            <a:r>
              <a:rPr lang="en-US" dirty="0"/>
              <a:t>Perform integration testing to ensure components work together.</a:t>
            </a:r>
          </a:p>
          <a:p>
            <a:pPr lvl="1"/>
            <a:r>
              <a:rPr lang="en-US" dirty="0"/>
              <a:t>Validate the system against the defined use cases.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03971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a:t>Object Oriented Development Lifecycle</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Deployment:</a:t>
            </a:r>
          </a:p>
          <a:p>
            <a:r>
              <a:rPr lang="en-US" dirty="0"/>
              <a:t>Objective:</a:t>
            </a:r>
          </a:p>
          <a:p>
            <a:pPr lvl="1"/>
            <a:r>
              <a:rPr lang="en-US" dirty="0"/>
              <a:t>Release the software to the end-users or deploy it in a production environment.</a:t>
            </a:r>
          </a:p>
          <a:p>
            <a:r>
              <a:rPr lang="en-US" dirty="0"/>
              <a:t>Activities:</a:t>
            </a:r>
          </a:p>
          <a:p>
            <a:pPr lvl="1"/>
            <a:r>
              <a:rPr lang="en-US" dirty="0"/>
              <a:t>Prepare for deployment, including packaging and documentation.</a:t>
            </a:r>
          </a:p>
          <a:p>
            <a:pPr lvl="1"/>
            <a:r>
              <a:rPr lang="en-US" dirty="0"/>
              <a:t>Install the software on target environments.</a:t>
            </a:r>
          </a:p>
          <a:p>
            <a:pPr lvl="1"/>
            <a:r>
              <a:rPr lang="en-US" dirty="0"/>
              <a:t>Conduct user training and provide support.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04084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a:t>Object Oriented Development Lifecycle</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Maintenance and Evolution:</a:t>
            </a:r>
          </a:p>
          <a:p>
            <a:r>
              <a:rPr lang="en-US" dirty="0"/>
              <a:t>Objective:</a:t>
            </a:r>
          </a:p>
          <a:p>
            <a:pPr lvl="1"/>
            <a:r>
              <a:rPr lang="en-US" dirty="0"/>
              <a:t>Address issues, enhance features, and adapt to changing requirements over time.</a:t>
            </a:r>
          </a:p>
          <a:p>
            <a:r>
              <a:rPr lang="en-US" dirty="0"/>
              <a:t>Activities:</a:t>
            </a:r>
          </a:p>
          <a:p>
            <a:pPr lvl="1"/>
            <a:r>
              <a:rPr lang="en-US" dirty="0"/>
              <a:t>Monitor system performance and address bugs.</a:t>
            </a:r>
          </a:p>
          <a:p>
            <a:pPr lvl="1"/>
            <a:r>
              <a:rPr lang="en-US" dirty="0"/>
              <a:t>Implement updates and enhancements.</a:t>
            </a:r>
          </a:p>
          <a:p>
            <a:pPr lvl="1"/>
            <a:r>
              <a:rPr lang="en-US" dirty="0"/>
              <a:t>Respond to user feedback and changing business needs.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470576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Unified Process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a:t>The Unified Process (UP) is an iterative and incremental software development methodology that provides a framework for efficiently managing and executing software projects.</a:t>
            </a:r>
          </a:p>
          <a:p>
            <a:r>
              <a:rPr lang="en-US"/>
              <a:t>It is an adaptable and flexible process framework.</a:t>
            </a:r>
          </a:p>
          <a:p>
            <a:r>
              <a:rPr lang="en-US"/>
              <a:t>It follows the principles of the Unified Modeling Language (UML).</a:t>
            </a:r>
          </a:p>
          <a:p>
            <a:r>
              <a:rPr lang="en-US"/>
              <a:t>It is often associated with object-oriented development. </a:t>
            </a:r>
          </a:p>
          <a:p>
            <a:r>
              <a:rPr lang="en-US"/>
              <a:t>UP emphasizes the creation and management of various artifacts, including use case models, class diagrams, sequence diagrams, and design specifications.</a:t>
            </a:r>
          </a:p>
          <a:p>
            <a:r>
              <a:rPr lang="en-US"/>
              <a:t>Work products are created at each phase, providing documentation and guidance for the development team.</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50528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16CA8C8-F729-F0BE-5474-2338D7B2C842}"/>
              </a:ext>
            </a:extLst>
          </p:cNvPr>
          <p:cNvSpPr>
            <a:spLocks noGrp="1"/>
          </p:cNvSpPr>
          <p:nvPr>
            <p:ph type="title"/>
          </p:nvPr>
        </p:nvSpPr>
        <p:spPr/>
        <p:txBody>
          <a:bodyPr/>
          <a:lstStyle/>
          <a:p>
            <a:endParaRPr lang="en-US"/>
          </a:p>
        </p:txBody>
      </p:sp>
      <p:pic>
        <p:nvPicPr>
          <p:cNvPr id="8" name="Content Placeholder 7" descr="A diagram of a process">
            <a:extLst>
              <a:ext uri="{FF2B5EF4-FFF2-40B4-BE49-F238E27FC236}">
                <a16:creationId xmlns:a16="http://schemas.microsoft.com/office/drawing/2014/main" id="{C7927E0B-104F-AF35-9B9A-A26AAA39C4EF}"/>
              </a:ext>
            </a:extLst>
          </p:cNvPr>
          <p:cNvPicPr>
            <a:picLocks noGrp="1" noChangeAspect="1"/>
          </p:cNvPicPr>
          <p:nvPr>
            <p:ph idx="1"/>
          </p:nvPr>
        </p:nvPicPr>
        <p:blipFill>
          <a:blip r:embed="rId3"/>
          <a:stretch>
            <a:fillRect/>
          </a:stretch>
        </p:blipFill>
        <p:spPr>
          <a:xfrm>
            <a:off x="2345813" y="774070"/>
            <a:ext cx="8177043" cy="5258430"/>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268228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Unified Process (UP) is organized into four phases, each representing a distinct stage in the software development lifecycle.</a:t>
            </a:r>
          </a:p>
          <a:p>
            <a:r>
              <a:rPr lang="en-US" dirty="0"/>
              <a:t>These phases are </a:t>
            </a:r>
            <a:r>
              <a:rPr lang="en-US" b="1" dirty="0"/>
              <a:t>Inception</a:t>
            </a:r>
            <a:r>
              <a:rPr lang="en-US" dirty="0"/>
              <a:t>, </a:t>
            </a:r>
            <a:r>
              <a:rPr lang="en-US" b="1" dirty="0"/>
              <a:t>Elaboration</a:t>
            </a:r>
            <a:r>
              <a:rPr lang="en-US" dirty="0"/>
              <a:t>, </a:t>
            </a:r>
            <a:r>
              <a:rPr lang="en-US" b="1" dirty="0"/>
              <a:t>Construction</a:t>
            </a:r>
            <a:r>
              <a:rPr lang="en-US" dirty="0"/>
              <a:t>, and </a:t>
            </a:r>
            <a:r>
              <a:rPr lang="en-US" b="1" dirty="0"/>
              <a:t>Transition</a:t>
            </a:r>
            <a:r>
              <a:rPr lang="en-US" dirty="0"/>
              <a:t>.</a:t>
            </a:r>
          </a:p>
          <a:p>
            <a:r>
              <a:rPr lang="en-US" dirty="0"/>
              <a:t>The UP phases are characterized by specific objectives, activities, and milestones, and they follow an iterative and incremental approach.</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585179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 Inception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Objective:</a:t>
            </a:r>
          </a:p>
          <a:p>
            <a:pPr lvl="1"/>
            <a:r>
              <a:rPr lang="en-US" dirty="0"/>
              <a:t>Understand the scope of the project and establish a vision.</a:t>
            </a:r>
          </a:p>
          <a:p>
            <a:r>
              <a:rPr lang="en-US" b="1" dirty="0"/>
              <a:t>Key Activities:</a:t>
            </a:r>
          </a:p>
          <a:p>
            <a:pPr lvl="1"/>
            <a:r>
              <a:rPr lang="en-US" dirty="0"/>
              <a:t>Identify and define the initial requirements.</a:t>
            </a:r>
          </a:p>
          <a:p>
            <a:pPr lvl="1"/>
            <a:r>
              <a:rPr lang="en-US" dirty="0"/>
              <a:t>Outline the overall architecture and feasibility.</a:t>
            </a:r>
          </a:p>
          <a:p>
            <a:pPr lvl="1"/>
            <a:r>
              <a:rPr lang="en-US" dirty="0"/>
              <a:t>Identify major risks and potential solutions.</a:t>
            </a:r>
          </a:p>
          <a:p>
            <a:pPr lvl="1"/>
            <a:r>
              <a:rPr lang="en-US" dirty="0"/>
              <a:t>Develop a preliminary project schedule and estimate.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38250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 Inception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Milestones:</a:t>
            </a:r>
          </a:p>
          <a:p>
            <a:pPr lvl="1"/>
            <a:r>
              <a:rPr lang="en-US" dirty="0"/>
              <a:t>Vision: A clear understanding of the project scope and objectives.</a:t>
            </a:r>
          </a:p>
          <a:p>
            <a:pPr lvl="1"/>
            <a:r>
              <a:rPr lang="en-US" dirty="0"/>
              <a:t>Lifecycle Objectives: Defined goals for the project.</a:t>
            </a:r>
          </a:p>
          <a:p>
            <a:pPr lvl="1"/>
            <a:r>
              <a:rPr lang="en-US" dirty="0"/>
              <a:t>Risk Assessment: Identification of major risks and potential mitigation strategies.</a:t>
            </a:r>
          </a:p>
          <a:p>
            <a:pPr lvl="1"/>
            <a:r>
              <a:rPr lang="en-US" dirty="0"/>
              <a:t>Development Case: Initial project plan and schedule.</a:t>
            </a:r>
          </a:p>
          <a:p>
            <a:r>
              <a:rPr lang="en-US" b="1" dirty="0"/>
              <a:t>Outputs:</a:t>
            </a:r>
          </a:p>
          <a:p>
            <a:pPr lvl="1"/>
            <a:r>
              <a:rPr lang="en-US" dirty="0"/>
              <a:t>Vision document.</a:t>
            </a:r>
          </a:p>
          <a:p>
            <a:pPr lvl="1"/>
            <a:r>
              <a:rPr lang="en-US" dirty="0"/>
              <a:t>Initial use cases.</a:t>
            </a:r>
          </a:p>
          <a:p>
            <a:pPr lvl="1"/>
            <a:r>
              <a:rPr lang="en-US" dirty="0"/>
              <a:t>Preliminary risk list.</a:t>
            </a:r>
          </a:p>
          <a:p>
            <a:pPr lvl="1"/>
            <a:r>
              <a:rPr lang="en-US" dirty="0"/>
              <a:t>Initial project plan.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825529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 Elaboration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Objective:</a:t>
            </a:r>
          </a:p>
          <a:p>
            <a:pPr lvl="1"/>
            <a:r>
              <a:rPr lang="en-US" dirty="0"/>
              <a:t>Refine the project vision, scope, and architecture.</a:t>
            </a:r>
          </a:p>
          <a:p>
            <a:r>
              <a:rPr lang="en-US" b="1" dirty="0"/>
              <a:t>Key Activities:</a:t>
            </a:r>
          </a:p>
          <a:p>
            <a:pPr lvl="1"/>
            <a:r>
              <a:rPr lang="en-US" dirty="0"/>
              <a:t>Develop a more detailed use case model.</a:t>
            </a:r>
          </a:p>
          <a:p>
            <a:pPr lvl="1"/>
            <a:r>
              <a:rPr lang="en-US" dirty="0"/>
              <a:t>Refine the system architecture and design.</a:t>
            </a:r>
          </a:p>
          <a:p>
            <a:pPr lvl="1"/>
            <a:r>
              <a:rPr lang="en-US" dirty="0"/>
              <a:t>Address high-priority risks.</a:t>
            </a:r>
          </a:p>
          <a:p>
            <a:pPr lvl="1"/>
            <a:r>
              <a:rPr lang="en-US" dirty="0"/>
              <a:t>Develop a detailed project plan and estimate for the entire project.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661009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 Elaboration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Milestones:</a:t>
            </a:r>
          </a:p>
          <a:p>
            <a:pPr lvl="1"/>
            <a:r>
              <a:rPr lang="en-US" dirty="0"/>
              <a:t>Revised Vision: Adjusted based on feedback and more detailed analysis.</a:t>
            </a:r>
          </a:p>
          <a:p>
            <a:pPr lvl="1"/>
            <a:r>
              <a:rPr lang="en-US" dirty="0"/>
              <a:t>Baseline Architecture: A solid foundation for the system architecture.</a:t>
            </a:r>
          </a:p>
          <a:p>
            <a:pPr lvl="1"/>
            <a:r>
              <a:rPr lang="en-US" dirty="0"/>
              <a:t>Risk-Resolved Architecture: High-priority risks addressed.</a:t>
            </a:r>
          </a:p>
          <a:p>
            <a:pPr lvl="1"/>
            <a:r>
              <a:rPr lang="en-US" dirty="0"/>
              <a:t>Project Plan: Detailed plan for the entire project.</a:t>
            </a:r>
          </a:p>
          <a:p>
            <a:r>
              <a:rPr lang="en-US" b="1" dirty="0"/>
              <a:t>Outputs:</a:t>
            </a:r>
          </a:p>
          <a:p>
            <a:pPr lvl="1"/>
            <a:r>
              <a:rPr lang="en-US" dirty="0"/>
              <a:t>Use case model.</a:t>
            </a:r>
          </a:p>
          <a:p>
            <a:pPr lvl="1"/>
            <a:r>
              <a:rPr lang="en-US" dirty="0"/>
              <a:t>Refined risk list.</a:t>
            </a:r>
          </a:p>
          <a:p>
            <a:pPr lvl="1"/>
            <a:r>
              <a:rPr lang="en-US" dirty="0"/>
              <a:t>Architectural prototype.</a:t>
            </a:r>
          </a:p>
          <a:p>
            <a:pPr lvl="1"/>
            <a:r>
              <a:rPr lang="en-US" dirty="0"/>
              <a:t>Revised project plan.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410890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OOAD Modeling Importance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Visualization, Specification, Construction, and Documentation</a:t>
            </a:r>
          </a:p>
          <a:p>
            <a:pPr lvl="1"/>
            <a:r>
              <a:rPr lang="en-US" dirty="0"/>
              <a:t>OOAD models serve as visual representations that aid in understanding, specifying, constructing, and documenting software-intensive systems.</a:t>
            </a:r>
          </a:p>
          <a:p>
            <a:pPr lvl="1"/>
            <a:r>
              <a:rPr lang="en-US" dirty="0"/>
              <a:t>Visualizations help stakeholders, including developers and non-technical members, to grasp the system's structure and behavior.</a:t>
            </a:r>
          </a:p>
          <a:p>
            <a:r>
              <a:rPr lang="en-US" b="1" dirty="0"/>
              <a:t>Managing Complexity</a:t>
            </a:r>
          </a:p>
          <a:p>
            <a:pPr lvl="1"/>
            <a:r>
              <a:rPr lang="en-US" dirty="0"/>
              <a:t>OOAD modeling plays a crucial role in managing the complexity of software systems.</a:t>
            </a:r>
          </a:p>
          <a:p>
            <a:pPr lvl="1"/>
            <a:r>
              <a:rPr lang="en-US" dirty="0"/>
              <a:t>By breaking down the system into comprehensible models, developers can focus on individual aspects without being overwhelmed by the entire system's intricacies.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414074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Unified Process Phase: Construction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Objective:</a:t>
            </a:r>
          </a:p>
          <a:p>
            <a:pPr lvl="1"/>
            <a:r>
              <a:rPr lang="en-US" dirty="0"/>
              <a:t>Develop the system incrementally and iteratively.</a:t>
            </a:r>
          </a:p>
          <a:p>
            <a:r>
              <a:rPr lang="en-US" b="1" dirty="0"/>
              <a:t>Key Activities:</a:t>
            </a:r>
          </a:p>
          <a:p>
            <a:pPr lvl="1"/>
            <a:r>
              <a:rPr lang="en-US" dirty="0"/>
              <a:t>Implement features based on the architecture.</a:t>
            </a:r>
          </a:p>
          <a:p>
            <a:pPr lvl="1"/>
            <a:r>
              <a:rPr lang="en-US" dirty="0"/>
              <a:t>Conduct regular testing and integration.</a:t>
            </a:r>
          </a:p>
          <a:p>
            <a:pPr lvl="1"/>
            <a:r>
              <a:rPr lang="en-US" dirty="0"/>
              <a:t>Continue to address and monitor risks.</a:t>
            </a:r>
          </a:p>
          <a:p>
            <a:pPr lvl="1"/>
            <a:r>
              <a:rPr lang="en-US" dirty="0"/>
              <a:t>Develop and release fully functional product increments.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916464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Unified Process Phase: Construction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Milestones:</a:t>
            </a:r>
          </a:p>
          <a:p>
            <a:pPr lvl="1"/>
            <a:r>
              <a:rPr lang="en-US" dirty="0"/>
              <a:t>First Operational Capability: Initial release of a functional system.</a:t>
            </a:r>
          </a:p>
          <a:p>
            <a:pPr lvl="1"/>
            <a:r>
              <a:rPr lang="en-US" dirty="0"/>
              <a:t>Architectural Complete: Key features and components implemented.</a:t>
            </a:r>
          </a:p>
          <a:p>
            <a:pPr lvl="1"/>
            <a:r>
              <a:rPr lang="en-US" dirty="0"/>
              <a:t>Beta Release: A version suitable for broader testing.</a:t>
            </a:r>
          </a:p>
          <a:p>
            <a:r>
              <a:rPr lang="en-US" b="1" dirty="0"/>
              <a:t>Outputs:</a:t>
            </a:r>
          </a:p>
          <a:p>
            <a:pPr lvl="1"/>
            <a:r>
              <a:rPr lang="en-US" dirty="0"/>
              <a:t>Working software increments.</a:t>
            </a:r>
          </a:p>
          <a:p>
            <a:pPr lvl="1"/>
            <a:r>
              <a:rPr lang="en-US" dirty="0"/>
              <a:t>User documentation.</a:t>
            </a:r>
          </a:p>
          <a:p>
            <a:pPr lvl="1"/>
            <a:r>
              <a:rPr lang="en-US" dirty="0"/>
              <a:t>Test reports.</a:t>
            </a:r>
          </a:p>
          <a:p>
            <a:pPr lvl="1"/>
            <a:r>
              <a:rPr lang="en-US" dirty="0"/>
              <a:t>Release notes.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398010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 Transition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Objective:</a:t>
            </a:r>
          </a:p>
          <a:p>
            <a:pPr lvl="1"/>
            <a:r>
              <a:rPr lang="en-US" dirty="0"/>
              <a:t>Deploy the system for use by end-users.</a:t>
            </a:r>
          </a:p>
          <a:p>
            <a:r>
              <a:rPr lang="en-US" b="1" dirty="0"/>
              <a:t>Key Activities:</a:t>
            </a:r>
          </a:p>
          <a:p>
            <a:pPr lvl="1"/>
            <a:r>
              <a:rPr lang="en-US" dirty="0"/>
              <a:t>Finalize testing and address any remaining issues.</a:t>
            </a:r>
          </a:p>
          <a:p>
            <a:pPr lvl="1"/>
            <a:r>
              <a:rPr lang="en-US" dirty="0"/>
              <a:t>Prepare for deployment and user training.</a:t>
            </a:r>
          </a:p>
          <a:p>
            <a:pPr lvl="1"/>
            <a:r>
              <a:rPr lang="en-US" dirty="0"/>
              <a:t>Release the system to end-users.</a:t>
            </a:r>
          </a:p>
          <a:p>
            <a:pPr lvl="1"/>
            <a:r>
              <a:rPr lang="en-US" dirty="0"/>
              <a:t>Conduct post-release support and monitoring.</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643565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 Phase: Transition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Milestones:</a:t>
            </a:r>
          </a:p>
          <a:p>
            <a:pPr lvl="1"/>
            <a:r>
              <a:rPr lang="en-US" dirty="0"/>
              <a:t>Product Release: Deployment of the system for use.</a:t>
            </a:r>
          </a:p>
          <a:p>
            <a:pPr lvl="1"/>
            <a:r>
              <a:rPr lang="en-US" dirty="0"/>
              <a:t>Transition Assessment: Evaluation of the transition process.</a:t>
            </a:r>
          </a:p>
          <a:p>
            <a:pPr lvl="1"/>
            <a:r>
              <a:rPr lang="en-US" dirty="0"/>
              <a:t>Customer Feedback: Gather feedback from end-users.</a:t>
            </a:r>
          </a:p>
          <a:p>
            <a:r>
              <a:rPr lang="en-US" b="1" dirty="0"/>
              <a:t>Outputs:</a:t>
            </a:r>
          </a:p>
          <a:p>
            <a:pPr lvl="1"/>
            <a:r>
              <a:rPr lang="en-US" dirty="0"/>
              <a:t>Deployed and operational system.</a:t>
            </a:r>
          </a:p>
          <a:p>
            <a:pPr lvl="1"/>
            <a:r>
              <a:rPr lang="en-US" dirty="0"/>
              <a:t>User training materials.</a:t>
            </a:r>
          </a:p>
          <a:p>
            <a:pPr lvl="1"/>
            <a:r>
              <a:rPr lang="en-US" dirty="0"/>
              <a:t>Support documentation.</a:t>
            </a:r>
          </a:p>
          <a:p>
            <a:pPr lvl="1"/>
            <a:r>
              <a:rPr lang="en-US" dirty="0"/>
              <a:t>Post-implementation review reports.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820730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Unified Process</a:t>
            </a:r>
          </a:p>
        </p:txBody>
      </p:sp>
      <p:pic>
        <p:nvPicPr>
          <p:cNvPr id="8" name="Content Placeholder 7" descr="A diagram of a diagram&#10;&#10;Description automatically generated with medium confidence">
            <a:extLst>
              <a:ext uri="{FF2B5EF4-FFF2-40B4-BE49-F238E27FC236}">
                <a16:creationId xmlns:a16="http://schemas.microsoft.com/office/drawing/2014/main" id="{3D3C58A1-BC3C-9C66-4F7E-B0A178C2066C}"/>
              </a:ext>
            </a:extLst>
          </p:cNvPr>
          <p:cNvPicPr>
            <a:picLocks noGrp="1" noChangeAspect="1"/>
          </p:cNvPicPr>
          <p:nvPr>
            <p:ph idx="1"/>
          </p:nvPr>
        </p:nvPicPr>
        <p:blipFill>
          <a:blip r:embed="rId3"/>
          <a:stretch>
            <a:fillRect/>
          </a:stretch>
        </p:blipFill>
        <p:spPr>
          <a:xfrm>
            <a:off x="2535691" y="1467500"/>
            <a:ext cx="6579280" cy="4654838"/>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47499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Understanding Requirements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Requirement process is a systematic approach to finding, documenting, organizing, and tracking the users' needs and responses to a system's changing requirements.</a:t>
            </a:r>
          </a:p>
          <a:p>
            <a:r>
              <a:rPr lang="en-US" dirty="0"/>
              <a:t>Requirements are the aspects that the system must follow.</a:t>
            </a:r>
          </a:p>
          <a:p>
            <a:r>
              <a:rPr lang="en-US" dirty="0"/>
              <a:t>Clear and comprehensive requirements lay the foundation for designing and building a successful software system.</a:t>
            </a:r>
          </a:p>
          <a:p>
            <a:r>
              <a:rPr lang="en-US" dirty="0"/>
              <a:t>A prime challenge of requirements work (fact-finding) is to find, communicate, and record what is really needed, in a form that clearly speaks to the client and development team members.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824432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Requirements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 </a:t>
            </a:r>
            <a:r>
              <a:rPr lang="en-US" b="1" dirty="0"/>
              <a:t>Functional Requirement</a:t>
            </a:r>
          </a:p>
          <a:p>
            <a:pPr lvl="1"/>
            <a:r>
              <a:rPr lang="en-US" dirty="0"/>
              <a:t>It describes the behavior of the system.</a:t>
            </a:r>
          </a:p>
          <a:p>
            <a:pPr lvl="1"/>
            <a:r>
              <a:rPr lang="en-US" dirty="0"/>
              <a:t>It includes user tasks that the system needs to support.</a:t>
            </a:r>
          </a:p>
          <a:p>
            <a:pPr lvl="1"/>
            <a:r>
              <a:rPr lang="en-US" dirty="0"/>
              <a:t>It is phrased as actions.</a:t>
            </a:r>
          </a:p>
          <a:p>
            <a:pPr lvl="1"/>
            <a:r>
              <a:rPr lang="en-US" dirty="0"/>
              <a:t> E.g., calculations, technical details, data manipulation and processing, etc.</a:t>
            </a:r>
          </a:p>
          <a:p>
            <a:r>
              <a:rPr lang="en-US" b="1" dirty="0"/>
              <a:t>Non-Functional Requirement</a:t>
            </a:r>
          </a:p>
          <a:p>
            <a:pPr lvl="1"/>
            <a:r>
              <a:rPr lang="en-US" dirty="0"/>
              <a:t>It describes the properties of the system.</a:t>
            </a:r>
          </a:p>
          <a:p>
            <a:pPr lvl="1"/>
            <a:r>
              <a:rPr lang="en-US" dirty="0"/>
              <a:t>It is phrased as constraints or negative assertions.</a:t>
            </a:r>
          </a:p>
          <a:p>
            <a:pPr lvl="1"/>
            <a:r>
              <a:rPr lang="en-US" dirty="0"/>
              <a:t>also known as quality requirements, which impose constraints on the design or implementation (such as performance requirements, security, cost, and reliability).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048360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6DF5B-E3AE-40E4-3298-471020F97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CB966-7523-D64E-39E6-5DA12F4421D6}"/>
              </a:ext>
            </a:extLst>
          </p:cNvPr>
          <p:cNvSpPr>
            <a:spLocks noGrp="1"/>
          </p:cNvSpPr>
          <p:nvPr>
            <p:ph type="title"/>
          </p:nvPr>
        </p:nvSpPr>
        <p:spPr>
          <a:xfrm>
            <a:off x="420624" y="365125"/>
            <a:ext cx="10809352" cy="1120775"/>
          </a:xfrm>
        </p:spPr>
        <p:txBody>
          <a:bodyPr>
            <a:normAutofit fontScale="90000"/>
          </a:bodyPr>
          <a:lstStyle/>
          <a:p>
            <a:r>
              <a:rPr lang="en-US" dirty="0"/>
              <a:t>Process of Understanding Requirements</a:t>
            </a:r>
          </a:p>
        </p:txBody>
      </p:sp>
      <p:sp>
        <p:nvSpPr>
          <p:cNvPr id="3" name="Content Placeholder 2">
            <a:extLst>
              <a:ext uri="{FF2B5EF4-FFF2-40B4-BE49-F238E27FC236}">
                <a16:creationId xmlns:a16="http://schemas.microsoft.com/office/drawing/2014/main" id="{DCFD6B7B-8533-F005-B9D9-8B545BDEABEB}"/>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Requirement Elicitation Techniques:</a:t>
            </a:r>
          </a:p>
          <a:p>
            <a:pPr lvl="1"/>
            <a:r>
              <a:rPr lang="en-US" b="1" dirty="0"/>
              <a:t>Interviews</a:t>
            </a:r>
            <a:r>
              <a:rPr lang="en-US" dirty="0"/>
              <a:t>: Talking with stakeholders.</a:t>
            </a:r>
          </a:p>
          <a:p>
            <a:pPr lvl="1"/>
            <a:r>
              <a:rPr lang="en-US" b="1" dirty="0"/>
              <a:t>Workshops</a:t>
            </a:r>
            <a:r>
              <a:rPr lang="en-US" dirty="0"/>
              <a:t>: Collaborative sessions.</a:t>
            </a:r>
          </a:p>
          <a:p>
            <a:pPr lvl="1"/>
            <a:r>
              <a:rPr lang="en-US" b="1" dirty="0"/>
              <a:t>Surveys</a:t>
            </a:r>
            <a:r>
              <a:rPr lang="en-US" dirty="0"/>
              <a:t>: Questionnaires for feedback.</a:t>
            </a:r>
          </a:p>
          <a:p>
            <a:pPr lvl="1"/>
            <a:r>
              <a:rPr lang="en-US" b="1" dirty="0"/>
              <a:t>Observation</a:t>
            </a:r>
            <a:r>
              <a:rPr lang="en-US" dirty="0"/>
              <a:t>: Watching users interact with existing systems.</a:t>
            </a:r>
          </a:p>
          <a:p>
            <a:pPr lvl="1"/>
            <a:r>
              <a:rPr lang="en-US" b="1" dirty="0"/>
              <a:t>Prototyping</a:t>
            </a:r>
            <a:r>
              <a:rPr lang="en-US" dirty="0"/>
              <a:t>: Creating mockups for validation.</a:t>
            </a:r>
          </a:p>
        </p:txBody>
      </p:sp>
      <p:sp>
        <p:nvSpPr>
          <p:cNvPr id="7" name="Slide Number Placeholder 6">
            <a:extLst>
              <a:ext uri="{FF2B5EF4-FFF2-40B4-BE49-F238E27FC236}">
                <a16:creationId xmlns:a16="http://schemas.microsoft.com/office/drawing/2014/main" id="{A3BC498F-A7BE-5E97-EF78-C2E9BCC0D56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47</a:t>
            </a:fld>
            <a:endParaRPr lang="en-US" dirty="0"/>
          </a:p>
        </p:txBody>
      </p:sp>
      <p:sp>
        <p:nvSpPr>
          <p:cNvPr id="5" name="Date Placeholder 4">
            <a:extLst>
              <a:ext uri="{FF2B5EF4-FFF2-40B4-BE49-F238E27FC236}">
                <a16:creationId xmlns:a16="http://schemas.microsoft.com/office/drawing/2014/main" id="{91DDC1BC-ECAA-F482-492C-83321D7FCF09}"/>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17DCD198-AA6F-C4D9-6D49-6A9023DE0B3D}"/>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001797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B9B7-6BB6-96F0-96FF-DF10FFDFF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E9935-B301-4AFD-B443-46664330A8AC}"/>
              </a:ext>
            </a:extLst>
          </p:cNvPr>
          <p:cNvSpPr>
            <a:spLocks noGrp="1"/>
          </p:cNvSpPr>
          <p:nvPr>
            <p:ph type="title"/>
          </p:nvPr>
        </p:nvSpPr>
        <p:spPr>
          <a:xfrm>
            <a:off x="420624" y="365125"/>
            <a:ext cx="10809352" cy="1120775"/>
          </a:xfrm>
        </p:spPr>
        <p:txBody>
          <a:bodyPr>
            <a:normAutofit fontScale="90000"/>
          </a:bodyPr>
          <a:lstStyle/>
          <a:p>
            <a:r>
              <a:rPr lang="en-US" dirty="0"/>
              <a:t>Process of Understanding Requirements</a:t>
            </a:r>
          </a:p>
        </p:txBody>
      </p:sp>
      <p:sp>
        <p:nvSpPr>
          <p:cNvPr id="3" name="Content Placeholder 2">
            <a:extLst>
              <a:ext uri="{FF2B5EF4-FFF2-40B4-BE49-F238E27FC236}">
                <a16:creationId xmlns:a16="http://schemas.microsoft.com/office/drawing/2014/main" id="{791A215C-BB74-7EAF-3F01-9E10BA119BE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Requirement Specification</a:t>
            </a:r>
            <a:r>
              <a:rPr lang="en-US" dirty="0"/>
              <a:t>:</a:t>
            </a:r>
          </a:p>
          <a:p>
            <a:r>
              <a:rPr lang="en-US" dirty="0"/>
              <a:t>Documenting requirements using tools like:</a:t>
            </a:r>
          </a:p>
          <a:p>
            <a:pPr lvl="1"/>
            <a:r>
              <a:rPr lang="en-US" b="1" dirty="0"/>
              <a:t>Use Case Diagrams</a:t>
            </a:r>
            <a:r>
              <a:rPr lang="en-US" dirty="0"/>
              <a:t>: Show interactions between actors and the system.</a:t>
            </a:r>
          </a:p>
          <a:p>
            <a:pPr lvl="1"/>
            <a:r>
              <a:rPr lang="en-US" b="1" dirty="0"/>
              <a:t>User Stories</a:t>
            </a:r>
            <a:r>
              <a:rPr lang="en-US" dirty="0"/>
              <a:t>: Capture user interactions in a simple format.</a:t>
            </a:r>
          </a:p>
          <a:p>
            <a:pPr lvl="1"/>
            <a:r>
              <a:rPr lang="en-US" b="1" dirty="0"/>
              <a:t>SRS (Software Requirements Specification</a:t>
            </a:r>
            <a:r>
              <a:rPr lang="en-US" dirty="0"/>
              <a:t>): A formal document outlining all requirements.</a:t>
            </a:r>
          </a:p>
        </p:txBody>
      </p:sp>
      <p:sp>
        <p:nvSpPr>
          <p:cNvPr id="7" name="Slide Number Placeholder 6">
            <a:extLst>
              <a:ext uri="{FF2B5EF4-FFF2-40B4-BE49-F238E27FC236}">
                <a16:creationId xmlns:a16="http://schemas.microsoft.com/office/drawing/2014/main" id="{9D778BF1-5621-EC49-6E9A-25D7941A3C30}"/>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48</a:t>
            </a:fld>
            <a:endParaRPr lang="en-US" dirty="0"/>
          </a:p>
        </p:txBody>
      </p:sp>
      <p:sp>
        <p:nvSpPr>
          <p:cNvPr id="5" name="Date Placeholder 4">
            <a:extLst>
              <a:ext uri="{FF2B5EF4-FFF2-40B4-BE49-F238E27FC236}">
                <a16:creationId xmlns:a16="http://schemas.microsoft.com/office/drawing/2014/main" id="{AD2B5514-60C1-B5F4-490F-3A1D6CC41B75}"/>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7EA79120-A023-56AE-2BA5-C91FAAAE5CDD}"/>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4217238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Requirements Types - FURPS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An acronym representing a model for classifying software quality attributes (functional &amp; non-functional requirements)</a:t>
            </a:r>
          </a:p>
          <a:p>
            <a:r>
              <a:rPr lang="en-US" dirty="0"/>
              <a:t>First Developed at HP </a:t>
            </a:r>
          </a:p>
          <a:p>
            <a:r>
              <a:rPr lang="en-US" b="1" dirty="0"/>
              <a:t>Functionality</a:t>
            </a:r>
            <a:r>
              <a:rPr lang="en-US" dirty="0"/>
              <a:t>: features, capabilities.</a:t>
            </a:r>
          </a:p>
          <a:p>
            <a:r>
              <a:rPr lang="en-US" b="1" dirty="0"/>
              <a:t>Usability</a:t>
            </a:r>
            <a:r>
              <a:rPr lang="en-US" dirty="0"/>
              <a:t>: human factors, help, documentation.</a:t>
            </a:r>
          </a:p>
          <a:p>
            <a:r>
              <a:rPr lang="en-US" b="1" dirty="0"/>
              <a:t>Reliability</a:t>
            </a:r>
            <a:r>
              <a:rPr lang="en-US" dirty="0"/>
              <a:t>: frequency of failure, recoverability, predictability, security.</a:t>
            </a:r>
          </a:p>
          <a:p>
            <a:r>
              <a:rPr lang="en-US" b="1" dirty="0"/>
              <a:t>Performance</a:t>
            </a:r>
            <a:r>
              <a:rPr lang="en-US" dirty="0"/>
              <a:t>: response times, throughput, accuracy, availability, resource usage</a:t>
            </a:r>
          </a:p>
          <a:p>
            <a:r>
              <a:rPr lang="en-US" b="1" dirty="0"/>
              <a:t>Supportability</a:t>
            </a:r>
            <a:r>
              <a:rPr lang="en-US" dirty="0"/>
              <a:t>: adaptability, maintainability, internationalization, configurability.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26328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OOAD Modeling Importance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Understanding Requirements:</a:t>
            </a:r>
          </a:p>
          <a:p>
            <a:pPr lvl="1"/>
            <a:r>
              <a:rPr lang="en-US" dirty="0"/>
              <a:t>OOAD modeling contributes to a better understanding of system requirements.</a:t>
            </a:r>
          </a:p>
          <a:p>
            <a:pPr lvl="1"/>
            <a:r>
              <a:rPr lang="en-US" dirty="0"/>
              <a:t>It allows stakeholders to visualize how different components interact and ensures that the system aligns with the specified needs.</a:t>
            </a:r>
          </a:p>
          <a:p>
            <a:r>
              <a:rPr lang="en-US" b="1" dirty="0"/>
              <a:t>Deriving Implementation:</a:t>
            </a:r>
          </a:p>
          <a:p>
            <a:pPr lvl="1"/>
            <a:r>
              <a:rPr lang="en-US" dirty="0"/>
              <a:t>OOAD models act as a bridge between high-level requirements and actual implementation.</a:t>
            </a:r>
          </a:p>
          <a:p>
            <a:pPr lvl="1"/>
            <a:r>
              <a:rPr lang="en-US" dirty="0"/>
              <a:t>They provide a blueprint for developers to translate design concepts into executable code.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285885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Requirements Types - FURPS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a:t>The "+" in FURPS+ indicates ancillary and sub-factors, such as:</a:t>
            </a:r>
          </a:p>
          <a:p>
            <a:r>
              <a:rPr lang="en-US"/>
              <a:t> Implementation resource limitations, languages and tools, hardware, ...</a:t>
            </a:r>
          </a:p>
          <a:p>
            <a:r>
              <a:rPr lang="en-US"/>
              <a:t>Operations system management in its operational setting.</a:t>
            </a:r>
          </a:p>
          <a:p>
            <a:r>
              <a:rPr lang="en-US"/>
              <a:t>Packaging legal licensing and so forth</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190340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Requirement Elicitation Methods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To identify all relevant requirements analysts must use a range of techniques.</a:t>
            </a:r>
          </a:p>
          <a:p>
            <a:r>
              <a:rPr lang="en-US" dirty="0"/>
              <a:t>First, you must identify the information you need and develop a fact-finding plan.</a:t>
            </a:r>
          </a:p>
          <a:p>
            <a:r>
              <a:rPr lang="en-US" dirty="0"/>
              <a:t>Fact finding can be done through Document Review, Observation, Questionnaire, Surveys, Sampling, Research, Task Analysis, Scenarios, Case study, etc.</a:t>
            </a:r>
          </a:p>
          <a:p>
            <a:r>
              <a:rPr lang="en-US" b="1" dirty="0"/>
              <a:t>Assignment</a:t>
            </a:r>
            <a:r>
              <a:rPr lang="en-US" dirty="0"/>
              <a: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602730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6B569A-50D3-98FB-436B-6F924328963E}"/>
              </a:ext>
            </a:extLst>
          </p:cNvPr>
          <p:cNvSpPr>
            <a:spLocks noGrp="1"/>
          </p:cNvSpPr>
          <p:nvPr>
            <p:ph type="sldNum" sz="quarter" idx="12"/>
          </p:nvPr>
        </p:nvSpPr>
        <p:spPr>
          <a:xfrm>
            <a:off x="11503152" y="0"/>
            <a:ext cx="685800" cy="685800"/>
          </a:xfrm>
        </p:spPr>
        <p:txBody>
          <a:bodyPr/>
          <a:lstStyle/>
          <a:p>
            <a:pPr lvl="0"/>
            <a:fld id="{3A4F6043-7A67-491B-98BC-F933DED7226D}" type="slidenum">
              <a:rPr lang="en-US" noProof="0" smtClean="0"/>
              <a:pPr lvl="0"/>
              <a:t>52</a:t>
            </a:fld>
            <a:endParaRPr lang="en-US" noProof="0" dirty="0"/>
          </a:p>
        </p:txBody>
      </p:sp>
      <p:sp>
        <p:nvSpPr>
          <p:cNvPr id="3" name="Footer Placeholder 2">
            <a:extLst>
              <a:ext uri="{FF2B5EF4-FFF2-40B4-BE49-F238E27FC236}">
                <a16:creationId xmlns:a16="http://schemas.microsoft.com/office/drawing/2014/main" id="{32D4C463-2D85-57D7-3A39-DC2693A77B83}"/>
              </a:ext>
            </a:extLst>
          </p:cNvPr>
          <p:cNvSpPr>
            <a:spLocks noGrp="1"/>
          </p:cNvSpPr>
          <p:nvPr>
            <p:ph type="ftr" sz="quarter" idx="3"/>
          </p:nvPr>
        </p:nvSpPr>
        <p:spPr>
          <a:xfrm>
            <a:off x="3767328" y="6217920"/>
            <a:ext cx="7476934" cy="640080"/>
          </a:xfrm>
        </p:spPr>
        <p:txBody>
          <a:bodyPr/>
          <a:lstStyle/>
          <a:p>
            <a:pPr lvl="0"/>
            <a:r>
              <a:rPr lang="en-US" noProof="0"/>
              <a:t>Object Oriented Fundamentals| Lecture 3</a:t>
            </a:r>
            <a:endParaRPr lang="en-US" noProof="0" dirty="0"/>
          </a:p>
        </p:txBody>
      </p:sp>
    </p:spTree>
    <p:extLst>
      <p:ext uri="{BB962C8B-B14F-4D97-AF65-F5344CB8AC3E}">
        <p14:creationId xmlns:p14="http://schemas.microsoft.com/office/powerpoint/2010/main" val="1070355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81B4-0282-E225-EF68-7B4CF8D1D64F}"/>
              </a:ext>
            </a:extLst>
          </p:cNvPr>
          <p:cNvSpPr>
            <a:spLocks noGrp="1"/>
          </p:cNvSpPr>
          <p:nvPr>
            <p:ph type="ctrTitle"/>
          </p:nvPr>
        </p:nvSpPr>
        <p:spPr>
          <a:xfrm>
            <a:off x="1524000" y="1325517"/>
            <a:ext cx="9144000" cy="965318"/>
          </a:xfrm>
        </p:spPr>
        <p:txBody>
          <a:bodyPr/>
          <a:lstStyle/>
          <a:p>
            <a:r>
              <a:rPr lang="en-US" dirty="0"/>
              <a:t>PREVIEW FOR LECTURE 4</a:t>
            </a:r>
          </a:p>
        </p:txBody>
      </p:sp>
      <p:sp>
        <p:nvSpPr>
          <p:cNvPr id="3" name="Subtitle 2">
            <a:extLst>
              <a:ext uri="{FF2B5EF4-FFF2-40B4-BE49-F238E27FC236}">
                <a16:creationId xmlns:a16="http://schemas.microsoft.com/office/drawing/2014/main" id="{09133368-0B8D-1DEF-3567-68ED3388EBF4}"/>
              </a:ext>
            </a:extLst>
          </p:cNvPr>
          <p:cNvSpPr>
            <a:spLocks noGrp="1"/>
          </p:cNvSpPr>
          <p:nvPr>
            <p:ph type="subTitle" idx="1"/>
          </p:nvPr>
        </p:nvSpPr>
        <p:spPr>
          <a:xfrm>
            <a:off x="1524000" y="2476443"/>
            <a:ext cx="9144000" cy="2709920"/>
          </a:xfrm>
        </p:spPr>
        <p:txBody>
          <a:bodyPr/>
          <a:lstStyle/>
          <a:p>
            <a:r>
              <a:rPr lang="en-US" dirty="0"/>
              <a:t>USE CASE MODELING</a:t>
            </a:r>
          </a:p>
        </p:txBody>
      </p:sp>
      <p:sp>
        <p:nvSpPr>
          <p:cNvPr id="4" name="Slide Number Placeholder 3">
            <a:extLst>
              <a:ext uri="{FF2B5EF4-FFF2-40B4-BE49-F238E27FC236}">
                <a16:creationId xmlns:a16="http://schemas.microsoft.com/office/drawing/2014/main" id="{31D205FA-693E-E1CB-BDB1-B8320D62BD1B}"/>
              </a:ext>
            </a:extLst>
          </p:cNvPr>
          <p:cNvSpPr>
            <a:spLocks noGrp="1"/>
          </p:cNvSpPr>
          <p:nvPr>
            <p:ph type="sldNum" sz="quarter" idx="12"/>
          </p:nvPr>
        </p:nvSpPr>
        <p:spPr>
          <a:xfrm>
            <a:off x="11503152" y="0"/>
            <a:ext cx="685800" cy="685800"/>
          </a:xfrm>
        </p:spPr>
        <p:txBody>
          <a:bodyPr/>
          <a:lstStyle/>
          <a:p>
            <a:pPr lvl="0"/>
            <a:fld id="{3A4F6043-7A67-491B-98BC-F933DED7226D}" type="slidenum">
              <a:rPr lang="en-US" noProof="0" smtClean="0"/>
              <a:pPr lvl="0"/>
              <a:t>53</a:t>
            </a:fld>
            <a:endParaRPr lang="en-US" noProof="0" dirty="0"/>
          </a:p>
        </p:txBody>
      </p:sp>
      <p:sp>
        <p:nvSpPr>
          <p:cNvPr id="5" name="Footer Placeholder 4">
            <a:extLst>
              <a:ext uri="{FF2B5EF4-FFF2-40B4-BE49-F238E27FC236}">
                <a16:creationId xmlns:a16="http://schemas.microsoft.com/office/drawing/2014/main" id="{A960B512-CD91-AFD5-9ED6-2A492CEF2488}"/>
              </a:ext>
            </a:extLst>
          </p:cNvPr>
          <p:cNvSpPr>
            <a:spLocks noGrp="1"/>
          </p:cNvSpPr>
          <p:nvPr>
            <p:ph type="ftr" sz="quarter" idx="3"/>
          </p:nvPr>
        </p:nvSpPr>
        <p:spPr>
          <a:xfrm>
            <a:off x="3767328" y="6217920"/>
            <a:ext cx="7476934" cy="640080"/>
          </a:xfrm>
        </p:spPr>
        <p:txBody>
          <a:bodyPr/>
          <a:lstStyle/>
          <a:p>
            <a:pPr lvl="0"/>
            <a:r>
              <a:rPr lang="en-US" noProof="0"/>
              <a:t>Object Oriented Fundamentals| Lecture 3</a:t>
            </a:r>
            <a:endParaRPr lang="en-US" noProof="0" dirty="0"/>
          </a:p>
        </p:txBody>
      </p:sp>
      <p:sp>
        <p:nvSpPr>
          <p:cNvPr id="10" name="Date Placeholder 9">
            <a:extLst>
              <a:ext uri="{FF2B5EF4-FFF2-40B4-BE49-F238E27FC236}">
                <a16:creationId xmlns:a16="http://schemas.microsoft.com/office/drawing/2014/main" id="{D310E7D3-A604-DE09-0264-063020E6551D}"/>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12/28/2023</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87287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Conceptual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Representation of Concepts:</a:t>
            </a:r>
          </a:p>
          <a:p>
            <a:pPr lvl="1"/>
            <a:r>
              <a:rPr lang="en-US" dirty="0"/>
              <a:t>Involves representing the concepts within the problem domain.</a:t>
            </a:r>
          </a:p>
          <a:p>
            <a:r>
              <a:rPr lang="en-US" dirty="0"/>
              <a:t>Static Structure:</a:t>
            </a:r>
          </a:p>
          <a:p>
            <a:pPr lvl="1"/>
            <a:r>
              <a:rPr lang="en-US" dirty="0"/>
              <a:t>Depicts static structures where concepts are associated, have attributes, but no operations.</a:t>
            </a:r>
          </a:p>
          <a:p>
            <a:r>
              <a:rPr lang="en-US" dirty="0"/>
              <a:t>Implementational Constraints:</a:t>
            </a:r>
          </a:p>
          <a:p>
            <a:pPr lvl="1"/>
            <a:r>
              <a:rPr lang="en-US" dirty="0"/>
              <a:t>Allows consideration of implementational constraints.</a:t>
            </a:r>
          </a:p>
          <a:p>
            <a:r>
              <a:rPr lang="en-US" dirty="0"/>
              <a:t>Understanding Requirements:</a:t>
            </a:r>
          </a:p>
          <a:p>
            <a:pPr lvl="1"/>
            <a:r>
              <a:rPr lang="en-US" dirty="0"/>
              <a:t>Aids in understanding the problem requirements.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17283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Conceptual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Example: Online Shopping System</a:t>
            </a:r>
          </a:p>
          <a:p>
            <a:r>
              <a:rPr lang="en-US" dirty="0"/>
              <a:t>Representation of Concepts:</a:t>
            </a:r>
          </a:p>
          <a:p>
            <a:pPr lvl="1"/>
            <a:r>
              <a:rPr lang="en-US" dirty="0"/>
              <a:t>Concepts: Customer, Product, Order.</a:t>
            </a:r>
          </a:p>
          <a:p>
            <a:r>
              <a:rPr lang="en-US" dirty="0"/>
              <a:t>Static Structure:</a:t>
            </a:r>
          </a:p>
          <a:p>
            <a:pPr lvl="1"/>
            <a:r>
              <a:rPr lang="en-US" dirty="0"/>
              <a:t>Customer has attributes (name, address).</a:t>
            </a:r>
          </a:p>
          <a:p>
            <a:r>
              <a:rPr lang="en-US" dirty="0"/>
              <a:t>Product has attributes (name, price).</a:t>
            </a:r>
          </a:p>
          <a:p>
            <a:pPr lvl="1"/>
            <a:r>
              <a:rPr lang="en-US" dirty="0"/>
              <a:t>Order has attributes (order number, date).</a:t>
            </a:r>
          </a:p>
          <a:p>
            <a:r>
              <a:rPr lang="en-US" dirty="0"/>
              <a:t>Implementational Constraints:</a:t>
            </a:r>
          </a:p>
          <a:p>
            <a:pPr lvl="1"/>
            <a:r>
              <a:rPr lang="en-US" dirty="0"/>
              <a:t>Consideration of constraints like payment methods.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394358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Structural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Representation of Structure:</a:t>
            </a:r>
          </a:p>
          <a:p>
            <a:pPr lvl="1"/>
            <a:r>
              <a:rPr lang="en-US" dirty="0"/>
              <a:t>Illustrates the structure of the problem domain.</a:t>
            </a:r>
          </a:p>
          <a:p>
            <a:r>
              <a:rPr lang="en-US" dirty="0"/>
              <a:t>Static Views:</a:t>
            </a:r>
          </a:p>
          <a:p>
            <a:pPr lvl="1"/>
            <a:r>
              <a:rPr lang="en-US" dirty="0"/>
              <a:t>Provides static views of the domain, focusing on entities, relationships, and their attributes.</a:t>
            </a:r>
          </a:p>
          <a:p>
            <a:r>
              <a:rPr lang="en-US" dirty="0"/>
              <a:t>Understanding System Components:</a:t>
            </a:r>
          </a:p>
          <a:p>
            <a:pPr lvl="1"/>
            <a:r>
              <a:rPr lang="en-US" dirty="0"/>
              <a:t>Helps in understanding how different components are organized within the system.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31011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OOAD Modeling Type: Structural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Example: Library Management System</a:t>
            </a:r>
          </a:p>
          <a:p>
            <a:r>
              <a:rPr lang="en-US" dirty="0"/>
              <a:t>Representation of Structure:</a:t>
            </a:r>
          </a:p>
          <a:p>
            <a:pPr lvl="1"/>
            <a:r>
              <a:rPr lang="en-US" dirty="0"/>
              <a:t>Entities: Book, Patron, Library.</a:t>
            </a:r>
          </a:p>
          <a:p>
            <a:r>
              <a:rPr lang="en-US" dirty="0"/>
              <a:t>Static Views:</a:t>
            </a:r>
          </a:p>
          <a:p>
            <a:pPr lvl="1"/>
            <a:r>
              <a:rPr lang="en-US" dirty="0"/>
              <a:t>Illustrates how books are organized by genre, how patrons are registered, and how the library is structured.</a:t>
            </a:r>
          </a:p>
          <a:p>
            <a:r>
              <a:rPr lang="en-US" dirty="0"/>
              <a:t>Understanding System Components:</a:t>
            </a:r>
          </a:p>
          <a:p>
            <a:pPr lvl="1"/>
            <a:r>
              <a:rPr lang="en-US" dirty="0"/>
              <a:t>Helps understand the relationships between entities (books, patrons, library).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12/28/2023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3</a:t>
            </a:r>
            <a:endParaRPr lang="en-US" dirty="0"/>
          </a:p>
        </p:txBody>
      </p:sp>
    </p:spTree>
    <p:extLst>
      <p:ext uri="{BB962C8B-B14F-4D97-AF65-F5344CB8AC3E}">
        <p14:creationId xmlns:p14="http://schemas.microsoft.com/office/powerpoint/2010/main" val="1496787175"/>
      </p:ext>
    </p:extLst>
  </p:cSld>
  <p:clrMapOvr>
    <a:masterClrMapping/>
  </p:clrMapOvr>
</p:sld>
</file>

<file path=ppt/theme/theme1.xml><?xml version="1.0" encoding="utf-8"?>
<a:theme xmlns:a="http://schemas.openxmlformats.org/drawingml/2006/main" name="2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59C4-AC71-4849-BC68-7545A45536D3}">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1195</TotalTime>
  <Words>3127</Words>
  <Application>Microsoft Office PowerPoint</Application>
  <PresentationFormat>Widescreen</PresentationFormat>
  <Paragraphs>558</Paragraphs>
  <Slides>53</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Dante</vt:lpstr>
      <vt:lpstr>Helvetica Neue Medium</vt:lpstr>
      <vt:lpstr>Nunito</vt:lpstr>
      <vt:lpstr>Painting With Chocolate</vt:lpstr>
      <vt:lpstr>Rustic Story</vt:lpstr>
      <vt:lpstr>Wingdings 2</vt:lpstr>
      <vt:lpstr>2_OffsetVTI</vt:lpstr>
      <vt:lpstr>PowerPoint Presentation</vt:lpstr>
      <vt:lpstr>Lesson 1: Object Oriented Fundamentals (10hrs)</vt:lpstr>
      <vt:lpstr>OOAD Modeling</vt:lpstr>
      <vt:lpstr>OOAD Modeling Importance</vt:lpstr>
      <vt:lpstr>OOAD Modeling Importance</vt:lpstr>
      <vt:lpstr>OOAD Modeling Type: Conceptual Model</vt:lpstr>
      <vt:lpstr>OOAD Modeling Type: Conceptual Model</vt:lpstr>
      <vt:lpstr>OOAD Modeling Type: Structural Model</vt:lpstr>
      <vt:lpstr>OOAD Modeling Type: Structural Model</vt:lpstr>
      <vt:lpstr>OOAD Modeling Type: Behavioral Model</vt:lpstr>
      <vt:lpstr>OOAD Modeling Type: Behavioral Model</vt:lpstr>
      <vt:lpstr>OOAD Modeling Type: Specification Model</vt:lpstr>
      <vt:lpstr>OOAD Modeling Type: Specification Model</vt:lpstr>
      <vt:lpstr>OOAD Modeling Type: Implementation Model</vt:lpstr>
      <vt:lpstr>OOAD Modeling Type: Implementation Model</vt:lpstr>
      <vt:lpstr>Iterative Development</vt:lpstr>
      <vt:lpstr>Iterative Development Characteristics</vt:lpstr>
      <vt:lpstr>Iterative Development Characteristics</vt:lpstr>
      <vt:lpstr>Iterative Development Characteristics</vt:lpstr>
      <vt:lpstr>Iterative Development Steps</vt:lpstr>
      <vt:lpstr>Iterative Development Steps</vt:lpstr>
      <vt:lpstr>Iterative Development Steps</vt:lpstr>
      <vt:lpstr>Iterative Development Steps</vt:lpstr>
      <vt:lpstr>Iterative Development Steps</vt:lpstr>
      <vt:lpstr>Object Oriented Development Lifecycle</vt:lpstr>
      <vt:lpstr>Object Oriented Development Lifecycle</vt:lpstr>
      <vt:lpstr>Object Oriented Development Lifecycle</vt:lpstr>
      <vt:lpstr>Object Oriented Development Lifecycle</vt:lpstr>
      <vt:lpstr>Object Oriented Development Lifecycle</vt:lpstr>
      <vt:lpstr>Object Oriented Development Lifecycle</vt:lpstr>
      <vt:lpstr>Object Oriented Development Lifecycle</vt:lpstr>
      <vt:lpstr>Object Oriented Development Lifecycle</vt:lpstr>
      <vt:lpstr>Unified Process</vt:lpstr>
      <vt:lpstr>PowerPoint Presentation</vt:lpstr>
      <vt:lpstr>Unified Process Phases</vt:lpstr>
      <vt:lpstr>Unified Process Phase: Inception</vt:lpstr>
      <vt:lpstr>Unified Process Phase: Inception</vt:lpstr>
      <vt:lpstr>Unified Process Phase: Elaboration</vt:lpstr>
      <vt:lpstr>Unified Process Phase: Elaboration</vt:lpstr>
      <vt:lpstr>Unified Process Phase: Construction</vt:lpstr>
      <vt:lpstr>Unified Process Phase: Construction</vt:lpstr>
      <vt:lpstr>Unified Process Phase: Transition</vt:lpstr>
      <vt:lpstr>Unified Process Phase: Transition</vt:lpstr>
      <vt:lpstr>Unified Process</vt:lpstr>
      <vt:lpstr>Understanding Requirements</vt:lpstr>
      <vt:lpstr>Requirements Types</vt:lpstr>
      <vt:lpstr>Process of Understanding Requirements</vt:lpstr>
      <vt:lpstr>Process of Understanding Requirements</vt:lpstr>
      <vt:lpstr>Requirements Types - FURPS</vt:lpstr>
      <vt:lpstr>Requirements Types - FURPS</vt:lpstr>
      <vt:lpstr>Requirement Elicitation Methods</vt:lpstr>
      <vt:lpstr>PowerPoint Presentation</vt:lpstr>
      <vt:lpstr>PREVIEW FOR LECTURE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Shiva Kunwar</dc:creator>
  <cp:lastModifiedBy>Shiva Kunwar</cp:lastModifiedBy>
  <cp:revision>58</cp:revision>
  <dcterms:created xsi:type="dcterms:W3CDTF">2023-12-21T15:41:48Z</dcterms:created>
  <dcterms:modified xsi:type="dcterms:W3CDTF">2024-11-23T15:35:48Z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