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50"/>
  </p:notesMasterIdLst>
  <p:sldIdLst>
    <p:sldId id="256" r:id="rId5"/>
    <p:sldId id="258" r:id="rId6"/>
    <p:sldId id="285" r:id="rId7"/>
    <p:sldId id="286" r:id="rId8"/>
    <p:sldId id="290" r:id="rId9"/>
    <p:sldId id="304" r:id="rId10"/>
    <p:sldId id="303" r:id="rId11"/>
    <p:sldId id="301" r:id="rId12"/>
    <p:sldId id="289" r:id="rId13"/>
    <p:sldId id="310" r:id="rId14"/>
    <p:sldId id="314" r:id="rId15"/>
    <p:sldId id="311" r:id="rId16"/>
    <p:sldId id="313" r:id="rId17"/>
    <p:sldId id="315" r:id="rId18"/>
    <p:sldId id="312" r:id="rId19"/>
    <p:sldId id="316" r:id="rId20"/>
    <p:sldId id="287" r:id="rId21"/>
    <p:sldId id="309" r:id="rId22"/>
    <p:sldId id="288" r:id="rId23"/>
    <p:sldId id="305" r:id="rId24"/>
    <p:sldId id="306" r:id="rId25"/>
    <p:sldId id="307" r:id="rId26"/>
    <p:sldId id="308" r:id="rId27"/>
    <p:sldId id="291" r:id="rId28"/>
    <p:sldId id="317" r:id="rId29"/>
    <p:sldId id="318" r:id="rId30"/>
    <p:sldId id="292" r:id="rId31"/>
    <p:sldId id="293" r:id="rId32"/>
    <p:sldId id="294" r:id="rId33"/>
    <p:sldId id="295" r:id="rId34"/>
    <p:sldId id="296" r:id="rId35"/>
    <p:sldId id="297" r:id="rId36"/>
    <p:sldId id="298" r:id="rId37"/>
    <p:sldId id="299" r:id="rId38"/>
    <p:sldId id="300" r:id="rId39"/>
    <p:sldId id="319" r:id="rId40"/>
    <p:sldId id="321" r:id="rId41"/>
    <p:sldId id="322" r:id="rId42"/>
    <p:sldId id="323" r:id="rId43"/>
    <p:sldId id="325" r:id="rId44"/>
    <p:sldId id="324" r:id="rId45"/>
    <p:sldId id="320" r:id="rId46"/>
    <p:sldId id="326" r:id="rId47"/>
    <p:sldId id="265"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117" autoAdjust="0"/>
  </p:normalViewPr>
  <p:slideViewPr>
    <p:cSldViewPr snapToGrid="0">
      <p:cViewPr varScale="1">
        <p:scale>
          <a:sx n="68" d="100"/>
          <a:sy n="68" d="100"/>
        </p:scale>
        <p:origin x="738" y="72"/>
      </p:cViewPr>
      <p:guideLst/>
    </p:cSldViewPr>
  </p:slideViewPr>
  <p:outlineViewPr>
    <p:cViewPr>
      <p:scale>
        <a:sx n="33" d="100"/>
        <a:sy n="33" d="100"/>
      </p:scale>
      <p:origin x="0" y="-1414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5A7BEA50-B40D-472E-A5AA-F65BA9F8C0F9}"/>
    <pc:docChg chg="custSel delSld modSld">
      <pc:chgData name="Shiva Kunwar" userId="aebf2261f0d6e09f" providerId="LiveId" clId="{5A7BEA50-B40D-472E-A5AA-F65BA9F8C0F9}" dt="2023-12-23T13:15:08.030" v="49" actId="20577"/>
      <pc:docMkLst>
        <pc:docMk/>
      </pc:docMkLst>
      <pc:sldChg chg="modSp mod">
        <pc:chgData name="Shiva Kunwar" userId="aebf2261f0d6e09f" providerId="LiveId" clId="{5A7BEA50-B40D-472E-A5AA-F65BA9F8C0F9}" dt="2023-12-23T13:13:51.536" v="3" actId="20577"/>
        <pc:sldMkLst>
          <pc:docMk/>
          <pc:sldMk cId="513983598" sldId="256"/>
        </pc:sldMkLst>
        <pc:spChg chg="mod">
          <ac:chgData name="Shiva Kunwar" userId="aebf2261f0d6e09f" providerId="LiveId" clId="{5A7BEA50-B40D-472E-A5AA-F65BA9F8C0F9}" dt="2023-12-23T13:13:51.536" v="3" actId="20577"/>
          <ac:spMkLst>
            <pc:docMk/>
            <pc:sldMk cId="513983598" sldId="256"/>
            <ac:spMk id="11" creationId="{966A9420-2EAA-2BB1-E08B-25BFB498717E}"/>
          </ac:spMkLst>
        </pc:spChg>
      </pc:sldChg>
      <pc:sldChg chg="modSp mod">
        <pc:chgData name="Shiva Kunwar" userId="aebf2261f0d6e09f" providerId="LiveId" clId="{5A7BEA50-B40D-472E-A5AA-F65BA9F8C0F9}" dt="2023-12-23T13:14:42.141" v="29" actId="20577"/>
        <pc:sldMkLst>
          <pc:docMk/>
          <pc:sldMk cId="399910915" sldId="258"/>
        </pc:sldMkLst>
        <pc:spChg chg="mod">
          <ac:chgData name="Shiva Kunwar" userId="aebf2261f0d6e09f" providerId="LiveId" clId="{5A7BEA50-B40D-472E-A5AA-F65BA9F8C0F9}" dt="2023-12-23T13:14:23.952" v="22" actId="20577"/>
          <ac:spMkLst>
            <pc:docMk/>
            <pc:sldMk cId="399910915" sldId="258"/>
            <ac:spMk id="3" creationId="{EA41DC63-DCE7-5ABF-7367-A046B49BC6A7}"/>
          </ac:spMkLst>
        </pc:spChg>
        <pc:spChg chg="mod">
          <ac:chgData name="Shiva Kunwar" userId="aebf2261f0d6e09f" providerId="LiveId" clId="{5A7BEA50-B40D-472E-A5AA-F65BA9F8C0F9}" dt="2023-12-23T13:14:42.141" v="29" actId="20577"/>
          <ac:spMkLst>
            <pc:docMk/>
            <pc:sldMk cId="399910915" sldId="258"/>
            <ac:spMk id="5" creationId="{F57A4048-1798-B627-5272-EC9C2486A8A4}"/>
          </ac:spMkLst>
        </pc:spChg>
        <pc:spChg chg="mod">
          <ac:chgData name="Shiva Kunwar" userId="aebf2261f0d6e09f" providerId="LiveId" clId="{5A7BEA50-B40D-472E-A5AA-F65BA9F8C0F9}" dt="2023-12-23T13:14:37.223" v="27" actId="20577"/>
          <ac:spMkLst>
            <pc:docMk/>
            <pc:sldMk cId="399910915" sldId="258"/>
            <ac:spMk id="6" creationId="{23D46E95-7705-1A6D-2CEE-5890E3B6E781}"/>
          </ac:spMkLst>
        </pc:spChg>
      </pc:sldChg>
      <pc:sldChg chg="modSp mod">
        <pc:chgData name="Shiva Kunwar" userId="aebf2261f0d6e09f" providerId="LiveId" clId="{5A7BEA50-B40D-472E-A5AA-F65BA9F8C0F9}" dt="2023-12-23T13:14:50.606" v="33" actId="20577"/>
        <pc:sldMkLst>
          <pc:docMk/>
          <pc:sldMk cId="4033552605" sldId="265"/>
        </pc:sldMkLst>
        <pc:spChg chg="mod">
          <ac:chgData name="Shiva Kunwar" userId="aebf2261f0d6e09f" providerId="LiveId" clId="{5A7BEA50-B40D-472E-A5AA-F65BA9F8C0F9}" dt="2023-12-23T13:14:04.347" v="6" actId="20577"/>
          <ac:spMkLst>
            <pc:docMk/>
            <pc:sldMk cId="4033552605" sldId="265"/>
            <ac:spMk id="2" creationId="{7E66E72E-376F-834C-CD79-32264CC5EA9D}"/>
          </ac:spMkLst>
        </pc:spChg>
        <pc:spChg chg="mod">
          <ac:chgData name="Shiva Kunwar" userId="aebf2261f0d6e09f" providerId="LiveId" clId="{5A7BEA50-B40D-472E-A5AA-F65BA9F8C0F9}" dt="2023-12-23T13:14:50.606" v="33" actId="20577"/>
          <ac:spMkLst>
            <pc:docMk/>
            <pc:sldMk cId="4033552605" sldId="265"/>
            <ac:spMk id="5" creationId="{1FC013E4-932A-52E1-1578-568658B75A20}"/>
          </ac:spMkLst>
        </pc:spChg>
        <pc:spChg chg="mod">
          <ac:chgData name="Shiva Kunwar" userId="aebf2261f0d6e09f" providerId="LiveId" clId="{5A7BEA50-B40D-472E-A5AA-F65BA9F8C0F9}" dt="2023-12-23T13:14:07.227" v="8" actId="20577"/>
          <ac:spMkLst>
            <pc:docMk/>
            <pc:sldMk cId="4033552605" sldId="265"/>
            <ac:spMk id="6" creationId="{CDF5B250-01D0-AFD6-9942-1BAFA5AD4538}"/>
          </ac:spMkLst>
        </pc:spChg>
      </pc:sldChg>
      <pc:sldChg chg="modSp mod">
        <pc:chgData name="Shiva Kunwar" userId="aebf2261f0d6e09f" providerId="LiveId" clId="{5A7BEA50-B40D-472E-A5AA-F65BA9F8C0F9}" dt="2023-12-23T13:14:53.252" v="35" actId="20577"/>
        <pc:sldMkLst>
          <pc:docMk/>
          <pc:sldMk cId="3771641337" sldId="266"/>
        </pc:sldMkLst>
        <pc:spChg chg="mod">
          <ac:chgData name="Shiva Kunwar" userId="aebf2261f0d6e09f" providerId="LiveId" clId="{5A7BEA50-B40D-472E-A5AA-F65BA9F8C0F9}" dt="2023-12-23T13:14:17.320" v="16" actId="20577"/>
          <ac:spMkLst>
            <pc:docMk/>
            <pc:sldMk cId="3771641337" sldId="266"/>
            <ac:spMk id="2" creationId="{7E66E72E-376F-834C-CD79-32264CC5EA9D}"/>
          </ac:spMkLst>
        </pc:spChg>
        <pc:spChg chg="mod">
          <ac:chgData name="Shiva Kunwar" userId="aebf2261f0d6e09f" providerId="LiveId" clId="{5A7BEA50-B40D-472E-A5AA-F65BA9F8C0F9}" dt="2023-12-23T13:14:53.252" v="35" actId="20577"/>
          <ac:spMkLst>
            <pc:docMk/>
            <pc:sldMk cId="3771641337" sldId="266"/>
            <ac:spMk id="5" creationId="{1FC013E4-932A-52E1-1578-568658B75A20}"/>
          </ac:spMkLst>
        </pc:spChg>
        <pc:spChg chg="mod">
          <ac:chgData name="Shiva Kunwar" userId="aebf2261f0d6e09f" providerId="LiveId" clId="{5A7BEA50-B40D-472E-A5AA-F65BA9F8C0F9}" dt="2023-12-23T13:14:13.849" v="14" actId="20577"/>
          <ac:spMkLst>
            <pc:docMk/>
            <pc:sldMk cId="3771641337" sldId="266"/>
            <ac:spMk id="6" creationId="{CDF5B250-01D0-AFD6-9942-1BAFA5AD4538}"/>
          </ac:spMkLst>
        </pc:spChg>
      </pc:sldChg>
      <pc:sldChg chg="modSp mod">
        <pc:chgData name="Shiva Kunwar" userId="aebf2261f0d6e09f" providerId="LiveId" clId="{5A7BEA50-B40D-472E-A5AA-F65BA9F8C0F9}" dt="2023-12-23T13:15:08.030" v="49" actId="20577"/>
        <pc:sldMkLst>
          <pc:docMk/>
          <pc:sldMk cId="66725232" sldId="267"/>
        </pc:sldMkLst>
        <pc:spChg chg="mod">
          <ac:chgData name="Shiva Kunwar" userId="aebf2261f0d6e09f" providerId="LiveId" clId="{5A7BEA50-B40D-472E-A5AA-F65BA9F8C0F9}" dt="2023-12-23T13:15:08.030" v="49" actId="20577"/>
          <ac:spMkLst>
            <pc:docMk/>
            <pc:sldMk cId="66725232" sldId="267"/>
            <ac:spMk id="2" creationId="{CDC45947-56A6-3D94-CC1B-440530BE2E79}"/>
          </ac:spMkLst>
        </pc:spChg>
        <pc:spChg chg="mod">
          <ac:chgData name="Shiva Kunwar" userId="aebf2261f0d6e09f" providerId="LiveId" clId="{5A7BEA50-B40D-472E-A5AA-F65BA9F8C0F9}" dt="2023-12-23T13:14:27.480" v="23" actId="20577"/>
          <ac:spMkLst>
            <pc:docMk/>
            <pc:sldMk cId="66725232" sldId="267"/>
            <ac:spMk id="3" creationId="{EA41DC63-DCE7-5ABF-7367-A046B49BC6A7}"/>
          </ac:spMkLst>
        </pc:spChg>
        <pc:spChg chg="mod">
          <ac:chgData name="Shiva Kunwar" userId="aebf2261f0d6e09f" providerId="LiveId" clId="{5A7BEA50-B40D-472E-A5AA-F65BA9F8C0F9}" dt="2023-12-23T13:14:47.310" v="31" actId="20577"/>
          <ac:spMkLst>
            <pc:docMk/>
            <pc:sldMk cId="66725232" sldId="267"/>
            <ac:spMk id="5" creationId="{F57A4048-1798-B627-5272-EC9C2486A8A4}"/>
          </ac:spMkLst>
        </pc:spChg>
        <pc:spChg chg="mod">
          <ac:chgData name="Shiva Kunwar" userId="aebf2261f0d6e09f" providerId="LiveId" clId="{5A7BEA50-B40D-472E-A5AA-F65BA9F8C0F9}" dt="2023-12-23T13:14:29.893" v="25" actId="20577"/>
          <ac:spMkLst>
            <pc:docMk/>
            <pc:sldMk cId="66725232" sldId="267"/>
            <ac:spMk id="6" creationId="{23D46E95-7705-1A6D-2CEE-5890E3B6E781}"/>
          </ac:spMkLst>
        </pc:spChg>
      </pc:sldChg>
      <pc:sldChg chg="del">
        <pc:chgData name="Shiva Kunwar" userId="aebf2261f0d6e09f" providerId="LiveId" clId="{5A7BEA50-B40D-472E-A5AA-F65BA9F8C0F9}" dt="2023-12-23T13:14:00.620" v="4" actId="47"/>
        <pc:sldMkLst>
          <pc:docMk/>
          <pc:sldMk cId="2367653918" sldId="268"/>
        </pc:sldMkLst>
      </pc:sldChg>
      <pc:sldChg chg="del">
        <pc:chgData name="Shiva Kunwar" userId="aebf2261f0d6e09f" providerId="LiveId" clId="{5A7BEA50-B40D-472E-A5AA-F65BA9F8C0F9}" dt="2023-12-23T13:14:00.620" v="4" actId="47"/>
        <pc:sldMkLst>
          <pc:docMk/>
          <pc:sldMk cId="1131060453" sldId="269"/>
        </pc:sldMkLst>
      </pc:sldChg>
      <pc:sldChg chg="del">
        <pc:chgData name="Shiva Kunwar" userId="aebf2261f0d6e09f" providerId="LiveId" clId="{5A7BEA50-B40D-472E-A5AA-F65BA9F8C0F9}" dt="2023-12-23T13:14:00.620" v="4" actId="47"/>
        <pc:sldMkLst>
          <pc:docMk/>
          <pc:sldMk cId="2988817541" sldId="270"/>
        </pc:sldMkLst>
      </pc:sldChg>
      <pc:sldChg chg="del">
        <pc:chgData name="Shiva Kunwar" userId="aebf2261f0d6e09f" providerId="LiveId" clId="{5A7BEA50-B40D-472E-A5AA-F65BA9F8C0F9}" dt="2023-12-23T13:14:00.620" v="4" actId="47"/>
        <pc:sldMkLst>
          <pc:docMk/>
          <pc:sldMk cId="2000565446" sldId="272"/>
        </pc:sldMkLst>
      </pc:sldChg>
      <pc:sldChg chg="del">
        <pc:chgData name="Shiva Kunwar" userId="aebf2261f0d6e09f" providerId="LiveId" clId="{5A7BEA50-B40D-472E-A5AA-F65BA9F8C0F9}" dt="2023-12-23T13:14:00.620" v="4" actId="47"/>
        <pc:sldMkLst>
          <pc:docMk/>
          <pc:sldMk cId="1917515243" sldId="273"/>
        </pc:sldMkLst>
      </pc:sldChg>
      <pc:sldChg chg="del">
        <pc:chgData name="Shiva Kunwar" userId="aebf2261f0d6e09f" providerId="LiveId" clId="{5A7BEA50-B40D-472E-A5AA-F65BA9F8C0F9}" dt="2023-12-23T13:14:00.620" v="4" actId="47"/>
        <pc:sldMkLst>
          <pc:docMk/>
          <pc:sldMk cId="4009154456" sldId="274"/>
        </pc:sldMkLst>
      </pc:sldChg>
      <pc:sldChg chg="del">
        <pc:chgData name="Shiva Kunwar" userId="aebf2261f0d6e09f" providerId="LiveId" clId="{5A7BEA50-B40D-472E-A5AA-F65BA9F8C0F9}" dt="2023-12-23T13:14:00.620" v="4" actId="47"/>
        <pc:sldMkLst>
          <pc:docMk/>
          <pc:sldMk cId="2765123200" sldId="275"/>
        </pc:sldMkLst>
      </pc:sldChg>
      <pc:sldChg chg="del">
        <pc:chgData name="Shiva Kunwar" userId="aebf2261f0d6e09f" providerId="LiveId" clId="{5A7BEA50-B40D-472E-A5AA-F65BA9F8C0F9}" dt="2023-12-23T13:14:00.620" v="4" actId="47"/>
        <pc:sldMkLst>
          <pc:docMk/>
          <pc:sldMk cId="251901092" sldId="276"/>
        </pc:sldMkLst>
      </pc:sldChg>
      <pc:sldChg chg="del">
        <pc:chgData name="Shiva Kunwar" userId="aebf2261f0d6e09f" providerId="LiveId" clId="{5A7BEA50-B40D-472E-A5AA-F65BA9F8C0F9}" dt="2023-12-23T13:14:00.620" v="4" actId="47"/>
        <pc:sldMkLst>
          <pc:docMk/>
          <pc:sldMk cId="2558007340" sldId="277"/>
        </pc:sldMkLst>
      </pc:sldChg>
      <pc:sldChg chg="del">
        <pc:chgData name="Shiva Kunwar" userId="aebf2261f0d6e09f" providerId="LiveId" clId="{5A7BEA50-B40D-472E-A5AA-F65BA9F8C0F9}" dt="2023-12-23T13:14:00.620" v="4" actId="47"/>
        <pc:sldMkLst>
          <pc:docMk/>
          <pc:sldMk cId="3826283221" sldId="278"/>
        </pc:sldMkLst>
      </pc:sldChg>
      <pc:sldChg chg="del">
        <pc:chgData name="Shiva Kunwar" userId="aebf2261f0d6e09f" providerId="LiveId" clId="{5A7BEA50-B40D-472E-A5AA-F65BA9F8C0F9}" dt="2023-12-23T13:14:00.620" v="4" actId="47"/>
        <pc:sldMkLst>
          <pc:docMk/>
          <pc:sldMk cId="1278695420" sldId="279"/>
        </pc:sldMkLst>
      </pc:sldChg>
      <pc:sldChg chg="del">
        <pc:chgData name="Shiva Kunwar" userId="aebf2261f0d6e09f" providerId="LiveId" clId="{5A7BEA50-B40D-472E-A5AA-F65BA9F8C0F9}" dt="2023-12-23T13:14:00.620" v="4" actId="47"/>
        <pc:sldMkLst>
          <pc:docMk/>
          <pc:sldMk cId="2545004558" sldId="280"/>
        </pc:sldMkLst>
      </pc:sldChg>
      <pc:sldChg chg="del">
        <pc:chgData name="Shiva Kunwar" userId="aebf2261f0d6e09f" providerId="LiveId" clId="{5A7BEA50-B40D-472E-A5AA-F65BA9F8C0F9}" dt="2023-12-23T13:14:00.620" v="4" actId="47"/>
        <pc:sldMkLst>
          <pc:docMk/>
          <pc:sldMk cId="4236876371" sldId="281"/>
        </pc:sldMkLst>
      </pc:sldChg>
      <pc:sldChg chg="del">
        <pc:chgData name="Shiva Kunwar" userId="aebf2261f0d6e09f" providerId="LiveId" clId="{5A7BEA50-B40D-472E-A5AA-F65BA9F8C0F9}" dt="2023-12-23T13:14:00.620" v="4" actId="47"/>
        <pc:sldMkLst>
          <pc:docMk/>
          <pc:sldMk cId="728328856" sldId="282"/>
        </pc:sldMkLst>
      </pc:sldChg>
      <pc:sldChg chg="del">
        <pc:chgData name="Shiva Kunwar" userId="aebf2261f0d6e09f" providerId="LiveId" clId="{5A7BEA50-B40D-472E-A5AA-F65BA9F8C0F9}" dt="2023-12-23T13:14:00.620" v="4" actId="47"/>
        <pc:sldMkLst>
          <pc:docMk/>
          <pc:sldMk cId="2238215219" sldId="283"/>
        </pc:sldMkLst>
      </pc:sldChg>
      <pc:sldChg chg="del">
        <pc:chgData name="Shiva Kunwar" userId="aebf2261f0d6e09f" providerId="LiveId" clId="{5A7BEA50-B40D-472E-A5AA-F65BA9F8C0F9}" dt="2023-12-23T13:14:00.620" v="4" actId="47"/>
        <pc:sldMkLst>
          <pc:docMk/>
          <pc:sldMk cId="2841506593" sldId="284"/>
        </pc:sldMkLst>
      </pc:sldChg>
      <pc:sldChg chg="del">
        <pc:chgData name="Shiva Kunwar" userId="aebf2261f0d6e09f" providerId="LiveId" clId="{5A7BEA50-B40D-472E-A5AA-F65BA9F8C0F9}" dt="2023-12-23T13:14:00.620" v="4" actId="47"/>
        <pc:sldMkLst>
          <pc:docMk/>
          <pc:sldMk cId="450312172" sldId="285"/>
        </pc:sldMkLst>
      </pc:sldChg>
      <pc:sldChg chg="del">
        <pc:chgData name="Shiva Kunwar" userId="aebf2261f0d6e09f" providerId="LiveId" clId="{5A7BEA50-B40D-472E-A5AA-F65BA9F8C0F9}" dt="2023-12-23T13:14:00.620" v="4" actId="47"/>
        <pc:sldMkLst>
          <pc:docMk/>
          <pc:sldMk cId="419921314" sldId="286"/>
        </pc:sldMkLst>
      </pc:sldChg>
      <pc:sldChg chg="del">
        <pc:chgData name="Shiva Kunwar" userId="aebf2261f0d6e09f" providerId="LiveId" clId="{5A7BEA50-B40D-472E-A5AA-F65BA9F8C0F9}" dt="2023-12-23T13:14:00.620" v="4" actId="47"/>
        <pc:sldMkLst>
          <pc:docMk/>
          <pc:sldMk cId="2988085092" sldId="288"/>
        </pc:sldMkLst>
      </pc:sldChg>
      <pc:sldChg chg="del">
        <pc:chgData name="Shiva Kunwar" userId="aebf2261f0d6e09f" providerId="LiveId" clId="{5A7BEA50-B40D-472E-A5AA-F65BA9F8C0F9}" dt="2023-12-23T13:14:00.620" v="4" actId="47"/>
        <pc:sldMkLst>
          <pc:docMk/>
          <pc:sldMk cId="723421437" sldId="290"/>
        </pc:sldMkLst>
      </pc:sldChg>
      <pc:sldChg chg="del">
        <pc:chgData name="Shiva Kunwar" userId="aebf2261f0d6e09f" providerId="LiveId" clId="{5A7BEA50-B40D-472E-A5AA-F65BA9F8C0F9}" dt="2023-12-23T13:14:00.620" v="4" actId="47"/>
        <pc:sldMkLst>
          <pc:docMk/>
          <pc:sldMk cId="3246644238"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85151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420011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41483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173808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524496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6824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2455673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2652657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2714732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421211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111549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358938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2991462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3704879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169754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3192565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72872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508639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1173115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221943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2554543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2302766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1695091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2894323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1375301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3348287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2911316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36</a:t>
            </a:fld>
            <a:endParaRPr lang="en-US" dirty="0"/>
          </a:p>
        </p:txBody>
      </p:sp>
    </p:spTree>
    <p:extLst>
      <p:ext uri="{BB962C8B-B14F-4D97-AF65-F5344CB8AC3E}">
        <p14:creationId xmlns:p14="http://schemas.microsoft.com/office/powerpoint/2010/main" val="956668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37</a:t>
            </a:fld>
            <a:endParaRPr lang="en-US" dirty="0"/>
          </a:p>
        </p:txBody>
      </p:sp>
    </p:spTree>
    <p:extLst>
      <p:ext uri="{BB962C8B-B14F-4D97-AF65-F5344CB8AC3E}">
        <p14:creationId xmlns:p14="http://schemas.microsoft.com/office/powerpoint/2010/main" val="900189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38</a:t>
            </a:fld>
            <a:endParaRPr lang="en-US" dirty="0"/>
          </a:p>
        </p:txBody>
      </p:sp>
    </p:spTree>
    <p:extLst>
      <p:ext uri="{BB962C8B-B14F-4D97-AF65-F5344CB8AC3E}">
        <p14:creationId xmlns:p14="http://schemas.microsoft.com/office/powerpoint/2010/main" val="879321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39</a:t>
            </a:fld>
            <a:endParaRPr lang="en-US" dirty="0"/>
          </a:p>
        </p:txBody>
      </p:sp>
    </p:spTree>
    <p:extLst>
      <p:ext uri="{BB962C8B-B14F-4D97-AF65-F5344CB8AC3E}">
        <p14:creationId xmlns:p14="http://schemas.microsoft.com/office/powerpoint/2010/main" val="258847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2548203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40</a:t>
            </a:fld>
            <a:endParaRPr lang="en-US" dirty="0"/>
          </a:p>
        </p:txBody>
      </p:sp>
    </p:spTree>
    <p:extLst>
      <p:ext uri="{BB962C8B-B14F-4D97-AF65-F5344CB8AC3E}">
        <p14:creationId xmlns:p14="http://schemas.microsoft.com/office/powerpoint/2010/main" val="2615738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41</a:t>
            </a:fld>
            <a:endParaRPr lang="en-US" dirty="0"/>
          </a:p>
        </p:txBody>
      </p:sp>
    </p:spTree>
    <p:extLst>
      <p:ext uri="{BB962C8B-B14F-4D97-AF65-F5344CB8AC3E}">
        <p14:creationId xmlns:p14="http://schemas.microsoft.com/office/powerpoint/2010/main" val="164770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42</a:t>
            </a:fld>
            <a:endParaRPr lang="en-US" dirty="0"/>
          </a:p>
        </p:txBody>
      </p:sp>
    </p:spTree>
    <p:extLst>
      <p:ext uri="{BB962C8B-B14F-4D97-AF65-F5344CB8AC3E}">
        <p14:creationId xmlns:p14="http://schemas.microsoft.com/office/powerpoint/2010/main" val="4110508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43</a:t>
            </a:fld>
            <a:endParaRPr lang="en-US" dirty="0"/>
          </a:p>
        </p:txBody>
      </p:sp>
    </p:spTree>
    <p:extLst>
      <p:ext uri="{BB962C8B-B14F-4D97-AF65-F5344CB8AC3E}">
        <p14:creationId xmlns:p14="http://schemas.microsoft.com/office/powerpoint/2010/main" val="2942385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212116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24059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72492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21436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5294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01/01/2024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01/01/2024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01/01/2024</a:t>
            </a:r>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Data Model | Lecture 6</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01/01/2024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Data Model | Lecture 6</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01/01/2024</a:t>
            </a:r>
            <a:endParaRPr lang="en-US" dirty="0"/>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Data Model | Lecture 6</a:t>
            </a:r>
            <a:endParaRPr lang="en-US" dirty="0"/>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01/01/2024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Data Model | Lecture 6</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01/01/2024</a:t>
            </a:r>
            <a:endParaRPr lang="en-US" dirty="0"/>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Data Model | Lecture 6</a:t>
            </a:r>
            <a:endParaRPr lang="en-US" dirty="0"/>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01/01/2024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Data Model | Lecture 6</a:t>
            </a:r>
            <a:endParaRPr lang="en-US" dirty="0"/>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Data Model | Lecture 6</a:t>
            </a:r>
            <a:endParaRPr lang="en-US" dirty="0"/>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01/01/2024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01/01/2024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01/01/2024</a:t>
            </a:r>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Data Model | Lecture 6</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01/01/2024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01/01/2024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Data Model | Lecture 6</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01/01/2024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Data Model | Lecture 6</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01/01/2024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Data Model | Lecture 6</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01/01/2024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Data Model | Lecture 6</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6</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Degree of Relationship Set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Unary Relationship (Recursive Relationship)</a:t>
            </a:r>
          </a:p>
          <a:p>
            <a:r>
              <a:rPr lang="en-US" dirty="0">
                <a:latin typeface="Times New Roman" panose="02020603050405020304" pitchFamily="18" charset="0"/>
                <a:cs typeface="Times New Roman" panose="02020603050405020304" pitchFamily="18" charset="0"/>
              </a:rPr>
              <a:t>When there is only ONE entity set participating in a relation, the relationship is called a unary relationship. </a:t>
            </a:r>
          </a:p>
          <a:p>
            <a:r>
              <a:rPr lang="en-US" i="1" dirty="0">
                <a:latin typeface="Times New Roman" panose="02020603050405020304" pitchFamily="18" charset="0"/>
                <a:cs typeface="Times New Roman" panose="02020603050405020304" pitchFamily="18" charset="0"/>
              </a:rPr>
              <a:t>"Manages" relationship where an employee manages another employee. </a:t>
            </a:r>
          </a:p>
          <a:p>
            <a:pPr marL="0" indent="0">
              <a:buNone/>
            </a:pPr>
            <a:r>
              <a:rPr lang="en-US" b="1" dirty="0">
                <a:latin typeface="Times New Roman" panose="02020603050405020304" pitchFamily="18" charset="0"/>
                <a:cs typeface="Times New Roman" panose="02020603050405020304" pitchFamily="18" charset="0"/>
              </a:rPr>
              <a:t>2. Binary Relationship</a:t>
            </a:r>
          </a:p>
          <a:p>
            <a:r>
              <a:rPr lang="en-US" dirty="0">
                <a:latin typeface="Times New Roman" panose="02020603050405020304" pitchFamily="18" charset="0"/>
                <a:cs typeface="Times New Roman" panose="02020603050405020304" pitchFamily="18" charset="0"/>
              </a:rPr>
              <a:t>When there are TWO entities set participating in a relationship, the relationship is called a binary relationship.</a:t>
            </a:r>
          </a:p>
          <a:p>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Works_In</a:t>
            </a:r>
            <a:r>
              <a:rPr lang="en-US" i="1" dirty="0">
                <a:latin typeface="Times New Roman" panose="02020603050405020304" pitchFamily="18" charset="0"/>
                <a:cs typeface="Times New Roman" panose="02020603050405020304" pitchFamily="18" charset="0"/>
              </a:rPr>
              <a:t>" relationship between "Employee" and "Department."</a:t>
            </a:r>
          </a:p>
          <a:p>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Enrolls_In</a:t>
            </a:r>
            <a:r>
              <a:rPr lang="en-US" i="1" dirty="0">
                <a:latin typeface="Times New Roman" panose="02020603050405020304" pitchFamily="18" charset="0"/>
                <a:cs typeface="Times New Roman" panose="02020603050405020304" pitchFamily="18" charset="0"/>
              </a:rPr>
              <a:t>" relationship between "Student" and "Course."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210154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Degree of Relationship Set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marL="0" indent="0">
              <a:buNone/>
            </a:pPr>
            <a:r>
              <a:rPr lang="en-US" b="1" dirty="0">
                <a:latin typeface="Times New Roman" panose="02020603050405020304" pitchFamily="18" charset="0"/>
                <a:cs typeface="Times New Roman" panose="02020603050405020304" pitchFamily="18" charset="0"/>
              </a:rPr>
              <a:t>3. Ternary Relationship</a:t>
            </a:r>
          </a:p>
          <a:p>
            <a:r>
              <a:rPr lang="en-US" dirty="0">
                <a:latin typeface="Times New Roman" panose="02020603050405020304" pitchFamily="18" charset="0"/>
                <a:cs typeface="Times New Roman" panose="02020603050405020304" pitchFamily="18" charset="0"/>
              </a:rPr>
              <a:t>When there are THREE entities set participating in a relationship, the relationship is called a ternary relationship.</a:t>
            </a:r>
          </a:p>
          <a:p>
            <a:r>
              <a:rPr lang="en-US" i="1" dirty="0">
                <a:latin typeface="Times New Roman" panose="02020603050405020304" pitchFamily="18" charset="0"/>
                <a:cs typeface="Times New Roman" panose="02020603050405020304" pitchFamily="18" charset="0"/>
              </a:rPr>
              <a:t>"Teaches" relationship involving "Professor," "Course," and "Department."</a:t>
            </a:r>
          </a:p>
          <a:p>
            <a:pPr marL="0" indent="0">
              <a:buNone/>
            </a:pPr>
            <a:r>
              <a:rPr lang="en-US" b="1" dirty="0">
                <a:latin typeface="Times New Roman" panose="02020603050405020304" pitchFamily="18" charset="0"/>
                <a:cs typeface="Times New Roman" panose="02020603050405020304" pitchFamily="18" charset="0"/>
              </a:rPr>
              <a:t>4. n-</a:t>
            </a:r>
            <a:r>
              <a:rPr lang="en-US" b="1" dirty="0" err="1">
                <a:latin typeface="Times New Roman" panose="02020603050405020304" pitchFamily="18" charset="0"/>
                <a:cs typeface="Times New Roman" panose="02020603050405020304" pitchFamily="18" charset="0"/>
              </a:rPr>
              <a:t>ary</a:t>
            </a:r>
            <a:r>
              <a:rPr lang="en-US" b="1" dirty="0">
                <a:latin typeface="Times New Roman" panose="02020603050405020304" pitchFamily="18" charset="0"/>
                <a:cs typeface="Times New Roman" panose="02020603050405020304" pitchFamily="18" charset="0"/>
              </a:rPr>
              <a:t> Relationship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there are n entities set participating in a relation, the relationship is called an n-</a:t>
            </a:r>
            <a:r>
              <a:rPr lang="en-US" dirty="0" err="1">
                <a:latin typeface="Times New Roman" panose="02020603050405020304" pitchFamily="18" charset="0"/>
                <a:cs typeface="Times New Roman" panose="02020603050405020304" pitchFamily="18" charset="0"/>
              </a:rPr>
              <a:t>ary</a:t>
            </a:r>
            <a:r>
              <a:rPr lang="en-US" dirty="0">
                <a:latin typeface="Times New Roman" panose="02020603050405020304" pitchFamily="18" charset="0"/>
                <a:cs typeface="Times New Roman" panose="02020603050405020304" pitchFamily="18" charset="0"/>
              </a:rPr>
              <a:t> relationship.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28755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Constraints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E-R model has a capability to enforce constraints.</a:t>
            </a:r>
          </a:p>
          <a:p>
            <a:r>
              <a:rPr lang="en-US" dirty="0">
                <a:latin typeface="Times New Roman" panose="02020603050405020304" pitchFamily="18" charset="0"/>
                <a:cs typeface="Times New Roman" panose="02020603050405020304" pitchFamily="18" charset="0"/>
              </a:rPr>
              <a:t>Two most important type of constraints in ER model are- </a:t>
            </a:r>
          </a:p>
          <a:p>
            <a:r>
              <a:rPr lang="en-US" b="1" dirty="0">
                <a:latin typeface="Times New Roman" panose="02020603050405020304" pitchFamily="18" charset="0"/>
                <a:cs typeface="Times New Roman" panose="02020603050405020304" pitchFamily="18" charset="0"/>
              </a:rPr>
              <a:t>Mapping Cardinalities (Cardinality ratio)</a:t>
            </a:r>
          </a:p>
          <a:p>
            <a:r>
              <a:rPr lang="en-US" b="1" dirty="0">
                <a:latin typeface="Times New Roman" panose="02020603050405020304" pitchFamily="18" charset="0"/>
                <a:cs typeface="Times New Roman" panose="02020603050405020304" pitchFamily="18" charset="0"/>
              </a:rPr>
              <a:t>Participation Constraints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238587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Mapping Cardinalities in Relationship</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Mapping Cardinalities describes no. of entities to which another entity can be associated via relationship set.</a:t>
            </a:r>
          </a:p>
          <a:p>
            <a:r>
              <a:rPr lang="en-US" dirty="0">
                <a:latin typeface="Times New Roman" panose="02020603050405020304" pitchFamily="18" charset="0"/>
                <a:cs typeface="Times New Roman" panose="02020603050405020304" pitchFamily="18" charset="0"/>
              </a:rPr>
              <a:t>Mapping cardinalities are most useful in describing binary relationship sets but it can also describe relationship sets that involve more than two entity sets.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42597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Mapping Cardinalities in Relationship</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For binary relationship set between entity set A and B mapping cardinality must one of the following. </a:t>
            </a:r>
          </a:p>
          <a:p>
            <a:r>
              <a:rPr lang="en-US" b="1" dirty="0">
                <a:latin typeface="Times New Roman" panose="02020603050405020304" pitchFamily="18" charset="0"/>
                <a:cs typeface="Times New Roman" panose="02020603050405020304" pitchFamily="18" charset="0"/>
              </a:rPr>
              <a:t>One to one</a:t>
            </a:r>
            <a:r>
              <a:rPr lang="en-US" dirty="0">
                <a:latin typeface="Times New Roman" panose="02020603050405020304" pitchFamily="18" charset="0"/>
                <a:cs typeface="Times New Roman" panose="02020603050405020304" pitchFamily="18" charset="0"/>
              </a:rPr>
              <a:t>: An entity in A is associated with at most one entity in B and entity in B is associated with at most one entity in A. </a:t>
            </a:r>
          </a:p>
          <a:p>
            <a:r>
              <a:rPr lang="en-US" b="1" dirty="0">
                <a:latin typeface="Times New Roman" panose="02020603050405020304" pitchFamily="18" charset="0"/>
                <a:cs typeface="Times New Roman" panose="02020603050405020304" pitchFamily="18" charset="0"/>
              </a:rPr>
              <a:t>One to many</a:t>
            </a:r>
            <a:r>
              <a:rPr lang="en-US" dirty="0">
                <a:latin typeface="Times New Roman" panose="02020603050405020304" pitchFamily="18" charset="0"/>
                <a:cs typeface="Times New Roman" panose="02020603050405020304" pitchFamily="18" charset="0"/>
              </a:rPr>
              <a:t>: An entity in A is associated with zero or more entities in B but entity in B can be associated with at most one entity in A. </a:t>
            </a:r>
          </a:p>
          <a:p>
            <a:r>
              <a:rPr lang="en-US" b="1" dirty="0">
                <a:latin typeface="Times New Roman" panose="02020603050405020304" pitchFamily="18" charset="0"/>
                <a:cs typeface="Times New Roman" panose="02020603050405020304" pitchFamily="18" charset="0"/>
              </a:rPr>
              <a:t>Many to one</a:t>
            </a:r>
            <a:r>
              <a:rPr lang="en-US" dirty="0">
                <a:latin typeface="Times New Roman" panose="02020603050405020304" pitchFamily="18" charset="0"/>
                <a:cs typeface="Times New Roman" panose="02020603050405020304" pitchFamily="18" charset="0"/>
              </a:rPr>
              <a:t>: An entity in A is associated with at most one entity in B but an entity in B can be associated with zero or more entities in A.</a:t>
            </a:r>
          </a:p>
          <a:p>
            <a:r>
              <a:rPr lang="en-US" b="1" dirty="0">
                <a:latin typeface="Times New Roman" panose="02020603050405020304" pitchFamily="18" charset="0"/>
                <a:cs typeface="Times New Roman" panose="02020603050405020304" pitchFamily="18" charset="0"/>
              </a:rPr>
              <a:t>Many to many</a:t>
            </a:r>
            <a:r>
              <a:rPr lang="en-US" dirty="0">
                <a:latin typeface="Times New Roman" panose="02020603050405020304" pitchFamily="18" charset="0"/>
                <a:cs typeface="Times New Roman" panose="02020603050405020304" pitchFamily="18" charset="0"/>
              </a:rPr>
              <a:t>: An entity in A is associated with zero or more entities in B, and an entity in b is associated with zero or more entities in A.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108668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Mapping Cardinalities in Relationship</a:t>
            </a:r>
          </a:p>
        </p:txBody>
      </p:sp>
      <p:pic>
        <p:nvPicPr>
          <p:cNvPr id="8" name="Content Placeholder 7" descr="A diagram of a company&#10;&#10;Description automatically generated">
            <a:extLst>
              <a:ext uri="{FF2B5EF4-FFF2-40B4-BE49-F238E27FC236}">
                <a16:creationId xmlns:a16="http://schemas.microsoft.com/office/drawing/2014/main" id="{2826EA59-80DC-C57C-FE7D-BB6E8AC3F432}"/>
              </a:ext>
            </a:extLst>
          </p:cNvPr>
          <p:cNvPicPr>
            <a:picLocks noGrp="1" noChangeAspect="1"/>
          </p:cNvPicPr>
          <p:nvPr>
            <p:ph sz="half" idx="1"/>
          </p:nvPr>
        </p:nvPicPr>
        <p:blipFill>
          <a:blip r:embed="rId3"/>
          <a:stretch>
            <a:fillRect/>
          </a:stretch>
        </p:blipFill>
        <p:spPr>
          <a:xfrm>
            <a:off x="3586956" y="1890712"/>
            <a:ext cx="4210050" cy="4076700"/>
          </a:xfrm>
        </p:spPr>
      </p:pic>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240703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Participation Constraints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The participation of an entity set E in a relationship set R is said to be </a:t>
            </a:r>
            <a:r>
              <a:rPr lang="en-US" b="1" dirty="0">
                <a:latin typeface="Times New Roman" panose="02020603050405020304" pitchFamily="18" charset="0"/>
                <a:cs typeface="Times New Roman" panose="02020603050405020304" pitchFamily="18" charset="0"/>
              </a:rPr>
              <a:t>total</a:t>
            </a:r>
            <a:r>
              <a:rPr lang="en-US" dirty="0">
                <a:latin typeface="Times New Roman" panose="02020603050405020304" pitchFamily="18" charset="0"/>
                <a:cs typeface="Times New Roman" panose="02020603050405020304" pitchFamily="18" charset="0"/>
              </a:rPr>
              <a:t> if every entities in E participates in at least one relationship in R.</a:t>
            </a:r>
          </a:p>
          <a:p>
            <a:r>
              <a:rPr lang="en-US" dirty="0">
                <a:latin typeface="Times New Roman" panose="02020603050405020304" pitchFamily="18" charset="0"/>
                <a:cs typeface="Times New Roman" panose="02020603050405020304" pitchFamily="18" charset="0"/>
              </a:rPr>
              <a:t>If only some entities in E participate in relationship in R, then participation of entity set E in relationship set R is said to be </a:t>
            </a:r>
            <a:r>
              <a:rPr lang="en-US" b="1" dirty="0">
                <a:latin typeface="Times New Roman" panose="02020603050405020304" pitchFamily="18" charset="0"/>
                <a:cs typeface="Times New Roman" panose="02020603050405020304" pitchFamily="18" charset="0"/>
              </a:rPr>
              <a:t>partial</a:t>
            </a:r>
            <a:r>
              <a:rPr lang="en-US" dirty="0">
                <a:latin typeface="Times New Roman" panose="02020603050405020304" pitchFamily="18" charset="0"/>
                <a:cs typeface="Times New Roman" panose="02020603050405020304" pitchFamily="18" charset="0"/>
              </a:rPr>
              <a:t>.</a:t>
            </a:r>
          </a:p>
          <a:p>
            <a:r>
              <a:rPr lang="en-US" i="1" dirty="0">
                <a:latin typeface="Times New Roman" panose="02020603050405020304" pitchFamily="18" charset="0"/>
                <a:cs typeface="Times New Roman" panose="02020603050405020304" pitchFamily="18" charset="0"/>
              </a:rPr>
              <a:t>The participation of loan in the relationship set borrower is total but customer entity set in borrower relationship set is partial since not all customers necessarily take loan from bank, customer may also those who are only account holder.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414817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Attributes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An attribute is a property or characteristic of an entity that provides more information about the entity.</a:t>
            </a:r>
          </a:p>
          <a:p>
            <a:r>
              <a:rPr lang="en-US" dirty="0">
                <a:latin typeface="Times New Roman" panose="02020603050405020304" pitchFamily="18" charset="0"/>
                <a:cs typeface="Times New Roman" panose="02020603050405020304" pitchFamily="18" charset="0"/>
              </a:rPr>
              <a:t>Attributes describe the features, qualities, or traits associated with entities.</a:t>
            </a:r>
          </a:p>
          <a:p>
            <a:r>
              <a:rPr lang="en-US" dirty="0">
                <a:latin typeface="Times New Roman" panose="02020603050405020304" pitchFamily="18" charset="0"/>
                <a:cs typeface="Times New Roman" panose="02020603050405020304" pitchFamily="18" charset="0"/>
              </a:rPr>
              <a:t>Entities can have multiple attributes.</a:t>
            </a:r>
          </a:p>
          <a:p>
            <a:r>
              <a:rPr lang="en-US" dirty="0">
                <a:latin typeface="Times New Roman" panose="02020603050405020304" pitchFamily="18" charset="0"/>
                <a:cs typeface="Times New Roman" panose="02020603050405020304" pitchFamily="18" charset="0"/>
              </a:rPr>
              <a:t>Attributes have data types, such as string, number, or date, defining the kind of information they can store.</a:t>
            </a:r>
          </a:p>
          <a:p>
            <a:r>
              <a:rPr lang="en-US" u="sng" dirty="0">
                <a:latin typeface="Times New Roman" panose="02020603050405020304" pitchFamily="18" charset="0"/>
                <a:cs typeface="Times New Roman" panose="02020603050405020304" pitchFamily="18" charset="0"/>
              </a:rPr>
              <a:t>Represented by ovals connected to the respective entity in ER diagrams.</a:t>
            </a:r>
          </a:p>
          <a:p>
            <a:r>
              <a:rPr lang="en-US" i="1" dirty="0">
                <a:latin typeface="Times New Roman" panose="02020603050405020304" pitchFamily="18" charset="0"/>
                <a:cs typeface="Times New Roman" panose="02020603050405020304" pitchFamily="18" charset="0"/>
              </a:rPr>
              <a:t>Attributes for a "Student" entity might include "</a:t>
            </a:r>
            <a:r>
              <a:rPr lang="en-US" i="1" dirty="0" err="1">
                <a:latin typeface="Times New Roman" panose="02020603050405020304" pitchFamily="18" charset="0"/>
                <a:cs typeface="Times New Roman" panose="02020603050405020304" pitchFamily="18" charset="0"/>
              </a:rPr>
              <a:t>StudentID</a:t>
            </a:r>
            <a:r>
              <a:rPr lang="en-US" i="1" dirty="0">
                <a:latin typeface="Times New Roman" panose="02020603050405020304" pitchFamily="18" charset="0"/>
                <a:cs typeface="Times New Roman" panose="02020603050405020304" pitchFamily="18" charset="0"/>
              </a:rPr>
              <a:t>," "Name," and "</a:t>
            </a:r>
            <a:r>
              <a:rPr lang="en-US" i="1" dirty="0" err="1">
                <a:latin typeface="Times New Roman" panose="02020603050405020304" pitchFamily="18" charset="0"/>
                <a:cs typeface="Times New Roman" panose="02020603050405020304" pitchFamily="18" charset="0"/>
              </a:rPr>
              <a:t>DateOfBirth</a:t>
            </a:r>
            <a:r>
              <a:rPr lang="en-US" i="1"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154386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Attributes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Key Attribute</a:t>
            </a:r>
            <a:r>
              <a:rPr lang="en-US" dirty="0">
                <a:latin typeface="Times New Roman" panose="02020603050405020304" pitchFamily="18" charset="0"/>
                <a:cs typeface="Times New Roman" panose="02020603050405020304" pitchFamily="18" charset="0"/>
              </a:rPr>
              <a:t>: which uniquely identifies each entity </a:t>
            </a:r>
            <a:r>
              <a:rPr lang="en-US" i="1" dirty="0">
                <a:latin typeface="Times New Roman" panose="02020603050405020304" pitchFamily="18" charset="0"/>
                <a:cs typeface="Times New Roman" panose="02020603050405020304" pitchFamily="18" charset="0"/>
              </a:rPr>
              <a:t>e.g.. </a:t>
            </a:r>
            <a:r>
              <a:rPr lang="en-US" i="1" dirty="0" err="1">
                <a:latin typeface="Times New Roman" panose="02020603050405020304" pitchFamily="18" charset="0"/>
                <a:cs typeface="Times New Roman" panose="02020603050405020304" pitchFamily="18" charset="0"/>
              </a:rPr>
              <a:t>Student_id</a:t>
            </a:r>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Simple Attribute</a:t>
            </a:r>
            <a:r>
              <a:rPr lang="en-US" dirty="0">
                <a:latin typeface="Times New Roman" panose="02020603050405020304" pitchFamily="18" charset="0"/>
                <a:cs typeface="Times New Roman" panose="02020603050405020304" pitchFamily="18" charset="0"/>
              </a:rPr>
              <a:t>: which cannot be divided further</a:t>
            </a:r>
            <a:r>
              <a:rPr lang="en-US" i="1" dirty="0">
                <a:latin typeface="Times New Roman" panose="02020603050405020304" pitchFamily="18" charset="0"/>
                <a:cs typeface="Times New Roman" panose="02020603050405020304" pitchFamily="18" charset="0"/>
              </a:rPr>
              <a:t> e.g.. </a:t>
            </a:r>
            <a:r>
              <a:rPr lang="en-US" i="1" dirty="0" err="1">
                <a:latin typeface="Times New Roman" panose="02020603050405020304" pitchFamily="18" charset="0"/>
                <a:cs typeface="Times New Roman" panose="02020603050405020304" pitchFamily="18" charset="0"/>
              </a:rPr>
              <a:t>Phone_no</a:t>
            </a:r>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Composite Attribute</a:t>
            </a:r>
            <a:r>
              <a:rPr lang="en-US" dirty="0">
                <a:latin typeface="Times New Roman" panose="02020603050405020304" pitchFamily="18" charset="0"/>
                <a:cs typeface="Times New Roman" panose="02020603050405020304" pitchFamily="18" charset="0"/>
              </a:rPr>
              <a:t>: made of more than one simple attribute</a:t>
            </a:r>
            <a:br>
              <a:rPr lang="en-US"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e.g.. name =&gt; first name, last name</a:t>
            </a:r>
          </a:p>
          <a:p>
            <a:r>
              <a:rPr lang="en-US" b="1" dirty="0">
                <a:latin typeface="Times New Roman" panose="02020603050405020304" pitchFamily="18" charset="0"/>
                <a:cs typeface="Times New Roman" panose="02020603050405020304" pitchFamily="18" charset="0"/>
              </a:rPr>
              <a:t>Derived Attribute</a:t>
            </a:r>
            <a:r>
              <a:rPr lang="en-US" dirty="0">
                <a:latin typeface="Times New Roman" panose="02020603050405020304" pitchFamily="18" charset="0"/>
                <a:cs typeface="Times New Roman" panose="02020603050405020304" pitchFamily="18" charset="0"/>
              </a:rPr>
              <a:t>: do not exist in physical database, and values derived from another attribute </a:t>
            </a:r>
            <a:r>
              <a:rPr lang="en-US" i="1" dirty="0">
                <a:latin typeface="Times New Roman" panose="02020603050405020304" pitchFamily="18" charset="0"/>
                <a:cs typeface="Times New Roman" panose="02020603050405020304" pitchFamily="18" charset="0"/>
              </a:rPr>
              <a:t>e.g.. Age derived from DOB from database, here DOB is </a:t>
            </a:r>
            <a:r>
              <a:rPr lang="en-US" b="1" i="1" dirty="0">
                <a:latin typeface="Times New Roman" panose="02020603050405020304" pitchFamily="18" charset="0"/>
                <a:cs typeface="Times New Roman" panose="02020603050405020304" pitchFamily="18" charset="0"/>
              </a:rPr>
              <a:t>Stored Attribute</a:t>
            </a:r>
          </a:p>
          <a:p>
            <a:r>
              <a:rPr lang="en-US" b="1" dirty="0">
                <a:latin typeface="Times New Roman" panose="02020603050405020304" pitchFamily="18" charset="0"/>
                <a:cs typeface="Times New Roman" panose="02020603050405020304" pitchFamily="18" charset="0"/>
              </a:rPr>
              <a:t>Single Valued Attribute</a:t>
            </a:r>
            <a:r>
              <a:rPr lang="en-US" dirty="0">
                <a:latin typeface="Times New Roman" panose="02020603050405020304" pitchFamily="18" charset="0"/>
                <a:cs typeface="Times New Roman" panose="02020603050405020304" pitchFamily="18" charset="0"/>
              </a:rPr>
              <a:t>: having single value </a:t>
            </a:r>
            <a:r>
              <a:rPr lang="en-US" i="1" dirty="0">
                <a:latin typeface="Times New Roman" panose="02020603050405020304" pitchFamily="18" charset="0"/>
                <a:cs typeface="Times New Roman" panose="02020603050405020304" pitchFamily="18" charset="0"/>
              </a:rPr>
              <a:t>e.g.. </a:t>
            </a:r>
            <a:r>
              <a:rPr lang="en-US" i="1" dirty="0" err="1">
                <a:latin typeface="Times New Roman" panose="02020603050405020304" pitchFamily="18" charset="0"/>
                <a:cs typeface="Times New Roman" panose="02020603050405020304" pitchFamily="18" charset="0"/>
              </a:rPr>
              <a:t>Student_id</a:t>
            </a:r>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Multi Valued Attribute</a:t>
            </a:r>
            <a:r>
              <a:rPr lang="en-US" dirty="0">
                <a:latin typeface="Times New Roman" panose="02020603050405020304" pitchFamily="18" charset="0"/>
                <a:cs typeface="Times New Roman" panose="02020603050405020304" pitchFamily="18" charset="0"/>
              </a:rPr>
              <a:t>: having multiple values </a:t>
            </a:r>
            <a:r>
              <a:rPr lang="en-US" i="1" dirty="0">
                <a:latin typeface="Times New Roman" panose="02020603050405020304" pitchFamily="18" charset="0"/>
                <a:cs typeface="Times New Roman" panose="02020603050405020304" pitchFamily="18" charset="0"/>
              </a:rPr>
              <a:t>e.g.. </a:t>
            </a:r>
            <a:r>
              <a:rPr lang="en-US" i="1" dirty="0" err="1">
                <a:latin typeface="Times New Roman" panose="02020603050405020304" pitchFamily="18" charset="0"/>
                <a:cs typeface="Times New Roman" panose="02020603050405020304" pitchFamily="18" charset="0"/>
              </a:rPr>
              <a:t>Phone_no</a:t>
            </a:r>
            <a:r>
              <a:rPr lang="en-US" i="1" dirty="0">
                <a:latin typeface="Times New Roman" panose="02020603050405020304" pitchFamily="18" charset="0"/>
                <a:cs typeface="Times New Roman" panose="02020603050405020304" pitchFamily="18" charset="0"/>
              </a:rPr>
              <a:t>, email</a:t>
            </a:r>
          </a:p>
          <a:p>
            <a:r>
              <a:rPr lang="en-US" b="1" dirty="0">
                <a:latin typeface="Times New Roman" panose="02020603050405020304" pitchFamily="18" charset="0"/>
                <a:cs typeface="Times New Roman" panose="02020603050405020304" pitchFamily="18" charset="0"/>
              </a:rPr>
              <a:t>Descriptive Attributes</a:t>
            </a:r>
            <a:r>
              <a:rPr lang="en-US" dirty="0">
                <a:latin typeface="Times New Roman" panose="02020603050405020304" pitchFamily="18" charset="0"/>
                <a:cs typeface="Times New Roman" panose="02020603050405020304" pitchFamily="18" charset="0"/>
              </a:rPr>
              <a:t>: attributes of the relationship</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352805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Keys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A key is a set of one or more attributes that uniquely identifies an entity or a record within a database.</a:t>
            </a:r>
          </a:p>
          <a:p>
            <a:r>
              <a:rPr lang="en-US" dirty="0">
                <a:latin typeface="Times New Roman" panose="02020603050405020304" pitchFamily="18" charset="0"/>
                <a:cs typeface="Times New Roman" panose="02020603050405020304" pitchFamily="18" charset="0"/>
              </a:rPr>
              <a:t>Keys are essential for establishing relationships between tables and ensuring the accuracy and integrity of the data.</a:t>
            </a:r>
          </a:p>
          <a:p>
            <a:r>
              <a:rPr lang="en-US" u="sng" dirty="0">
                <a:latin typeface="Times New Roman" panose="02020603050405020304" pitchFamily="18" charset="0"/>
                <a:cs typeface="Times New Roman" panose="02020603050405020304" pitchFamily="18" charset="0"/>
              </a:rPr>
              <a:t>In ER diagrams, primary keys are typically underlined.</a:t>
            </a:r>
          </a:p>
          <a:p>
            <a:r>
              <a:rPr lang="en-US" u="sng" dirty="0">
                <a:latin typeface="Times New Roman" panose="02020603050405020304" pitchFamily="18" charset="0"/>
                <a:cs typeface="Times New Roman" panose="02020603050405020304" pitchFamily="18" charset="0"/>
              </a:rPr>
              <a:t>Foreign keys are represented as arrows pointing to the referenced table's primary key.</a:t>
            </a:r>
          </a:p>
          <a:p>
            <a:r>
              <a:rPr lang="en-US" i="1" dirty="0">
                <a:latin typeface="Times New Roman" panose="02020603050405020304" pitchFamily="18" charset="0"/>
                <a:cs typeface="Times New Roman" panose="02020603050405020304" pitchFamily="18" charset="0"/>
              </a:rPr>
              <a:t>In a "Student" table, the "</a:t>
            </a:r>
            <a:r>
              <a:rPr lang="en-US" i="1" dirty="0" err="1">
                <a:latin typeface="Times New Roman" panose="02020603050405020304" pitchFamily="18" charset="0"/>
                <a:cs typeface="Times New Roman" panose="02020603050405020304" pitchFamily="18" charset="0"/>
              </a:rPr>
              <a:t>StudentID</a:t>
            </a:r>
            <a:r>
              <a:rPr lang="en-US" i="1" dirty="0">
                <a:latin typeface="Times New Roman" panose="02020603050405020304" pitchFamily="18" charset="0"/>
                <a:cs typeface="Times New Roman" panose="02020603050405020304" pitchFamily="18" charset="0"/>
              </a:rPr>
              <a:t>" could be the primary key, uniquely identifying each student. If there's a "Course" table, and we want to establish a relationship, the "</a:t>
            </a:r>
            <a:r>
              <a:rPr lang="en-US" i="1" dirty="0" err="1">
                <a:latin typeface="Times New Roman" panose="02020603050405020304" pitchFamily="18" charset="0"/>
                <a:cs typeface="Times New Roman" panose="02020603050405020304" pitchFamily="18" charset="0"/>
              </a:rPr>
              <a:t>StudentID</a:t>
            </a:r>
            <a:r>
              <a:rPr lang="en-US" i="1" dirty="0">
                <a:latin typeface="Times New Roman" panose="02020603050405020304" pitchFamily="18" charset="0"/>
                <a:cs typeface="Times New Roman" panose="02020603050405020304" pitchFamily="18" charset="0"/>
              </a:rPr>
              <a:t>" in the "Course" table becomes a foreign key, referencing the "Student" table's primary key.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Tree>
    <p:extLst>
      <p:ext uri="{BB962C8B-B14F-4D97-AF65-F5344CB8AC3E}">
        <p14:creationId xmlns:p14="http://schemas.microsoft.com/office/powerpoint/2010/main" val="35485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Lesson 2: Data Model (6hrs)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Different Data Model Concepts</a:t>
            </a:r>
          </a:p>
          <a:p>
            <a:pPr>
              <a:buFont typeface="+mj-lt"/>
              <a:buAutoNum type="arabicPeriod"/>
            </a:pPr>
            <a:r>
              <a:rPr lang="en-US" dirty="0">
                <a:latin typeface="Times New Roman" panose="02020603050405020304" pitchFamily="18" charset="0"/>
                <a:cs typeface="Times New Roman" panose="02020603050405020304" pitchFamily="18" charset="0"/>
              </a:rPr>
              <a:t>E-R Model</a:t>
            </a:r>
          </a:p>
          <a:p>
            <a:pPr>
              <a:buFont typeface="+mj-lt"/>
              <a:buAutoNum type="arabicPeriod"/>
            </a:pPr>
            <a:r>
              <a:rPr lang="en-US" dirty="0">
                <a:latin typeface="Times New Roman" panose="02020603050405020304" pitchFamily="18" charset="0"/>
                <a:cs typeface="Times New Roman" panose="02020603050405020304" pitchFamily="18" charset="0"/>
              </a:rPr>
              <a:t>Network/Hierarchical Model</a:t>
            </a:r>
          </a:p>
          <a:p>
            <a:pPr>
              <a:buFont typeface="+mj-lt"/>
              <a:buAutoNum type="arabicPeriod"/>
            </a:pPr>
            <a:r>
              <a:rPr lang="en-US" dirty="0">
                <a:latin typeface="Times New Roman" panose="02020603050405020304" pitchFamily="18" charset="0"/>
                <a:cs typeface="Times New Roman" panose="02020603050405020304" pitchFamily="18" charset="0"/>
              </a:rPr>
              <a:t>Relational Model</a:t>
            </a:r>
          </a:p>
          <a:p>
            <a:pPr>
              <a:buFont typeface="+mj-lt"/>
              <a:buAutoNum type="arabicPeriod"/>
            </a:pPr>
            <a:r>
              <a:rPr lang="en-US" b="1" dirty="0">
                <a:latin typeface="Times New Roman" panose="02020603050405020304" pitchFamily="18" charset="0"/>
                <a:cs typeface="Times New Roman" panose="02020603050405020304" pitchFamily="18" charset="0"/>
              </a:rPr>
              <a:t>Entities, Relationships and Attributes</a:t>
            </a:r>
          </a:p>
          <a:p>
            <a:pPr>
              <a:buFont typeface="+mj-lt"/>
              <a:buAutoNum type="arabicPeriod"/>
            </a:pPr>
            <a:r>
              <a:rPr lang="en-US" b="1" dirty="0">
                <a:latin typeface="Times New Roman" panose="02020603050405020304" pitchFamily="18" charset="0"/>
                <a:cs typeface="Times New Roman" panose="02020603050405020304" pitchFamily="18" charset="0"/>
              </a:rPr>
              <a:t>E-R Diagrams, Keys</a:t>
            </a:r>
          </a:p>
          <a:p>
            <a:pPr>
              <a:buFont typeface="+mj-lt"/>
              <a:buAutoNum type="arabicPeriod"/>
            </a:pPr>
            <a:r>
              <a:rPr lang="en-US" dirty="0">
                <a:latin typeface="Times New Roman" panose="02020603050405020304" pitchFamily="18" charset="0"/>
                <a:cs typeface="Times New Roman" panose="02020603050405020304" pitchFamily="18" charset="0"/>
              </a:rPr>
              <a:t>Generalization, Specialization and Aggregation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Keys Characteristics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Uniqueness</a:t>
            </a:r>
          </a:p>
          <a:p>
            <a:r>
              <a:rPr lang="en-US" dirty="0">
                <a:latin typeface="Times New Roman" panose="02020603050405020304" pitchFamily="18" charset="0"/>
                <a:cs typeface="Times New Roman" panose="02020603050405020304" pitchFamily="18" charset="0"/>
              </a:rPr>
              <a:t>Keys must ensure the uniqueness of values within a table.</a:t>
            </a:r>
          </a:p>
          <a:p>
            <a:r>
              <a:rPr lang="en-US" dirty="0">
                <a:latin typeface="Times New Roman" panose="02020603050405020304" pitchFamily="18" charset="0"/>
                <a:cs typeface="Times New Roman" panose="02020603050405020304" pitchFamily="18" charset="0"/>
              </a:rPr>
              <a:t>Each record should be uniquely identified by its key.</a:t>
            </a:r>
          </a:p>
          <a:p>
            <a:pPr marL="0" indent="0">
              <a:buNone/>
            </a:pPr>
            <a:r>
              <a:rPr lang="en-US" b="1" dirty="0">
                <a:latin typeface="Times New Roman" panose="02020603050405020304" pitchFamily="18" charset="0"/>
                <a:cs typeface="Times New Roman" panose="02020603050405020304" pitchFamily="18" charset="0"/>
              </a:rPr>
              <a:t>Uniqueness Across Tables</a:t>
            </a:r>
          </a:p>
          <a:p>
            <a:r>
              <a:rPr lang="en-US" dirty="0">
                <a:latin typeface="Times New Roman" panose="02020603050405020304" pitchFamily="18" charset="0"/>
                <a:cs typeface="Times New Roman" panose="02020603050405020304" pitchFamily="18" charset="0"/>
              </a:rPr>
              <a:t>In the case of a foreign key, the values should be unique in the referenced table's primary key.</a:t>
            </a:r>
          </a:p>
          <a:p>
            <a:pPr marL="0" indent="0">
              <a:buNone/>
            </a:pPr>
            <a:r>
              <a:rPr lang="en-US" b="1" dirty="0">
                <a:latin typeface="Times New Roman" panose="02020603050405020304" pitchFamily="18" charset="0"/>
                <a:cs typeface="Times New Roman" panose="02020603050405020304" pitchFamily="18" charset="0"/>
              </a:rPr>
              <a:t>Non-Null</a:t>
            </a:r>
          </a:p>
          <a:p>
            <a:r>
              <a:rPr lang="en-US" dirty="0">
                <a:latin typeface="Times New Roman" panose="02020603050405020304" pitchFamily="18" charset="0"/>
                <a:cs typeface="Times New Roman" panose="02020603050405020304" pitchFamily="18" charset="0"/>
              </a:rPr>
              <a:t>Keys should not contain null values.</a:t>
            </a:r>
          </a:p>
          <a:p>
            <a:r>
              <a:rPr lang="en-US" dirty="0">
                <a:latin typeface="Times New Roman" panose="02020603050405020304" pitchFamily="18" charset="0"/>
                <a:cs typeface="Times New Roman" panose="02020603050405020304" pitchFamily="18" charset="0"/>
              </a:rPr>
              <a:t>They should have valid and meaningful values to ensure reliable identification.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125826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Keys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Primary Key</a:t>
            </a:r>
          </a:p>
          <a:p>
            <a:r>
              <a:rPr lang="en-US" dirty="0">
                <a:latin typeface="Times New Roman" panose="02020603050405020304" pitchFamily="18" charset="0"/>
                <a:cs typeface="Times New Roman" panose="02020603050405020304" pitchFamily="18" charset="0"/>
              </a:rPr>
              <a:t>A primary key is a unique identifier for each record in a table.</a:t>
            </a:r>
          </a:p>
          <a:p>
            <a:r>
              <a:rPr lang="en-US" dirty="0">
                <a:latin typeface="Times New Roman" panose="02020603050405020304" pitchFamily="18" charset="0"/>
                <a:cs typeface="Times New Roman" panose="02020603050405020304" pitchFamily="18" charset="0"/>
              </a:rPr>
              <a:t>No two records in the table can have the same primary key value.</a:t>
            </a:r>
          </a:p>
          <a:p>
            <a:r>
              <a:rPr lang="en-US" dirty="0">
                <a:latin typeface="Times New Roman" panose="02020603050405020304" pitchFamily="18" charset="0"/>
                <a:cs typeface="Times New Roman" panose="02020603050405020304" pitchFamily="18" charset="0"/>
              </a:rPr>
              <a:t>It ensures data integrity and serves as a reference for relationships with other tables.</a:t>
            </a:r>
          </a:p>
          <a:p>
            <a:pPr marL="0" indent="0">
              <a:buNone/>
            </a:pPr>
            <a:r>
              <a:rPr lang="en-US" b="1" dirty="0">
                <a:latin typeface="Times New Roman" panose="02020603050405020304" pitchFamily="18" charset="0"/>
                <a:cs typeface="Times New Roman" panose="02020603050405020304" pitchFamily="18" charset="0"/>
              </a:rPr>
              <a:t>Foreign Key</a:t>
            </a:r>
          </a:p>
          <a:p>
            <a:r>
              <a:rPr lang="en-US" dirty="0">
                <a:latin typeface="Times New Roman" panose="02020603050405020304" pitchFamily="18" charset="0"/>
                <a:cs typeface="Times New Roman" panose="02020603050405020304" pitchFamily="18" charset="0"/>
              </a:rPr>
              <a:t>A foreign key is a field in a table that refers to the primary key in another table.</a:t>
            </a:r>
          </a:p>
          <a:p>
            <a:r>
              <a:rPr lang="en-US" dirty="0">
                <a:latin typeface="Times New Roman" panose="02020603050405020304" pitchFamily="18" charset="0"/>
                <a:cs typeface="Times New Roman" panose="02020603050405020304" pitchFamily="18" charset="0"/>
              </a:rPr>
              <a:t>It establishes a link between the two tables, creating a relationship.</a:t>
            </a:r>
          </a:p>
          <a:p>
            <a:r>
              <a:rPr lang="en-US" dirty="0">
                <a:latin typeface="Times New Roman" panose="02020603050405020304" pitchFamily="18" charset="0"/>
                <a:cs typeface="Times New Roman" panose="02020603050405020304" pitchFamily="18" charset="0"/>
              </a:rPr>
              <a:t>Foreign keys maintain referential integrity.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Tree>
    <p:extLst>
      <p:ext uri="{BB962C8B-B14F-4D97-AF65-F5344CB8AC3E}">
        <p14:creationId xmlns:p14="http://schemas.microsoft.com/office/powerpoint/2010/main" val="1816390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Keys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Candidate Key</a:t>
            </a:r>
          </a:p>
          <a:p>
            <a:r>
              <a:rPr lang="en-US" dirty="0">
                <a:latin typeface="Times New Roman" panose="02020603050405020304" pitchFamily="18" charset="0"/>
                <a:cs typeface="Times New Roman" panose="02020603050405020304" pitchFamily="18" charset="0"/>
              </a:rPr>
              <a:t>A candidate key is a set of attributes that could serve as the primary key.</a:t>
            </a:r>
          </a:p>
          <a:p>
            <a:r>
              <a:rPr lang="en-US" dirty="0">
                <a:latin typeface="Times New Roman" panose="02020603050405020304" pitchFamily="18" charset="0"/>
                <a:cs typeface="Times New Roman" panose="02020603050405020304" pitchFamily="18" charset="0"/>
              </a:rPr>
              <a:t>It satisfies the uniqueness and irreducibility requirements for a key.</a:t>
            </a:r>
          </a:p>
          <a:p>
            <a:r>
              <a:rPr lang="en-US" sz="2000" i="1" dirty="0">
                <a:latin typeface="Times New Roman" panose="02020603050405020304" pitchFamily="18" charset="0"/>
                <a:cs typeface="Times New Roman" panose="02020603050405020304" pitchFamily="18" charset="0"/>
              </a:rPr>
              <a:t>In the "Employee" table of a company database, both "</a:t>
            </a:r>
            <a:r>
              <a:rPr lang="en-US" sz="2000" i="1" dirty="0" err="1">
                <a:latin typeface="Times New Roman" panose="02020603050405020304" pitchFamily="18" charset="0"/>
                <a:cs typeface="Times New Roman" panose="02020603050405020304" pitchFamily="18" charset="0"/>
              </a:rPr>
              <a:t>EmployeeID</a:t>
            </a:r>
            <a:r>
              <a:rPr lang="en-US" sz="2000" i="1" dirty="0">
                <a:latin typeface="Times New Roman" panose="02020603050405020304" pitchFamily="18" charset="0"/>
                <a:cs typeface="Times New Roman" panose="02020603050405020304" pitchFamily="18" charset="0"/>
              </a:rPr>
              <a:t>" and "Email" could be candidate keys. </a:t>
            </a:r>
          </a:p>
          <a:p>
            <a:pPr marL="0" indent="0">
              <a:buNone/>
            </a:pPr>
            <a:r>
              <a:rPr lang="en-US" b="1" dirty="0">
                <a:latin typeface="Times New Roman" panose="02020603050405020304" pitchFamily="18" charset="0"/>
                <a:cs typeface="Times New Roman" panose="02020603050405020304" pitchFamily="18" charset="0"/>
              </a:rPr>
              <a:t>Composite Key</a:t>
            </a:r>
          </a:p>
          <a:p>
            <a:r>
              <a:rPr lang="en-US" dirty="0">
                <a:latin typeface="Times New Roman" panose="02020603050405020304" pitchFamily="18" charset="0"/>
                <a:cs typeface="Times New Roman" panose="02020603050405020304" pitchFamily="18" charset="0"/>
              </a:rPr>
              <a:t>A composite key is a key that consists of multiple attributes.</a:t>
            </a:r>
          </a:p>
          <a:p>
            <a:r>
              <a:rPr lang="en-US" dirty="0">
                <a:latin typeface="Times New Roman" panose="02020603050405020304" pitchFamily="18" charset="0"/>
                <a:cs typeface="Times New Roman" panose="02020603050405020304" pitchFamily="18" charset="0"/>
              </a:rPr>
              <a:t>It is used when a single attribute is not sufficient to uniquely identify a record.</a:t>
            </a:r>
          </a:p>
          <a:p>
            <a:r>
              <a:rPr lang="en-US" sz="2000" i="1" dirty="0">
                <a:latin typeface="Times New Roman" panose="02020603050405020304" pitchFamily="18" charset="0"/>
                <a:cs typeface="Times New Roman" panose="02020603050405020304" pitchFamily="18" charset="0"/>
              </a:rPr>
              <a:t>In a "Purchase" table of an online store database, a composite key could be a combination of "</a:t>
            </a:r>
            <a:r>
              <a:rPr lang="en-US" sz="2000" i="1" dirty="0" err="1">
                <a:latin typeface="Times New Roman" panose="02020603050405020304" pitchFamily="18" charset="0"/>
                <a:cs typeface="Times New Roman" panose="02020603050405020304" pitchFamily="18" charset="0"/>
              </a:rPr>
              <a:t>CustomerID</a:t>
            </a:r>
            <a:r>
              <a:rPr lang="en-US" sz="2000" i="1"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ProductID</a:t>
            </a:r>
            <a:r>
              <a:rPr lang="en-US" sz="2000" i="1" dirty="0">
                <a:latin typeface="Times New Roman" panose="02020603050405020304" pitchFamily="18" charset="0"/>
                <a:cs typeface="Times New Roman" panose="02020603050405020304" pitchFamily="18" charset="0"/>
              </a:rPr>
              <a:t>" to uniquely identify each purchase.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01/01/2024</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Tree>
    <p:extLst>
      <p:ext uri="{BB962C8B-B14F-4D97-AF65-F5344CB8AC3E}">
        <p14:creationId xmlns:p14="http://schemas.microsoft.com/office/powerpoint/2010/main" val="347673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Keys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Super Key</a:t>
            </a:r>
          </a:p>
          <a:p>
            <a:r>
              <a:rPr lang="en-US" dirty="0">
                <a:latin typeface="Times New Roman" panose="02020603050405020304" pitchFamily="18" charset="0"/>
                <a:cs typeface="Times New Roman" panose="02020603050405020304" pitchFamily="18" charset="0"/>
              </a:rPr>
              <a:t>A super key is a set of one or more attributes (columns) that, taken together, can uniquely identify a tuple (row) in a relation (table) within a database.</a:t>
            </a:r>
          </a:p>
          <a:p>
            <a:r>
              <a:rPr lang="en-US" dirty="0">
                <a:latin typeface="Times New Roman" panose="02020603050405020304" pitchFamily="18" charset="0"/>
                <a:cs typeface="Times New Roman" panose="02020603050405020304" pitchFamily="18" charset="0"/>
              </a:rPr>
              <a:t>It is a broader concept than a primary key and can include more attributes than needed for uniqueness.</a:t>
            </a:r>
          </a:p>
          <a:p>
            <a:r>
              <a:rPr lang="en-US" dirty="0">
                <a:latin typeface="Times New Roman" panose="02020603050405020304" pitchFamily="18" charset="0"/>
                <a:cs typeface="Times New Roman" panose="02020603050405020304" pitchFamily="18" charset="0"/>
              </a:rPr>
              <a:t>A super key is essentially any combination of attributes that uniquely identifies a record.</a:t>
            </a:r>
          </a:p>
          <a:p>
            <a:r>
              <a:rPr lang="en-US" dirty="0">
                <a:latin typeface="Times New Roman" panose="02020603050405020304" pitchFamily="18" charset="0"/>
                <a:cs typeface="Times New Roman" panose="02020603050405020304" pitchFamily="18" charset="0"/>
              </a:rPr>
              <a:t>All primary keys are super keys, not all super keys are primary keys. </a:t>
            </a:r>
          </a:p>
          <a:p>
            <a:r>
              <a:rPr lang="en-US" i="1" dirty="0">
                <a:latin typeface="Times New Roman" panose="02020603050405020304" pitchFamily="18" charset="0"/>
                <a:cs typeface="Times New Roman" panose="02020603050405020304" pitchFamily="18" charset="0"/>
              </a:rPr>
              <a:t>In the "Employee" table of a company database, both "</a:t>
            </a:r>
            <a:r>
              <a:rPr lang="en-US" i="1" dirty="0" err="1">
                <a:latin typeface="Times New Roman" panose="02020603050405020304" pitchFamily="18" charset="0"/>
                <a:cs typeface="Times New Roman" panose="02020603050405020304" pitchFamily="18" charset="0"/>
              </a:rPr>
              <a:t>EmployeeID</a:t>
            </a:r>
            <a:r>
              <a:rPr lang="en-US" i="1" dirty="0">
                <a:latin typeface="Times New Roman" panose="02020603050405020304" pitchFamily="18" charset="0"/>
                <a:cs typeface="Times New Roman" panose="02020603050405020304" pitchFamily="18" charset="0"/>
              </a:rPr>
              <a:t>" and "Email" could be candidate keys.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01/01/2024</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23</a:t>
            </a:fld>
            <a:endParaRPr lang="en-US" dirty="0"/>
          </a:p>
        </p:txBody>
      </p:sp>
    </p:spTree>
    <p:extLst>
      <p:ext uri="{BB962C8B-B14F-4D97-AF65-F5344CB8AC3E}">
        <p14:creationId xmlns:p14="http://schemas.microsoft.com/office/powerpoint/2010/main" val="190297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Components of ER Model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pic>
        <p:nvPicPr>
          <p:cNvPr id="8" name="Picture 7" descr="A diagram of er model">
            <a:extLst>
              <a:ext uri="{FF2B5EF4-FFF2-40B4-BE49-F238E27FC236}">
                <a16:creationId xmlns:a16="http://schemas.microsoft.com/office/drawing/2014/main" id="{5CB4D0F5-EE20-1A03-0452-363E93B185D5}"/>
              </a:ext>
            </a:extLst>
          </p:cNvPr>
          <p:cNvPicPr>
            <a:picLocks noChangeAspect="1"/>
          </p:cNvPicPr>
          <p:nvPr/>
        </p:nvPicPr>
        <p:blipFill>
          <a:blip r:embed="rId3"/>
          <a:stretch>
            <a:fillRect/>
          </a:stretch>
        </p:blipFill>
        <p:spPr>
          <a:xfrm>
            <a:off x="814226" y="1876601"/>
            <a:ext cx="9755823" cy="3836274"/>
          </a:xfrm>
          <a:prstGeom prst="rect">
            <a:avLst/>
          </a:prstGeom>
        </p:spPr>
      </p:pic>
    </p:spTree>
    <p:extLst>
      <p:ext uri="{BB962C8B-B14F-4D97-AF65-F5344CB8AC3E}">
        <p14:creationId xmlns:p14="http://schemas.microsoft.com/office/powerpoint/2010/main" val="1964553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Is a data modeling technique that creates a graphical representation  of entities and their relationship within an information system.</a:t>
            </a:r>
          </a:p>
          <a:p>
            <a:r>
              <a:rPr lang="en-US" dirty="0">
                <a:latin typeface="Times New Roman" panose="02020603050405020304" pitchFamily="18" charset="0"/>
                <a:cs typeface="Times New Roman" panose="02020603050405020304" pitchFamily="18" charset="0"/>
              </a:rPr>
              <a:t>It illustrates the logical structure of the database.</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25</a:t>
            </a:fld>
            <a:endParaRPr lang="en-US" dirty="0"/>
          </a:p>
        </p:txBody>
      </p:sp>
    </p:spTree>
    <p:extLst>
      <p:ext uri="{BB962C8B-B14F-4D97-AF65-F5344CB8AC3E}">
        <p14:creationId xmlns:p14="http://schemas.microsoft.com/office/powerpoint/2010/main" val="360510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Components of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Rectangles</a:t>
            </a:r>
            <a:r>
              <a:rPr lang="en-US" dirty="0">
                <a:latin typeface="Times New Roman" panose="02020603050405020304" pitchFamily="18" charset="0"/>
                <a:cs typeface="Times New Roman" panose="02020603050405020304" pitchFamily="18" charset="0"/>
              </a:rPr>
              <a:t>: representing entity sets. </a:t>
            </a:r>
          </a:p>
          <a:p>
            <a:r>
              <a:rPr lang="en-US" b="1" dirty="0">
                <a:latin typeface="Times New Roman" panose="02020603050405020304" pitchFamily="18" charset="0"/>
                <a:cs typeface="Times New Roman" panose="02020603050405020304" pitchFamily="18" charset="0"/>
              </a:rPr>
              <a:t>Ellipses</a:t>
            </a:r>
            <a:r>
              <a:rPr lang="en-US" dirty="0">
                <a:latin typeface="Times New Roman" panose="02020603050405020304" pitchFamily="18" charset="0"/>
                <a:cs typeface="Times New Roman" panose="02020603050405020304" pitchFamily="18" charset="0"/>
              </a:rPr>
              <a:t>: representing attributes. </a:t>
            </a:r>
          </a:p>
          <a:p>
            <a:r>
              <a:rPr lang="en-US" b="1" dirty="0">
                <a:latin typeface="Times New Roman" panose="02020603050405020304" pitchFamily="18" charset="0"/>
                <a:cs typeface="Times New Roman" panose="02020603050405020304" pitchFamily="18" charset="0"/>
              </a:rPr>
              <a:t>Diamonds</a:t>
            </a:r>
            <a:r>
              <a:rPr lang="en-US" dirty="0">
                <a:latin typeface="Times New Roman" panose="02020603050405020304" pitchFamily="18" charset="0"/>
                <a:cs typeface="Times New Roman" panose="02020603050405020304" pitchFamily="18" charset="0"/>
              </a:rPr>
              <a:t>: representing relationship sets. </a:t>
            </a:r>
          </a:p>
          <a:p>
            <a:r>
              <a:rPr lang="en-US" b="1" dirty="0">
                <a:latin typeface="Times New Roman" panose="02020603050405020304" pitchFamily="18" charset="0"/>
                <a:cs typeface="Times New Roman" panose="02020603050405020304" pitchFamily="18" charset="0"/>
              </a:rPr>
              <a:t>Lines</a:t>
            </a:r>
            <a:r>
              <a:rPr lang="en-US" dirty="0">
                <a:latin typeface="Times New Roman" panose="02020603050405020304" pitchFamily="18" charset="0"/>
                <a:cs typeface="Times New Roman" panose="02020603050405020304" pitchFamily="18" charset="0"/>
              </a:rPr>
              <a:t>: linking attributes to entity sets and entity sets to relationship sets. </a:t>
            </a:r>
          </a:p>
          <a:p>
            <a:r>
              <a:rPr lang="en-US" b="1" dirty="0">
                <a:latin typeface="Times New Roman" panose="02020603050405020304" pitchFamily="18" charset="0"/>
                <a:cs typeface="Times New Roman" panose="02020603050405020304" pitchFamily="18" charset="0"/>
              </a:rPr>
              <a:t>Double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ellipses</a:t>
            </a:r>
            <a:r>
              <a:rPr lang="en-US" dirty="0">
                <a:latin typeface="Times New Roman" panose="02020603050405020304" pitchFamily="18" charset="0"/>
                <a:cs typeface="Times New Roman" panose="02020603050405020304" pitchFamily="18" charset="0"/>
              </a:rPr>
              <a:t>: represents multivalued attributes. </a:t>
            </a:r>
          </a:p>
          <a:p>
            <a:r>
              <a:rPr lang="en-US" b="1" dirty="0">
                <a:latin typeface="Times New Roman" panose="02020603050405020304" pitchFamily="18" charset="0"/>
                <a:cs typeface="Times New Roman" panose="02020603050405020304" pitchFamily="18" charset="0"/>
              </a:rPr>
              <a:t>Dashed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ellipses</a:t>
            </a:r>
            <a:r>
              <a:rPr lang="en-US" dirty="0">
                <a:latin typeface="Times New Roman" panose="02020603050405020304" pitchFamily="18" charset="0"/>
                <a:cs typeface="Times New Roman" panose="02020603050405020304" pitchFamily="18" charset="0"/>
              </a:rPr>
              <a:t>: represents derived attributes</a:t>
            </a:r>
          </a:p>
          <a:p>
            <a:r>
              <a:rPr lang="en-US" b="1" dirty="0">
                <a:latin typeface="Times New Roman" panose="02020603050405020304" pitchFamily="18" charset="0"/>
                <a:cs typeface="Times New Roman" panose="02020603050405020304" pitchFamily="18" charset="0"/>
              </a:rPr>
              <a:t>Double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lines</a:t>
            </a:r>
            <a:r>
              <a:rPr lang="en-US" dirty="0">
                <a:latin typeface="Times New Roman" panose="02020603050405020304" pitchFamily="18" charset="0"/>
                <a:cs typeface="Times New Roman" panose="02020603050405020304" pitchFamily="18" charset="0"/>
              </a:rPr>
              <a:t>: represents total participation of entity in relationship sets </a:t>
            </a:r>
          </a:p>
          <a:p>
            <a:r>
              <a:rPr lang="en-US" b="1" dirty="0">
                <a:latin typeface="Times New Roman" panose="02020603050405020304" pitchFamily="18" charset="0"/>
                <a:cs typeface="Times New Roman" panose="02020603050405020304" pitchFamily="18" charset="0"/>
              </a:rPr>
              <a:t>Double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rectangles</a:t>
            </a:r>
            <a:r>
              <a:rPr lang="en-US" dirty="0">
                <a:latin typeface="Times New Roman" panose="02020603050405020304" pitchFamily="18" charset="0"/>
                <a:cs typeface="Times New Roman" panose="02020603050405020304" pitchFamily="18" charset="0"/>
              </a:rPr>
              <a:t>: represents weak entity sets </a:t>
            </a:r>
          </a:p>
          <a:p>
            <a:r>
              <a:rPr lang="en-US" b="1" dirty="0">
                <a:latin typeface="Times New Roman" panose="02020603050405020304" pitchFamily="18" charset="0"/>
                <a:cs typeface="Times New Roman" panose="02020603050405020304" pitchFamily="18" charset="0"/>
              </a:rPr>
              <a:t>Underline</a:t>
            </a:r>
            <a:r>
              <a:rPr lang="en-US" dirty="0">
                <a:latin typeface="Times New Roman" panose="02020603050405020304" pitchFamily="18" charset="0"/>
                <a:cs typeface="Times New Roman" panose="02020603050405020304" pitchFamily="18" charset="0"/>
              </a:rPr>
              <a:t>: indicates primary key attributes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26</a:t>
            </a:fld>
            <a:endParaRPr lang="en-US" dirty="0"/>
          </a:p>
        </p:txBody>
      </p:sp>
    </p:spTree>
    <p:extLst>
      <p:ext uri="{BB962C8B-B14F-4D97-AF65-F5344CB8AC3E}">
        <p14:creationId xmlns:p14="http://schemas.microsoft.com/office/powerpoint/2010/main" val="2117548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Understand the Domain</a:t>
            </a:r>
          </a:p>
          <a:p>
            <a:r>
              <a:rPr lang="en-US" b="1" dirty="0">
                <a:latin typeface="Times New Roman" panose="02020603050405020304" pitchFamily="18" charset="0"/>
                <a:cs typeface="Times New Roman" panose="02020603050405020304" pitchFamily="18" charset="0"/>
              </a:rPr>
              <a:t>Identify Entities</a:t>
            </a:r>
          </a:p>
          <a:p>
            <a:r>
              <a:rPr lang="en-US" b="1" dirty="0">
                <a:latin typeface="Times New Roman" panose="02020603050405020304" pitchFamily="18" charset="0"/>
                <a:cs typeface="Times New Roman" panose="02020603050405020304" pitchFamily="18" charset="0"/>
              </a:rPr>
              <a:t>Define Relationships</a:t>
            </a:r>
          </a:p>
          <a:p>
            <a:r>
              <a:rPr lang="en-US" b="1" dirty="0">
                <a:latin typeface="Times New Roman" panose="02020603050405020304" pitchFamily="18" charset="0"/>
                <a:cs typeface="Times New Roman" panose="02020603050405020304" pitchFamily="18" charset="0"/>
              </a:rPr>
              <a:t>Attribute Identification</a:t>
            </a:r>
          </a:p>
          <a:p>
            <a:r>
              <a:rPr lang="en-US" b="1" dirty="0">
                <a:latin typeface="Times New Roman" panose="02020603050405020304" pitchFamily="18" charset="0"/>
                <a:cs typeface="Times New Roman" panose="02020603050405020304" pitchFamily="18" charset="0"/>
              </a:rPr>
              <a:t>Primary Keys</a:t>
            </a:r>
          </a:p>
          <a:p>
            <a:r>
              <a:rPr lang="en-US" b="1" dirty="0">
                <a:latin typeface="Times New Roman" panose="02020603050405020304" pitchFamily="18" charset="0"/>
                <a:cs typeface="Times New Roman" panose="02020603050405020304" pitchFamily="18" charset="0"/>
              </a:rPr>
              <a:t>Avoid Redundancy</a:t>
            </a:r>
          </a:p>
          <a:p>
            <a:r>
              <a:rPr lang="en-US" b="1" dirty="0">
                <a:latin typeface="Times New Roman" panose="02020603050405020304" pitchFamily="18" charset="0"/>
                <a:cs typeface="Times New Roman" panose="02020603050405020304" pitchFamily="18" charset="0"/>
              </a:rPr>
              <a:t>Use Consistent Naming Conventions</a:t>
            </a:r>
          </a:p>
          <a:p>
            <a:r>
              <a:rPr lang="en-US" b="1" dirty="0">
                <a:latin typeface="Times New Roman" panose="02020603050405020304" pitchFamily="18" charset="0"/>
                <a:cs typeface="Times New Roman" panose="02020603050405020304" pitchFamily="18" charset="0"/>
              </a:rPr>
              <a:t>Think About Cardinality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27</a:t>
            </a:fld>
            <a:endParaRPr lang="en-US" dirty="0"/>
          </a:p>
        </p:txBody>
      </p:sp>
    </p:spTree>
    <p:extLst>
      <p:ext uri="{BB962C8B-B14F-4D97-AF65-F5344CB8AC3E}">
        <p14:creationId xmlns:p14="http://schemas.microsoft.com/office/powerpoint/2010/main" val="262702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Understand the Domain</a:t>
            </a:r>
          </a:p>
          <a:p>
            <a:r>
              <a:rPr lang="en-US" dirty="0">
                <a:latin typeface="Times New Roman" panose="02020603050405020304" pitchFamily="18" charset="0"/>
                <a:cs typeface="Times New Roman" panose="02020603050405020304" pitchFamily="18" charset="0"/>
              </a:rPr>
              <a:t>Before creating an ER diagram, it's crucial to thoroughly understand the domain or the application for which you are designing the database.</a:t>
            </a:r>
          </a:p>
          <a:p>
            <a:r>
              <a:rPr lang="en-US" dirty="0">
                <a:latin typeface="Times New Roman" panose="02020603050405020304" pitchFamily="18" charset="0"/>
                <a:cs typeface="Times New Roman" panose="02020603050405020304" pitchFamily="18" charset="0"/>
              </a:rPr>
              <a:t>This involves gaining insights into the business processes, user requirements, and the nature of the data involved.</a:t>
            </a:r>
          </a:p>
          <a:p>
            <a:r>
              <a:rPr lang="en-US" i="1" dirty="0">
                <a:latin typeface="Times New Roman" panose="02020603050405020304" pitchFamily="18" charset="0"/>
                <a:cs typeface="Times New Roman" panose="02020603050405020304" pitchFamily="18" charset="0"/>
              </a:rPr>
              <a:t>Suppose you are designing a database for a library management system.</a:t>
            </a:r>
          </a:p>
          <a:p>
            <a:r>
              <a:rPr lang="en-US" i="1" dirty="0">
                <a:latin typeface="Times New Roman" panose="02020603050405020304" pitchFamily="18" charset="0"/>
                <a:cs typeface="Times New Roman" panose="02020603050405020304" pitchFamily="18" charset="0"/>
              </a:rPr>
              <a:t>Understanding the domain involves learning about library processes, user interactions, and the type of information stored.</a:t>
            </a:r>
          </a:p>
          <a:p>
            <a:r>
              <a:rPr lang="en-US" i="1" dirty="0">
                <a:latin typeface="Times New Roman" panose="02020603050405020304" pitchFamily="18" charset="0"/>
                <a:cs typeface="Times New Roman" panose="02020603050405020304" pitchFamily="18" charset="0"/>
              </a:rPr>
              <a:t>This could include knowledge about books, authors, borrowers, and library transactions.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28</a:t>
            </a:fld>
            <a:endParaRPr lang="en-US" dirty="0"/>
          </a:p>
        </p:txBody>
      </p:sp>
    </p:spTree>
    <p:extLst>
      <p:ext uri="{BB962C8B-B14F-4D97-AF65-F5344CB8AC3E}">
        <p14:creationId xmlns:p14="http://schemas.microsoft.com/office/powerpoint/2010/main" val="3704234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Identify Entities</a:t>
            </a:r>
          </a:p>
          <a:p>
            <a:r>
              <a:rPr lang="en-US" dirty="0">
                <a:latin typeface="Times New Roman" panose="02020603050405020304" pitchFamily="18" charset="0"/>
                <a:cs typeface="Times New Roman" panose="02020603050405020304" pitchFamily="18" charset="0"/>
              </a:rPr>
              <a:t>Start by identifying the main entities in the system.</a:t>
            </a:r>
          </a:p>
          <a:p>
            <a:r>
              <a:rPr lang="en-US" dirty="0">
                <a:latin typeface="Times New Roman" panose="02020603050405020304" pitchFamily="18" charset="0"/>
                <a:cs typeface="Times New Roman" panose="02020603050405020304" pitchFamily="18" charset="0"/>
              </a:rPr>
              <a:t>Entities are the fundamental building blocks that represent real-world objects or concepts. </a:t>
            </a:r>
          </a:p>
          <a:p>
            <a:r>
              <a:rPr lang="en-US" dirty="0">
                <a:latin typeface="Times New Roman" panose="02020603050405020304" pitchFamily="18" charset="0"/>
                <a:cs typeface="Times New Roman" panose="02020603050405020304" pitchFamily="18" charset="0"/>
              </a:rPr>
              <a:t>They could be objects like "Customer," "Product," or "Order" in a retail management system.</a:t>
            </a:r>
          </a:p>
          <a:p>
            <a:r>
              <a:rPr lang="en-US" i="1" dirty="0">
                <a:latin typeface="Times New Roman" panose="02020603050405020304" pitchFamily="18" charset="0"/>
                <a:cs typeface="Times New Roman" panose="02020603050405020304" pitchFamily="18" charset="0"/>
              </a:rPr>
              <a:t>In the library management system, entities could include "Book," "Author," "Borrower," and "Transaction.“</a:t>
            </a:r>
          </a:p>
          <a:p>
            <a:r>
              <a:rPr lang="en-US" i="1" dirty="0">
                <a:latin typeface="Times New Roman" panose="02020603050405020304" pitchFamily="18" charset="0"/>
                <a:cs typeface="Times New Roman" panose="02020603050405020304" pitchFamily="18" charset="0"/>
              </a:rPr>
              <a:t>Each of these represents a distinct object or concept in the library domain.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29</a:t>
            </a:fld>
            <a:endParaRPr lang="en-US" dirty="0"/>
          </a:p>
        </p:txBody>
      </p:sp>
    </p:spTree>
    <p:extLst>
      <p:ext uri="{BB962C8B-B14F-4D97-AF65-F5344CB8AC3E}">
        <p14:creationId xmlns:p14="http://schemas.microsoft.com/office/powerpoint/2010/main" val="125336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Topics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Entities</a:t>
            </a:r>
          </a:p>
          <a:p>
            <a:r>
              <a:rPr lang="en-US" dirty="0">
                <a:latin typeface="Times New Roman" panose="02020603050405020304" pitchFamily="18" charset="0"/>
                <a:cs typeface="Times New Roman" panose="02020603050405020304" pitchFamily="18" charset="0"/>
              </a:rPr>
              <a:t>Entities Types and Entities Set</a:t>
            </a:r>
          </a:p>
          <a:p>
            <a:r>
              <a:rPr lang="en-US" dirty="0">
                <a:latin typeface="Times New Roman" panose="02020603050405020304" pitchFamily="18" charset="0"/>
                <a:cs typeface="Times New Roman" panose="02020603050405020304" pitchFamily="18" charset="0"/>
              </a:rPr>
              <a:t>Strong Entity Sets and Weak Entity Sets</a:t>
            </a:r>
          </a:p>
          <a:p>
            <a:r>
              <a:rPr lang="en-US" dirty="0">
                <a:latin typeface="Times New Roman" panose="02020603050405020304" pitchFamily="18" charset="0"/>
                <a:cs typeface="Times New Roman" panose="02020603050405020304" pitchFamily="18" charset="0"/>
              </a:rPr>
              <a:t>Relationship and Relationship Set</a:t>
            </a:r>
          </a:p>
          <a:p>
            <a:r>
              <a:rPr lang="en-US" dirty="0">
                <a:latin typeface="Times New Roman" panose="02020603050405020304" pitchFamily="18" charset="0"/>
                <a:cs typeface="Times New Roman" panose="02020603050405020304" pitchFamily="18" charset="0"/>
              </a:rPr>
              <a:t>Attributes and Keys; Primary Key, Candidate Key, Super Key</a:t>
            </a:r>
          </a:p>
          <a:p>
            <a:r>
              <a:rPr lang="en-US" dirty="0">
                <a:latin typeface="Times New Roman" panose="02020603050405020304" pitchFamily="18" charset="0"/>
                <a:cs typeface="Times New Roman" panose="02020603050405020304" pitchFamily="18" charset="0"/>
              </a:rPr>
              <a:t>E-R diagram</a:t>
            </a:r>
          </a:p>
          <a:p>
            <a:r>
              <a:rPr lang="en-US" dirty="0">
                <a:latin typeface="Times New Roman" panose="02020603050405020304" pitchFamily="18" charset="0"/>
                <a:cs typeface="Times New Roman" panose="02020603050405020304" pitchFamily="18" charset="0"/>
              </a:rPr>
              <a:t>Reducing E-R diagram to tables,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65240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Define Relationships</a:t>
            </a:r>
          </a:p>
          <a:p>
            <a:r>
              <a:rPr lang="en-US" dirty="0">
                <a:latin typeface="Times New Roman" panose="02020603050405020304" pitchFamily="18" charset="0"/>
                <a:cs typeface="Times New Roman" panose="02020603050405020304" pitchFamily="18" charset="0"/>
              </a:rPr>
              <a:t>Determine how entities are related to each other.</a:t>
            </a:r>
          </a:p>
          <a:p>
            <a:r>
              <a:rPr lang="en-US" dirty="0">
                <a:latin typeface="Times New Roman" panose="02020603050405020304" pitchFamily="18" charset="0"/>
                <a:cs typeface="Times New Roman" panose="02020603050405020304" pitchFamily="18" charset="0"/>
              </a:rPr>
              <a:t>Relationships define the associations between entities.</a:t>
            </a:r>
          </a:p>
          <a:p>
            <a:r>
              <a:rPr lang="en-US" dirty="0">
                <a:latin typeface="Times New Roman" panose="02020603050405020304" pitchFamily="18" charset="0"/>
                <a:cs typeface="Times New Roman" panose="02020603050405020304" pitchFamily="18" charset="0"/>
              </a:rPr>
              <a:t>It differs with types like one-to-one, one-to-many, or many-to-many.</a:t>
            </a:r>
          </a:p>
          <a:p>
            <a:r>
              <a:rPr lang="en-US" i="1" dirty="0">
                <a:latin typeface="Times New Roman" panose="02020603050405020304" pitchFamily="18" charset="0"/>
                <a:cs typeface="Times New Roman" panose="02020603050405020304" pitchFamily="18" charset="0"/>
              </a:rPr>
              <a:t>In the library management system, there could be a "Written by" relationship between "Author" and "Book," indicating that an author writes one or more books.</a:t>
            </a:r>
          </a:p>
          <a:p>
            <a:r>
              <a:rPr lang="en-US" i="1" dirty="0">
                <a:latin typeface="Times New Roman" panose="02020603050405020304" pitchFamily="18" charset="0"/>
                <a:cs typeface="Times New Roman" panose="02020603050405020304" pitchFamily="18" charset="0"/>
              </a:rPr>
              <a:t>This relationship is crucial for understanding how authors and books are connected.</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30</a:t>
            </a:fld>
            <a:endParaRPr lang="en-US" dirty="0"/>
          </a:p>
        </p:txBody>
      </p:sp>
    </p:spTree>
    <p:extLst>
      <p:ext uri="{BB962C8B-B14F-4D97-AF65-F5344CB8AC3E}">
        <p14:creationId xmlns:p14="http://schemas.microsoft.com/office/powerpoint/2010/main" val="231293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Attribute Identification </a:t>
            </a:r>
          </a:p>
          <a:p>
            <a:r>
              <a:rPr lang="en-US" dirty="0">
                <a:latin typeface="Times New Roman" panose="02020603050405020304" pitchFamily="18" charset="0"/>
                <a:cs typeface="Times New Roman" panose="02020603050405020304" pitchFamily="18" charset="0"/>
              </a:rPr>
              <a:t>List the attributes for each entity.</a:t>
            </a:r>
          </a:p>
          <a:p>
            <a:r>
              <a:rPr lang="en-US" dirty="0">
                <a:latin typeface="Times New Roman" panose="02020603050405020304" pitchFamily="18" charset="0"/>
                <a:cs typeface="Times New Roman" panose="02020603050405020304" pitchFamily="18" charset="0"/>
              </a:rPr>
              <a:t>Attributes describe the properties or characteristics of entities.</a:t>
            </a:r>
          </a:p>
          <a:p>
            <a:r>
              <a:rPr lang="en-US" dirty="0">
                <a:latin typeface="Times New Roman" panose="02020603050405020304" pitchFamily="18" charset="0"/>
                <a:cs typeface="Times New Roman" panose="02020603050405020304" pitchFamily="18" charset="0"/>
              </a:rPr>
              <a:t>Be comprehensive in identifying attributes to capture all relevant information.</a:t>
            </a:r>
          </a:p>
          <a:p>
            <a:r>
              <a:rPr lang="en-US" i="1" dirty="0">
                <a:latin typeface="Times New Roman" panose="02020603050405020304" pitchFamily="18" charset="0"/>
                <a:cs typeface="Times New Roman" panose="02020603050405020304" pitchFamily="18" charset="0"/>
              </a:rPr>
              <a:t>In the library management system, for the "Book" entity, attributes could include "ISBN," "Title," "Genre," and "Publication Year.“</a:t>
            </a:r>
          </a:p>
          <a:p>
            <a:r>
              <a:rPr lang="en-US" i="1" dirty="0">
                <a:latin typeface="Times New Roman" panose="02020603050405020304" pitchFamily="18" charset="0"/>
                <a:cs typeface="Times New Roman" panose="02020603050405020304" pitchFamily="18" charset="0"/>
              </a:rPr>
              <a:t>For the "Author" entity, attributes might include "</a:t>
            </a:r>
            <a:r>
              <a:rPr lang="en-US" i="1" dirty="0" err="1">
                <a:latin typeface="Times New Roman" panose="02020603050405020304" pitchFamily="18" charset="0"/>
                <a:cs typeface="Times New Roman" panose="02020603050405020304" pitchFamily="18" charset="0"/>
              </a:rPr>
              <a:t>AuthorID</a:t>
            </a:r>
            <a:r>
              <a:rPr lang="en-US" i="1" dirty="0">
                <a:latin typeface="Times New Roman" panose="02020603050405020304" pitchFamily="18" charset="0"/>
                <a:cs typeface="Times New Roman" panose="02020603050405020304" pitchFamily="18" charset="0"/>
              </a:rPr>
              <a:t>," "Name," and "Nationality."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31</a:t>
            </a:fld>
            <a:endParaRPr lang="en-US" dirty="0"/>
          </a:p>
        </p:txBody>
      </p:sp>
    </p:spTree>
    <p:extLst>
      <p:ext uri="{BB962C8B-B14F-4D97-AF65-F5344CB8AC3E}">
        <p14:creationId xmlns:p14="http://schemas.microsoft.com/office/powerpoint/2010/main" val="3910342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Primary Keys:</a:t>
            </a:r>
          </a:p>
          <a:p>
            <a:r>
              <a:rPr lang="en-US" dirty="0">
                <a:latin typeface="Times New Roman" panose="02020603050405020304" pitchFamily="18" charset="0"/>
                <a:cs typeface="Times New Roman" panose="02020603050405020304" pitchFamily="18" charset="0"/>
              </a:rPr>
              <a:t>Clearly define primary keys for each entity.</a:t>
            </a:r>
          </a:p>
          <a:p>
            <a:r>
              <a:rPr lang="en-US" dirty="0">
                <a:latin typeface="Times New Roman" panose="02020603050405020304" pitchFamily="18" charset="0"/>
                <a:cs typeface="Times New Roman" panose="02020603050405020304" pitchFamily="18" charset="0"/>
              </a:rPr>
              <a:t>The primary key uniquely identifies each instance of an entity. </a:t>
            </a:r>
          </a:p>
          <a:p>
            <a:r>
              <a:rPr lang="en-US" dirty="0">
                <a:latin typeface="Times New Roman" panose="02020603050405020304" pitchFamily="18" charset="0"/>
                <a:cs typeface="Times New Roman" panose="02020603050405020304" pitchFamily="18" charset="0"/>
              </a:rPr>
              <a:t>Ensure that primary keys are unique and essential for data integrity.</a:t>
            </a:r>
          </a:p>
          <a:p>
            <a:r>
              <a:rPr lang="en-US" i="1" dirty="0">
                <a:latin typeface="Times New Roman" panose="02020603050405020304" pitchFamily="18" charset="0"/>
                <a:cs typeface="Times New Roman" panose="02020603050405020304" pitchFamily="18" charset="0"/>
              </a:rPr>
              <a:t>In the library management system, in the "Book" entity, the "ISBN" could be the primary key.</a:t>
            </a:r>
          </a:p>
          <a:p>
            <a:r>
              <a:rPr lang="en-US" i="1" dirty="0">
                <a:latin typeface="Times New Roman" panose="02020603050405020304" pitchFamily="18" charset="0"/>
                <a:cs typeface="Times New Roman" panose="02020603050405020304" pitchFamily="18" charset="0"/>
              </a:rPr>
              <a:t>In the "Author" entity, the "</a:t>
            </a:r>
            <a:r>
              <a:rPr lang="en-US" i="1" dirty="0" err="1">
                <a:latin typeface="Times New Roman" panose="02020603050405020304" pitchFamily="18" charset="0"/>
                <a:cs typeface="Times New Roman" panose="02020603050405020304" pitchFamily="18" charset="0"/>
              </a:rPr>
              <a:t>AuthorID</a:t>
            </a:r>
            <a:r>
              <a:rPr lang="en-US" i="1" dirty="0">
                <a:latin typeface="Times New Roman" panose="02020603050405020304" pitchFamily="18" charset="0"/>
                <a:cs typeface="Times New Roman" panose="02020603050405020304" pitchFamily="18" charset="0"/>
              </a:rPr>
              <a:t>" could serve as the primary key.</a:t>
            </a:r>
          </a:p>
          <a:p>
            <a:r>
              <a:rPr lang="en-US" i="1" dirty="0">
                <a:latin typeface="Times New Roman" panose="02020603050405020304" pitchFamily="18" charset="0"/>
                <a:cs typeface="Times New Roman" panose="02020603050405020304" pitchFamily="18" charset="0"/>
              </a:rPr>
              <a:t>This ensures unique identification of each book and author.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32</a:t>
            </a:fld>
            <a:endParaRPr lang="en-US" dirty="0"/>
          </a:p>
        </p:txBody>
      </p:sp>
    </p:spTree>
    <p:extLst>
      <p:ext uri="{BB962C8B-B14F-4D97-AF65-F5344CB8AC3E}">
        <p14:creationId xmlns:p14="http://schemas.microsoft.com/office/powerpoint/2010/main" val="609490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Avoid Redundancy:</a:t>
            </a:r>
          </a:p>
          <a:p>
            <a:r>
              <a:rPr lang="en-US" dirty="0">
                <a:latin typeface="Times New Roman" panose="02020603050405020304" pitchFamily="18" charset="0"/>
                <a:cs typeface="Times New Roman" panose="02020603050405020304" pitchFamily="18" charset="0"/>
              </a:rPr>
              <a:t>Minimize redundancy in the ER diagram by normalizing the model</a:t>
            </a:r>
          </a:p>
          <a:p>
            <a:r>
              <a:rPr lang="en-US" dirty="0">
                <a:latin typeface="Times New Roman" panose="02020603050405020304" pitchFamily="18" charset="0"/>
                <a:cs typeface="Times New Roman" panose="02020603050405020304" pitchFamily="18" charset="0"/>
              </a:rPr>
              <a:t>Normalization involves organizing data to reduce duplication and dependency. </a:t>
            </a:r>
          </a:p>
          <a:p>
            <a:r>
              <a:rPr lang="en-US" dirty="0">
                <a:latin typeface="Times New Roman" panose="02020603050405020304" pitchFamily="18" charset="0"/>
                <a:cs typeface="Times New Roman" panose="02020603050405020304" pitchFamily="18" charset="0"/>
              </a:rPr>
              <a:t>This ensures that data is stored efficiently and consistently, contributing to overall database integrity.</a:t>
            </a:r>
          </a:p>
          <a:p>
            <a:r>
              <a:rPr lang="en-US" i="1" dirty="0">
                <a:latin typeface="Times New Roman" panose="02020603050405020304" pitchFamily="18" charset="0"/>
                <a:cs typeface="Times New Roman" panose="02020603050405020304" pitchFamily="18" charset="0"/>
              </a:rPr>
              <a:t>In the library management system, for example, there is information about the author's nationality in both the "Author" and "Book" entities, it might be redundant.</a:t>
            </a:r>
          </a:p>
          <a:p>
            <a:r>
              <a:rPr lang="en-US" i="1" dirty="0">
                <a:latin typeface="Times New Roman" panose="02020603050405020304" pitchFamily="18" charset="0"/>
                <a:cs typeface="Times New Roman" panose="02020603050405020304" pitchFamily="18" charset="0"/>
              </a:rPr>
              <a:t>Normalization would involve creating a separate "</a:t>
            </a:r>
            <a:r>
              <a:rPr lang="en-US" i="1" dirty="0" err="1">
                <a:latin typeface="Times New Roman" panose="02020603050405020304" pitchFamily="18" charset="0"/>
                <a:cs typeface="Times New Roman" panose="02020603050405020304" pitchFamily="18" charset="0"/>
              </a:rPr>
              <a:t>AuthorDetails</a:t>
            </a:r>
            <a:r>
              <a:rPr lang="en-US" i="1" dirty="0">
                <a:latin typeface="Times New Roman" panose="02020603050405020304" pitchFamily="18" charset="0"/>
                <a:cs typeface="Times New Roman" panose="02020603050405020304" pitchFamily="18" charset="0"/>
              </a:rPr>
              <a:t>" entity to store non-repetitive information about authors.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33</a:t>
            </a:fld>
            <a:endParaRPr lang="en-US" dirty="0"/>
          </a:p>
        </p:txBody>
      </p:sp>
    </p:spTree>
    <p:extLst>
      <p:ext uri="{BB962C8B-B14F-4D97-AF65-F5344CB8AC3E}">
        <p14:creationId xmlns:p14="http://schemas.microsoft.com/office/powerpoint/2010/main" val="1466551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Use Consistent Naming Conventions:</a:t>
            </a:r>
          </a:p>
          <a:p>
            <a:r>
              <a:rPr lang="en-US" dirty="0">
                <a:latin typeface="Times New Roman" panose="02020603050405020304" pitchFamily="18" charset="0"/>
                <a:cs typeface="Times New Roman" panose="02020603050405020304" pitchFamily="18" charset="0"/>
              </a:rPr>
              <a:t>Adopt consistent and meaningful names for entities, attributes, and relationships. </a:t>
            </a:r>
          </a:p>
          <a:p>
            <a:r>
              <a:rPr lang="en-US" dirty="0">
                <a:latin typeface="Times New Roman" panose="02020603050405020304" pitchFamily="18" charset="0"/>
                <a:cs typeface="Times New Roman" panose="02020603050405020304" pitchFamily="18" charset="0"/>
              </a:rPr>
              <a:t>Consistent naming conventions improve the clarity and maintainability of the ER diagram.</a:t>
            </a:r>
          </a:p>
          <a:p>
            <a:r>
              <a:rPr lang="en-US" dirty="0">
                <a:latin typeface="Times New Roman" panose="02020603050405020304" pitchFamily="18" charset="0"/>
                <a:cs typeface="Times New Roman" panose="02020603050405020304" pitchFamily="18" charset="0"/>
              </a:rPr>
              <a:t>Ensure that names are easily understandable and follow a standardized format.</a:t>
            </a:r>
          </a:p>
          <a:p>
            <a:r>
              <a:rPr lang="en-US" i="1" dirty="0">
                <a:latin typeface="Times New Roman" panose="02020603050405020304" pitchFamily="18" charset="0"/>
                <a:cs typeface="Times New Roman" panose="02020603050405020304" pitchFamily="18" charset="0"/>
              </a:rPr>
              <a:t>In the library management system, use "</a:t>
            </a:r>
            <a:r>
              <a:rPr lang="en-US" i="1" dirty="0" err="1">
                <a:latin typeface="Times New Roman" panose="02020603050405020304" pitchFamily="18" charset="0"/>
                <a:cs typeface="Times New Roman" panose="02020603050405020304" pitchFamily="18" charset="0"/>
              </a:rPr>
              <a:t>BookTitle</a:t>
            </a:r>
            <a:r>
              <a:rPr lang="en-US" i="1" dirty="0">
                <a:latin typeface="Times New Roman" panose="02020603050405020304" pitchFamily="18" charset="0"/>
                <a:cs typeface="Times New Roman" panose="02020603050405020304" pitchFamily="18" charset="0"/>
              </a:rPr>
              <a:t>" in one entity and "</a:t>
            </a:r>
            <a:r>
              <a:rPr lang="en-US" i="1" dirty="0" err="1">
                <a:latin typeface="Times New Roman" panose="02020603050405020304" pitchFamily="18" charset="0"/>
                <a:cs typeface="Times New Roman" panose="02020603050405020304" pitchFamily="18" charset="0"/>
              </a:rPr>
              <a:t>AuthorName</a:t>
            </a:r>
            <a:r>
              <a:rPr lang="en-US" i="1" dirty="0">
                <a:latin typeface="Times New Roman" panose="02020603050405020304" pitchFamily="18" charset="0"/>
                <a:cs typeface="Times New Roman" panose="02020603050405020304" pitchFamily="18" charset="0"/>
              </a:rPr>
              <a:t>" in another, rather than mixing terms like "Title" and "Name." </a:t>
            </a:r>
          </a:p>
          <a:p>
            <a:r>
              <a:rPr lang="en-US" i="1" dirty="0">
                <a:latin typeface="Times New Roman" panose="02020603050405020304" pitchFamily="18" charset="0"/>
                <a:cs typeface="Times New Roman" panose="02020603050405020304" pitchFamily="18" charset="0"/>
              </a:rPr>
              <a:t>Consistency in naming enhances readability.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34</a:t>
            </a:fld>
            <a:endParaRPr lang="en-US" dirty="0"/>
          </a:p>
        </p:txBody>
      </p:sp>
    </p:spTree>
    <p:extLst>
      <p:ext uri="{BB962C8B-B14F-4D97-AF65-F5344CB8AC3E}">
        <p14:creationId xmlns:p14="http://schemas.microsoft.com/office/powerpoint/2010/main" val="328837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Important Tips Before Preparing an ER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Think About Cardinality</a:t>
            </a:r>
          </a:p>
          <a:p>
            <a:r>
              <a:rPr lang="en-US" b="0" i="0" dirty="0">
                <a:solidFill>
                  <a:srgbClr val="374151"/>
                </a:solidFill>
                <a:effectLst/>
                <a:latin typeface="Times New Roman" panose="02020603050405020304" pitchFamily="18" charset="0"/>
                <a:cs typeface="Times New Roman" panose="02020603050405020304" pitchFamily="18" charset="0"/>
              </a:rPr>
              <a:t>Determine the cardinality of relationships.</a:t>
            </a:r>
          </a:p>
          <a:p>
            <a:r>
              <a:rPr lang="en-US" b="0" i="0" dirty="0">
                <a:solidFill>
                  <a:srgbClr val="374151"/>
                </a:solidFill>
                <a:effectLst/>
                <a:latin typeface="Times New Roman" panose="02020603050405020304" pitchFamily="18" charset="0"/>
                <a:cs typeface="Times New Roman" panose="02020603050405020304" pitchFamily="18" charset="0"/>
              </a:rPr>
              <a:t>Cardinality specifies the number of instances of one entity associated with another. </a:t>
            </a:r>
          </a:p>
          <a:p>
            <a:r>
              <a:rPr lang="en-US" i="1" dirty="0">
                <a:latin typeface="Times New Roman" panose="02020603050405020304" pitchFamily="18" charset="0"/>
                <a:cs typeface="Times New Roman" panose="02020603050405020304" pitchFamily="18" charset="0"/>
              </a:rPr>
              <a:t>In the library management system, in the "Borrower-Transaction" relationship, a borrower may have multiple transactions (one-to-many), but each transaction is associated with one borrower (one-to-one).</a:t>
            </a:r>
          </a:p>
          <a:p>
            <a:r>
              <a:rPr lang="en-US" i="1" dirty="0">
                <a:latin typeface="Times New Roman" panose="02020603050405020304" pitchFamily="18" charset="0"/>
                <a:cs typeface="Times New Roman" panose="02020603050405020304" pitchFamily="18" charset="0"/>
              </a:rPr>
              <a:t>Understanding cardinality is crucial for designing the database schema accurately.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35</a:t>
            </a:fld>
            <a:endParaRPr lang="en-US" dirty="0"/>
          </a:p>
        </p:txBody>
      </p:sp>
    </p:spTree>
    <p:extLst>
      <p:ext uri="{BB962C8B-B14F-4D97-AF65-F5344CB8AC3E}">
        <p14:creationId xmlns:p14="http://schemas.microsoft.com/office/powerpoint/2010/main" val="81697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In a university, a Student enrolls in Courses. A student must be assigned to at least one or more Courses. Each course is taught by a single Professor. To maintain instruction quality, a Professor can deliver only one course.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36</a:t>
            </a:fld>
            <a:endParaRPr lang="en-US" dirty="0"/>
          </a:p>
        </p:txBody>
      </p:sp>
    </p:spTree>
    <p:extLst>
      <p:ext uri="{BB962C8B-B14F-4D97-AF65-F5344CB8AC3E}">
        <p14:creationId xmlns:p14="http://schemas.microsoft.com/office/powerpoint/2010/main" val="1890166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1) Entity Identification</a:t>
            </a:r>
          </a:p>
          <a:p>
            <a:r>
              <a:rPr lang="en-US" dirty="0">
                <a:latin typeface="Times New Roman" panose="02020603050405020304" pitchFamily="18" charset="0"/>
                <a:cs typeface="Times New Roman" panose="02020603050405020304" pitchFamily="18" charset="0"/>
              </a:rPr>
              <a:t>We have three entities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Student</a:t>
            </a:r>
          </a:p>
          <a:p>
            <a:r>
              <a:rPr lang="en-US" dirty="0">
                <a:latin typeface="Times New Roman" panose="02020603050405020304" pitchFamily="18" charset="0"/>
                <a:cs typeface="Times New Roman" panose="02020603050405020304" pitchFamily="18" charset="0"/>
              </a:rPr>
              <a:t>Course</a:t>
            </a:r>
          </a:p>
          <a:p>
            <a:r>
              <a:rPr lang="en-US" dirty="0">
                <a:latin typeface="Times New Roman" panose="02020603050405020304" pitchFamily="18" charset="0"/>
                <a:cs typeface="Times New Roman" panose="02020603050405020304" pitchFamily="18" charset="0"/>
              </a:rPr>
              <a:t>Professor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37</a:t>
            </a:fld>
            <a:endParaRPr lang="en-US" dirty="0"/>
          </a:p>
        </p:txBody>
      </p:sp>
    </p:spTree>
    <p:extLst>
      <p:ext uri="{BB962C8B-B14F-4D97-AF65-F5344CB8AC3E}">
        <p14:creationId xmlns:p14="http://schemas.microsoft.com/office/powerpoint/2010/main" val="2867173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2) Relationship Identification</a:t>
            </a:r>
          </a:p>
          <a:p>
            <a:r>
              <a:rPr lang="en-US" dirty="0">
                <a:latin typeface="Times New Roman" panose="02020603050405020304" pitchFamily="18" charset="0"/>
                <a:cs typeface="Times New Roman" panose="02020603050405020304" pitchFamily="18" charset="0"/>
              </a:rPr>
              <a:t>We have the following two relationships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student is assigned a course</a:t>
            </a:r>
          </a:p>
          <a:p>
            <a:r>
              <a:rPr lang="en-US" dirty="0">
                <a:latin typeface="Times New Roman" panose="02020603050405020304" pitchFamily="18" charset="0"/>
                <a:cs typeface="Times New Roman" panose="02020603050405020304" pitchFamily="18" charset="0"/>
              </a:rPr>
              <a:t>Professor delivers a course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38</a:t>
            </a:fld>
            <a:endParaRPr lang="en-US" dirty="0"/>
          </a:p>
        </p:txBody>
      </p:sp>
    </p:spTree>
    <p:extLst>
      <p:ext uri="{BB962C8B-B14F-4D97-AF65-F5344CB8AC3E}">
        <p14:creationId xmlns:p14="http://schemas.microsoft.com/office/powerpoint/2010/main" val="240314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4) Identify Attributes</a:t>
            </a:r>
          </a:p>
          <a:p>
            <a:r>
              <a:rPr lang="en-US" dirty="0">
                <a:latin typeface="Times New Roman" panose="02020603050405020304" pitchFamily="18" charset="0"/>
                <a:cs typeface="Times New Roman" panose="02020603050405020304" pitchFamily="18" charset="0"/>
              </a:rPr>
              <a:t>Once, you have a list of Attributes, you need to map them to the identified entities. Ensure an attribute is to be paired with exactly one entity. If you think an attribute should belong to more than one entity, use a modifier to make it unique.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mapping is done, identify the primary Keys. If a unique key is not readily available, create one.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39</a:t>
            </a:fld>
            <a:endParaRPr lang="en-US" dirty="0"/>
          </a:p>
        </p:txBody>
      </p:sp>
    </p:spTree>
    <p:extLst>
      <p:ext uri="{BB962C8B-B14F-4D97-AF65-F5344CB8AC3E}">
        <p14:creationId xmlns:p14="http://schemas.microsoft.com/office/powerpoint/2010/main" val="308832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Entities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An entity is a real-world object or concept that has a distinct existence and is distinguishable from other objects.</a:t>
            </a:r>
          </a:p>
          <a:p>
            <a:r>
              <a:rPr lang="en-US" dirty="0">
                <a:latin typeface="Times New Roman" panose="02020603050405020304" pitchFamily="18" charset="0"/>
                <a:cs typeface="Times New Roman" panose="02020603050405020304" pitchFamily="18" charset="0"/>
              </a:rPr>
              <a:t>In the context of a database, entities represent the main objects about which data is stored.</a:t>
            </a:r>
          </a:p>
          <a:p>
            <a:r>
              <a:rPr lang="en-US" dirty="0">
                <a:latin typeface="Times New Roman" panose="02020603050405020304" pitchFamily="18" charset="0"/>
                <a:cs typeface="Times New Roman" panose="02020603050405020304" pitchFamily="18" charset="0"/>
              </a:rPr>
              <a:t>Entities have attributes that describe their properties or characteristics.</a:t>
            </a:r>
          </a:p>
          <a:p>
            <a:r>
              <a:rPr lang="en-US" dirty="0">
                <a:latin typeface="Times New Roman" panose="02020603050405020304" pitchFamily="18" charset="0"/>
                <a:cs typeface="Times New Roman" panose="02020603050405020304" pitchFamily="18" charset="0"/>
              </a:rPr>
              <a:t>Each entity instance is uniquely identifiable, often by a primary key.</a:t>
            </a:r>
          </a:p>
          <a:p>
            <a:r>
              <a:rPr lang="en-US" u="sng" dirty="0">
                <a:latin typeface="Times New Roman" panose="02020603050405020304" pitchFamily="18" charset="0"/>
                <a:cs typeface="Times New Roman" panose="02020603050405020304" pitchFamily="18" charset="0"/>
              </a:rPr>
              <a:t>Represented by rectangles in ER diagrams.</a:t>
            </a:r>
          </a:p>
          <a:p>
            <a:r>
              <a:rPr lang="en-US" i="1" dirty="0">
                <a:latin typeface="Times New Roman" panose="02020603050405020304" pitchFamily="18" charset="0"/>
                <a:cs typeface="Times New Roman" panose="02020603050405020304" pitchFamily="18" charset="0"/>
              </a:rPr>
              <a:t>In a university database, "Student“, “Professor” and "Course" can be entities.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3279674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a:ln>
            <a:noFill/>
          </a:ln>
        </p:spPr>
        <p:txBody>
          <a:bodyPr>
            <a:noAutofit/>
          </a:bodyPr>
          <a:lstStyle/>
          <a:p>
            <a:r>
              <a:rPr lang="en-US" dirty="0">
                <a:latin typeface="Times New Roman" panose="02020603050405020304" pitchFamily="18" charset="0"/>
                <a:cs typeface="Times New Roman" panose="02020603050405020304" pitchFamily="18" charset="0"/>
              </a:rPr>
              <a:t>Step 4) Identify Attributes</a:t>
            </a:r>
          </a:p>
          <a:p>
            <a:r>
              <a:rPr lang="en-US" dirty="0">
                <a:latin typeface="Times New Roman" panose="02020603050405020304" pitchFamily="18" charset="0"/>
                <a:cs typeface="Times New Roman" panose="02020603050405020304" pitchFamily="18" charset="0"/>
              </a:rPr>
              <a:t>Entity	Primary Key	Attribute</a:t>
            </a:r>
          </a:p>
          <a:p>
            <a:r>
              <a:rPr lang="en-US" dirty="0">
                <a:latin typeface="Times New Roman" panose="02020603050405020304" pitchFamily="18" charset="0"/>
                <a:cs typeface="Times New Roman" panose="02020603050405020304" pitchFamily="18" charset="0"/>
              </a:rPr>
              <a:t>Student	</a:t>
            </a:r>
            <a:r>
              <a:rPr lang="en-US" dirty="0" err="1">
                <a:latin typeface="Times New Roman" panose="02020603050405020304" pitchFamily="18" charset="0"/>
                <a:cs typeface="Times New Roman" panose="02020603050405020304" pitchFamily="18" charset="0"/>
              </a:rPr>
              <a:t>Student_ID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StudentName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Professor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ProfessorName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Course	</a:t>
            </a:r>
            <a:r>
              <a:rPr lang="en-US" dirty="0" err="1">
                <a:latin typeface="Times New Roman" panose="02020603050405020304" pitchFamily="18" charset="0"/>
                <a:cs typeface="Times New Roman" panose="02020603050405020304" pitchFamily="18" charset="0"/>
              </a:rPr>
              <a:t>Course_ID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CourseName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40</a:t>
            </a:fld>
            <a:endParaRPr lang="en-US" dirty="0"/>
          </a:p>
        </p:txBody>
      </p:sp>
    </p:spTree>
    <p:extLst>
      <p:ext uri="{BB962C8B-B14F-4D97-AF65-F5344CB8AC3E}">
        <p14:creationId xmlns:p14="http://schemas.microsoft.com/office/powerpoint/2010/main" val="282292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4) Cardinality Identification</a:t>
            </a:r>
          </a:p>
          <a:p>
            <a:r>
              <a:rPr lang="en-US" dirty="0">
                <a:latin typeface="Times New Roman" panose="02020603050405020304" pitchFamily="18" charset="0"/>
                <a:cs typeface="Times New Roman" panose="02020603050405020304" pitchFamily="18" charset="0"/>
              </a:rPr>
              <a:t>For them problem statement we know that,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student can be assigned multiple courses</a:t>
            </a:r>
          </a:p>
          <a:p>
            <a:r>
              <a:rPr lang="en-US" dirty="0">
                <a:latin typeface="Times New Roman" panose="02020603050405020304" pitchFamily="18" charset="0"/>
                <a:cs typeface="Times New Roman" panose="02020603050405020304" pitchFamily="18" charset="0"/>
              </a:rPr>
              <a:t>A Professor can deliver only one course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41</a:t>
            </a:fld>
            <a:endParaRPr lang="en-US" dirty="0"/>
          </a:p>
        </p:txBody>
      </p:sp>
    </p:spTree>
    <p:extLst>
      <p:ext uri="{BB962C8B-B14F-4D97-AF65-F5344CB8AC3E}">
        <p14:creationId xmlns:p14="http://schemas.microsoft.com/office/powerpoint/2010/main" val="4032131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Construct an ER diagram for a car insurance company with a registration id and an address and have name and address of its customers. Each customer own one or more cars which has its model, color and engine number. Each car is associated with zero or any number of recorded accidents.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42</a:t>
            </a:fld>
            <a:endParaRPr lang="en-US" dirty="0"/>
          </a:p>
        </p:txBody>
      </p:sp>
    </p:spTree>
    <p:extLst>
      <p:ext uri="{BB962C8B-B14F-4D97-AF65-F5344CB8AC3E}">
        <p14:creationId xmlns:p14="http://schemas.microsoft.com/office/powerpoint/2010/main" val="1523821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UPS prides itself on having up-to-date information on the processing and current location of each shipped item. To do this, UPS relies on a company-wide information system. Shipped items are the heart of the UPS product tracking information system. </a:t>
            </a:r>
          </a:p>
          <a:p>
            <a:r>
              <a:rPr lang="en-US" sz="2200" dirty="0">
                <a:latin typeface="Times New Roman" panose="02020603050405020304" pitchFamily="18" charset="0"/>
                <a:cs typeface="Times New Roman" panose="02020603050405020304" pitchFamily="18" charset="0"/>
              </a:rPr>
              <a:t>Shipped items can be characterized by item number (unique), weight, dimensions, insurance amount, destination, and final delivery date. Shipped items are received into the UPS system at a single retail center. </a:t>
            </a:r>
          </a:p>
          <a:p>
            <a:r>
              <a:rPr lang="en-US" sz="2200" dirty="0">
                <a:latin typeface="Times New Roman" panose="02020603050405020304" pitchFamily="18" charset="0"/>
                <a:cs typeface="Times New Roman" panose="02020603050405020304" pitchFamily="18" charset="0"/>
              </a:rPr>
              <a:t>Retail centers are characterized by their type, </a:t>
            </a:r>
            <a:r>
              <a:rPr lang="en-US" sz="2200" dirty="0" err="1">
                <a:latin typeface="Times New Roman" panose="02020603050405020304" pitchFamily="18" charset="0"/>
                <a:cs typeface="Times New Roman" panose="02020603050405020304" pitchFamily="18" charset="0"/>
              </a:rPr>
              <a:t>uniqueID</a:t>
            </a:r>
            <a:r>
              <a:rPr lang="en-US" sz="2200" dirty="0">
                <a:latin typeface="Times New Roman" panose="02020603050405020304" pitchFamily="18" charset="0"/>
                <a:cs typeface="Times New Roman" panose="02020603050405020304" pitchFamily="18" charset="0"/>
              </a:rPr>
              <a:t>, and address. Shipped items make their way to their destination via one or more standard UPS transportation events (i.e., flights, truck deliveries). These transportation events are characterized by a unique </a:t>
            </a:r>
            <a:r>
              <a:rPr lang="en-US" sz="2200" dirty="0" err="1">
                <a:latin typeface="Times New Roman" panose="02020603050405020304" pitchFamily="18" charset="0"/>
                <a:cs typeface="Times New Roman" panose="02020603050405020304" pitchFamily="18" charset="0"/>
              </a:rPr>
              <a:t>scheduleNumber</a:t>
            </a:r>
            <a:r>
              <a:rPr lang="en-US" sz="2200" dirty="0">
                <a:latin typeface="Times New Roman" panose="02020603050405020304" pitchFamily="18" charset="0"/>
                <a:cs typeface="Times New Roman" panose="02020603050405020304" pitchFamily="18" charset="0"/>
              </a:rPr>
              <a:t>, a type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flight, truck), and a </a:t>
            </a:r>
            <a:r>
              <a:rPr lang="en-US" sz="2200" dirty="0" err="1">
                <a:latin typeface="Times New Roman" panose="02020603050405020304" pitchFamily="18" charset="0"/>
                <a:cs typeface="Times New Roman" panose="02020603050405020304" pitchFamily="18" charset="0"/>
              </a:rPr>
              <a:t>deliveryRoute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Prepare an ER Diagram that captures this information.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Data Model | Lecture 6</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43</a:t>
            </a:fld>
            <a:endParaRPr lang="en-US" dirty="0"/>
          </a:p>
        </p:txBody>
      </p:sp>
    </p:spTree>
    <p:extLst>
      <p:ext uri="{BB962C8B-B14F-4D97-AF65-F5344CB8AC3E}">
        <p14:creationId xmlns:p14="http://schemas.microsoft.com/office/powerpoint/2010/main" val="1754415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6</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44</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4033552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LECTURE 7</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45</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dirty="0">
                <a:latin typeface="Times New Roman" panose="02020603050405020304" pitchFamily="18" charset="0"/>
                <a:cs typeface="Times New Roman" panose="02020603050405020304" pitchFamily="18" charset="0"/>
              </a:rPr>
              <a:t>ER </a:t>
            </a:r>
            <a:r>
              <a:rPr lang="en-US">
                <a:latin typeface="Times New Roman" panose="02020603050405020304" pitchFamily="18" charset="0"/>
                <a:cs typeface="Times New Roman" panose="02020603050405020304" pitchFamily="18" charset="0"/>
              </a:rPr>
              <a:t>DIAGRAM Contd.</a:t>
            </a:r>
            <a:endParaRPr lang="en-US"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377164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Entities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An entity type is a collection of entities that share common characteristics or properties.</a:t>
            </a:r>
          </a:p>
          <a:p>
            <a:r>
              <a:rPr lang="en-US" dirty="0">
                <a:latin typeface="Times New Roman" panose="02020603050405020304" pitchFamily="18" charset="0"/>
                <a:cs typeface="Times New Roman" panose="02020603050405020304" pitchFamily="18" charset="0"/>
              </a:rPr>
              <a:t>An entity type represents a category or class of objects in the real world.</a:t>
            </a:r>
          </a:p>
          <a:p>
            <a:r>
              <a:rPr lang="en-US" dirty="0">
                <a:latin typeface="Times New Roman" panose="02020603050405020304" pitchFamily="18" charset="0"/>
                <a:cs typeface="Times New Roman" panose="02020603050405020304" pitchFamily="18" charset="0"/>
              </a:rPr>
              <a:t>It defines a set of properties (attributes) applicable to all entities within that type.</a:t>
            </a:r>
          </a:p>
          <a:p>
            <a:r>
              <a:rPr lang="en-US" u="sng" dirty="0">
                <a:latin typeface="Times New Roman" panose="02020603050405020304" pitchFamily="18" charset="0"/>
                <a:cs typeface="Times New Roman" panose="02020603050405020304" pitchFamily="18" charset="0"/>
              </a:rPr>
              <a:t>Represented by a rectangle in an ER diagram. </a:t>
            </a:r>
          </a:p>
          <a:p>
            <a:r>
              <a:rPr lang="en-US" i="1" dirty="0">
                <a:latin typeface="Times New Roman" panose="02020603050405020304" pitchFamily="18" charset="0"/>
                <a:cs typeface="Times New Roman" panose="02020603050405020304" pitchFamily="18" charset="0"/>
              </a:rPr>
              <a:t>In a university database, "Student" is an entity type that includes individual students. Each student has attributes such as </a:t>
            </a:r>
            <a:r>
              <a:rPr lang="en-US" i="1" dirty="0" err="1">
                <a:latin typeface="Times New Roman" panose="02020603050405020304" pitchFamily="18" charset="0"/>
                <a:cs typeface="Times New Roman" panose="02020603050405020304" pitchFamily="18" charset="0"/>
              </a:rPr>
              <a:t>StudentID</a:t>
            </a:r>
            <a:r>
              <a:rPr lang="en-US" i="1" dirty="0">
                <a:latin typeface="Times New Roman" panose="02020603050405020304" pitchFamily="18" charset="0"/>
                <a:cs typeface="Times New Roman" panose="02020603050405020304" pitchFamily="18" charset="0"/>
              </a:rPr>
              <a:t>, Name, and </a:t>
            </a:r>
            <a:r>
              <a:rPr lang="en-US" i="1" dirty="0" err="1">
                <a:latin typeface="Times New Roman" panose="02020603050405020304" pitchFamily="18" charset="0"/>
                <a:cs typeface="Times New Roman" panose="02020603050405020304" pitchFamily="18" charset="0"/>
              </a:rPr>
              <a:t>DateOfBirth</a:t>
            </a:r>
            <a:r>
              <a:rPr lang="en-US" i="1"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64594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Entities Set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An entity set is a collection of all entities of a particular entity type at a given point in time.</a:t>
            </a:r>
          </a:p>
          <a:p>
            <a:r>
              <a:rPr lang="en-US" dirty="0">
                <a:latin typeface="Times New Roman" panose="02020603050405020304" pitchFamily="18" charset="0"/>
                <a:cs typeface="Times New Roman" panose="02020603050405020304" pitchFamily="18" charset="0"/>
              </a:rPr>
              <a:t>An entity set represents the current snapshot of all instances belonging to an entity type.</a:t>
            </a:r>
          </a:p>
          <a:p>
            <a:r>
              <a:rPr lang="en-US" dirty="0">
                <a:latin typeface="Times New Roman" panose="02020603050405020304" pitchFamily="18" charset="0"/>
                <a:cs typeface="Times New Roman" panose="02020603050405020304" pitchFamily="18" charset="0"/>
              </a:rPr>
              <a:t>The set evolves as entities are added or removed over time.</a:t>
            </a:r>
          </a:p>
          <a:p>
            <a:r>
              <a:rPr lang="en-US" u="sng" dirty="0">
                <a:latin typeface="Times New Roman" panose="02020603050405020304" pitchFamily="18" charset="0"/>
                <a:cs typeface="Times New Roman" panose="02020603050405020304" pitchFamily="18" charset="0"/>
              </a:rPr>
              <a:t>Represented by the entire collection of rectangles of a specific entity type.</a:t>
            </a:r>
          </a:p>
          <a:p>
            <a:r>
              <a:rPr lang="en-US" i="1" dirty="0">
                <a:latin typeface="Times New Roman" panose="02020603050405020304" pitchFamily="18" charset="0"/>
                <a:cs typeface="Times New Roman" panose="02020603050405020304" pitchFamily="18" charset="0"/>
              </a:rPr>
              <a:t>The set of all "Student" entities currently enrolled in a university forms the "Student" entity set.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7765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Strong Entity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A strong entity is an entity that can be uniquely identified by its attributes.</a:t>
            </a:r>
          </a:p>
          <a:p>
            <a:r>
              <a:rPr lang="en-US" dirty="0">
                <a:latin typeface="Times New Roman" panose="02020603050405020304" pitchFamily="18" charset="0"/>
                <a:cs typeface="Times New Roman" panose="02020603050405020304" pitchFamily="18" charset="0"/>
              </a:rPr>
              <a:t>They can exist independently without relying on other entities for identification.</a:t>
            </a:r>
          </a:p>
          <a:p>
            <a:r>
              <a:rPr lang="en-US" dirty="0">
                <a:latin typeface="Times New Roman" panose="02020603050405020304" pitchFamily="18" charset="0"/>
                <a:cs typeface="Times New Roman" panose="02020603050405020304" pitchFamily="18" charset="0"/>
              </a:rPr>
              <a:t>Strong entities have a primary key that serves as a unique identifier.</a:t>
            </a:r>
          </a:p>
          <a:p>
            <a:r>
              <a:rPr lang="en-US" u="sng" dirty="0">
                <a:latin typeface="Times New Roman" panose="02020603050405020304" pitchFamily="18" charset="0"/>
                <a:cs typeface="Times New Roman" panose="02020603050405020304" pitchFamily="18" charset="0"/>
              </a:rPr>
              <a:t>Represented by a rectangle in an ER diagram, with the entity name inside the rectangle.</a:t>
            </a:r>
          </a:p>
          <a:p>
            <a:r>
              <a:rPr lang="en-US" i="1" dirty="0">
                <a:latin typeface="Times New Roman" panose="02020603050405020304" pitchFamily="18" charset="0"/>
                <a:cs typeface="Times New Roman" panose="02020603050405020304" pitchFamily="18" charset="0"/>
              </a:rPr>
              <a:t>In a university database, the "Student" entity is a strong entity. Each student can be uniquely identified by a </a:t>
            </a:r>
            <a:r>
              <a:rPr lang="en-US" i="1" dirty="0" err="1">
                <a:latin typeface="Times New Roman" panose="02020603050405020304" pitchFamily="18" charset="0"/>
                <a:cs typeface="Times New Roman" panose="02020603050405020304" pitchFamily="18" charset="0"/>
              </a:rPr>
              <a:t>StudentID</a:t>
            </a:r>
            <a:r>
              <a:rPr lang="en-US" i="1" dirty="0">
                <a:latin typeface="Times New Roman" panose="02020603050405020304" pitchFamily="18" charset="0"/>
                <a:cs typeface="Times New Roman" panose="02020603050405020304" pitchFamily="18" charset="0"/>
              </a:rPr>
              <a:t>, making it a strong entity.</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144833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Weak Entity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Weak entities rely on a strong entity, known as the "owner," for identification.</a:t>
            </a:r>
          </a:p>
          <a:p>
            <a:r>
              <a:rPr lang="en-US" dirty="0">
                <a:latin typeface="Times New Roman" panose="02020603050405020304" pitchFamily="18" charset="0"/>
                <a:cs typeface="Times New Roman" panose="02020603050405020304" pitchFamily="18" charset="0"/>
              </a:rPr>
              <a:t>They have a partial key, which is a set of attributes that, in combination with the owner entity's primary key, uniquely identifies instances.</a:t>
            </a:r>
          </a:p>
          <a:p>
            <a:r>
              <a:rPr lang="en-US" u="sng" dirty="0">
                <a:latin typeface="Times New Roman" panose="02020603050405020304" pitchFamily="18" charset="0"/>
                <a:cs typeface="Times New Roman" panose="02020603050405020304" pitchFamily="18" charset="0"/>
              </a:rPr>
              <a:t>Represented by a double rectangle in an ER diagram, indicating its dependency on another entity.</a:t>
            </a:r>
          </a:p>
          <a:p>
            <a:r>
              <a:rPr lang="en-US" i="1" dirty="0">
                <a:latin typeface="Times New Roman" panose="02020603050405020304" pitchFamily="18" charset="0"/>
                <a:cs typeface="Times New Roman" panose="02020603050405020304" pitchFamily="18" charset="0"/>
              </a:rPr>
              <a:t>In a database for a company's employees, a "Dependent" entity might be weak. It would depend on the "Employee" entity for identification, and its partial key could include attributes like "</a:t>
            </a:r>
            <a:r>
              <a:rPr lang="en-US" i="1" dirty="0" err="1">
                <a:latin typeface="Times New Roman" panose="02020603050405020304" pitchFamily="18" charset="0"/>
                <a:cs typeface="Times New Roman" panose="02020603050405020304" pitchFamily="18" charset="0"/>
              </a:rPr>
              <a:t>DependentName</a:t>
            </a:r>
            <a:r>
              <a:rPr lang="en-US" i="1" dirty="0">
                <a:latin typeface="Times New Roman" panose="02020603050405020304" pitchFamily="18" charset="0"/>
                <a:cs typeface="Times New Roman" panose="02020603050405020304" pitchFamily="18" charset="0"/>
              </a:rPr>
              <a:t>" and "Relationship" (relationship to the employee).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386999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Relationships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A relationship is an association between two or more entities that signifies a real-world connection.</a:t>
            </a:r>
          </a:p>
          <a:p>
            <a:r>
              <a:rPr lang="en-US" dirty="0">
                <a:latin typeface="Times New Roman" panose="02020603050405020304" pitchFamily="18" charset="0"/>
                <a:cs typeface="Times New Roman" panose="02020603050405020304" pitchFamily="18" charset="0"/>
              </a:rPr>
              <a:t>It represents how instances of entities interact or are related to each other.</a:t>
            </a:r>
          </a:p>
          <a:p>
            <a:r>
              <a:rPr lang="en-US" dirty="0">
                <a:latin typeface="Times New Roman" panose="02020603050405020304" pitchFamily="18" charset="0"/>
                <a:cs typeface="Times New Roman" panose="02020603050405020304" pitchFamily="18" charset="0"/>
              </a:rPr>
              <a:t>Relationships have a name that describes the nature of the association (e.g., "Works for," "Enrolls in," "Manages").</a:t>
            </a:r>
          </a:p>
          <a:p>
            <a:r>
              <a:rPr lang="en-US" u="sng" dirty="0">
                <a:latin typeface="Times New Roman" panose="02020603050405020304" pitchFamily="18" charset="0"/>
                <a:cs typeface="Times New Roman" panose="02020603050405020304" pitchFamily="18" charset="0"/>
              </a:rPr>
              <a:t>Represented by a diamond shape connecting related entities in an ER diagram.</a:t>
            </a:r>
          </a:p>
          <a:p>
            <a:r>
              <a:rPr lang="en-US" i="1" u="sng"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n a university database, a "Teaches" relationship might exist between the "Professor" and "Course" entities. The relationship signifies which professors teach which courses.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2850207288"/>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1123</TotalTime>
  <Words>4582</Words>
  <Application>Microsoft Office PowerPoint</Application>
  <PresentationFormat>Widescreen</PresentationFormat>
  <Paragraphs>570</Paragraphs>
  <Slides>45</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2: Data Model (6hrs)</vt:lpstr>
      <vt:lpstr>Topics</vt:lpstr>
      <vt:lpstr>Entities</vt:lpstr>
      <vt:lpstr>Entities Types</vt:lpstr>
      <vt:lpstr>Entities Set</vt:lpstr>
      <vt:lpstr>Strong Entity</vt:lpstr>
      <vt:lpstr>Weak Entity</vt:lpstr>
      <vt:lpstr>Relationships</vt:lpstr>
      <vt:lpstr>Degree of Relationship Set</vt:lpstr>
      <vt:lpstr>Degree of Relationship Set</vt:lpstr>
      <vt:lpstr>Constraints</vt:lpstr>
      <vt:lpstr>Mapping Cardinalities in Relationship</vt:lpstr>
      <vt:lpstr>Mapping Cardinalities in Relationship</vt:lpstr>
      <vt:lpstr>Mapping Cardinalities in Relationship</vt:lpstr>
      <vt:lpstr>Participation Constraints</vt:lpstr>
      <vt:lpstr>Attributes</vt:lpstr>
      <vt:lpstr>Attributes Types</vt:lpstr>
      <vt:lpstr>Keys</vt:lpstr>
      <vt:lpstr>Keys Characteristics</vt:lpstr>
      <vt:lpstr>Keys Types</vt:lpstr>
      <vt:lpstr>Keys Types</vt:lpstr>
      <vt:lpstr>Keys Types</vt:lpstr>
      <vt:lpstr>Components of ER Model</vt:lpstr>
      <vt:lpstr>ER Diagram</vt:lpstr>
      <vt:lpstr>Components of ER Diagram</vt:lpstr>
      <vt:lpstr> Important Tips Before Preparing an ER Diagram</vt:lpstr>
      <vt:lpstr> Important Tips Before Preparing an ER Diagram</vt:lpstr>
      <vt:lpstr> Important Tips Before Preparing an ER Diagram</vt:lpstr>
      <vt:lpstr> Important Tips Before Preparing an ER Diagram</vt:lpstr>
      <vt:lpstr> Important Tips Before Preparing an ER Diagram</vt:lpstr>
      <vt:lpstr> Important Tips Before Preparing an ER Diagram</vt:lpstr>
      <vt:lpstr> Important Tips Before Preparing an ER Diagram</vt:lpstr>
      <vt:lpstr> Important Tips Before Preparing an ER Diagram</vt:lpstr>
      <vt:lpstr> Important Tips Before Preparing an ER Diagram</vt:lpstr>
      <vt:lpstr>Example</vt:lpstr>
      <vt:lpstr>Example</vt:lpstr>
      <vt:lpstr>Example</vt:lpstr>
      <vt:lpstr>Example</vt:lpstr>
      <vt:lpstr>Example</vt:lpstr>
      <vt:lpstr>Example</vt:lpstr>
      <vt:lpstr>Practical</vt:lpstr>
      <vt:lpstr>Practical</vt:lpstr>
      <vt:lpstr>END OF LECTURE 6</vt:lpstr>
      <vt:lpstr>PREVIEW FOR LECTURE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39</cp:revision>
  <dcterms:created xsi:type="dcterms:W3CDTF">2023-12-21T15:41:48Z</dcterms:created>
  <dcterms:modified xsi:type="dcterms:W3CDTF">2024-01-09T15:21:22Z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