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45"/>
  </p:notesMasterIdLst>
  <p:sldIdLst>
    <p:sldId id="256" r:id="rId5"/>
    <p:sldId id="258" r:id="rId6"/>
    <p:sldId id="285" r:id="rId7"/>
    <p:sldId id="327" r:id="rId8"/>
    <p:sldId id="321" r:id="rId9"/>
    <p:sldId id="322" r:id="rId10"/>
    <p:sldId id="323" r:id="rId11"/>
    <p:sldId id="325" r:id="rId12"/>
    <p:sldId id="324" r:id="rId13"/>
    <p:sldId id="320" r:id="rId14"/>
    <p:sldId id="326" r:id="rId15"/>
    <p:sldId id="347" r:id="rId16"/>
    <p:sldId id="329" r:id="rId17"/>
    <p:sldId id="346" r:id="rId18"/>
    <p:sldId id="330" r:id="rId19"/>
    <p:sldId id="339" r:id="rId20"/>
    <p:sldId id="340" r:id="rId21"/>
    <p:sldId id="333" r:id="rId22"/>
    <p:sldId id="331" r:id="rId23"/>
    <p:sldId id="334" r:id="rId24"/>
    <p:sldId id="341" r:id="rId25"/>
    <p:sldId id="342" r:id="rId26"/>
    <p:sldId id="343" r:id="rId27"/>
    <p:sldId id="344" r:id="rId28"/>
    <p:sldId id="345" r:id="rId29"/>
    <p:sldId id="332" r:id="rId30"/>
    <p:sldId id="335" r:id="rId31"/>
    <p:sldId id="337" r:id="rId32"/>
    <p:sldId id="336" r:id="rId33"/>
    <p:sldId id="348" r:id="rId34"/>
    <p:sldId id="349" r:id="rId35"/>
    <p:sldId id="350" r:id="rId36"/>
    <p:sldId id="351" r:id="rId37"/>
    <p:sldId id="352" r:id="rId38"/>
    <p:sldId id="353" r:id="rId39"/>
    <p:sldId id="354" r:id="rId40"/>
    <p:sldId id="355" r:id="rId41"/>
    <p:sldId id="356" r:id="rId42"/>
    <p:sldId id="265" r:id="rId43"/>
    <p:sldId id="26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3117" autoAdjust="0"/>
  </p:normalViewPr>
  <p:slideViewPr>
    <p:cSldViewPr snapToGrid="0">
      <p:cViewPr varScale="1">
        <p:scale>
          <a:sx n="68" d="100"/>
          <a:sy n="68" d="100"/>
        </p:scale>
        <p:origin x="738" y="72"/>
      </p:cViewPr>
      <p:guideLst/>
    </p:cSldViewPr>
  </p:slideViewPr>
  <p:outlineViewPr>
    <p:cViewPr>
      <p:scale>
        <a:sx n="33" d="100"/>
        <a:sy n="33" d="100"/>
      </p:scale>
      <p:origin x="0" y="-1414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5A7BEA50-B40D-472E-A5AA-F65BA9F8C0F9}"/>
    <pc:docChg chg="custSel delSld modSld">
      <pc:chgData name="Shiva Kunwar" userId="aebf2261f0d6e09f" providerId="LiveId" clId="{5A7BEA50-B40D-472E-A5AA-F65BA9F8C0F9}" dt="2023-12-23T13:15:08.030" v="49" actId="20577"/>
      <pc:docMkLst>
        <pc:docMk/>
      </pc:docMkLst>
      <pc:sldChg chg="modSp mod">
        <pc:chgData name="Shiva Kunwar" userId="aebf2261f0d6e09f" providerId="LiveId" clId="{5A7BEA50-B40D-472E-A5AA-F65BA9F8C0F9}" dt="2023-12-23T13:13:51.536" v="3" actId="20577"/>
        <pc:sldMkLst>
          <pc:docMk/>
          <pc:sldMk cId="513983598" sldId="256"/>
        </pc:sldMkLst>
        <pc:spChg chg="mod">
          <ac:chgData name="Shiva Kunwar" userId="aebf2261f0d6e09f" providerId="LiveId" clId="{5A7BEA50-B40D-472E-A5AA-F65BA9F8C0F9}" dt="2023-12-23T13:13:51.536" v="3" actId="20577"/>
          <ac:spMkLst>
            <pc:docMk/>
            <pc:sldMk cId="513983598" sldId="256"/>
            <ac:spMk id="11" creationId="{966A9420-2EAA-2BB1-E08B-25BFB498717E}"/>
          </ac:spMkLst>
        </pc:spChg>
      </pc:sldChg>
      <pc:sldChg chg="modSp mod">
        <pc:chgData name="Shiva Kunwar" userId="aebf2261f0d6e09f" providerId="LiveId" clId="{5A7BEA50-B40D-472E-A5AA-F65BA9F8C0F9}" dt="2023-12-23T13:14:42.141" v="29" actId="20577"/>
        <pc:sldMkLst>
          <pc:docMk/>
          <pc:sldMk cId="399910915" sldId="258"/>
        </pc:sldMkLst>
        <pc:spChg chg="mod">
          <ac:chgData name="Shiva Kunwar" userId="aebf2261f0d6e09f" providerId="LiveId" clId="{5A7BEA50-B40D-472E-A5AA-F65BA9F8C0F9}" dt="2023-12-23T13:14:23.952" v="22" actId="20577"/>
          <ac:spMkLst>
            <pc:docMk/>
            <pc:sldMk cId="399910915" sldId="258"/>
            <ac:spMk id="3" creationId="{EA41DC63-DCE7-5ABF-7367-A046B49BC6A7}"/>
          </ac:spMkLst>
        </pc:spChg>
        <pc:spChg chg="mod">
          <ac:chgData name="Shiva Kunwar" userId="aebf2261f0d6e09f" providerId="LiveId" clId="{5A7BEA50-B40D-472E-A5AA-F65BA9F8C0F9}" dt="2023-12-23T13:14:42.141" v="29" actId="20577"/>
          <ac:spMkLst>
            <pc:docMk/>
            <pc:sldMk cId="399910915" sldId="258"/>
            <ac:spMk id="5" creationId="{F57A4048-1798-B627-5272-EC9C2486A8A4}"/>
          </ac:spMkLst>
        </pc:spChg>
        <pc:spChg chg="mod">
          <ac:chgData name="Shiva Kunwar" userId="aebf2261f0d6e09f" providerId="LiveId" clId="{5A7BEA50-B40D-472E-A5AA-F65BA9F8C0F9}" dt="2023-12-23T13:14:37.223" v="27" actId="20577"/>
          <ac:spMkLst>
            <pc:docMk/>
            <pc:sldMk cId="399910915" sldId="258"/>
            <ac:spMk id="6" creationId="{23D46E95-7705-1A6D-2CEE-5890E3B6E781}"/>
          </ac:spMkLst>
        </pc:spChg>
      </pc:sldChg>
      <pc:sldChg chg="modSp mod">
        <pc:chgData name="Shiva Kunwar" userId="aebf2261f0d6e09f" providerId="LiveId" clId="{5A7BEA50-B40D-472E-A5AA-F65BA9F8C0F9}" dt="2023-12-23T13:14:50.606" v="33" actId="20577"/>
        <pc:sldMkLst>
          <pc:docMk/>
          <pc:sldMk cId="4033552605" sldId="265"/>
        </pc:sldMkLst>
        <pc:spChg chg="mod">
          <ac:chgData name="Shiva Kunwar" userId="aebf2261f0d6e09f" providerId="LiveId" clId="{5A7BEA50-B40D-472E-A5AA-F65BA9F8C0F9}" dt="2023-12-23T13:14:04.347" v="6" actId="20577"/>
          <ac:spMkLst>
            <pc:docMk/>
            <pc:sldMk cId="4033552605" sldId="265"/>
            <ac:spMk id="2" creationId="{7E66E72E-376F-834C-CD79-32264CC5EA9D}"/>
          </ac:spMkLst>
        </pc:spChg>
        <pc:spChg chg="mod">
          <ac:chgData name="Shiva Kunwar" userId="aebf2261f0d6e09f" providerId="LiveId" clId="{5A7BEA50-B40D-472E-A5AA-F65BA9F8C0F9}" dt="2023-12-23T13:14:50.606" v="33" actId="20577"/>
          <ac:spMkLst>
            <pc:docMk/>
            <pc:sldMk cId="4033552605" sldId="265"/>
            <ac:spMk id="5" creationId="{1FC013E4-932A-52E1-1578-568658B75A20}"/>
          </ac:spMkLst>
        </pc:spChg>
        <pc:spChg chg="mod">
          <ac:chgData name="Shiva Kunwar" userId="aebf2261f0d6e09f" providerId="LiveId" clId="{5A7BEA50-B40D-472E-A5AA-F65BA9F8C0F9}" dt="2023-12-23T13:14:07.227" v="8" actId="20577"/>
          <ac:spMkLst>
            <pc:docMk/>
            <pc:sldMk cId="4033552605" sldId="265"/>
            <ac:spMk id="6" creationId="{CDF5B250-01D0-AFD6-9942-1BAFA5AD4538}"/>
          </ac:spMkLst>
        </pc:spChg>
      </pc:sldChg>
      <pc:sldChg chg="modSp mod">
        <pc:chgData name="Shiva Kunwar" userId="aebf2261f0d6e09f" providerId="LiveId" clId="{5A7BEA50-B40D-472E-A5AA-F65BA9F8C0F9}" dt="2023-12-23T13:14:53.252" v="35" actId="20577"/>
        <pc:sldMkLst>
          <pc:docMk/>
          <pc:sldMk cId="3771641337" sldId="266"/>
        </pc:sldMkLst>
        <pc:spChg chg="mod">
          <ac:chgData name="Shiva Kunwar" userId="aebf2261f0d6e09f" providerId="LiveId" clId="{5A7BEA50-B40D-472E-A5AA-F65BA9F8C0F9}" dt="2023-12-23T13:14:17.320" v="16" actId="20577"/>
          <ac:spMkLst>
            <pc:docMk/>
            <pc:sldMk cId="3771641337" sldId="266"/>
            <ac:spMk id="2" creationId="{7E66E72E-376F-834C-CD79-32264CC5EA9D}"/>
          </ac:spMkLst>
        </pc:spChg>
        <pc:spChg chg="mod">
          <ac:chgData name="Shiva Kunwar" userId="aebf2261f0d6e09f" providerId="LiveId" clId="{5A7BEA50-B40D-472E-A5AA-F65BA9F8C0F9}" dt="2023-12-23T13:14:53.252" v="35" actId="20577"/>
          <ac:spMkLst>
            <pc:docMk/>
            <pc:sldMk cId="3771641337" sldId="266"/>
            <ac:spMk id="5" creationId="{1FC013E4-932A-52E1-1578-568658B75A20}"/>
          </ac:spMkLst>
        </pc:spChg>
        <pc:spChg chg="mod">
          <ac:chgData name="Shiva Kunwar" userId="aebf2261f0d6e09f" providerId="LiveId" clId="{5A7BEA50-B40D-472E-A5AA-F65BA9F8C0F9}" dt="2023-12-23T13:14:13.849" v="14" actId="20577"/>
          <ac:spMkLst>
            <pc:docMk/>
            <pc:sldMk cId="3771641337" sldId="266"/>
            <ac:spMk id="6" creationId="{CDF5B250-01D0-AFD6-9942-1BAFA5AD4538}"/>
          </ac:spMkLst>
        </pc:spChg>
      </pc:sldChg>
      <pc:sldChg chg="modSp mod">
        <pc:chgData name="Shiva Kunwar" userId="aebf2261f0d6e09f" providerId="LiveId" clId="{5A7BEA50-B40D-472E-A5AA-F65BA9F8C0F9}" dt="2023-12-23T13:15:08.030" v="49" actId="20577"/>
        <pc:sldMkLst>
          <pc:docMk/>
          <pc:sldMk cId="66725232" sldId="267"/>
        </pc:sldMkLst>
        <pc:spChg chg="mod">
          <ac:chgData name="Shiva Kunwar" userId="aebf2261f0d6e09f" providerId="LiveId" clId="{5A7BEA50-B40D-472E-A5AA-F65BA9F8C0F9}" dt="2023-12-23T13:15:08.030" v="49" actId="20577"/>
          <ac:spMkLst>
            <pc:docMk/>
            <pc:sldMk cId="66725232" sldId="267"/>
            <ac:spMk id="2" creationId="{CDC45947-56A6-3D94-CC1B-440530BE2E79}"/>
          </ac:spMkLst>
        </pc:spChg>
        <pc:spChg chg="mod">
          <ac:chgData name="Shiva Kunwar" userId="aebf2261f0d6e09f" providerId="LiveId" clId="{5A7BEA50-B40D-472E-A5AA-F65BA9F8C0F9}" dt="2023-12-23T13:14:27.480" v="23" actId="20577"/>
          <ac:spMkLst>
            <pc:docMk/>
            <pc:sldMk cId="66725232" sldId="267"/>
            <ac:spMk id="3" creationId="{EA41DC63-DCE7-5ABF-7367-A046B49BC6A7}"/>
          </ac:spMkLst>
        </pc:spChg>
        <pc:spChg chg="mod">
          <ac:chgData name="Shiva Kunwar" userId="aebf2261f0d6e09f" providerId="LiveId" clId="{5A7BEA50-B40D-472E-A5AA-F65BA9F8C0F9}" dt="2023-12-23T13:14:47.310" v="31" actId="20577"/>
          <ac:spMkLst>
            <pc:docMk/>
            <pc:sldMk cId="66725232" sldId="267"/>
            <ac:spMk id="5" creationId="{F57A4048-1798-B627-5272-EC9C2486A8A4}"/>
          </ac:spMkLst>
        </pc:spChg>
        <pc:spChg chg="mod">
          <ac:chgData name="Shiva Kunwar" userId="aebf2261f0d6e09f" providerId="LiveId" clId="{5A7BEA50-B40D-472E-A5AA-F65BA9F8C0F9}" dt="2023-12-23T13:14:29.893" v="25" actId="20577"/>
          <ac:spMkLst>
            <pc:docMk/>
            <pc:sldMk cId="66725232" sldId="267"/>
            <ac:spMk id="6" creationId="{23D46E95-7705-1A6D-2CEE-5890E3B6E781}"/>
          </ac:spMkLst>
        </pc:spChg>
      </pc:sldChg>
      <pc:sldChg chg="del">
        <pc:chgData name="Shiva Kunwar" userId="aebf2261f0d6e09f" providerId="LiveId" clId="{5A7BEA50-B40D-472E-A5AA-F65BA9F8C0F9}" dt="2023-12-23T13:14:00.620" v="4" actId="47"/>
        <pc:sldMkLst>
          <pc:docMk/>
          <pc:sldMk cId="2367653918" sldId="268"/>
        </pc:sldMkLst>
      </pc:sldChg>
      <pc:sldChg chg="del">
        <pc:chgData name="Shiva Kunwar" userId="aebf2261f0d6e09f" providerId="LiveId" clId="{5A7BEA50-B40D-472E-A5AA-F65BA9F8C0F9}" dt="2023-12-23T13:14:00.620" v="4" actId="47"/>
        <pc:sldMkLst>
          <pc:docMk/>
          <pc:sldMk cId="1131060453" sldId="269"/>
        </pc:sldMkLst>
      </pc:sldChg>
      <pc:sldChg chg="del">
        <pc:chgData name="Shiva Kunwar" userId="aebf2261f0d6e09f" providerId="LiveId" clId="{5A7BEA50-B40D-472E-A5AA-F65BA9F8C0F9}" dt="2023-12-23T13:14:00.620" v="4" actId="47"/>
        <pc:sldMkLst>
          <pc:docMk/>
          <pc:sldMk cId="2988817541" sldId="270"/>
        </pc:sldMkLst>
      </pc:sldChg>
      <pc:sldChg chg="del">
        <pc:chgData name="Shiva Kunwar" userId="aebf2261f0d6e09f" providerId="LiveId" clId="{5A7BEA50-B40D-472E-A5AA-F65BA9F8C0F9}" dt="2023-12-23T13:14:00.620" v="4" actId="47"/>
        <pc:sldMkLst>
          <pc:docMk/>
          <pc:sldMk cId="2000565446" sldId="272"/>
        </pc:sldMkLst>
      </pc:sldChg>
      <pc:sldChg chg="del">
        <pc:chgData name="Shiva Kunwar" userId="aebf2261f0d6e09f" providerId="LiveId" clId="{5A7BEA50-B40D-472E-A5AA-F65BA9F8C0F9}" dt="2023-12-23T13:14:00.620" v="4" actId="47"/>
        <pc:sldMkLst>
          <pc:docMk/>
          <pc:sldMk cId="1917515243" sldId="273"/>
        </pc:sldMkLst>
      </pc:sldChg>
      <pc:sldChg chg="del">
        <pc:chgData name="Shiva Kunwar" userId="aebf2261f0d6e09f" providerId="LiveId" clId="{5A7BEA50-B40D-472E-A5AA-F65BA9F8C0F9}" dt="2023-12-23T13:14:00.620" v="4" actId="47"/>
        <pc:sldMkLst>
          <pc:docMk/>
          <pc:sldMk cId="4009154456" sldId="274"/>
        </pc:sldMkLst>
      </pc:sldChg>
      <pc:sldChg chg="del">
        <pc:chgData name="Shiva Kunwar" userId="aebf2261f0d6e09f" providerId="LiveId" clId="{5A7BEA50-B40D-472E-A5AA-F65BA9F8C0F9}" dt="2023-12-23T13:14:00.620" v="4" actId="47"/>
        <pc:sldMkLst>
          <pc:docMk/>
          <pc:sldMk cId="2765123200" sldId="275"/>
        </pc:sldMkLst>
      </pc:sldChg>
      <pc:sldChg chg="del">
        <pc:chgData name="Shiva Kunwar" userId="aebf2261f0d6e09f" providerId="LiveId" clId="{5A7BEA50-B40D-472E-A5AA-F65BA9F8C0F9}" dt="2023-12-23T13:14:00.620" v="4" actId="47"/>
        <pc:sldMkLst>
          <pc:docMk/>
          <pc:sldMk cId="251901092" sldId="276"/>
        </pc:sldMkLst>
      </pc:sldChg>
      <pc:sldChg chg="del">
        <pc:chgData name="Shiva Kunwar" userId="aebf2261f0d6e09f" providerId="LiveId" clId="{5A7BEA50-B40D-472E-A5AA-F65BA9F8C0F9}" dt="2023-12-23T13:14:00.620" v="4" actId="47"/>
        <pc:sldMkLst>
          <pc:docMk/>
          <pc:sldMk cId="2558007340" sldId="277"/>
        </pc:sldMkLst>
      </pc:sldChg>
      <pc:sldChg chg="del">
        <pc:chgData name="Shiva Kunwar" userId="aebf2261f0d6e09f" providerId="LiveId" clId="{5A7BEA50-B40D-472E-A5AA-F65BA9F8C0F9}" dt="2023-12-23T13:14:00.620" v="4" actId="47"/>
        <pc:sldMkLst>
          <pc:docMk/>
          <pc:sldMk cId="3826283221" sldId="278"/>
        </pc:sldMkLst>
      </pc:sldChg>
      <pc:sldChg chg="del">
        <pc:chgData name="Shiva Kunwar" userId="aebf2261f0d6e09f" providerId="LiveId" clId="{5A7BEA50-B40D-472E-A5AA-F65BA9F8C0F9}" dt="2023-12-23T13:14:00.620" v="4" actId="47"/>
        <pc:sldMkLst>
          <pc:docMk/>
          <pc:sldMk cId="1278695420" sldId="279"/>
        </pc:sldMkLst>
      </pc:sldChg>
      <pc:sldChg chg="del">
        <pc:chgData name="Shiva Kunwar" userId="aebf2261f0d6e09f" providerId="LiveId" clId="{5A7BEA50-B40D-472E-A5AA-F65BA9F8C0F9}" dt="2023-12-23T13:14:00.620" v="4" actId="47"/>
        <pc:sldMkLst>
          <pc:docMk/>
          <pc:sldMk cId="2545004558" sldId="280"/>
        </pc:sldMkLst>
      </pc:sldChg>
      <pc:sldChg chg="del">
        <pc:chgData name="Shiva Kunwar" userId="aebf2261f0d6e09f" providerId="LiveId" clId="{5A7BEA50-B40D-472E-A5AA-F65BA9F8C0F9}" dt="2023-12-23T13:14:00.620" v="4" actId="47"/>
        <pc:sldMkLst>
          <pc:docMk/>
          <pc:sldMk cId="4236876371" sldId="281"/>
        </pc:sldMkLst>
      </pc:sldChg>
      <pc:sldChg chg="del">
        <pc:chgData name="Shiva Kunwar" userId="aebf2261f0d6e09f" providerId="LiveId" clId="{5A7BEA50-B40D-472E-A5AA-F65BA9F8C0F9}" dt="2023-12-23T13:14:00.620" v="4" actId="47"/>
        <pc:sldMkLst>
          <pc:docMk/>
          <pc:sldMk cId="728328856" sldId="282"/>
        </pc:sldMkLst>
      </pc:sldChg>
      <pc:sldChg chg="del">
        <pc:chgData name="Shiva Kunwar" userId="aebf2261f0d6e09f" providerId="LiveId" clId="{5A7BEA50-B40D-472E-A5AA-F65BA9F8C0F9}" dt="2023-12-23T13:14:00.620" v="4" actId="47"/>
        <pc:sldMkLst>
          <pc:docMk/>
          <pc:sldMk cId="2238215219" sldId="283"/>
        </pc:sldMkLst>
      </pc:sldChg>
      <pc:sldChg chg="del">
        <pc:chgData name="Shiva Kunwar" userId="aebf2261f0d6e09f" providerId="LiveId" clId="{5A7BEA50-B40D-472E-A5AA-F65BA9F8C0F9}" dt="2023-12-23T13:14:00.620" v="4" actId="47"/>
        <pc:sldMkLst>
          <pc:docMk/>
          <pc:sldMk cId="2841506593" sldId="284"/>
        </pc:sldMkLst>
      </pc:sldChg>
      <pc:sldChg chg="del">
        <pc:chgData name="Shiva Kunwar" userId="aebf2261f0d6e09f" providerId="LiveId" clId="{5A7BEA50-B40D-472E-A5AA-F65BA9F8C0F9}" dt="2023-12-23T13:14:00.620" v="4" actId="47"/>
        <pc:sldMkLst>
          <pc:docMk/>
          <pc:sldMk cId="450312172" sldId="285"/>
        </pc:sldMkLst>
      </pc:sldChg>
      <pc:sldChg chg="del">
        <pc:chgData name="Shiva Kunwar" userId="aebf2261f0d6e09f" providerId="LiveId" clId="{5A7BEA50-B40D-472E-A5AA-F65BA9F8C0F9}" dt="2023-12-23T13:14:00.620" v="4" actId="47"/>
        <pc:sldMkLst>
          <pc:docMk/>
          <pc:sldMk cId="419921314" sldId="286"/>
        </pc:sldMkLst>
      </pc:sldChg>
      <pc:sldChg chg="del">
        <pc:chgData name="Shiva Kunwar" userId="aebf2261f0d6e09f" providerId="LiveId" clId="{5A7BEA50-B40D-472E-A5AA-F65BA9F8C0F9}" dt="2023-12-23T13:14:00.620" v="4" actId="47"/>
        <pc:sldMkLst>
          <pc:docMk/>
          <pc:sldMk cId="2988085092" sldId="288"/>
        </pc:sldMkLst>
      </pc:sldChg>
      <pc:sldChg chg="del">
        <pc:chgData name="Shiva Kunwar" userId="aebf2261f0d6e09f" providerId="LiveId" clId="{5A7BEA50-B40D-472E-A5AA-F65BA9F8C0F9}" dt="2023-12-23T13:14:00.620" v="4" actId="47"/>
        <pc:sldMkLst>
          <pc:docMk/>
          <pc:sldMk cId="723421437" sldId="290"/>
        </pc:sldMkLst>
      </pc:sldChg>
      <pc:sldChg chg="del">
        <pc:chgData name="Shiva Kunwar" userId="aebf2261f0d6e09f" providerId="LiveId" clId="{5A7BEA50-B40D-472E-A5AA-F65BA9F8C0F9}" dt="2023-12-23T13:14:00.620" v="4" actId="47"/>
        <pc:sldMkLst>
          <pc:docMk/>
          <pc:sldMk cId="3246644238"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234544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4110508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294238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269266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912404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1882556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818314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3151211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3497296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3147790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361675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942864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2679018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2659631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2589181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3056566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21429889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26</a:t>
            </a:fld>
            <a:endParaRPr lang="en-US" dirty="0"/>
          </a:p>
        </p:txBody>
      </p:sp>
    </p:spTree>
    <p:extLst>
      <p:ext uri="{BB962C8B-B14F-4D97-AF65-F5344CB8AC3E}">
        <p14:creationId xmlns:p14="http://schemas.microsoft.com/office/powerpoint/2010/main" val="1005914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27</a:t>
            </a:fld>
            <a:endParaRPr lang="en-US" dirty="0"/>
          </a:p>
        </p:txBody>
      </p:sp>
    </p:spTree>
    <p:extLst>
      <p:ext uri="{BB962C8B-B14F-4D97-AF65-F5344CB8AC3E}">
        <p14:creationId xmlns:p14="http://schemas.microsoft.com/office/powerpoint/2010/main" val="3436998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28</a:t>
            </a:fld>
            <a:endParaRPr lang="en-US" dirty="0"/>
          </a:p>
        </p:txBody>
      </p:sp>
    </p:spTree>
    <p:extLst>
      <p:ext uri="{BB962C8B-B14F-4D97-AF65-F5344CB8AC3E}">
        <p14:creationId xmlns:p14="http://schemas.microsoft.com/office/powerpoint/2010/main" val="2979690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29</a:t>
            </a:fld>
            <a:endParaRPr lang="en-US" dirty="0"/>
          </a:p>
        </p:txBody>
      </p:sp>
    </p:spTree>
    <p:extLst>
      <p:ext uri="{BB962C8B-B14F-4D97-AF65-F5344CB8AC3E}">
        <p14:creationId xmlns:p14="http://schemas.microsoft.com/office/powerpoint/2010/main" val="57519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2554543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30</a:t>
            </a:fld>
            <a:endParaRPr lang="en-US" dirty="0"/>
          </a:p>
        </p:txBody>
      </p:sp>
    </p:spTree>
    <p:extLst>
      <p:ext uri="{BB962C8B-B14F-4D97-AF65-F5344CB8AC3E}">
        <p14:creationId xmlns:p14="http://schemas.microsoft.com/office/powerpoint/2010/main" val="1054626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31</a:t>
            </a:fld>
            <a:endParaRPr lang="en-US" dirty="0"/>
          </a:p>
        </p:txBody>
      </p:sp>
    </p:spTree>
    <p:extLst>
      <p:ext uri="{BB962C8B-B14F-4D97-AF65-F5344CB8AC3E}">
        <p14:creationId xmlns:p14="http://schemas.microsoft.com/office/powerpoint/2010/main" val="848861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32</a:t>
            </a:fld>
            <a:endParaRPr lang="en-US" dirty="0"/>
          </a:p>
        </p:txBody>
      </p:sp>
    </p:spTree>
    <p:extLst>
      <p:ext uri="{BB962C8B-B14F-4D97-AF65-F5344CB8AC3E}">
        <p14:creationId xmlns:p14="http://schemas.microsoft.com/office/powerpoint/2010/main" val="928248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33</a:t>
            </a:fld>
            <a:endParaRPr lang="en-US" dirty="0"/>
          </a:p>
        </p:txBody>
      </p:sp>
    </p:spTree>
    <p:extLst>
      <p:ext uri="{BB962C8B-B14F-4D97-AF65-F5344CB8AC3E}">
        <p14:creationId xmlns:p14="http://schemas.microsoft.com/office/powerpoint/2010/main" val="10216262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34</a:t>
            </a:fld>
            <a:endParaRPr lang="en-US" dirty="0"/>
          </a:p>
        </p:txBody>
      </p:sp>
    </p:spTree>
    <p:extLst>
      <p:ext uri="{BB962C8B-B14F-4D97-AF65-F5344CB8AC3E}">
        <p14:creationId xmlns:p14="http://schemas.microsoft.com/office/powerpoint/2010/main" val="473481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35</a:t>
            </a:fld>
            <a:endParaRPr lang="en-US" dirty="0"/>
          </a:p>
        </p:txBody>
      </p:sp>
    </p:spTree>
    <p:extLst>
      <p:ext uri="{BB962C8B-B14F-4D97-AF65-F5344CB8AC3E}">
        <p14:creationId xmlns:p14="http://schemas.microsoft.com/office/powerpoint/2010/main" val="947608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36</a:t>
            </a:fld>
            <a:endParaRPr lang="en-US" dirty="0"/>
          </a:p>
        </p:txBody>
      </p:sp>
    </p:spTree>
    <p:extLst>
      <p:ext uri="{BB962C8B-B14F-4D97-AF65-F5344CB8AC3E}">
        <p14:creationId xmlns:p14="http://schemas.microsoft.com/office/powerpoint/2010/main" val="815361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37</a:t>
            </a:fld>
            <a:endParaRPr lang="en-US" dirty="0"/>
          </a:p>
        </p:txBody>
      </p:sp>
    </p:spTree>
    <p:extLst>
      <p:ext uri="{BB962C8B-B14F-4D97-AF65-F5344CB8AC3E}">
        <p14:creationId xmlns:p14="http://schemas.microsoft.com/office/powerpoint/2010/main" val="3232267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38</a:t>
            </a:fld>
            <a:endParaRPr lang="en-US" dirty="0"/>
          </a:p>
        </p:txBody>
      </p:sp>
    </p:spTree>
    <p:extLst>
      <p:ext uri="{BB962C8B-B14F-4D97-AF65-F5344CB8AC3E}">
        <p14:creationId xmlns:p14="http://schemas.microsoft.com/office/powerpoint/2010/main" val="3193365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175023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90018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87932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2588476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615738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16477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a:t>01/02/2024</a:t>
            </a:r>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a:t>Data Model | Lecture 7</a:t>
            </a:r>
            <a:endParaRPr lang="en-US" dirty="0"/>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01/02/2024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Data Model | Lecture 7</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a:t>01/02/2024</a:t>
            </a:r>
            <a:endParaRPr lang="en-US" dirty="0"/>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Data Model | Lecture 7</a:t>
            </a:r>
            <a:endParaRPr lang="en-US" dirty="0"/>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01/02/2024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Data Model | Lecture 7</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a:t>01/02/2024</a:t>
            </a:r>
            <a:endParaRPr lang="en-US" dirty="0"/>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Data Model | Lecture 7</a:t>
            </a:r>
            <a:endParaRPr lang="en-US" dirty="0"/>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a:t>01/02/2024</a:t>
            </a:r>
            <a:endParaRPr lang="en-US" dirty="0"/>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Data Model | Lecture 7</a:t>
            </a:r>
            <a:endParaRPr lang="en-US" dirty="0"/>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a:t>01/02/2024</a:t>
            </a:r>
            <a:endParaRPr lang="en-US" dirty="0"/>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Data Model | Lecture 7</a:t>
            </a:r>
            <a:endParaRPr lang="en-US" dirty="0"/>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a:t>01/02/2024</a:t>
            </a:r>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a:t>Data Model | Lecture 7</a:t>
            </a:r>
            <a:endParaRPr lang="en-US" dirty="0"/>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a:t>01/02/2024</a:t>
            </a:r>
            <a:endParaRPr lang="en-US" dirty="0"/>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Data Model | Lecture 7</a:t>
            </a:r>
            <a:endParaRPr lang="en-US" dirty="0"/>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a:t>01/02/2024</a:t>
            </a:r>
            <a:endParaRPr lang="en-US" dirty="0"/>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Data Model | Lecture 7</a:t>
            </a:r>
            <a:endParaRPr lang="en-US" dirty="0"/>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01/02/2024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Data Model | Lecture 7</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a:t>01/02/2024</a:t>
            </a:r>
            <a:endParaRPr lang="en-US" dirty="0"/>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Data Model | Lecture 7</a:t>
            </a:r>
            <a:endParaRPr lang="en-US" dirty="0"/>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01/02/2024</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Data Model | Lecture 7</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allpapercave.com/analysis-wallpaper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hyperlink" Target="mailto:SHIVA.KUNWAR@HOTMAIL.COM" TargetMode="Externa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EEA-542C-DBA5-0F03-47421732BFEB}"/>
              </a:ext>
            </a:extLst>
          </p:cNvPr>
          <p:cNvSpPr>
            <a:spLocks noGrp="1"/>
          </p:cNvSpPr>
          <p:nvPr>
            <p:ph type="ctrTitle"/>
          </p:nvPr>
        </p:nvSpPr>
        <p:spPr>
          <a:xfrm>
            <a:off x="422899" y="4476329"/>
            <a:ext cx="7187723" cy="1558680"/>
          </a:xfrm>
        </p:spPr>
        <p:txBody>
          <a:bodyPr/>
          <a:lstStyle/>
          <a:p>
            <a:r>
              <a:rPr lang="en-US" dirty="0"/>
              <a:t>Database Management System</a:t>
            </a:r>
          </a:p>
        </p:txBody>
      </p:sp>
      <p:sp>
        <p:nvSpPr>
          <p:cNvPr id="3" name="Subtitle 2">
            <a:extLst>
              <a:ext uri="{FF2B5EF4-FFF2-40B4-BE49-F238E27FC236}">
                <a16:creationId xmlns:a16="http://schemas.microsoft.com/office/drawing/2014/main" id="{27F56970-010C-D66F-1469-B2F0870F24F8}"/>
              </a:ext>
            </a:extLst>
          </p:cNvPr>
          <p:cNvSpPr>
            <a:spLocks noGrp="1"/>
          </p:cNvSpPr>
          <p:nvPr>
            <p:ph type="subTitle" idx="1"/>
          </p:nvPr>
        </p:nvSpPr>
        <p:spPr>
          <a:xfrm>
            <a:off x="7807569" y="4476328"/>
            <a:ext cx="3336312" cy="1558673"/>
          </a:xfrm>
        </p:spPr>
        <p:txBody>
          <a:bodyPr/>
          <a:lstStyle/>
          <a:p>
            <a:r>
              <a:rPr lang="en-US" dirty="0"/>
              <a:t>Er. Shiva Kunwar</a:t>
            </a:r>
          </a:p>
          <a:p>
            <a:r>
              <a:rPr lang="en-US" dirty="0"/>
              <a:t>Lecturer, GU</a:t>
            </a:r>
          </a:p>
        </p:txBody>
      </p:sp>
      <p:pic>
        <p:nvPicPr>
          <p:cNvPr id="10" name="Picture Placeholder 9" descr="A close-up of a computer screen&#10;&#10;Description automatically generated">
            <a:extLst>
              <a:ext uri="{FF2B5EF4-FFF2-40B4-BE49-F238E27FC236}">
                <a16:creationId xmlns:a16="http://schemas.microsoft.com/office/drawing/2014/main" id="{50D749EE-7F5D-607E-7CF3-5F30BC3F342B}"/>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18858" b="18858"/>
          <a:stretch>
            <a:fillRect/>
          </a:stretch>
        </p:blipFill>
        <p:spPr/>
      </p:pic>
      <p:sp>
        <p:nvSpPr>
          <p:cNvPr id="11" name="Subtitle 2">
            <a:extLst>
              <a:ext uri="{FF2B5EF4-FFF2-40B4-BE49-F238E27FC236}">
                <a16:creationId xmlns:a16="http://schemas.microsoft.com/office/drawing/2014/main" id="{966A9420-2EAA-2BB1-E08B-25BFB498717E}"/>
              </a:ext>
            </a:extLst>
          </p:cNvPr>
          <p:cNvSpPr txBox="1">
            <a:spLocks/>
          </p:cNvSpPr>
          <p:nvPr/>
        </p:nvSpPr>
        <p:spPr>
          <a:xfrm>
            <a:off x="451927" y="4271133"/>
            <a:ext cx="1822659" cy="668180"/>
          </a:xfrm>
          <a:prstGeom prst="rect">
            <a:avLst/>
          </a:prstGeom>
        </p:spPr>
        <p:txBody>
          <a:bodyPr vert="horz" lIns="91440" tIns="45720" rIns="91440" bIns="45720" rtlCol="0" anchor="ctr">
            <a:norm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Lecture 7</a:t>
            </a:r>
          </a:p>
        </p:txBody>
      </p:sp>
    </p:spTree>
    <p:extLst>
      <p:ext uri="{BB962C8B-B14F-4D97-AF65-F5344CB8AC3E}">
        <p14:creationId xmlns:p14="http://schemas.microsoft.com/office/powerpoint/2010/main" val="51398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Construct an ER diagram for a car insurance company with a registration id and an address and have name and address of its customers. Each customer own one or more cars which has its model, color and engine number. Each car is associated with zero or any number of recorded accidents.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152382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UPS prides itself on having up-to-date information on the processing and current location of each shipped item. To do this, UPS relies on a company-wide information system. Shipped items are the heart of the UPS product tracking information system. </a:t>
            </a:r>
          </a:p>
          <a:p>
            <a:r>
              <a:rPr lang="en-US" sz="2200" dirty="0">
                <a:latin typeface="Times New Roman" panose="02020603050405020304" pitchFamily="18" charset="0"/>
                <a:cs typeface="Times New Roman" panose="02020603050405020304" pitchFamily="18" charset="0"/>
              </a:rPr>
              <a:t>Shipped items can be characterized by item number (unique), weight, dimensions, insurance amount, destination, and final delivery date. Shipped items are received into the UPS system at a single retail center. </a:t>
            </a:r>
          </a:p>
          <a:p>
            <a:r>
              <a:rPr lang="en-US" sz="2200" dirty="0">
                <a:latin typeface="Times New Roman" panose="02020603050405020304" pitchFamily="18" charset="0"/>
                <a:cs typeface="Times New Roman" panose="02020603050405020304" pitchFamily="18" charset="0"/>
              </a:rPr>
              <a:t>Retail centers are characterized by their type, </a:t>
            </a:r>
            <a:r>
              <a:rPr lang="en-US" sz="2200" dirty="0" err="1">
                <a:latin typeface="Times New Roman" panose="02020603050405020304" pitchFamily="18" charset="0"/>
                <a:cs typeface="Times New Roman" panose="02020603050405020304" pitchFamily="18" charset="0"/>
              </a:rPr>
              <a:t>uniqueID</a:t>
            </a:r>
            <a:r>
              <a:rPr lang="en-US" sz="2200" dirty="0">
                <a:latin typeface="Times New Roman" panose="02020603050405020304" pitchFamily="18" charset="0"/>
                <a:cs typeface="Times New Roman" panose="02020603050405020304" pitchFamily="18" charset="0"/>
              </a:rPr>
              <a:t>, and address. Shipped items make their way to their destination via one or more standard UPS transportation events (i.e., flights, truck deliveries). These transportation events are characterized by a unique </a:t>
            </a:r>
            <a:r>
              <a:rPr lang="en-US" sz="2200" dirty="0" err="1">
                <a:latin typeface="Times New Roman" panose="02020603050405020304" pitchFamily="18" charset="0"/>
                <a:cs typeface="Times New Roman" panose="02020603050405020304" pitchFamily="18" charset="0"/>
              </a:rPr>
              <a:t>scheduleNumber</a:t>
            </a:r>
            <a:r>
              <a:rPr lang="en-US" sz="2200" dirty="0">
                <a:latin typeface="Times New Roman" panose="02020603050405020304" pitchFamily="18" charset="0"/>
                <a:cs typeface="Times New Roman" panose="02020603050405020304" pitchFamily="18" charset="0"/>
              </a:rPr>
              <a:t>, a type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flight, truck), and a </a:t>
            </a:r>
            <a:r>
              <a:rPr lang="en-US" sz="2200" dirty="0" err="1">
                <a:latin typeface="Times New Roman" panose="02020603050405020304" pitchFamily="18" charset="0"/>
                <a:cs typeface="Times New Roman" panose="02020603050405020304" pitchFamily="18" charset="0"/>
              </a:rPr>
              <a:t>deliveryRoute</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Prepare an ER Diagram that captures this information.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1754415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pic>
        <p:nvPicPr>
          <p:cNvPr id="8" name="Content Placeholder 7">
            <a:extLst>
              <a:ext uri="{FF2B5EF4-FFF2-40B4-BE49-F238E27FC236}">
                <a16:creationId xmlns:a16="http://schemas.microsoft.com/office/drawing/2014/main" id="{D2A21058-F6F1-334E-0A39-327BD2BF6992}"/>
              </a:ext>
            </a:extLst>
          </p:cNvPr>
          <p:cNvPicPr>
            <a:picLocks noGrp="1" noChangeAspect="1"/>
          </p:cNvPicPr>
          <p:nvPr>
            <p:ph sz="half" idx="1"/>
          </p:nvPr>
        </p:nvPicPr>
        <p:blipFill>
          <a:blip r:embed="rId3"/>
          <a:stretch>
            <a:fillRect/>
          </a:stretch>
        </p:blipFill>
        <p:spPr>
          <a:xfrm>
            <a:off x="1726007" y="1463040"/>
            <a:ext cx="7896964" cy="4313872"/>
          </a:xfrm>
        </p:spPr>
      </p:pic>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2580507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Reducing ER Diagrams to Table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We can represent the E-R database schema by a set of tables.</a:t>
            </a:r>
          </a:p>
          <a:p>
            <a:r>
              <a:rPr lang="en-US" sz="2200" dirty="0">
                <a:latin typeface="Times New Roman" panose="02020603050405020304" pitchFamily="18" charset="0"/>
                <a:cs typeface="Times New Roman" panose="02020603050405020304" pitchFamily="18" charset="0"/>
              </a:rPr>
              <a:t>Each entity sets and each relationship sets in E-R schema can be represented by their corresponding tables.</a:t>
            </a:r>
          </a:p>
          <a:p>
            <a:r>
              <a:rPr lang="en-US" sz="2200" dirty="0">
                <a:latin typeface="Times New Roman" panose="02020603050405020304" pitchFamily="18" charset="0"/>
                <a:cs typeface="Times New Roman" panose="02020603050405020304" pitchFamily="18" charset="0"/>
              </a:rPr>
              <a:t>Each attributes of entity sets, and relationship sets are map as columns of their corresponding tables.</a:t>
            </a:r>
          </a:p>
          <a:p>
            <a:r>
              <a:rPr lang="en-US" sz="2200" dirty="0">
                <a:latin typeface="Times New Roman" panose="02020603050405020304" pitchFamily="18" charset="0"/>
                <a:cs typeface="Times New Roman" panose="02020603050405020304" pitchFamily="18" charset="0"/>
              </a:rPr>
              <a:t>Similarly, constraints specified in E-R diagram such as primary key, cardinality constraints etc. are mapped to tables generated from E-R diagram. </a:t>
            </a:r>
          </a:p>
          <a:p>
            <a:r>
              <a:rPr lang="en-US" sz="2200" dirty="0">
                <a:latin typeface="Times New Roman" panose="02020603050405020304" pitchFamily="18" charset="0"/>
                <a:cs typeface="Times New Roman" panose="02020603050405020304" pitchFamily="18" charset="0"/>
              </a:rPr>
              <a:t>In fact, representing E-R schema into tables is converting E-R model of database into relational model</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132377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Reducing ER Diagrams to Table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Consider a simple ER diagram with two entities: "Student" and "Course," and a many-to-many relationship "Enrolls In.“</a:t>
            </a:r>
          </a:p>
          <a:p>
            <a:r>
              <a:rPr lang="en-US" sz="2200" i="1" dirty="0">
                <a:latin typeface="Times New Roman" panose="02020603050405020304" pitchFamily="18" charset="0"/>
                <a:cs typeface="Times New Roman" panose="02020603050405020304" pitchFamily="18" charset="0"/>
              </a:rPr>
              <a:t>Student: </a:t>
            </a:r>
            <a:r>
              <a:rPr lang="en-US" sz="2200" i="1" dirty="0" err="1">
                <a:latin typeface="Times New Roman" panose="02020603050405020304" pitchFamily="18" charset="0"/>
                <a:cs typeface="Times New Roman" panose="02020603050405020304" pitchFamily="18" charset="0"/>
              </a:rPr>
              <a:t>StudentID</a:t>
            </a:r>
            <a:r>
              <a:rPr lang="en-US" sz="2200" i="1" dirty="0">
                <a:latin typeface="Times New Roman" panose="02020603050405020304" pitchFamily="18" charset="0"/>
                <a:cs typeface="Times New Roman" panose="02020603050405020304" pitchFamily="18" charset="0"/>
              </a:rPr>
              <a:t>, Name, GPA</a:t>
            </a:r>
          </a:p>
          <a:p>
            <a:r>
              <a:rPr lang="en-US" sz="2200" i="1" dirty="0">
                <a:latin typeface="Times New Roman" panose="02020603050405020304" pitchFamily="18" charset="0"/>
                <a:cs typeface="Times New Roman" panose="02020603050405020304" pitchFamily="18" charset="0"/>
              </a:rPr>
              <a:t>Course: </a:t>
            </a:r>
            <a:r>
              <a:rPr lang="en-US" sz="2200" i="1" dirty="0" err="1">
                <a:latin typeface="Times New Roman" panose="02020603050405020304" pitchFamily="18" charset="0"/>
                <a:cs typeface="Times New Roman" panose="02020603050405020304" pitchFamily="18" charset="0"/>
              </a:rPr>
              <a:t>CourseID</a:t>
            </a:r>
            <a:r>
              <a:rPr lang="en-US" sz="2200" i="1" dirty="0">
                <a:latin typeface="Times New Roman" panose="02020603050405020304" pitchFamily="18" charset="0"/>
                <a:cs typeface="Times New Roman" panose="02020603050405020304" pitchFamily="18" charset="0"/>
              </a:rPr>
              <a:t>, Title, Department</a:t>
            </a:r>
          </a:p>
          <a:p>
            <a:r>
              <a:rPr lang="en-US" sz="2200" i="1" dirty="0">
                <a:latin typeface="Times New Roman" panose="02020603050405020304" pitchFamily="18" charset="0"/>
                <a:cs typeface="Times New Roman" panose="02020603050405020304" pitchFamily="18" charset="0"/>
              </a:rPr>
              <a:t>Enrolls In: </a:t>
            </a:r>
            <a:r>
              <a:rPr lang="en-US" sz="2200" i="1" dirty="0" err="1">
                <a:latin typeface="Times New Roman" panose="02020603050405020304" pitchFamily="18" charset="0"/>
                <a:cs typeface="Times New Roman" panose="02020603050405020304" pitchFamily="18" charset="0"/>
              </a:rPr>
              <a:t>EnrollmentID</a:t>
            </a:r>
            <a:r>
              <a:rPr lang="en-US" sz="2200" i="1" dirty="0">
                <a:latin typeface="Times New Roman" panose="02020603050405020304" pitchFamily="18" charset="0"/>
                <a:cs typeface="Times New Roman" panose="02020603050405020304" pitchFamily="18" charset="0"/>
              </a:rPr>
              <a:t> (PK), </a:t>
            </a:r>
            <a:r>
              <a:rPr lang="en-US" sz="2200" i="1" dirty="0" err="1">
                <a:latin typeface="Times New Roman" panose="02020603050405020304" pitchFamily="18" charset="0"/>
                <a:cs typeface="Times New Roman" panose="02020603050405020304" pitchFamily="18" charset="0"/>
              </a:rPr>
              <a:t>StudentID</a:t>
            </a:r>
            <a:r>
              <a:rPr lang="en-US" sz="2200" i="1" dirty="0">
                <a:latin typeface="Times New Roman" panose="02020603050405020304" pitchFamily="18" charset="0"/>
                <a:cs typeface="Times New Roman" panose="02020603050405020304" pitchFamily="18" charset="0"/>
              </a:rPr>
              <a:t> (FK), </a:t>
            </a:r>
            <a:r>
              <a:rPr lang="en-US" sz="2200" i="1" dirty="0" err="1">
                <a:latin typeface="Times New Roman" panose="02020603050405020304" pitchFamily="18" charset="0"/>
                <a:cs typeface="Times New Roman" panose="02020603050405020304" pitchFamily="18" charset="0"/>
              </a:rPr>
              <a:t>CourseID</a:t>
            </a:r>
            <a:r>
              <a:rPr lang="en-US" sz="2200" i="1" dirty="0">
                <a:latin typeface="Times New Roman" panose="02020603050405020304" pitchFamily="18" charset="0"/>
                <a:cs typeface="Times New Roman" panose="02020603050405020304" pitchFamily="18" charset="0"/>
              </a:rPr>
              <a:t> (FK)</a:t>
            </a:r>
          </a:p>
          <a:p>
            <a:r>
              <a:rPr lang="en-US" sz="2200" dirty="0">
                <a:latin typeface="Times New Roman" panose="02020603050405020304" pitchFamily="18" charset="0"/>
                <a:cs typeface="Times New Roman" panose="02020603050405020304" pitchFamily="18" charset="0"/>
              </a:rPr>
              <a:t>Create Tables Student table, Course table, and enrolls table that represent many-to-many relation</a:t>
            </a:r>
          </a:p>
          <a:p>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3033042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Extended ER Features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In the pursuit of enhancing the ER model, several terms and concepts have been incorporated.</a:t>
            </a:r>
          </a:p>
          <a:p>
            <a:r>
              <a:rPr lang="en-US" sz="2200" dirty="0">
                <a:latin typeface="Times New Roman" panose="02020603050405020304" pitchFamily="18" charset="0"/>
                <a:cs typeface="Times New Roman" panose="02020603050405020304" pitchFamily="18" charset="0"/>
              </a:rPr>
              <a:t>Generalization refers to the process of abstracting common features from multiple entities into a more generalized entity, reducing redundancy and promoting a higher level of abstraction.</a:t>
            </a:r>
          </a:p>
          <a:p>
            <a:r>
              <a:rPr lang="en-US" sz="2200" dirty="0">
                <a:latin typeface="Times New Roman" panose="02020603050405020304" pitchFamily="18" charset="0"/>
                <a:cs typeface="Times New Roman" panose="02020603050405020304" pitchFamily="18" charset="0"/>
              </a:rPr>
              <a:t>Specialization, conversely, involves refining a generalized entity into more specialized entities, tailoring attributes and relationships to specific subsets of data.</a:t>
            </a:r>
          </a:p>
          <a:p>
            <a:r>
              <a:rPr lang="en-US" sz="2200" dirty="0">
                <a:latin typeface="Times New Roman" panose="02020603050405020304" pitchFamily="18" charset="0"/>
                <a:cs typeface="Times New Roman" panose="02020603050405020304" pitchFamily="18" charset="0"/>
              </a:rPr>
              <a:t>Aggregation, facilitates the modeling of relationships involving higher-level entities composed of or related to lower-level entities.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352701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Superclass &amp; Subclass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b="1" dirty="0">
                <a:latin typeface="Times New Roman" panose="02020603050405020304" pitchFamily="18" charset="0"/>
                <a:cs typeface="Times New Roman" panose="02020603050405020304" pitchFamily="18" charset="0"/>
              </a:rPr>
              <a:t>Superclass</a:t>
            </a:r>
          </a:p>
          <a:p>
            <a:r>
              <a:rPr lang="en-US" sz="2200" dirty="0">
                <a:latin typeface="Times New Roman" panose="02020603050405020304" pitchFamily="18" charset="0"/>
                <a:cs typeface="Times New Roman" panose="02020603050405020304" pitchFamily="18" charset="0"/>
              </a:rPr>
              <a:t>A superclass is a generalized entity that contains common attributes and relationships shared by multiple specialized entities or subclasses.</a:t>
            </a:r>
          </a:p>
          <a:p>
            <a:r>
              <a:rPr lang="en-US" sz="2200" dirty="0">
                <a:latin typeface="Times New Roman" panose="02020603050405020304" pitchFamily="18" charset="0"/>
                <a:cs typeface="Times New Roman" panose="02020603050405020304" pitchFamily="18" charset="0"/>
              </a:rPr>
              <a:t>It represents the more abstract, generalized concept.</a:t>
            </a:r>
          </a:p>
          <a:p>
            <a:r>
              <a:rPr lang="en-US" sz="2200" b="1" dirty="0">
                <a:latin typeface="Times New Roman" panose="02020603050405020304" pitchFamily="18" charset="0"/>
                <a:cs typeface="Times New Roman" panose="02020603050405020304" pitchFamily="18" charset="0"/>
              </a:rPr>
              <a:t>Subclass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 subclass is a specialized entity that inherits attributes and relationships from a superclass.</a:t>
            </a:r>
          </a:p>
          <a:p>
            <a:r>
              <a:rPr lang="en-US" sz="2200" dirty="0">
                <a:latin typeface="Times New Roman" panose="02020603050405020304" pitchFamily="18" charset="0"/>
                <a:cs typeface="Times New Roman" panose="02020603050405020304" pitchFamily="18" charset="0"/>
              </a:rPr>
              <a:t>It represents a more specific, specialized concept.</a:t>
            </a:r>
          </a:p>
          <a:p>
            <a:r>
              <a:rPr lang="en-US" sz="2200" dirty="0">
                <a:latin typeface="Times New Roman" panose="02020603050405020304" pitchFamily="18" charset="0"/>
                <a:cs typeface="Times New Roman" panose="02020603050405020304" pitchFamily="18" charset="0"/>
              </a:rPr>
              <a:t>Attributes are unique from other subclasses.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16</a:t>
            </a:fld>
            <a:endParaRPr lang="en-US" dirty="0"/>
          </a:p>
        </p:txBody>
      </p:sp>
    </p:spTree>
    <p:extLst>
      <p:ext uri="{BB962C8B-B14F-4D97-AF65-F5344CB8AC3E}">
        <p14:creationId xmlns:p14="http://schemas.microsoft.com/office/powerpoint/2010/main" val="245827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Superclass &amp; Subclass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17</a:t>
            </a:fld>
            <a:endParaRPr lang="en-US" dirty="0"/>
          </a:p>
        </p:txBody>
      </p:sp>
      <p:grpSp>
        <p:nvGrpSpPr>
          <p:cNvPr id="48" name="Group 47">
            <a:extLst>
              <a:ext uri="{FF2B5EF4-FFF2-40B4-BE49-F238E27FC236}">
                <a16:creationId xmlns:a16="http://schemas.microsoft.com/office/drawing/2014/main" id="{8E8750E9-16EB-7636-1303-28B9628CA7FC}"/>
              </a:ext>
            </a:extLst>
          </p:cNvPr>
          <p:cNvGrpSpPr/>
          <p:nvPr/>
        </p:nvGrpSpPr>
        <p:grpSpPr>
          <a:xfrm>
            <a:off x="890667" y="1937477"/>
            <a:ext cx="9602942" cy="4033653"/>
            <a:chOff x="739733" y="1998354"/>
            <a:chExt cx="9602942" cy="4033653"/>
          </a:xfrm>
        </p:grpSpPr>
        <p:sp>
          <p:nvSpPr>
            <p:cNvPr id="11" name="Oval 10">
              <a:extLst>
                <a:ext uri="{FF2B5EF4-FFF2-40B4-BE49-F238E27FC236}">
                  <a16:creationId xmlns:a16="http://schemas.microsoft.com/office/drawing/2014/main" id="{9ACCFC0E-ED81-8498-A858-AB66142A7AF8}"/>
                </a:ext>
              </a:extLst>
            </p:cNvPr>
            <p:cNvSpPr/>
            <p:nvPr/>
          </p:nvSpPr>
          <p:spPr>
            <a:xfrm>
              <a:off x="5219117" y="3305897"/>
              <a:ext cx="843470" cy="6345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7" name="Group 46">
              <a:extLst>
                <a:ext uri="{FF2B5EF4-FFF2-40B4-BE49-F238E27FC236}">
                  <a16:creationId xmlns:a16="http://schemas.microsoft.com/office/drawing/2014/main" id="{5FF52D3E-E6A4-F304-AF1F-12DDF453BB30}"/>
                </a:ext>
              </a:extLst>
            </p:cNvPr>
            <p:cNvGrpSpPr/>
            <p:nvPr/>
          </p:nvGrpSpPr>
          <p:grpSpPr>
            <a:xfrm>
              <a:off x="739733" y="1998354"/>
              <a:ext cx="9602942" cy="4033653"/>
              <a:chOff x="739733" y="1998354"/>
              <a:chExt cx="9602942" cy="4033653"/>
            </a:xfrm>
          </p:grpSpPr>
          <p:sp>
            <p:nvSpPr>
              <p:cNvPr id="10" name="Flowchart: Process 9">
                <a:extLst>
                  <a:ext uri="{FF2B5EF4-FFF2-40B4-BE49-F238E27FC236}">
                    <a16:creationId xmlns:a16="http://schemas.microsoft.com/office/drawing/2014/main" id="{90BEF91C-9B7D-A6C7-3D76-78DCA9A8AC67}"/>
                  </a:ext>
                </a:extLst>
              </p:cNvPr>
              <p:cNvSpPr/>
              <p:nvPr/>
            </p:nvSpPr>
            <p:spPr>
              <a:xfrm>
                <a:off x="7795261" y="4147624"/>
                <a:ext cx="1463040" cy="43609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Subclass n</a:t>
                </a:r>
              </a:p>
            </p:txBody>
          </p:sp>
          <p:cxnSp>
            <p:nvCxnSpPr>
              <p:cNvPr id="17" name="Straight Arrow Connector 16">
                <a:extLst>
                  <a:ext uri="{FF2B5EF4-FFF2-40B4-BE49-F238E27FC236}">
                    <a16:creationId xmlns:a16="http://schemas.microsoft.com/office/drawing/2014/main" id="{8B9D39A3-2339-E52D-651B-3517AF0A5703}"/>
                  </a:ext>
                </a:extLst>
              </p:cNvPr>
              <p:cNvCxnSpPr>
                <a:cxnSpLocks/>
                <a:stCxn id="11" idx="6"/>
                <a:endCxn id="10" idx="0"/>
              </p:cNvCxnSpPr>
              <p:nvPr/>
            </p:nvCxnSpPr>
            <p:spPr>
              <a:xfrm>
                <a:off x="6062587" y="3623160"/>
                <a:ext cx="2464194" cy="524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6" name="Group 45">
                <a:extLst>
                  <a:ext uri="{FF2B5EF4-FFF2-40B4-BE49-F238E27FC236}">
                    <a16:creationId xmlns:a16="http://schemas.microsoft.com/office/drawing/2014/main" id="{39963C7E-F874-A928-A38D-69ED1453009E}"/>
                  </a:ext>
                </a:extLst>
              </p:cNvPr>
              <p:cNvGrpSpPr/>
              <p:nvPr/>
            </p:nvGrpSpPr>
            <p:grpSpPr>
              <a:xfrm>
                <a:off x="739733" y="1998354"/>
                <a:ext cx="9602942" cy="4033653"/>
                <a:chOff x="739733" y="1998354"/>
                <a:chExt cx="9602942" cy="4033653"/>
              </a:xfrm>
            </p:grpSpPr>
            <p:sp>
              <p:nvSpPr>
                <p:cNvPr id="4" name="Flowchart: Process 3">
                  <a:extLst>
                    <a:ext uri="{FF2B5EF4-FFF2-40B4-BE49-F238E27FC236}">
                      <a16:creationId xmlns:a16="http://schemas.microsoft.com/office/drawing/2014/main" id="{F5349D92-1972-E63E-EDCF-5776A17F07A6}"/>
                    </a:ext>
                  </a:extLst>
                </p:cNvPr>
                <p:cNvSpPr/>
                <p:nvPr/>
              </p:nvSpPr>
              <p:spPr>
                <a:xfrm>
                  <a:off x="4909332" y="2522392"/>
                  <a:ext cx="1463040" cy="43609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Superclass</a:t>
                  </a:r>
                </a:p>
              </p:txBody>
            </p:sp>
            <p:sp>
              <p:nvSpPr>
                <p:cNvPr id="8" name="Flowchart: Process 7">
                  <a:extLst>
                    <a:ext uri="{FF2B5EF4-FFF2-40B4-BE49-F238E27FC236}">
                      <a16:creationId xmlns:a16="http://schemas.microsoft.com/office/drawing/2014/main" id="{D9CFC2ED-C8DA-DE00-CC49-F89784612266}"/>
                    </a:ext>
                  </a:extLst>
                </p:cNvPr>
                <p:cNvSpPr/>
                <p:nvPr/>
              </p:nvSpPr>
              <p:spPr>
                <a:xfrm>
                  <a:off x="2023403" y="4147624"/>
                  <a:ext cx="1463040" cy="43609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Subclass 1</a:t>
                  </a:r>
                </a:p>
              </p:txBody>
            </p:sp>
            <p:sp>
              <p:nvSpPr>
                <p:cNvPr id="9" name="Flowchart: Process 8">
                  <a:extLst>
                    <a:ext uri="{FF2B5EF4-FFF2-40B4-BE49-F238E27FC236}">
                      <a16:creationId xmlns:a16="http://schemas.microsoft.com/office/drawing/2014/main" id="{9E846701-4F46-25C5-1B20-DEB5BC7639A1}"/>
                    </a:ext>
                  </a:extLst>
                </p:cNvPr>
                <p:cNvSpPr/>
                <p:nvPr/>
              </p:nvSpPr>
              <p:spPr>
                <a:xfrm>
                  <a:off x="4909332" y="4583722"/>
                  <a:ext cx="1463040" cy="43609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Subclass 2</a:t>
                  </a:r>
                </a:p>
              </p:txBody>
            </p:sp>
            <p:cxnSp>
              <p:nvCxnSpPr>
                <p:cNvPr id="13" name="Straight Connector 12">
                  <a:extLst>
                    <a:ext uri="{FF2B5EF4-FFF2-40B4-BE49-F238E27FC236}">
                      <a16:creationId xmlns:a16="http://schemas.microsoft.com/office/drawing/2014/main" id="{6F7D2C13-0974-30BF-008D-4D81698D667C}"/>
                    </a:ext>
                  </a:extLst>
                </p:cNvPr>
                <p:cNvCxnSpPr>
                  <a:cxnSpLocks/>
                  <a:stCxn id="11" idx="0"/>
                  <a:endCxn id="4" idx="2"/>
                </p:cNvCxnSpPr>
                <p:nvPr/>
              </p:nvCxnSpPr>
              <p:spPr>
                <a:xfrm flipV="1">
                  <a:off x="5640852" y="2958490"/>
                  <a:ext cx="0" cy="34740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11B6C2F-8B92-8A20-9A54-7DE2908E5461}"/>
                    </a:ext>
                  </a:extLst>
                </p:cNvPr>
                <p:cNvCxnSpPr>
                  <a:cxnSpLocks/>
                  <a:stCxn id="11" idx="2"/>
                  <a:endCxn id="8" idx="3"/>
                </p:cNvCxnSpPr>
                <p:nvPr/>
              </p:nvCxnSpPr>
              <p:spPr>
                <a:xfrm flipH="1">
                  <a:off x="3486443" y="3623160"/>
                  <a:ext cx="1732674" cy="742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6E2D675-6830-02D1-C634-7FD658B97DFE}"/>
                    </a:ext>
                  </a:extLst>
                </p:cNvPr>
                <p:cNvCxnSpPr>
                  <a:cxnSpLocks/>
                  <a:stCxn id="11" idx="4"/>
                  <a:endCxn id="9" idx="0"/>
                </p:cNvCxnSpPr>
                <p:nvPr/>
              </p:nvCxnSpPr>
              <p:spPr>
                <a:xfrm>
                  <a:off x="5640852" y="3940422"/>
                  <a:ext cx="0" cy="643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B6DB1200-BF6F-C565-A35F-CE20A0B042EE}"/>
                    </a:ext>
                  </a:extLst>
                </p:cNvPr>
                <p:cNvSpPr/>
                <p:nvPr/>
              </p:nvSpPr>
              <p:spPr>
                <a:xfrm>
                  <a:off x="6925413" y="1998354"/>
                  <a:ext cx="1601368" cy="6345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Attributes</a:t>
                  </a:r>
                </a:p>
                <a:p>
                  <a:pPr algn="ctr"/>
                  <a:r>
                    <a:rPr lang="en-US" dirty="0">
                      <a:latin typeface="Times New Roman" panose="02020603050405020304" pitchFamily="18" charset="0"/>
                      <a:cs typeface="Times New Roman" panose="02020603050405020304" pitchFamily="18" charset="0"/>
                    </a:rPr>
                    <a:t>shared</a:t>
                  </a:r>
                </a:p>
              </p:txBody>
            </p:sp>
            <p:sp>
              <p:nvSpPr>
                <p:cNvPr id="35" name="Oval 34">
                  <a:extLst>
                    <a:ext uri="{FF2B5EF4-FFF2-40B4-BE49-F238E27FC236}">
                      <a16:creationId xmlns:a16="http://schemas.microsoft.com/office/drawing/2014/main" id="{02744F91-62E1-7694-6328-56AA4446669C}"/>
                    </a:ext>
                  </a:extLst>
                </p:cNvPr>
                <p:cNvSpPr/>
                <p:nvPr/>
              </p:nvSpPr>
              <p:spPr>
                <a:xfrm>
                  <a:off x="739733" y="4801771"/>
                  <a:ext cx="1601368" cy="6345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Unique</a:t>
                  </a:r>
                </a:p>
                <a:p>
                  <a:pPr algn="ctr"/>
                  <a:r>
                    <a:rPr lang="en-US" dirty="0">
                      <a:latin typeface="Times New Roman" panose="02020603050405020304" pitchFamily="18" charset="0"/>
                      <a:cs typeface="Times New Roman" panose="02020603050405020304" pitchFamily="18" charset="0"/>
                    </a:rPr>
                    <a:t>attributes</a:t>
                  </a:r>
                </a:p>
              </p:txBody>
            </p:sp>
            <p:sp>
              <p:nvSpPr>
                <p:cNvPr id="36" name="Oval 35">
                  <a:extLst>
                    <a:ext uri="{FF2B5EF4-FFF2-40B4-BE49-F238E27FC236}">
                      <a16:creationId xmlns:a16="http://schemas.microsoft.com/office/drawing/2014/main" id="{56BE38BB-FD7E-E815-B437-A8C0694BD1E0}"/>
                    </a:ext>
                  </a:extLst>
                </p:cNvPr>
                <p:cNvSpPr/>
                <p:nvPr/>
              </p:nvSpPr>
              <p:spPr>
                <a:xfrm>
                  <a:off x="4909332" y="5397482"/>
                  <a:ext cx="1601368" cy="6345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Unique</a:t>
                  </a:r>
                </a:p>
                <a:p>
                  <a:pPr algn="ctr"/>
                  <a:r>
                    <a:rPr lang="en-US" dirty="0">
                      <a:latin typeface="Times New Roman" panose="02020603050405020304" pitchFamily="18" charset="0"/>
                      <a:cs typeface="Times New Roman" panose="02020603050405020304" pitchFamily="18" charset="0"/>
                    </a:rPr>
                    <a:t>attributes</a:t>
                  </a:r>
                </a:p>
              </p:txBody>
            </p:sp>
            <p:sp>
              <p:nvSpPr>
                <p:cNvPr id="37" name="Oval 36">
                  <a:extLst>
                    <a:ext uri="{FF2B5EF4-FFF2-40B4-BE49-F238E27FC236}">
                      <a16:creationId xmlns:a16="http://schemas.microsoft.com/office/drawing/2014/main" id="{C87704BB-0220-3CC9-8A50-7CBD86F5788E}"/>
                    </a:ext>
                  </a:extLst>
                </p:cNvPr>
                <p:cNvSpPr/>
                <p:nvPr/>
              </p:nvSpPr>
              <p:spPr>
                <a:xfrm>
                  <a:off x="8741307" y="4988652"/>
                  <a:ext cx="1601368" cy="63452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Unique</a:t>
                  </a:r>
                </a:p>
                <a:p>
                  <a:pPr algn="ctr"/>
                  <a:r>
                    <a:rPr lang="en-US" dirty="0">
                      <a:latin typeface="Times New Roman" panose="02020603050405020304" pitchFamily="18" charset="0"/>
                      <a:cs typeface="Times New Roman" panose="02020603050405020304" pitchFamily="18" charset="0"/>
                    </a:rPr>
                    <a:t>attributes</a:t>
                  </a:r>
                </a:p>
              </p:txBody>
            </p:sp>
            <p:cxnSp>
              <p:nvCxnSpPr>
                <p:cNvPr id="39" name="Straight Connector 38">
                  <a:extLst>
                    <a:ext uri="{FF2B5EF4-FFF2-40B4-BE49-F238E27FC236}">
                      <a16:creationId xmlns:a16="http://schemas.microsoft.com/office/drawing/2014/main" id="{DC8ADA3C-A0E1-4101-E31E-D8EECC5B417B}"/>
                    </a:ext>
                  </a:extLst>
                </p:cNvPr>
                <p:cNvCxnSpPr>
                  <a:stCxn id="4" idx="3"/>
                  <a:endCxn id="34" idx="2"/>
                </p:cNvCxnSpPr>
                <p:nvPr/>
              </p:nvCxnSpPr>
              <p:spPr>
                <a:xfrm flipV="1">
                  <a:off x="6372372" y="2315617"/>
                  <a:ext cx="553041" cy="42482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47B54CD-E699-4201-481D-0003B1ABFFA9}"/>
                    </a:ext>
                  </a:extLst>
                </p:cNvPr>
                <p:cNvCxnSpPr>
                  <a:stCxn id="8" idx="1"/>
                  <a:endCxn id="35" idx="0"/>
                </p:cNvCxnSpPr>
                <p:nvPr/>
              </p:nvCxnSpPr>
              <p:spPr>
                <a:xfrm flipH="1">
                  <a:off x="1540417" y="4365673"/>
                  <a:ext cx="482986" cy="436098"/>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8845D90-914E-F9BC-98B0-4083983B51B9}"/>
                    </a:ext>
                  </a:extLst>
                </p:cNvPr>
                <p:cNvCxnSpPr>
                  <a:stCxn id="9" idx="2"/>
                  <a:endCxn id="36" idx="0"/>
                </p:cNvCxnSpPr>
                <p:nvPr/>
              </p:nvCxnSpPr>
              <p:spPr>
                <a:xfrm>
                  <a:off x="5640852" y="5019820"/>
                  <a:ext cx="69164" cy="37766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14F5D31E-9510-F263-8025-5E43CBEE27D2}"/>
                    </a:ext>
                  </a:extLst>
                </p:cNvPr>
                <p:cNvCxnSpPr>
                  <a:stCxn id="10" idx="3"/>
                </p:cNvCxnSpPr>
                <p:nvPr/>
              </p:nvCxnSpPr>
              <p:spPr>
                <a:xfrm>
                  <a:off x="9258301" y="4365673"/>
                  <a:ext cx="283690" cy="622979"/>
                </a:xfrm>
                <a:prstGeom prst="line">
                  <a:avLst/>
                </a:prstGeom>
              </p:spPr>
              <p:style>
                <a:lnRef idx="1">
                  <a:schemeClr val="dk1"/>
                </a:lnRef>
                <a:fillRef idx="0">
                  <a:schemeClr val="dk1"/>
                </a:fillRef>
                <a:effectRef idx="0">
                  <a:schemeClr val="dk1"/>
                </a:effectRef>
                <a:fontRef idx="minor">
                  <a:schemeClr val="tx1"/>
                </a:fontRef>
              </p:style>
            </p:cxnSp>
          </p:grpSp>
        </p:grpSp>
      </p:grpSp>
    </p:spTree>
    <p:extLst>
      <p:ext uri="{BB962C8B-B14F-4D97-AF65-F5344CB8AC3E}">
        <p14:creationId xmlns:p14="http://schemas.microsoft.com/office/powerpoint/2010/main" val="3167895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Generalization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It involves abstracting common features from multiple entities to create a more generalized entity.</a:t>
            </a:r>
          </a:p>
          <a:p>
            <a:r>
              <a:rPr lang="en-US" dirty="0">
                <a:latin typeface="Times New Roman" panose="02020603050405020304" pitchFamily="18" charset="0"/>
                <a:cs typeface="Times New Roman" panose="02020603050405020304" pitchFamily="18" charset="0"/>
              </a:rPr>
              <a:t>It is a bottom-up approach.</a:t>
            </a:r>
          </a:p>
          <a:p>
            <a:r>
              <a:rPr lang="en-US" b="1" dirty="0">
                <a:latin typeface="Times New Roman" panose="02020603050405020304" pitchFamily="18" charset="0"/>
                <a:cs typeface="Times New Roman" panose="02020603050405020304" pitchFamily="18" charset="0"/>
              </a:rPr>
              <a:t>Characteristics</a:t>
            </a:r>
            <a:r>
              <a:rPr lang="en-US"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Reduces redundancy by identifying and representing commonalities.</a:t>
            </a:r>
          </a:p>
          <a:p>
            <a:pPr lvl="1"/>
            <a:r>
              <a:rPr lang="en-US" sz="2400" dirty="0">
                <a:latin typeface="Times New Roman" panose="02020603050405020304" pitchFamily="18" charset="0"/>
                <a:cs typeface="Times New Roman" panose="02020603050405020304" pitchFamily="18" charset="0"/>
              </a:rPr>
              <a:t>Enhances simplicity by creating a higher-level, more abstract entity.</a:t>
            </a:r>
          </a:p>
          <a:p>
            <a:r>
              <a:rPr lang="en-US" i="1" dirty="0">
                <a:latin typeface="Times New Roman" panose="02020603050405020304" pitchFamily="18" charset="0"/>
                <a:cs typeface="Times New Roman" panose="02020603050405020304" pitchFamily="18" charset="0"/>
              </a:rPr>
              <a:t>Consider entities like 'Car' and 'Truck.' These entities share common attributes such as 'Make,' 'Model,' and 'Year.' Generalization allows the creation of a more abstract entity called 'Vehicle,' which captures the shared characteristics of both 'Car' and 'Truck.’</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Tree>
    <p:extLst>
      <p:ext uri="{BB962C8B-B14F-4D97-AF65-F5344CB8AC3E}">
        <p14:creationId xmlns:p14="http://schemas.microsoft.com/office/powerpoint/2010/main" val="403740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Specialization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2" cy="4206382"/>
          </a:xfrm>
        </p:spPr>
        <p:txBody>
          <a:bodyPr>
            <a:noAutofit/>
          </a:bodyPr>
          <a:lstStyle/>
          <a:p>
            <a:r>
              <a:rPr lang="en-US" dirty="0">
                <a:latin typeface="Times New Roman" panose="02020603050405020304" pitchFamily="18" charset="0"/>
                <a:cs typeface="Times New Roman" panose="02020603050405020304" pitchFamily="18" charset="0"/>
              </a:rPr>
              <a:t>It involves refining a generalized entity into more specialized entities. </a:t>
            </a:r>
          </a:p>
          <a:p>
            <a:r>
              <a:rPr lang="en-US" dirty="0">
                <a:latin typeface="Times New Roman" panose="02020603050405020304" pitchFamily="18" charset="0"/>
                <a:cs typeface="Times New Roman" panose="02020603050405020304" pitchFamily="18" charset="0"/>
              </a:rPr>
              <a:t>It is a top-down approach.</a:t>
            </a:r>
          </a:p>
          <a:p>
            <a:r>
              <a:rPr lang="en-US" b="1" dirty="0">
                <a:latin typeface="Times New Roman" panose="02020603050405020304" pitchFamily="18" charset="0"/>
                <a:cs typeface="Times New Roman" panose="02020603050405020304" pitchFamily="18" charset="0"/>
              </a:rPr>
              <a:t>Characteristics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Allows for the representation of diverse entities with unique characteristics.</a:t>
            </a:r>
          </a:p>
          <a:p>
            <a:r>
              <a:rPr lang="en-US" dirty="0">
                <a:latin typeface="Times New Roman" panose="02020603050405020304" pitchFamily="18" charset="0"/>
                <a:cs typeface="Times New Roman" panose="02020603050405020304" pitchFamily="18" charset="0"/>
              </a:rPr>
              <a:t>Enables the modeling of specific subtypes within a broader category.</a:t>
            </a:r>
          </a:p>
          <a:p>
            <a:r>
              <a:rPr lang="en-US" i="1" dirty="0">
                <a:latin typeface="Times New Roman" panose="02020603050405020304" pitchFamily="18" charset="0"/>
                <a:cs typeface="Times New Roman" panose="02020603050405020304" pitchFamily="18" charset="0"/>
              </a:rPr>
              <a:t>Building upon the 'Vehicle' entity, specialization creates more specific entities like 'Car' and 'Truck,' each inheriting the common attributes from the 'Vehicle' entity while adding attributes specific to its type.</a:t>
            </a:r>
          </a:p>
          <a:p>
            <a:r>
              <a:rPr lang="en-US" dirty="0">
                <a:latin typeface="Times New Roman" panose="02020603050405020304" pitchFamily="18" charset="0"/>
                <a:cs typeface="Times New Roman" panose="02020603050405020304" pitchFamily="18" charset="0"/>
              </a:rPr>
              <a:t>This also explains the concept of Inheritance.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19</a:t>
            </a:fld>
            <a:endParaRPr lang="en-US" dirty="0"/>
          </a:p>
        </p:txBody>
      </p:sp>
    </p:spTree>
    <p:extLst>
      <p:ext uri="{BB962C8B-B14F-4D97-AF65-F5344CB8AC3E}">
        <p14:creationId xmlns:p14="http://schemas.microsoft.com/office/powerpoint/2010/main" val="827998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Lesson 2: Data Model (6hrs)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pPr>
              <a:buFont typeface="+mj-lt"/>
              <a:buAutoNum type="arabicPeriod"/>
            </a:pPr>
            <a:r>
              <a:rPr lang="en-US" dirty="0">
                <a:latin typeface="Times New Roman" panose="02020603050405020304" pitchFamily="18" charset="0"/>
                <a:cs typeface="Times New Roman" panose="02020603050405020304" pitchFamily="18" charset="0"/>
              </a:rPr>
              <a:t>Different Data Model Concepts</a:t>
            </a:r>
          </a:p>
          <a:p>
            <a:pPr>
              <a:buFont typeface="+mj-lt"/>
              <a:buAutoNum type="arabicPeriod"/>
            </a:pPr>
            <a:r>
              <a:rPr lang="en-US" dirty="0">
                <a:latin typeface="Times New Roman" panose="02020603050405020304" pitchFamily="18" charset="0"/>
                <a:cs typeface="Times New Roman" panose="02020603050405020304" pitchFamily="18" charset="0"/>
              </a:rPr>
              <a:t>E-R Model</a:t>
            </a:r>
          </a:p>
          <a:p>
            <a:pPr>
              <a:buFont typeface="+mj-lt"/>
              <a:buAutoNum type="arabicPeriod"/>
            </a:pPr>
            <a:r>
              <a:rPr lang="en-US" dirty="0">
                <a:latin typeface="Times New Roman" panose="02020603050405020304" pitchFamily="18" charset="0"/>
                <a:cs typeface="Times New Roman" panose="02020603050405020304" pitchFamily="18" charset="0"/>
              </a:rPr>
              <a:t>Network/Hierarchical Model</a:t>
            </a:r>
          </a:p>
          <a:p>
            <a:pPr>
              <a:buFont typeface="+mj-lt"/>
              <a:buAutoNum type="arabicPeriod"/>
            </a:pPr>
            <a:r>
              <a:rPr lang="en-US" dirty="0">
                <a:latin typeface="Times New Roman" panose="02020603050405020304" pitchFamily="18" charset="0"/>
                <a:cs typeface="Times New Roman" panose="02020603050405020304" pitchFamily="18" charset="0"/>
              </a:rPr>
              <a:t>Relational Model</a:t>
            </a:r>
          </a:p>
          <a:p>
            <a:pPr>
              <a:buFont typeface="+mj-lt"/>
              <a:buAutoNum type="arabicPeriod"/>
            </a:pPr>
            <a:r>
              <a:rPr lang="en-US" dirty="0">
                <a:latin typeface="Times New Roman" panose="02020603050405020304" pitchFamily="18" charset="0"/>
                <a:cs typeface="Times New Roman" panose="02020603050405020304" pitchFamily="18" charset="0"/>
              </a:rPr>
              <a:t>Entities, Relationships and Attributes</a:t>
            </a:r>
          </a:p>
          <a:p>
            <a:pPr>
              <a:buFont typeface="+mj-lt"/>
              <a:buAutoNum type="arabicPeriod"/>
            </a:pPr>
            <a:r>
              <a:rPr lang="en-US" b="1" dirty="0">
                <a:latin typeface="Times New Roman" panose="02020603050405020304" pitchFamily="18" charset="0"/>
                <a:cs typeface="Times New Roman" panose="02020603050405020304" pitchFamily="18" charset="0"/>
              </a:rPr>
              <a:t>E-R Diagrams</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Keys</a:t>
            </a:r>
          </a:p>
          <a:p>
            <a:pPr>
              <a:buFont typeface="+mj-lt"/>
              <a:buAutoNum type="arabicPeriod"/>
            </a:pPr>
            <a:r>
              <a:rPr lang="en-US" b="1" dirty="0">
                <a:latin typeface="Times New Roman" panose="02020603050405020304" pitchFamily="18" charset="0"/>
                <a:cs typeface="Times New Roman" panose="02020603050405020304" pitchFamily="18" charset="0"/>
              </a:rPr>
              <a:t>Generalization, Specialization and Aggregation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Generalization-Specialization</a:t>
            </a:r>
          </a:p>
        </p:txBody>
      </p:sp>
      <p:pic>
        <p:nvPicPr>
          <p:cNvPr id="26" name="Content Placeholder 25">
            <a:extLst>
              <a:ext uri="{FF2B5EF4-FFF2-40B4-BE49-F238E27FC236}">
                <a16:creationId xmlns:a16="http://schemas.microsoft.com/office/drawing/2014/main" id="{66FFB8AA-A4DD-FC52-8569-D5A37B16C689}"/>
              </a:ext>
            </a:extLst>
          </p:cNvPr>
          <p:cNvPicPr>
            <a:picLocks noGrp="1" noChangeAspect="1"/>
          </p:cNvPicPr>
          <p:nvPr>
            <p:ph sz="half" idx="1"/>
          </p:nvPr>
        </p:nvPicPr>
        <p:blipFill>
          <a:blip r:embed="rId3"/>
          <a:stretch>
            <a:fillRect/>
          </a:stretch>
        </p:blipFill>
        <p:spPr>
          <a:xfrm>
            <a:off x="1674621" y="1937578"/>
            <a:ext cx="3275836" cy="3548822"/>
          </a:xfrm>
        </p:spPr>
      </p:pic>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pic>
        <p:nvPicPr>
          <p:cNvPr id="28" name="Picture 27">
            <a:extLst>
              <a:ext uri="{FF2B5EF4-FFF2-40B4-BE49-F238E27FC236}">
                <a16:creationId xmlns:a16="http://schemas.microsoft.com/office/drawing/2014/main" id="{4DA89154-7824-586D-BBD5-ED74AA0C3A74}"/>
              </a:ext>
            </a:extLst>
          </p:cNvPr>
          <p:cNvPicPr>
            <a:picLocks noChangeAspect="1"/>
          </p:cNvPicPr>
          <p:nvPr/>
        </p:nvPicPr>
        <p:blipFill>
          <a:blip r:embed="rId4"/>
          <a:stretch>
            <a:fillRect/>
          </a:stretch>
        </p:blipFill>
        <p:spPr>
          <a:xfrm>
            <a:off x="5692140" y="1769609"/>
            <a:ext cx="3858293" cy="3716791"/>
          </a:xfrm>
          <a:prstGeom prst="rect">
            <a:avLst/>
          </a:prstGeom>
        </p:spPr>
      </p:pic>
    </p:spTree>
    <p:extLst>
      <p:ext uri="{BB962C8B-B14F-4D97-AF65-F5344CB8AC3E}">
        <p14:creationId xmlns:p14="http://schemas.microsoft.com/office/powerpoint/2010/main" val="3313619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Generalization-Specialization Constraints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21</a:t>
            </a:fld>
            <a:endParaRPr lang="en-US" dirty="0"/>
          </a:p>
        </p:txBody>
      </p:sp>
      <p:sp>
        <p:nvSpPr>
          <p:cNvPr id="4" name="Content Placeholder 3">
            <a:extLst>
              <a:ext uri="{FF2B5EF4-FFF2-40B4-BE49-F238E27FC236}">
                <a16:creationId xmlns:a16="http://schemas.microsoft.com/office/drawing/2014/main" id="{7B232423-EDD7-DD75-1C7F-288AB2171F57}"/>
              </a:ext>
            </a:extLst>
          </p:cNvPr>
          <p:cNvSpPr>
            <a:spLocks noGrp="1"/>
          </p:cNvSpPr>
          <p:nvPr>
            <p:ph sz="half" idx="1"/>
          </p:nvPr>
        </p:nvSpPr>
        <p:spPr>
          <a:xfrm>
            <a:off x="420623" y="1825625"/>
            <a:ext cx="10543032" cy="4206382"/>
          </a:xfrm>
        </p:spPr>
        <p:txBody>
          <a:bodyPr/>
          <a:lstStyle/>
          <a:p>
            <a:r>
              <a:rPr lang="en-US" b="1" dirty="0">
                <a:latin typeface="Times New Roman" panose="02020603050405020304" pitchFamily="18" charset="0"/>
                <a:cs typeface="Times New Roman" panose="02020603050405020304" pitchFamily="18" charset="0"/>
              </a:rPr>
              <a:t>Attribute Constraints</a:t>
            </a:r>
          </a:p>
          <a:p>
            <a:r>
              <a:rPr lang="en-US" dirty="0">
                <a:latin typeface="Times New Roman" panose="02020603050405020304" pitchFamily="18" charset="0"/>
                <a:cs typeface="Times New Roman" panose="02020603050405020304" pitchFamily="18" charset="0"/>
              </a:rPr>
              <a:t>Attributes can be associated with a superclass or a subclass.</a:t>
            </a:r>
          </a:p>
          <a:p>
            <a:r>
              <a:rPr lang="en-US" dirty="0">
                <a:latin typeface="Times New Roman" panose="02020603050405020304" pitchFamily="18" charset="0"/>
                <a:cs typeface="Times New Roman" panose="02020603050405020304" pitchFamily="18" charset="0"/>
              </a:rPr>
              <a:t>An attribute associated with a superclass is shared by all its subclasses.</a:t>
            </a:r>
          </a:p>
          <a:p>
            <a:r>
              <a:rPr lang="en-US" dirty="0">
                <a:latin typeface="Times New Roman" panose="02020603050405020304" pitchFamily="18" charset="0"/>
                <a:cs typeface="Times New Roman" panose="02020603050405020304" pitchFamily="18" charset="0"/>
              </a:rPr>
              <a:t>An attribute associated with a subclass is specific to that subclass.</a:t>
            </a:r>
          </a:p>
          <a:p>
            <a:r>
              <a:rPr lang="en-US" i="1" dirty="0">
                <a:latin typeface="Times New Roman" panose="02020603050405020304" pitchFamily="18" charset="0"/>
                <a:cs typeface="Times New Roman" panose="02020603050405020304" pitchFamily="18" charset="0"/>
              </a:rPr>
              <a:t>If 'Person' has a 'Name' attribute, it is shared by both 'Employee' and 'Customer.' If 'Employee' has a 'Salary' attribute, it is specific to the 'Employee' subclass.</a:t>
            </a:r>
          </a:p>
        </p:txBody>
      </p:sp>
    </p:spTree>
    <p:extLst>
      <p:ext uri="{BB962C8B-B14F-4D97-AF65-F5344CB8AC3E}">
        <p14:creationId xmlns:p14="http://schemas.microsoft.com/office/powerpoint/2010/main" val="39500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Generalization-Specialization Constraints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22</a:t>
            </a:fld>
            <a:endParaRPr lang="en-US" dirty="0"/>
          </a:p>
        </p:txBody>
      </p:sp>
      <p:sp>
        <p:nvSpPr>
          <p:cNvPr id="4" name="Content Placeholder 3">
            <a:extLst>
              <a:ext uri="{FF2B5EF4-FFF2-40B4-BE49-F238E27FC236}">
                <a16:creationId xmlns:a16="http://schemas.microsoft.com/office/drawing/2014/main" id="{7B232423-EDD7-DD75-1C7F-288AB2171F57}"/>
              </a:ext>
            </a:extLst>
          </p:cNvPr>
          <p:cNvSpPr>
            <a:spLocks noGrp="1"/>
          </p:cNvSpPr>
          <p:nvPr>
            <p:ph sz="half" idx="1"/>
          </p:nvPr>
        </p:nvSpPr>
        <p:spPr>
          <a:xfrm>
            <a:off x="420623" y="1825625"/>
            <a:ext cx="10543032" cy="4206382"/>
          </a:xfrm>
        </p:spPr>
        <p:txBody>
          <a:bodyPr/>
          <a:lstStyle/>
          <a:p>
            <a:r>
              <a:rPr lang="en-US" b="1" dirty="0">
                <a:latin typeface="Times New Roman" panose="02020603050405020304" pitchFamily="18" charset="0"/>
                <a:cs typeface="Times New Roman" panose="02020603050405020304" pitchFamily="18" charset="0"/>
              </a:rPr>
              <a:t>Disjoint Constraint</a:t>
            </a:r>
          </a:p>
          <a:p>
            <a:r>
              <a:rPr lang="en-US" dirty="0">
                <a:latin typeface="Times New Roman" panose="02020603050405020304" pitchFamily="18" charset="0"/>
                <a:cs typeface="Times New Roman" panose="02020603050405020304" pitchFamily="18" charset="0"/>
              </a:rPr>
              <a:t>Specifies that a superclass entity can belong to only one subclass.</a:t>
            </a:r>
          </a:p>
          <a:p>
            <a:r>
              <a:rPr lang="en-US" dirty="0">
                <a:latin typeface="Times New Roman" panose="02020603050405020304" pitchFamily="18" charset="0"/>
                <a:cs typeface="Times New Roman" panose="02020603050405020304" pitchFamily="18" charset="0"/>
              </a:rPr>
              <a:t>Denoted by a letter "d" next to the line connecting the superclass to the specialization symbol.</a:t>
            </a:r>
          </a:p>
          <a:p>
            <a:r>
              <a:rPr lang="en-US" i="1" dirty="0">
                <a:latin typeface="Times New Roman" panose="02020603050405020304" pitchFamily="18" charset="0"/>
                <a:cs typeface="Times New Roman" panose="02020603050405020304" pitchFamily="18" charset="0"/>
              </a:rPr>
              <a:t>If 'Animal' is disjointly specialized into 'Mammal' and 'Bird,' an 'Animal' can be either a 'Mammal' or a 'Bird,' but not both.</a:t>
            </a:r>
          </a:p>
        </p:txBody>
      </p:sp>
    </p:spTree>
    <p:extLst>
      <p:ext uri="{BB962C8B-B14F-4D97-AF65-F5344CB8AC3E}">
        <p14:creationId xmlns:p14="http://schemas.microsoft.com/office/powerpoint/2010/main" val="3539382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Generalization-Specialization Constraints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23</a:t>
            </a:fld>
            <a:endParaRPr lang="en-US" dirty="0"/>
          </a:p>
        </p:txBody>
      </p:sp>
      <p:sp>
        <p:nvSpPr>
          <p:cNvPr id="4" name="Content Placeholder 3">
            <a:extLst>
              <a:ext uri="{FF2B5EF4-FFF2-40B4-BE49-F238E27FC236}">
                <a16:creationId xmlns:a16="http://schemas.microsoft.com/office/drawing/2014/main" id="{7B232423-EDD7-DD75-1C7F-288AB2171F57}"/>
              </a:ext>
            </a:extLst>
          </p:cNvPr>
          <p:cNvSpPr>
            <a:spLocks noGrp="1"/>
          </p:cNvSpPr>
          <p:nvPr>
            <p:ph sz="half" idx="1"/>
          </p:nvPr>
        </p:nvSpPr>
        <p:spPr>
          <a:xfrm>
            <a:off x="420623" y="1825625"/>
            <a:ext cx="10543032" cy="4206382"/>
          </a:xfrm>
        </p:spPr>
        <p:txBody>
          <a:bodyPr/>
          <a:lstStyle/>
          <a:p>
            <a:r>
              <a:rPr lang="en-US" b="1" dirty="0">
                <a:latin typeface="Times New Roman" panose="02020603050405020304" pitchFamily="18" charset="0"/>
                <a:cs typeface="Times New Roman" panose="02020603050405020304" pitchFamily="18" charset="0"/>
              </a:rPr>
              <a:t>Overlap Constraint</a:t>
            </a:r>
          </a:p>
          <a:p>
            <a:r>
              <a:rPr lang="en-US" dirty="0">
                <a:latin typeface="Times New Roman" panose="02020603050405020304" pitchFamily="18" charset="0"/>
                <a:cs typeface="Times New Roman" panose="02020603050405020304" pitchFamily="18" charset="0"/>
              </a:rPr>
              <a:t>Allows a superclass entity to belong to more than one subclass.</a:t>
            </a:r>
          </a:p>
          <a:p>
            <a:r>
              <a:rPr lang="en-US" dirty="0">
                <a:latin typeface="Times New Roman" panose="02020603050405020304" pitchFamily="18" charset="0"/>
                <a:cs typeface="Times New Roman" panose="02020603050405020304" pitchFamily="18" charset="0"/>
              </a:rPr>
              <a:t>Denoted by a letter "o" next to the line connecting the superclass to the specialization symbol.</a:t>
            </a:r>
          </a:p>
          <a:p>
            <a:r>
              <a:rPr lang="en-US" i="1" dirty="0">
                <a:latin typeface="Times New Roman" panose="02020603050405020304" pitchFamily="18" charset="0"/>
                <a:cs typeface="Times New Roman" panose="02020603050405020304" pitchFamily="18" charset="0"/>
              </a:rPr>
              <a:t>If 'Fruit' is overlapped specialized into 'Citrus' and 'Berry,' a 'Fruit' can be both a 'Citrus' and a 'Berry.'</a:t>
            </a:r>
          </a:p>
        </p:txBody>
      </p:sp>
    </p:spTree>
    <p:extLst>
      <p:ext uri="{BB962C8B-B14F-4D97-AF65-F5344CB8AC3E}">
        <p14:creationId xmlns:p14="http://schemas.microsoft.com/office/powerpoint/2010/main" val="308230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Generalization-Specialization Constraints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24</a:t>
            </a:fld>
            <a:endParaRPr lang="en-US" dirty="0"/>
          </a:p>
        </p:txBody>
      </p:sp>
      <p:sp>
        <p:nvSpPr>
          <p:cNvPr id="4" name="Content Placeholder 3">
            <a:extLst>
              <a:ext uri="{FF2B5EF4-FFF2-40B4-BE49-F238E27FC236}">
                <a16:creationId xmlns:a16="http://schemas.microsoft.com/office/drawing/2014/main" id="{7B232423-EDD7-DD75-1C7F-288AB2171F57}"/>
              </a:ext>
            </a:extLst>
          </p:cNvPr>
          <p:cNvSpPr>
            <a:spLocks noGrp="1"/>
          </p:cNvSpPr>
          <p:nvPr>
            <p:ph sz="half" idx="1"/>
          </p:nvPr>
        </p:nvSpPr>
        <p:spPr>
          <a:xfrm>
            <a:off x="420623" y="1825625"/>
            <a:ext cx="10543032" cy="4206382"/>
          </a:xfrm>
        </p:spPr>
        <p:txBody>
          <a:bodyPr/>
          <a:lstStyle/>
          <a:p>
            <a:r>
              <a:rPr lang="en-US" b="1" dirty="0">
                <a:latin typeface="Times New Roman" panose="02020603050405020304" pitchFamily="18" charset="0"/>
                <a:cs typeface="Times New Roman" panose="02020603050405020304" pitchFamily="18" charset="0"/>
              </a:rPr>
              <a:t>Total Completeness Constraint</a:t>
            </a:r>
          </a:p>
          <a:p>
            <a:r>
              <a:rPr lang="en-US" dirty="0">
                <a:latin typeface="Times New Roman" panose="02020603050405020304" pitchFamily="18" charset="0"/>
                <a:cs typeface="Times New Roman" panose="02020603050405020304" pitchFamily="18" charset="0"/>
              </a:rPr>
              <a:t>Specifies that every superclass entity must belong to at least one subclass.</a:t>
            </a:r>
          </a:p>
          <a:p>
            <a:r>
              <a:rPr lang="en-US" dirty="0">
                <a:latin typeface="Times New Roman" panose="02020603050405020304" pitchFamily="18" charset="0"/>
                <a:cs typeface="Times New Roman" panose="02020603050405020304" pitchFamily="18" charset="0"/>
              </a:rPr>
              <a:t>Denoted by a double line connecting the superclass to the specialization symbol.</a:t>
            </a:r>
          </a:p>
          <a:p>
            <a:r>
              <a:rPr lang="en-US" i="1" dirty="0">
                <a:latin typeface="Times New Roman" panose="02020603050405020304" pitchFamily="18" charset="0"/>
                <a:cs typeface="Times New Roman" panose="02020603050405020304" pitchFamily="18" charset="0"/>
              </a:rPr>
              <a:t>If 'Vehicle' is totally specialized into 'Car' and 'Truck,' every 'Vehicle' must be either a 'Car' or a 'Truck.'</a:t>
            </a:r>
          </a:p>
        </p:txBody>
      </p:sp>
    </p:spTree>
    <p:extLst>
      <p:ext uri="{BB962C8B-B14F-4D97-AF65-F5344CB8AC3E}">
        <p14:creationId xmlns:p14="http://schemas.microsoft.com/office/powerpoint/2010/main" val="3163058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Generalization-Specialization Constraints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25</a:t>
            </a:fld>
            <a:endParaRPr lang="en-US" dirty="0"/>
          </a:p>
        </p:txBody>
      </p:sp>
      <p:sp>
        <p:nvSpPr>
          <p:cNvPr id="4" name="Content Placeholder 3">
            <a:extLst>
              <a:ext uri="{FF2B5EF4-FFF2-40B4-BE49-F238E27FC236}">
                <a16:creationId xmlns:a16="http://schemas.microsoft.com/office/drawing/2014/main" id="{7B232423-EDD7-DD75-1C7F-288AB2171F57}"/>
              </a:ext>
            </a:extLst>
          </p:cNvPr>
          <p:cNvSpPr>
            <a:spLocks noGrp="1"/>
          </p:cNvSpPr>
          <p:nvPr>
            <p:ph sz="half" idx="1"/>
          </p:nvPr>
        </p:nvSpPr>
        <p:spPr>
          <a:xfrm>
            <a:off x="420623" y="1825625"/>
            <a:ext cx="10543032" cy="4206382"/>
          </a:xfrm>
        </p:spPr>
        <p:txBody>
          <a:bodyPr/>
          <a:lstStyle/>
          <a:p>
            <a:r>
              <a:rPr lang="en-US" b="1" dirty="0">
                <a:latin typeface="Times New Roman" panose="02020603050405020304" pitchFamily="18" charset="0"/>
                <a:cs typeface="Times New Roman" panose="02020603050405020304" pitchFamily="18" charset="0"/>
              </a:rPr>
              <a:t>Partial Completeness Constraint</a:t>
            </a:r>
          </a:p>
          <a:p>
            <a:r>
              <a:rPr lang="en-US" dirty="0">
                <a:latin typeface="Times New Roman" panose="02020603050405020304" pitchFamily="18" charset="0"/>
                <a:cs typeface="Times New Roman" panose="02020603050405020304" pitchFamily="18" charset="0"/>
              </a:rPr>
              <a:t>Allows superclass entities to exist without being members of any subclass.</a:t>
            </a:r>
          </a:p>
          <a:p>
            <a:r>
              <a:rPr lang="en-US" dirty="0">
                <a:latin typeface="Times New Roman" panose="02020603050405020304" pitchFamily="18" charset="0"/>
                <a:cs typeface="Times New Roman" panose="02020603050405020304" pitchFamily="18" charset="0"/>
              </a:rPr>
              <a:t>Denoted by a single line connecting the superclass to the specialization symbol.</a:t>
            </a:r>
          </a:p>
          <a:p>
            <a:r>
              <a:rPr lang="en-US" i="1" dirty="0">
                <a:latin typeface="Times New Roman" panose="02020603050405020304" pitchFamily="18" charset="0"/>
                <a:cs typeface="Times New Roman" panose="02020603050405020304" pitchFamily="18" charset="0"/>
              </a:rPr>
              <a:t>If 'Person' is partially specialized into 'Employee' and 'Customer,' a 'Person' can exist without being an 'Employee' or 'Customer.'</a:t>
            </a:r>
          </a:p>
        </p:txBody>
      </p:sp>
    </p:spTree>
    <p:extLst>
      <p:ext uri="{BB962C8B-B14F-4D97-AF65-F5344CB8AC3E}">
        <p14:creationId xmlns:p14="http://schemas.microsoft.com/office/powerpoint/2010/main" val="566000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Aggregation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Allows modeling of relationships involving higher-level entities composed of or related to lower-level entities. </a:t>
            </a:r>
          </a:p>
          <a:p>
            <a:r>
              <a:rPr lang="en-US" sz="2200" dirty="0">
                <a:latin typeface="Times New Roman" panose="02020603050405020304" pitchFamily="18" charset="0"/>
                <a:cs typeface="Times New Roman" panose="02020603050405020304" pitchFamily="18" charset="0"/>
              </a:rPr>
              <a:t>It helps in representing complex relationships more effectively.</a:t>
            </a:r>
          </a:p>
          <a:p>
            <a:r>
              <a:rPr lang="en-US" sz="2200" b="1" dirty="0">
                <a:latin typeface="Times New Roman" panose="02020603050405020304" pitchFamily="18" charset="0"/>
                <a:cs typeface="Times New Roman" panose="02020603050405020304" pitchFamily="18" charset="0"/>
              </a:rPr>
              <a:t>Characteristics</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Useful for expressing complex relationships and hierarchies.</a:t>
            </a:r>
          </a:p>
          <a:p>
            <a:r>
              <a:rPr lang="en-US" sz="2200" dirty="0">
                <a:latin typeface="Times New Roman" panose="02020603050405020304" pitchFamily="18" charset="0"/>
                <a:cs typeface="Times New Roman" panose="02020603050405020304" pitchFamily="18" charset="0"/>
              </a:rPr>
              <a:t>Allows for the creation of composite entities representing a whole-part relationship.</a:t>
            </a:r>
          </a:p>
          <a:p>
            <a:r>
              <a:rPr lang="en-US" sz="2200" i="1" dirty="0">
                <a:latin typeface="Times New Roman" panose="02020603050405020304" pitchFamily="18" charset="0"/>
                <a:cs typeface="Times New Roman" panose="02020603050405020304" pitchFamily="18" charset="0"/>
              </a:rPr>
              <a:t>Consider an 'Order' entity that aggregates 'Product' entities. The 'Order' entity represents a higher-level concept that consists of individual 'Product' entities.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26</a:t>
            </a:fld>
            <a:endParaRPr lang="en-US" dirty="0"/>
          </a:p>
        </p:txBody>
      </p:sp>
    </p:spTree>
    <p:extLst>
      <p:ext uri="{BB962C8B-B14F-4D97-AF65-F5344CB8AC3E}">
        <p14:creationId xmlns:p14="http://schemas.microsoft.com/office/powerpoint/2010/main" val="1352895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Aggregation</a:t>
            </a:r>
          </a:p>
        </p:txBody>
      </p:sp>
      <p:pic>
        <p:nvPicPr>
          <p:cNvPr id="8" name="Content Placeholder 7">
            <a:extLst>
              <a:ext uri="{FF2B5EF4-FFF2-40B4-BE49-F238E27FC236}">
                <a16:creationId xmlns:a16="http://schemas.microsoft.com/office/drawing/2014/main" id="{654B53D0-1A2E-FC83-C43B-E0FDFF6B115A}"/>
              </a:ext>
            </a:extLst>
          </p:cNvPr>
          <p:cNvPicPr>
            <a:picLocks noGrp="1" noChangeAspect="1"/>
          </p:cNvPicPr>
          <p:nvPr>
            <p:ph sz="half" idx="1"/>
          </p:nvPr>
        </p:nvPicPr>
        <p:blipFill>
          <a:blip r:embed="rId3"/>
          <a:stretch>
            <a:fillRect/>
          </a:stretch>
        </p:blipFill>
        <p:spPr>
          <a:xfrm>
            <a:off x="2853531" y="1690688"/>
            <a:ext cx="5676900" cy="4038599"/>
          </a:xfrm>
        </p:spPr>
      </p:pic>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27</a:t>
            </a:fld>
            <a:endParaRPr lang="en-US" dirty="0"/>
          </a:p>
        </p:txBody>
      </p:sp>
    </p:spTree>
    <p:extLst>
      <p:ext uri="{BB962C8B-B14F-4D97-AF65-F5344CB8AC3E}">
        <p14:creationId xmlns:p14="http://schemas.microsoft.com/office/powerpoint/2010/main" val="1203941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Aggregation Scenario</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Managers who manages particular job/task performed by particular employee at particular branch. </a:t>
            </a:r>
            <a:endParaRPr lang="en-US" sz="2200" i="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28</a:t>
            </a:fld>
            <a:endParaRPr lang="en-US" dirty="0"/>
          </a:p>
        </p:txBody>
      </p:sp>
    </p:spTree>
    <p:extLst>
      <p:ext uri="{BB962C8B-B14F-4D97-AF65-F5344CB8AC3E}">
        <p14:creationId xmlns:p14="http://schemas.microsoft.com/office/powerpoint/2010/main" val="2183116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Aggregation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29</a:t>
            </a:fld>
            <a:endParaRPr lang="en-US" dirty="0"/>
          </a:p>
        </p:txBody>
      </p:sp>
      <p:pic>
        <p:nvPicPr>
          <p:cNvPr id="13" name="Picture 12">
            <a:extLst>
              <a:ext uri="{FF2B5EF4-FFF2-40B4-BE49-F238E27FC236}">
                <a16:creationId xmlns:a16="http://schemas.microsoft.com/office/drawing/2014/main" id="{2ABA4C79-59FA-57A2-8021-4493D5D7FA6E}"/>
              </a:ext>
            </a:extLst>
          </p:cNvPr>
          <p:cNvPicPr>
            <a:picLocks noChangeAspect="1"/>
          </p:cNvPicPr>
          <p:nvPr/>
        </p:nvPicPr>
        <p:blipFill>
          <a:blip r:embed="rId3"/>
          <a:stretch>
            <a:fillRect/>
          </a:stretch>
        </p:blipFill>
        <p:spPr>
          <a:xfrm>
            <a:off x="6659499" y="1642268"/>
            <a:ext cx="5305425" cy="4552950"/>
          </a:xfrm>
          <a:prstGeom prst="rect">
            <a:avLst/>
          </a:prstGeom>
        </p:spPr>
      </p:pic>
      <p:pic>
        <p:nvPicPr>
          <p:cNvPr id="15" name="Picture 14">
            <a:extLst>
              <a:ext uri="{FF2B5EF4-FFF2-40B4-BE49-F238E27FC236}">
                <a16:creationId xmlns:a16="http://schemas.microsoft.com/office/drawing/2014/main" id="{AFC52FC5-E520-CEAF-6F7B-9B013D623EBB}"/>
              </a:ext>
            </a:extLst>
          </p:cNvPr>
          <p:cNvPicPr>
            <a:picLocks noChangeAspect="1"/>
          </p:cNvPicPr>
          <p:nvPr/>
        </p:nvPicPr>
        <p:blipFill>
          <a:blip r:embed="rId4"/>
          <a:stretch>
            <a:fillRect/>
          </a:stretch>
        </p:blipFill>
        <p:spPr>
          <a:xfrm>
            <a:off x="915924" y="1642267"/>
            <a:ext cx="5248275" cy="4420907"/>
          </a:xfrm>
          <a:prstGeom prst="rect">
            <a:avLst/>
          </a:prstGeom>
        </p:spPr>
      </p:pic>
    </p:spTree>
    <p:extLst>
      <p:ext uri="{BB962C8B-B14F-4D97-AF65-F5344CB8AC3E}">
        <p14:creationId xmlns:p14="http://schemas.microsoft.com/office/powerpoint/2010/main" val="181290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Topics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E-R diagram</a:t>
            </a:r>
          </a:p>
          <a:p>
            <a:r>
              <a:rPr lang="en-US" dirty="0">
                <a:latin typeface="Times New Roman" panose="02020603050405020304" pitchFamily="18" charset="0"/>
                <a:cs typeface="Times New Roman" panose="02020603050405020304" pitchFamily="18" charset="0"/>
              </a:rPr>
              <a:t>Reducing E-R diagram to tables</a:t>
            </a:r>
          </a:p>
          <a:p>
            <a:r>
              <a:rPr lang="en-US" dirty="0">
                <a:latin typeface="Times New Roman" panose="02020603050405020304" pitchFamily="18" charset="0"/>
                <a:cs typeface="Times New Roman" panose="02020603050405020304" pitchFamily="18" charset="0"/>
              </a:rPr>
              <a:t>Generalization, Specialization and Aggregation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3652401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Draw the ER diagram for a small database for a bookstore. The database will store information about books for sale. Each book has an ISBN, title, price and short description. Each book is published by a publisher in a certain publishing year. For each publisher, the database maintains the name, address and phone number.</a:t>
            </a:r>
          </a:p>
          <a:p>
            <a:r>
              <a:rPr lang="en-US" sz="2200" dirty="0">
                <a:latin typeface="Times New Roman" panose="02020603050405020304" pitchFamily="18" charset="0"/>
                <a:cs typeface="Times New Roman" panose="02020603050405020304" pitchFamily="18" charset="0"/>
              </a:rPr>
              <a:t>Each book is written by one or more authors. For each author, the database maintains his/her ID, name and a short introduction. Each book is stored in exactly one warehouse with a particular quantity. For each warehouse, the database maintains the warehouse name, the location and the phone number. Each book has one or more sellers, which may be either companies (corporate vendors) or individuals (individual vendors).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30</a:t>
            </a:fld>
            <a:endParaRPr lang="en-US" dirty="0"/>
          </a:p>
        </p:txBody>
      </p:sp>
    </p:spTree>
    <p:extLst>
      <p:ext uri="{BB962C8B-B14F-4D97-AF65-F5344CB8AC3E}">
        <p14:creationId xmlns:p14="http://schemas.microsoft.com/office/powerpoint/2010/main" val="448821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For each company, the database maintains a name of the company, its address, its phone numbers (there could be more than one phone number, each with a number and a description) and its contact person. For each individual vendor, the database keeps a name, a phone number and an email address. A contact person whose company sells a book cannot be selling the same book as an individual vendor at the same time (he/she may sell other books as an individual seller).</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31</a:t>
            </a:fld>
            <a:endParaRPr lang="en-US" dirty="0"/>
          </a:p>
        </p:txBody>
      </p:sp>
    </p:spTree>
    <p:extLst>
      <p:ext uri="{BB962C8B-B14F-4D97-AF65-F5344CB8AC3E}">
        <p14:creationId xmlns:p14="http://schemas.microsoft.com/office/powerpoint/2010/main" val="2829812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Identify all the entities</a:t>
            </a:r>
          </a:p>
          <a:p>
            <a:r>
              <a:rPr lang="en-US" sz="2200" dirty="0">
                <a:latin typeface="Times New Roman" panose="02020603050405020304" pitchFamily="18" charset="0"/>
                <a:cs typeface="Times New Roman" panose="02020603050405020304" pitchFamily="18" charset="0"/>
              </a:rPr>
              <a:t>-AUTHOR</a:t>
            </a:r>
          </a:p>
          <a:p>
            <a:r>
              <a:rPr lang="en-US" sz="2200" dirty="0">
                <a:latin typeface="Times New Roman" panose="02020603050405020304" pitchFamily="18" charset="0"/>
                <a:cs typeface="Times New Roman" panose="02020603050405020304" pitchFamily="18" charset="0"/>
              </a:rPr>
              <a:t>-PUBLISHER</a:t>
            </a:r>
          </a:p>
          <a:p>
            <a:r>
              <a:rPr lang="en-US" sz="2200" dirty="0">
                <a:latin typeface="Times New Roman" panose="02020603050405020304" pitchFamily="18" charset="0"/>
                <a:cs typeface="Times New Roman" panose="02020603050405020304" pitchFamily="18" charset="0"/>
              </a:rPr>
              <a:t>-BOOK</a:t>
            </a:r>
          </a:p>
          <a:p>
            <a:r>
              <a:rPr lang="en-US" sz="2200" dirty="0">
                <a:latin typeface="Times New Roman" panose="02020603050405020304" pitchFamily="18" charset="0"/>
                <a:cs typeface="Times New Roman" panose="02020603050405020304" pitchFamily="18" charset="0"/>
              </a:rPr>
              <a:t>-CUSTOMER</a:t>
            </a:r>
          </a:p>
          <a:p>
            <a:r>
              <a:rPr lang="en-US" sz="2200" dirty="0">
                <a:latin typeface="Times New Roman" panose="02020603050405020304" pitchFamily="18" charset="0"/>
                <a:cs typeface="Times New Roman" panose="02020603050405020304" pitchFamily="18" charset="0"/>
              </a:rPr>
              <a:t>-SHOPPING_BASKET</a:t>
            </a:r>
          </a:p>
          <a:p>
            <a:r>
              <a:rPr lang="en-US" sz="2200" dirty="0">
                <a:latin typeface="Times New Roman" panose="02020603050405020304" pitchFamily="18" charset="0"/>
                <a:cs typeface="Times New Roman" panose="02020603050405020304" pitchFamily="18" charset="0"/>
              </a:rPr>
              <a:t>-WAREHOUSE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32</a:t>
            </a:fld>
            <a:endParaRPr lang="en-US" dirty="0"/>
          </a:p>
        </p:txBody>
      </p:sp>
    </p:spTree>
    <p:extLst>
      <p:ext uri="{BB962C8B-B14F-4D97-AF65-F5344CB8AC3E}">
        <p14:creationId xmlns:p14="http://schemas.microsoft.com/office/powerpoint/2010/main" val="3762105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find the relations</a:t>
            </a:r>
          </a:p>
          <a:p>
            <a:r>
              <a:rPr lang="en-US" sz="2200" dirty="0">
                <a:latin typeface="Times New Roman" panose="02020603050405020304" pitchFamily="18" charset="0"/>
                <a:cs typeface="Times New Roman" panose="02020603050405020304" pitchFamily="18" charset="0"/>
              </a:rPr>
              <a:t>1.Each book is written by a author</a:t>
            </a:r>
          </a:p>
          <a:p>
            <a:r>
              <a:rPr lang="en-US" sz="2200" dirty="0">
                <a:latin typeface="Times New Roman" panose="02020603050405020304" pitchFamily="18" charset="0"/>
                <a:cs typeface="Times New Roman" panose="02020603050405020304" pitchFamily="18" charset="0"/>
              </a:rPr>
              <a:t>2.Each book has a publisher</a:t>
            </a:r>
          </a:p>
          <a:p>
            <a:r>
              <a:rPr lang="en-US" sz="2200" dirty="0">
                <a:latin typeface="Times New Roman" panose="02020603050405020304" pitchFamily="18" charset="0"/>
                <a:cs typeface="Times New Roman" panose="02020603050405020304" pitchFamily="18" charset="0"/>
              </a:rPr>
              <a:t>3. Some shopping baskets may contain more than one copy of same book</a:t>
            </a:r>
          </a:p>
          <a:p>
            <a:r>
              <a:rPr lang="en-US" sz="2200" dirty="0">
                <a:latin typeface="Times New Roman" panose="02020603050405020304" pitchFamily="18" charset="0"/>
                <a:cs typeface="Times New Roman" panose="02020603050405020304" pitchFamily="18" charset="0"/>
              </a:rPr>
              <a:t>4. The warehouse stocks several books</a:t>
            </a:r>
          </a:p>
          <a:p>
            <a:r>
              <a:rPr lang="en-US" sz="2200" dirty="0">
                <a:latin typeface="Times New Roman" panose="02020603050405020304" pitchFamily="18" charset="0"/>
                <a:cs typeface="Times New Roman" panose="02020603050405020304" pitchFamily="18" charset="0"/>
              </a:rPr>
              <a:t>5. A customer owns several shopping basket</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33</a:t>
            </a:fld>
            <a:endParaRPr lang="en-US" dirty="0"/>
          </a:p>
        </p:txBody>
      </p:sp>
    </p:spTree>
    <p:extLst>
      <p:ext uri="{BB962C8B-B14F-4D97-AF65-F5344CB8AC3E}">
        <p14:creationId xmlns:p14="http://schemas.microsoft.com/office/powerpoint/2010/main" val="4187525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Identify the key attribute </a:t>
            </a:r>
          </a:p>
          <a:p>
            <a:r>
              <a:rPr lang="en-US" sz="2200" dirty="0">
                <a:latin typeface="Times New Roman" panose="02020603050405020304" pitchFamily="18" charset="0"/>
                <a:cs typeface="Times New Roman" panose="02020603050405020304" pitchFamily="18" charset="0"/>
              </a:rPr>
              <a:t>*AUTHOR- name</a:t>
            </a:r>
          </a:p>
          <a:p>
            <a:r>
              <a:rPr lang="en-US" sz="2200" dirty="0">
                <a:latin typeface="Times New Roman" panose="02020603050405020304" pitchFamily="18" charset="0"/>
                <a:cs typeface="Times New Roman" panose="02020603050405020304" pitchFamily="18" charset="0"/>
              </a:rPr>
              <a:t>*PUBLISHER- name</a:t>
            </a:r>
          </a:p>
          <a:p>
            <a:r>
              <a:rPr lang="en-US" sz="2200" dirty="0">
                <a:latin typeface="Times New Roman" panose="02020603050405020304" pitchFamily="18" charset="0"/>
                <a:cs typeface="Times New Roman" panose="02020603050405020304" pitchFamily="18" charset="0"/>
              </a:rPr>
              <a:t>*BOOK- ISBN</a:t>
            </a:r>
          </a:p>
          <a:p>
            <a:r>
              <a:rPr lang="en-US" sz="2200" dirty="0">
                <a:latin typeface="Times New Roman" panose="02020603050405020304" pitchFamily="18" charset="0"/>
                <a:cs typeface="Times New Roman" panose="02020603050405020304" pitchFamily="18" charset="0"/>
              </a:rPr>
              <a:t>*CUSTOMER- email</a:t>
            </a:r>
          </a:p>
          <a:p>
            <a:r>
              <a:rPr lang="en-US" sz="2200" dirty="0">
                <a:latin typeface="Times New Roman" panose="02020603050405020304" pitchFamily="18" charset="0"/>
                <a:cs typeface="Times New Roman" panose="02020603050405020304" pitchFamily="18" charset="0"/>
              </a:rPr>
              <a:t>*SHOPPING_BASKET- </a:t>
            </a:r>
            <a:r>
              <a:rPr lang="en-US" sz="2200" dirty="0" err="1">
                <a:latin typeface="Times New Roman" panose="02020603050405020304" pitchFamily="18" charset="0"/>
                <a:cs typeface="Times New Roman" panose="02020603050405020304" pitchFamily="18" charset="0"/>
              </a:rPr>
              <a:t>basket_ID</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*WAREHOUSE- code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34</a:t>
            </a:fld>
            <a:endParaRPr lang="en-US" dirty="0"/>
          </a:p>
        </p:txBody>
      </p:sp>
    </p:spTree>
    <p:extLst>
      <p:ext uri="{BB962C8B-B14F-4D97-AF65-F5344CB8AC3E}">
        <p14:creationId xmlns:p14="http://schemas.microsoft.com/office/powerpoint/2010/main" val="3544886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sz="2200" dirty="0">
                <a:latin typeface="Times New Roman" panose="02020603050405020304" pitchFamily="18" charset="0"/>
                <a:cs typeface="Times New Roman" panose="02020603050405020304" pitchFamily="18" charset="0"/>
              </a:rPr>
              <a:t>Identify other relevant attributes</a:t>
            </a:r>
          </a:p>
          <a:p>
            <a:r>
              <a:rPr lang="en-US" sz="2200" dirty="0">
                <a:latin typeface="Times New Roman" panose="02020603050405020304" pitchFamily="18" charset="0"/>
                <a:cs typeface="Times New Roman" panose="02020603050405020304" pitchFamily="18" charset="0"/>
              </a:rPr>
              <a:t>*AUTHOR- </a:t>
            </a:r>
            <a:r>
              <a:rPr lang="en-US" sz="2200" dirty="0" err="1">
                <a:latin typeface="Times New Roman" panose="02020603050405020304" pitchFamily="18" charset="0"/>
                <a:cs typeface="Times New Roman" panose="02020603050405020304" pitchFamily="18" charset="0"/>
              </a:rPr>
              <a:t>name,address,URL</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*PUBLISHER- </a:t>
            </a:r>
            <a:r>
              <a:rPr lang="en-US" sz="2200" dirty="0" err="1">
                <a:latin typeface="Times New Roman" panose="02020603050405020304" pitchFamily="18" charset="0"/>
                <a:cs typeface="Times New Roman" panose="02020603050405020304" pitchFamily="18" charset="0"/>
              </a:rPr>
              <a:t>name,address,URL,phone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*BOOK- </a:t>
            </a:r>
            <a:r>
              <a:rPr lang="en-US" sz="2200" dirty="0" err="1">
                <a:latin typeface="Times New Roman" panose="02020603050405020304" pitchFamily="18" charset="0"/>
                <a:cs typeface="Times New Roman" panose="02020603050405020304" pitchFamily="18" charset="0"/>
              </a:rPr>
              <a:t>ISBN,year,title,price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*CUSTOMER- email, </a:t>
            </a:r>
            <a:r>
              <a:rPr lang="en-US" sz="2200" dirty="0" err="1">
                <a:latin typeface="Times New Roman" panose="02020603050405020304" pitchFamily="18" charset="0"/>
                <a:cs typeface="Times New Roman" panose="02020603050405020304" pitchFamily="18" charset="0"/>
              </a:rPr>
              <a:t>name,address,phone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*SHOPPING_BASKET- </a:t>
            </a:r>
            <a:r>
              <a:rPr lang="en-US" sz="2200" dirty="0" err="1">
                <a:latin typeface="Times New Roman" panose="02020603050405020304" pitchFamily="18" charset="0"/>
                <a:cs typeface="Times New Roman" panose="02020603050405020304" pitchFamily="18" charset="0"/>
              </a:rPr>
              <a:t>basket_ID</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*WAREHOUSE- code, </a:t>
            </a:r>
            <a:r>
              <a:rPr lang="en-US" sz="2200" dirty="0" err="1">
                <a:latin typeface="Times New Roman" panose="02020603050405020304" pitchFamily="18" charset="0"/>
                <a:cs typeface="Times New Roman" panose="02020603050405020304" pitchFamily="18" charset="0"/>
              </a:rPr>
              <a:t>address,phone</a:t>
            </a: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35</a:t>
            </a:fld>
            <a:endParaRPr lang="en-US" dirty="0"/>
          </a:p>
        </p:txBody>
      </p:sp>
    </p:spTree>
    <p:extLst>
      <p:ext uri="{BB962C8B-B14F-4D97-AF65-F5344CB8AC3E}">
        <p14:creationId xmlns:p14="http://schemas.microsoft.com/office/powerpoint/2010/main" val="3871601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36</a:t>
            </a:fld>
            <a:endParaRPr lang="en-US" dirty="0"/>
          </a:p>
        </p:txBody>
      </p:sp>
      <p:pic>
        <p:nvPicPr>
          <p:cNvPr id="8" name="Picture 7" descr="A diagram of a book&#10;&#10;Description automatically generated">
            <a:extLst>
              <a:ext uri="{FF2B5EF4-FFF2-40B4-BE49-F238E27FC236}">
                <a16:creationId xmlns:a16="http://schemas.microsoft.com/office/drawing/2014/main" id="{175F7683-543B-1579-3B25-0CE7E2521B43}"/>
              </a:ext>
            </a:extLst>
          </p:cNvPr>
          <p:cNvPicPr>
            <a:picLocks noChangeAspect="1"/>
          </p:cNvPicPr>
          <p:nvPr/>
        </p:nvPicPr>
        <p:blipFill>
          <a:blip r:embed="rId3"/>
          <a:stretch>
            <a:fillRect/>
          </a:stretch>
        </p:blipFill>
        <p:spPr>
          <a:xfrm>
            <a:off x="3329379" y="365125"/>
            <a:ext cx="8859573" cy="5887329"/>
          </a:xfrm>
          <a:prstGeom prst="rect">
            <a:avLst/>
          </a:prstGeom>
        </p:spPr>
      </p:pic>
    </p:spTree>
    <p:extLst>
      <p:ext uri="{BB962C8B-B14F-4D97-AF65-F5344CB8AC3E}">
        <p14:creationId xmlns:p14="http://schemas.microsoft.com/office/powerpoint/2010/main" val="721041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Practical</a:t>
            </a:r>
          </a:p>
        </p:txBody>
      </p:sp>
      <p:pic>
        <p:nvPicPr>
          <p:cNvPr id="9" name="Content Placeholder 8" descr="A diagram of a basket&#10;&#10;Description automatically generated">
            <a:extLst>
              <a:ext uri="{FF2B5EF4-FFF2-40B4-BE49-F238E27FC236}">
                <a16:creationId xmlns:a16="http://schemas.microsoft.com/office/drawing/2014/main" id="{4C1472C7-0F4D-4EFF-00BC-2D90D2CA6AC2}"/>
              </a:ext>
            </a:extLst>
          </p:cNvPr>
          <p:cNvPicPr>
            <a:picLocks noGrp="1" noChangeAspect="1"/>
          </p:cNvPicPr>
          <p:nvPr>
            <p:ph sz="half" idx="1"/>
          </p:nvPr>
        </p:nvPicPr>
        <p:blipFill>
          <a:blip r:embed="rId3"/>
          <a:stretch>
            <a:fillRect/>
          </a:stretch>
        </p:blipFill>
        <p:spPr>
          <a:xfrm>
            <a:off x="3084342" y="528133"/>
            <a:ext cx="8562300" cy="5689787"/>
          </a:xfrm>
        </p:spPr>
      </p:pic>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37</a:t>
            </a:fld>
            <a:endParaRPr lang="en-US" dirty="0"/>
          </a:p>
        </p:txBody>
      </p:sp>
    </p:spTree>
    <p:extLst>
      <p:ext uri="{BB962C8B-B14F-4D97-AF65-F5344CB8AC3E}">
        <p14:creationId xmlns:p14="http://schemas.microsoft.com/office/powerpoint/2010/main" val="3572241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38</a:t>
            </a:fld>
            <a:endParaRPr lang="en-US" dirty="0"/>
          </a:p>
        </p:txBody>
      </p:sp>
      <p:pic>
        <p:nvPicPr>
          <p:cNvPr id="12" name="Content Placeholder 11" descr="A diagram of a book store&#10;&#10;Description automatically generated">
            <a:extLst>
              <a:ext uri="{FF2B5EF4-FFF2-40B4-BE49-F238E27FC236}">
                <a16:creationId xmlns:a16="http://schemas.microsoft.com/office/drawing/2014/main" id="{E198CD4B-1C67-0C6B-4228-C7136E3B17D9}"/>
              </a:ext>
            </a:extLst>
          </p:cNvPr>
          <p:cNvPicPr>
            <a:picLocks noGrp="1" noChangeAspect="1"/>
          </p:cNvPicPr>
          <p:nvPr>
            <p:ph sz="half" idx="1"/>
          </p:nvPr>
        </p:nvPicPr>
        <p:blipFill>
          <a:blip r:embed="rId3"/>
          <a:stretch>
            <a:fillRect/>
          </a:stretch>
        </p:blipFill>
        <p:spPr>
          <a:xfrm>
            <a:off x="1857830" y="475723"/>
            <a:ext cx="9231084" cy="6017151"/>
          </a:xfrm>
        </p:spPr>
      </p:pic>
    </p:spTree>
    <p:extLst>
      <p:ext uri="{BB962C8B-B14F-4D97-AF65-F5344CB8AC3E}">
        <p14:creationId xmlns:p14="http://schemas.microsoft.com/office/powerpoint/2010/main" val="1439360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END OF LECTURE 7</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39</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661739"/>
            <a:ext cx="9848887" cy="2225258"/>
          </a:xfrm>
        </p:spPr>
        <p:txBody>
          <a:bodyPr vert="horz" lIns="91440" tIns="45720" rIns="91440" bIns="45720" rtlCol="0">
            <a:normAutofit/>
          </a:bodyPr>
          <a:lstStyle/>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hlinkClick r:id="rId2"/>
              </a:rPr>
              <a:t>SHIVA.KUNWAR@HOTMAIL.COM</a:t>
            </a:r>
            <a:endParaRPr lang="en-US" sz="2000" dirty="0">
              <a:latin typeface="Times New Roman" panose="02020603050405020304" pitchFamily="18" charset="0"/>
              <a:cs typeface="Times New Roman" panose="02020603050405020304" pitchFamily="18" charset="0"/>
            </a:endParaRPr>
          </a:p>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rPr>
              <a:t>+977-9819123654</a:t>
            </a:r>
          </a:p>
          <a:p>
            <a:pPr indent="-228600" algn="ctr">
              <a:buFont typeface="Wingdings 2" panose="05020102010507070707" pitchFamily="18" charset="2"/>
              <a:buChar char=""/>
            </a:pP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Google classroom code :</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drbzdcf</a:t>
            </a:r>
            <a:endParaRPr lang="en-US" sz="2000"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403355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ER Diagram 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In a university, a Student enrolls in Courses. A student must be assigned to at least one or more Courses. Each course is taught by a single Professor. To maintain instruction quality, a Professor can deliver only one course.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2934953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PREVIEW FOR LECTURE 8</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40</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429000"/>
            <a:ext cx="9848887" cy="2457997"/>
          </a:xfrm>
        </p:spPr>
        <p:txBody>
          <a:bodyPr vert="horz" lIns="91440" tIns="45720" rIns="91440" bIns="45720" rtlCol="0">
            <a:normAutofit/>
          </a:bodyPr>
          <a:lstStyle/>
          <a:p>
            <a:pPr algn="ctr"/>
            <a:r>
              <a:rPr lang="en-US" dirty="0">
                <a:latin typeface="Times New Roman" panose="02020603050405020304" pitchFamily="18" charset="0"/>
                <a:cs typeface="Times New Roman" panose="02020603050405020304" pitchFamily="18" charset="0"/>
              </a:rPr>
              <a:t>RELATIONAL MODEL</a:t>
            </a:r>
          </a:p>
          <a:p>
            <a:pPr algn="ctr"/>
            <a:r>
              <a:rPr lang="en-US" dirty="0">
                <a:latin typeface="Times New Roman" panose="02020603050405020304" pitchFamily="18" charset="0"/>
                <a:cs typeface="Times New Roman" panose="02020603050405020304" pitchFamily="18" charset="0"/>
              </a:rPr>
              <a:t>INTRODUCTION TO RELATIONAL DATABASE</a:t>
            </a:r>
          </a:p>
          <a:p>
            <a:pPr algn="ctr"/>
            <a:r>
              <a:rPr lang="en-US" dirty="0">
                <a:latin typeface="Times New Roman" panose="02020603050405020304" pitchFamily="18" charset="0"/>
                <a:cs typeface="Times New Roman" panose="02020603050405020304" pitchFamily="18" charset="0"/>
              </a:rPr>
              <a:t>DATABASE SCHEMA AND VIEWS</a:t>
            </a:r>
          </a:p>
          <a:p>
            <a:pPr algn="ctr"/>
            <a:r>
              <a:rPr lang="en-US" dirty="0">
                <a:latin typeface="Times New Roman" panose="02020603050405020304" pitchFamily="18" charset="0"/>
                <a:cs typeface="Times New Roman" panose="02020603050405020304" pitchFamily="18" charset="0"/>
              </a:rPr>
              <a:t>RELATIONAL MODEL CONSTRAINTS</a:t>
            </a: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377164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Step 1) Entity Identification</a:t>
            </a:r>
          </a:p>
          <a:p>
            <a:r>
              <a:rPr lang="en-US" dirty="0">
                <a:latin typeface="Times New Roman" panose="02020603050405020304" pitchFamily="18" charset="0"/>
                <a:cs typeface="Times New Roman" panose="02020603050405020304" pitchFamily="18" charset="0"/>
              </a:rPr>
              <a:t>We have three entities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Student</a:t>
            </a:r>
          </a:p>
          <a:p>
            <a:r>
              <a:rPr lang="en-US" dirty="0">
                <a:latin typeface="Times New Roman" panose="02020603050405020304" pitchFamily="18" charset="0"/>
                <a:cs typeface="Times New Roman" panose="02020603050405020304" pitchFamily="18" charset="0"/>
              </a:rPr>
              <a:t>Course</a:t>
            </a:r>
          </a:p>
          <a:p>
            <a:r>
              <a:rPr lang="en-US" dirty="0">
                <a:latin typeface="Times New Roman" panose="02020603050405020304" pitchFamily="18" charset="0"/>
                <a:cs typeface="Times New Roman" panose="02020603050405020304" pitchFamily="18" charset="0"/>
              </a:rPr>
              <a:t>Professor</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2867173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Step 2) Relationship Identification</a:t>
            </a:r>
          </a:p>
          <a:p>
            <a:r>
              <a:rPr lang="en-US" dirty="0">
                <a:latin typeface="Times New Roman" panose="02020603050405020304" pitchFamily="18" charset="0"/>
                <a:cs typeface="Times New Roman" panose="02020603050405020304" pitchFamily="18" charset="0"/>
              </a:rPr>
              <a:t>We have the following two relationships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student is assigned a course</a:t>
            </a:r>
          </a:p>
          <a:p>
            <a:r>
              <a:rPr lang="en-US" dirty="0">
                <a:latin typeface="Times New Roman" panose="02020603050405020304" pitchFamily="18" charset="0"/>
                <a:cs typeface="Times New Roman" panose="02020603050405020304" pitchFamily="18" charset="0"/>
              </a:rPr>
              <a:t>Professor delivers a course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240314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Step 4) Identify Attributes</a:t>
            </a:r>
          </a:p>
          <a:p>
            <a:r>
              <a:rPr lang="en-US" dirty="0">
                <a:latin typeface="Times New Roman" panose="02020603050405020304" pitchFamily="18" charset="0"/>
                <a:cs typeface="Times New Roman" panose="02020603050405020304" pitchFamily="18" charset="0"/>
              </a:rPr>
              <a:t>Once, you have a list of Attributes, you need to map them to the identified entities. Ensure an attribute is to be paired with exactly one entity. If you think an attribute should belong to more than one entity, use a modifier to make it unique.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Once the mapping is done, identify the primary Keys. If a unique key is not readily available, create one.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308832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a:ln>
            <a:noFill/>
          </a:ln>
        </p:spPr>
        <p:txBody>
          <a:bodyPr>
            <a:noAutofit/>
          </a:bodyPr>
          <a:lstStyle/>
          <a:p>
            <a:r>
              <a:rPr lang="en-US" dirty="0">
                <a:latin typeface="Times New Roman" panose="02020603050405020304" pitchFamily="18" charset="0"/>
                <a:cs typeface="Times New Roman" panose="02020603050405020304" pitchFamily="18" charset="0"/>
              </a:rPr>
              <a:t>Step 4) Identify Attributes</a:t>
            </a:r>
          </a:p>
          <a:p>
            <a:r>
              <a:rPr lang="en-US" dirty="0">
                <a:latin typeface="Times New Roman" panose="02020603050405020304" pitchFamily="18" charset="0"/>
                <a:cs typeface="Times New Roman" panose="02020603050405020304" pitchFamily="18" charset="0"/>
              </a:rPr>
              <a:t>Entity	Primary Key	Attribute</a:t>
            </a:r>
          </a:p>
          <a:p>
            <a:r>
              <a:rPr lang="en-US" dirty="0">
                <a:latin typeface="Times New Roman" panose="02020603050405020304" pitchFamily="18" charset="0"/>
                <a:cs typeface="Times New Roman" panose="02020603050405020304" pitchFamily="18" charset="0"/>
              </a:rPr>
              <a:t>Student	</a:t>
            </a:r>
            <a:r>
              <a:rPr lang="en-US" dirty="0" err="1">
                <a:latin typeface="Times New Roman" panose="02020603050405020304" pitchFamily="18" charset="0"/>
                <a:cs typeface="Times New Roman" panose="02020603050405020304" pitchFamily="18" charset="0"/>
              </a:rPr>
              <a:t>Student_ID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StudentName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Professor	</a:t>
            </a:r>
            <a:r>
              <a:rPr lang="en-US" dirty="0" err="1">
                <a:latin typeface="Times New Roman" panose="02020603050405020304" pitchFamily="18" charset="0"/>
                <a:cs typeface="Times New Roman" panose="02020603050405020304" pitchFamily="18" charset="0"/>
              </a:rPr>
              <a:t>Employee_ID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ProfessorName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Course	</a:t>
            </a:r>
            <a:r>
              <a:rPr lang="en-US" dirty="0" err="1">
                <a:latin typeface="Times New Roman" panose="02020603050405020304" pitchFamily="18" charset="0"/>
                <a:cs typeface="Times New Roman" panose="02020603050405020304" pitchFamily="18" charset="0"/>
              </a:rPr>
              <a:t>Course_ID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CourseName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28229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Autofit/>
          </a:bodyPr>
          <a:lstStyle/>
          <a:p>
            <a:r>
              <a:rPr lang="en-US" dirty="0">
                <a:latin typeface="Times New Roman" panose="02020603050405020304" pitchFamily="18" charset="0"/>
                <a:cs typeface="Times New Roman" panose="02020603050405020304" pitchFamily="18" charset="0"/>
              </a:rPr>
              <a:t>Step 4) Cardinality Identification</a:t>
            </a:r>
          </a:p>
          <a:p>
            <a:r>
              <a:rPr lang="en-US" dirty="0">
                <a:latin typeface="Times New Roman" panose="02020603050405020304" pitchFamily="18" charset="0"/>
                <a:cs typeface="Times New Roman" panose="02020603050405020304" pitchFamily="18" charset="0"/>
              </a:rPr>
              <a:t>For them problem statement we know that,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student can be assigned multiple courses</a:t>
            </a:r>
          </a:p>
          <a:p>
            <a:r>
              <a:rPr lang="en-US" dirty="0">
                <a:latin typeface="Times New Roman" panose="02020603050405020304" pitchFamily="18" charset="0"/>
                <a:cs typeface="Times New Roman" panose="02020603050405020304" pitchFamily="18" charset="0"/>
              </a:rPr>
              <a:t>A Professor can deliver only one course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pPr>
              <a:spcAft>
                <a:spcPts val="600"/>
              </a:spcAft>
            </a:pPr>
            <a:r>
              <a:rPr lang="en-US"/>
              <a:t>01/02/2024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a:solidFill>
                  <a:schemeClr val="tx2"/>
                </a:solidFill>
                <a:latin typeface="+mn-lt"/>
                <a:ea typeface="+mn-ea"/>
                <a:cs typeface="+mn-cs"/>
              </a:rPr>
              <a:t>Data Model | Lecture 7</a:t>
            </a:r>
            <a:endParaRPr lang="en-US" kern="1200" dirty="0">
              <a:solidFill>
                <a:schemeClr val="tx2"/>
              </a:solidFill>
              <a:latin typeface="+mn-lt"/>
              <a:ea typeface="+mn-ea"/>
              <a:cs typeface="+mn-cs"/>
            </a:endParaRP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4032131951"/>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71af3243-3dd4-4a8d-8c0d-dd76da1f02a5"/>
    <ds:schemaRef ds:uri="http://purl.org/dc/elements/1.1/"/>
    <ds:schemaRef ds:uri="http://schemas.microsoft.com/sharepoint/v3"/>
    <ds:schemaRef ds:uri="230e9df3-be65-4c73-a93b-d1236ebd677e"/>
    <ds:schemaRef ds:uri="http://schemas.microsoft.com/office/2006/metadata/properties"/>
    <ds:schemaRef ds:uri="http://schemas.openxmlformats.org/package/2006/metadata/core-properties"/>
    <ds:schemaRef ds:uri="16c05727-aa75-4e4a-9b5f-8a80a1165891"/>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{8564645E-7104-4F4A-BD43-E4C797E7F3DF}tf67338807_win32</Template>
  <TotalTime>1227</TotalTime>
  <Words>3084</Words>
  <Application>Microsoft Office PowerPoint</Application>
  <PresentationFormat>Widescreen</PresentationFormat>
  <Paragraphs>461</Paragraphs>
  <Slides>40</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Dante</vt:lpstr>
      <vt:lpstr>Dante (Headings)2</vt:lpstr>
      <vt:lpstr>Helvetica Neue Medium</vt:lpstr>
      <vt:lpstr>Söhne</vt:lpstr>
      <vt:lpstr>Times New Roman</vt:lpstr>
      <vt:lpstr>Wingdings 2</vt:lpstr>
      <vt:lpstr>OffsetVTI</vt:lpstr>
      <vt:lpstr>Database Management System</vt:lpstr>
      <vt:lpstr>Lesson 2: Data Model (6hrs)</vt:lpstr>
      <vt:lpstr>Topics</vt:lpstr>
      <vt:lpstr>ER Diagram Example</vt:lpstr>
      <vt:lpstr>Example</vt:lpstr>
      <vt:lpstr>Example</vt:lpstr>
      <vt:lpstr>Example</vt:lpstr>
      <vt:lpstr>Example</vt:lpstr>
      <vt:lpstr>Example</vt:lpstr>
      <vt:lpstr>Practical</vt:lpstr>
      <vt:lpstr>Practical</vt:lpstr>
      <vt:lpstr>Practical</vt:lpstr>
      <vt:lpstr>Reducing ER Diagrams to Table</vt:lpstr>
      <vt:lpstr>Reducing ER Diagrams to Table</vt:lpstr>
      <vt:lpstr>Extended ER Features</vt:lpstr>
      <vt:lpstr>Superclass &amp; Subclass</vt:lpstr>
      <vt:lpstr>Superclass &amp; Subclass</vt:lpstr>
      <vt:lpstr>Generalization</vt:lpstr>
      <vt:lpstr>Specialization</vt:lpstr>
      <vt:lpstr>Generalization-Specialization</vt:lpstr>
      <vt:lpstr>Generalization-Specialization Constraints</vt:lpstr>
      <vt:lpstr>Generalization-Specialization Constraints</vt:lpstr>
      <vt:lpstr>Generalization-Specialization Constraints</vt:lpstr>
      <vt:lpstr>Generalization-Specialization Constraints</vt:lpstr>
      <vt:lpstr>Generalization-Specialization Constraints</vt:lpstr>
      <vt:lpstr>Aggregation</vt:lpstr>
      <vt:lpstr>Aggregation</vt:lpstr>
      <vt:lpstr>Aggregation Scenario</vt:lpstr>
      <vt:lpstr>Aggregation</vt:lpstr>
      <vt:lpstr>Practical</vt:lpstr>
      <vt:lpstr>Practical</vt:lpstr>
      <vt:lpstr>Practical</vt:lpstr>
      <vt:lpstr>Practical</vt:lpstr>
      <vt:lpstr>Practical</vt:lpstr>
      <vt:lpstr>Practical</vt:lpstr>
      <vt:lpstr>Practical</vt:lpstr>
      <vt:lpstr>Practical</vt:lpstr>
      <vt:lpstr>PowerPoint Presentation</vt:lpstr>
      <vt:lpstr>END OF LECTURE 7</vt:lpstr>
      <vt:lpstr>PREVIEW FOR LECTURE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Shiva Kunwar</dc:creator>
  <cp:lastModifiedBy>Shiva Kunwar</cp:lastModifiedBy>
  <cp:revision>57</cp:revision>
  <dcterms:created xsi:type="dcterms:W3CDTF">2023-12-21T15:41:48Z</dcterms:created>
  <dcterms:modified xsi:type="dcterms:W3CDTF">2024-01-03T15:38:53Z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