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8" r:id="rId6"/>
    <p:sldId id="292" r:id="rId7"/>
    <p:sldId id="285" r:id="rId8"/>
    <p:sldId id="293" r:id="rId9"/>
    <p:sldId id="294" r:id="rId10"/>
    <p:sldId id="295" r:id="rId11"/>
    <p:sldId id="297" r:id="rId12"/>
    <p:sldId id="298" r:id="rId13"/>
    <p:sldId id="290" r:id="rId14"/>
    <p:sldId id="291" r:id="rId15"/>
    <p:sldId id="296" r:id="rId16"/>
    <p:sldId id="301" r:id="rId17"/>
    <p:sldId id="302" r:id="rId18"/>
    <p:sldId id="286" r:id="rId19"/>
    <p:sldId id="299" r:id="rId20"/>
    <p:sldId id="300" r:id="rId21"/>
    <p:sldId id="287" r:id="rId22"/>
    <p:sldId id="309" r:id="rId23"/>
    <p:sldId id="310" r:id="rId24"/>
    <p:sldId id="288" r:id="rId25"/>
    <p:sldId id="311" r:id="rId26"/>
    <p:sldId id="312" r:id="rId27"/>
    <p:sldId id="313" r:id="rId28"/>
    <p:sldId id="289" r:id="rId29"/>
    <p:sldId id="303" r:id="rId30"/>
    <p:sldId id="304" r:id="rId31"/>
    <p:sldId id="305" r:id="rId32"/>
    <p:sldId id="306" r:id="rId33"/>
    <p:sldId id="307" r:id="rId34"/>
    <p:sldId id="308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-141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8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9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9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3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0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6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6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0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0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34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5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4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9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1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9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6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6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2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7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405327"/>
            <a:ext cx="10543032" cy="48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01/18/2024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Model |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9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Model consists of relations to connect them by key fields.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is represented in rows and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of the relation is called an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in the relation is called a tuple.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can have one unique column i.e. primary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can have n-columns and n-tuple.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model represents data in the form of relations or tables.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/>
              <a:t>Relational Schema R is denoted by R(A1,A2,..,An) where R is name of relation and A1,A2,..,An are list of attributes.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is preceded by the name of that relation.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 of the relations are separated by commas and placed within the parentheses of the relation.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Relational Model can be represented as shown below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Subcode, marks)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Integrity refers to accuracy, consistency and reliability of data in the database.
Integrity constraints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prevents the occurrence of errors and inconsistencies </a:t>
            </a:r>
            <a:r>
              <a:rPr lang="en-US" i="0" dirty="0">
                <a:solidFill>
                  <a:srgbClr val="374151"/>
                </a:solidFill>
                <a:effectLst/>
              </a:rPr>
              <a:t>although changes are made to database by authorized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Integrity constraints are defined by some key constraints like primary key foreign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Two</a:t>
            </a:r>
            <a:r>
              <a:rPr lang="en-US" i="0" dirty="0">
                <a:solidFill>
                  <a:srgbClr val="374151"/>
                </a:solidFill>
                <a:effectLst/>
              </a:rPr>
              <a:t> general integrity rules in relational database system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E</a:t>
            </a:r>
            <a:r>
              <a:rPr lang="en-US" sz="2400" i="0" dirty="0">
                <a:solidFill>
                  <a:srgbClr val="374151"/>
                </a:solidFill>
                <a:effectLst/>
              </a:rPr>
              <a:t>ntity integrity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</a:rPr>
              <a:t>R</a:t>
            </a:r>
            <a:r>
              <a:rPr lang="en-US" sz="2400" i="0" dirty="0">
                <a:solidFill>
                  <a:srgbClr val="374151"/>
                </a:solidFill>
                <a:effectLst/>
              </a:rPr>
              <a:t>eferential integrity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9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</a:rPr>
              <a:t>E</a:t>
            </a:r>
            <a:r>
              <a:rPr lang="en-US" i="0" dirty="0">
                <a:solidFill>
                  <a:srgbClr val="374151"/>
                </a:solidFill>
                <a:effectLst/>
              </a:rPr>
              <a:t>ntity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Entity integrity ensures that each row (or record) in a table is uniquely identifiable by a primary key and that the primary key column(s) do not contain null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guarantees the uniqueness of each record in a table and provides a means for uniquely identifying and accessing individual rows.</a:t>
            </a:r>
            <a:br>
              <a:rPr lang="en-US" b="0" i="0" dirty="0">
                <a:solidFill>
                  <a:srgbClr val="374151"/>
                </a:solidFill>
                <a:effectLst/>
              </a:rPr>
            </a:br>
            <a:endParaRPr lang="en-US" b="0" i="0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CREATE TABLE Employees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EmployeeID</a:t>
            </a:r>
            <a:r>
              <a:rPr lang="en-US" i="1" dirty="0">
                <a:solidFill>
                  <a:srgbClr val="374151"/>
                </a:solidFill>
                <a:effectLst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FirstName VARCHAR(50)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LastName</a:t>
            </a:r>
            <a:r>
              <a:rPr lang="en-US" i="1" dirty="0">
                <a:solidFill>
                  <a:srgbClr val="374151"/>
                </a:solidFill>
                <a:effectLst/>
              </a:rPr>
              <a:t> VARCHAR(50)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0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i="0" dirty="0">
                <a:solidFill>
                  <a:srgbClr val="374151"/>
                </a:solidFill>
                <a:effectLst/>
              </a:rPr>
              <a:t>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4"/>
            <a:ext cx="10543031" cy="43922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Referential integrity ensures the consistency and accuracy of relationships between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It is maintained using foreign keys, where the values in a foreign key column must match the values in the corresponding primary key column of another table or be null.</a:t>
            </a:r>
            <a:br>
              <a:rPr lang="en-US" i="0" dirty="0">
                <a:solidFill>
                  <a:srgbClr val="374151"/>
                </a:solidFill>
                <a:effectLst/>
              </a:rPr>
            </a:br>
            <a:endParaRPr lang="en-US" i="0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CREATE TABLE Orders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OrderID</a:t>
            </a:r>
            <a:r>
              <a:rPr lang="en-US" i="1" dirty="0">
                <a:solidFill>
                  <a:srgbClr val="374151"/>
                </a:solidFill>
                <a:effectLst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CustomerID</a:t>
            </a:r>
            <a:r>
              <a:rPr lang="en-US" i="1" dirty="0">
                <a:solidFill>
                  <a:srgbClr val="374151"/>
                </a:solidFill>
                <a:effectLst/>
              </a:rPr>
              <a:t> INT,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FOREIGN KEY (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CustomerID</a:t>
            </a:r>
            <a:r>
              <a:rPr lang="en-US" i="1" dirty="0">
                <a:solidFill>
                  <a:srgbClr val="374151"/>
                </a:solidFill>
                <a:effectLst/>
              </a:rPr>
              <a:t>) REFERENCES Customers(</a:t>
            </a:r>
            <a:r>
              <a:rPr lang="en-US" i="1" dirty="0" err="1">
                <a:solidFill>
                  <a:srgbClr val="374151"/>
                </a:solidFill>
                <a:effectLst/>
              </a:rPr>
              <a:t>CustomerID</a:t>
            </a:r>
            <a:r>
              <a:rPr lang="en-US" i="1" dirty="0">
                <a:solidFill>
                  <a:srgbClr val="374151"/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a type of database that uses the relational model for organizing and structuring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 collection of tables, each of which is related to one another by common fields, often known as keys.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Normalization is the process of organizing data in a way that minimizes redundancy and dependency which involves breaking down large tables into smaller, related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adhere to the ACID properties (Atomicity, Consistency, Isolation, Durability) to ensure the reliability of transactions.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database management system (RDBMS) is the software that enables users to interact with and manage the relational database.</a:t>
            </a:r>
          </a:p>
          <a:p>
            <a:r>
              <a:rPr lang="en-US" dirty="0"/>
              <a:t>Some terminologies for RDBMS are:</a:t>
            </a:r>
          </a:p>
          <a:p>
            <a:r>
              <a:rPr lang="en-US" dirty="0"/>
              <a:t>Record or Relation Oriented: (Relation, Domain, Tuple, Attribute, Degree, Keys)</a:t>
            </a:r>
          </a:p>
          <a:p>
            <a:r>
              <a:rPr lang="en-US" dirty="0"/>
              <a:t>Table Oriented: (Table, Set of Permitted Values, Row, Column, No of rows, No of columns, Unique + Not Null)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0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/>
              <a:t>Record or Relation Oriented:</a:t>
            </a:r>
          </a:p>
          <a:p>
            <a:pPr lvl="1"/>
            <a:r>
              <a:rPr lang="en-US" sz="2400" dirty="0"/>
              <a:t>Relation: Set of values of field in rows and columns</a:t>
            </a:r>
          </a:p>
          <a:p>
            <a:pPr lvl="1"/>
            <a:r>
              <a:rPr lang="en-US" sz="2400" dirty="0"/>
              <a:t>Domain: valid set of values that an attribute can take.</a:t>
            </a:r>
          </a:p>
          <a:p>
            <a:pPr lvl="1"/>
            <a:r>
              <a:rPr lang="en-US" sz="2400" dirty="0"/>
              <a:t>Tuple: value at each row of relation</a:t>
            </a:r>
          </a:p>
          <a:p>
            <a:pPr lvl="1"/>
            <a:r>
              <a:rPr lang="en-US" sz="2400" dirty="0"/>
              <a:t>Attribute: value at each column of relation</a:t>
            </a:r>
          </a:p>
          <a:p>
            <a:pPr lvl="1"/>
            <a:r>
              <a:rPr lang="en-US" sz="2400" dirty="0"/>
              <a:t>Degree: number of attributes of its relational schema</a:t>
            </a:r>
          </a:p>
          <a:p>
            <a:pPr lvl="1"/>
            <a:r>
              <a:rPr lang="en-US" sz="2400" dirty="0"/>
              <a:t>Keys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3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 database schema is a logical and structural design that defines the organization and relationships of data within a database.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It provides a blueprint for how data is stored, accessed, and managed.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A schema includes information about tables, columns, data types, constraints, and other database objects.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Tables: Entities and their relationships are represented as tables.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Columns: Attributes or fields within each table.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Relationships: Links between tables, typically expressed through primary and foreign key constraints.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Constraints: Rules that define the integrity of the data, such as primary key, foreign key, unique, and check constraints.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7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Relational Model (4hrs)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Relational Database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and Views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Constraints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Operations and Algebra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CREATE TABLE Students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StudentID</a:t>
            </a:r>
            <a:r>
              <a:rPr lang="en-US" b="0" i="1" dirty="0">
                <a:solidFill>
                  <a:srgbClr val="374151"/>
                </a:solidFill>
                <a:effectLst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FirstName 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LastName</a:t>
            </a:r>
            <a:r>
              <a:rPr lang="en-US" b="0" i="1" dirty="0">
                <a:solidFill>
                  <a:srgbClr val="374151"/>
                </a:solidFill>
                <a:effectLst/>
              </a:rPr>
              <a:t> 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CourseID</a:t>
            </a:r>
            <a:r>
              <a:rPr lang="en-US" b="0" i="1" dirty="0">
                <a:solidFill>
                  <a:srgbClr val="374151"/>
                </a:solidFill>
                <a:effectLst/>
              </a:rPr>
              <a:t> INT FOREIGN KEY REFERENCES Courses(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CourseID</a:t>
            </a:r>
            <a:r>
              <a:rPr lang="en-US" b="0" i="1" dirty="0">
                <a:solidFill>
                  <a:srgbClr val="374151"/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CREATE TABLE Courses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CourseID</a:t>
            </a:r>
            <a:r>
              <a:rPr lang="en-US" b="0" i="1" dirty="0">
                <a:solidFill>
                  <a:srgbClr val="374151"/>
                </a:solidFill>
                <a:effectLst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</a:t>
            </a:r>
            <a:r>
              <a:rPr lang="en-US" b="0" i="1" dirty="0" err="1">
                <a:solidFill>
                  <a:srgbClr val="374151"/>
                </a:solidFill>
                <a:effectLst/>
              </a:rPr>
              <a:t>CourseName</a:t>
            </a:r>
            <a:r>
              <a:rPr lang="en-US" b="0" i="1" dirty="0">
                <a:solidFill>
                  <a:srgbClr val="374151"/>
                </a:solidFill>
                <a:effectLst/>
              </a:rPr>
              <a:t> VARCHAR(100),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    Instructor VARCHAR(50)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i="1" dirty="0">
                <a:solidFill>
                  <a:srgbClr val="374151"/>
                </a:solidFill>
                <a:effectLst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5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view is a virtual table or result set that is based on existing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does not store the data itself.</a:t>
            </a:r>
          </a:p>
          <a:p>
            <a:r>
              <a:rPr lang="en-US" dirty="0"/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represent data stored in one or more underlying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useful for simplifying complex queries and providing a customized perspective on the data.</a:t>
            </a:r>
          </a:p>
          <a:p>
            <a:r>
              <a:rPr lang="en-US" dirty="0"/>
              <a:t>Views allows users to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data in a way that users want</a:t>
            </a:r>
          </a:p>
          <a:p>
            <a:pPr lvl="1"/>
            <a:r>
              <a:rPr lang="en-US" sz="2400" dirty="0"/>
              <a:t>Restrict access to data such that user can see and sometime modify exactly what they need</a:t>
            </a:r>
          </a:p>
          <a:p>
            <a:pPr lvl="1"/>
            <a:r>
              <a:rPr lang="en-US" sz="2400" dirty="0"/>
              <a:t>Summarize data from various tables, which can be used to generate reports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2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sz="2400" dirty="0"/>
              <a:t>Creating a View:</a:t>
            </a:r>
          </a:p>
          <a:p>
            <a:pPr marL="0" indent="0">
              <a:buNone/>
            </a:pPr>
            <a:r>
              <a:rPr lang="en-US" sz="2400" dirty="0"/>
              <a:t>	CREATE VIEW </a:t>
            </a:r>
            <a:r>
              <a:rPr lang="en-US" sz="2400" dirty="0" err="1"/>
              <a:t>view_name</a:t>
            </a:r>
            <a:r>
              <a:rPr lang="en-US" sz="2400" dirty="0"/>
              <a:t> AS</a:t>
            </a:r>
          </a:p>
          <a:p>
            <a:pPr marL="0" indent="0">
              <a:buNone/>
            </a:pPr>
            <a:r>
              <a:rPr lang="en-US" sz="2400" dirty="0"/>
              <a:t>	SELECT column1, column2 FROM </a:t>
            </a:r>
            <a:r>
              <a:rPr lang="en-US" sz="2400" dirty="0" err="1"/>
              <a:t>table_name</a:t>
            </a:r>
            <a:r>
              <a:rPr lang="en-US" dirty="0"/>
              <a:t> </a:t>
            </a:r>
            <a:r>
              <a:rPr lang="en-US" sz="2400" dirty="0"/>
              <a:t>WHERE condition;</a:t>
            </a:r>
          </a:p>
          <a:p>
            <a:r>
              <a:rPr lang="en-US" dirty="0"/>
              <a:t>Querying a View: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sz="2400" dirty="0" err="1"/>
              <a:t>view_name</a:t>
            </a:r>
            <a:r>
              <a:rPr lang="en-US" dirty="0"/>
              <a:t>;</a:t>
            </a:r>
          </a:p>
          <a:p>
            <a:r>
              <a:rPr lang="en-US" dirty="0"/>
              <a:t>Updating a View: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/>
              <a:t>UPDATE </a:t>
            </a:r>
            <a:r>
              <a:rPr lang="en-US" sz="2400" dirty="0" err="1"/>
              <a:t>view_name</a:t>
            </a:r>
            <a:r>
              <a:rPr lang="en-US" sz="2400" dirty="0"/>
              <a:t> SET column=value WHERE condition;</a:t>
            </a:r>
          </a:p>
          <a:p>
            <a:r>
              <a:rPr lang="en-US" dirty="0"/>
              <a:t>Dropping a View:</a:t>
            </a:r>
          </a:p>
          <a:p>
            <a:pPr marL="0" indent="0">
              <a:buNone/>
            </a:pPr>
            <a:r>
              <a:rPr lang="en-US" dirty="0"/>
              <a:t>	DROP VIEW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61514"/>
            <a:ext cx="10543031" cy="44704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CREATE VIEW </a:t>
            </a:r>
            <a:r>
              <a:rPr lang="en-US" i="1" dirty="0" err="1"/>
              <a:t>SalesSummary</a:t>
            </a:r>
            <a:r>
              <a:rPr lang="en-US" i="1" dirty="0"/>
              <a:t> 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Orders.OrderID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Customers.CustomerName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Products.ProductName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OrderDetails.Quantity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OrderDetails.UnitPrice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OrderDetails.Quantity</a:t>
            </a:r>
            <a:r>
              <a:rPr lang="en-US" i="1" dirty="0"/>
              <a:t> * </a:t>
            </a:r>
            <a:r>
              <a:rPr lang="en-US" i="1" dirty="0" err="1"/>
              <a:t>OrderDetails.UnitPrice</a:t>
            </a:r>
            <a:r>
              <a:rPr lang="en-US" i="1" dirty="0"/>
              <a:t> AS </a:t>
            </a:r>
            <a:r>
              <a:rPr lang="en-US" i="1" dirty="0" err="1"/>
              <a:t>TotalPrice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Orders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Customers ON </a:t>
            </a:r>
            <a:r>
              <a:rPr lang="en-US" i="1" dirty="0" err="1"/>
              <a:t>Orders.CustomerID</a:t>
            </a:r>
            <a:r>
              <a:rPr lang="en-US" i="1" dirty="0"/>
              <a:t> = </a:t>
            </a:r>
            <a:r>
              <a:rPr lang="en-US" i="1" dirty="0" err="1"/>
              <a:t>Customers.CustomerID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</a:t>
            </a:r>
            <a:r>
              <a:rPr lang="en-US" i="1" dirty="0" err="1"/>
              <a:t>OrderDetails</a:t>
            </a:r>
            <a:r>
              <a:rPr lang="en-US" i="1" dirty="0"/>
              <a:t> ON </a:t>
            </a:r>
            <a:r>
              <a:rPr lang="en-US" i="1" dirty="0" err="1"/>
              <a:t>Orders.OrderID</a:t>
            </a:r>
            <a:r>
              <a:rPr lang="en-US" i="1" dirty="0"/>
              <a:t> = </a:t>
            </a:r>
            <a:r>
              <a:rPr lang="en-US" i="1" dirty="0" err="1"/>
              <a:t>OrderDetails.OrderID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Products ON </a:t>
            </a:r>
            <a:r>
              <a:rPr lang="en-US" i="1" dirty="0" err="1"/>
              <a:t>OrderDetails.ProductID</a:t>
            </a:r>
            <a:r>
              <a:rPr lang="en-US" i="1" dirty="0"/>
              <a:t> = </a:t>
            </a:r>
            <a:r>
              <a:rPr lang="en-US" i="1" dirty="0" err="1"/>
              <a:t>Products.ProductID</a:t>
            </a:r>
            <a:r>
              <a:rPr lang="en-US" i="1" dirty="0"/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1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61514"/>
            <a:ext cx="10543031" cy="4470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this example, the </a:t>
            </a:r>
            <a:r>
              <a:rPr lang="en-US" dirty="0" err="1"/>
              <a:t>SalesSummary</a:t>
            </a:r>
            <a:r>
              <a:rPr lang="en-US" dirty="0"/>
              <a:t> view provides a consolidated view of sales-related information by joining multiple tables (Orders, Customers, </a:t>
            </a:r>
            <a:r>
              <a:rPr lang="en-US" dirty="0" err="1"/>
              <a:t>OrderDetails</a:t>
            </a:r>
            <a:r>
              <a:rPr lang="en-US" dirty="0"/>
              <a:t>, and Products).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Users can query this view to obtain a summary of sales data without dealing directly with the complexity of multiple joins.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5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relational model, constraints are rules or conditions applied to the data in a database table to ensure its integrity and consistency.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constraints define the relationships between tables, the uniqueness of data, and other properties.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prevent the insertion of invalid or inconsistent data and contribute to the overall quality of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common constraints in the relational model: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 column or set of columns uniquely identifies each row in a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two rows can have the same values for the primary key column(s).</a:t>
            </a:r>
            <a:endParaRPr lang="en-US" dirty="0"/>
          </a:p>
          <a:p>
            <a:pPr marL="0" indent="0"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Unique Constraint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values in a specific column or set of columns are unique.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primary key, a unique constraint allows for null values.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UNIQUE,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link between two tables by referencing the primary key of one table in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Enforces referential integrity between related tables.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Orders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Customers(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condition that must be true for each row in a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limit the range of allowed values in a column.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Salary DECIMAL(10, 2) CHECK (Salary &gt;=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8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model widely used for data storage and processing.</a:t>
            </a:r>
          </a:p>
          <a:p>
            <a:r>
              <a:rPr lang="en-US" dirty="0"/>
              <a:t>Was proposed by Dr. E. F. Codd of IBM in 1970.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model provides a flexible and efficient way to organize and manage data, offering a standardized approach to database design and querying.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widely adopted in the development of relational database management systems (RDBMS).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 is the language commonly used to interact with relational databases based on this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main elements of the relational model: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1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 column cannot have a null (undefined) value.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VARCHAR(50)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2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a default value for a column when no explicit value is provided.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ProductName VARCHAR(100),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DECIMAL(10, 2) DEFAULT 0.00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(Relations)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relational model, data is organized into tables, which are also referred to as relations.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consists of rows and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represent entities, and each row in a table represents a specific instance or record of that entity.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Rows (Tuples)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Rows, also known as tuples, represent individual records or data instances within a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Each row contains a set of values, one for each column in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 row is uniquely identified by a primary key, which is a column or a combination of columns with unique values.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3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Columns (Attributes)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Columns, also known as attributes, represent the properties or characteristics of the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Each column has a name and a specific data type (e.g., integer, varchar, date).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Columns define the structure of the data and provide a way to categorize and organize information.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0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Relationships establish connections between tables by linking columns in one table to columns in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Relationships are defined using keys, such as primary keys and foreign 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Foreign keys establish referential integrity between tables, ensuring that relationships are valid and consistent.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5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374151"/>
                </a:solidFill>
                <a:effectLst/>
              </a:rPr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A primary key is a unique identifier for a row in a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It ensures that each row is uniquely identified within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Primary keys are used to establish relationships between tables.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</a:rPr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A foreign key is a column or a set of columns in one table that refers to the primary key in another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It establishes a link between tables, enforcing referential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</a:rPr>
              <a:t>Foreign keys are used to create relationships between tables.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01/18/2024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Model | Lecture 9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1347</TotalTime>
  <Words>2940</Words>
  <Application>Microsoft Office PowerPoint</Application>
  <PresentationFormat>Widescreen</PresentationFormat>
  <Paragraphs>427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3: Relational Model (4hrs)</vt:lpstr>
      <vt:lpstr>Relational Model</vt:lpstr>
      <vt:lpstr>Tables (Relations)</vt:lpstr>
      <vt:lpstr>Rows (Tuples)</vt:lpstr>
      <vt:lpstr>Columns (Attributes)</vt:lpstr>
      <vt:lpstr>Relationships</vt:lpstr>
      <vt:lpstr>Primary Keys</vt:lpstr>
      <vt:lpstr>Foreign Keys</vt:lpstr>
      <vt:lpstr>Relational Model Summary</vt:lpstr>
      <vt:lpstr>Relational Model</vt:lpstr>
      <vt:lpstr>Integrity Constraints</vt:lpstr>
      <vt:lpstr>Entity integrity</vt:lpstr>
      <vt:lpstr>Referential integrity</vt:lpstr>
      <vt:lpstr>Relational Database</vt:lpstr>
      <vt:lpstr>Relational Database</vt:lpstr>
      <vt:lpstr>Relational Database</vt:lpstr>
      <vt:lpstr>Database Schema</vt:lpstr>
      <vt:lpstr>Database Schema Components</vt:lpstr>
      <vt:lpstr>Database Schema Example</vt:lpstr>
      <vt:lpstr>Database View</vt:lpstr>
      <vt:lpstr>Database View</vt:lpstr>
      <vt:lpstr>Database View</vt:lpstr>
      <vt:lpstr>Database View</vt:lpstr>
      <vt:lpstr>Relational Model Constraints</vt:lpstr>
      <vt:lpstr>Primary Key Constraint</vt:lpstr>
      <vt:lpstr>Unique Constraint</vt:lpstr>
      <vt:lpstr>Foreign Key Constraint</vt:lpstr>
      <vt:lpstr>Check Constraint</vt:lpstr>
      <vt:lpstr>Not Null Constraint</vt:lpstr>
      <vt:lpstr>Default Constraint</vt:lpstr>
      <vt:lpstr>END OF LECTURE 9</vt:lpstr>
      <vt:lpstr>PREVIEW FOR LECTURE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77</cp:revision>
  <dcterms:created xsi:type="dcterms:W3CDTF">2023-12-21T15:41:48Z</dcterms:created>
  <dcterms:modified xsi:type="dcterms:W3CDTF">2024-01-21T15:11:13Z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