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49"/>
  </p:notesMasterIdLst>
  <p:handoutMasterIdLst>
    <p:handoutMasterId r:id="rId50"/>
  </p:handoutMasterIdLst>
  <p:sldIdLst>
    <p:sldId id="256" r:id="rId5"/>
    <p:sldId id="258" r:id="rId6"/>
    <p:sldId id="285" r:id="rId7"/>
    <p:sldId id="313" r:id="rId8"/>
    <p:sldId id="292" r:id="rId9"/>
    <p:sldId id="297" r:id="rId10"/>
    <p:sldId id="312" r:id="rId11"/>
    <p:sldId id="294" r:id="rId12"/>
    <p:sldId id="298" r:id="rId13"/>
    <p:sldId id="299" r:id="rId14"/>
    <p:sldId id="300" r:id="rId15"/>
    <p:sldId id="295" r:id="rId16"/>
    <p:sldId id="301" r:id="rId17"/>
    <p:sldId id="296" r:id="rId18"/>
    <p:sldId id="320" r:id="rId19"/>
    <p:sldId id="302" r:id="rId20"/>
    <p:sldId id="321" r:id="rId21"/>
    <p:sldId id="314" r:id="rId22"/>
    <p:sldId id="315" r:id="rId23"/>
    <p:sldId id="316" r:id="rId24"/>
    <p:sldId id="303" r:id="rId25"/>
    <p:sldId id="307" r:id="rId26"/>
    <p:sldId id="304" r:id="rId27"/>
    <p:sldId id="308" r:id="rId28"/>
    <p:sldId id="311" r:id="rId29"/>
    <p:sldId id="317" r:id="rId30"/>
    <p:sldId id="309" r:id="rId31"/>
    <p:sldId id="318" r:id="rId32"/>
    <p:sldId id="310" r:id="rId33"/>
    <p:sldId id="319" r:id="rId34"/>
    <p:sldId id="330" r:id="rId35"/>
    <p:sldId id="331" r:id="rId36"/>
    <p:sldId id="332" r:id="rId37"/>
    <p:sldId id="333" r:id="rId38"/>
    <p:sldId id="322" r:id="rId39"/>
    <p:sldId id="323" r:id="rId40"/>
    <p:sldId id="324" r:id="rId41"/>
    <p:sldId id="325" r:id="rId42"/>
    <p:sldId id="326" r:id="rId43"/>
    <p:sldId id="327" r:id="rId44"/>
    <p:sldId id="328" r:id="rId45"/>
    <p:sldId id="329" r:id="rId46"/>
    <p:sldId id="265" r:id="rId47"/>
    <p:sldId id="2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3117" autoAdjust="0"/>
  </p:normalViewPr>
  <p:slideViewPr>
    <p:cSldViewPr snapToGrid="0">
      <p:cViewPr varScale="1">
        <p:scale>
          <a:sx n="68" d="100"/>
          <a:sy n="68" d="100"/>
        </p:scale>
        <p:origin x="738" y="72"/>
      </p:cViewPr>
      <p:guideLst/>
    </p:cSldViewPr>
  </p:slideViewPr>
  <p:outlineViewPr>
    <p:cViewPr>
      <p:scale>
        <a:sx n="33" d="100"/>
        <a:sy n="33" d="100"/>
      </p:scale>
      <p:origin x="0" y="-1414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5A7BEA50-B40D-472E-A5AA-F65BA9F8C0F9}"/>
    <pc:docChg chg="custSel delSld modSld">
      <pc:chgData name="Shiva Kunwar" userId="aebf2261f0d6e09f" providerId="LiveId" clId="{5A7BEA50-B40D-472E-A5AA-F65BA9F8C0F9}" dt="2023-12-23T13:15:08.030" v="49" actId="20577"/>
      <pc:docMkLst>
        <pc:docMk/>
      </pc:docMkLst>
      <pc:sldChg chg="modSp mod">
        <pc:chgData name="Shiva Kunwar" userId="aebf2261f0d6e09f" providerId="LiveId" clId="{5A7BEA50-B40D-472E-A5AA-F65BA9F8C0F9}" dt="2023-12-23T13:13:51.536" v="3" actId="20577"/>
        <pc:sldMkLst>
          <pc:docMk/>
          <pc:sldMk cId="513983598" sldId="256"/>
        </pc:sldMkLst>
        <pc:spChg chg="mod">
          <ac:chgData name="Shiva Kunwar" userId="aebf2261f0d6e09f" providerId="LiveId" clId="{5A7BEA50-B40D-472E-A5AA-F65BA9F8C0F9}" dt="2023-12-23T13:13:51.536" v="3" actId="20577"/>
          <ac:spMkLst>
            <pc:docMk/>
            <pc:sldMk cId="513983598" sldId="256"/>
            <ac:spMk id="11" creationId="{966A9420-2EAA-2BB1-E08B-25BFB498717E}"/>
          </ac:spMkLst>
        </pc:spChg>
      </pc:sldChg>
      <pc:sldChg chg="modSp mod">
        <pc:chgData name="Shiva Kunwar" userId="aebf2261f0d6e09f" providerId="LiveId" clId="{5A7BEA50-B40D-472E-A5AA-F65BA9F8C0F9}" dt="2023-12-23T13:14:42.141" v="29" actId="20577"/>
        <pc:sldMkLst>
          <pc:docMk/>
          <pc:sldMk cId="399910915" sldId="258"/>
        </pc:sldMkLst>
        <pc:spChg chg="mod">
          <ac:chgData name="Shiva Kunwar" userId="aebf2261f0d6e09f" providerId="LiveId" clId="{5A7BEA50-B40D-472E-A5AA-F65BA9F8C0F9}" dt="2023-12-23T13:14:23.952" v="22" actId="20577"/>
          <ac:spMkLst>
            <pc:docMk/>
            <pc:sldMk cId="399910915" sldId="258"/>
            <ac:spMk id="3" creationId="{EA41DC63-DCE7-5ABF-7367-A046B49BC6A7}"/>
          </ac:spMkLst>
        </pc:spChg>
        <pc:spChg chg="mod">
          <ac:chgData name="Shiva Kunwar" userId="aebf2261f0d6e09f" providerId="LiveId" clId="{5A7BEA50-B40D-472E-A5AA-F65BA9F8C0F9}" dt="2023-12-23T13:14:42.141" v="29" actId="20577"/>
          <ac:spMkLst>
            <pc:docMk/>
            <pc:sldMk cId="399910915" sldId="258"/>
            <ac:spMk id="5" creationId="{F57A4048-1798-B627-5272-EC9C2486A8A4}"/>
          </ac:spMkLst>
        </pc:spChg>
        <pc:spChg chg="mod">
          <ac:chgData name="Shiva Kunwar" userId="aebf2261f0d6e09f" providerId="LiveId" clId="{5A7BEA50-B40D-472E-A5AA-F65BA9F8C0F9}" dt="2023-12-23T13:14:37.223" v="27" actId="20577"/>
          <ac:spMkLst>
            <pc:docMk/>
            <pc:sldMk cId="399910915" sldId="258"/>
            <ac:spMk id="6" creationId="{23D46E95-7705-1A6D-2CEE-5890E3B6E781}"/>
          </ac:spMkLst>
        </pc:spChg>
      </pc:sldChg>
      <pc:sldChg chg="modSp mod">
        <pc:chgData name="Shiva Kunwar" userId="aebf2261f0d6e09f" providerId="LiveId" clId="{5A7BEA50-B40D-472E-A5AA-F65BA9F8C0F9}" dt="2023-12-23T13:14:50.606" v="33" actId="20577"/>
        <pc:sldMkLst>
          <pc:docMk/>
          <pc:sldMk cId="4033552605" sldId="265"/>
        </pc:sldMkLst>
        <pc:spChg chg="mod">
          <ac:chgData name="Shiva Kunwar" userId="aebf2261f0d6e09f" providerId="LiveId" clId="{5A7BEA50-B40D-472E-A5AA-F65BA9F8C0F9}" dt="2023-12-23T13:14:04.347" v="6" actId="20577"/>
          <ac:spMkLst>
            <pc:docMk/>
            <pc:sldMk cId="4033552605" sldId="265"/>
            <ac:spMk id="2" creationId="{7E66E72E-376F-834C-CD79-32264CC5EA9D}"/>
          </ac:spMkLst>
        </pc:spChg>
        <pc:spChg chg="mod">
          <ac:chgData name="Shiva Kunwar" userId="aebf2261f0d6e09f" providerId="LiveId" clId="{5A7BEA50-B40D-472E-A5AA-F65BA9F8C0F9}" dt="2023-12-23T13:14:50.606" v="33" actId="20577"/>
          <ac:spMkLst>
            <pc:docMk/>
            <pc:sldMk cId="4033552605" sldId="265"/>
            <ac:spMk id="5" creationId="{1FC013E4-932A-52E1-1578-568658B75A20}"/>
          </ac:spMkLst>
        </pc:spChg>
        <pc:spChg chg="mod">
          <ac:chgData name="Shiva Kunwar" userId="aebf2261f0d6e09f" providerId="LiveId" clId="{5A7BEA50-B40D-472E-A5AA-F65BA9F8C0F9}" dt="2023-12-23T13:14:07.227" v="8" actId="20577"/>
          <ac:spMkLst>
            <pc:docMk/>
            <pc:sldMk cId="4033552605" sldId="265"/>
            <ac:spMk id="6" creationId="{CDF5B250-01D0-AFD6-9942-1BAFA5AD4538}"/>
          </ac:spMkLst>
        </pc:spChg>
      </pc:sldChg>
      <pc:sldChg chg="modSp mod">
        <pc:chgData name="Shiva Kunwar" userId="aebf2261f0d6e09f" providerId="LiveId" clId="{5A7BEA50-B40D-472E-A5AA-F65BA9F8C0F9}" dt="2023-12-23T13:14:53.252" v="35" actId="20577"/>
        <pc:sldMkLst>
          <pc:docMk/>
          <pc:sldMk cId="3771641337" sldId="266"/>
        </pc:sldMkLst>
        <pc:spChg chg="mod">
          <ac:chgData name="Shiva Kunwar" userId="aebf2261f0d6e09f" providerId="LiveId" clId="{5A7BEA50-B40D-472E-A5AA-F65BA9F8C0F9}" dt="2023-12-23T13:14:17.320" v="16" actId="20577"/>
          <ac:spMkLst>
            <pc:docMk/>
            <pc:sldMk cId="3771641337" sldId="266"/>
            <ac:spMk id="2" creationId="{7E66E72E-376F-834C-CD79-32264CC5EA9D}"/>
          </ac:spMkLst>
        </pc:spChg>
        <pc:spChg chg="mod">
          <ac:chgData name="Shiva Kunwar" userId="aebf2261f0d6e09f" providerId="LiveId" clId="{5A7BEA50-B40D-472E-A5AA-F65BA9F8C0F9}" dt="2023-12-23T13:14:53.252" v="35" actId="20577"/>
          <ac:spMkLst>
            <pc:docMk/>
            <pc:sldMk cId="3771641337" sldId="266"/>
            <ac:spMk id="5" creationId="{1FC013E4-932A-52E1-1578-568658B75A20}"/>
          </ac:spMkLst>
        </pc:spChg>
        <pc:spChg chg="mod">
          <ac:chgData name="Shiva Kunwar" userId="aebf2261f0d6e09f" providerId="LiveId" clId="{5A7BEA50-B40D-472E-A5AA-F65BA9F8C0F9}" dt="2023-12-23T13:14:13.849" v="14" actId="20577"/>
          <ac:spMkLst>
            <pc:docMk/>
            <pc:sldMk cId="3771641337" sldId="266"/>
            <ac:spMk id="6" creationId="{CDF5B250-01D0-AFD6-9942-1BAFA5AD4538}"/>
          </ac:spMkLst>
        </pc:spChg>
      </pc:sldChg>
      <pc:sldChg chg="modSp mod">
        <pc:chgData name="Shiva Kunwar" userId="aebf2261f0d6e09f" providerId="LiveId" clId="{5A7BEA50-B40D-472E-A5AA-F65BA9F8C0F9}" dt="2023-12-23T13:15:08.030" v="49" actId="20577"/>
        <pc:sldMkLst>
          <pc:docMk/>
          <pc:sldMk cId="66725232" sldId="267"/>
        </pc:sldMkLst>
        <pc:spChg chg="mod">
          <ac:chgData name="Shiva Kunwar" userId="aebf2261f0d6e09f" providerId="LiveId" clId="{5A7BEA50-B40D-472E-A5AA-F65BA9F8C0F9}" dt="2023-12-23T13:15:08.030" v="49" actId="20577"/>
          <ac:spMkLst>
            <pc:docMk/>
            <pc:sldMk cId="66725232" sldId="267"/>
            <ac:spMk id="2" creationId="{CDC45947-56A6-3D94-CC1B-440530BE2E79}"/>
          </ac:spMkLst>
        </pc:spChg>
        <pc:spChg chg="mod">
          <ac:chgData name="Shiva Kunwar" userId="aebf2261f0d6e09f" providerId="LiveId" clId="{5A7BEA50-B40D-472E-A5AA-F65BA9F8C0F9}" dt="2023-12-23T13:14:27.480" v="23" actId="20577"/>
          <ac:spMkLst>
            <pc:docMk/>
            <pc:sldMk cId="66725232" sldId="267"/>
            <ac:spMk id="3" creationId="{EA41DC63-DCE7-5ABF-7367-A046B49BC6A7}"/>
          </ac:spMkLst>
        </pc:spChg>
        <pc:spChg chg="mod">
          <ac:chgData name="Shiva Kunwar" userId="aebf2261f0d6e09f" providerId="LiveId" clId="{5A7BEA50-B40D-472E-A5AA-F65BA9F8C0F9}" dt="2023-12-23T13:14:47.310" v="31" actId="20577"/>
          <ac:spMkLst>
            <pc:docMk/>
            <pc:sldMk cId="66725232" sldId="267"/>
            <ac:spMk id="5" creationId="{F57A4048-1798-B627-5272-EC9C2486A8A4}"/>
          </ac:spMkLst>
        </pc:spChg>
        <pc:spChg chg="mod">
          <ac:chgData name="Shiva Kunwar" userId="aebf2261f0d6e09f" providerId="LiveId" clId="{5A7BEA50-B40D-472E-A5AA-F65BA9F8C0F9}" dt="2023-12-23T13:14:29.893" v="25" actId="20577"/>
          <ac:spMkLst>
            <pc:docMk/>
            <pc:sldMk cId="66725232" sldId="267"/>
            <ac:spMk id="6" creationId="{23D46E95-7705-1A6D-2CEE-5890E3B6E781}"/>
          </ac:spMkLst>
        </pc:spChg>
      </pc:sldChg>
      <pc:sldChg chg="del">
        <pc:chgData name="Shiva Kunwar" userId="aebf2261f0d6e09f" providerId="LiveId" clId="{5A7BEA50-B40D-472E-A5AA-F65BA9F8C0F9}" dt="2023-12-23T13:14:00.620" v="4" actId="47"/>
        <pc:sldMkLst>
          <pc:docMk/>
          <pc:sldMk cId="2367653918" sldId="268"/>
        </pc:sldMkLst>
      </pc:sldChg>
      <pc:sldChg chg="del">
        <pc:chgData name="Shiva Kunwar" userId="aebf2261f0d6e09f" providerId="LiveId" clId="{5A7BEA50-B40D-472E-A5AA-F65BA9F8C0F9}" dt="2023-12-23T13:14:00.620" v="4" actId="47"/>
        <pc:sldMkLst>
          <pc:docMk/>
          <pc:sldMk cId="1131060453" sldId="269"/>
        </pc:sldMkLst>
      </pc:sldChg>
      <pc:sldChg chg="del">
        <pc:chgData name="Shiva Kunwar" userId="aebf2261f0d6e09f" providerId="LiveId" clId="{5A7BEA50-B40D-472E-A5AA-F65BA9F8C0F9}" dt="2023-12-23T13:14:00.620" v="4" actId="47"/>
        <pc:sldMkLst>
          <pc:docMk/>
          <pc:sldMk cId="2988817541" sldId="270"/>
        </pc:sldMkLst>
      </pc:sldChg>
      <pc:sldChg chg="del">
        <pc:chgData name="Shiva Kunwar" userId="aebf2261f0d6e09f" providerId="LiveId" clId="{5A7BEA50-B40D-472E-A5AA-F65BA9F8C0F9}" dt="2023-12-23T13:14:00.620" v="4" actId="47"/>
        <pc:sldMkLst>
          <pc:docMk/>
          <pc:sldMk cId="2000565446" sldId="272"/>
        </pc:sldMkLst>
      </pc:sldChg>
      <pc:sldChg chg="del">
        <pc:chgData name="Shiva Kunwar" userId="aebf2261f0d6e09f" providerId="LiveId" clId="{5A7BEA50-B40D-472E-A5AA-F65BA9F8C0F9}" dt="2023-12-23T13:14:00.620" v="4" actId="47"/>
        <pc:sldMkLst>
          <pc:docMk/>
          <pc:sldMk cId="1917515243" sldId="273"/>
        </pc:sldMkLst>
      </pc:sldChg>
      <pc:sldChg chg="del">
        <pc:chgData name="Shiva Kunwar" userId="aebf2261f0d6e09f" providerId="LiveId" clId="{5A7BEA50-B40D-472E-A5AA-F65BA9F8C0F9}" dt="2023-12-23T13:14:00.620" v="4" actId="47"/>
        <pc:sldMkLst>
          <pc:docMk/>
          <pc:sldMk cId="4009154456" sldId="274"/>
        </pc:sldMkLst>
      </pc:sldChg>
      <pc:sldChg chg="del">
        <pc:chgData name="Shiva Kunwar" userId="aebf2261f0d6e09f" providerId="LiveId" clId="{5A7BEA50-B40D-472E-A5AA-F65BA9F8C0F9}" dt="2023-12-23T13:14:00.620" v="4" actId="47"/>
        <pc:sldMkLst>
          <pc:docMk/>
          <pc:sldMk cId="2765123200" sldId="275"/>
        </pc:sldMkLst>
      </pc:sldChg>
      <pc:sldChg chg="del">
        <pc:chgData name="Shiva Kunwar" userId="aebf2261f0d6e09f" providerId="LiveId" clId="{5A7BEA50-B40D-472E-A5AA-F65BA9F8C0F9}" dt="2023-12-23T13:14:00.620" v="4" actId="47"/>
        <pc:sldMkLst>
          <pc:docMk/>
          <pc:sldMk cId="251901092" sldId="276"/>
        </pc:sldMkLst>
      </pc:sldChg>
      <pc:sldChg chg="del">
        <pc:chgData name="Shiva Kunwar" userId="aebf2261f0d6e09f" providerId="LiveId" clId="{5A7BEA50-B40D-472E-A5AA-F65BA9F8C0F9}" dt="2023-12-23T13:14:00.620" v="4" actId="47"/>
        <pc:sldMkLst>
          <pc:docMk/>
          <pc:sldMk cId="2558007340" sldId="277"/>
        </pc:sldMkLst>
      </pc:sldChg>
      <pc:sldChg chg="del">
        <pc:chgData name="Shiva Kunwar" userId="aebf2261f0d6e09f" providerId="LiveId" clId="{5A7BEA50-B40D-472E-A5AA-F65BA9F8C0F9}" dt="2023-12-23T13:14:00.620" v="4" actId="47"/>
        <pc:sldMkLst>
          <pc:docMk/>
          <pc:sldMk cId="3826283221" sldId="278"/>
        </pc:sldMkLst>
      </pc:sldChg>
      <pc:sldChg chg="del">
        <pc:chgData name="Shiva Kunwar" userId="aebf2261f0d6e09f" providerId="LiveId" clId="{5A7BEA50-B40D-472E-A5AA-F65BA9F8C0F9}" dt="2023-12-23T13:14:00.620" v="4" actId="47"/>
        <pc:sldMkLst>
          <pc:docMk/>
          <pc:sldMk cId="1278695420" sldId="279"/>
        </pc:sldMkLst>
      </pc:sldChg>
      <pc:sldChg chg="del">
        <pc:chgData name="Shiva Kunwar" userId="aebf2261f0d6e09f" providerId="LiveId" clId="{5A7BEA50-B40D-472E-A5AA-F65BA9F8C0F9}" dt="2023-12-23T13:14:00.620" v="4" actId="47"/>
        <pc:sldMkLst>
          <pc:docMk/>
          <pc:sldMk cId="2545004558" sldId="280"/>
        </pc:sldMkLst>
      </pc:sldChg>
      <pc:sldChg chg="del">
        <pc:chgData name="Shiva Kunwar" userId="aebf2261f0d6e09f" providerId="LiveId" clId="{5A7BEA50-B40D-472E-A5AA-F65BA9F8C0F9}" dt="2023-12-23T13:14:00.620" v="4" actId="47"/>
        <pc:sldMkLst>
          <pc:docMk/>
          <pc:sldMk cId="4236876371" sldId="281"/>
        </pc:sldMkLst>
      </pc:sldChg>
      <pc:sldChg chg="del">
        <pc:chgData name="Shiva Kunwar" userId="aebf2261f0d6e09f" providerId="LiveId" clId="{5A7BEA50-B40D-472E-A5AA-F65BA9F8C0F9}" dt="2023-12-23T13:14:00.620" v="4" actId="47"/>
        <pc:sldMkLst>
          <pc:docMk/>
          <pc:sldMk cId="728328856" sldId="282"/>
        </pc:sldMkLst>
      </pc:sldChg>
      <pc:sldChg chg="del">
        <pc:chgData name="Shiva Kunwar" userId="aebf2261f0d6e09f" providerId="LiveId" clId="{5A7BEA50-B40D-472E-A5AA-F65BA9F8C0F9}" dt="2023-12-23T13:14:00.620" v="4" actId="47"/>
        <pc:sldMkLst>
          <pc:docMk/>
          <pc:sldMk cId="2238215219" sldId="283"/>
        </pc:sldMkLst>
      </pc:sldChg>
      <pc:sldChg chg="del">
        <pc:chgData name="Shiva Kunwar" userId="aebf2261f0d6e09f" providerId="LiveId" clId="{5A7BEA50-B40D-472E-A5AA-F65BA9F8C0F9}" dt="2023-12-23T13:14:00.620" v="4" actId="47"/>
        <pc:sldMkLst>
          <pc:docMk/>
          <pc:sldMk cId="2841506593" sldId="284"/>
        </pc:sldMkLst>
      </pc:sldChg>
      <pc:sldChg chg="del">
        <pc:chgData name="Shiva Kunwar" userId="aebf2261f0d6e09f" providerId="LiveId" clId="{5A7BEA50-B40D-472E-A5AA-F65BA9F8C0F9}" dt="2023-12-23T13:14:00.620" v="4" actId="47"/>
        <pc:sldMkLst>
          <pc:docMk/>
          <pc:sldMk cId="450312172" sldId="285"/>
        </pc:sldMkLst>
      </pc:sldChg>
      <pc:sldChg chg="del">
        <pc:chgData name="Shiva Kunwar" userId="aebf2261f0d6e09f" providerId="LiveId" clId="{5A7BEA50-B40D-472E-A5AA-F65BA9F8C0F9}" dt="2023-12-23T13:14:00.620" v="4" actId="47"/>
        <pc:sldMkLst>
          <pc:docMk/>
          <pc:sldMk cId="419921314" sldId="286"/>
        </pc:sldMkLst>
      </pc:sldChg>
      <pc:sldChg chg="del">
        <pc:chgData name="Shiva Kunwar" userId="aebf2261f0d6e09f" providerId="LiveId" clId="{5A7BEA50-B40D-472E-A5AA-F65BA9F8C0F9}" dt="2023-12-23T13:14:00.620" v="4" actId="47"/>
        <pc:sldMkLst>
          <pc:docMk/>
          <pc:sldMk cId="2988085092" sldId="288"/>
        </pc:sldMkLst>
      </pc:sldChg>
      <pc:sldChg chg="del">
        <pc:chgData name="Shiva Kunwar" userId="aebf2261f0d6e09f" providerId="LiveId" clId="{5A7BEA50-B40D-472E-A5AA-F65BA9F8C0F9}" dt="2023-12-23T13:14:00.620" v="4" actId="47"/>
        <pc:sldMkLst>
          <pc:docMk/>
          <pc:sldMk cId="723421437" sldId="290"/>
        </pc:sldMkLst>
      </pc:sldChg>
      <pc:sldChg chg="del">
        <pc:chgData name="Shiva Kunwar" userId="aebf2261f0d6e09f" providerId="LiveId" clId="{5A7BEA50-B40D-472E-A5AA-F65BA9F8C0F9}" dt="2023-12-23T13:14:00.620" v="4" actId="47"/>
        <pc:sldMkLst>
          <pc:docMk/>
          <pc:sldMk cId="3246644238" sldId="2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5B175-B3E8-9626-99BA-14D9B2AE9C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1F5056-0D90-6F9E-8920-EAB98A8047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BF5E4-06D7-4B6B-8623-1847115B0D67}" type="datetimeFigureOut">
              <a:rPr lang="en-US" smtClean="0"/>
              <a:t>1/26/2024</a:t>
            </a:fld>
            <a:endParaRPr lang="en-US"/>
          </a:p>
        </p:txBody>
      </p:sp>
      <p:sp>
        <p:nvSpPr>
          <p:cNvPr id="4" name="Footer Placeholder 3">
            <a:extLst>
              <a:ext uri="{FF2B5EF4-FFF2-40B4-BE49-F238E27FC236}">
                <a16:creationId xmlns:a16="http://schemas.microsoft.com/office/drawing/2014/main" id="{F060CA93-43BC-62F1-BE00-6BFE5B063F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064324-16ED-484A-AB7A-3C57362C35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C2D7D0-EDDD-4ABC-AE49-03A8D6FB1A1A}" type="slidenum">
              <a:rPr lang="en-US" smtClean="0"/>
              <a:t>‹#›</a:t>
            </a:fld>
            <a:endParaRPr lang="en-US"/>
          </a:p>
        </p:txBody>
      </p:sp>
    </p:spTree>
    <p:extLst>
      <p:ext uri="{BB962C8B-B14F-4D97-AF65-F5344CB8AC3E}">
        <p14:creationId xmlns:p14="http://schemas.microsoft.com/office/powerpoint/2010/main" val="396099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119727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1140993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4254442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2022447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2818895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731541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2132283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2607182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38386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92524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201089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3036025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2596458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2442906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182309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4216230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2890523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1721039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3981925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31701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2554543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670694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31</a:t>
            </a:fld>
            <a:endParaRPr lang="en-US" dirty="0"/>
          </a:p>
        </p:txBody>
      </p:sp>
    </p:spTree>
    <p:extLst>
      <p:ext uri="{BB962C8B-B14F-4D97-AF65-F5344CB8AC3E}">
        <p14:creationId xmlns:p14="http://schemas.microsoft.com/office/powerpoint/2010/main" val="3832208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32</a:t>
            </a:fld>
            <a:endParaRPr lang="en-US" dirty="0"/>
          </a:p>
        </p:txBody>
      </p:sp>
    </p:spTree>
    <p:extLst>
      <p:ext uri="{BB962C8B-B14F-4D97-AF65-F5344CB8AC3E}">
        <p14:creationId xmlns:p14="http://schemas.microsoft.com/office/powerpoint/2010/main" val="1827183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33</a:t>
            </a:fld>
            <a:endParaRPr lang="en-US" dirty="0"/>
          </a:p>
        </p:txBody>
      </p:sp>
    </p:spTree>
    <p:extLst>
      <p:ext uri="{BB962C8B-B14F-4D97-AF65-F5344CB8AC3E}">
        <p14:creationId xmlns:p14="http://schemas.microsoft.com/office/powerpoint/2010/main" val="3452253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34</a:t>
            </a:fld>
            <a:endParaRPr lang="en-US" dirty="0"/>
          </a:p>
        </p:txBody>
      </p:sp>
    </p:spTree>
    <p:extLst>
      <p:ext uri="{BB962C8B-B14F-4D97-AF65-F5344CB8AC3E}">
        <p14:creationId xmlns:p14="http://schemas.microsoft.com/office/powerpoint/2010/main" val="1566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35</a:t>
            </a:fld>
            <a:endParaRPr lang="en-US" dirty="0"/>
          </a:p>
        </p:txBody>
      </p:sp>
    </p:spTree>
    <p:extLst>
      <p:ext uri="{BB962C8B-B14F-4D97-AF65-F5344CB8AC3E}">
        <p14:creationId xmlns:p14="http://schemas.microsoft.com/office/powerpoint/2010/main" val="3950983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36</a:t>
            </a:fld>
            <a:endParaRPr lang="en-US" dirty="0"/>
          </a:p>
        </p:txBody>
      </p:sp>
    </p:spTree>
    <p:extLst>
      <p:ext uri="{BB962C8B-B14F-4D97-AF65-F5344CB8AC3E}">
        <p14:creationId xmlns:p14="http://schemas.microsoft.com/office/powerpoint/2010/main" val="1979941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37</a:t>
            </a:fld>
            <a:endParaRPr lang="en-US" dirty="0"/>
          </a:p>
        </p:txBody>
      </p:sp>
    </p:spTree>
    <p:extLst>
      <p:ext uri="{BB962C8B-B14F-4D97-AF65-F5344CB8AC3E}">
        <p14:creationId xmlns:p14="http://schemas.microsoft.com/office/powerpoint/2010/main" val="997221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38</a:t>
            </a:fld>
            <a:endParaRPr lang="en-US" dirty="0"/>
          </a:p>
        </p:txBody>
      </p:sp>
    </p:spTree>
    <p:extLst>
      <p:ext uri="{BB962C8B-B14F-4D97-AF65-F5344CB8AC3E}">
        <p14:creationId xmlns:p14="http://schemas.microsoft.com/office/powerpoint/2010/main" val="1964434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39</a:t>
            </a:fld>
            <a:endParaRPr lang="en-US" dirty="0"/>
          </a:p>
        </p:txBody>
      </p:sp>
    </p:spTree>
    <p:extLst>
      <p:ext uri="{BB962C8B-B14F-4D97-AF65-F5344CB8AC3E}">
        <p14:creationId xmlns:p14="http://schemas.microsoft.com/office/powerpoint/2010/main" val="39761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331646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40</a:t>
            </a:fld>
            <a:endParaRPr lang="en-US" dirty="0"/>
          </a:p>
        </p:txBody>
      </p:sp>
    </p:spTree>
    <p:extLst>
      <p:ext uri="{BB962C8B-B14F-4D97-AF65-F5344CB8AC3E}">
        <p14:creationId xmlns:p14="http://schemas.microsoft.com/office/powerpoint/2010/main" val="3020995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41</a:t>
            </a:fld>
            <a:endParaRPr lang="en-US" dirty="0"/>
          </a:p>
        </p:txBody>
      </p:sp>
    </p:spTree>
    <p:extLst>
      <p:ext uri="{BB962C8B-B14F-4D97-AF65-F5344CB8AC3E}">
        <p14:creationId xmlns:p14="http://schemas.microsoft.com/office/powerpoint/2010/main" val="890660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42</a:t>
            </a:fld>
            <a:endParaRPr lang="en-US" dirty="0"/>
          </a:p>
        </p:txBody>
      </p:sp>
    </p:spTree>
    <p:extLst>
      <p:ext uri="{BB962C8B-B14F-4D97-AF65-F5344CB8AC3E}">
        <p14:creationId xmlns:p14="http://schemas.microsoft.com/office/powerpoint/2010/main" val="316950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352941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208624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67283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02100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22803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dirty="0"/>
              <a:t>Click to edit Master title style</a:t>
            </a:r>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dirty="0"/>
              <a:t>Click to edit Master subtitle style</a:t>
            </a:r>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dirty="0"/>
              <a:t>Click icon to add picture</a:t>
            </a: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Model | Lecture 10</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Model | Lecture 10</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a:t>01/22/2024</a:t>
            </a:r>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Relational Model | Lecture 10</a:t>
            </a:r>
            <a:endParaRPr lang="en-US" dirty="0"/>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01/22/2024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Relational Model | Lecture 10</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a:t>01/22/2024</a:t>
            </a:r>
            <a:endParaRPr lang="en-US" dirty="0"/>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Relational Model | Lecture 10</a:t>
            </a:r>
            <a:endParaRPr lang="en-US" dirty="0"/>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01/22/2024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Relational Model | Lecture 10</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a:t>01/22/2024</a:t>
            </a:r>
            <a:endParaRPr lang="en-US" dirty="0"/>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Relational Model | Lecture 10</a:t>
            </a:r>
            <a:endParaRPr lang="en-US" dirty="0"/>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Model | Lecture 10</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a:t>01/22/2024</a:t>
            </a:r>
            <a:endParaRPr lang="en-US" dirty="0"/>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Relational Model | Lecture 10</a:t>
            </a:r>
            <a:endParaRPr lang="en-US" dirty="0"/>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a:t>01/22/2024</a:t>
            </a:r>
            <a:endParaRPr lang="en-US" dirty="0"/>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Relational Model | Lecture 10</a:t>
            </a:r>
            <a:endParaRPr lang="en-US" dirty="0"/>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dirty="0">
                <a:solidFill>
                  <a:schemeClr val="tx1"/>
                </a:solidFill>
              </a:rPr>
              <a:t>Click to edit Master title style</a:t>
            </a: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dirty="0"/>
              <a:t>Click icon to add picture</a:t>
            </a:r>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dirty="0"/>
              <a:t>Click icon to add picture</a:t>
            </a:r>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Model | Lecture 10</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dirty="0">
                <a:solidFill>
                  <a:schemeClr val="tx1"/>
                </a:solidFill>
              </a:rPr>
              <a:t>Click to edit Master title style</a:t>
            </a: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dirty="0"/>
              <a:t>Click icon to add picture</a:t>
            </a:r>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dirty="0"/>
              <a:t>Click icon to add picture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dirty="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Model | Lecture 10</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dirty="0"/>
              <a:t>Click to edit Master title style</a:t>
            </a:r>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dirty="0"/>
              <a:t>Click to edit Master subtitle style</a:t>
            </a:r>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dirty="0"/>
              <a:t>Click icon to add picture</a:t>
            </a:r>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a:t>01/22/2024</a:t>
            </a:r>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Relational Model | Lecture 10</a:t>
            </a:r>
            <a:endParaRPr lang="en-US" dirty="0"/>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dirty="0"/>
              <a:t>Click to edit Master title style</a:t>
            </a:r>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dirty="0"/>
              <a:t>Click to edit Master subtitle style</a:t>
            </a:r>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dirty="0"/>
              <a:t>Click icon to add picture</a:t>
            </a:r>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dirty="0"/>
              <a:t>Click icon to add picture</a:t>
            </a:r>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Model | Lecture 10</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dirty="0"/>
              <a:t>Click to edit Master title style</a:t>
            </a:r>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01/22/2024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Relational Model | Lecture 10</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01/22/2024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Relational Model | Lecture 10</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01/22/2024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Relational Model | Lecture 10</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userDrawn="1"/>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9510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405327"/>
            <a:ext cx="10543032" cy="481259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01/22/2024</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Relational Model | Lecture 10</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dirty="0"/>
              <a:t>Database Management System</a:t>
            </a:r>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dirty="0"/>
              <a:t>Er. Shiva Kunwar</a:t>
            </a:r>
          </a:p>
          <a:p>
            <a:r>
              <a:rPr lang="en-US" dirty="0"/>
              <a:t>Lecturer, GU</a:t>
            </a:r>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10</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UNION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It builds  relation from tuple appearing in either or both specified relation</a:t>
            </a:r>
          </a:p>
          <a:p>
            <a:r>
              <a:rPr lang="en-US" dirty="0">
                <a:latin typeface="Times New Roman" panose="02020603050405020304" pitchFamily="18" charset="0"/>
                <a:cs typeface="Times New Roman" panose="02020603050405020304" pitchFamily="18" charset="0"/>
              </a:rPr>
              <a:t>It eliminates duplicate records</a:t>
            </a:r>
          </a:p>
          <a:p>
            <a:r>
              <a:rPr lang="en-US" dirty="0">
                <a:latin typeface="Times New Roman" panose="02020603050405020304" pitchFamily="18" charset="0"/>
                <a:cs typeface="Times New Roman" panose="02020603050405020304" pitchFamily="18" charset="0"/>
              </a:rPr>
              <a:t>two relations are union compatible if</a:t>
            </a:r>
          </a:p>
          <a:p>
            <a:pPr lvl="1"/>
            <a:r>
              <a:rPr lang="en-US" sz="2400" dirty="0">
                <a:latin typeface="Times New Roman" panose="02020603050405020304" pitchFamily="18" charset="0"/>
                <a:cs typeface="Times New Roman" panose="02020603050405020304" pitchFamily="18" charset="0"/>
              </a:rPr>
              <a:t>they have same number of attributes</a:t>
            </a:r>
          </a:p>
          <a:p>
            <a:pPr lvl="1"/>
            <a:r>
              <a:rPr lang="en-US" sz="2400" dirty="0">
                <a:latin typeface="Times New Roman" panose="02020603050405020304" pitchFamily="18" charset="0"/>
                <a:cs typeface="Times New Roman" panose="02020603050405020304" pitchFamily="18" charset="0"/>
              </a:rPr>
              <a:t>attribute domain must be compatible</a:t>
            </a:r>
          </a:p>
          <a:p>
            <a:pPr lvl="1"/>
            <a:r>
              <a:rPr lang="en-US" sz="2400" dirty="0">
                <a:latin typeface="Times New Roman" panose="02020603050405020304" pitchFamily="18" charset="0"/>
                <a:cs typeface="Times New Roman" panose="02020603050405020304" pitchFamily="18" charset="0"/>
              </a:rPr>
              <a:t>names of attribute are same in both the relations</a:t>
            </a:r>
          </a:p>
          <a:p>
            <a:r>
              <a:rPr lang="en-US" dirty="0">
                <a:latin typeface="Times New Roman" panose="02020603050405020304" pitchFamily="18" charset="0"/>
                <a:cs typeface="Times New Roman" panose="02020603050405020304" pitchFamily="18" charset="0"/>
              </a:rPr>
              <a:t>denoted by ∪</a:t>
            </a:r>
            <a:r>
              <a:rPr lang="en-US" dirty="0"/>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attribute_list (relation)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attribute_list (relation)</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326534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UNION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customerName</a:t>
            </a:r>
            <a:r>
              <a:rPr lang="en-US" i="1" dirty="0">
                <a:latin typeface="Times New Roman" panose="02020603050405020304" pitchFamily="18" charset="0"/>
                <a:cs typeface="Times New Roman" panose="02020603050405020304" pitchFamily="18" charset="0"/>
              </a:rPr>
              <a:t>(depositor)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customerName</a:t>
            </a:r>
            <a:r>
              <a:rPr lang="en-US" i="1" dirty="0">
                <a:latin typeface="Times New Roman" panose="02020603050405020304" pitchFamily="18" charset="0"/>
                <a:cs typeface="Times New Roman" panose="02020603050405020304" pitchFamily="18" charset="0"/>
              </a:rPr>
              <a:t>(borrower)</a:t>
            </a:r>
          </a:p>
          <a:p>
            <a:r>
              <a:rPr lang="en-US" dirty="0">
                <a:latin typeface="Times New Roman" panose="02020603050405020304" pitchFamily="18" charset="0"/>
                <a:cs typeface="Times New Roman" panose="02020603050405020304" pitchFamily="18" charset="0"/>
              </a:rPr>
              <a:t>All customers of bank who have an account </a:t>
            </a:r>
            <a:r>
              <a:rPr lang="en-US" dirty="0"/>
              <a:t>or a </a:t>
            </a:r>
            <a:r>
              <a:rPr lang="en-US" dirty="0">
                <a:latin typeface="Times New Roman" panose="02020603050405020304" pitchFamily="18" charset="0"/>
                <a:cs typeface="Times New Roman" panose="02020603050405020304" pitchFamily="18" charset="0"/>
              </a:rPr>
              <a:t>loan</a:t>
            </a:r>
          </a:p>
          <a:p>
            <a:r>
              <a:rPr lang="en-US" i="1" dirty="0"/>
              <a:t>A</a:t>
            </a:r>
            <a:r>
              <a:rPr lang="en-US" dirty="0">
                <a:latin typeface="Times New Roman" panose="02020603050405020304" pitchFamily="18" charset="0"/>
                <a:cs typeface="Times New Roman" panose="02020603050405020304" pitchFamily="18" charset="0"/>
              </a:rPr>
              <a:t> ∪ </a:t>
            </a:r>
            <a:r>
              <a:rPr lang="en-US" i="1" dirty="0"/>
              <a:t>B = B</a:t>
            </a:r>
            <a:r>
              <a:rPr lang="en-US" dirty="0">
                <a:latin typeface="Times New Roman" panose="02020603050405020304" pitchFamily="18" charset="0"/>
                <a:cs typeface="Times New Roman" panose="02020603050405020304" pitchFamily="18" charset="0"/>
              </a:rPr>
              <a:t> ∪ </a:t>
            </a:r>
            <a:r>
              <a:rPr lang="en-US" i="1" dirty="0"/>
              <a:t>A</a:t>
            </a: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247741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SET DIFFERENCE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Allows to find </a:t>
            </a:r>
            <a:r>
              <a:rPr lang="en-US" dirty="0"/>
              <a:t>tuples </a:t>
            </a:r>
            <a:r>
              <a:rPr lang="en-US" dirty="0">
                <a:latin typeface="Times New Roman" panose="02020603050405020304" pitchFamily="18" charset="0"/>
                <a:cs typeface="Times New Roman" panose="02020603050405020304" pitchFamily="18" charset="0"/>
              </a:rPr>
              <a:t>that are in one relation but not in another</a:t>
            </a:r>
          </a:p>
          <a:p>
            <a:r>
              <a:rPr lang="en-US" dirty="0">
                <a:latin typeface="Times New Roman" panose="02020603050405020304" pitchFamily="18" charset="0"/>
                <a:cs typeface="Times New Roman" panose="02020603050405020304" pitchFamily="18" charset="0"/>
              </a:rPr>
              <a:t>Union compatible should exist.</a:t>
            </a:r>
          </a:p>
          <a:p>
            <a:r>
              <a:rPr lang="en-US" dirty="0">
                <a:latin typeface="Times New Roman" panose="02020603050405020304" pitchFamily="18" charset="0"/>
                <a:cs typeface="Times New Roman" panose="02020603050405020304" pitchFamily="18" charset="0"/>
              </a:rPr>
              <a:t>denoted by – (Minus).</a:t>
            </a:r>
          </a:p>
          <a:p>
            <a:r>
              <a:rPr lang="en-US" dirty="0">
                <a:latin typeface="Times New Roman" panose="02020603050405020304" pitchFamily="18" charset="0"/>
                <a:cs typeface="Times New Roman" panose="02020603050405020304" pitchFamily="18" charset="0"/>
              </a:rPr>
              <a:t>Syntax: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attribute_list (relation) –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attribute_list (relation)</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22231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SET DIFFERENCE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customerName</a:t>
            </a:r>
            <a:r>
              <a:rPr lang="en-US" i="1" dirty="0">
                <a:latin typeface="Times New Roman" panose="02020603050405020304" pitchFamily="18" charset="0"/>
                <a:cs typeface="Times New Roman" panose="02020603050405020304" pitchFamily="18" charset="0"/>
              </a:rPr>
              <a:t>(depositor) –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customerName</a:t>
            </a:r>
            <a:r>
              <a:rPr lang="en-US" i="1" dirty="0">
                <a:latin typeface="Times New Roman" panose="02020603050405020304" pitchFamily="18" charset="0"/>
                <a:cs typeface="Times New Roman" panose="02020603050405020304" pitchFamily="18" charset="0"/>
              </a:rPr>
              <a:t>(borrower)</a:t>
            </a:r>
          </a:p>
          <a:p>
            <a:r>
              <a:rPr lang="en-US" dirty="0">
                <a:latin typeface="Times New Roman" panose="02020603050405020304" pitchFamily="18" charset="0"/>
                <a:cs typeface="Times New Roman" panose="02020603050405020304" pitchFamily="18" charset="0"/>
              </a:rPr>
              <a:t>All customers of bank who have an account but not loan</a:t>
            </a:r>
          </a:p>
          <a:p>
            <a:r>
              <a:rPr lang="en-US" i="1" dirty="0"/>
              <a:t>A – B != B – A</a:t>
            </a: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99922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CARTESIAN PRODUCT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It allows to combine information from any 2 relations</a:t>
            </a:r>
          </a:p>
          <a:p>
            <a:r>
              <a:rPr lang="en-US" dirty="0">
                <a:latin typeface="Times New Roman" panose="02020603050405020304" pitchFamily="18" charset="0"/>
                <a:cs typeface="Times New Roman" panose="02020603050405020304" pitchFamily="18" charset="0"/>
              </a:rPr>
              <a:t>It builds a relation with concatenation of every row in first relation with every row in the second relation</a:t>
            </a:r>
          </a:p>
          <a:p>
            <a:r>
              <a:rPr lang="en-US" dirty="0">
                <a:latin typeface="Times New Roman" panose="02020603050405020304" pitchFamily="18" charset="0"/>
                <a:cs typeface="Times New Roman" panose="02020603050405020304" pitchFamily="18" charset="0"/>
              </a:rPr>
              <a:t>Also known as Cross </a:t>
            </a:r>
            <a:r>
              <a:rPr lang="en-US" dirty="0"/>
              <a:t>P</a:t>
            </a:r>
            <a:r>
              <a:rPr lang="en-US" dirty="0">
                <a:latin typeface="Times New Roman" panose="02020603050405020304" pitchFamily="18" charset="0"/>
                <a:cs typeface="Times New Roman" panose="02020603050405020304" pitchFamily="18" charset="0"/>
              </a:rPr>
              <a:t>roduct or Cross Join</a:t>
            </a:r>
          </a:p>
          <a:p>
            <a:r>
              <a:rPr lang="en-US" dirty="0">
                <a:latin typeface="Times New Roman" panose="02020603050405020304" pitchFamily="18" charset="0"/>
                <a:cs typeface="Times New Roman" panose="02020603050405020304" pitchFamily="18" charset="0"/>
              </a:rPr>
              <a:t>denoted by </a:t>
            </a:r>
            <a:r>
              <a:rPr lang="en-US" dirty="0"/>
              <a:t>X (Cross)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 </a:t>
            </a:r>
            <a:r>
              <a:rPr lang="el-GR" i="1" dirty="0">
                <a:latin typeface="Times New Roman" panose="02020603050405020304" pitchFamily="18" charset="0"/>
                <a:cs typeface="Times New Roman" panose="02020603050405020304" pitchFamily="18" charset="0"/>
              </a:rPr>
              <a:t>π</a:t>
            </a:r>
            <a:r>
              <a:rPr lang="en-US" i="1" dirty="0"/>
              <a:t> attribute_list(A X B)</a:t>
            </a:r>
          </a:p>
          <a:p>
            <a:r>
              <a:rPr lang="el-GR" i="1" dirty="0">
                <a:latin typeface="Times New Roman" panose="02020603050405020304" pitchFamily="18" charset="0"/>
                <a:cs typeface="Times New Roman" panose="02020603050405020304" pitchFamily="18" charset="0"/>
              </a:rPr>
              <a:t>π</a:t>
            </a:r>
            <a:r>
              <a:rPr lang="en-US" i="1" dirty="0"/>
              <a:t> Eid, </a:t>
            </a:r>
            <a:r>
              <a:rPr lang="en-US" i="1" dirty="0" err="1"/>
              <a:t>Ename</a:t>
            </a:r>
            <a:r>
              <a:rPr lang="en-US" i="1" dirty="0"/>
              <a:t>, </a:t>
            </a:r>
            <a:r>
              <a:rPr lang="en-US" i="1" dirty="0" err="1"/>
              <a:t>DeptName</a:t>
            </a:r>
            <a:r>
              <a:rPr lang="en-US" i="1" dirty="0"/>
              <a:t> ( </a:t>
            </a:r>
            <a:r>
              <a:rPr lang="en-US" i="1" dirty="0" err="1"/>
              <a:t>Employee.DeptId</a:t>
            </a:r>
            <a:r>
              <a:rPr lang="en-US" i="1" dirty="0"/>
              <a:t> = </a:t>
            </a:r>
            <a:r>
              <a:rPr lang="en-US" i="1" dirty="0" err="1"/>
              <a:t>Department.DeptId</a:t>
            </a:r>
            <a:r>
              <a:rPr lang="en-US" i="1" dirty="0"/>
              <a:t>) (Employee X Department)</a:t>
            </a:r>
            <a:endParaRPr lang="en-US"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143793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543032" cy="461665"/>
          </a:xfrm>
        </p:spPr>
        <p:txBody>
          <a:bodyPr>
            <a:normAutofit fontScale="90000"/>
          </a:bodyPr>
          <a:lstStyle/>
          <a:p>
            <a:r>
              <a:rPr lang="en-US" dirty="0">
                <a:latin typeface="Times New Roman" panose="02020603050405020304" pitchFamily="18" charset="0"/>
                <a:cs typeface="Times New Roman" panose="02020603050405020304" pitchFamily="18" charset="0"/>
              </a:rPr>
              <a:t>CARTESIAN PRODUCT</a:t>
            </a:r>
          </a:p>
        </p:txBody>
      </p:sp>
      <p:graphicFrame>
        <p:nvGraphicFramePr>
          <p:cNvPr id="4" name="Table 7">
            <a:extLst>
              <a:ext uri="{FF2B5EF4-FFF2-40B4-BE49-F238E27FC236}">
                <a16:creationId xmlns:a16="http://schemas.microsoft.com/office/drawing/2014/main" id="{7C486362-C7F6-83C7-16CD-9A683D050652}"/>
              </a:ext>
            </a:extLst>
          </p:cNvPr>
          <p:cNvGraphicFramePr>
            <a:graphicFrameLocks noGrp="1"/>
          </p:cNvGraphicFramePr>
          <p:nvPr>
            <p:ph sz="half" idx="1"/>
            <p:extLst>
              <p:ext uri="{D42A27DB-BD31-4B8C-83A1-F6EECF244321}">
                <p14:modId xmlns:p14="http://schemas.microsoft.com/office/powerpoint/2010/main" val="1754941597"/>
              </p:ext>
            </p:extLst>
          </p:nvPr>
        </p:nvGraphicFramePr>
        <p:xfrm>
          <a:off x="1547909" y="1475099"/>
          <a:ext cx="2743136" cy="1371600"/>
        </p:xfrm>
        <a:graphic>
          <a:graphicData uri="http://schemas.openxmlformats.org/drawingml/2006/table">
            <a:tbl>
              <a:tblPr firstRow="1" bandRow="1">
                <a:tableStyleId>{5940675A-B579-460E-94D1-54222C63F5DA}</a:tableStyleId>
              </a:tblPr>
              <a:tblGrid>
                <a:gridCol w="1371568">
                  <a:extLst>
                    <a:ext uri="{9D8B030D-6E8A-4147-A177-3AD203B41FA5}">
                      <a16:colId xmlns:a16="http://schemas.microsoft.com/office/drawing/2014/main" val="1943740034"/>
                    </a:ext>
                  </a:extLst>
                </a:gridCol>
                <a:gridCol w="1371568">
                  <a:extLst>
                    <a:ext uri="{9D8B030D-6E8A-4147-A177-3AD203B41FA5}">
                      <a16:colId xmlns:a16="http://schemas.microsoft.com/office/drawing/2014/main" val="1204584744"/>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Cname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618188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X</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extLst>
                  <a:ext uri="{0D108BD9-81ED-4DB2-BD59-A6C34878D82A}">
                    <a16:rowId xmlns:a16="http://schemas.microsoft.com/office/drawing/2014/main" val="125073855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Y</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L02</a:t>
                      </a:r>
                    </a:p>
                  </a:txBody>
                  <a:tcPr/>
                </a:tc>
                <a:extLst>
                  <a:ext uri="{0D108BD9-81ED-4DB2-BD59-A6C34878D82A}">
                    <a16:rowId xmlns:a16="http://schemas.microsoft.com/office/drawing/2014/main" val="3221777884"/>
                  </a:ext>
                </a:extLst>
              </a:tr>
            </a:tbl>
          </a:graphicData>
        </a:graphic>
      </p:graphicFrame>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graphicFrame>
        <p:nvGraphicFramePr>
          <p:cNvPr id="8" name="Table 7">
            <a:extLst>
              <a:ext uri="{FF2B5EF4-FFF2-40B4-BE49-F238E27FC236}">
                <a16:creationId xmlns:a16="http://schemas.microsoft.com/office/drawing/2014/main" id="{928DC086-83E4-4BB3-3986-BB81F013FD4F}"/>
              </a:ext>
            </a:extLst>
          </p:cNvPr>
          <p:cNvGraphicFramePr>
            <a:graphicFrameLocks/>
          </p:cNvGraphicFramePr>
          <p:nvPr>
            <p:extLst>
              <p:ext uri="{D42A27DB-BD31-4B8C-83A1-F6EECF244321}">
                <p14:modId xmlns:p14="http://schemas.microsoft.com/office/powerpoint/2010/main" val="1019208530"/>
              </p:ext>
            </p:extLst>
          </p:nvPr>
        </p:nvGraphicFramePr>
        <p:xfrm>
          <a:off x="5692140" y="1454805"/>
          <a:ext cx="4538462" cy="1371600"/>
        </p:xfrm>
        <a:graphic>
          <a:graphicData uri="http://schemas.openxmlformats.org/drawingml/2006/table">
            <a:tbl>
              <a:tblPr firstRow="1" bandRow="1">
                <a:tableStyleId>{5940675A-B579-460E-94D1-54222C63F5DA}</a:tableStyleId>
              </a:tblPr>
              <a:tblGrid>
                <a:gridCol w="1299701">
                  <a:extLst>
                    <a:ext uri="{9D8B030D-6E8A-4147-A177-3AD203B41FA5}">
                      <a16:colId xmlns:a16="http://schemas.microsoft.com/office/drawing/2014/main" val="1943740034"/>
                    </a:ext>
                  </a:extLst>
                </a:gridCol>
                <a:gridCol w="1930400">
                  <a:extLst>
                    <a:ext uri="{9D8B030D-6E8A-4147-A177-3AD203B41FA5}">
                      <a16:colId xmlns:a16="http://schemas.microsoft.com/office/drawing/2014/main" val="1204584744"/>
                    </a:ext>
                  </a:extLst>
                </a:gridCol>
                <a:gridCol w="1308361">
                  <a:extLst>
                    <a:ext uri="{9D8B030D-6E8A-4147-A177-3AD203B41FA5}">
                      <a16:colId xmlns:a16="http://schemas.microsoft.com/office/drawing/2014/main" val="1830010892"/>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Branch_name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Amount</a:t>
                      </a:r>
                    </a:p>
                  </a:txBody>
                  <a:tcPr/>
                </a:tc>
                <a:extLst>
                  <a:ext uri="{0D108BD9-81ED-4DB2-BD59-A6C34878D82A}">
                    <a16:rowId xmlns:a16="http://schemas.microsoft.com/office/drawing/2014/main" val="128618188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25073855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L02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6000</a:t>
                      </a:r>
                    </a:p>
                  </a:txBody>
                  <a:tcPr/>
                </a:tc>
                <a:extLst>
                  <a:ext uri="{0D108BD9-81ED-4DB2-BD59-A6C34878D82A}">
                    <a16:rowId xmlns:a16="http://schemas.microsoft.com/office/drawing/2014/main" val="3221777884"/>
                  </a:ext>
                </a:extLst>
              </a:tr>
            </a:tbl>
          </a:graphicData>
        </a:graphic>
      </p:graphicFrame>
      <p:graphicFrame>
        <p:nvGraphicFramePr>
          <p:cNvPr id="9" name="Table 7">
            <a:extLst>
              <a:ext uri="{FF2B5EF4-FFF2-40B4-BE49-F238E27FC236}">
                <a16:creationId xmlns:a16="http://schemas.microsoft.com/office/drawing/2014/main" id="{CB8CBF33-5F7D-2479-D31D-67B8A725753F}"/>
              </a:ext>
            </a:extLst>
          </p:cNvPr>
          <p:cNvGraphicFramePr>
            <a:graphicFrameLocks/>
          </p:cNvGraphicFramePr>
          <p:nvPr>
            <p:extLst>
              <p:ext uri="{D42A27DB-BD31-4B8C-83A1-F6EECF244321}">
                <p14:modId xmlns:p14="http://schemas.microsoft.com/office/powerpoint/2010/main" val="2084596306"/>
              </p:ext>
            </p:extLst>
          </p:nvPr>
        </p:nvGraphicFramePr>
        <p:xfrm>
          <a:off x="3309258" y="3202951"/>
          <a:ext cx="8193894" cy="2286000"/>
        </p:xfrm>
        <a:graphic>
          <a:graphicData uri="http://schemas.openxmlformats.org/drawingml/2006/table">
            <a:tbl>
              <a:tblPr firstRow="1" bandRow="1">
                <a:tableStyleId>{5940675A-B579-460E-94D1-54222C63F5DA}</a:tableStyleId>
              </a:tblPr>
              <a:tblGrid>
                <a:gridCol w="1129047">
                  <a:extLst>
                    <a:ext uri="{9D8B030D-6E8A-4147-A177-3AD203B41FA5}">
                      <a16:colId xmlns:a16="http://schemas.microsoft.com/office/drawing/2014/main" val="1943740034"/>
                    </a:ext>
                  </a:extLst>
                </a:gridCol>
                <a:gridCol w="2598161">
                  <a:extLst>
                    <a:ext uri="{9D8B030D-6E8A-4147-A177-3AD203B41FA5}">
                      <a16:colId xmlns:a16="http://schemas.microsoft.com/office/drawing/2014/main" val="1204584744"/>
                    </a:ext>
                  </a:extLst>
                </a:gridCol>
                <a:gridCol w="1967839">
                  <a:extLst>
                    <a:ext uri="{9D8B030D-6E8A-4147-A177-3AD203B41FA5}">
                      <a16:colId xmlns:a16="http://schemas.microsoft.com/office/drawing/2014/main" val="2482010537"/>
                    </a:ext>
                  </a:extLst>
                </a:gridCol>
                <a:gridCol w="1229899">
                  <a:extLst>
                    <a:ext uri="{9D8B030D-6E8A-4147-A177-3AD203B41FA5}">
                      <a16:colId xmlns:a16="http://schemas.microsoft.com/office/drawing/2014/main" val="1024486464"/>
                    </a:ext>
                  </a:extLst>
                </a:gridCol>
                <a:gridCol w="1268948">
                  <a:extLst>
                    <a:ext uri="{9D8B030D-6E8A-4147-A177-3AD203B41FA5}">
                      <a16:colId xmlns:a16="http://schemas.microsoft.com/office/drawing/2014/main" val="2047556430"/>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Cname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Borrower.Loan_no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Loan.Loan_no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Branch</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Amount</a:t>
                      </a:r>
                    </a:p>
                  </a:txBody>
                  <a:tcPr/>
                </a:tc>
                <a:extLst>
                  <a:ext uri="{0D108BD9-81ED-4DB2-BD59-A6C34878D82A}">
                    <a16:rowId xmlns:a16="http://schemas.microsoft.com/office/drawing/2014/main" val="128618188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X</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25073855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X</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6000</a:t>
                      </a:r>
                    </a:p>
                  </a:txBody>
                  <a:tcPr/>
                </a:tc>
                <a:extLst>
                  <a:ext uri="{0D108BD9-81ED-4DB2-BD59-A6C34878D82A}">
                    <a16:rowId xmlns:a16="http://schemas.microsoft.com/office/drawing/2014/main" val="322177788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Y</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4048041208"/>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Y</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6000</a:t>
                      </a:r>
                    </a:p>
                  </a:txBody>
                  <a:tcPr/>
                </a:tc>
                <a:extLst>
                  <a:ext uri="{0D108BD9-81ED-4DB2-BD59-A6C34878D82A}">
                    <a16:rowId xmlns:a16="http://schemas.microsoft.com/office/drawing/2014/main" val="362374907"/>
                  </a:ext>
                </a:extLst>
              </a:tr>
            </a:tbl>
          </a:graphicData>
        </a:graphic>
      </p:graphicFrame>
      <p:sp>
        <p:nvSpPr>
          <p:cNvPr id="10" name="TextBox 9">
            <a:extLst>
              <a:ext uri="{FF2B5EF4-FFF2-40B4-BE49-F238E27FC236}">
                <a16:creationId xmlns:a16="http://schemas.microsoft.com/office/drawing/2014/main" id="{BEB38FD7-3B2E-174C-B3D9-4B2107931693}"/>
              </a:ext>
            </a:extLst>
          </p:cNvPr>
          <p:cNvSpPr txBox="1"/>
          <p:nvPr/>
        </p:nvSpPr>
        <p:spPr>
          <a:xfrm>
            <a:off x="1075863" y="969624"/>
            <a:ext cx="3687228" cy="461665"/>
          </a:xfrm>
          <a:prstGeom prst="rect">
            <a:avLst/>
          </a:prstGeom>
          <a:noFill/>
        </p:spPr>
        <p:txBody>
          <a:bodyPr wrap="none" rtlCol="0">
            <a:spAutoFit/>
          </a:bodyPr>
          <a:lstStyle/>
          <a:p>
            <a:r>
              <a:rPr lang="en-US" sz="2400" dirty="0">
                <a:solidFill>
                  <a:schemeClr val="tx2"/>
                </a:solidFill>
                <a:latin typeface="Times New Roman" panose="02020603050405020304" pitchFamily="18" charset="0"/>
                <a:cs typeface="Times New Roman" panose="02020603050405020304" pitchFamily="18" charset="0"/>
              </a:rPr>
              <a:t>Borrower(</a:t>
            </a:r>
            <a:r>
              <a:rPr lang="en-US" sz="2400" dirty="0" err="1">
                <a:solidFill>
                  <a:schemeClr val="tx2"/>
                </a:solidFill>
                <a:latin typeface="Times New Roman" panose="02020603050405020304" pitchFamily="18" charset="0"/>
                <a:cs typeface="Times New Roman" panose="02020603050405020304" pitchFamily="18" charset="0"/>
              </a:rPr>
              <a:t>Cname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Loan_no</a:t>
            </a:r>
            <a:r>
              <a:rPr lang="en-US" sz="2400" dirty="0">
                <a:solidFill>
                  <a:schemeClr val="tx2"/>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86A63CF2-E430-099C-698A-A3814F70AF27}"/>
              </a:ext>
            </a:extLst>
          </p:cNvPr>
          <p:cNvSpPr txBox="1"/>
          <p:nvPr/>
        </p:nvSpPr>
        <p:spPr>
          <a:xfrm>
            <a:off x="5386084" y="985133"/>
            <a:ext cx="5095306" cy="461665"/>
          </a:xfrm>
          <a:prstGeom prst="rect">
            <a:avLst/>
          </a:prstGeom>
          <a:noFill/>
        </p:spPr>
        <p:txBody>
          <a:bodyPr wrap="none" rtlCol="0">
            <a:spAutoFit/>
          </a:bodyPr>
          <a:lstStyle/>
          <a:p>
            <a:r>
              <a:rPr lang="en-US" sz="2400" dirty="0">
                <a:solidFill>
                  <a:schemeClr val="tx2"/>
                </a:solidFill>
                <a:latin typeface="Times New Roman" panose="02020603050405020304" pitchFamily="18" charset="0"/>
                <a:cs typeface="Times New Roman" panose="02020603050405020304" pitchFamily="18" charset="0"/>
              </a:rPr>
              <a:t> Loan(</a:t>
            </a:r>
            <a:r>
              <a:rPr lang="en-US" sz="2400" dirty="0" err="1">
                <a:solidFill>
                  <a:schemeClr val="tx2"/>
                </a:solidFill>
                <a:latin typeface="Times New Roman" panose="02020603050405020304" pitchFamily="18" charset="0"/>
                <a:cs typeface="Times New Roman" panose="02020603050405020304" pitchFamily="18" charset="0"/>
              </a:rPr>
              <a:t>Loan_no</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Branch_name</a:t>
            </a:r>
            <a:r>
              <a:rPr lang="en-US" sz="2400" dirty="0">
                <a:solidFill>
                  <a:schemeClr val="tx2"/>
                </a:solidFill>
                <a:latin typeface="Times New Roman" panose="02020603050405020304" pitchFamily="18" charset="0"/>
                <a:cs typeface="Times New Roman" panose="02020603050405020304" pitchFamily="18" charset="0"/>
              </a:rPr>
              <a:t>, Amount</a:t>
            </a:r>
          </a:p>
        </p:txBody>
      </p:sp>
      <p:sp>
        <p:nvSpPr>
          <p:cNvPr id="12" name="TextBox 11">
            <a:extLst>
              <a:ext uri="{FF2B5EF4-FFF2-40B4-BE49-F238E27FC236}">
                <a16:creationId xmlns:a16="http://schemas.microsoft.com/office/drawing/2014/main" id="{A6B980E0-4E66-7611-EFCC-EB475B1EC498}"/>
              </a:ext>
            </a:extLst>
          </p:cNvPr>
          <p:cNvSpPr txBox="1"/>
          <p:nvPr/>
        </p:nvSpPr>
        <p:spPr>
          <a:xfrm>
            <a:off x="420624" y="3054686"/>
            <a:ext cx="2751074" cy="461665"/>
          </a:xfrm>
          <a:prstGeom prst="rect">
            <a:avLst/>
          </a:prstGeom>
          <a:noFill/>
        </p:spPr>
        <p:txBody>
          <a:bodyPr wrap="none" rtlCol="0">
            <a:spAutoFit/>
          </a:bodyPr>
          <a:lstStyle/>
          <a:p>
            <a:r>
              <a:rPr lang="en-US" sz="2400" dirty="0">
                <a:solidFill>
                  <a:schemeClr val="tx2"/>
                </a:solidFill>
                <a:latin typeface="Times New Roman" panose="02020603050405020304" pitchFamily="18" charset="0"/>
                <a:cs typeface="Times New Roman" panose="02020603050405020304" pitchFamily="18" charset="0"/>
              </a:rPr>
              <a:t>R = borrower X loan</a:t>
            </a:r>
          </a:p>
        </p:txBody>
      </p:sp>
      <p:sp>
        <p:nvSpPr>
          <p:cNvPr id="13" name="TextBox 12">
            <a:extLst>
              <a:ext uri="{FF2B5EF4-FFF2-40B4-BE49-F238E27FC236}">
                <a16:creationId xmlns:a16="http://schemas.microsoft.com/office/drawing/2014/main" id="{51041EF9-03E6-7B55-3A9F-470A1496C808}"/>
              </a:ext>
            </a:extLst>
          </p:cNvPr>
          <p:cNvSpPr txBox="1"/>
          <p:nvPr/>
        </p:nvSpPr>
        <p:spPr>
          <a:xfrm>
            <a:off x="820992" y="5614370"/>
            <a:ext cx="7596951" cy="461665"/>
          </a:xfrm>
          <a:prstGeom prst="rect">
            <a:avLst/>
          </a:prstGeom>
          <a:noFill/>
        </p:spPr>
        <p:txBody>
          <a:bodyPr wrap="none" rtlCol="0">
            <a:spAutoFit/>
          </a:bodyPr>
          <a:lstStyle/>
          <a:p>
            <a:r>
              <a:rPr lang="en-US" sz="2400" dirty="0">
                <a:solidFill>
                  <a:schemeClr val="tx2"/>
                </a:solidFill>
                <a:latin typeface="Times New Roman" panose="02020603050405020304" pitchFamily="18" charset="0"/>
                <a:cs typeface="Times New Roman" panose="02020603050405020304" pitchFamily="18" charset="0"/>
              </a:rPr>
              <a:t>Query: Find all customer who taken loan from branch “B1”.</a:t>
            </a:r>
          </a:p>
        </p:txBody>
      </p:sp>
    </p:spTree>
    <p:extLst>
      <p:ext uri="{BB962C8B-B14F-4D97-AF65-F5344CB8AC3E}">
        <p14:creationId xmlns:p14="http://schemas.microsoft.com/office/powerpoint/2010/main" val="424365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6"/>
            <a:ext cx="10543032" cy="460867"/>
          </a:xfrm>
        </p:spPr>
        <p:txBody>
          <a:bodyPr>
            <a:normAutofit fontScale="90000"/>
          </a:bodyPr>
          <a:lstStyle/>
          <a:p>
            <a:r>
              <a:rPr lang="en-US" dirty="0">
                <a:latin typeface="Times New Roman" panose="02020603050405020304" pitchFamily="18" charset="0"/>
                <a:cs typeface="Times New Roman" panose="02020603050405020304" pitchFamily="18" charset="0"/>
              </a:rPr>
              <a:t>CARTESIAN PRODUCT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146629"/>
            <a:ext cx="11350463" cy="4885378"/>
          </a:xfrm>
        </p:spPr>
        <p:txBody>
          <a:bodyPr>
            <a:normAutofit/>
          </a:bodyPr>
          <a:lstStyle/>
          <a:p>
            <a:pPr marL="0" indent="0">
              <a:buNone/>
            </a:pPr>
            <a:r>
              <a:rPr lang="en-US" sz="2400" dirty="0">
                <a:solidFill>
                  <a:schemeClr val="tx2"/>
                </a:solidFill>
                <a:latin typeface="Times New Roman" panose="02020603050405020304" pitchFamily="18" charset="0"/>
                <a:cs typeface="Times New Roman" panose="02020603050405020304" pitchFamily="18" charset="0"/>
              </a:rPr>
              <a:t>Query: Find all customer who taken loan from branch “B1”.</a:t>
            </a:r>
            <a:br>
              <a:rPr lang="en-US" sz="2400" dirty="0">
                <a:solidFill>
                  <a:schemeClr val="tx2"/>
                </a:solidFill>
                <a:latin typeface="Times New Roman" panose="02020603050405020304" pitchFamily="18" charset="0"/>
                <a:cs typeface="Times New Roman" panose="02020603050405020304" pitchFamily="18" charset="0"/>
              </a:rPr>
            </a:br>
            <a:r>
              <a:rPr lang="el-GR" i="1" dirty="0">
                <a:highlight>
                  <a:srgbClr val="FFFF00"/>
                </a:highlight>
                <a:latin typeface="Times New Roman" panose="02020603050405020304" pitchFamily="18" charset="0"/>
                <a:cs typeface="Times New Roman" panose="02020603050405020304" pitchFamily="18" charset="0"/>
              </a:rPr>
              <a:t>π </a:t>
            </a:r>
            <a:r>
              <a:rPr lang="en-US" i="1" dirty="0">
                <a:highlight>
                  <a:srgbClr val="FFFF00"/>
                </a:highlight>
                <a:latin typeface="Times New Roman" panose="02020603050405020304" pitchFamily="18" charset="0"/>
                <a:cs typeface="Times New Roman" panose="02020603050405020304" pitchFamily="18" charset="0"/>
              </a:rPr>
              <a:t> </a:t>
            </a:r>
            <a:r>
              <a:rPr lang="en-US" i="1" dirty="0" err="1">
                <a:highlight>
                  <a:srgbClr val="FFFF00"/>
                </a:highlight>
              </a:rPr>
              <a:t>c_name</a:t>
            </a:r>
            <a:r>
              <a:rPr lang="en-US" i="1" dirty="0">
                <a:highlight>
                  <a:srgbClr val="FFFF00"/>
                </a:highlight>
              </a:rPr>
              <a:t>(σ </a:t>
            </a:r>
            <a:r>
              <a:rPr lang="en-US" i="1" dirty="0" err="1">
                <a:highlight>
                  <a:srgbClr val="FFFF00"/>
                </a:highlight>
              </a:rPr>
              <a:t>borrower.loan_number</a:t>
            </a:r>
            <a:r>
              <a:rPr lang="en-US" i="1" dirty="0">
                <a:highlight>
                  <a:srgbClr val="FFFF00"/>
                </a:highlight>
              </a:rPr>
              <a:t> = </a:t>
            </a:r>
            <a:r>
              <a:rPr lang="en-US" i="1" dirty="0" err="1">
                <a:highlight>
                  <a:srgbClr val="FFFF00"/>
                </a:highlight>
              </a:rPr>
              <a:t>loan.loan_number</a:t>
            </a:r>
            <a:r>
              <a:rPr lang="en-US" i="1" dirty="0">
                <a:highlight>
                  <a:srgbClr val="FFFF00"/>
                </a:highlight>
              </a:rPr>
              <a:t> (σ </a:t>
            </a:r>
            <a:r>
              <a:rPr lang="en-US" i="1" dirty="0" err="1">
                <a:highlight>
                  <a:srgbClr val="FFFF00"/>
                </a:highlight>
              </a:rPr>
              <a:t>branch_name</a:t>
            </a:r>
            <a:r>
              <a:rPr lang="en-US" i="1" dirty="0">
                <a:highlight>
                  <a:srgbClr val="FFFF00"/>
                </a:highlight>
              </a:rPr>
              <a:t> = ‘B1’  (</a:t>
            </a:r>
            <a:r>
              <a:rPr lang="en-US" i="1" dirty="0" err="1">
                <a:highlight>
                  <a:srgbClr val="FFFF00"/>
                </a:highlight>
              </a:rPr>
              <a:t>borrower×loan</a:t>
            </a:r>
            <a:r>
              <a:rPr lang="en-US" i="1" dirty="0">
                <a:highlight>
                  <a:srgbClr val="FFFF00"/>
                </a:highlight>
              </a:rPr>
              <a:t>))</a:t>
            </a:r>
          </a:p>
          <a:p>
            <a:pPr marL="0" indent="0">
              <a:buNone/>
            </a:pPr>
            <a:r>
              <a:rPr lang="en-US" dirty="0"/>
              <a:t>			Step 2: </a:t>
            </a:r>
            <a:r>
              <a:rPr lang="en-US" i="1" dirty="0"/>
              <a:t>σ </a:t>
            </a:r>
            <a:r>
              <a:rPr lang="en-US" i="1" dirty="0" err="1"/>
              <a:t>branch_name</a:t>
            </a:r>
            <a:r>
              <a:rPr lang="en-US" i="1" dirty="0"/>
              <a:t>=‘B1’ (</a:t>
            </a:r>
            <a:r>
              <a:rPr lang="en-US" i="1" dirty="0" err="1"/>
              <a:t>borrower×loan</a:t>
            </a:r>
            <a:r>
              <a:rPr lang="en-US" i="1" dirty="0"/>
              <a:t>)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16</a:t>
            </a:fld>
            <a:endParaRPr lang="en-US" dirty="0"/>
          </a:p>
        </p:txBody>
      </p:sp>
      <p:graphicFrame>
        <p:nvGraphicFramePr>
          <p:cNvPr id="4" name="Table 7">
            <a:extLst>
              <a:ext uri="{FF2B5EF4-FFF2-40B4-BE49-F238E27FC236}">
                <a16:creationId xmlns:a16="http://schemas.microsoft.com/office/drawing/2014/main" id="{293D32E0-C9F3-9702-1501-FEE756286F5E}"/>
              </a:ext>
            </a:extLst>
          </p:cNvPr>
          <p:cNvGraphicFramePr>
            <a:graphicFrameLocks/>
          </p:cNvGraphicFramePr>
          <p:nvPr>
            <p:extLst>
              <p:ext uri="{D42A27DB-BD31-4B8C-83A1-F6EECF244321}">
                <p14:modId xmlns:p14="http://schemas.microsoft.com/office/powerpoint/2010/main" val="2749174950"/>
              </p:ext>
            </p:extLst>
          </p:nvPr>
        </p:nvGraphicFramePr>
        <p:xfrm>
          <a:off x="1595193" y="2903518"/>
          <a:ext cx="8193894" cy="1371600"/>
        </p:xfrm>
        <a:graphic>
          <a:graphicData uri="http://schemas.openxmlformats.org/drawingml/2006/table">
            <a:tbl>
              <a:tblPr firstRow="1" bandRow="1">
                <a:tableStyleId>{5940675A-B579-460E-94D1-54222C63F5DA}</a:tableStyleId>
              </a:tblPr>
              <a:tblGrid>
                <a:gridCol w="1129047">
                  <a:extLst>
                    <a:ext uri="{9D8B030D-6E8A-4147-A177-3AD203B41FA5}">
                      <a16:colId xmlns:a16="http://schemas.microsoft.com/office/drawing/2014/main" val="1943740034"/>
                    </a:ext>
                  </a:extLst>
                </a:gridCol>
                <a:gridCol w="2598161">
                  <a:extLst>
                    <a:ext uri="{9D8B030D-6E8A-4147-A177-3AD203B41FA5}">
                      <a16:colId xmlns:a16="http://schemas.microsoft.com/office/drawing/2014/main" val="1204584744"/>
                    </a:ext>
                  </a:extLst>
                </a:gridCol>
                <a:gridCol w="1967839">
                  <a:extLst>
                    <a:ext uri="{9D8B030D-6E8A-4147-A177-3AD203B41FA5}">
                      <a16:colId xmlns:a16="http://schemas.microsoft.com/office/drawing/2014/main" val="2482010537"/>
                    </a:ext>
                  </a:extLst>
                </a:gridCol>
                <a:gridCol w="1229899">
                  <a:extLst>
                    <a:ext uri="{9D8B030D-6E8A-4147-A177-3AD203B41FA5}">
                      <a16:colId xmlns:a16="http://schemas.microsoft.com/office/drawing/2014/main" val="1024486464"/>
                    </a:ext>
                  </a:extLst>
                </a:gridCol>
                <a:gridCol w="1268948">
                  <a:extLst>
                    <a:ext uri="{9D8B030D-6E8A-4147-A177-3AD203B41FA5}">
                      <a16:colId xmlns:a16="http://schemas.microsoft.com/office/drawing/2014/main" val="2047556430"/>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Cname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Borrower.Loan_no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Loan.Loan_no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Branch</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Amount</a:t>
                      </a:r>
                    </a:p>
                  </a:txBody>
                  <a:tcPr/>
                </a:tc>
                <a:extLst>
                  <a:ext uri="{0D108BD9-81ED-4DB2-BD59-A6C34878D82A}">
                    <a16:rowId xmlns:a16="http://schemas.microsoft.com/office/drawing/2014/main" val="128618188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X</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25073855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Y</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4048041208"/>
                  </a:ext>
                </a:extLst>
              </a:tr>
            </a:tbl>
          </a:graphicData>
        </a:graphic>
      </p:graphicFrame>
    </p:spTree>
    <p:extLst>
      <p:ext uri="{BB962C8B-B14F-4D97-AF65-F5344CB8AC3E}">
        <p14:creationId xmlns:p14="http://schemas.microsoft.com/office/powerpoint/2010/main" val="135402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6"/>
            <a:ext cx="10543032" cy="460867"/>
          </a:xfrm>
        </p:spPr>
        <p:txBody>
          <a:bodyPr>
            <a:normAutofit fontScale="90000"/>
          </a:bodyPr>
          <a:lstStyle/>
          <a:p>
            <a:r>
              <a:rPr lang="en-US" dirty="0">
                <a:latin typeface="Times New Roman" panose="02020603050405020304" pitchFamily="18" charset="0"/>
                <a:cs typeface="Times New Roman" panose="02020603050405020304" pitchFamily="18" charset="0"/>
              </a:rPr>
              <a:t>CARTESIAN PRODUCT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146629"/>
            <a:ext cx="11350463" cy="4885378"/>
          </a:xfrm>
        </p:spPr>
        <p:txBody>
          <a:bodyPr>
            <a:normAutofit/>
          </a:bodyPr>
          <a:lstStyle/>
          <a:p>
            <a:pPr marL="0" indent="0">
              <a:buNone/>
            </a:pPr>
            <a:r>
              <a:rPr lang="en-US" sz="2400" dirty="0">
                <a:solidFill>
                  <a:schemeClr val="tx2"/>
                </a:solidFill>
                <a:latin typeface="Times New Roman" panose="02020603050405020304" pitchFamily="18" charset="0"/>
                <a:cs typeface="Times New Roman" panose="02020603050405020304" pitchFamily="18" charset="0"/>
              </a:rPr>
              <a:t>Query: Find all customer who taken loan from branch “B1”.</a:t>
            </a:r>
            <a:br>
              <a:rPr lang="en-US" sz="2400" dirty="0">
                <a:solidFill>
                  <a:schemeClr val="tx2"/>
                </a:solidFill>
                <a:latin typeface="Times New Roman" panose="02020603050405020304" pitchFamily="18" charset="0"/>
                <a:cs typeface="Times New Roman" panose="02020603050405020304" pitchFamily="18" charset="0"/>
              </a:rPr>
            </a:br>
            <a:r>
              <a:rPr lang="el-GR" i="1" dirty="0">
                <a:highlight>
                  <a:srgbClr val="FFFF00"/>
                </a:highlight>
                <a:latin typeface="Times New Roman" panose="02020603050405020304" pitchFamily="18" charset="0"/>
                <a:cs typeface="Times New Roman" panose="02020603050405020304" pitchFamily="18" charset="0"/>
              </a:rPr>
              <a:t>π </a:t>
            </a:r>
            <a:r>
              <a:rPr lang="en-US" i="1" dirty="0">
                <a:highlight>
                  <a:srgbClr val="FFFF00"/>
                </a:highlight>
                <a:latin typeface="Times New Roman" panose="02020603050405020304" pitchFamily="18" charset="0"/>
                <a:cs typeface="Times New Roman" panose="02020603050405020304" pitchFamily="18" charset="0"/>
              </a:rPr>
              <a:t> </a:t>
            </a:r>
            <a:r>
              <a:rPr lang="en-US" i="1" dirty="0" err="1">
                <a:highlight>
                  <a:srgbClr val="FFFF00"/>
                </a:highlight>
              </a:rPr>
              <a:t>c_name</a:t>
            </a:r>
            <a:r>
              <a:rPr lang="en-US" i="1" dirty="0">
                <a:highlight>
                  <a:srgbClr val="FFFF00"/>
                </a:highlight>
              </a:rPr>
              <a:t>(σ </a:t>
            </a:r>
            <a:r>
              <a:rPr lang="en-US" i="1" dirty="0" err="1">
                <a:highlight>
                  <a:srgbClr val="FFFF00"/>
                </a:highlight>
              </a:rPr>
              <a:t>borrower.loan_number</a:t>
            </a:r>
            <a:r>
              <a:rPr lang="en-US" i="1" dirty="0">
                <a:highlight>
                  <a:srgbClr val="FFFF00"/>
                </a:highlight>
              </a:rPr>
              <a:t> = </a:t>
            </a:r>
            <a:r>
              <a:rPr lang="en-US" i="1" dirty="0" err="1">
                <a:highlight>
                  <a:srgbClr val="FFFF00"/>
                </a:highlight>
              </a:rPr>
              <a:t>loan.loan_number</a:t>
            </a:r>
            <a:r>
              <a:rPr lang="en-US" i="1" dirty="0">
                <a:highlight>
                  <a:srgbClr val="FFFF00"/>
                </a:highlight>
              </a:rPr>
              <a:t> (σ </a:t>
            </a:r>
            <a:r>
              <a:rPr lang="en-US" i="1" dirty="0" err="1">
                <a:highlight>
                  <a:srgbClr val="FFFF00"/>
                </a:highlight>
              </a:rPr>
              <a:t>branch_name</a:t>
            </a:r>
            <a:r>
              <a:rPr lang="en-US" i="1" dirty="0">
                <a:highlight>
                  <a:srgbClr val="FFFF00"/>
                </a:highlight>
              </a:rPr>
              <a:t> = ‘B1’  (</a:t>
            </a:r>
            <a:r>
              <a:rPr lang="en-US" i="1" dirty="0" err="1">
                <a:highlight>
                  <a:srgbClr val="FFFF00"/>
                </a:highlight>
              </a:rPr>
              <a:t>borrower×loan</a:t>
            </a:r>
            <a:r>
              <a:rPr lang="en-US" i="1" dirty="0">
                <a:highlight>
                  <a:srgbClr val="FFFF00"/>
                </a:highlight>
              </a:rPr>
              <a:t>))</a:t>
            </a:r>
            <a:r>
              <a:rPr lang="en-US" i="1" dirty="0"/>
              <a:t>   </a:t>
            </a:r>
          </a:p>
          <a:p>
            <a:pPr marL="0" indent="0">
              <a:buNone/>
            </a:pPr>
            <a:r>
              <a:rPr lang="en-US" i="1" dirty="0"/>
              <a:t>	 Step 3: σ </a:t>
            </a:r>
            <a:r>
              <a:rPr lang="en-US" i="1" dirty="0" err="1"/>
              <a:t>borrower.loan_number</a:t>
            </a:r>
            <a:r>
              <a:rPr lang="en-US" i="1" dirty="0"/>
              <a:t>=</a:t>
            </a:r>
            <a:r>
              <a:rPr lang="en-US" i="1" dirty="0" err="1"/>
              <a:t>loan.loan_number</a:t>
            </a:r>
            <a:r>
              <a:rPr lang="en-US" i="1" dirty="0"/>
              <a:t>(σ </a:t>
            </a:r>
            <a:r>
              <a:rPr lang="en-US" i="1" dirty="0" err="1"/>
              <a:t>branch_name</a:t>
            </a:r>
            <a:r>
              <a:rPr lang="en-US" i="1" dirty="0"/>
              <a:t>=”B1” (</a:t>
            </a:r>
            <a:r>
              <a:rPr lang="en-US" i="1" dirty="0" err="1"/>
              <a:t>borrower×loan</a:t>
            </a:r>
            <a:r>
              <a:rPr lang="en-US" i="1" dirty="0"/>
              <a:t>))</a:t>
            </a:r>
          </a:p>
          <a:p>
            <a:pPr marL="0" indent="0">
              <a:buNone/>
            </a:pPr>
            <a:endParaRPr lang="en-US" i="1" dirty="0">
              <a:latin typeface="Times New Roman" panose="02020603050405020304" pitchFamily="18" charset="0"/>
              <a:cs typeface="Times New Roman" panose="02020603050405020304" pitchFamily="18" charset="0"/>
            </a:endParaRPr>
          </a:p>
          <a:p>
            <a:pPr marL="0" indent="0">
              <a:buNone/>
            </a:pPr>
            <a:endParaRPr lang="en-US" i="1" dirty="0"/>
          </a:p>
          <a:p>
            <a:pPr marL="0" indent="0">
              <a:buNone/>
            </a:pPr>
            <a:r>
              <a:rPr lang="en-US" i="1" dirty="0">
                <a:latin typeface="Times New Roman" panose="02020603050405020304" pitchFamily="18" charset="0"/>
                <a:cs typeface="Times New Roman" panose="02020603050405020304" pitchFamily="18" charset="0"/>
              </a:rPr>
              <a:t>	Step 3: </a:t>
            </a:r>
            <a:r>
              <a:rPr lang="el-GR" i="1" dirty="0">
                <a:latin typeface="Times New Roman" panose="02020603050405020304" pitchFamily="18" charset="0"/>
                <a:cs typeface="Times New Roman" panose="02020603050405020304" pitchFamily="18" charset="0"/>
              </a:rPr>
              <a:t>π </a:t>
            </a:r>
            <a:r>
              <a:rPr lang="en-US" i="1" dirty="0">
                <a:latin typeface="Times New Roman" panose="02020603050405020304" pitchFamily="18" charset="0"/>
                <a:cs typeface="Times New Roman" panose="02020603050405020304" pitchFamily="18" charset="0"/>
              </a:rPr>
              <a:t> </a:t>
            </a:r>
            <a:r>
              <a:rPr lang="en-US" i="1" dirty="0" err="1"/>
              <a:t>c_name</a:t>
            </a:r>
            <a:r>
              <a:rPr lang="en-US" i="1" dirty="0"/>
              <a:t> (σ  ….)</a:t>
            </a:r>
          </a:p>
          <a:p>
            <a:pPr marL="0" indent="0">
              <a:buNone/>
            </a:pP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graphicFrame>
        <p:nvGraphicFramePr>
          <p:cNvPr id="4" name="Table 7">
            <a:extLst>
              <a:ext uri="{FF2B5EF4-FFF2-40B4-BE49-F238E27FC236}">
                <a16:creationId xmlns:a16="http://schemas.microsoft.com/office/drawing/2014/main" id="{293D32E0-C9F3-9702-1501-FEE756286F5E}"/>
              </a:ext>
            </a:extLst>
          </p:cNvPr>
          <p:cNvGraphicFramePr>
            <a:graphicFrameLocks/>
          </p:cNvGraphicFramePr>
          <p:nvPr>
            <p:extLst>
              <p:ext uri="{D42A27DB-BD31-4B8C-83A1-F6EECF244321}">
                <p14:modId xmlns:p14="http://schemas.microsoft.com/office/powerpoint/2010/main" val="3229013661"/>
              </p:ext>
            </p:extLst>
          </p:nvPr>
        </p:nvGraphicFramePr>
        <p:xfrm>
          <a:off x="1792224" y="3132118"/>
          <a:ext cx="8193894" cy="914400"/>
        </p:xfrm>
        <a:graphic>
          <a:graphicData uri="http://schemas.openxmlformats.org/drawingml/2006/table">
            <a:tbl>
              <a:tblPr firstRow="1" bandRow="1">
                <a:tableStyleId>{5940675A-B579-460E-94D1-54222C63F5DA}</a:tableStyleId>
              </a:tblPr>
              <a:tblGrid>
                <a:gridCol w="1129047">
                  <a:extLst>
                    <a:ext uri="{9D8B030D-6E8A-4147-A177-3AD203B41FA5}">
                      <a16:colId xmlns:a16="http://schemas.microsoft.com/office/drawing/2014/main" val="1943740034"/>
                    </a:ext>
                  </a:extLst>
                </a:gridCol>
                <a:gridCol w="2598161">
                  <a:extLst>
                    <a:ext uri="{9D8B030D-6E8A-4147-A177-3AD203B41FA5}">
                      <a16:colId xmlns:a16="http://schemas.microsoft.com/office/drawing/2014/main" val="1204584744"/>
                    </a:ext>
                  </a:extLst>
                </a:gridCol>
                <a:gridCol w="1967839">
                  <a:extLst>
                    <a:ext uri="{9D8B030D-6E8A-4147-A177-3AD203B41FA5}">
                      <a16:colId xmlns:a16="http://schemas.microsoft.com/office/drawing/2014/main" val="2482010537"/>
                    </a:ext>
                  </a:extLst>
                </a:gridCol>
                <a:gridCol w="1229899">
                  <a:extLst>
                    <a:ext uri="{9D8B030D-6E8A-4147-A177-3AD203B41FA5}">
                      <a16:colId xmlns:a16="http://schemas.microsoft.com/office/drawing/2014/main" val="1024486464"/>
                    </a:ext>
                  </a:extLst>
                </a:gridCol>
                <a:gridCol w="1268948">
                  <a:extLst>
                    <a:ext uri="{9D8B030D-6E8A-4147-A177-3AD203B41FA5}">
                      <a16:colId xmlns:a16="http://schemas.microsoft.com/office/drawing/2014/main" val="2047556430"/>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Cname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Borrower.Loan_no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Loan.Loan_no</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Branch</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Amount</a:t>
                      </a:r>
                    </a:p>
                  </a:txBody>
                  <a:tcPr/>
                </a:tc>
                <a:extLst>
                  <a:ext uri="{0D108BD9-81ED-4DB2-BD59-A6C34878D82A}">
                    <a16:rowId xmlns:a16="http://schemas.microsoft.com/office/drawing/2014/main" val="128618188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X</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L01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B1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250738554"/>
                  </a:ext>
                </a:extLst>
              </a:tr>
            </a:tbl>
          </a:graphicData>
        </a:graphic>
      </p:graphicFrame>
      <p:graphicFrame>
        <p:nvGraphicFramePr>
          <p:cNvPr id="8" name="Table 7">
            <a:extLst>
              <a:ext uri="{FF2B5EF4-FFF2-40B4-BE49-F238E27FC236}">
                <a16:creationId xmlns:a16="http://schemas.microsoft.com/office/drawing/2014/main" id="{02DACA33-C726-F042-F936-EE5756855F20}"/>
              </a:ext>
            </a:extLst>
          </p:cNvPr>
          <p:cNvGraphicFramePr>
            <a:graphicFrameLocks/>
          </p:cNvGraphicFramePr>
          <p:nvPr>
            <p:extLst>
              <p:ext uri="{D42A27DB-BD31-4B8C-83A1-F6EECF244321}">
                <p14:modId xmlns:p14="http://schemas.microsoft.com/office/powerpoint/2010/main" val="1369616562"/>
              </p:ext>
            </p:extLst>
          </p:nvPr>
        </p:nvGraphicFramePr>
        <p:xfrm>
          <a:off x="2763321" y="4753364"/>
          <a:ext cx="1129047" cy="914400"/>
        </p:xfrm>
        <a:graphic>
          <a:graphicData uri="http://schemas.openxmlformats.org/drawingml/2006/table">
            <a:tbl>
              <a:tblPr firstRow="1" bandRow="1">
                <a:tableStyleId>{5940675A-B579-460E-94D1-54222C63F5DA}</a:tableStyleId>
              </a:tblPr>
              <a:tblGrid>
                <a:gridCol w="1129047">
                  <a:extLst>
                    <a:ext uri="{9D8B030D-6E8A-4147-A177-3AD203B41FA5}">
                      <a16:colId xmlns:a16="http://schemas.microsoft.com/office/drawing/2014/main" val="1943740034"/>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Cname</a:t>
                      </a: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618188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X</a:t>
                      </a:r>
                    </a:p>
                  </a:txBody>
                  <a:tcPr/>
                </a:tc>
                <a:extLst>
                  <a:ext uri="{0D108BD9-81ED-4DB2-BD59-A6C34878D82A}">
                    <a16:rowId xmlns:a16="http://schemas.microsoft.com/office/drawing/2014/main" val="1250738554"/>
                  </a:ext>
                </a:extLst>
              </a:tr>
            </a:tbl>
          </a:graphicData>
        </a:graphic>
      </p:graphicFrame>
    </p:spTree>
    <p:extLst>
      <p:ext uri="{BB962C8B-B14F-4D97-AF65-F5344CB8AC3E}">
        <p14:creationId xmlns:p14="http://schemas.microsoft.com/office/powerpoint/2010/main" val="739195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RENAME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It is used to rename the resultant relation.</a:t>
            </a:r>
          </a:p>
          <a:p>
            <a:r>
              <a:rPr lang="en-US" dirty="0">
                <a:latin typeface="Times New Roman" panose="02020603050405020304" pitchFamily="18" charset="0"/>
                <a:cs typeface="Times New Roman" panose="02020603050405020304" pitchFamily="18" charset="0"/>
              </a:rPr>
              <a:t>denoted by </a:t>
            </a:r>
            <a:r>
              <a:rPr lang="el-GR" dirty="0"/>
              <a:t>ρ</a:t>
            </a:r>
            <a:r>
              <a:rPr lang="en-US" dirty="0"/>
              <a:t> (Rho)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 </a:t>
            </a:r>
            <a:r>
              <a:rPr lang="el-GR" dirty="0"/>
              <a:t>ρ</a:t>
            </a:r>
            <a:r>
              <a:rPr lang="en-US" i="1" dirty="0"/>
              <a:t> </a:t>
            </a:r>
            <a:r>
              <a:rPr lang="en-US" i="1" dirty="0" err="1"/>
              <a:t>name_of_relation</a:t>
            </a:r>
            <a:r>
              <a:rPr lang="en-US" i="1" dirty="0"/>
              <a:t>(relation)</a:t>
            </a: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292767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RENAME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l-GR" dirty="0"/>
              <a:t>ρ</a:t>
            </a:r>
            <a:r>
              <a:rPr lang="en-US" dirty="0"/>
              <a:t> </a:t>
            </a:r>
            <a:r>
              <a:rPr lang="en-US" dirty="0" err="1">
                <a:latin typeface="Times New Roman" panose="02020603050405020304" pitchFamily="18" charset="0"/>
                <a:cs typeface="Times New Roman" panose="02020603050405020304" pitchFamily="18" charset="0"/>
              </a:rPr>
              <a:t>cse_students</a:t>
            </a:r>
            <a:r>
              <a:rPr lang="en-US" dirty="0"/>
              <a:t> </a:t>
            </a:r>
            <a:r>
              <a:rPr lang="en-US" dirty="0">
                <a:latin typeface="Times New Roman" panose="02020603050405020304" pitchFamily="18" charset="0"/>
                <a:cs typeface="Times New Roman" panose="02020603050405020304" pitchFamily="18" charset="0"/>
              </a:rPr>
              <a:t>(</a:t>
            </a:r>
            <a:r>
              <a:rPr lang="el-GR" i="1" dirty="0"/>
              <a:t>π </a:t>
            </a:r>
            <a:r>
              <a:rPr lang="en-US" dirty="0" err="1">
                <a:latin typeface="Times New Roman" panose="02020603050405020304" pitchFamily="18" charset="0"/>
                <a:cs typeface="Times New Roman" panose="02020603050405020304" pitchFamily="18" charset="0"/>
              </a:rPr>
              <a:t>Roll_no,Name</a:t>
            </a:r>
            <a:r>
              <a:rPr lang="en-US" dirty="0"/>
              <a:t> </a:t>
            </a:r>
            <a:r>
              <a:rPr lang="en-US"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σ</a:t>
            </a:r>
            <a:r>
              <a:rPr lang="en-US" i="1" dirty="0"/>
              <a:t> </a:t>
            </a:r>
            <a:r>
              <a:rPr lang="en-US" dirty="0">
                <a:latin typeface="Times New Roman" panose="02020603050405020304" pitchFamily="18" charset="0"/>
                <a:cs typeface="Times New Roman" panose="02020603050405020304" pitchFamily="18" charset="0"/>
              </a:rPr>
              <a:t>Branch='</a:t>
            </a:r>
            <a:r>
              <a:rPr lang="en-US" dirty="0" err="1">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(Students)))</a:t>
            </a:r>
          </a:p>
          <a:p>
            <a:r>
              <a:rPr lang="en-US" dirty="0"/>
              <a:t>T</a:t>
            </a:r>
            <a:r>
              <a:rPr lang="en-US" dirty="0">
                <a:latin typeface="Times New Roman" panose="02020603050405020304" pitchFamily="18" charset="0"/>
                <a:cs typeface="Times New Roman" panose="02020603050405020304" pitchFamily="18" charset="0"/>
              </a:rPr>
              <a:t>he selection of "</a:t>
            </a:r>
            <a:r>
              <a:rPr lang="en-US" dirty="0" err="1">
                <a:latin typeface="Times New Roman" panose="02020603050405020304" pitchFamily="18" charset="0"/>
                <a:cs typeface="Times New Roman" panose="02020603050405020304" pitchFamily="18" charset="0"/>
              </a:rPr>
              <a:t>Roll_no</a:t>
            </a:r>
            <a:r>
              <a:rPr lang="en-US" dirty="0">
                <a:latin typeface="Times New Roman" panose="02020603050405020304" pitchFamily="18" charset="0"/>
                <a:cs typeface="Times New Roman" panose="02020603050405020304" pitchFamily="18" charset="0"/>
              </a:rPr>
              <a:t>" and "Name" attributes from the "Students" relation where the "Branch" is '</a:t>
            </a:r>
            <a:r>
              <a:rPr lang="en-US" dirty="0" err="1">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and the result is renamed as "</a:t>
            </a:r>
            <a:r>
              <a:rPr lang="en-US" dirty="0" err="1">
                <a:latin typeface="Times New Roman" panose="02020603050405020304" pitchFamily="18" charset="0"/>
                <a:cs typeface="Times New Roman" panose="02020603050405020304" pitchFamily="18" charset="0"/>
              </a:rPr>
              <a:t>cse_students</a:t>
            </a:r>
            <a:r>
              <a:rPr lang="en-US"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spTree>
    <p:extLst>
      <p:ext uri="{BB962C8B-B14F-4D97-AF65-F5344CB8AC3E}">
        <p14:creationId xmlns:p14="http://schemas.microsoft.com/office/powerpoint/2010/main" val="358602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Lesson 3: Relational Model (4hrs)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a:buFont typeface="+mj-lt"/>
              <a:buAutoNum type="arabicPeriod"/>
            </a:pPr>
            <a:r>
              <a:rPr lang="en-US" dirty="0">
                <a:latin typeface="Times New Roman" panose="02020603050405020304" pitchFamily="18" charset="0"/>
                <a:cs typeface="Times New Roman" panose="02020603050405020304" pitchFamily="18" charset="0"/>
              </a:rPr>
              <a:t>Introduction to Relational Database</a:t>
            </a:r>
          </a:p>
          <a:p>
            <a:pPr>
              <a:buFont typeface="+mj-lt"/>
              <a:buAutoNum type="arabicPeriod"/>
            </a:pPr>
            <a:r>
              <a:rPr lang="en-US" dirty="0">
                <a:latin typeface="Times New Roman" panose="02020603050405020304" pitchFamily="18" charset="0"/>
                <a:cs typeface="Times New Roman" panose="02020603050405020304" pitchFamily="18" charset="0"/>
              </a:rPr>
              <a:t>Database Schema and Views</a:t>
            </a:r>
          </a:p>
          <a:p>
            <a:pPr>
              <a:buFont typeface="+mj-lt"/>
              <a:buAutoNum type="arabicPeriod"/>
            </a:pPr>
            <a:r>
              <a:rPr lang="en-US" dirty="0">
                <a:latin typeface="Times New Roman" panose="02020603050405020304" pitchFamily="18" charset="0"/>
                <a:cs typeface="Times New Roman" panose="02020603050405020304" pitchFamily="18" charset="0"/>
              </a:rPr>
              <a:t>Relational Model Constraints</a:t>
            </a:r>
          </a:p>
          <a:p>
            <a:pPr>
              <a:buFont typeface="+mj-lt"/>
              <a:buAutoNum type="arabicPeriod"/>
            </a:pPr>
            <a:r>
              <a:rPr lang="en-US" b="1" dirty="0">
                <a:latin typeface="Times New Roman" panose="02020603050405020304" pitchFamily="18" charset="0"/>
                <a:cs typeface="Times New Roman" panose="02020603050405020304" pitchFamily="18" charset="0"/>
              </a:rPr>
              <a:t>Relational Operations and Algebra</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Additional</a:t>
            </a:r>
            <a:r>
              <a:rPr lang="en-US" dirty="0">
                <a:latin typeface="Times New Roman" panose="02020603050405020304" pitchFamily="18" charset="0"/>
                <a:cs typeface="Times New Roman" panose="02020603050405020304" pitchFamily="18" charset="0"/>
              </a:rPr>
              <a:t> Operations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The fundamental operations of the relational algebra are sufficient to express any relational algebra query.</a:t>
            </a:r>
          </a:p>
          <a:p>
            <a:r>
              <a:rPr lang="en-US" dirty="0">
                <a:latin typeface="Times New Roman" panose="02020603050405020304" pitchFamily="18" charset="0"/>
                <a:cs typeface="Times New Roman" panose="02020603050405020304" pitchFamily="18" charset="0"/>
              </a:rPr>
              <a:t>But for complex query it is difficult. </a:t>
            </a:r>
          </a:p>
          <a:p>
            <a:r>
              <a:rPr lang="en-US" dirty="0">
                <a:latin typeface="Times New Roman" panose="02020603050405020304" pitchFamily="18" charset="0"/>
                <a:cs typeface="Times New Roman" panose="02020603050405020304" pitchFamily="18" charset="0"/>
              </a:rPr>
              <a:t>Additional operations (</a:t>
            </a:r>
            <a:r>
              <a:rPr lang="en-US" b="1" dirty="0">
                <a:latin typeface="Times New Roman" panose="02020603050405020304" pitchFamily="18" charset="0"/>
                <a:cs typeface="Times New Roman" panose="02020603050405020304" pitchFamily="18" charset="0"/>
              </a:rPr>
              <a:t>set intersection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natural join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division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assignment</a:t>
            </a:r>
            <a:r>
              <a:rPr lang="en-US" dirty="0">
                <a:latin typeface="Times New Roman" panose="02020603050405020304" pitchFamily="18" charset="0"/>
                <a:cs typeface="Times New Roman" panose="02020603050405020304" pitchFamily="18" charset="0"/>
              </a:rPr>
              <a:t>) simplify the common queries.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195067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SET INTERSECTION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Results tuples that appear in both relation</a:t>
            </a:r>
          </a:p>
          <a:p>
            <a:r>
              <a:rPr lang="en-US" dirty="0">
                <a:latin typeface="Times New Roman" panose="02020603050405020304" pitchFamily="18" charset="0"/>
                <a:cs typeface="Times New Roman" panose="02020603050405020304" pitchFamily="18" charset="0"/>
              </a:rPr>
              <a:t>The result must be union compatible</a:t>
            </a:r>
          </a:p>
          <a:p>
            <a:r>
              <a:rPr lang="en-US" dirty="0">
                <a:latin typeface="Times New Roman" panose="02020603050405020304" pitchFamily="18" charset="0"/>
                <a:cs typeface="Times New Roman" panose="02020603050405020304" pitchFamily="18" charset="0"/>
              </a:rPr>
              <a:t>denoted by intersection</a:t>
            </a:r>
          </a:p>
          <a:p>
            <a:r>
              <a:rPr lang="en-US" dirty="0">
                <a:latin typeface="Times New Roman" panose="02020603050405020304" pitchFamily="18" charset="0"/>
                <a:cs typeface="Times New Roman" panose="02020603050405020304" pitchFamily="18" charset="0"/>
              </a:rPr>
              <a:t>Syntax: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attribute_list (relation) ∩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attribute_list (relation)</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spTree>
    <p:extLst>
      <p:ext uri="{BB962C8B-B14F-4D97-AF65-F5344CB8AC3E}">
        <p14:creationId xmlns:p14="http://schemas.microsoft.com/office/powerpoint/2010/main" val="198208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SET INTERSECTION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customerName</a:t>
            </a:r>
            <a:r>
              <a:rPr lang="en-US" i="1" dirty="0">
                <a:latin typeface="Times New Roman" panose="02020603050405020304" pitchFamily="18" charset="0"/>
                <a:cs typeface="Times New Roman" panose="02020603050405020304" pitchFamily="18" charset="0"/>
              </a:rPr>
              <a:t>(depositor) ∩ </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customerName</a:t>
            </a:r>
            <a:r>
              <a:rPr lang="en-US" i="1" dirty="0">
                <a:latin typeface="Times New Roman" panose="02020603050405020304" pitchFamily="18" charset="0"/>
                <a:cs typeface="Times New Roman" panose="02020603050405020304" pitchFamily="18" charset="0"/>
              </a:rPr>
              <a:t>(borrower)</a:t>
            </a:r>
          </a:p>
          <a:p>
            <a:r>
              <a:rPr lang="en-US" dirty="0">
                <a:latin typeface="Times New Roman" panose="02020603050405020304" pitchFamily="18" charset="0"/>
                <a:cs typeface="Times New Roman" panose="02020603050405020304" pitchFamily="18" charset="0"/>
              </a:rPr>
              <a:t>All customers of bank who have an account and</a:t>
            </a:r>
            <a:r>
              <a:rPr lang="en-US" dirty="0"/>
              <a:t> a </a:t>
            </a:r>
            <a:r>
              <a:rPr lang="en-US" dirty="0">
                <a:latin typeface="Times New Roman" panose="02020603050405020304" pitchFamily="18" charset="0"/>
                <a:cs typeface="Times New Roman" panose="02020603050405020304" pitchFamily="18" charset="0"/>
              </a:rPr>
              <a:t>loan</a:t>
            </a:r>
          </a:p>
          <a:p>
            <a:r>
              <a:rPr lang="en-US" i="1" dirty="0"/>
              <a:t>A</a:t>
            </a:r>
            <a:r>
              <a:rPr lang="en-US" i="1" dirty="0">
                <a:latin typeface="Times New Roman" panose="02020603050405020304" pitchFamily="18" charset="0"/>
                <a:cs typeface="Times New Roman" panose="02020603050405020304" pitchFamily="18" charset="0"/>
              </a:rPr>
              <a:t> ∩ </a:t>
            </a:r>
            <a:r>
              <a:rPr lang="en-US" i="1" dirty="0"/>
              <a:t>B = B</a:t>
            </a:r>
            <a:r>
              <a:rPr lang="en-US" i="1" dirty="0">
                <a:latin typeface="Times New Roman" panose="02020603050405020304" pitchFamily="18" charset="0"/>
                <a:cs typeface="Times New Roman" panose="02020603050405020304" pitchFamily="18" charset="0"/>
              </a:rPr>
              <a:t> ∩ </a:t>
            </a:r>
            <a:r>
              <a:rPr lang="en-US" i="1" dirty="0"/>
              <a:t>A</a:t>
            </a: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22</a:t>
            </a:fld>
            <a:endParaRPr lang="en-US" dirty="0"/>
          </a:p>
        </p:txBody>
      </p:sp>
    </p:spTree>
    <p:extLst>
      <p:ext uri="{BB962C8B-B14F-4D97-AF65-F5344CB8AC3E}">
        <p14:creationId xmlns:p14="http://schemas.microsoft.com/office/powerpoint/2010/main" val="2767934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JOIN OPERATION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Allows users to combine 2 relation in a specified way </a:t>
            </a:r>
          </a:p>
          <a:p>
            <a:r>
              <a:rPr lang="en-US" dirty="0"/>
              <a:t>T</a:t>
            </a:r>
            <a:r>
              <a:rPr lang="en-US" dirty="0">
                <a:latin typeface="Times New Roman" panose="02020603050405020304" pitchFamily="18" charset="0"/>
                <a:cs typeface="Times New Roman" panose="02020603050405020304" pitchFamily="18" charset="0"/>
              </a:rPr>
              <a:t>he join operation can be stated in terms of a cartesian product followed by a selection operation</a:t>
            </a:r>
          </a:p>
          <a:p>
            <a:r>
              <a:rPr lang="en-US" dirty="0">
                <a:latin typeface="Times New Roman" panose="02020603050405020304" pitchFamily="18" charset="0"/>
                <a:cs typeface="Times New Roman" panose="02020603050405020304" pitchFamily="18" charset="0"/>
              </a:rPr>
              <a:t>It is very important as used frequently with specifying database queries</a:t>
            </a:r>
          </a:p>
          <a:p>
            <a:r>
              <a:rPr lang="en-US" dirty="0">
                <a:latin typeface="Times New Roman" panose="02020603050405020304" pitchFamily="18" charset="0"/>
                <a:cs typeface="Times New Roman" panose="02020603050405020304" pitchFamily="18" charset="0"/>
              </a:rPr>
              <a:t>three types of join exist</a:t>
            </a:r>
          </a:p>
          <a:p>
            <a:pPr lvl="1"/>
            <a:r>
              <a:rPr lang="en-US" dirty="0"/>
              <a:t>T</a:t>
            </a:r>
            <a:r>
              <a:rPr lang="en-US" dirty="0">
                <a:latin typeface="Times New Roman" panose="02020603050405020304" pitchFamily="18" charset="0"/>
                <a:cs typeface="Times New Roman" panose="02020603050405020304" pitchFamily="18" charset="0"/>
              </a:rPr>
              <a:t>heta join or condition join</a:t>
            </a:r>
          </a:p>
          <a:p>
            <a:pPr lvl="1"/>
            <a:r>
              <a:rPr lang="en-US" dirty="0">
                <a:latin typeface="Times New Roman" panose="02020603050405020304" pitchFamily="18" charset="0"/>
                <a:cs typeface="Times New Roman" panose="02020603050405020304" pitchFamily="18" charset="0"/>
              </a:rPr>
              <a:t>Equi join or inner join</a:t>
            </a:r>
          </a:p>
          <a:p>
            <a:pPr lvl="1"/>
            <a:r>
              <a:rPr lang="en-US" dirty="0"/>
              <a:t>N</a:t>
            </a:r>
            <a:r>
              <a:rPr lang="en-US" dirty="0">
                <a:latin typeface="Times New Roman" panose="02020603050405020304" pitchFamily="18" charset="0"/>
                <a:cs typeface="Times New Roman" panose="02020603050405020304" pitchFamily="18" charset="0"/>
              </a:rPr>
              <a:t>atural join</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23</a:t>
            </a:fld>
            <a:endParaRPr lang="en-US" dirty="0"/>
          </a:p>
        </p:txBody>
      </p:sp>
    </p:spTree>
    <p:extLst>
      <p:ext uri="{BB962C8B-B14F-4D97-AF65-F5344CB8AC3E}">
        <p14:creationId xmlns:p14="http://schemas.microsoft.com/office/powerpoint/2010/main" val="56628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THETA JOIN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or CONDITION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t>Combines</a:t>
            </a:r>
            <a:r>
              <a:rPr lang="en-US" dirty="0">
                <a:latin typeface="Times New Roman" panose="02020603050405020304" pitchFamily="18" charset="0"/>
                <a:cs typeface="Times New Roman" panose="02020603050405020304" pitchFamily="18" charset="0"/>
              </a:rPr>
              <a:t> two relation together based on a condition using a comparison operator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is a predicate and consist of one of the comparison operators ( = , &lt; , &gt; , &lt;= , &gt;= , != ) and specifies join condition</a:t>
            </a:r>
          </a:p>
          <a:p>
            <a:r>
              <a:rPr lang="en-US" dirty="0"/>
              <a:t>F</a:t>
            </a:r>
            <a:r>
              <a:rPr lang="en-US" dirty="0">
                <a:latin typeface="Times New Roman" panose="02020603050405020304" pitchFamily="18" charset="0"/>
                <a:cs typeface="Times New Roman" panose="02020603050405020304" pitchFamily="18" charset="0"/>
              </a:rPr>
              <a:t>or any two relations A&amp;B, theta join is</a:t>
            </a:r>
          </a:p>
          <a:p>
            <a:r>
              <a:rPr lang="en-US" dirty="0">
                <a:latin typeface="Times New Roman" panose="02020603050405020304" pitchFamily="18" charset="0"/>
                <a:cs typeface="Times New Roman" panose="02020603050405020304" pitchFamily="18" charset="0"/>
              </a:rPr>
              <a:t>Syntax: </a:t>
            </a:r>
            <a:r>
              <a:rPr lang="en-US" i="1" dirty="0">
                <a:latin typeface="Times New Roman" panose="02020603050405020304" pitchFamily="18" charset="0"/>
                <a:cs typeface="Times New Roman" panose="02020603050405020304" pitchFamily="18" charset="0"/>
              </a:rPr>
              <a:t>A ⋈ </a:t>
            </a:r>
            <a:r>
              <a:rPr lang="el-GR" i="1" baseline="-25000" dirty="0">
                <a:latin typeface="Times New Roman" panose="02020603050405020304" pitchFamily="18" charset="0"/>
                <a:cs typeface="Times New Roman" panose="02020603050405020304" pitchFamily="18" charset="0"/>
              </a:rPr>
              <a:t>θ</a:t>
            </a:r>
            <a:r>
              <a:rPr lang="el-GR"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or</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σ</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θ</a:t>
            </a:r>
            <a:r>
              <a:rPr lang="en-US" i="1" dirty="0">
                <a:latin typeface="Times New Roman" panose="02020603050405020304" pitchFamily="18" charset="0"/>
                <a:cs typeface="Times New Roman" panose="02020603050405020304" pitchFamily="18" charset="0"/>
              </a:rPr>
              <a:t> (A X B)</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24</a:t>
            </a:fld>
            <a:endParaRPr lang="en-US" dirty="0"/>
          </a:p>
        </p:txBody>
      </p:sp>
    </p:spTree>
    <p:extLst>
      <p:ext uri="{BB962C8B-B14F-4D97-AF65-F5344CB8AC3E}">
        <p14:creationId xmlns:p14="http://schemas.microsoft.com/office/powerpoint/2010/main" val="292241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Theta join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i="1" dirty="0">
                <a:latin typeface="Times New Roman" panose="02020603050405020304" pitchFamily="18" charset="0"/>
                <a:cs typeface="Times New Roman" panose="02020603050405020304" pitchFamily="18" charset="0"/>
              </a:rPr>
              <a:t>Employee ⋈ </a:t>
            </a:r>
            <a:r>
              <a:rPr lang="en-US" i="1" dirty="0" err="1">
                <a:latin typeface="Times New Roman" panose="02020603050405020304" pitchFamily="18" charset="0"/>
                <a:cs typeface="Times New Roman" panose="02020603050405020304" pitchFamily="18" charset="0"/>
              </a:rPr>
              <a:t>Employee.Eid</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Department.Eid</a:t>
            </a:r>
            <a:r>
              <a:rPr lang="en-US" i="1" dirty="0">
                <a:latin typeface="Times New Roman" panose="02020603050405020304" pitchFamily="18" charset="0"/>
                <a:cs typeface="Times New Roman" panose="02020603050405020304" pitchFamily="18" charset="0"/>
              </a:rPr>
              <a:t> Department</a:t>
            </a:r>
          </a:p>
          <a:p>
            <a:r>
              <a:rPr lang="el-GR" i="1" dirty="0">
                <a:latin typeface="Times New Roman" panose="02020603050405020304" pitchFamily="18" charset="0"/>
                <a:cs typeface="Times New Roman" panose="02020603050405020304" pitchFamily="18" charset="0"/>
              </a:rPr>
              <a:t>σ</a:t>
            </a:r>
            <a:r>
              <a:rPr lang="en-US" i="1" dirty="0"/>
              <a:t> </a:t>
            </a:r>
            <a:r>
              <a:rPr lang="en-US" i="1" dirty="0" err="1"/>
              <a:t>Employee.Eid</a:t>
            </a:r>
            <a:r>
              <a:rPr lang="en-US" i="1" dirty="0"/>
              <a:t> = </a:t>
            </a:r>
            <a:r>
              <a:rPr lang="en-US" i="1" dirty="0" err="1"/>
              <a:t>Department.Eid</a:t>
            </a:r>
            <a:r>
              <a:rPr lang="en-US" i="1" dirty="0"/>
              <a:t> (Employee X Department)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expression represents an </a:t>
            </a:r>
            <a:r>
              <a:rPr lang="en-US" dirty="0" err="1">
                <a:latin typeface="Times New Roman" panose="02020603050405020304" pitchFamily="18" charset="0"/>
                <a:cs typeface="Times New Roman" panose="02020603050405020304" pitchFamily="18" charset="0"/>
              </a:rPr>
              <a:t>equi</a:t>
            </a:r>
            <a:r>
              <a:rPr lang="en-US" dirty="0">
                <a:latin typeface="Times New Roman" panose="02020603050405020304" pitchFamily="18" charset="0"/>
                <a:cs typeface="Times New Roman" panose="02020603050405020304" pitchFamily="18" charset="0"/>
              </a:rPr>
              <a:t>-join between the "Employee" and "Department" relations based on the equality of the "Eid" attribute in both relations.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25</a:t>
            </a:fld>
            <a:endParaRPr lang="en-US" dirty="0"/>
          </a:p>
        </p:txBody>
      </p:sp>
    </p:spTree>
    <p:extLst>
      <p:ext uri="{BB962C8B-B14F-4D97-AF65-F5344CB8AC3E}">
        <p14:creationId xmlns:p14="http://schemas.microsoft.com/office/powerpoint/2010/main" val="80395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Theta join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4"/>
            <a:ext cx="10543031" cy="4392295"/>
          </a:xfrm>
        </p:spPr>
        <p:txBody>
          <a:bodyPr>
            <a:noAutofit/>
          </a:bodyPr>
          <a:lstStyle/>
          <a:p>
            <a:r>
              <a:rPr lang="en-US" i="1" dirty="0">
                <a:latin typeface="Times New Roman" panose="02020603050405020304" pitchFamily="18" charset="0"/>
                <a:cs typeface="Times New Roman" panose="02020603050405020304" pitchFamily="18" charset="0"/>
              </a:rPr>
              <a:t>S1 ⋈ </a:t>
            </a:r>
            <a:r>
              <a:rPr lang="en-US" i="1" baseline="-25000" dirty="0">
                <a:latin typeface="Times New Roman" panose="02020603050405020304" pitchFamily="18" charset="0"/>
                <a:cs typeface="Times New Roman" panose="02020603050405020304" pitchFamily="18" charset="0"/>
              </a:rPr>
              <a:t>(S1.Sid &lt; R1.Sid)</a:t>
            </a:r>
            <a:r>
              <a:rPr lang="en-US" i="1" dirty="0">
                <a:latin typeface="Times New Roman" panose="02020603050405020304" pitchFamily="18" charset="0"/>
                <a:cs typeface="Times New Roman" panose="02020603050405020304" pitchFamily="18" charset="0"/>
              </a:rPr>
              <a:t> R1</a:t>
            </a:r>
          </a:p>
          <a:p>
            <a:r>
              <a:rPr lang="en-US" i="1" dirty="0"/>
              <a:t>S1 X R1</a:t>
            </a:r>
            <a:r>
              <a:rPr lang="en-US" dirty="0">
                <a:latin typeface="Times New Roman" panose="02020603050405020304" pitchFamily="18" charset="0"/>
                <a:cs typeface="Times New Roman" panose="02020603050405020304" pitchFamily="18" charset="0"/>
              </a:rPr>
              <a:t> </a:t>
            </a:r>
            <a:endParaRPr lang="en-US" dirty="0"/>
          </a:p>
          <a:p>
            <a:pPr>
              <a:lnSpc>
                <a:spcPct val="100000"/>
              </a:lnSpc>
              <a:spcBef>
                <a:spcPts val="1800"/>
              </a:spcBef>
            </a:pPr>
            <a:r>
              <a:rPr lang="en-US" dirty="0"/>
              <a:t>S</a:t>
            </a:r>
            <a:r>
              <a:rPr lang="en-US" dirty="0">
                <a:latin typeface="Times New Roman" panose="02020603050405020304" pitchFamily="18" charset="0"/>
                <a:cs typeface="Times New Roman" panose="02020603050405020304" pitchFamily="18" charset="0"/>
              </a:rPr>
              <a:t>1.Sid	R1.Sid</a:t>
            </a:r>
          </a:p>
          <a:p>
            <a:pPr>
              <a:lnSpc>
                <a:spcPct val="100000"/>
              </a:lnSpc>
              <a:spcBef>
                <a:spcPts val="0"/>
              </a:spcBef>
            </a:pPr>
            <a:r>
              <a:rPr lang="en-US" dirty="0"/>
              <a:t>22		22</a:t>
            </a:r>
          </a:p>
          <a:p>
            <a:pPr>
              <a:lnSpc>
                <a:spcPct val="100000"/>
              </a:lnSpc>
              <a:spcBef>
                <a:spcPts val="0"/>
              </a:spcBef>
            </a:pPr>
            <a:r>
              <a:rPr lang="en-US" dirty="0"/>
              <a:t>22		58	*</a:t>
            </a:r>
          </a:p>
          <a:p>
            <a:pPr>
              <a:lnSpc>
                <a:spcPct val="100000"/>
              </a:lnSpc>
              <a:spcBef>
                <a:spcPts val="0"/>
              </a:spcBef>
            </a:pPr>
            <a:r>
              <a:rPr lang="en-US" dirty="0"/>
              <a:t>31		22</a:t>
            </a:r>
          </a:p>
          <a:p>
            <a:pPr>
              <a:lnSpc>
                <a:spcPct val="100000"/>
              </a:lnSpc>
              <a:spcBef>
                <a:spcPts val="0"/>
              </a:spcBef>
            </a:pPr>
            <a:r>
              <a:rPr lang="en-US" dirty="0"/>
              <a:t>31		58	*</a:t>
            </a:r>
          </a:p>
          <a:p>
            <a:pPr>
              <a:lnSpc>
                <a:spcPct val="100000"/>
              </a:lnSpc>
              <a:spcBef>
                <a:spcPts val="0"/>
              </a:spcBef>
            </a:pPr>
            <a:r>
              <a:rPr lang="en-US" dirty="0"/>
              <a:t>58		22</a:t>
            </a:r>
          </a:p>
          <a:p>
            <a:pPr>
              <a:lnSpc>
                <a:spcPct val="100000"/>
              </a:lnSpc>
              <a:spcBef>
                <a:spcPts val="0"/>
              </a:spcBef>
            </a:pPr>
            <a:r>
              <a:rPr lang="en-US" dirty="0"/>
              <a:t>58		58</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26</a:t>
            </a:fld>
            <a:endParaRPr lang="en-US" dirty="0"/>
          </a:p>
        </p:txBody>
      </p:sp>
      <p:graphicFrame>
        <p:nvGraphicFramePr>
          <p:cNvPr id="4" name="Table 7">
            <a:extLst>
              <a:ext uri="{FF2B5EF4-FFF2-40B4-BE49-F238E27FC236}">
                <a16:creationId xmlns:a16="http://schemas.microsoft.com/office/drawing/2014/main" id="{01099A88-6202-37D1-1AAD-8E3DA949FF4E}"/>
              </a:ext>
            </a:extLst>
          </p:cNvPr>
          <p:cNvGraphicFramePr>
            <a:graphicFrameLocks noGrp="1"/>
          </p:cNvGraphicFramePr>
          <p:nvPr>
            <p:extLst>
              <p:ext uri="{D42A27DB-BD31-4B8C-83A1-F6EECF244321}">
                <p14:modId xmlns:p14="http://schemas.microsoft.com/office/powerpoint/2010/main" val="2061377382"/>
              </p:ext>
            </p:extLst>
          </p:nvPr>
        </p:nvGraphicFramePr>
        <p:xfrm>
          <a:off x="7866743" y="885818"/>
          <a:ext cx="3478528" cy="1371600"/>
        </p:xfrm>
        <a:graphic>
          <a:graphicData uri="http://schemas.openxmlformats.org/drawingml/2006/table">
            <a:tbl>
              <a:tblPr firstRow="1" bandRow="1">
                <a:tableStyleId>{5940675A-B579-460E-94D1-54222C63F5DA}</a:tableStyleId>
              </a:tblPr>
              <a:tblGrid>
                <a:gridCol w="593479">
                  <a:extLst>
                    <a:ext uri="{9D8B030D-6E8A-4147-A177-3AD203B41FA5}">
                      <a16:colId xmlns:a16="http://schemas.microsoft.com/office/drawing/2014/main" val="2342863650"/>
                    </a:ext>
                  </a:extLst>
                </a:gridCol>
                <a:gridCol w="971656">
                  <a:extLst>
                    <a:ext uri="{9D8B030D-6E8A-4147-A177-3AD203B41FA5}">
                      <a16:colId xmlns:a16="http://schemas.microsoft.com/office/drawing/2014/main" val="3025591230"/>
                    </a:ext>
                  </a:extLst>
                </a:gridCol>
                <a:gridCol w="1913393">
                  <a:extLst>
                    <a:ext uri="{9D8B030D-6E8A-4147-A177-3AD203B41FA5}">
                      <a16:colId xmlns:a16="http://schemas.microsoft.com/office/drawing/2014/main" val="1594053904"/>
                    </a:ext>
                  </a:extLst>
                </a:gridCol>
              </a:tblGrid>
              <a:tr h="374469">
                <a:tc>
                  <a:txBody>
                    <a:bodyPr/>
                    <a:lstStyle/>
                    <a:p>
                      <a:r>
                        <a:rPr lang="en-US" sz="2400" dirty="0">
                          <a:solidFill>
                            <a:schemeClr val="tx2"/>
                          </a:solidFill>
                          <a:latin typeface="Times New Roman" panose="02020603050405020304" pitchFamily="18" charset="0"/>
                          <a:cs typeface="Times New Roman" panose="02020603050405020304" pitchFamily="18" charset="0"/>
                        </a:rPr>
                        <a:t>Sid</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Day</a:t>
                      </a:r>
                    </a:p>
                  </a:txBody>
                  <a:tcPr/>
                </a:tc>
                <a:extLst>
                  <a:ext uri="{0D108BD9-81ED-4DB2-BD59-A6C34878D82A}">
                    <a16:rowId xmlns:a16="http://schemas.microsoft.com/office/drawing/2014/main" val="2808560702"/>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22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101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10/10/2015</a:t>
                      </a:r>
                    </a:p>
                  </a:txBody>
                  <a:tcPr/>
                </a:tc>
                <a:extLst>
                  <a:ext uri="{0D108BD9-81ED-4DB2-BD59-A6C34878D82A}">
                    <a16:rowId xmlns:a16="http://schemas.microsoft.com/office/drawing/2014/main" val="2527212143"/>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58</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103</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9/9/2016</a:t>
                      </a:r>
                    </a:p>
                  </a:txBody>
                  <a:tcPr/>
                </a:tc>
                <a:extLst>
                  <a:ext uri="{0D108BD9-81ED-4DB2-BD59-A6C34878D82A}">
                    <a16:rowId xmlns:a16="http://schemas.microsoft.com/office/drawing/2014/main" val="1829893615"/>
                  </a:ext>
                </a:extLst>
              </a:tr>
            </a:tbl>
          </a:graphicData>
        </a:graphic>
      </p:graphicFrame>
      <p:graphicFrame>
        <p:nvGraphicFramePr>
          <p:cNvPr id="9" name="Table 7">
            <a:extLst>
              <a:ext uri="{FF2B5EF4-FFF2-40B4-BE49-F238E27FC236}">
                <a16:creationId xmlns:a16="http://schemas.microsoft.com/office/drawing/2014/main" id="{398B29E4-F1EF-93DF-358F-C2516AECF745}"/>
              </a:ext>
            </a:extLst>
          </p:cNvPr>
          <p:cNvGraphicFramePr>
            <a:graphicFrameLocks noGrp="1"/>
          </p:cNvGraphicFramePr>
          <p:nvPr>
            <p:extLst>
              <p:ext uri="{D42A27DB-BD31-4B8C-83A1-F6EECF244321}">
                <p14:modId xmlns:p14="http://schemas.microsoft.com/office/powerpoint/2010/main" val="2077363318"/>
              </p:ext>
            </p:extLst>
          </p:nvPr>
        </p:nvGraphicFramePr>
        <p:xfrm>
          <a:off x="7561943" y="2514600"/>
          <a:ext cx="3783328" cy="1828800"/>
        </p:xfrm>
        <a:graphic>
          <a:graphicData uri="http://schemas.openxmlformats.org/drawingml/2006/table">
            <a:tbl>
              <a:tblPr firstRow="1" bandRow="1">
                <a:tableStyleId>{5940675A-B579-460E-94D1-54222C63F5DA}</a:tableStyleId>
              </a:tblPr>
              <a:tblGrid>
                <a:gridCol w="647229">
                  <a:extLst>
                    <a:ext uri="{9D8B030D-6E8A-4147-A177-3AD203B41FA5}">
                      <a16:colId xmlns:a16="http://schemas.microsoft.com/office/drawing/2014/main" val="2342863650"/>
                    </a:ext>
                  </a:extLst>
                </a:gridCol>
                <a:gridCol w="1278672">
                  <a:extLst>
                    <a:ext uri="{9D8B030D-6E8A-4147-A177-3AD203B41FA5}">
                      <a16:colId xmlns:a16="http://schemas.microsoft.com/office/drawing/2014/main" val="3025591230"/>
                    </a:ext>
                  </a:extLst>
                </a:gridCol>
                <a:gridCol w="1136880">
                  <a:extLst>
                    <a:ext uri="{9D8B030D-6E8A-4147-A177-3AD203B41FA5}">
                      <a16:colId xmlns:a16="http://schemas.microsoft.com/office/drawing/2014/main" val="1594053904"/>
                    </a:ext>
                  </a:extLst>
                </a:gridCol>
                <a:gridCol w="720547">
                  <a:extLst>
                    <a:ext uri="{9D8B030D-6E8A-4147-A177-3AD203B41FA5}">
                      <a16:colId xmlns:a16="http://schemas.microsoft.com/office/drawing/2014/main" val="946114136"/>
                    </a:ext>
                  </a:extLst>
                </a:gridCol>
              </a:tblGrid>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Sid</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S1</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Rating</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Age</a:t>
                      </a:r>
                    </a:p>
                  </a:txBody>
                  <a:tcPr/>
                </a:tc>
                <a:extLst>
                  <a:ext uri="{0D108BD9-81ED-4DB2-BD59-A6C34878D82A}">
                    <a16:rowId xmlns:a16="http://schemas.microsoft.com/office/drawing/2014/main" val="2808560702"/>
                  </a:ext>
                </a:extLst>
              </a:tr>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22</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Ram</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7</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45</a:t>
                      </a:r>
                    </a:p>
                  </a:txBody>
                  <a:tcPr/>
                </a:tc>
                <a:extLst>
                  <a:ext uri="{0D108BD9-81ED-4DB2-BD59-A6C34878D82A}">
                    <a16:rowId xmlns:a16="http://schemas.microsoft.com/office/drawing/2014/main" val="2527212143"/>
                  </a:ext>
                </a:extLst>
              </a:tr>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31</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Shyam</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8</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50</a:t>
                      </a:r>
                    </a:p>
                  </a:txBody>
                  <a:tcPr/>
                </a:tc>
                <a:extLst>
                  <a:ext uri="{0D108BD9-81ED-4DB2-BD59-A6C34878D82A}">
                    <a16:rowId xmlns:a16="http://schemas.microsoft.com/office/drawing/2014/main" val="1829893615"/>
                  </a:ext>
                </a:extLst>
              </a:tr>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58</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Hari</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10</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35</a:t>
                      </a:r>
                    </a:p>
                  </a:txBody>
                  <a:tcPr/>
                </a:tc>
                <a:extLst>
                  <a:ext uri="{0D108BD9-81ED-4DB2-BD59-A6C34878D82A}">
                    <a16:rowId xmlns:a16="http://schemas.microsoft.com/office/drawing/2014/main" val="1196290520"/>
                  </a:ext>
                </a:extLst>
              </a:tr>
            </a:tbl>
          </a:graphicData>
        </a:graphic>
      </p:graphicFrame>
    </p:spTree>
    <p:extLst>
      <p:ext uri="{BB962C8B-B14F-4D97-AF65-F5344CB8AC3E}">
        <p14:creationId xmlns:p14="http://schemas.microsoft.com/office/powerpoint/2010/main" val="409786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EQUI JOIN or INNER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If θ is = then </a:t>
            </a:r>
            <a:r>
              <a:rPr lang="en-US" dirty="0"/>
              <a:t>theta join becomes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equi</a:t>
            </a:r>
            <a:r>
              <a:rPr lang="en-US" dirty="0">
                <a:latin typeface="Times New Roman" panose="02020603050405020304" pitchFamily="18" charset="0"/>
                <a:cs typeface="Times New Roman" panose="02020603050405020304" pitchFamily="18" charset="0"/>
              </a:rPr>
              <a:t> join</a:t>
            </a:r>
          </a:p>
          <a:p>
            <a:r>
              <a:rPr lang="en-US" dirty="0"/>
              <a:t>The = condition is performed by primary and foreign keys</a:t>
            </a:r>
          </a:p>
          <a:p>
            <a:r>
              <a:rPr lang="en-US" dirty="0"/>
              <a:t>T</a:t>
            </a:r>
            <a:r>
              <a:rPr lang="en-US" dirty="0">
                <a:latin typeface="Times New Roman" panose="02020603050405020304" pitchFamily="18" charset="0"/>
                <a:cs typeface="Times New Roman" panose="02020603050405020304" pitchFamily="18" charset="0"/>
              </a:rPr>
              <a:t>he result must include two attributes with property that values of these two attributes are equal in every tuple in relation</a:t>
            </a:r>
          </a:p>
          <a:p>
            <a:r>
              <a:rPr lang="en-US" dirty="0">
                <a:latin typeface="Times New Roman" panose="02020603050405020304" pitchFamily="18" charset="0"/>
                <a:cs typeface="Times New Roman" panose="02020603050405020304" pitchFamily="18" charset="0"/>
              </a:rPr>
              <a:t>For any two relations A&amp;B, Equi join is</a:t>
            </a:r>
          </a:p>
          <a:p>
            <a:r>
              <a:rPr lang="en-US" dirty="0">
                <a:latin typeface="Times New Roman" panose="02020603050405020304" pitchFamily="18" charset="0"/>
                <a:cs typeface="Times New Roman" panose="02020603050405020304" pitchFamily="18" charset="0"/>
              </a:rPr>
              <a:t>Syntax: </a:t>
            </a:r>
            <a:r>
              <a:rPr lang="en-US" i="1" dirty="0">
                <a:latin typeface="Times New Roman" panose="02020603050405020304" pitchFamily="18" charset="0"/>
                <a:cs typeface="Times New Roman" panose="02020603050405020304" pitchFamily="18" charset="0"/>
              </a:rPr>
              <a:t>A ⋈ (</a:t>
            </a:r>
            <a:r>
              <a:rPr lang="en-US" i="1" dirty="0" err="1">
                <a:latin typeface="Times New Roman" panose="02020603050405020304" pitchFamily="18" charset="0"/>
                <a:cs typeface="Times New Roman" panose="02020603050405020304" pitchFamily="18" charset="0"/>
              </a:rPr>
              <a:t>A.Pk</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B.Fk</a:t>
            </a:r>
            <a:r>
              <a:rPr lang="en-US" i="1" dirty="0">
                <a:latin typeface="Times New Roman" panose="02020603050405020304" pitchFamily="18" charset="0"/>
                <a:cs typeface="Times New Roman" panose="02020603050405020304" pitchFamily="18" charset="0"/>
              </a:rPr>
              <a:t>) B</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27</a:t>
            </a:fld>
            <a:endParaRPr lang="en-US" dirty="0"/>
          </a:p>
        </p:txBody>
      </p:sp>
    </p:spTree>
    <p:extLst>
      <p:ext uri="{BB962C8B-B14F-4D97-AF65-F5344CB8AC3E}">
        <p14:creationId xmlns:p14="http://schemas.microsoft.com/office/powerpoint/2010/main" val="3778065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EQUI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4"/>
            <a:ext cx="10543031" cy="4392295"/>
          </a:xfrm>
        </p:spPr>
        <p:txBody>
          <a:bodyPr>
            <a:noAutofit/>
          </a:bodyPr>
          <a:lstStyle/>
          <a:p>
            <a:r>
              <a:rPr lang="en-US" i="1" dirty="0">
                <a:latin typeface="Times New Roman" panose="02020603050405020304" pitchFamily="18" charset="0"/>
                <a:cs typeface="Times New Roman" panose="02020603050405020304" pitchFamily="18" charset="0"/>
              </a:rPr>
              <a:t>S1 ⋈ </a:t>
            </a:r>
            <a:r>
              <a:rPr lang="en-US" i="1" baseline="-25000" dirty="0">
                <a:latin typeface="Times New Roman" panose="02020603050405020304" pitchFamily="18" charset="0"/>
                <a:cs typeface="Times New Roman" panose="02020603050405020304" pitchFamily="18" charset="0"/>
              </a:rPr>
              <a:t>(S1.Sid = R1.Sid)</a:t>
            </a:r>
            <a:r>
              <a:rPr lang="en-US" i="1" dirty="0">
                <a:latin typeface="Times New Roman" panose="02020603050405020304" pitchFamily="18" charset="0"/>
                <a:cs typeface="Times New Roman" panose="02020603050405020304" pitchFamily="18" charset="0"/>
              </a:rPr>
              <a:t> R1</a:t>
            </a:r>
          </a:p>
          <a:p>
            <a:pPr>
              <a:lnSpc>
                <a:spcPct val="100000"/>
              </a:lnSpc>
              <a:spcBef>
                <a:spcPts val="1800"/>
              </a:spcBef>
            </a:pPr>
            <a:r>
              <a:rPr lang="en-US" dirty="0"/>
              <a:t>S</a:t>
            </a:r>
            <a:r>
              <a:rPr lang="en-US" dirty="0">
                <a:latin typeface="Times New Roman" panose="02020603050405020304" pitchFamily="18" charset="0"/>
                <a:cs typeface="Times New Roman" panose="02020603050405020304" pitchFamily="18" charset="0"/>
              </a:rPr>
              <a:t>1.Sid	R1.Sid</a:t>
            </a:r>
          </a:p>
          <a:p>
            <a:pPr>
              <a:lnSpc>
                <a:spcPct val="100000"/>
              </a:lnSpc>
              <a:spcBef>
                <a:spcPts val="0"/>
              </a:spcBef>
            </a:pPr>
            <a:r>
              <a:rPr lang="en-US" dirty="0"/>
              <a:t>22		22	*</a:t>
            </a:r>
          </a:p>
          <a:p>
            <a:pPr>
              <a:lnSpc>
                <a:spcPct val="100000"/>
              </a:lnSpc>
              <a:spcBef>
                <a:spcPts val="0"/>
              </a:spcBef>
            </a:pPr>
            <a:r>
              <a:rPr lang="en-US" dirty="0"/>
              <a:t>22		58</a:t>
            </a:r>
          </a:p>
          <a:p>
            <a:pPr>
              <a:lnSpc>
                <a:spcPct val="100000"/>
              </a:lnSpc>
              <a:spcBef>
                <a:spcPts val="0"/>
              </a:spcBef>
            </a:pPr>
            <a:r>
              <a:rPr lang="en-US" dirty="0"/>
              <a:t>31		22</a:t>
            </a:r>
          </a:p>
          <a:p>
            <a:pPr>
              <a:lnSpc>
                <a:spcPct val="100000"/>
              </a:lnSpc>
              <a:spcBef>
                <a:spcPts val="0"/>
              </a:spcBef>
            </a:pPr>
            <a:r>
              <a:rPr lang="en-US" dirty="0"/>
              <a:t>31		58</a:t>
            </a:r>
          </a:p>
          <a:p>
            <a:pPr>
              <a:lnSpc>
                <a:spcPct val="100000"/>
              </a:lnSpc>
              <a:spcBef>
                <a:spcPts val="0"/>
              </a:spcBef>
            </a:pPr>
            <a:r>
              <a:rPr lang="en-US" dirty="0"/>
              <a:t>58		22</a:t>
            </a:r>
          </a:p>
          <a:p>
            <a:pPr>
              <a:lnSpc>
                <a:spcPct val="100000"/>
              </a:lnSpc>
              <a:spcBef>
                <a:spcPts val="0"/>
              </a:spcBef>
            </a:pPr>
            <a:r>
              <a:rPr lang="en-US" dirty="0"/>
              <a:t>58		58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28</a:t>
            </a:fld>
            <a:endParaRPr lang="en-US" dirty="0"/>
          </a:p>
        </p:txBody>
      </p:sp>
      <p:graphicFrame>
        <p:nvGraphicFramePr>
          <p:cNvPr id="4" name="Table 7">
            <a:extLst>
              <a:ext uri="{FF2B5EF4-FFF2-40B4-BE49-F238E27FC236}">
                <a16:creationId xmlns:a16="http://schemas.microsoft.com/office/drawing/2014/main" id="{01099A88-6202-37D1-1AAD-8E3DA949FF4E}"/>
              </a:ext>
            </a:extLst>
          </p:cNvPr>
          <p:cNvGraphicFramePr>
            <a:graphicFrameLocks noGrp="1"/>
          </p:cNvGraphicFramePr>
          <p:nvPr>
            <p:extLst>
              <p:ext uri="{D42A27DB-BD31-4B8C-83A1-F6EECF244321}">
                <p14:modId xmlns:p14="http://schemas.microsoft.com/office/powerpoint/2010/main" val="4272085256"/>
              </p:ext>
            </p:extLst>
          </p:nvPr>
        </p:nvGraphicFramePr>
        <p:xfrm>
          <a:off x="7866743" y="885818"/>
          <a:ext cx="3478528" cy="1371600"/>
        </p:xfrm>
        <a:graphic>
          <a:graphicData uri="http://schemas.openxmlformats.org/drawingml/2006/table">
            <a:tbl>
              <a:tblPr firstRow="1" bandRow="1">
                <a:tableStyleId>{5940675A-B579-460E-94D1-54222C63F5DA}</a:tableStyleId>
              </a:tblPr>
              <a:tblGrid>
                <a:gridCol w="593479">
                  <a:extLst>
                    <a:ext uri="{9D8B030D-6E8A-4147-A177-3AD203B41FA5}">
                      <a16:colId xmlns:a16="http://schemas.microsoft.com/office/drawing/2014/main" val="2342863650"/>
                    </a:ext>
                  </a:extLst>
                </a:gridCol>
                <a:gridCol w="971656">
                  <a:extLst>
                    <a:ext uri="{9D8B030D-6E8A-4147-A177-3AD203B41FA5}">
                      <a16:colId xmlns:a16="http://schemas.microsoft.com/office/drawing/2014/main" val="3025591230"/>
                    </a:ext>
                  </a:extLst>
                </a:gridCol>
                <a:gridCol w="1913393">
                  <a:extLst>
                    <a:ext uri="{9D8B030D-6E8A-4147-A177-3AD203B41FA5}">
                      <a16:colId xmlns:a16="http://schemas.microsoft.com/office/drawing/2014/main" val="1594053904"/>
                    </a:ext>
                  </a:extLst>
                </a:gridCol>
              </a:tblGrid>
              <a:tr h="374469">
                <a:tc>
                  <a:txBody>
                    <a:bodyPr/>
                    <a:lstStyle/>
                    <a:p>
                      <a:r>
                        <a:rPr lang="en-US" sz="2400" dirty="0">
                          <a:solidFill>
                            <a:schemeClr val="tx2"/>
                          </a:solidFill>
                          <a:latin typeface="Times New Roman" panose="02020603050405020304" pitchFamily="18" charset="0"/>
                          <a:cs typeface="Times New Roman" panose="02020603050405020304" pitchFamily="18" charset="0"/>
                        </a:rPr>
                        <a:t>Sid</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Day</a:t>
                      </a:r>
                    </a:p>
                  </a:txBody>
                  <a:tcPr/>
                </a:tc>
                <a:extLst>
                  <a:ext uri="{0D108BD9-81ED-4DB2-BD59-A6C34878D82A}">
                    <a16:rowId xmlns:a16="http://schemas.microsoft.com/office/drawing/2014/main" val="2808560702"/>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22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101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10/10/2015</a:t>
                      </a:r>
                    </a:p>
                  </a:txBody>
                  <a:tcPr/>
                </a:tc>
                <a:extLst>
                  <a:ext uri="{0D108BD9-81ED-4DB2-BD59-A6C34878D82A}">
                    <a16:rowId xmlns:a16="http://schemas.microsoft.com/office/drawing/2014/main" val="2527212143"/>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58</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103</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9/9/2016</a:t>
                      </a:r>
                    </a:p>
                  </a:txBody>
                  <a:tcPr/>
                </a:tc>
                <a:extLst>
                  <a:ext uri="{0D108BD9-81ED-4DB2-BD59-A6C34878D82A}">
                    <a16:rowId xmlns:a16="http://schemas.microsoft.com/office/drawing/2014/main" val="1829893615"/>
                  </a:ext>
                </a:extLst>
              </a:tr>
            </a:tbl>
          </a:graphicData>
        </a:graphic>
      </p:graphicFrame>
      <p:graphicFrame>
        <p:nvGraphicFramePr>
          <p:cNvPr id="9" name="Table 7">
            <a:extLst>
              <a:ext uri="{FF2B5EF4-FFF2-40B4-BE49-F238E27FC236}">
                <a16:creationId xmlns:a16="http://schemas.microsoft.com/office/drawing/2014/main" id="{398B29E4-F1EF-93DF-358F-C2516AECF745}"/>
              </a:ext>
            </a:extLst>
          </p:cNvPr>
          <p:cNvGraphicFramePr>
            <a:graphicFrameLocks noGrp="1"/>
          </p:cNvGraphicFramePr>
          <p:nvPr>
            <p:extLst>
              <p:ext uri="{D42A27DB-BD31-4B8C-83A1-F6EECF244321}">
                <p14:modId xmlns:p14="http://schemas.microsoft.com/office/powerpoint/2010/main" val="971029285"/>
              </p:ext>
            </p:extLst>
          </p:nvPr>
        </p:nvGraphicFramePr>
        <p:xfrm>
          <a:off x="7561943" y="2514600"/>
          <a:ext cx="3783328" cy="1828800"/>
        </p:xfrm>
        <a:graphic>
          <a:graphicData uri="http://schemas.openxmlformats.org/drawingml/2006/table">
            <a:tbl>
              <a:tblPr firstRow="1" bandRow="1">
                <a:tableStyleId>{5940675A-B579-460E-94D1-54222C63F5DA}</a:tableStyleId>
              </a:tblPr>
              <a:tblGrid>
                <a:gridCol w="647229">
                  <a:extLst>
                    <a:ext uri="{9D8B030D-6E8A-4147-A177-3AD203B41FA5}">
                      <a16:colId xmlns:a16="http://schemas.microsoft.com/office/drawing/2014/main" val="2342863650"/>
                    </a:ext>
                  </a:extLst>
                </a:gridCol>
                <a:gridCol w="1278672">
                  <a:extLst>
                    <a:ext uri="{9D8B030D-6E8A-4147-A177-3AD203B41FA5}">
                      <a16:colId xmlns:a16="http://schemas.microsoft.com/office/drawing/2014/main" val="3025591230"/>
                    </a:ext>
                  </a:extLst>
                </a:gridCol>
                <a:gridCol w="1136880">
                  <a:extLst>
                    <a:ext uri="{9D8B030D-6E8A-4147-A177-3AD203B41FA5}">
                      <a16:colId xmlns:a16="http://schemas.microsoft.com/office/drawing/2014/main" val="1594053904"/>
                    </a:ext>
                  </a:extLst>
                </a:gridCol>
                <a:gridCol w="720547">
                  <a:extLst>
                    <a:ext uri="{9D8B030D-6E8A-4147-A177-3AD203B41FA5}">
                      <a16:colId xmlns:a16="http://schemas.microsoft.com/office/drawing/2014/main" val="946114136"/>
                    </a:ext>
                  </a:extLst>
                </a:gridCol>
              </a:tblGrid>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Sid</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S1</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Rating</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Age</a:t>
                      </a:r>
                    </a:p>
                  </a:txBody>
                  <a:tcPr/>
                </a:tc>
                <a:extLst>
                  <a:ext uri="{0D108BD9-81ED-4DB2-BD59-A6C34878D82A}">
                    <a16:rowId xmlns:a16="http://schemas.microsoft.com/office/drawing/2014/main" val="2808560702"/>
                  </a:ext>
                </a:extLst>
              </a:tr>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22</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Ram</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7</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45</a:t>
                      </a:r>
                    </a:p>
                  </a:txBody>
                  <a:tcPr/>
                </a:tc>
                <a:extLst>
                  <a:ext uri="{0D108BD9-81ED-4DB2-BD59-A6C34878D82A}">
                    <a16:rowId xmlns:a16="http://schemas.microsoft.com/office/drawing/2014/main" val="2527212143"/>
                  </a:ext>
                </a:extLst>
              </a:tr>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31</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Shyam</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8</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50</a:t>
                      </a:r>
                    </a:p>
                  </a:txBody>
                  <a:tcPr/>
                </a:tc>
                <a:extLst>
                  <a:ext uri="{0D108BD9-81ED-4DB2-BD59-A6C34878D82A}">
                    <a16:rowId xmlns:a16="http://schemas.microsoft.com/office/drawing/2014/main" val="1829893615"/>
                  </a:ext>
                </a:extLst>
              </a:tr>
              <a:tr h="370840">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58</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Hari</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10</a:t>
                      </a:r>
                    </a:p>
                  </a:txBody>
                  <a:tcPr/>
                </a:tc>
                <a:tc>
                  <a:txBody>
                    <a:bodyPr/>
                    <a:lstStyle/>
                    <a:p>
                      <a:r>
                        <a:rPr lang="en-US" sz="24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35</a:t>
                      </a:r>
                    </a:p>
                  </a:txBody>
                  <a:tcPr/>
                </a:tc>
                <a:extLst>
                  <a:ext uri="{0D108BD9-81ED-4DB2-BD59-A6C34878D82A}">
                    <a16:rowId xmlns:a16="http://schemas.microsoft.com/office/drawing/2014/main" val="1196290520"/>
                  </a:ext>
                </a:extLst>
              </a:tr>
            </a:tbl>
          </a:graphicData>
        </a:graphic>
      </p:graphicFrame>
    </p:spTree>
    <p:extLst>
      <p:ext uri="{BB962C8B-B14F-4D97-AF65-F5344CB8AC3E}">
        <p14:creationId xmlns:p14="http://schemas.microsoft.com/office/powerpoint/2010/main" val="2984756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NATURAL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It is represented by symbol ⋈ .</a:t>
            </a:r>
          </a:p>
          <a:p>
            <a:r>
              <a:rPr lang="en-US" dirty="0">
                <a:latin typeface="Times New Roman" panose="02020603050405020304" pitchFamily="18" charset="0"/>
                <a:cs typeface="Times New Roman" panose="02020603050405020304" pitchFamily="18" charset="0"/>
              </a:rPr>
              <a:t>Only relates those rows which have common attributes value.</a:t>
            </a:r>
          </a:p>
          <a:p>
            <a:r>
              <a:rPr lang="en-US" dirty="0">
                <a:latin typeface="Times New Roman" panose="02020603050405020304" pitchFamily="18" charset="0"/>
                <a:cs typeface="Times New Roman" panose="02020603050405020304" pitchFamily="18" charset="0"/>
              </a:rPr>
              <a:t>For relation A&amp;B, natural join is represented as</a:t>
            </a:r>
          </a:p>
          <a:p>
            <a:r>
              <a:rPr lang="en-US" dirty="0">
                <a:latin typeface="Times New Roman" panose="02020603050405020304" pitchFamily="18" charset="0"/>
                <a:cs typeface="Times New Roman" panose="02020603050405020304" pitchFamily="18" charset="0"/>
              </a:rPr>
              <a:t>Syntax: </a:t>
            </a:r>
            <a:r>
              <a:rPr lang="en-US" i="1" dirty="0">
                <a:latin typeface="Times New Roman" panose="02020603050405020304" pitchFamily="18" charset="0"/>
                <a:cs typeface="Times New Roman" panose="02020603050405020304" pitchFamily="18" charset="0"/>
              </a:rPr>
              <a:t>A ⋈ B = column (A) U column (B)</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29</a:t>
            </a:fld>
            <a:endParaRPr lang="en-US" dirty="0"/>
          </a:p>
        </p:txBody>
      </p:sp>
    </p:spTree>
    <p:extLst>
      <p:ext uri="{BB962C8B-B14F-4D97-AF65-F5344CB8AC3E}">
        <p14:creationId xmlns:p14="http://schemas.microsoft.com/office/powerpoint/2010/main" val="80505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Relational Algebra</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The relational algebra is a procedural query language.</a:t>
            </a:r>
          </a:p>
          <a:p>
            <a:r>
              <a:rPr lang="en-US" dirty="0">
                <a:latin typeface="Times New Roman" panose="02020603050405020304" pitchFamily="18" charset="0"/>
                <a:cs typeface="Times New Roman" panose="02020603050405020304" pitchFamily="18" charset="0"/>
              </a:rPr>
              <a:t>It consist set of operation that takes one or more relations as inputs and produce a new relation as output.</a:t>
            </a:r>
          </a:p>
          <a:p>
            <a:r>
              <a:rPr lang="en-US" dirty="0"/>
              <a:t>It helps to 	understand the query execution and optimization in RDBMS.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3652401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NATURAL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endParaRPr lang="en-US" i="1" dirty="0">
              <a:latin typeface="Times New Roman" panose="02020603050405020304" pitchFamily="18" charset="0"/>
              <a:cs typeface="Times New Roman" panose="02020603050405020304" pitchFamily="18" charset="0"/>
            </a:endParaRPr>
          </a:p>
          <a:p>
            <a:endParaRPr lang="en-US" i="1" dirty="0"/>
          </a:p>
          <a:p>
            <a:endParaRPr lang="en-US" i="1" dirty="0">
              <a:latin typeface="Times New Roman" panose="02020603050405020304" pitchFamily="18" charset="0"/>
              <a:cs typeface="Times New Roman" panose="02020603050405020304" pitchFamily="18" charset="0"/>
            </a:endParaRPr>
          </a:p>
          <a:p>
            <a:pPr marL="0" indent="0">
              <a:buNone/>
            </a:pPr>
            <a:endParaRPr lang="en-US" i="1" dirty="0"/>
          </a:p>
          <a:p>
            <a:pPr marL="0" indent="0">
              <a:spcBef>
                <a:spcPts val="0"/>
              </a:spcBef>
              <a:buNone/>
            </a:pPr>
            <a:r>
              <a:rPr lang="en-US" i="1" dirty="0">
                <a:latin typeface="Times New Roman" panose="02020603050405020304" pitchFamily="18" charset="0"/>
                <a:cs typeface="Times New Roman" panose="02020603050405020304" pitchFamily="18" charset="0"/>
              </a:rPr>
              <a:t>				Employee ⋈ Department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30</a:t>
            </a:fld>
            <a:endParaRPr lang="en-US" dirty="0"/>
          </a:p>
        </p:txBody>
      </p:sp>
      <p:graphicFrame>
        <p:nvGraphicFramePr>
          <p:cNvPr id="4" name="Table 7">
            <a:extLst>
              <a:ext uri="{FF2B5EF4-FFF2-40B4-BE49-F238E27FC236}">
                <a16:creationId xmlns:a16="http://schemas.microsoft.com/office/drawing/2014/main" id="{C716C1EA-2CA7-2954-D2E8-7C5076BA3817}"/>
              </a:ext>
            </a:extLst>
          </p:cNvPr>
          <p:cNvGraphicFramePr>
            <a:graphicFrameLocks noGrp="1"/>
          </p:cNvGraphicFramePr>
          <p:nvPr>
            <p:extLst>
              <p:ext uri="{D42A27DB-BD31-4B8C-83A1-F6EECF244321}">
                <p14:modId xmlns:p14="http://schemas.microsoft.com/office/powerpoint/2010/main" val="1578749581"/>
              </p:ext>
            </p:extLst>
          </p:nvPr>
        </p:nvGraphicFramePr>
        <p:xfrm>
          <a:off x="1326642" y="1595438"/>
          <a:ext cx="3674363" cy="1828800"/>
        </p:xfrm>
        <a:graphic>
          <a:graphicData uri="http://schemas.openxmlformats.org/drawingml/2006/table">
            <a:tbl>
              <a:tblPr firstRow="1" bandRow="1">
                <a:tableStyleId>{5940675A-B579-460E-94D1-54222C63F5DA}</a:tableStyleId>
              </a:tblPr>
              <a:tblGrid>
                <a:gridCol w="849564">
                  <a:extLst>
                    <a:ext uri="{9D8B030D-6E8A-4147-A177-3AD203B41FA5}">
                      <a16:colId xmlns:a16="http://schemas.microsoft.com/office/drawing/2014/main" val="876106523"/>
                    </a:ext>
                  </a:extLst>
                </a:gridCol>
                <a:gridCol w="1231867">
                  <a:extLst>
                    <a:ext uri="{9D8B030D-6E8A-4147-A177-3AD203B41FA5}">
                      <a16:colId xmlns:a16="http://schemas.microsoft.com/office/drawing/2014/main" val="1911378341"/>
                    </a:ext>
                  </a:extLst>
                </a:gridCol>
                <a:gridCol w="1592932">
                  <a:extLst>
                    <a:ext uri="{9D8B030D-6E8A-4147-A177-3AD203B41FA5}">
                      <a16:colId xmlns:a16="http://schemas.microsoft.com/office/drawing/2014/main" val="1086625741"/>
                    </a:ext>
                  </a:extLst>
                </a:gridCol>
              </a:tblGrid>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Eid</a:t>
                      </a: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Ename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DeptName</a:t>
                      </a: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4930820"/>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101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Ram</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Finance</a:t>
                      </a:r>
                    </a:p>
                  </a:txBody>
                  <a:tcPr/>
                </a:tc>
                <a:extLst>
                  <a:ext uri="{0D108BD9-81ED-4DB2-BD59-A6C34878D82A}">
                    <a16:rowId xmlns:a16="http://schemas.microsoft.com/office/drawing/2014/main" val="4182285523"/>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102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Shyam</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Marketing</a:t>
                      </a:r>
                    </a:p>
                  </a:txBody>
                  <a:tcPr/>
                </a:tc>
                <a:extLst>
                  <a:ext uri="{0D108BD9-81ED-4DB2-BD59-A6C34878D82A}">
                    <a16:rowId xmlns:a16="http://schemas.microsoft.com/office/drawing/2014/main" val="1568328998"/>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103</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Hari</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Finance</a:t>
                      </a:r>
                    </a:p>
                  </a:txBody>
                  <a:tcPr/>
                </a:tc>
                <a:extLst>
                  <a:ext uri="{0D108BD9-81ED-4DB2-BD59-A6C34878D82A}">
                    <a16:rowId xmlns:a16="http://schemas.microsoft.com/office/drawing/2014/main" val="1821995127"/>
                  </a:ext>
                </a:extLst>
              </a:tr>
            </a:tbl>
          </a:graphicData>
        </a:graphic>
      </p:graphicFrame>
      <p:graphicFrame>
        <p:nvGraphicFramePr>
          <p:cNvPr id="8" name="Table 7">
            <a:extLst>
              <a:ext uri="{FF2B5EF4-FFF2-40B4-BE49-F238E27FC236}">
                <a16:creationId xmlns:a16="http://schemas.microsoft.com/office/drawing/2014/main" id="{BAEC1F1A-2701-2191-1584-AB7242C2F4D4}"/>
              </a:ext>
            </a:extLst>
          </p:cNvPr>
          <p:cNvGraphicFramePr>
            <a:graphicFrameLocks noGrp="1"/>
          </p:cNvGraphicFramePr>
          <p:nvPr>
            <p:extLst>
              <p:ext uri="{D42A27DB-BD31-4B8C-83A1-F6EECF244321}">
                <p14:modId xmlns:p14="http://schemas.microsoft.com/office/powerpoint/2010/main" val="1817881846"/>
              </p:ext>
            </p:extLst>
          </p:nvPr>
        </p:nvGraphicFramePr>
        <p:xfrm>
          <a:off x="6096000" y="1968993"/>
          <a:ext cx="2971800" cy="1371600"/>
        </p:xfrm>
        <a:graphic>
          <a:graphicData uri="http://schemas.openxmlformats.org/drawingml/2006/table">
            <a:tbl>
              <a:tblPr firstRow="1" bandRow="1">
                <a:tableStyleId>{5940675A-B579-460E-94D1-54222C63F5DA}</a:tableStyleId>
              </a:tblPr>
              <a:tblGrid>
                <a:gridCol w="1638300">
                  <a:extLst>
                    <a:ext uri="{9D8B030D-6E8A-4147-A177-3AD203B41FA5}">
                      <a16:colId xmlns:a16="http://schemas.microsoft.com/office/drawing/2014/main" val="1086625741"/>
                    </a:ext>
                  </a:extLst>
                </a:gridCol>
                <a:gridCol w="1333500">
                  <a:extLst>
                    <a:ext uri="{9D8B030D-6E8A-4147-A177-3AD203B41FA5}">
                      <a16:colId xmlns:a16="http://schemas.microsoft.com/office/drawing/2014/main" val="1800150472"/>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DeptName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Manager</a:t>
                      </a:r>
                    </a:p>
                  </a:txBody>
                  <a:tcPr/>
                </a:tc>
                <a:extLst>
                  <a:ext uri="{0D108BD9-81ED-4DB2-BD59-A6C34878D82A}">
                    <a16:rowId xmlns:a16="http://schemas.microsoft.com/office/drawing/2014/main" val="3084930820"/>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Finance</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Gopal</a:t>
                      </a:r>
                    </a:p>
                  </a:txBody>
                  <a:tcPr/>
                </a:tc>
                <a:extLst>
                  <a:ext uri="{0D108BD9-81ED-4DB2-BD59-A6C34878D82A}">
                    <a16:rowId xmlns:a16="http://schemas.microsoft.com/office/drawing/2014/main" val="4182285523"/>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Marketing</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Gita</a:t>
                      </a:r>
                    </a:p>
                  </a:txBody>
                  <a:tcPr/>
                </a:tc>
                <a:extLst>
                  <a:ext uri="{0D108BD9-81ED-4DB2-BD59-A6C34878D82A}">
                    <a16:rowId xmlns:a16="http://schemas.microsoft.com/office/drawing/2014/main" val="1568328998"/>
                  </a:ext>
                </a:extLst>
              </a:tr>
            </a:tbl>
          </a:graphicData>
        </a:graphic>
      </p:graphicFrame>
      <p:graphicFrame>
        <p:nvGraphicFramePr>
          <p:cNvPr id="9" name="Table 7">
            <a:extLst>
              <a:ext uri="{FF2B5EF4-FFF2-40B4-BE49-F238E27FC236}">
                <a16:creationId xmlns:a16="http://schemas.microsoft.com/office/drawing/2014/main" id="{19788937-E06D-43DB-1C0B-F8FB0A8A9DFD}"/>
              </a:ext>
            </a:extLst>
          </p:cNvPr>
          <p:cNvGraphicFramePr>
            <a:graphicFrameLocks noGrp="1"/>
          </p:cNvGraphicFramePr>
          <p:nvPr>
            <p:extLst>
              <p:ext uri="{D42A27DB-BD31-4B8C-83A1-F6EECF244321}">
                <p14:modId xmlns:p14="http://schemas.microsoft.com/office/powerpoint/2010/main" val="686212694"/>
              </p:ext>
            </p:extLst>
          </p:nvPr>
        </p:nvGraphicFramePr>
        <p:xfrm>
          <a:off x="2266948" y="4203207"/>
          <a:ext cx="6850380" cy="1828800"/>
        </p:xfrm>
        <a:graphic>
          <a:graphicData uri="http://schemas.openxmlformats.org/drawingml/2006/table">
            <a:tbl>
              <a:tblPr firstRow="1" bandRow="1">
                <a:tableStyleId>{5940675A-B579-460E-94D1-54222C63F5DA}</a:tableStyleId>
              </a:tblPr>
              <a:tblGrid>
                <a:gridCol w="848344">
                  <a:extLst>
                    <a:ext uri="{9D8B030D-6E8A-4147-A177-3AD203B41FA5}">
                      <a16:colId xmlns:a16="http://schemas.microsoft.com/office/drawing/2014/main" val="876106523"/>
                    </a:ext>
                  </a:extLst>
                </a:gridCol>
                <a:gridCol w="1230098">
                  <a:extLst>
                    <a:ext uri="{9D8B030D-6E8A-4147-A177-3AD203B41FA5}">
                      <a16:colId xmlns:a16="http://schemas.microsoft.com/office/drawing/2014/main" val="1911378341"/>
                    </a:ext>
                  </a:extLst>
                </a:gridCol>
                <a:gridCol w="1590646">
                  <a:extLst>
                    <a:ext uri="{9D8B030D-6E8A-4147-A177-3AD203B41FA5}">
                      <a16:colId xmlns:a16="http://schemas.microsoft.com/office/drawing/2014/main" val="1086625741"/>
                    </a:ext>
                  </a:extLst>
                </a:gridCol>
                <a:gridCol w="1590646">
                  <a:extLst>
                    <a:ext uri="{9D8B030D-6E8A-4147-A177-3AD203B41FA5}">
                      <a16:colId xmlns:a16="http://schemas.microsoft.com/office/drawing/2014/main" val="4254575953"/>
                    </a:ext>
                  </a:extLst>
                </a:gridCol>
                <a:gridCol w="1590646">
                  <a:extLst>
                    <a:ext uri="{9D8B030D-6E8A-4147-A177-3AD203B41FA5}">
                      <a16:colId xmlns:a16="http://schemas.microsoft.com/office/drawing/2014/main" val="1849916408"/>
                    </a:ext>
                  </a:extLst>
                </a:gridCol>
              </a:tblGrid>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Eid</a:t>
                      </a: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Ename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DeptName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DeptName</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Manager</a:t>
                      </a:r>
                    </a:p>
                  </a:txBody>
                  <a:tcPr/>
                </a:tc>
                <a:extLst>
                  <a:ext uri="{0D108BD9-81ED-4DB2-BD59-A6C34878D82A}">
                    <a16:rowId xmlns:a16="http://schemas.microsoft.com/office/drawing/2014/main" val="3084930820"/>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101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Ram</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Finance</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Finance</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Gopal</a:t>
                      </a:r>
                    </a:p>
                  </a:txBody>
                  <a:tcPr/>
                </a:tc>
                <a:extLst>
                  <a:ext uri="{0D108BD9-81ED-4DB2-BD59-A6C34878D82A}">
                    <a16:rowId xmlns:a16="http://schemas.microsoft.com/office/drawing/2014/main" val="4182285523"/>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102</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Shyam</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Marketing</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Marketing</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Gita</a:t>
                      </a:r>
                    </a:p>
                  </a:txBody>
                  <a:tcPr/>
                </a:tc>
                <a:extLst>
                  <a:ext uri="{0D108BD9-81ED-4DB2-BD59-A6C34878D82A}">
                    <a16:rowId xmlns:a16="http://schemas.microsoft.com/office/drawing/2014/main" val="1568328998"/>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103</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Hari</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Finance</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Finance</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Gopal</a:t>
                      </a:r>
                    </a:p>
                  </a:txBody>
                  <a:tcPr/>
                </a:tc>
                <a:extLst>
                  <a:ext uri="{0D108BD9-81ED-4DB2-BD59-A6C34878D82A}">
                    <a16:rowId xmlns:a16="http://schemas.microsoft.com/office/drawing/2014/main" val="1821995127"/>
                  </a:ext>
                </a:extLst>
              </a:tr>
            </a:tbl>
          </a:graphicData>
        </a:graphic>
      </p:graphicFrame>
    </p:spTree>
    <p:extLst>
      <p:ext uri="{BB962C8B-B14F-4D97-AF65-F5344CB8AC3E}">
        <p14:creationId xmlns:p14="http://schemas.microsoft.com/office/powerpoint/2010/main" val="175160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OUTER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The outer-join operation is extension to natural join.</a:t>
            </a:r>
          </a:p>
          <a:p>
            <a:r>
              <a:rPr lang="en-US" dirty="0">
                <a:latin typeface="Times New Roman" panose="02020603050405020304" pitchFamily="18" charset="0"/>
                <a:cs typeface="Times New Roman" panose="02020603050405020304" pitchFamily="18" charset="0"/>
              </a:rPr>
              <a:t>It has a capability to deal with missing information.</a:t>
            </a:r>
          </a:p>
          <a:p>
            <a:r>
              <a:rPr lang="en-US" dirty="0">
                <a:latin typeface="Times New Roman" panose="02020603050405020304" pitchFamily="18" charset="0"/>
                <a:cs typeface="Times New Roman" panose="02020603050405020304" pitchFamily="18" charset="0"/>
              </a:rPr>
              <a:t>There are three form of outer-join operation </a:t>
            </a:r>
          </a:p>
          <a:p>
            <a:pPr marL="914400" lvl="1" indent="-457200">
              <a:buFont typeface="+mj-lt"/>
              <a:buAutoNum type="alphaLcParenR"/>
            </a:pPr>
            <a:r>
              <a:rPr lang="en-US" sz="2400" dirty="0">
                <a:latin typeface="Times New Roman" panose="02020603050405020304" pitchFamily="18" charset="0"/>
                <a:cs typeface="Times New Roman" panose="02020603050405020304" pitchFamily="18" charset="0"/>
              </a:rPr>
              <a:t>Left outer-join </a:t>
            </a:r>
          </a:p>
          <a:p>
            <a:pPr marL="914400" lvl="1" indent="-457200">
              <a:buFont typeface="+mj-lt"/>
              <a:buAutoNum type="alphaLcParenR"/>
            </a:pPr>
            <a:r>
              <a:rPr lang="en-US" sz="2400" dirty="0">
                <a:latin typeface="Times New Roman" panose="02020603050405020304" pitchFamily="18" charset="0"/>
                <a:cs typeface="Times New Roman" panose="02020603050405020304" pitchFamily="18" charset="0"/>
              </a:rPr>
              <a:t>Right outer-join</a:t>
            </a:r>
          </a:p>
          <a:p>
            <a:pPr marL="914400" lvl="1" indent="-457200">
              <a:buFont typeface="+mj-lt"/>
              <a:buAutoNum type="alphaLcParenR"/>
            </a:pPr>
            <a:r>
              <a:rPr lang="en-US" sz="2400" dirty="0">
                <a:latin typeface="Times New Roman" panose="02020603050405020304" pitchFamily="18" charset="0"/>
                <a:cs typeface="Times New Roman" panose="02020603050405020304" pitchFamily="18" charset="0"/>
              </a:rPr>
              <a:t>Full outer-join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31</a:t>
            </a:fld>
            <a:endParaRPr lang="en-US" dirty="0"/>
          </a:p>
        </p:txBody>
      </p:sp>
    </p:spTree>
    <p:extLst>
      <p:ext uri="{BB962C8B-B14F-4D97-AF65-F5344CB8AC3E}">
        <p14:creationId xmlns:p14="http://schemas.microsoft.com/office/powerpoint/2010/main" val="263260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LEFT OUTER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Takes all tuples in the left relation. If there are any tuples in right relation that does not match with tuple in left relation, simply pad these right relation tuples with null. </a:t>
            </a:r>
          </a:p>
          <a:p>
            <a:r>
              <a:rPr lang="en-US" dirty="0">
                <a:latin typeface="Times New Roman" panose="02020603050405020304" pitchFamily="18" charset="0"/>
                <a:cs typeface="Times New Roman" panose="02020603050405020304" pitchFamily="18" charset="0"/>
              </a:rPr>
              <a:t>Add them to the result of the left outer-join.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32</a:t>
            </a:fld>
            <a:endParaRPr lang="en-US" dirty="0"/>
          </a:p>
        </p:txBody>
      </p:sp>
    </p:spTree>
    <p:extLst>
      <p:ext uri="{BB962C8B-B14F-4D97-AF65-F5344CB8AC3E}">
        <p14:creationId xmlns:p14="http://schemas.microsoft.com/office/powerpoint/2010/main" val="1126502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RIGHT OUTER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Takes all tuples in the right relation. If there are any tuples in the left relation that does not match with tuple in right relation, simply pad left relation tuples with null. </a:t>
            </a:r>
          </a:p>
          <a:p>
            <a:r>
              <a:rPr lang="en-US" dirty="0">
                <a:latin typeface="Times New Roman" panose="02020603050405020304" pitchFamily="18" charset="0"/>
                <a:cs typeface="Times New Roman" panose="02020603050405020304" pitchFamily="18" charset="0"/>
              </a:rPr>
              <a:t>Add them to the result of the left outer-join. </a:t>
            </a:r>
          </a:p>
          <a:p>
            <a:pPr marL="0" indent="0">
              <a:buNone/>
            </a:pP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33</a:t>
            </a:fld>
            <a:endParaRPr lang="en-US" dirty="0"/>
          </a:p>
        </p:txBody>
      </p:sp>
    </p:spTree>
    <p:extLst>
      <p:ext uri="{BB962C8B-B14F-4D97-AF65-F5344CB8AC3E}">
        <p14:creationId xmlns:p14="http://schemas.microsoft.com/office/powerpoint/2010/main" val="1652628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FULL OUTER JOIN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Pad tuples from the left relation that that did not match any from the right relation </a:t>
            </a:r>
          </a:p>
          <a:p>
            <a:r>
              <a:rPr lang="en-US" dirty="0">
                <a:latin typeface="Times New Roman" panose="02020603050405020304" pitchFamily="18" charset="0"/>
                <a:cs typeface="Times New Roman" panose="02020603050405020304" pitchFamily="18" charset="0"/>
              </a:rPr>
              <a:t>Pad tuples from the right relation that that did not match any from the left relation </a:t>
            </a:r>
          </a:p>
          <a:p>
            <a:r>
              <a:rPr lang="en-US" dirty="0">
                <a:latin typeface="Times New Roman" panose="02020603050405020304" pitchFamily="18" charset="0"/>
                <a:cs typeface="Times New Roman" panose="02020603050405020304" pitchFamily="18" charset="0"/>
              </a:rPr>
              <a:t>Add them to the result of full outer-join.</a:t>
            </a: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34</a:t>
            </a:fld>
            <a:endParaRPr lang="en-US" dirty="0"/>
          </a:p>
        </p:txBody>
      </p:sp>
    </p:spTree>
    <p:extLst>
      <p:ext uri="{BB962C8B-B14F-4D97-AF65-F5344CB8AC3E}">
        <p14:creationId xmlns:p14="http://schemas.microsoft.com/office/powerpoint/2010/main" val="2050549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253218"/>
            <a:ext cx="11354035" cy="5778789"/>
          </a:xfrm>
        </p:spPr>
        <p:txBody>
          <a:bodyPr>
            <a:noAutofit/>
          </a:bodyPr>
          <a:lstStyle/>
          <a:p>
            <a:pPr marL="0" indent="0">
              <a:buNone/>
            </a:pPr>
            <a:r>
              <a:rPr lang="en-US" b="1" i="1" dirty="0"/>
              <a:t>Employee (</a:t>
            </a:r>
            <a:r>
              <a:rPr lang="en-US" b="1" i="1" u="sng" dirty="0" err="1"/>
              <a:t>pname</a:t>
            </a:r>
            <a:r>
              <a:rPr lang="en-US" b="1" i="1" dirty="0"/>
              <a:t>, street, city)			Works (</a:t>
            </a:r>
            <a:r>
              <a:rPr lang="en-US" b="1" i="1" u="sng" dirty="0" err="1"/>
              <a:t>pname</a:t>
            </a:r>
            <a:r>
              <a:rPr lang="en-US" b="1" i="1" dirty="0"/>
              <a:t>, </a:t>
            </a:r>
            <a:r>
              <a:rPr lang="en-US" b="1" i="1" dirty="0" err="1"/>
              <a:t>cname</a:t>
            </a:r>
            <a:r>
              <a:rPr lang="en-US" b="1" i="1" dirty="0"/>
              <a:t>, salary)</a:t>
            </a:r>
          </a:p>
          <a:p>
            <a:pPr marL="0" indent="0">
              <a:lnSpc>
                <a:spcPct val="100000"/>
              </a:lnSpc>
              <a:spcBef>
                <a:spcPts val="0"/>
              </a:spcBef>
              <a:buNone/>
            </a:pPr>
            <a:r>
              <a:rPr lang="en-US" b="1" i="1" dirty="0"/>
              <a:t> Company (</a:t>
            </a:r>
            <a:r>
              <a:rPr lang="en-US" b="1" i="1" u="sng" dirty="0" err="1"/>
              <a:t>cname</a:t>
            </a:r>
            <a:r>
              <a:rPr lang="en-US" b="1" i="1" dirty="0"/>
              <a:t>, city)				 Manages (</a:t>
            </a:r>
            <a:r>
              <a:rPr lang="en-US" b="1" i="1" u="sng" dirty="0" err="1"/>
              <a:t>pname</a:t>
            </a:r>
            <a:r>
              <a:rPr lang="en-US" b="1" i="1" dirty="0"/>
              <a:t>, </a:t>
            </a:r>
            <a:r>
              <a:rPr lang="en-US" b="1" i="1" dirty="0" err="1"/>
              <a:t>managername</a:t>
            </a:r>
            <a:r>
              <a:rPr lang="en-US" b="1" i="1" dirty="0"/>
              <a:t>)</a:t>
            </a:r>
          </a:p>
          <a:p>
            <a:pPr marL="0" indent="0">
              <a:lnSpc>
                <a:spcPct val="100000"/>
              </a:lnSpc>
              <a:spcBef>
                <a:spcPts val="0"/>
              </a:spcBef>
              <a:buNone/>
            </a:pPr>
            <a:endParaRPr lang="en-US" dirty="0"/>
          </a:p>
          <a:p>
            <a:pPr marL="0" indent="0">
              <a:lnSpc>
                <a:spcPct val="100000"/>
              </a:lnSpc>
              <a:spcBef>
                <a:spcPts val="0"/>
              </a:spcBef>
              <a:buNone/>
            </a:pPr>
            <a:r>
              <a:rPr lang="en-US" dirty="0"/>
              <a:t>1. Find the names of all employees who work for First Bank Corporation.</a:t>
            </a:r>
          </a:p>
          <a:p>
            <a:pPr marL="0" indent="0">
              <a:lnSpc>
                <a:spcPct val="100000"/>
              </a:lnSpc>
              <a:spcBef>
                <a:spcPts val="0"/>
              </a:spcBef>
              <a:buNone/>
            </a:pPr>
            <a:endParaRPr lang="en-US" dirty="0">
              <a:solidFill>
                <a:srgbClr val="374151"/>
              </a:solidFill>
            </a:endParaRPr>
          </a:p>
          <a:p>
            <a:pPr marL="0" indent="0">
              <a:lnSpc>
                <a:spcPct val="100000"/>
              </a:lnSpc>
              <a:spcBef>
                <a:spcPts val="0"/>
              </a:spcBef>
              <a:buNone/>
            </a:pPr>
            <a:r>
              <a:rPr lang="en-US" dirty="0"/>
              <a:t>RA: π </a:t>
            </a:r>
            <a:r>
              <a:rPr lang="en-US" dirty="0" err="1"/>
              <a:t>pname</a:t>
            </a:r>
            <a:r>
              <a:rPr lang="en-US" dirty="0"/>
              <a:t> (σ </a:t>
            </a:r>
            <a:r>
              <a:rPr lang="en-US" dirty="0" err="1"/>
              <a:t>cname</a:t>
            </a:r>
            <a:r>
              <a:rPr lang="en-US" dirty="0"/>
              <a:t>=’First Bank Corporation’ (Works))</a:t>
            </a:r>
          </a:p>
          <a:p>
            <a:pPr marL="0" indent="0">
              <a:lnSpc>
                <a:spcPct val="100000"/>
              </a:lnSpc>
              <a:spcBef>
                <a:spcPts val="0"/>
              </a:spcBef>
              <a:buNone/>
            </a:pPr>
            <a:endParaRPr lang="en-US" dirty="0"/>
          </a:p>
          <a:p>
            <a:pPr marL="0" indent="0">
              <a:lnSpc>
                <a:spcPct val="100000"/>
              </a:lnSpc>
              <a:spcBef>
                <a:spcPts val="0"/>
              </a:spcBef>
              <a:buNone/>
            </a:pPr>
            <a:r>
              <a:rPr lang="en-US" dirty="0"/>
              <a:t>SQL: SELECT DISTINCT </a:t>
            </a:r>
            <a:r>
              <a:rPr lang="en-US" dirty="0" err="1"/>
              <a:t>pname</a:t>
            </a:r>
            <a:r>
              <a:rPr lang="en-US" dirty="0"/>
              <a:t> FROM WORKS WHERE </a:t>
            </a:r>
            <a:r>
              <a:rPr lang="en-US" dirty="0" err="1"/>
              <a:t>cname</a:t>
            </a:r>
            <a:r>
              <a:rPr lang="en-US" dirty="0"/>
              <a:t>=‘First Bank Corporation’;</a:t>
            </a:r>
          </a:p>
          <a:p>
            <a:pPr marL="0" indent="0">
              <a:lnSpc>
                <a:spcPct val="100000"/>
              </a:lnSpc>
              <a:spcBef>
                <a:spcPts val="0"/>
              </a:spcBef>
              <a:buNone/>
            </a:pP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35</a:t>
            </a:fld>
            <a:endParaRPr lang="en-US" dirty="0"/>
          </a:p>
        </p:txBody>
      </p:sp>
      <p:sp>
        <p:nvSpPr>
          <p:cNvPr id="2" name="Date Placeholder 1">
            <a:extLst>
              <a:ext uri="{FF2B5EF4-FFF2-40B4-BE49-F238E27FC236}">
                <a16:creationId xmlns:a16="http://schemas.microsoft.com/office/drawing/2014/main" id="{6F490D8F-D017-5913-1254-A8B7181C9881}"/>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364650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253218"/>
            <a:ext cx="11354035" cy="5778789"/>
          </a:xfrm>
        </p:spPr>
        <p:txBody>
          <a:bodyPr>
            <a:noAutofit/>
          </a:bodyPr>
          <a:lstStyle/>
          <a:p>
            <a:pPr marL="0" indent="0">
              <a:buNone/>
            </a:pPr>
            <a:r>
              <a:rPr lang="en-US" b="1" i="1" dirty="0">
                <a:latin typeface="Times New Roman" panose="02020603050405020304" pitchFamily="18" charset="0"/>
                <a:cs typeface="Times New Roman" panose="02020603050405020304" pitchFamily="18" charset="0"/>
              </a:rPr>
              <a:t>Employee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street, city)			Works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cname</a:t>
            </a:r>
            <a:r>
              <a:rPr lang="en-US" b="1" i="1" dirty="0">
                <a:latin typeface="Times New Roman" panose="02020603050405020304" pitchFamily="18" charset="0"/>
                <a:cs typeface="Times New Roman" panose="02020603050405020304" pitchFamily="18" charset="0"/>
              </a:rPr>
              <a:t>, salary)</a:t>
            </a:r>
          </a:p>
          <a:p>
            <a:pPr marL="0" indent="0">
              <a:lnSpc>
                <a:spcPct val="100000"/>
              </a:lnSpc>
              <a:spcBef>
                <a:spcPts val="0"/>
              </a:spcBef>
              <a:buNone/>
            </a:pPr>
            <a:r>
              <a:rPr lang="en-US" b="1" i="1" dirty="0">
                <a:latin typeface="Times New Roman" panose="02020603050405020304" pitchFamily="18" charset="0"/>
                <a:cs typeface="Times New Roman" panose="02020603050405020304" pitchFamily="18" charset="0"/>
              </a:rPr>
              <a:t> Company (</a:t>
            </a:r>
            <a:r>
              <a:rPr lang="en-US" b="1" i="1" u="sng" dirty="0" err="1">
                <a:latin typeface="Times New Roman" panose="02020603050405020304" pitchFamily="18" charset="0"/>
                <a:cs typeface="Times New Roman" panose="02020603050405020304" pitchFamily="18" charset="0"/>
              </a:rPr>
              <a:t>cname</a:t>
            </a:r>
            <a:r>
              <a:rPr lang="en-US" b="1" i="1" dirty="0">
                <a:latin typeface="Times New Roman" panose="02020603050405020304" pitchFamily="18" charset="0"/>
                <a:cs typeface="Times New Roman" panose="02020603050405020304" pitchFamily="18" charset="0"/>
              </a:rPr>
              <a:t>, city)				 Manages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managername</a:t>
            </a:r>
            <a:r>
              <a:rPr lang="en-US" b="1" i="1"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2. Find the names and cities of residence of all employees who work for First Bank Corporation.</a:t>
            </a:r>
          </a:p>
          <a:p>
            <a:pPr marL="0" indent="0">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dirty="0"/>
              <a:t>RA: π </a:t>
            </a:r>
            <a:r>
              <a:rPr lang="en-US" dirty="0" err="1"/>
              <a:t>pname</a:t>
            </a:r>
            <a:r>
              <a:rPr lang="en-US" dirty="0"/>
              <a:t> city (Employee ⋈ (σ </a:t>
            </a:r>
            <a:r>
              <a:rPr lang="en-US" dirty="0" err="1"/>
              <a:t>cname</a:t>
            </a:r>
            <a:r>
              <a:rPr lang="en-US" dirty="0"/>
              <a:t> = ‘First Bank Corporation’ (Works)))</a:t>
            </a: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SQL: SELECT </a:t>
            </a:r>
            <a:r>
              <a:rPr lang="en-US" dirty="0"/>
              <a:t>DISTINCT </a:t>
            </a:r>
            <a:r>
              <a:rPr lang="en-US" dirty="0" err="1">
                <a:latin typeface="Times New Roman" panose="02020603050405020304" pitchFamily="18" charset="0"/>
                <a:cs typeface="Times New Roman" panose="02020603050405020304" pitchFamily="18" charset="0"/>
              </a:rPr>
              <a:t>pname</a:t>
            </a:r>
            <a:r>
              <a:rPr lang="en-US" dirty="0">
                <a:latin typeface="Times New Roman" panose="02020603050405020304" pitchFamily="18" charset="0"/>
                <a:cs typeface="Times New Roman" panose="02020603050405020304" pitchFamily="18" charset="0"/>
              </a:rPr>
              <a:t>, city FROM employee NATURAL JOIN works WHERE </a:t>
            </a:r>
            <a:r>
              <a:rPr lang="en-US" dirty="0" err="1">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=‘First Bank Corporation’;</a:t>
            </a:r>
          </a:p>
          <a:p>
            <a:pPr marL="0" indent="0">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RA: π </a:t>
            </a:r>
            <a:r>
              <a:rPr lang="en-US" dirty="0" err="1">
                <a:latin typeface="Times New Roman" panose="02020603050405020304" pitchFamily="18" charset="0"/>
                <a:cs typeface="Times New Roman" panose="02020603050405020304" pitchFamily="18" charset="0"/>
              </a:rPr>
              <a:t>pname</a:t>
            </a:r>
            <a:r>
              <a:rPr lang="en-US" dirty="0">
                <a:latin typeface="Times New Roman" panose="02020603050405020304" pitchFamily="18" charset="0"/>
                <a:cs typeface="Times New Roman" panose="02020603050405020304" pitchFamily="18" charset="0"/>
              </a:rPr>
              <a:t>, city​ (σ </a:t>
            </a:r>
            <a:r>
              <a:rPr lang="en-US" dirty="0" err="1">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=’First Bank Corporation’ (Employee ⋈ Works))</a:t>
            </a:r>
          </a:p>
          <a:p>
            <a:pPr marL="0" indent="0">
              <a:lnSpc>
                <a:spcPct val="100000"/>
              </a:lnSpc>
              <a:spcBef>
                <a:spcPts val="0"/>
              </a:spcBef>
              <a:buNone/>
            </a:pPr>
            <a:endParaRPr lang="en-US" dirty="0"/>
          </a:p>
          <a:p>
            <a:pPr marL="0" indent="0">
              <a:lnSpc>
                <a:spcPct val="100000"/>
              </a:lnSpc>
              <a:spcBef>
                <a:spcPts val="0"/>
              </a:spcBef>
              <a:buNone/>
            </a:pPr>
            <a:r>
              <a:rPr lang="en-US" dirty="0"/>
              <a:t>RA: π </a:t>
            </a:r>
            <a:r>
              <a:rPr lang="en-US" dirty="0" err="1">
                <a:latin typeface="Times New Roman" panose="02020603050405020304" pitchFamily="18" charset="0"/>
                <a:cs typeface="Times New Roman" panose="02020603050405020304" pitchFamily="18" charset="0"/>
              </a:rPr>
              <a:t>employee.pname</a:t>
            </a:r>
            <a:r>
              <a:rPr lang="en-US" dirty="0"/>
              <a:t>, city (Employee ⋈ </a:t>
            </a:r>
            <a:r>
              <a:rPr lang="en-US" dirty="0" err="1"/>
              <a:t>Employee.pname</a:t>
            </a:r>
            <a:r>
              <a:rPr lang="en-US" dirty="0"/>
              <a:t>=</a:t>
            </a:r>
            <a:r>
              <a:rPr lang="en-US" dirty="0" err="1"/>
              <a:t>Works.pname</a:t>
            </a:r>
            <a:r>
              <a:rPr lang="en-US" dirty="0"/>
              <a:t> (σ </a:t>
            </a:r>
            <a:r>
              <a:rPr lang="en-US" dirty="0" err="1"/>
              <a:t>cname</a:t>
            </a:r>
            <a:r>
              <a:rPr lang="en-US" dirty="0"/>
              <a:t> = ‘First Bank Corporation’ (Works)))</a:t>
            </a: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dirty="0"/>
          </a:p>
          <a:p>
            <a:pPr marL="0" indent="0">
              <a:lnSpc>
                <a:spcPct val="100000"/>
              </a:lnSpc>
              <a:spcBef>
                <a:spcPts val="0"/>
              </a:spcBef>
              <a:buNone/>
            </a:pP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36</a:t>
            </a:fld>
            <a:endParaRPr lang="en-US" dirty="0"/>
          </a:p>
        </p:txBody>
      </p:sp>
      <p:sp>
        <p:nvSpPr>
          <p:cNvPr id="2" name="Date Placeholder 1">
            <a:extLst>
              <a:ext uri="{FF2B5EF4-FFF2-40B4-BE49-F238E27FC236}">
                <a16:creationId xmlns:a16="http://schemas.microsoft.com/office/drawing/2014/main" id="{CB379C2B-7809-6268-0CDC-3BBB7E803119}"/>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152360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253218"/>
            <a:ext cx="11354035" cy="5778789"/>
          </a:xfrm>
        </p:spPr>
        <p:txBody>
          <a:bodyPr>
            <a:noAutofit/>
          </a:bodyPr>
          <a:lstStyle/>
          <a:p>
            <a:pPr marL="0" indent="0">
              <a:buNone/>
            </a:pPr>
            <a:r>
              <a:rPr lang="en-US" b="1" i="1" dirty="0">
                <a:latin typeface="Times New Roman" panose="02020603050405020304" pitchFamily="18" charset="0"/>
                <a:cs typeface="Times New Roman" panose="02020603050405020304" pitchFamily="18" charset="0"/>
              </a:rPr>
              <a:t>Employee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street, city)			Works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cname</a:t>
            </a:r>
            <a:r>
              <a:rPr lang="en-US" b="1" i="1" dirty="0">
                <a:latin typeface="Times New Roman" panose="02020603050405020304" pitchFamily="18" charset="0"/>
                <a:cs typeface="Times New Roman" panose="02020603050405020304" pitchFamily="18" charset="0"/>
              </a:rPr>
              <a:t>, salary)</a:t>
            </a:r>
          </a:p>
          <a:p>
            <a:pPr marL="0" indent="0">
              <a:lnSpc>
                <a:spcPct val="100000"/>
              </a:lnSpc>
              <a:spcBef>
                <a:spcPts val="0"/>
              </a:spcBef>
              <a:buNone/>
            </a:pPr>
            <a:r>
              <a:rPr lang="en-US" b="1" i="1" dirty="0">
                <a:latin typeface="Times New Roman" panose="02020603050405020304" pitchFamily="18" charset="0"/>
                <a:cs typeface="Times New Roman" panose="02020603050405020304" pitchFamily="18" charset="0"/>
              </a:rPr>
              <a:t> Company (</a:t>
            </a:r>
            <a:r>
              <a:rPr lang="en-US" b="1" i="1" u="sng" dirty="0" err="1">
                <a:latin typeface="Times New Roman" panose="02020603050405020304" pitchFamily="18" charset="0"/>
                <a:cs typeface="Times New Roman" panose="02020603050405020304" pitchFamily="18" charset="0"/>
              </a:rPr>
              <a:t>cname</a:t>
            </a:r>
            <a:r>
              <a:rPr lang="en-US" b="1" i="1" dirty="0">
                <a:latin typeface="Times New Roman" panose="02020603050405020304" pitchFamily="18" charset="0"/>
                <a:cs typeface="Times New Roman" panose="02020603050405020304" pitchFamily="18" charset="0"/>
              </a:rPr>
              <a:t>, city)				 Manages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managername</a:t>
            </a:r>
            <a:r>
              <a:rPr lang="en-US" b="1" i="1"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3. Find the names, street address, and cities of residence of all employees who work for First Bank Corporation and earn more than $10,000 per annum.</a:t>
            </a:r>
          </a:p>
          <a:p>
            <a:pPr marL="0" indent="0">
              <a:lnSpc>
                <a:spcPct val="100000"/>
              </a:lnSpc>
              <a:spcBef>
                <a:spcPts val="0"/>
              </a:spcBef>
              <a:buNone/>
            </a:pPr>
            <a:endParaRPr lang="en-US" dirty="0"/>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RA: π </a:t>
            </a:r>
            <a:r>
              <a:rPr lang="en-US" dirty="0" err="1">
                <a:latin typeface="Times New Roman" panose="02020603050405020304" pitchFamily="18" charset="0"/>
                <a:cs typeface="Times New Roman" panose="02020603050405020304" pitchFamily="18" charset="0"/>
              </a:rPr>
              <a:t>pname</a:t>
            </a:r>
            <a:r>
              <a:rPr lang="en-US" dirty="0">
                <a:latin typeface="Times New Roman" panose="02020603050405020304" pitchFamily="18" charset="0"/>
                <a:cs typeface="Times New Roman" panose="02020603050405020304" pitchFamily="18" charset="0"/>
              </a:rPr>
              <a:t>, street, city (σ </a:t>
            </a:r>
            <a:r>
              <a:rPr lang="en-US" dirty="0" err="1">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=’First Bank Corporation’ AND salary &gt; 10000 (Employee ⋈ Works))</a:t>
            </a:r>
          </a:p>
          <a:p>
            <a:pPr marL="0" indent="0">
              <a:lnSpc>
                <a:spcPct val="100000"/>
              </a:lnSpc>
              <a:spcBef>
                <a:spcPts val="0"/>
              </a:spcBef>
              <a:buNone/>
            </a:pPr>
            <a:endParaRPr lang="en-US" dirty="0"/>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SQL: SELECT </a:t>
            </a:r>
            <a:r>
              <a:rPr lang="en-US" dirty="0"/>
              <a:t>DISTINCT </a:t>
            </a:r>
            <a:r>
              <a:rPr lang="en-US" dirty="0" err="1">
                <a:latin typeface="Times New Roman" panose="02020603050405020304" pitchFamily="18" charset="0"/>
                <a:cs typeface="Times New Roman" panose="02020603050405020304" pitchFamily="18" charset="0"/>
              </a:rPr>
              <a:t>pname</a:t>
            </a:r>
            <a:r>
              <a:rPr lang="en-US" dirty="0">
                <a:latin typeface="Times New Roman" panose="02020603050405020304" pitchFamily="18" charset="0"/>
                <a:cs typeface="Times New Roman" panose="02020603050405020304" pitchFamily="18" charset="0"/>
              </a:rPr>
              <a:t>, street, city FROM employee NATURAL JOIN works WHERE </a:t>
            </a:r>
            <a:r>
              <a:rPr lang="en-US" dirty="0" err="1">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=‘First Bank Corporation’ and salary &gt; 10000;</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37</a:t>
            </a:fld>
            <a:endParaRPr lang="en-US" dirty="0"/>
          </a:p>
        </p:txBody>
      </p:sp>
      <p:sp>
        <p:nvSpPr>
          <p:cNvPr id="2" name="Date Placeholder 1">
            <a:extLst>
              <a:ext uri="{FF2B5EF4-FFF2-40B4-BE49-F238E27FC236}">
                <a16:creationId xmlns:a16="http://schemas.microsoft.com/office/drawing/2014/main" id="{F5D6CDC3-5EE5-0F9D-C8FB-AF1A9757E909}"/>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380662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253218"/>
            <a:ext cx="11354035" cy="5778789"/>
          </a:xfrm>
        </p:spPr>
        <p:txBody>
          <a:bodyPr>
            <a:noAutofit/>
          </a:bodyPr>
          <a:lstStyle/>
          <a:p>
            <a:pPr marL="0" indent="0">
              <a:buNone/>
            </a:pPr>
            <a:r>
              <a:rPr lang="en-US" b="1" i="1" dirty="0"/>
              <a:t>Employee (</a:t>
            </a:r>
            <a:r>
              <a:rPr lang="en-US" b="1" i="1" u="sng" dirty="0" err="1"/>
              <a:t>pname</a:t>
            </a:r>
            <a:r>
              <a:rPr lang="en-US" b="1" i="1" dirty="0"/>
              <a:t>, street, city)			Works (</a:t>
            </a:r>
            <a:r>
              <a:rPr lang="en-US" b="1" i="1" u="sng" dirty="0" err="1"/>
              <a:t>pname</a:t>
            </a:r>
            <a:r>
              <a:rPr lang="en-US" b="1" i="1" dirty="0"/>
              <a:t>, </a:t>
            </a:r>
            <a:r>
              <a:rPr lang="en-US" b="1" i="1" dirty="0" err="1"/>
              <a:t>cname</a:t>
            </a:r>
            <a:r>
              <a:rPr lang="en-US" b="1" i="1" dirty="0"/>
              <a:t>, salary)</a:t>
            </a:r>
          </a:p>
          <a:p>
            <a:pPr marL="0" indent="0">
              <a:lnSpc>
                <a:spcPct val="100000"/>
              </a:lnSpc>
              <a:spcBef>
                <a:spcPts val="0"/>
              </a:spcBef>
              <a:buNone/>
            </a:pPr>
            <a:r>
              <a:rPr lang="en-US" b="1" i="1" dirty="0"/>
              <a:t> Company (</a:t>
            </a:r>
            <a:r>
              <a:rPr lang="en-US" b="1" i="1" u="sng" dirty="0" err="1"/>
              <a:t>cname</a:t>
            </a:r>
            <a:r>
              <a:rPr lang="en-US" b="1" i="1" dirty="0"/>
              <a:t>, city)				 Manages (</a:t>
            </a:r>
            <a:r>
              <a:rPr lang="en-US" b="1" i="1" u="sng" dirty="0" err="1"/>
              <a:t>pname</a:t>
            </a:r>
            <a:r>
              <a:rPr lang="en-US" b="1" i="1" dirty="0"/>
              <a:t>, </a:t>
            </a:r>
            <a:r>
              <a:rPr lang="en-US" b="1" i="1" dirty="0" err="1"/>
              <a:t>managername</a:t>
            </a:r>
            <a:r>
              <a:rPr lang="en-US" b="1" i="1" dirty="0"/>
              <a:t>)</a:t>
            </a:r>
          </a:p>
          <a:p>
            <a:pPr marL="0" indent="0">
              <a:lnSpc>
                <a:spcPct val="100000"/>
              </a:lnSpc>
              <a:spcBef>
                <a:spcPts val="0"/>
              </a:spcBef>
              <a:buNone/>
            </a:pPr>
            <a:endParaRPr lang="en-US" dirty="0"/>
          </a:p>
          <a:p>
            <a:pPr marL="0" indent="0">
              <a:lnSpc>
                <a:spcPct val="100000"/>
              </a:lnSpc>
              <a:spcBef>
                <a:spcPts val="0"/>
              </a:spcBef>
              <a:buNone/>
            </a:pPr>
            <a:r>
              <a:rPr lang="en-US" dirty="0"/>
              <a:t>4. Find the names of all employees in this database who live in the same city as the company for which they work.</a:t>
            </a:r>
          </a:p>
          <a:p>
            <a:pPr marL="0" indent="0">
              <a:lnSpc>
                <a:spcPct val="100000"/>
              </a:lnSpc>
              <a:spcBef>
                <a:spcPts val="0"/>
              </a:spcBef>
              <a:buNone/>
            </a:pPr>
            <a:endParaRPr lang="en-US" dirty="0"/>
          </a:p>
          <a:p>
            <a:pPr marL="0" indent="0">
              <a:lnSpc>
                <a:spcPct val="100000"/>
              </a:lnSpc>
              <a:spcBef>
                <a:spcPts val="0"/>
              </a:spcBef>
              <a:buNone/>
            </a:pPr>
            <a:r>
              <a:rPr lang="en-US" dirty="0"/>
              <a:t>RA: π </a:t>
            </a:r>
            <a:r>
              <a:rPr lang="en-US" dirty="0" err="1"/>
              <a:t>Employee.pname</a:t>
            </a:r>
            <a:r>
              <a:rPr lang="en-US" dirty="0"/>
              <a:t>​ (σ </a:t>
            </a:r>
            <a:r>
              <a:rPr lang="en-US" dirty="0" err="1"/>
              <a:t>Employee.city</a:t>
            </a:r>
            <a:r>
              <a:rPr lang="en-US" dirty="0"/>
              <a:t> = </a:t>
            </a:r>
            <a:r>
              <a:rPr lang="en-US" dirty="0" err="1"/>
              <a:t>Company.city</a:t>
            </a:r>
            <a:r>
              <a:rPr lang="en-US" dirty="0"/>
              <a:t> AND </a:t>
            </a:r>
            <a:r>
              <a:rPr lang="en-US" dirty="0" err="1"/>
              <a:t>Employee.pname</a:t>
            </a:r>
            <a:r>
              <a:rPr lang="en-US" dirty="0"/>
              <a:t> = </a:t>
            </a:r>
            <a:r>
              <a:rPr lang="en-US" dirty="0" err="1"/>
              <a:t>Works.pname</a:t>
            </a:r>
            <a:r>
              <a:rPr lang="en-US" dirty="0"/>
              <a:t> AND </a:t>
            </a:r>
            <a:r>
              <a:rPr lang="en-US" dirty="0" err="1"/>
              <a:t>Works.cname</a:t>
            </a:r>
            <a:r>
              <a:rPr lang="en-US" dirty="0"/>
              <a:t> = </a:t>
            </a:r>
            <a:r>
              <a:rPr lang="en-US" dirty="0" err="1"/>
              <a:t>Company.cname</a:t>
            </a:r>
            <a:r>
              <a:rPr lang="en-US" dirty="0"/>
              <a:t> (Employee X Works X Company)) </a:t>
            </a:r>
          </a:p>
          <a:p>
            <a:pPr marL="0" indent="0">
              <a:lnSpc>
                <a:spcPct val="100000"/>
              </a:lnSpc>
              <a:spcBef>
                <a:spcPts val="0"/>
              </a:spcBef>
              <a:buNone/>
            </a:pPr>
            <a:endParaRPr lang="en-US" dirty="0"/>
          </a:p>
          <a:p>
            <a:pPr marL="0" indent="0">
              <a:lnSpc>
                <a:spcPct val="100000"/>
              </a:lnSpc>
              <a:spcBef>
                <a:spcPts val="0"/>
              </a:spcBef>
              <a:buNone/>
            </a:pPr>
            <a:r>
              <a:rPr lang="en-US" dirty="0"/>
              <a:t>SQL: SELECT DISTINCT </a:t>
            </a:r>
            <a:r>
              <a:rPr lang="en-US" dirty="0" err="1"/>
              <a:t>employee.pame</a:t>
            </a:r>
            <a:r>
              <a:rPr lang="en-US" dirty="0"/>
              <a:t> FROM employee, works, employee WHERE </a:t>
            </a:r>
            <a:r>
              <a:rPr lang="en-US" dirty="0" err="1"/>
              <a:t>employee.city</a:t>
            </a:r>
            <a:r>
              <a:rPr lang="en-US" dirty="0"/>
              <a:t> = </a:t>
            </a:r>
            <a:r>
              <a:rPr lang="en-US" dirty="0" err="1"/>
              <a:t>company.city</a:t>
            </a:r>
            <a:r>
              <a:rPr lang="en-US" dirty="0"/>
              <a:t> AND </a:t>
            </a:r>
            <a:r>
              <a:rPr lang="en-US" dirty="0" err="1"/>
              <a:t>Employee.pname</a:t>
            </a:r>
            <a:r>
              <a:rPr lang="en-US" dirty="0"/>
              <a:t> = </a:t>
            </a:r>
            <a:r>
              <a:rPr lang="en-US" dirty="0" err="1"/>
              <a:t>Works.pname</a:t>
            </a:r>
            <a:r>
              <a:rPr lang="en-US" dirty="0"/>
              <a:t> AND </a:t>
            </a:r>
            <a:r>
              <a:rPr lang="en-US" dirty="0" err="1"/>
              <a:t>Works.cname</a:t>
            </a:r>
            <a:r>
              <a:rPr lang="en-US" dirty="0"/>
              <a:t> = </a:t>
            </a:r>
            <a:r>
              <a:rPr lang="en-US" dirty="0" err="1"/>
              <a:t>Company.cname</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t>RA: π </a:t>
            </a:r>
            <a:r>
              <a:rPr lang="en-US" dirty="0" err="1"/>
              <a:t>pname</a:t>
            </a:r>
            <a:r>
              <a:rPr lang="en-US" dirty="0"/>
              <a:t> (Employee ⋈ Works ⋈ Company)</a:t>
            </a:r>
          </a:p>
          <a:p>
            <a:pPr marL="0" indent="0">
              <a:lnSpc>
                <a:spcPct val="100000"/>
              </a:lnSpc>
              <a:spcBef>
                <a:spcPts val="0"/>
              </a:spcBef>
              <a:buNone/>
            </a:pPr>
            <a:endParaRPr lang="en-US" dirty="0"/>
          </a:p>
          <a:p>
            <a:pPr marL="0" indent="0">
              <a:lnSpc>
                <a:spcPct val="100000"/>
              </a:lnSpc>
              <a:spcBef>
                <a:spcPts val="0"/>
              </a:spcBef>
              <a:buNone/>
            </a:pPr>
            <a:r>
              <a:rPr lang="en-US" dirty="0"/>
              <a:t>SQL: SELECT DISTINCT </a:t>
            </a:r>
            <a:r>
              <a:rPr lang="en-US" dirty="0" err="1"/>
              <a:t>pname</a:t>
            </a:r>
            <a:r>
              <a:rPr lang="en-US" dirty="0"/>
              <a:t> FROM employee NATURAL JOIN works NATURAL JOIN company;</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38</a:t>
            </a:fld>
            <a:endParaRPr lang="en-US" dirty="0"/>
          </a:p>
        </p:txBody>
      </p:sp>
      <p:sp>
        <p:nvSpPr>
          <p:cNvPr id="2" name="Date Placeholder 1">
            <a:extLst>
              <a:ext uri="{FF2B5EF4-FFF2-40B4-BE49-F238E27FC236}">
                <a16:creationId xmlns:a16="http://schemas.microsoft.com/office/drawing/2014/main" id="{CF62785E-1DEB-C401-A4A3-5BF3C100B4C0}"/>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359320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253218"/>
            <a:ext cx="11354035" cy="5778789"/>
          </a:xfrm>
        </p:spPr>
        <p:txBody>
          <a:bodyPr>
            <a:noAutofit/>
          </a:bodyPr>
          <a:lstStyle/>
          <a:p>
            <a:pPr marL="0" indent="0">
              <a:buNone/>
            </a:pPr>
            <a:r>
              <a:rPr lang="en-US" b="1" i="1" dirty="0"/>
              <a:t>Employee (</a:t>
            </a:r>
            <a:r>
              <a:rPr lang="en-US" b="1" i="1" u="sng" dirty="0" err="1"/>
              <a:t>pname</a:t>
            </a:r>
            <a:r>
              <a:rPr lang="en-US" b="1" i="1" dirty="0"/>
              <a:t>, street, city)			Works (</a:t>
            </a:r>
            <a:r>
              <a:rPr lang="en-US" b="1" i="1" u="sng" dirty="0" err="1"/>
              <a:t>pname</a:t>
            </a:r>
            <a:r>
              <a:rPr lang="en-US" b="1" i="1" dirty="0"/>
              <a:t>, </a:t>
            </a:r>
            <a:r>
              <a:rPr lang="en-US" b="1" i="1" dirty="0" err="1"/>
              <a:t>cname</a:t>
            </a:r>
            <a:r>
              <a:rPr lang="en-US" b="1" i="1" dirty="0"/>
              <a:t>, salary)</a:t>
            </a:r>
          </a:p>
          <a:p>
            <a:pPr marL="0" indent="0">
              <a:lnSpc>
                <a:spcPct val="100000"/>
              </a:lnSpc>
              <a:spcBef>
                <a:spcPts val="0"/>
              </a:spcBef>
              <a:buNone/>
            </a:pPr>
            <a:r>
              <a:rPr lang="en-US" b="1" i="1" dirty="0"/>
              <a:t> Company (</a:t>
            </a:r>
            <a:r>
              <a:rPr lang="en-US" b="1" i="1" u="sng" dirty="0" err="1"/>
              <a:t>cname</a:t>
            </a:r>
            <a:r>
              <a:rPr lang="en-US" b="1" i="1" dirty="0"/>
              <a:t>, city)				 Manages (</a:t>
            </a:r>
            <a:r>
              <a:rPr lang="en-US" b="1" i="1" u="sng" dirty="0" err="1"/>
              <a:t>pname</a:t>
            </a:r>
            <a:r>
              <a:rPr lang="en-US" b="1" i="1" dirty="0"/>
              <a:t>, </a:t>
            </a:r>
            <a:r>
              <a:rPr lang="en-US" b="1" i="1" dirty="0" err="1"/>
              <a:t>managername</a:t>
            </a:r>
            <a:r>
              <a:rPr lang="en-US" b="1" i="1" dirty="0"/>
              <a:t>)</a:t>
            </a:r>
          </a:p>
          <a:p>
            <a:pPr marL="0" indent="0">
              <a:lnSpc>
                <a:spcPct val="100000"/>
              </a:lnSpc>
              <a:spcBef>
                <a:spcPts val="0"/>
              </a:spcBef>
              <a:buNone/>
            </a:pPr>
            <a:endParaRPr lang="en-US" dirty="0"/>
          </a:p>
          <a:p>
            <a:pPr marL="0" indent="0">
              <a:lnSpc>
                <a:spcPct val="100000"/>
              </a:lnSpc>
              <a:spcBef>
                <a:spcPts val="0"/>
              </a:spcBef>
              <a:buNone/>
            </a:pPr>
            <a:r>
              <a:rPr lang="en-US" dirty="0"/>
              <a:t>5. Find the names of all employees who live in the same city and on the same street as do their managers.</a:t>
            </a:r>
          </a:p>
          <a:p>
            <a:pPr marL="0" indent="0">
              <a:lnSpc>
                <a:spcPct val="100000"/>
              </a:lnSpc>
              <a:spcBef>
                <a:spcPts val="0"/>
              </a:spcBef>
              <a:buNone/>
            </a:pPr>
            <a:endParaRPr lang="en-US" dirty="0"/>
          </a:p>
          <a:p>
            <a:pPr marL="0" indent="0">
              <a:lnSpc>
                <a:spcPct val="100000"/>
              </a:lnSpc>
              <a:spcBef>
                <a:spcPts val="0"/>
              </a:spcBef>
              <a:buNone/>
            </a:pPr>
            <a:r>
              <a:rPr lang="en-US" dirty="0"/>
              <a:t>RA: π </a:t>
            </a:r>
            <a:r>
              <a:rPr lang="en-US" dirty="0" err="1"/>
              <a:t>e.pname</a:t>
            </a:r>
            <a:r>
              <a:rPr lang="en-US" dirty="0"/>
              <a:t>​ (</a:t>
            </a:r>
            <a:r>
              <a:rPr lang="el-GR" dirty="0"/>
              <a:t>ρ</a:t>
            </a:r>
            <a:r>
              <a:rPr lang="en-US" baseline="-25000" dirty="0"/>
              <a:t>e </a:t>
            </a:r>
            <a:r>
              <a:rPr lang="en-US" dirty="0"/>
              <a:t>(Employee) X Manages ⋈ (</a:t>
            </a:r>
            <a:r>
              <a:rPr lang="en-US" dirty="0" err="1"/>
              <a:t>e.pame</a:t>
            </a:r>
            <a:r>
              <a:rPr lang="en-US" dirty="0"/>
              <a:t> = </a:t>
            </a:r>
            <a:r>
              <a:rPr lang="en-US" dirty="0" err="1"/>
              <a:t>manages.pname</a:t>
            </a:r>
            <a:r>
              <a:rPr lang="en-US" dirty="0"/>
              <a:t> AND </a:t>
            </a:r>
            <a:r>
              <a:rPr lang="en-US" dirty="0" err="1"/>
              <a:t>managername</a:t>
            </a:r>
            <a:r>
              <a:rPr lang="en-US" dirty="0"/>
              <a:t> = </a:t>
            </a:r>
            <a:r>
              <a:rPr lang="en-US" dirty="0" err="1"/>
              <a:t>m.pname</a:t>
            </a:r>
            <a:r>
              <a:rPr lang="en-US" dirty="0"/>
              <a:t> AND </a:t>
            </a:r>
            <a:r>
              <a:rPr lang="en-US" dirty="0" err="1"/>
              <a:t>e.street</a:t>
            </a:r>
            <a:r>
              <a:rPr lang="en-US" dirty="0"/>
              <a:t> = </a:t>
            </a:r>
            <a:r>
              <a:rPr lang="en-US" dirty="0" err="1"/>
              <a:t>m.street</a:t>
            </a:r>
            <a:r>
              <a:rPr lang="en-US" dirty="0"/>
              <a:t> AND </a:t>
            </a:r>
            <a:r>
              <a:rPr lang="en-US" dirty="0" err="1"/>
              <a:t>e.city</a:t>
            </a:r>
            <a:r>
              <a:rPr lang="en-US" dirty="0"/>
              <a:t> = </a:t>
            </a:r>
            <a:r>
              <a:rPr lang="en-US" dirty="0" err="1"/>
              <a:t>m.city</a:t>
            </a:r>
            <a:r>
              <a:rPr lang="en-US" dirty="0"/>
              <a:t>) </a:t>
            </a:r>
            <a:r>
              <a:rPr lang="el-GR" dirty="0"/>
              <a:t>ρ</a:t>
            </a:r>
            <a:r>
              <a:rPr lang="en-US" baseline="-25000" dirty="0"/>
              <a:t>m</a:t>
            </a:r>
            <a:r>
              <a:rPr lang="en-US" dirty="0"/>
              <a:t>(Employee))</a:t>
            </a:r>
          </a:p>
          <a:p>
            <a:pPr marL="0" indent="0">
              <a:lnSpc>
                <a:spcPct val="100000"/>
              </a:lnSpc>
              <a:spcBef>
                <a:spcPts val="0"/>
              </a:spcBef>
              <a:buNone/>
            </a:pPr>
            <a:endParaRPr lang="en-US" dirty="0"/>
          </a:p>
          <a:p>
            <a:pPr marL="0" indent="0">
              <a:lnSpc>
                <a:spcPct val="100000"/>
              </a:lnSpc>
              <a:spcBef>
                <a:spcPts val="0"/>
              </a:spcBef>
              <a:buNone/>
            </a:pPr>
            <a:r>
              <a:rPr lang="en-US" dirty="0"/>
              <a:t>SQL: SELECT DISTINCT e.name FROM employee e, manages, employee m WHERE </a:t>
            </a:r>
            <a:r>
              <a:rPr lang="en-US" dirty="0" err="1"/>
              <a:t>e.pname</a:t>
            </a:r>
            <a:r>
              <a:rPr lang="en-US" dirty="0"/>
              <a:t> = </a:t>
            </a:r>
            <a:r>
              <a:rPr lang="en-US" dirty="0" err="1"/>
              <a:t>manages.pname</a:t>
            </a:r>
            <a:r>
              <a:rPr lang="en-US" dirty="0"/>
              <a:t> AND </a:t>
            </a:r>
            <a:r>
              <a:rPr lang="en-US" dirty="0" err="1"/>
              <a:t>managername</a:t>
            </a:r>
            <a:r>
              <a:rPr lang="en-US" dirty="0"/>
              <a:t> = </a:t>
            </a:r>
            <a:r>
              <a:rPr lang="en-US" dirty="0" err="1"/>
              <a:t>m.pname</a:t>
            </a:r>
            <a:r>
              <a:rPr lang="en-US" dirty="0"/>
              <a:t> AND </a:t>
            </a:r>
            <a:r>
              <a:rPr lang="en-US" dirty="0" err="1"/>
              <a:t>e.street</a:t>
            </a:r>
            <a:r>
              <a:rPr lang="en-US" dirty="0"/>
              <a:t> = </a:t>
            </a:r>
            <a:r>
              <a:rPr lang="en-US" dirty="0" err="1"/>
              <a:t>m.street</a:t>
            </a:r>
            <a:r>
              <a:rPr lang="en-US" dirty="0"/>
              <a:t> AND </a:t>
            </a:r>
            <a:r>
              <a:rPr lang="en-US" dirty="0" err="1"/>
              <a:t>e.city</a:t>
            </a:r>
            <a:r>
              <a:rPr lang="en-US" dirty="0"/>
              <a:t> = </a:t>
            </a:r>
            <a:r>
              <a:rPr lang="en-US" dirty="0" err="1"/>
              <a:t>m.city</a:t>
            </a:r>
            <a:r>
              <a:rPr lang="en-US" dirty="0"/>
              <a:t>;</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39</a:t>
            </a:fld>
            <a:endParaRPr lang="en-US" dirty="0"/>
          </a:p>
        </p:txBody>
      </p:sp>
      <p:sp>
        <p:nvSpPr>
          <p:cNvPr id="2" name="Date Placeholder 1">
            <a:extLst>
              <a:ext uri="{FF2B5EF4-FFF2-40B4-BE49-F238E27FC236}">
                <a16:creationId xmlns:a16="http://schemas.microsoft.com/office/drawing/2014/main" id="{A420BBAA-280C-AE4F-8FFB-F4225E8EEDCE}"/>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366088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Relational Operations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The fundamental operations in relational algebra are</a:t>
            </a:r>
          </a:p>
          <a:p>
            <a:r>
              <a:rPr lang="en-US" b="1" dirty="0">
                <a:latin typeface="Times New Roman" panose="02020603050405020304" pitchFamily="18" charset="0"/>
                <a:cs typeface="Times New Roman" panose="02020603050405020304" pitchFamily="18" charset="0"/>
              </a:rPr>
              <a:t>Selection</a:t>
            </a:r>
            <a:endParaRPr lang="en-US" b="1" dirty="0"/>
          </a:p>
          <a:p>
            <a:r>
              <a:rPr lang="en-US" b="1" dirty="0">
                <a:latin typeface="Times New Roman" panose="02020603050405020304" pitchFamily="18" charset="0"/>
                <a:cs typeface="Times New Roman" panose="02020603050405020304" pitchFamily="18" charset="0"/>
              </a:rPr>
              <a:t>Projection</a:t>
            </a:r>
            <a:endParaRPr lang="en-US" b="1" dirty="0"/>
          </a:p>
          <a:p>
            <a:r>
              <a:rPr lang="en-US" b="1" dirty="0"/>
              <a:t>U</a:t>
            </a:r>
            <a:r>
              <a:rPr lang="en-US" b="1" dirty="0">
                <a:latin typeface="Times New Roman" panose="02020603050405020304" pitchFamily="18" charset="0"/>
                <a:cs typeface="Times New Roman" panose="02020603050405020304" pitchFamily="18" charset="0"/>
              </a:rPr>
              <a:t>nion</a:t>
            </a:r>
            <a:endParaRPr lang="en-US" b="1" dirty="0"/>
          </a:p>
          <a:p>
            <a:r>
              <a:rPr lang="en-US" b="1" dirty="0"/>
              <a:t>S</a:t>
            </a:r>
            <a:r>
              <a:rPr lang="en-US" b="1" dirty="0">
                <a:latin typeface="Times New Roman" panose="02020603050405020304" pitchFamily="18" charset="0"/>
                <a:cs typeface="Times New Roman" panose="02020603050405020304" pitchFamily="18" charset="0"/>
              </a:rPr>
              <a:t>et </a:t>
            </a:r>
            <a:r>
              <a:rPr lang="en-US" b="1" dirty="0"/>
              <a:t>D</a:t>
            </a:r>
            <a:r>
              <a:rPr lang="en-US" b="1" dirty="0">
                <a:latin typeface="Times New Roman" panose="02020603050405020304" pitchFamily="18" charset="0"/>
                <a:cs typeface="Times New Roman" panose="02020603050405020304" pitchFamily="18" charset="0"/>
              </a:rPr>
              <a:t>ifference</a:t>
            </a:r>
            <a:endParaRPr lang="en-US" b="1" dirty="0"/>
          </a:p>
          <a:p>
            <a:r>
              <a:rPr lang="en-US" b="1" dirty="0">
                <a:latin typeface="Times New Roman" panose="02020603050405020304" pitchFamily="18" charset="0"/>
                <a:cs typeface="Times New Roman" panose="02020603050405020304" pitchFamily="18" charset="0"/>
              </a:rPr>
              <a:t>Cartesian Product</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Rename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1499355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96947"/>
            <a:ext cx="11354035" cy="5778789"/>
          </a:xfrm>
        </p:spPr>
        <p:txBody>
          <a:bodyPr>
            <a:noAutofit/>
          </a:bodyPr>
          <a:lstStyle/>
          <a:p>
            <a:pPr marL="0" indent="0">
              <a:buNone/>
            </a:pPr>
            <a:r>
              <a:rPr lang="en-US" b="1" i="1" dirty="0"/>
              <a:t>Employee (</a:t>
            </a:r>
            <a:r>
              <a:rPr lang="en-US" b="1" i="1" u="sng" dirty="0" err="1"/>
              <a:t>pname</a:t>
            </a:r>
            <a:r>
              <a:rPr lang="en-US" b="1" i="1" dirty="0"/>
              <a:t>, street, city)			Works (</a:t>
            </a:r>
            <a:r>
              <a:rPr lang="en-US" b="1" i="1" u="sng" dirty="0" err="1"/>
              <a:t>pname</a:t>
            </a:r>
            <a:r>
              <a:rPr lang="en-US" b="1" i="1" dirty="0"/>
              <a:t>, </a:t>
            </a:r>
            <a:r>
              <a:rPr lang="en-US" b="1" i="1" dirty="0" err="1"/>
              <a:t>cname</a:t>
            </a:r>
            <a:r>
              <a:rPr lang="en-US" b="1" i="1" dirty="0"/>
              <a:t>, salary)</a:t>
            </a:r>
          </a:p>
          <a:p>
            <a:pPr marL="0" indent="0">
              <a:lnSpc>
                <a:spcPct val="100000"/>
              </a:lnSpc>
              <a:spcBef>
                <a:spcPts val="0"/>
              </a:spcBef>
              <a:buNone/>
            </a:pPr>
            <a:r>
              <a:rPr lang="en-US" b="1" i="1" dirty="0"/>
              <a:t> Company (</a:t>
            </a:r>
            <a:r>
              <a:rPr lang="en-US" b="1" i="1" u="sng" dirty="0" err="1"/>
              <a:t>cname</a:t>
            </a:r>
            <a:r>
              <a:rPr lang="en-US" b="1" i="1" dirty="0"/>
              <a:t>, city)				 Manages (</a:t>
            </a:r>
            <a:r>
              <a:rPr lang="en-US" b="1" i="1" u="sng" dirty="0" err="1"/>
              <a:t>pname</a:t>
            </a:r>
            <a:r>
              <a:rPr lang="en-US" b="1" i="1" dirty="0"/>
              <a:t>, </a:t>
            </a:r>
            <a:r>
              <a:rPr lang="en-US" b="1" i="1" dirty="0" err="1"/>
              <a:t>managername</a:t>
            </a:r>
            <a:r>
              <a:rPr lang="en-US" b="1" i="1" dirty="0"/>
              <a:t>)</a:t>
            </a:r>
          </a:p>
          <a:p>
            <a:pPr marL="0" indent="0">
              <a:lnSpc>
                <a:spcPct val="100000"/>
              </a:lnSpc>
              <a:spcBef>
                <a:spcPts val="0"/>
              </a:spcBef>
              <a:buNone/>
            </a:pPr>
            <a:endParaRPr lang="en-US" dirty="0"/>
          </a:p>
          <a:p>
            <a:pPr marL="0" indent="0">
              <a:lnSpc>
                <a:spcPct val="100000"/>
              </a:lnSpc>
              <a:spcBef>
                <a:spcPts val="0"/>
              </a:spcBef>
              <a:buNone/>
            </a:pPr>
            <a:r>
              <a:rPr lang="en-US" dirty="0"/>
              <a:t>6. Find the names of all employees in this database who do not work for First Bank Corporation.</a:t>
            </a:r>
          </a:p>
          <a:p>
            <a:pPr marL="0" indent="0">
              <a:lnSpc>
                <a:spcPct val="100000"/>
              </a:lnSpc>
              <a:spcBef>
                <a:spcPts val="0"/>
              </a:spcBef>
              <a:buNone/>
            </a:pPr>
            <a:endParaRPr lang="en-US" dirty="0"/>
          </a:p>
          <a:p>
            <a:pPr marL="0" indent="0">
              <a:lnSpc>
                <a:spcPct val="100000"/>
              </a:lnSpc>
              <a:spcBef>
                <a:spcPts val="0"/>
              </a:spcBef>
              <a:buNone/>
            </a:pPr>
            <a:r>
              <a:rPr lang="en-US" dirty="0"/>
              <a:t>RA: π </a:t>
            </a:r>
            <a:r>
              <a:rPr lang="en-US" dirty="0" err="1"/>
              <a:t>pname</a:t>
            </a:r>
            <a:r>
              <a:rPr lang="en-US" dirty="0"/>
              <a:t> (σ </a:t>
            </a:r>
            <a:r>
              <a:rPr lang="en-US" dirty="0" err="1"/>
              <a:t>cname</a:t>
            </a:r>
            <a:r>
              <a:rPr lang="en-US" dirty="0"/>
              <a:t> ≠ ‘First Bank Corporation’ (Works))</a:t>
            </a:r>
          </a:p>
          <a:p>
            <a:pPr marL="0" indent="0">
              <a:lnSpc>
                <a:spcPct val="100000"/>
              </a:lnSpc>
              <a:spcBef>
                <a:spcPts val="0"/>
              </a:spcBef>
              <a:buNone/>
            </a:pPr>
            <a:endParaRPr lang="en-US" dirty="0"/>
          </a:p>
          <a:p>
            <a:pPr marL="0" indent="0">
              <a:lnSpc>
                <a:spcPct val="100000"/>
              </a:lnSpc>
              <a:spcBef>
                <a:spcPts val="0"/>
              </a:spcBef>
              <a:buNone/>
            </a:pPr>
            <a:r>
              <a:rPr lang="en-US" dirty="0"/>
              <a:t>SQL: SELECT DISTINCT </a:t>
            </a:r>
            <a:r>
              <a:rPr lang="en-US" dirty="0" err="1"/>
              <a:t>pname</a:t>
            </a:r>
            <a:r>
              <a:rPr lang="en-US" dirty="0"/>
              <a:t> FROM works WHERE </a:t>
            </a:r>
            <a:r>
              <a:rPr lang="en-US" dirty="0" err="1"/>
              <a:t>cname</a:t>
            </a:r>
            <a:r>
              <a:rPr lang="en-US" dirty="0"/>
              <a:t> &lt;&gt; ‘First Bank Corporation’;</a:t>
            </a:r>
          </a:p>
          <a:p>
            <a:pPr marL="0" indent="0">
              <a:lnSpc>
                <a:spcPct val="100000"/>
              </a:lnSpc>
              <a:spcBef>
                <a:spcPts val="0"/>
              </a:spcBef>
              <a:buNone/>
            </a:pPr>
            <a:endParaRPr lang="en-US" dirty="0"/>
          </a:p>
          <a:p>
            <a:pPr marL="0" indent="0">
              <a:lnSpc>
                <a:spcPct val="100000"/>
              </a:lnSpc>
              <a:spcBef>
                <a:spcPts val="0"/>
              </a:spcBef>
              <a:buNone/>
            </a:pPr>
            <a:r>
              <a:rPr lang="en-US" dirty="0"/>
              <a:t>RA: π </a:t>
            </a:r>
            <a:r>
              <a:rPr lang="en-US" dirty="0" err="1"/>
              <a:t>pname</a:t>
            </a:r>
            <a:r>
              <a:rPr lang="en-US" dirty="0"/>
              <a:t>​ (Employee) − π </a:t>
            </a:r>
            <a:r>
              <a:rPr lang="en-US" dirty="0" err="1"/>
              <a:t>pname</a:t>
            </a:r>
            <a:r>
              <a:rPr lang="en-US" dirty="0"/>
              <a:t>​ (σ </a:t>
            </a:r>
            <a:r>
              <a:rPr lang="en-US" dirty="0" err="1"/>
              <a:t>cname</a:t>
            </a:r>
            <a:r>
              <a:rPr lang="en-US" dirty="0"/>
              <a:t>=‘First Bank Corporation’ (Works)))</a:t>
            </a:r>
          </a:p>
          <a:p>
            <a:pPr marL="0" indent="0">
              <a:lnSpc>
                <a:spcPct val="100000"/>
              </a:lnSpc>
              <a:spcBef>
                <a:spcPts val="0"/>
              </a:spcBef>
              <a:buNone/>
            </a:pPr>
            <a:endParaRPr lang="en-US" dirty="0"/>
          </a:p>
          <a:p>
            <a:pPr marL="0" indent="0">
              <a:lnSpc>
                <a:spcPct val="100000"/>
              </a:lnSpc>
              <a:spcBef>
                <a:spcPts val="0"/>
              </a:spcBef>
              <a:buNone/>
            </a:pPr>
            <a:r>
              <a:rPr lang="en-US" dirty="0"/>
              <a:t>SQL: SELECT DISTINCT </a:t>
            </a:r>
            <a:r>
              <a:rPr lang="en-US" dirty="0" err="1"/>
              <a:t>pname</a:t>
            </a:r>
            <a:r>
              <a:rPr lang="en-US" dirty="0"/>
              <a:t> FROM employee EXCEPT SELECT DISTINCT </a:t>
            </a:r>
            <a:r>
              <a:rPr lang="en-US" dirty="0" err="1"/>
              <a:t>pname</a:t>
            </a:r>
            <a:r>
              <a:rPr lang="en-US" dirty="0"/>
              <a:t> FROM works WHERE </a:t>
            </a:r>
            <a:r>
              <a:rPr lang="en-US" dirty="0" err="1"/>
              <a:t>cname</a:t>
            </a:r>
            <a:r>
              <a:rPr lang="en-US" dirty="0"/>
              <a:t>=‘First Bank Corporation’;</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40</a:t>
            </a:fld>
            <a:endParaRPr lang="en-US" dirty="0"/>
          </a:p>
        </p:txBody>
      </p:sp>
      <p:sp>
        <p:nvSpPr>
          <p:cNvPr id="2" name="Date Placeholder 1">
            <a:extLst>
              <a:ext uri="{FF2B5EF4-FFF2-40B4-BE49-F238E27FC236}">
                <a16:creationId xmlns:a16="http://schemas.microsoft.com/office/drawing/2014/main" id="{4A367F40-BFAF-E18C-1BEB-E63621094DB1}"/>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94606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253218"/>
            <a:ext cx="11354035" cy="5778789"/>
          </a:xfrm>
        </p:spPr>
        <p:txBody>
          <a:bodyPr>
            <a:noAutofit/>
          </a:bodyPr>
          <a:lstStyle/>
          <a:p>
            <a:pPr marL="0" indent="0">
              <a:buNone/>
            </a:pPr>
            <a:r>
              <a:rPr lang="en-US" b="1" i="1" dirty="0"/>
              <a:t>Employee (</a:t>
            </a:r>
            <a:r>
              <a:rPr lang="en-US" b="1" i="1" u="sng" dirty="0" err="1"/>
              <a:t>pname</a:t>
            </a:r>
            <a:r>
              <a:rPr lang="en-US" b="1" i="1" dirty="0"/>
              <a:t>, street, city)			Works (</a:t>
            </a:r>
            <a:r>
              <a:rPr lang="en-US" b="1" i="1" u="sng" dirty="0" err="1"/>
              <a:t>pname</a:t>
            </a:r>
            <a:r>
              <a:rPr lang="en-US" b="1" i="1" dirty="0"/>
              <a:t>, </a:t>
            </a:r>
            <a:r>
              <a:rPr lang="en-US" b="1" i="1" dirty="0" err="1"/>
              <a:t>cname</a:t>
            </a:r>
            <a:r>
              <a:rPr lang="en-US" b="1" i="1" dirty="0"/>
              <a:t>, salary)</a:t>
            </a:r>
          </a:p>
          <a:p>
            <a:pPr marL="0" indent="0">
              <a:lnSpc>
                <a:spcPct val="100000"/>
              </a:lnSpc>
              <a:spcBef>
                <a:spcPts val="0"/>
              </a:spcBef>
              <a:buNone/>
            </a:pPr>
            <a:r>
              <a:rPr lang="en-US" b="1" i="1" dirty="0"/>
              <a:t> Company (</a:t>
            </a:r>
            <a:r>
              <a:rPr lang="en-US" b="1" i="1" u="sng" dirty="0" err="1"/>
              <a:t>cname</a:t>
            </a:r>
            <a:r>
              <a:rPr lang="en-US" b="1" i="1" dirty="0"/>
              <a:t>, city)				 Manages (</a:t>
            </a:r>
            <a:r>
              <a:rPr lang="en-US" b="1" i="1" u="sng" dirty="0" err="1"/>
              <a:t>pname</a:t>
            </a:r>
            <a:r>
              <a:rPr lang="en-US" b="1" i="1" dirty="0"/>
              <a:t>, </a:t>
            </a:r>
            <a:r>
              <a:rPr lang="en-US" b="1" i="1" dirty="0" err="1"/>
              <a:t>managername</a:t>
            </a:r>
            <a:r>
              <a:rPr lang="en-US" b="1" i="1" dirty="0"/>
              <a:t>)</a:t>
            </a:r>
          </a:p>
          <a:p>
            <a:pPr marL="0" indent="0">
              <a:lnSpc>
                <a:spcPct val="100000"/>
              </a:lnSpc>
              <a:spcBef>
                <a:spcPts val="0"/>
              </a:spcBef>
              <a:buNone/>
            </a:pPr>
            <a:endParaRPr lang="en-US" dirty="0"/>
          </a:p>
          <a:p>
            <a:pPr marL="0" indent="0">
              <a:lnSpc>
                <a:spcPct val="100000"/>
              </a:lnSpc>
              <a:spcBef>
                <a:spcPts val="0"/>
              </a:spcBef>
              <a:buNone/>
            </a:pPr>
            <a:r>
              <a:rPr lang="en-US" dirty="0"/>
              <a:t>7. Find the names of all employees who earn more than every employee of Small Bank Corporation.</a:t>
            </a:r>
          </a:p>
          <a:p>
            <a:pPr marL="0" indent="0">
              <a:lnSpc>
                <a:spcPct val="100000"/>
              </a:lnSpc>
              <a:spcBef>
                <a:spcPts val="0"/>
              </a:spcBef>
              <a:buNone/>
            </a:pPr>
            <a:endParaRPr lang="en-US" dirty="0"/>
          </a:p>
          <a:p>
            <a:pPr marL="0" indent="0">
              <a:lnSpc>
                <a:spcPct val="100000"/>
              </a:lnSpc>
              <a:spcBef>
                <a:spcPts val="0"/>
              </a:spcBef>
              <a:buNone/>
            </a:pPr>
            <a:r>
              <a:rPr lang="en-US" dirty="0"/>
              <a:t>RA: π </a:t>
            </a:r>
            <a:r>
              <a:rPr lang="en-US" dirty="0" err="1"/>
              <a:t>pname</a:t>
            </a:r>
            <a:r>
              <a:rPr lang="en-US" dirty="0"/>
              <a:t> (Works) – π </a:t>
            </a:r>
            <a:r>
              <a:rPr lang="en-US" dirty="0" err="1"/>
              <a:t>pname</a:t>
            </a:r>
            <a:r>
              <a:rPr lang="en-US" dirty="0"/>
              <a:t> ( </a:t>
            </a:r>
            <a:r>
              <a:rPr lang="el-GR" dirty="0"/>
              <a:t>ρ</a:t>
            </a:r>
            <a:r>
              <a:rPr lang="en-US" baseline="-25000" dirty="0"/>
              <a:t>w1 </a:t>
            </a:r>
            <a:r>
              <a:rPr lang="en-US" dirty="0"/>
              <a:t>(Works) ⋈ w1.salary ≤ w2.salary AND w2.cname = ‘First Bank Corporation’) ( </a:t>
            </a:r>
            <a:r>
              <a:rPr lang="el-GR" dirty="0"/>
              <a:t>ρ</a:t>
            </a:r>
            <a:r>
              <a:rPr lang="en-US" baseline="-25000" dirty="0"/>
              <a:t>w2 </a:t>
            </a:r>
            <a:r>
              <a:rPr lang="en-US" dirty="0"/>
              <a:t>(Works)))</a:t>
            </a:r>
          </a:p>
          <a:p>
            <a:pPr marL="0" indent="0">
              <a:lnSpc>
                <a:spcPct val="100000"/>
              </a:lnSpc>
              <a:spcBef>
                <a:spcPts val="0"/>
              </a:spcBef>
              <a:buNone/>
            </a:pPr>
            <a:endParaRPr lang="en-US" dirty="0"/>
          </a:p>
          <a:p>
            <a:pPr marL="0" indent="0">
              <a:lnSpc>
                <a:spcPct val="100000"/>
              </a:lnSpc>
              <a:spcBef>
                <a:spcPts val="0"/>
              </a:spcBef>
              <a:buNone/>
            </a:pPr>
            <a:r>
              <a:rPr lang="en-US" dirty="0"/>
              <a:t>SQL: SELECT DISTINCT </a:t>
            </a:r>
            <a:r>
              <a:rPr lang="en-US" dirty="0" err="1"/>
              <a:t>pname</a:t>
            </a:r>
            <a:r>
              <a:rPr lang="en-US" dirty="0"/>
              <a:t> FROM works WHERE salary &gt; ALL (SELECT salary FROM Works WHERE </a:t>
            </a:r>
            <a:r>
              <a:rPr lang="en-US" dirty="0" err="1"/>
              <a:t>cname</a:t>
            </a:r>
            <a:r>
              <a:rPr lang="en-US" dirty="0"/>
              <a:t> = 'Small Bank Corporation’);</a:t>
            </a:r>
          </a:p>
          <a:p>
            <a:pPr marL="0" indent="0">
              <a:lnSpc>
                <a:spcPct val="100000"/>
              </a:lnSpc>
              <a:spcBef>
                <a:spcPts val="0"/>
              </a:spcBef>
              <a:buNone/>
            </a:pP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41</a:t>
            </a:fld>
            <a:endParaRPr lang="en-US" dirty="0"/>
          </a:p>
        </p:txBody>
      </p:sp>
      <p:sp>
        <p:nvSpPr>
          <p:cNvPr id="2" name="Date Placeholder 1">
            <a:extLst>
              <a:ext uri="{FF2B5EF4-FFF2-40B4-BE49-F238E27FC236}">
                <a16:creationId xmlns:a16="http://schemas.microsoft.com/office/drawing/2014/main" id="{D8A76B37-AA59-0317-A22A-461D671864F1}"/>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26531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253218"/>
            <a:ext cx="11354035" cy="5778789"/>
          </a:xfrm>
        </p:spPr>
        <p:txBody>
          <a:bodyPr>
            <a:noAutofit/>
          </a:bodyPr>
          <a:lstStyle/>
          <a:p>
            <a:pPr marL="0" indent="0">
              <a:buNone/>
            </a:pPr>
            <a:r>
              <a:rPr lang="en-US" b="1" i="1" dirty="0">
                <a:latin typeface="Times New Roman" panose="02020603050405020304" pitchFamily="18" charset="0"/>
                <a:cs typeface="Times New Roman" panose="02020603050405020304" pitchFamily="18" charset="0"/>
              </a:rPr>
              <a:t>Employee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street, city)			Works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cname</a:t>
            </a:r>
            <a:r>
              <a:rPr lang="en-US" b="1" i="1" dirty="0">
                <a:latin typeface="Times New Roman" panose="02020603050405020304" pitchFamily="18" charset="0"/>
                <a:cs typeface="Times New Roman" panose="02020603050405020304" pitchFamily="18" charset="0"/>
              </a:rPr>
              <a:t>, salary)</a:t>
            </a:r>
          </a:p>
          <a:p>
            <a:pPr marL="0" indent="0">
              <a:lnSpc>
                <a:spcPct val="100000"/>
              </a:lnSpc>
              <a:spcBef>
                <a:spcPts val="0"/>
              </a:spcBef>
              <a:buNone/>
            </a:pPr>
            <a:r>
              <a:rPr lang="en-US" b="1" i="1" dirty="0">
                <a:latin typeface="Times New Roman" panose="02020603050405020304" pitchFamily="18" charset="0"/>
                <a:cs typeface="Times New Roman" panose="02020603050405020304" pitchFamily="18" charset="0"/>
              </a:rPr>
              <a:t> Company (</a:t>
            </a:r>
            <a:r>
              <a:rPr lang="en-US" b="1" i="1" u="sng" dirty="0" err="1">
                <a:latin typeface="Times New Roman" panose="02020603050405020304" pitchFamily="18" charset="0"/>
                <a:cs typeface="Times New Roman" panose="02020603050405020304" pitchFamily="18" charset="0"/>
              </a:rPr>
              <a:t>cname</a:t>
            </a:r>
            <a:r>
              <a:rPr lang="en-US" b="1" i="1" dirty="0">
                <a:latin typeface="Times New Roman" panose="02020603050405020304" pitchFamily="18" charset="0"/>
                <a:cs typeface="Times New Roman" panose="02020603050405020304" pitchFamily="18" charset="0"/>
              </a:rPr>
              <a:t>, city)				 Manages (</a:t>
            </a:r>
            <a:r>
              <a:rPr lang="en-US" b="1" i="1" u="sng" dirty="0" err="1">
                <a:latin typeface="Times New Roman" panose="02020603050405020304" pitchFamily="18" charset="0"/>
                <a:cs typeface="Times New Roman" panose="02020603050405020304" pitchFamily="18" charset="0"/>
              </a:rPr>
              <a:t>pname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managername</a:t>
            </a:r>
            <a:r>
              <a:rPr lang="en-US" b="1" i="1"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8. Assume the companies may be located in several cities. Find all companies located in every city in which Small Bank Corporation is located.</a:t>
            </a:r>
          </a:p>
          <a:p>
            <a:pPr marL="0" indent="0">
              <a:lnSpc>
                <a:spcPct val="100000"/>
              </a:lnSpc>
              <a:spcBef>
                <a:spcPts val="0"/>
              </a:spcBef>
              <a:buNone/>
            </a:pPr>
            <a:endParaRPr lang="en-US" dirty="0"/>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π </a:t>
            </a:r>
            <a:r>
              <a:rPr lang="en-US" dirty="0" err="1">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 city (Company ÷ π city (σ </a:t>
            </a:r>
            <a:r>
              <a:rPr lang="en-US" dirty="0" err="1">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=‘Small Bank Corporation’​ (Company))</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42</a:t>
            </a:fld>
            <a:endParaRPr lang="en-US" dirty="0"/>
          </a:p>
        </p:txBody>
      </p:sp>
      <p:sp>
        <p:nvSpPr>
          <p:cNvPr id="2" name="Date Placeholder 1">
            <a:extLst>
              <a:ext uri="{FF2B5EF4-FFF2-40B4-BE49-F238E27FC236}">
                <a16:creationId xmlns:a16="http://schemas.microsoft.com/office/drawing/2014/main" id="{63B23A84-F75C-18BC-D507-DA4F5F451F74}"/>
              </a:ext>
            </a:extLst>
          </p:cNvPr>
          <p:cNvSpPr>
            <a:spLocks noGrp="1"/>
          </p:cNvSpPr>
          <p:nvPr>
            <p:ph type="dt" sz="half" idx="10"/>
          </p:nvPr>
        </p:nvSpPr>
        <p:spPr/>
        <p:txBody>
          <a:bodyPr/>
          <a:lstStyle/>
          <a:p>
            <a:r>
              <a:rPr lang="en-US"/>
              <a:t>01/22/2024</a:t>
            </a:r>
            <a:endParaRPr lang="en-US" dirty="0"/>
          </a:p>
        </p:txBody>
      </p:sp>
    </p:spTree>
    <p:extLst>
      <p:ext uri="{BB962C8B-B14F-4D97-AF65-F5344CB8AC3E}">
        <p14:creationId xmlns:p14="http://schemas.microsoft.com/office/powerpoint/2010/main" val="112835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10</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43</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4033552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LECTURE 11</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44</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dirty="0">
                <a:latin typeface="Times New Roman" panose="02020603050405020304" pitchFamily="18" charset="0"/>
                <a:cs typeface="Times New Roman" panose="02020603050405020304" pitchFamily="18" charset="0"/>
              </a:rPr>
              <a:t>INTRODUCTION TO SQL</a:t>
            </a:r>
          </a:p>
          <a:p>
            <a:pPr algn="ctr"/>
            <a:r>
              <a:rPr lang="en-US" dirty="0">
                <a:latin typeface="Times New Roman" panose="02020603050405020304" pitchFamily="18" charset="0"/>
                <a:cs typeface="Times New Roman" panose="02020603050405020304" pitchFamily="18" charset="0"/>
              </a:rPr>
              <a:t>SQL QUERIES AND SUBQUERIES</a:t>
            </a:r>
          </a:p>
          <a:p>
            <a:pPr algn="ctr"/>
            <a:r>
              <a:rPr lang="en-US" dirty="0">
                <a:latin typeface="Times New Roman" panose="02020603050405020304" pitchFamily="18" charset="0"/>
                <a:cs typeface="Times New Roman" panose="02020603050405020304" pitchFamily="18" charset="0"/>
              </a:rPr>
              <a:t>JOINED AND DERIVED RELATIONS</a:t>
            </a:r>
          </a:p>
          <a:p>
            <a:pPr algn="ctr"/>
            <a:endParaRPr lang="en-US"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377164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SELECTION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Selects a subset of tuples from relation that satisfies certain criteria</a:t>
            </a:r>
          </a:p>
          <a:p>
            <a:r>
              <a:rPr lang="en-US" dirty="0">
                <a:latin typeface="Times New Roman" panose="02020603050405020304" pitchFamily="18" charset="0"/>
                <a:cs typeface="Times New Roman" panose="02020603050405020304" pitchFamily="18" charset="0"/>
              </a:rPr>
              <a:t>denoted by </a:t>
            </a:r>
            <a:r>
              <a:rPr lang="el-GR"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(Sigma )</a:t>
            </a:r>
          </a:p>
          <a:p>
            <a:r>
              <a:rPr lang="en-US" dirty="0">
                <a:latin typeface="Times New Roman" panose="02020603050405020304" pitchFamily="18" charset="0"/>
                <a:cs typeface="Times New Roman" panose="02020603050405020304" pitchFamily="18" charset="0"/>
              </a:rPr>
              <a:t>Syntax: </a:t>
            </a:r>
            <a:r>
              <a:rPr lang="el-GR" i="1" dirty="0">
                <a:latin typeface="Times New Roman" panose="02020603050405020304" pitchFamily="18" charset="0"/>
                <a:cs typeface="Times New Roman" panose="02020603050405020304" pitchFamily="18" charset="0"/>
              </a:rPr>
              <a:t>σ</a:t>
            </a:r>
            <a:r>
              <a:rPr lang="en-US" i="1" dirty="0">
                <a:latin typeface="Times New Roman" panose="02020603050405020304" pitchFamily="18" charset="0"/>
                <a:cs typeface="Times New Roman" panose="02020603050405020304" pitchFamily="18" charset="0"/>
              </a:rPr>
              <a:t> condition (relation)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33754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SELECTION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t>Employee (Eid, </a:t>
            </a:r>
            <a:r>
              <a:rPr lang="en-US" dirty="0" err="1"/>
              <a:t>Ename</a:t>
            </a:r>
            <a:r>
              <a:rPr lang="en-US" dirty="0"/>
              <a:t>, </a:t>
            </a:r>
            <a:r>
              <a:rPr lang="en-US" dirty="0" err="1"/>
              <a:t>Eaddress</a:t>
            </a:r>
            <a:r>
              <a:rPr lang="en-US" dirty="0"/>
              <a:t>, Salary)</a:t>
            </a:r>
          </a:p>
          <a:p>
            <a:r>
              <a:rPr lang="en-US" dirty="0">
                <a:latin typeface="Times New Roman" panose="02020603050405020304" pitchFamily="18" charset="0"/>
                <a:cs typeface="Times New Roman" panose="02020603050405020304" pitchFamily="18" charset="0"/>
              </a:rPr>
              <a:t>Find employes whose Eid equals to 4.</a:t>
            </a:r>
          </a:p>
          <a:p>
            <a:r>
              <a:rPr lang="el-GR" i="1" dirty="0">
                <a:latin typeface="Times New Roman" panose="02020603050405020304" pitchFamily="18" charset="0"/>
                <a:cs typeface="Times New Roman" panose="02020603050405020304" pitchFamily="18" charset="0"/>
              </a:rPr>
              <a:t>σ</a:t>
            </a:r>
            <a:r>
              <a:rPr lang="en-US" i="1" dirty="0">
                <a:latin typeface="Times New Roman" panose="02020603050405020304" pitchFamily="18" charset="0"/>
                <a:cs typeface="Times New Roman" panose="02020603050405020304" pitchFamily="18" charset="0"/>
              </a:rPr>
              <a:t> Eid= 4 (employee)</a:t>
            </a:r>
          </a:p>
          <a:p>
            <a:r>
              <a:rPr lang="en-US" dirty="0">
                <a:latin typeface="Times New Roman" panose="02020603050405020304" pitchFamily="18" charset="0"/>
                <a:cs typeface="Times New Roman" panose="02020603050405020304" pitchFamily="18" charset="0"/>
              </a:rPr>
              <a:t>Find all employees whose salary is </a:t>
            </a:r>
            <a:r>
              <a:rPr lang="en-US" dirty="0"/>
              <a:t>g</a:t>
            </a:r>
            <a:r>
              <a:rPr lang="en-US" dirty="0">
                <a:latin typeface="Times New Roman" panose="02020603050405020304" pitchFamily="18" charset="0"/>
                <a:cs typeface="Times New Roman" panose="02020603050405020304" pitchFamily="18" charset="0"/>
              </a:rPr>
              <a:t>reater than 10000</a:t>
            </a:r>
          </a:p>
          <a:p>
            <a:r>
              <a:rPr lang="el-GR" i="1" dirty="0">
                <a:latin typeface="Times New Roman" panose="02020603050405020304" pitchFamily="18" charset="0"/>
                <a:cs typeface="Times New Roman" panose="02020603050405020304" pitchFamily="18" charset="0"/>
              </a:rPr>
              <a:t>σ</a:t>
            </a:r>
            <a:r>
              <a:rPr lang="en-US" i="1" dirty="0">
                <a:latin typeface="Times New Roman" panose="02020603050405020304" pitchFamily="18" charset="0"/>
                <a:cs typeface="Times New Roman" panose="02020603050405020304" pitchFamily="18" charset="0"/>
              </a:rPr>
              <a:t> salary &gt; </a:t>
            </a:r>
            <a:r>
              <a:rPr lang="en-US" i="1" dirty="0"/>
              <a:t>10</a:t>
            </a:r>
            <a:r>
              <a:rPr lang="en-US" i="1" dirty="0">
                <a:latin typeface="Times New Roman" panose="02020603050405020304" pitchFamily="18" charset="0"/>
                <a:cs typeface="Times New Roman" panose="02020603050405020304" pitchFamily="18" charset="0"/>
              </a:rPr>
              <a:t>000 (employee)</a:t>
            </a:r>
          </a:p>
          <a:p>
            <a:r>
              <a:rPr lang="en-US" dirty="0">
                <a:latin typeface="Times New Roman" panose="02020603050405020304" pitchFamily="18" charset="0"/>
                <a:cs typeface="Times New Roman" panose="02020603050405020304" pitchFamily="18" charset="0"/>
              </a:rPr>
              <a:t>Find all employees whose salary is </a:t>
            </a:r>
            <a:r>
              <a:rPr lang="en-US" dirty="0"/>
              <a:t>g</a:t>
            </a:r>
            <a:r>
              <a:rPr lang="en-US" dirty="0">
                <a:latin typeface="Times New Roman" panose="02020603050405020304" pitchFamily="18" charset="0"/>
                <a:cs typeface="Times New Roman" panose="02020603050405020304" pitchFamily="18" charset="0"/>
              </a:rPr>
              <a:t>reater than 5000 and Eid equals to 4.</a:t>
            </a:r>
          </a:p>
          <a:p>
            <a:r>
              <a:rPr lang="el-GR" i="1" dirty="0">
                <a:latin typeface="Times New Roman" panose="02020603050405020304" pitchFamily="18" charset="0"/>
                <a:cs typeface="Times New Roman" panose="02020603050405020304" pitchFamily="18" charset="0"/>
              </a:rPr>
              <a:t>σ</a:t>
            </a:r>
            <a:r>
              <a:rPr lang="en-US" i="1" dirty="0">
                <a:latin typeface="Times New Roman" panose="02020603050405020304" pitchFamily="18" charset="0"/>
                <a:cs typeface="Times New Roman" panose="02020603050405020304" pitchFamily="18" charset="0"/>
              </a:rPr>
              <a:t> salary &gt; 5000 AND Eid = 4 (employee)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81914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SELECTION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We may use logical operators like ∧ , ∨ , ! and relational operators like = , ≠ , &gt; , &lt; , &lt;= , &gt;= with the selection condition.</a:t>
            </a:r>
          </a:p>
          <a:p>
            <a:r>
              <a:rPr lang="en-US" dirty="0">
                <a:latin typeface="Times New Roman" panose="02020603050405020304" pitchFamily="18" charset="0"/>
                <a:cs typeface="Times New Roman" panose="02020603050405020304" pitchFamily="18" charset="0"/>
              </a:rPr>
              <a:t>Selection operator only selects the required tuples according to the selection condition. It does not display the selected tuples. To display the selected tuples, projection operator is used.</a:t>
            </a:r>
          </a:p>
          <a:p>
            <a:r>
              <a:rPr lang="en-US" dirty="0">
                <a:latin typeface="Times New Roman" panose="02020603050405020304" pitchFamily="18" charset="0"/>
                <a:cs typeface="Times New Roman" panose="02020603050405020304" pitchFamily="18" charset="0"/>
              </a:rPr>
              <a:t>Selection operator always selects the entire tuple. It can not select a section or part of a tuple.</a:t>
            </a:r>
          </a:p>
          <a:p>
            <a:r>
              <a:rPr lang="en-US" dirty="0">
                <a:latin typeface="Times New Roman" panose="02020603050405020304" pitchFamily="18" charset="0"/>
                <a:cs typeface="Times New Roman" panose="02020603050405020304" pitchFamily="18" charset="0"/>
              </a:rPr>
              <a:t>The number of rows returned by a selection operation is obviously less than or equal to the number of rows in the original table</a:t>
            </a:r>
          </a:p>
          <a:p>
            <a:r>
              <a:rPr lang="en-US" dirty="0">
                <a:latin typeface="Times New Roman" panose="02020603050405020304" pitchFamily="18" charset="0"/>
                <a:cs typeface="Times New Roman" panose="02020603050405020304" pitchFamily="18" charset="0"/>
              </a:rPr>
              <a:t>Minimum Cardinality = 0, Maximum Cardinality = |R|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126002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PROJECTION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Select some of the columns from table and discards other columns</a:t>
            </a:r>
          </a:p>
          <a:p>
            <a:r>
              <a:rPr lang="en-US" dirty="0">
                <a:latin typeface="Times New Roman" panose="02020603050405020304" pitchFamily="18" charset="0"/>
                <a:cs typeface="Times New Roman" panose="02020603050405020304" pitchFamily="18" charset="0"/>
              </a:rPr>
              <a:t>used only if we are interested in some attributes</a:t>
            </a:r>
          </a:p>
          <a:p>
            <a:r>
              <a:rPr lang="en-US" dirty="0">
                <a:latin typeface="Times New Roman" panose="02020603050405020304" pitchFamily="18" charset="0"/>
                <a:cs typeface="Times New Roman" panose="02020603050405020304" pitchFamily="18" charset="0"/>
              </a:rPr>
              <a:t>result is vertical partition of relation into two relations</a:t>
            </a:r>
          </a:p>
          <a:p>
            <a:r>
              <a:rPr lang="en-US" dirty="0">
                <a:latin typeface="Times New Roman" panose="02020603050405020304" pitchFamily="18" charset="0"/>
                <a:cs typeface="Times New Roman" panose="02020603050405020304" pitchFamily="18" charset="0"/>
              </a:rPr>
              <a:t>denoted by </a:t>
            </a:r>
            <a:r>
              <a:rPr lang="el-GR" dirty="0"/>
              <a:t>π</a:t>
            </a:r>
            <a:r>
              <a:rPr lang="en-US" dirty="0"/>
              <a:t> (pi)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 </a:t>
            </a:r>
            <a:r>
              <a:rPr lang="el-GR" i="1" dirty="0"/>
              <a:t>π</a:t>
            </a:r>
            <a:r>
              <a:rPr lang="en-US" i="1" dirty="0">
                <a:latin typeface="Times New Roman" panose="02020603050405020304" pitchFamily="18" charset="0"/>
                <a:cs typeface="Times New Roman" panose="02020603050405020304" pitchFamily="18" charset="0"/>
              </a:rPr>
              <a:t> attribute_list (relation)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51566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PROJECTION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t>Employee (Eid, </a:t>
            </a:r>
            <a:r>
              <a:rPr lang="en-US" dirty="0" err="1"/>
              <a:t>Ename</a:t>
            </a:r>
            <a:r>
              <a:rPr lang="en-US" dirty="0"/>
              <a:t>, </a:t>
            </a:r>
            <a:r>
              <a:rPr lang="en-US" dirty="0" err="1"/>
              <a:t>Eaddress</a:t>
            </a:r>
            <a:r>
              <a:rPr lang="en-US" dirty="0"/>
              <a:t>, Salary)</a:t>
            </a:r>
          </a:p>
          <a:p>
            <a:r>
              <a:rPr lang="en-US" dirty="0"/>
              <a:t>S</a:t>
            </a:r>
            <a:r>
              <a:rPr lang="en-US" dirty="0">
                <a:latin typeface="Times New Roman" panose="02020603050405020304" pitchFamily="18" charset="0"/>
                <a:cs typeface="Times New Roman" panose="02020603050405020304" pitchFamily="18" charset="0"/>
              </a:rPr>
              <a:t>elect "</a:t>
            </a:r>
            <a:r>
              <a:rPr lang="en-US" dirty="0" err="1">
                <a:latin typeface="Times New Roman" panose="02020603050405020304" pitchFamily="18" charset="0"/>
                <a:cs typeface="Times New Roman" panose="02020603050405020304" pitchFamily="18" charset="0"/>
              </a:rPr>
              <a:t>Ename</a:t>
            </a:r>
            <a:r>
              <a:rPr lang="en-US" dirty="0">
                <a:latin typeface="Times New Roman" panose="02020603050405020304" pitchFamily="18" charset="0"/>
                <a:cs typeface="Times New Roman" panose="02020603050405020304" pitchFamily="18" charset="0"/>
              </a:rPr>
              <a:t>" and "Salary" from all records in the "employee" relation.</a:t>
            </a:r>
          </a:p>
          <a:p>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Ename</a:t>
            </a:r>
            <a:r>
              <a:rPr lang="en-US" i="1" dirty="0">
                <a:latin typeface="Times New Roman" panose="02020603050405020304" pitchFamily="18" charset="0"/>
                <a:cs typeface="Times New Roman" panose="02020603050405020304" pitchFamily="18" charset="0"/>
              </a:rPr>
              <a:t>, Salary(employee)</a:t>
            </a:r>
          </a:p>
          <a:p>
            <a:r>
              <a:rPr lang="en-US" dirty="0"/>
              <a:t>S</a:t>
            </a:r>
            <a:r>
              <a:rPr lang="en-US" dirty="0">
                <a:latin typeface="Times New Roman" panose="02020603050405020304" pitchFamily="18" charset="0"/>
                <a:cs typeface="Times New Roman" panose="02020603050405020304" pitchFamily="18" charset="0"/>
              </a:rPr>
              <a:t>elect "</a:t>
            </a:r>
            <a:r>
              <a:rPr lang="en-US" dirty="0" err="1">
                <a:latin typeface="Times New Roman" panose="02020603050405020304" pitchFamily="18" charset="0"/>
                <a:cs typeface="Times New Roman" panose="02020603050405020304" pitchFamily="18" charset="0"/>
              </a:rPr>
              <a:t>Ename</a:t>
            </a:r>
            <a:r>
              <a:rPr lang="en-US" dirty="0">
                <a:latin typeface="Times New Roman" panose="02020603050405020304" pitchFamily="18" charset="0"/>
                <a:cs typeface="Times New Roman" panose="02020603050405020304" pitchFamily="18" charset="0"/>
              </a:rPr>
              <a:t>" and "Salary" only for records where the salary is greater than 10000.</a:t>
            </a:r>
          </a:p>
          <a:p>
            <a:r>
              <a:rPr lang="el-GR" i="1" dirty="0"/>
              <a:t>π</a:t>
            </a:r>
            <a:r>
              <a:rPr lang="en-US" i="1" dirty="0"/>
              <a:t> </a:t>
            </a:r>
            <a:r>
              <a:rPr lang="en-US" i="1" dirty="0" err="1"/>
              <a:t>Ename</a:t>
            </a:r>
            <a:r>
              <a:rPr lang="en-US" i="1" dirty="0"/>
              <a:t>, Salary (</a:t>
            </a:r>
            <a:r>
              <a:rPr lang="el-GR" i="1" dirty="0">
                <a:latin typeface="Times New Roman" panose="02020603050405020304" pitchFamily="18" charset="0"/>
                <a:cs typeface="Times New Roman" panose="02020603050405020304" pitchFamily="18" charset="0"/>
              </a:rPr>
              <a:t>σ</a:t>
            </a:r>
            <a:r>
              <a:rPr lang="en-US" i="1" dirty="0"/>
              <a:t> salary&gt;10000(employee))</a:t>
            </a:r>
          </a:p>
          <a:p>
            <a:r>
              <a:rPr lang="en-US" dirty="0"/>
              <a:t>Select "</a:t>
            </a:r>
            <a:r>
              <a:rPr lang="en-US" dirty="0" err="1"/>
              <a:t>Ename</a:t>
            </a:r>
            <a:r>
              <a:rPr lang="en-US" dirty="0"/>
              <a:t>" and "Salary" from all records in the "employee" relation and then filters out records where the salary is not greater than 10000.</a:t>
            </a:r>
          </a:p>
          <a:p>
            <a:r>
              <a:rPr lang="el-GR" i="1" dirty="0">
                <a:latin typeface="Times New Roman" panose="02020603050405020304" pitchFamily="18" charset="0"/>
                <a:cs typeface="Times New Roman" panose="02020603050405020304" pitchFamily="18" charset="0"/>
              </a:rPr>
              <a:t>σ</a:t>
            </a:r>
            <a:r>
              <a:rPr lang="en-US" i="1" dirty="0"/>
              <a:t> salary&gt;10000 (</a:t>
            </a:r>
            <a:r>
              <a:rPr lang="el-GR" i="1" dirty="0"/>
              <a:t>π</a:t>
            </a:r>
            <a:r>
              <a:rPr lang="en-US" i="1" dirty="0"/>
              <a:t> </a:t>
            </a:r>
            <a:r>
              <a:rPr lang="en-US" i="1" dirty="0" err="1"/>
              <a:t>Ename</a:t>
            </a:r>
            <a:r>
              <a:rPr lang="en-US" i="1" dirty="0"/>
              <a:t>, Salary(employee))</a:t>
            </a:r>
            <a:endParaRPr lang="en-US"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Model | Lecture 10</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265995621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1786</TotalTime>
  <Words>4280</Words>
  <Application>Microsoft Office PowerPoint</Application>
  <PresentationFormat>Widescreen</PresentationFormat>
  <Paragraphs>718</Paragraphs>
  <Slides>44</Slides>
  <Notes>42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Dante</vt:lpstr>
      <vt:lpstr>Dante (Headings)2</vt:lpstr>
      <vt:lpstr>Helvetica Neue Medium</vt:lpstr>
      <vt:lpstr>Söhne</vt:lpstr>
      <vt:lpstr>Times New Roman</vt:lpstr>
      <vt:lpstr>Wingdings 2</vt:lpstr>
      <vt:lpstr>OffsetVTI</vt:lpstr>
      <vt:lpstr>Database Management System</vt:lpstr>
      <vt:lpstr>Lesson 3: Relational Model (4hrs)</vt:lpstr>
      <vt:lpstr>Relational Algebra</vt:lpstr>
      <vt:lpstr>Relational Operations</vt:lpstr>
      <vt:lpstr>SELECTION</vt:lpstr>
      <vt:lpstr>SELECTION</vt:lpstr>
      <vt:lpstr>SELECTION</vt:lpstr>
      <vt:lpstr>PROJECTION</vt:lpstr>
      <vt:lpstr>PROJECTION</vt:lpstr>
      <vt:lpstr>UNION</vt:lpstr>
      <vt:lpstr>UNION</vt:lpstr>
      <vt:lpstr>SET DIFFERENCE</vt:lpstr>
      <vt:lpstr>SET DIFFERENCE</vt:lpstr>
      <vt:lpstr>CARTESIAN PRODUCT</vt:lpstr>
      <vt:lpstr>CARTESIAN PRODUCT</vt:lpstr>
      <vt:lpstr>CARTESIAN PRODUCT</vt:lpstr>
      <vt:lpstr>CARTESIAN PRODUCT</vt:lpstr>
      <vt:lpstr>RENAME</vt:lpstr>
      <vt:lpstr>RENAME</vt:lpstr>
      <vt:lpstr>Additional Operations</vt:lpstr>
      <vt:lpstr>SET INTERSECTION</vt:lpstr>
      <vt:lpstr>SET INTERSECTION</vt:lpstr>
      <vt:lpstr>JOIN OPERATION</vt:lpstr>
      <vt:lpstr>THETA JOIN (θ) or CONDITION JOIN</vt:lpstr>
      <vt:lpstr>Theta join (θ)</vt:lpstr>
      <vt:lpstr>Theta join (θ)</vt:lpstr>
      <vt:lpstr>EQUI JOIN or INNER JOIN</vt:lpstr>
      <vt:lpstr>EQUI JOIN</vt:lpstr>
      <vt:lpstr>NATURAL JOIN</vt:lpstr>
      <vt:lpstr>NATURAL JOIN</vt:lpstr>
      <vt:lpstr>OUTER JOIN</vt:lpstr>
      <vt:lpstr>LEFT OUTER JOIN</vt:lpstr>
      <vt:lpstr>RIGHT OUTER JOIN</vt:lpstr>
      <vt:lpstr>FULL OUTER JOIN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LECTURE 10</vt:lpstr>
      <vt:lpstr>PREVIEW FOR LECTURE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191</cp:revision>
  <dcterms:created xsi:type="dcterms:W3CDTF">2023-12-21T15:41:48Z</dcterms:created>
  <dcterms:modified xsi:type="dcterms:W3CDTF">2024-01-26T15:21:21Z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