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8" r:id="rId6"/>
    <p:sldId id="285" r:id="rId7"/>
    <p:sldId id="314" r:id="rId8"/>
    <p:sldId id="315" r:id="rId9"/>
    <p:sldId id="317" r:id="rId10"/>
    <p:sldId id="319" r:id="rId11"/>
    <p:sldId id="318" r:id="rId12"/>
    <p:sldId id="320" r:id="rId13"/>
    <p:sldId id="321" r:id="rId14"/>
    <p:sldId id="322" r:id="rId15"/>
    <p:sldId id="313" r:id="rId16"/>
    <p:sldId id="323" r:id="rId17"/>
    <p:sldId id="327" r:id="rId18"/>
    <p:sldId id="328" r:id="rId19"/>
    <p:sldId id="329" r:id="rId20"/>
    <p:sldId id="324" r:id="rId21"/>
    <p:sldId id="325" r:id="rId22"/>
    <p:sldId id="326" r:id="rId23"/>
    <p:sldId id="330" r:id="rId24"/>
    <p:sldId id="292" r:id="rId25"/>
    <p:sldId id="331" r:id="rId26"/>
    <p:sldId id="332" r:id="rId27"/>
    <p:sldId id="333" r:id="rId28"/>
    <p:sldId id="334" r:id="rId29"/>
    <p:sldId id="335" r:id="rId30"/>
    <p:sldId id="336" r:id="rId31"/>
    <p:sldId id="338" r:id="rId32"/>
    <p:sldId id="337" r:id="rId33"/>
    <p:sldId id="339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117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295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5A7BEA50-B40D-472E-A5AA-F65BA9F8C0F9}"/>
    <pc:docChg chg="custSel delSld modSld">
      <pc:chgData name="Shiva Kunwar" userId="aebf2261f0d6e09f" providerId="LiveId" clId="{5A7BEA50-B40D-472E-A5AA-F65BA9F8C0F9}" dt="2023-12-23T13:15:08.030" v="49" actId="20577"/>
      <pc:docMkLst>
        <pc:docMk/>
      </pc:docMkLst>
      <pc:sldChg chg="modSp mod">
        <pc:chgData name="Shiva Kunwar" userId="aebf2261f0d6e09f" providerId="LiveId" clId="{5A7BEA50-B40D-472E-A5AA-F65BA9F8C0F9}" dt="2023-12-23T13:13:51.536" v="3" actId="20577"/>
        <pc:sldMkLst>
          <pc:docMk/>
          <pc:sldMk cId="513983598" sldId="256"/>
        </pc:sldMkLst>
        <pc:spChg chg="mod">
          <ac:chgData name="Shiva Kunwar" userId="aebf2261f0d6e09f" providerId="LiveId" clId="{5A7BEA50-B40D-472E-A5AA-F65BA9F8C0F9}" dt="2023-12-23T13:13:51.536" v="3" actId="20577"/>
          <ac:spMkLst>
            <pc:docMk/>
            <pc:sldMk cId="513983598" sldId="256"/>
            <ac:spMk id="11" creationId="{966A9420-2EAA-2BB1-E08B-25BFB498717E}"/>
          </ac:spMkLst>
        </pc:spChg>
      </pc:sldChg>
      <pc:sldChg chg="modSp mod">
        <pc:chgData name="Shiva Kunwar" userId="aebf2261f0d6e09f" providerId="LiveId" clId="{5A7BEA50-B40D-472E-A5AA-F65BA9F8C0F9}" dt="2023-12-23T13:14:42.141" v="29" actId="20577"/>
        <pc:sldMkLst>
          <pc:docMk/>
          <pc:sldMk cId="399910915" sldId="258"/>
        </pc:sldMkLst>
        <pc:spChg chg="mod">
          <ac:chgData name="Shiva Kunwar" userId="aebf2261f0d6e09f" providerId="LiveId" clId="{5A7BEA50-B40D-472E-A5AA-F65BA9F8C0F9}" dt="2023-12-23T13:14:23.952" v="22" actId="20577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2.141" v="29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37.223" v="27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modSp mod">
        <pc:chgData name="Shiva Kunwar" userId="aebf2261f0d6e09f" providerId="LiveId" clId="{5A7BEA50-B40D-472E-A5AA-F65BA9F8C0F9}" dt="2023-12-23T13:14:50.606" v="33" actId="20577"/>
        <pc:sldMkLst>
          <pc:docMk/>
          <pc:sldMk cId="4033552605" sldId="265"/>
        </pc:sldMkLst>
        <pc:spChg chg="mod">
          <ac:chgData name="Shiva Kunwar" userId="aebf2261f0d6e09f" providerId="LiveId" clId="{5A7BEA50-B40D-472E-A5AA-F65BA9F8C0F9}" dt="2023-12-23T13:14:04.347" v="6" actId="20577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0.606" v="33" actId="20577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07.227" v="8" actId="20577"/>
          <ac:spMkLst>
            <pc:docMk/>
            <pc:sldMk cId="4033552605" sldId="265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4:53.252" v="35" actId="20577"/>
        <pc:sldMkLst>
          <pc:docMk/>
          <pc:sldMk cId="3771641337" sldId="266"/>
        </pc:sldMkLst>
        <pc:spChg chg="mod">
          <ac:chgData name="Shiva Kunwar" userId="aebf2261f0d6e09f" providerId="LiveId" clId="{5A7BEA50-B40D-472E-A5AA-F65BA9F8C0F9}" dt="2023-12-23T13:14:17.320" v="16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3.252" v="35" actId="205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13.849" v="14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5:08.030" v="49" actId="20577"/>
        <pc:sldMkLst>
          <pc:docMk/>
          <pc:sldMk cId="66725232" sldId="267"/>
        </pc:sldMkLst>
        <pc:spChg chg="mod">
          <ac:chgData name="Shiva Kunwar" userId="aebf2261f0d6e09f" providerId="LiveId" clId="{5A7BEA50-B40D-472E-A5AA-F65BA9F8C0F9}" dt="2023-12-23T13:15:08.030" v="49" actId="20577"/>
          <ac:spMkLst>
            <pc:docMk/>
            <pc:sldMk cId="66725232" sldId="267"/>
            <ac:spMk id="2" creationId="{CDC45947-56A6-3D94-CC1B-440530BE2E79}"/>
          </ac:spMkLst>
        </pc:spChg>
        <pc:spChg chg="mod">
          <ac:chgData name="Shiva Kunwar" userId="aebf2261f0d6e09f" providerId="LiveId" clId="{5A7BEA50-B40D-472E-A5AA-F65BA9F8C0F9}" dt="2023-12-23T13:14:27.480" v="23" actId="20577"/>
          <ac:spMkLst>
            <pc:docMk/>
            <pc:sldMk cId="66725232" sldId="267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7.310" v="31" actId="20577"/>
          <ac:spMkLst>
            <pc:docMk/>
            <pc:sldMk cId="66725232" sldId="267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29.893" v="25" actId="20577"/>
          <ac:spMkLst>
            <pc:docMk/>
            <pc:sldMk cId="66725232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367653918" sldId="26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131060453" sldId="26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817541" sldId="27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000565446" sldId="27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917515243" sldId="27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009154456" sldId="27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765123200" sldId="27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1901092" sldId="27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58007340" sldId="277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826283221" sldId="27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278695420" sldId="27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45004558" sldId="28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236876371" sldId="281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8328856" sldId="28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238215219" sldId="28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841506593" sldId="28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50312172" sldId="28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19921314" sldId="28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085092" sldId="28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3421437" sldId="29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246644238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B175-B3E8-9626-99BA-14D9B2AE9C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F5056-0D90-6F9E-8920-EAB98A8047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BF5E4-06D7-4B6B-8623-1847115B0D6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0CA93-43BC-62F1-BE00-6BFE5B063F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64324-16ED-484A-AB7A-3C57362C35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2D7D0-EDDD-4ABC-AE49-03A8D6FB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51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5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46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24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21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42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62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71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91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9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5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78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33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75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80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34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61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35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2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2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1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2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1D73-6FE4-4E4B-8D0B-E55FABBF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524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9F4D9-AE67-4B73-8B27-FD43756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anchor="ctr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2A23FDD6-741A-4F02-B44B-70D85FCF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sz="2200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42B78C-790E-4881-96BA-169A876C67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71133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DB087A-3DA7-4017-A5B1-F130DC91F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5A401-D6B7-4962-876B-5DB5840E4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07326-D737-439C-9190-476F49A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39496"/>
            <a:ext cx="4907908" cy="264043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68F67-401D-47DB-8256-A99FC6E9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01" y="539496"/>
            <a:ext cx="4956417" cy="264043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F752DB1-6A0B-4783-9C40-800940EAFC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24" y="3355848"/>
            <a:ext cx="5230368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4F09D8BB-76EC-4BB5-8860-21FBB2990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992" y="3355848"/>
            <a:ext cx="5843016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DA8C2-1E19-4FCB-8656-240C92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3352062"/>
            <a:ext cx="413642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1133D-7CCD-4CD4-B2BA-F05FAE1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0F32-F444-4A9F-8575-96F5D13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A4606-69F4-4469-B7C4-4AF495ACE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/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2D696-4404-4062-9387-925D9687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5F07E-A8F5-473A-90AC-3BF5823C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0FC374E-BABB-4A9C-A608-04A2B9C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0256" y="1243584"/>
            <a:ext cx="4361688" cy="436168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Gray Rectangle">
            <a:extLst>
              <a:ext uri="{FF2B5EF4-FFF2-40B4-BE49-F238E27FC236}">
                <a16:creationId xmlns:a16="http://schemas.microsoft.com/office/drawing/2014/main" id="{B586FD74-98AC-4CA5-9E62-97DAE4C19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94E74-B403-4256-9D59-241B0C4E5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36FB9-568E-408A-B183-65F9ABF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8"/>
            <a:ext cx="10624949" cy="1787136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437444-7076-4AEE-AB96-9C6BB85DA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7777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36502EE-A891-4CB0-9BA5-B0AC7B9AA8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40621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D45778-D0A6-415B-AA4F-03D6E429EB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1760" y="25777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3E1D509-0CBA-46BD-9192-C0403309FD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1760" y="44065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22" y="2880452"/>
            <a:ext cx="6355998" cy="3095445"/>
          </a:xfrm>
        </p:spPr>
        <p:txBody>
          <a:bodyPr anchor="t" anchorCtr="0">
            <a:normAutofit/>
          </a:bodyPr>
          <a:lstStyle>
            <a:lvl1pPr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15398" y="2577775"/>
            <a:ext cx="7676601" cy="3594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8DAB8-6232-45C1-9BC3-E99A86BD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4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5610"/>
            <a:ext cx="708823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AD03C-7B1C-453F-9977-4E2DD81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51" y="540167"/>
            <a:ext cx="4616981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0C66604-16E4-4B52-80AA-A0D73512D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5468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1" y="2880452"/>
            <a:ext cx="4616981" cy="3095445"/>
          </a:xfrm>
        </p:spPr>
        <p:txBody>
          <a:bodyPr anchor="t" anchorCtr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>
              <a:lnSpc>
                <a:spcPts val="2800"/>
              </a:lnSpc>
            </a:pPr>
            <a:r>
              <a:rPr lang="en-US" sz="18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FFA42F70-43EA-4954-AA43-22F43175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Rectangle 6" descr="Tag=AccentColor&#10;Flavor=Light&#10;Target=Fill">
            <a:extLst>
              <a:ext uri="{FF2B5EF4-FFF2-40B4-BE49-F238E27FC236}">
                <a16:creationId xmlns:a16="http://schemas.microsoft.com/office/drawing/2014/main" id="{F5FCF09E-0DE5-4155-9DC0-786737CF2E1B}"/>
              </a:ext>
            </a:extLst>
          </p:cNvPr>
          <p:cNvSpPr/>
          <p:nvPr userDrawn="1"/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D3536A-3915-4B2E-B85A-9B494EEFBC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6" y="0"/>
            <a:ext cx="5020056" cy="6848856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4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946892" cy="4206383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2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A992A1-D012-4834-9575-CF195C29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BDB455-4C3A-4D7D-BA1B-53E54A2F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206802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04D9E17-0E95-4027-8EDD-241B2BB1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206802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26827B-04FD-424C-A601-BCAAD51F4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4224" y="68580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51A43274-DD11-4214-8866-5163B788C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1416" y="255996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63E02E81-5AE8-46D6-942E-52D16C8CB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1416" y="4416192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8B021-326C-466B-A929-7282AA793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72" y="685799"/>
            <a:ext cx="687327" cy="174790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3741E-9972-4C5E-B592-7570CD3CC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6A56C-39A6-4FDE-BD90-66B344C06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5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2462114-8669-43BC-B4E2-2721F7F370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2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88BD3B0-8831-43B7-B5A9-3F692192A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624" y="3971853"/>
            <a:ext cx="2642616" cy="877824"/>
          </a:xfrm>
        </p:spPr>
        <p:txBody>
          <a:bodyPr anchor="b" anchorCtr="0">
            <a:norm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0625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E9A9694E-7001-4575-9F4C-663629B0A7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27832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4183588-657C-4472-8112-7A2B55E2E7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783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5900E07-5526-44B5-BD49-95414B120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2783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5AD1D716-DEC7-4756-8417-259B5EAA7E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4418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5E05DC2B-9AC8-4E27-A870-E3E9BBCF4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4184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3C6B231-0427-4DBE-AE82-31CC424FC6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44184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7FC7F9C-D486-450B-B0F9-3EE9789C896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1392" y="2020920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9A466F23-EDAE-477E-B8D1-C9E81E6D1B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139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C8ADF02-C47F-4077-865D-D057627A9E3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85139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60FCC-CBCE-4F8E-84A2-B29CA5DA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D8AF1F-4C5C-4C08-894E-00850C38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">
            <a:extLst>
              <a:ext uri="{FF2B5EF4-FFF2-40B4-BE49-F238E27FC236}">
                <a16:creationId xmlns:a16="http://schemas.microsoft.com/office/drawing/2014/main" id="{A53A46AB-E26C-4F66-A0B8-4CDBD5F4011C}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 descr="Tag=AccentColor&#10;Flavor=Light&#10;Target=Line">
            <a:extLst>
              <a:ext uri="{FF2B5EF4-FFF2-40B4-BE49-F238E27FC236}">
                <a16:creationId xmlns:a16="http://schemas.microsoft.com/office/drawing/2014/main" id="{91B558DC-6718-44D0-992F-3EF710C6A7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Tag=AccentColor&#10;Flavor=Light&#10;Target=Line">
            <a:extLst>
              <a:ext uri="{FF2B5EF4-FFF2-40B4-BE49-F238E27FC236}">
                <a16:creationId xmlns:a16="http://schemas.microsoft.com/office/drawing/2014/main" id="{8957C00F-B052-4CA9-BD41-08B7B9AD505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Tag=AccentColor&#10;Flavor=Light&#10;Target=Fill">
            <a:extLst>
              <a:ext uri="{FF2B5EF4-FFF2-40B4-BE49-F238E27FC236}">
                <a16:creationId xmlns:a16="http://schemas.microsoft.com/office/drawing/2014/main" id="{3065995A-ADFA-424E-8E79-060CD9CD1880}"/>
              </a:ext>
            </a:extLst>
          </p:cNvPr>
          <p:cNvSpPr/>
          <p:nvPr userDrawn="1"/>
        </p:nvSpPr>
        <p:spPr>
          <a:xfrm rot="10800000">
            <a:off x="11492523" y="0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51" y="1690688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3651" y="2514600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D0520DAB-C1D4-4D6C-A6DC-D7EC7DD52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Tag=AccentColor&#10;Flavor=Light&#10;Target=Line">
            <a:extLst>
              <a:ext uri="{FF2B5EF4-FFF2-40B4-BE49-F238E27FC236}">
                <a16:creationId xmlns:a16="http://schemas.microsoft.com/office/drawing/2014/main" id="{C30EEEA8-859F-4EA5-BF79-BCCA444C5E9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948393-0FB5-4969-8C1D-8D80A6884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6679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ACFC3A6-17FC-4040-AC3E-76E9975C5A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6679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 userDrawn="1"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405327"/>
            <a:ext cx="10543032" cy="48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Relational Language and Database Constraints | Lecture 11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8" r:id="rId3"/>
    <p:sldLayoutId id="2147483817" r:id="rId4"/>
    <p:sldLayoutId id="2147483795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  <p:sldLayoutId id="2147483794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llpapercave.com/analysis-wallpape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.KUNWAR@HOTMAIL.COM" TargetMode="Externa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1EEA-542C-DBA5-0F03-47421732B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7187723" cy="1558680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6970-010C-D66F-1469-B2F0870F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569" y="4476328"/>
            <a:ext cx="3336312" cy="1558673"/>
          </a:xfrm>
        </p:spPr>
        <p:txBody>
          <a:bodyPr/>
          <a:lstStyle/>
          <a:p>
            <a:r>
              <a:rPr lang="en-US" dirty="0"/>
              <a:t>Er. Shiva Kunwar</a:t>
            </a:r>
          </a:p>
          <a:p>
            <a:r>
              <a:rPr lang="en-US" dirty="0"/>
              <a:t>Lecturer, GU</a:t>
            </a:r>
          </a:p>
        </p:txBody>
      </p:sp>
      <p:pic>
        <p:nvPicPr>
          <p:cNvPr id="10" name="Picture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0D749EE-7F5D-607E-7CF3-5F30BC3F34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858" b="18858"/>
          <a:stretch>
            <a:fillRect/>
          </a:stretch>
        </p:blipFill>
        <p:spPr/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66A9420-2EAA-2BB1-E08B-25BFB498717E}"/>
              </a:ext>
            </a:extLst>
          </p:cNvPr>
          <p:cNvSpPr txBox="1">
            <a:spLocks/>
          </p:cNvSpPr>
          <p:nvPr/>
        </p:nvSpPr>
        <p:spPr>
          <a:xfrm>
            <a:off x="451927" y="4271133"/>
            <a:ext cx="1822659" cy="66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 11</a:t>
            </a:r>
          </a:p>
        </p:txBody>
      </p:sp>
    </p:spTree>
    <p:extLst>
      <p:ext uri="{BB962C8B-B14F-4D97-AF65-F5344CB8AC3E}">
        <p14:creationId xmlns:p14="http://schemas.microsoft.com/office/powerpoint/2010/main" val="5139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in SQL</a:t>
            </a:r>
          </a:p>
          <a:p>
            <a:pPr>
              <a:buFont typeface="+mj-lt"/>
              <a:buAutoNum type="alphaLcParenR"/>
            </a:pPr>
            <a:r>
              <a:rPr lang="en-US" b="1" dirty="0"/>
              <a:t>COMMIT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command is used to save all the transactions in the DB.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Eg: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 SET DOB=’2005-03-27’ WHERE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=‘Ram’;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this example would insert the DOB in the given table, which has the name = Ram and then COMMIT these changes in the DB.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0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791328" cy="420638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in SQL</a:t>
            </a:r>
          </a:p>
          <a:p>
            <a:pPr>
              <a:buFont typeface="+mj-lt"/>
              <a:buAutoNum type="alphaLcParenR" startAt="2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This command could only used to reverse transactions that occurred since the last ROLLBACK or COMMIT command. All the modifications must be cancelled if any SQL grouped statements produce a certain error.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Eg: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 SET DOB=’2005-03-27’ WHERE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=‘Ram’;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this example would insert the DOB in the given table, which has the name = Ram and then ROLLBACK these changes in the DB. Thus, this type of operation would not create an impact on the table.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7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(Structured Query Language) queries are commands used to interact with a relational database.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for various operations such as retrieving, updating, inserting, and deleting data in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key aspects of SQL queries: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SELECT 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Retrieve all columns from a table.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Retrieve specific columns from a table.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5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960140" cy="420638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3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Rows with 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rows based on a condition.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Condition;</a:t>
            </a:r>
          </a:p>
          <a:p>
            <a:pPr>
              <a:buFont typeface="+mj-lt"/>
              <a:buAutoNum type="arabicPeriod" startAt="3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Results with ORDER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Sort the result set based on one or more columns.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Column1 ASC, Column2 DESC;</a:t>
            </a:r>
          </a:p>
          <a:p>
            <a:pPr>
              <a:buFont typeface="+mj-lt"/>
              <a:buAutoNum type="arabicPeriod" startAt="3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Group rows based on a column's values.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COUNT(*)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Column1;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Tables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 rows from two or more tables based on a related column.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Table1 INNER JOIN Table2 ON Table1.Column = Table2.Column;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6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960140" cy="420638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7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calculations on data (e.g., SUM, AVG, COUNT, MAX, MIN). It returns a single value.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AVG(Column1), COUNT(*), MAX(Column2)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+mj-lt"/>
              <a:buAutoNum type="arabicPeriod" startAt="8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Wildcards are special characters used in conjunction with the LIKE operator to perform pattern-matching searches in string data. They allows to match patterns rather than exact values. The two main wildcards in SQL are the percent sign % and the underscore _.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Sign %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Underscore _</a:t>
            </a:r>
          </a:p>
          <a:p>
            <a:pPr lvl="1">
              <a:buFont typeface="+mj-lt"/>
              <a:buAutoNum type="alphaL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lphaL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9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960140" cy="4206382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lpha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Sign %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 sign represents zero or more characters.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at the beginning, middle, or end of a pattern.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Match any string ending with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Words WHERE Word LIKE '%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Match any string containing "at".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Words WHERE Word LIKE '%at%';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 Match any string starting with "b".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Words WHERE Word LIKE 'b%';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0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960140" cy="4206382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lphaLcPeriod" startAt="2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Underscore 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underscore represents a single character.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match a specific character at a specific position.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Match any four-letter word ending with "at".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Words WHERE Word LIKE ‘_ _at';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Match any word starting with "b" and having a total of four characters.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Words WHERE Word LIKE ‘b_ _ _';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7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960140" cy="42063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subqueries are queries embedded within other queries.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used in various parts of a main query, such as the SELECT clause, FROM clause, WHERE clause, or HAVING clause.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Subqueries are useful for performing operations on the result set of another query.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key aspects of SQL subqueries: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Subquery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a subquery within a WHERE clause.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Column1 = (SELECT Column1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AnotherTable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960140" cy="420638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2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Subquery with IN Operator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a value is within a set of values returned by a subquery.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Column1 IN (SELECT Column1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AnotherTable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Condition);</a:t>
            </a:r>
          </a:p>
          <a:p>
            <a:pPr>
              <a:buFont typeface="+mj-lt"/>
              <a:buAutoNum type="arabicPeriod" startAt="2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Subquery with EXISTS Operator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if a subquery returns any rows.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EXISTS (SELECT *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AnotherTable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Subquery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subquery that returns a single value.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(SELECT MAX(Column2)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AnotherTable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0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960140" cy="420638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5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 Subquery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Reference columns from the outer query within the subquery.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 WHERE Column1 &gt; (SELECT AVG(Column2)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t2 WHERE t1.Column3 = t2.Column3);</a:t>
            </a:r>
          </a:p>
          <a:p>
            <a:pPr>
              <a:buFont typeface="+mj-lt"/>
              <a:buAutoNum type="arabicPeriod" startAt="5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Subquery in SELECT Clause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a subquery to calculate a value in the SELECT clause.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(SELECT COUNT(*)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Condition)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CountFromSubque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2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Relational Language and Database Constraints (11hrs)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SQL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Queries and Subqueries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Joined and Derived Relations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DDL and DML Operations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and Modification of Database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Control Language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and Triggers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in SQL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Joined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Joined relations involve combining rows from two or more tables based on related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JOIN operation is used to create a joined relation.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Orders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Orders.CustomerID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Customers.CustomerID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joins the "Orders" table and the "Customers" table based on the common column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a joined relation that includes columns from both tables for rows where the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matches.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5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relations involve creating a new table or result set based on existing tables through operations like projection, selection, or combination.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often a virtual table, not necessarily stored in the database.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OrderCount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Orders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creates a derived relation by counting the number of orders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unique customer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"Orders"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a derived relation that shows the customer ID and the count of orders for each customer.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1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SQL, JOIN clause is used to combine the records from two or more tables in a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SQL JOIN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JOIN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JOIN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2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 JOIN (EQUI JOIN)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</a:rPr>
              <a:t>In SQL, INNER JOIN selects records that have matching values in both tables as long as the condition is satisfied.</a:t>
            </a:r>
          </a:p>
          <a:p>
            <a:pPr algn="just"/>
            <a:r>
              <a:rPr lang="en-US" b="0" i="0" dirty="0">
                <a:effectLst/>
              </a:rPr>
              <a:t>It returns the combination of all rows from both the tables where the condition satisfies.</a:t>
            </a:r>
          </a:p>
          <a:p>
            <a:pPr marL="0" indent="0" algn="just">
              <a:buNone/>
            </a:pPr>
            <a:r>
              <a:rPr lang="en-US" b="0" i="1" dirty="0">
                <a:effectLst/>
              </a:rPr>
              <a:t>SELECT table1.column1, table1.column2, table2.column1,....  </a:t>
            </a:r>
          </a:p>
          <a:p>
            <a:pPr marL="0" indent="0" algn="just">
              <a:buNone/>
            </a:pPr>
            <a:r>
              <a:rPr lang="en-US" b="0" i="1" dirty="0">
                <a:effectLst/>
              </a:rPr>
              <a:t>FROM table1   </a:t>
            </a:r>
          </a:p>
          <a:p>
            <a:pPr marL="0" indent="0" algn="just">
              <a:buNone/>
            </a:pPr>
            <a:r>
              <a:rPr lang="en-US" b="0" i="1" dirty="0">
                <a:effectLst/>
              </a:rPr>
              <a:t>INNER JOIN table2  </a:t>
            </a:r>
          </a:p>
          <a:p>
            <a:pPr marL="0" indent="0" algn="just">
              <a:buNone/>
            </a:pPr>
            <a:r>
              <a:rPr lang="en-US" b="0" i="1" dirty="0">
                <a:effectLst/>
              </a:rPr>
              <a:t>ON table1.matching_column = table2.matching_column; 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4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SQL left join returns all the values from left table and the matching values from the right table.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matching join value, it will return NULL.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table1.column1, table1.column2, table2.column1,.... 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table1  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table2 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table1.matching_column = table2.matching_column;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14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SQL, RIGHT JOIN returns all the values from the values from the rows of right table and the matched values from the left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matching in both tables, it will return NULL.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table1.column1, table1.column2, table2.column1,.... 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table1  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JOIN table2 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table1.matching_column = table2.matching_column;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5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SQL, FULL JOIN is the result of a combination of both left and right outer join. So, Join tables have all the records from both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puts NULL on the place of matches not found.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table1.column1, table1.column2, table2.column1,.... 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table1  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JOIN table2 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table1.matching_column = table2.matching_column;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02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self join in SQL to join any table to itself in a way that we assume that the table is two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way, we temporarily rename at least one of the tables in an SQL statement.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x.name_of_column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y.name_of_column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table_1 x, table_1 y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x.common_field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y.common_field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7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C0ADA292-F77E-D9B6-BD06-1A5607B62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53180"/>
              </p:ext>
            </p:extLst>
          </p:nvPr>
        </p:nvGraphicFramePr>
        <p:xfrm>
          <a:off x="226325" y="104727"/>
          <a:ext cx="389602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032">
                  <a:extLst>
                    <a:ext uri="{9D8B030D-6E8A-4147-A177-3AD203B41FA5}">
                      <a16:colId xmlns:a16="http://schemas.microsoft.com/office/drawing/2014/main" val="2518143260"/>
                    </a:ext>
                  </a:extLst>
                </a:gridCol>
                <a:gridCol w="1629130">
                  <a:extLst>
                    <a:ext uri="{9D8B030D-6E8A-4147-A177-3AD203B41FA5}">
                      <a16:colId xmlns:a16="http://schemas.microsoft.com/office/drawing/2014/main" val="4130009606"/>
                    </a:ext>
                  </a:extLst>
                </a:gridCol>
                <a:gridCol w="1071867">
                  <a:extLst>
                    <a:ext uri="{9D8B030D-6E8A-4147-A177-3AD203B41FA5}">
                      <a16:colId xmlns:a16="http://schemas.microsoft.com/office/drawing/2014/main" val="13168890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384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Loan_no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Branch_name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Kathmandu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Bhaktapur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7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Lalitpur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14099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7FF15DCF-CAB0-5AAF-4F51-90CD3A0BF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63966"/>
              </p:ext>
            </p:extLst>
          </p:nvPr>
        </p:nvGraphicFramePr>
        <p:xfrm>
          <a:off x="226325" y="2157963"/>
          <a:ext cx="299429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858">
                  <a:extLst>
                    <a:ext uri="{9D8B030D-6E8A-4147-A177-3AD203B41FA5}">
                      <a16:colId xmlns:a16="http://schemas.microsoft.com/office/drawing/2014/main" val="2518143260"/>
                    </a:ext>
                  </a:extLst>
                </a:gridCol>
                <a:gridCol w="1106432">
                  <a:extLst>
                    <a:ext uri="{9D8B030D-6E8A-4147-A177-3AD203B41FA5}">
                      <a16:colId xmlns:a16="http://schemas.microsoft.com/office/drawing/2014/main" val="41300096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Borrower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384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Loan_no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7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14099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id="{AAA0C6D4-4F95-2E4D-31A4-23719489A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84032"/>
              </p:ext>
            </p:extLst>
          </p:nvPr>
        </p:nvGraphicFramePr>
        <p:xfrm>
          <a:off x="5368752" y="81601"/>
          <a:ext cx="6006547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552">
                  <a:extLst>
                    <a:ext uri="{9D8B030D-6E8A-4147-A177-3AD203B41FA5}">
                      <a16:colId xmlns:a16="http://schemas.microsoft.com/office/drawing/2014/main" val="2518143260"/>
                    </a:ext>
                  </a:extLst>
                </a:gridCol>
                <a:gridCol w="1649136">
                  <a:extLst>
                    <a:ext uri="{9D8B030D-6E8A-4147-A177-3AD203B41FA5}">
                      <a16:colId xmlns:a16="http://schemas.microsoft.com/office/drawing/2014/main" val="4130009606"/>
                    </a:ext>
                  </a:extLst>
                </a:gridCol>
                <a:gridCol w="1076264">
                  <a:extLst>
                    <a:ext uri="{9D8B030D-6E8A-4147-A177-3AD203B41FA5}">
                      <a16:colId xmlns:a16="http://schemas.microsoft.com/office/drawing/2014/main" val="1316889032"/>
                    </a:ext>
                  </a:extLst>
                </a:gridCol>
                <a:gridCol w="2035595">
                  <a:extLst>
                    <a:ext uri="{9D8B030D-6E8A-4147-A177-3AD203B41FA5}">
                      <a16:colId xmlns:a16="http://schemas.microsoft.com/office/drawing/2014/main" val="223876253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JOIN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384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Loan_no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Branch_name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Kathmandu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Bhaktapur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Shyam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7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Lalitpur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14099"/>
                  </a:ext>
                </a:extLst>
              </a:tr>
            </a:tbl>
          </a:graphicData>
        </a:graphic>
      </p:graphicFrame>
      <p:graphicFrame>
        <p:nvGraphicFramePr>
          <p:cNvPr id="23" name="Table 19">
            <a:extLst>
              <a:ext uri="{FF2B5EF4-FFF2-40B4-BE49-F238E27FC236}">
                <a16:creationId xmlns:a16="http://schemas.microsoft.com/office/drawing/2014/main" id="{3BDC8E1F-B5A6-B2CE-AE36-2237C97CD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25266"/>
              </p:ext>
            </p:extLst>
          </p:nvPr>
        </p:nvGraphicFramePr>
        <p:xfrm>
          <a:off x="4065562" y="2157963"/>
          <a:ext cx="7309737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458">
                  <a:extLst>
                    <a:ext uri="{9D8B030D-6E8A-4147-A177-3AD203B41FA5}">
                      <a16:colId xmlns:a16="http://schemas.microsoft.com/office/drawing/2014/main" val="2518143260"/>
                    </a:ext>
                  </a:extLst>
                </a:gridCol>
                <a:gridCol w="1701974">
                  <a:extLst>
                    <a:ext uri="{9D8B030D-6E8A-4147-A177-3AD203B41FA5}">
                      <a16:colId xmlns:a16="http://schemas.microsoft.com/office/drawing/2014/main" val="4130009606"/>
                    </a:ext>
                  </a:extLst>
                </a:gridCol>
                <a:gridCol w="1110746">
                  <a:extLst>
                    <a:ext uri="{9D8B030D-6E8A-4147-A177-3AD203B41FA5}">
                      <a16:colId xmlns:a16="http://schemas.microsoft.com/office/drawing/2014/main" val="1316889032"/>
                    </a:ext>
                  </a:extLst>
                </a:gridCol>
                <a:gridCol w="1110746">
                  <a:extLst>
                    <a:ext uri="{9D8B030D-6E8A-4147-A177-3AD203B41FA5}">
                      <a16:colId xmlns:a16="http://schemas.microsoft.com/office/drawing/2014/main" val="1286787900"/>
                    </a:ext>
                  </a:extLst>
                </a:gridCol>
                <a:gridCol w="2100813">
                  <a:extLst>
                    <a:ext uri="{9D8B030D-6E8A-4147-A177-3AD203B41FA5}">
                      <a16:colId xmlns:a16="http://schemas.microsoft.com/office/drawing/2014/main" val="223876253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JOIN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384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Loan_no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Branch_name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Loan_no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Kathmandu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Bhaktapur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Shyam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7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14099"/>
                  </a:ext>
                </a:extLst>
              </a:tr>
            </a:tbl>
          </a:graphicData>
        </a:graphic>
      </p:graphicFrame>
      <p:graphicFrame>
        <p:nvGraphicFramePr>
          <p:cNvPr id="24" name="Table 19">
            <a:extLst>
              <a:ext uri="{FF2B5EF4-FFF2-40B4-BE49-F238E27FC236}">
                <a16:creationId xmlns:a16="http://schemas.microsoft.com/office/drawing/2014/main" id="{4F1C3C21-17D8-4602-9F4F-4D6F69D16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6018"/>
              </p:ext>
            </p:extLst>
          </p:nvPr>
        </p:nvGraphicFramePr>
        <p:xfrm>
          <a:off x="1683456" y="4234325"/>
          <a:ext cx="6017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885">
                  <a:extLst>
                    <a:ext uri="{9D8B030D-6E8A-4147-A177-3AD203B41FA5}">
                      <a16:colId xmlns:a16="http://schemas.microsoft.com/office/drawing/2014/main" val="2518143260"/>
                    </a:ext>
                  </a:extLst>
                </a:gridCol>
                <a:gridCol w="1652227">
                  <a:extLst>
                    <a:ext uri="{9D8B030D-6E8A-4147-A177-3AD203B41FA5}">
                      <a16:colId xmlns:a16="http://schemas.microsoft.com/office/drawing/2014/main" val="4130009606"/>
                    </a:ext>
                  </a:extLst>
                </a:gridCol>
                <a:gridCol w="1078280">
                  <a:extLst>
                    <a:ext uri="{9D8B030D-6E8A-4147-A177-3AD203B41FA5}">
                      <a16:colId xmlns:a16="http://schemas.microsoft.com/office/drawing/2014/main" val="1316889032"/>
                    </a:ext>
                  </a:extLst>
                </a:gridCol>
                <a:gridCol w="2039408">
                  <a:extLst>
                    <a:ext uri="{9D8B030D-6E8A-4147-A177-3AD203B41FA5}">
                      <a16:colId xmlns:a16="http://schemas.microsoft.com/office/drawing/2014/main" val="223876253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OUTER JOIN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384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Loan_no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Branch_name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20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Kathmandu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Bhaktapur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Shyam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7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Lalitpur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2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1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4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/>
              <a:t>L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oan.Loan_no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/>
              <a:t>L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oan.Branch_name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/>
              <a:t>L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oan.Amount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/>
              <a:t>B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orrower.Customer_name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/>
              <a:t>L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oan.Loan_no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Borrower.Loan_no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SELECT </a:t>
            </a:r>
            <a:r>
              <a:rPr lang="en-US" dirty="0" err="1"/>
              <a:t>Loan.Loan_no</a:t>
            </a:r>
            <a:r>
              <a:rPr lang="en-US" dirty="0"/>
              <a:t>, </a:t>
            </a:r>
            <a:r>
              <a:rPr lang="en-US" dirty="0" err="1"/>
              <a:t>Loan.Branch_name</a:t>
            </a:r>
            <a:r>
              <a:rPr lang="en-US" dirty="0"/>
              <a:t>, </a:t>
            </a:r>
            <a:r>
              <a:rPr lang="en-US" dirty="0" err="1"/>
              <a:t>Loan.amount</a:t>
            </a:r>
            <a:r>
              <a:rPr lang="en-US" dirty="0"/>
              <a:t>, </a:t>
            </a:r>
            <a:r>
              <a:rPr lang="en-US" dirty="0" err="1"/>
              <a:t>Borrower.Loan_no</a:t>
            </a:r>
            <a:r>
              <a:rPr lang="en-US" dirty="0"/>
              <a:t> </a:t>
            </a:r>
            <a:r>
              <a:rPr lang="en-US" dirty="0" err="1"/>
              <a:t>Borrower.Customer_name</a:t>
            </a:r>
            <a:r>
              <a:rPr lang="en-US" dirty="0"/>
              <a:t> </a:t>
            </a:r>
            <a:r>
              <a:rPr lang="en-US" i="1" dirty="0"/>
              <a:t>FROM</a:t>
            </a:r>
            <a:r>
              <a:rPr lang="en-US" dirty="0"/>
              <a:t> Loan </a:t>
            </a:r>
            <a:br>
              <a:rPr lang="en-US" dirty="0"/>
            </a:br>
            <a:r>
              <a:rPr lang="en-US" i="1" dirty="0"/>
              <a:t>RIGHT OUTER JOIN </a:t>
            </a:r>
            <a:r>
              <a:rPr lang="en-US" dirty="0"/>
              <a:t>Borrower </a:t>
            </a:r>
            <a:r>
              <a:rPr lang="en-US" i="1" dirty="0"/>
              <a:t>ON</a:t>
            </a:r>
            <a:r>
              <a:rPr lang="en-US" dirty="0"/>
              <a:t> </a:t>
            </a:r>
            <a:r>
              <a:rPr lang="en-US" dirty="0" err="1"/>
              <a:t>Loan.Loan_no</a:t>
            </a:r>
            <a:r>
              <a:rPr lang="en-US" dirty="0"/>
              <a:t> =</a:t>
            </a:r>
            <a:r>
              <a:rPr lang="en-US" dirty="0" err="1"/>
              <a:t>Borrower.Loan_no</a:t>
            </a:r>
            <a:r>
              <a:rPr lang="en-US" dirty="0"/>
              <a:t>; </a:t>
            </a:r>
          </a:p>
          <a:p>
            <a:r>
              <a:rPr lang="en-US" i="1" dirty="0"/>
              <a:t>SELECT</a:t>
            </a:r>
            <a:r>
              <a:rPr lang="en-US" dirty="0"/>
              <a:t> </a:t>
            </a:r>
            <a:r>
              <a:rPr lang="en-US" dirty="0" err="1"/>
              <a:t>Loan.Loan_no</a:t>
            </a:r>
            <a:r>
              <a:rPr lang="en-US" dirty="0"/>
              <a:t>, </a:t>
            </a:r>
            <a:r>
              <a:rPr lang="en-US" dirty="0" err="1"/>
              <a:t>Loan.Branch_name</a:t>
            </a:r>
            <a:r>
              <a:rPr lang="en-US" dirty="0"/>
              <a:t>, </a:t>
            </a:r>
            <a:r>
              <a:rPr lang="en-US" dirty="0" err="1"/>
              <a:t>Loan.Amount</a:t>
            </a:r>
            <a:r>
              <a:rPr lang="en-US" dirty="0"/>
              <a:t>, </a:t>
            </a:r>
            <a:r>
              <a:rPr lang="en-US" dirty="0" err="1"/>
              <a:t>Borrower.Customer_name</a:t>
            </a:r>
            <a:r>
              <a:rPr lang="en-US" dirty="0"/>
              <a:t> </a:t>
            </a:r>
            <a:r>
              <a:rPr lang="en-US" i="1" dirty="0"/>
              <a:t>FROM</a:t>
            </a:r>
            <a:r>
              <a:rPr lang="en-US" dirty="0"/>
              <a:t> Loan </a:t>
            </a:r>
            <a:br>
              <a:rPr lang="en-US" dirty="0"/>
            </a:br>
            <a:r>
              <a:rPr lang="en-US" i="1" dirty="0"/>
              <a:t>FULL OUTER JOIN</a:t>
            </a:r>
            <a:r>
              <a:rPr lang="en-US" dirty="0"/>
              <a:t> Borrower </a:t>
            </a:r>
            <a:r>
              <a:rPr lang="en-US" i="1" dirty="0"/>
              <a:t>ON</a:t>
            </a:r>
            <a:r>
              <a:rPr lang="en-US" dirty="0"/>
              <a:t> </a:t>
            </a:r>
            <a:r>
              <a:rPr lang="en-US" dirty="0" err="1"/>
              <a:t>Loan.Loan_no</a:t>
            </a:r>
            <a:r>
              <a:rPr lang="en-US" dirty="0"/>
              <a:t> = </a:t>
            </a:r>
            <a:r>
              <a:rPr lang="en-US" dirty="0" err="1"/>
              <a:t>Borrower.Loan_no</a:t>
            </a:r>
            <a:r>
              <a:rPr lang="en-US" dirty="0"/>
              <a:t>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3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stands for Structured Query Language. It is used for storing and managing data in relational database management system (RDMS).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standard language for Relational Database System. It enables a user to create, read, update and delete relational databases and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RDBMS like MySQL, Informix, Oracle, MS Access and SQL Server use SQL as their standard database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allows users to query the database in several ways, using English-like statements.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1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JOIN and UNION in SQL with syntax.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59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LECTURE 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661739"/>
            <a:ext cx="9848887" cy="22252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SHIVA.KUNWAR@HOTMAIL.COM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+977-9819123654</a:t>
            </a:r>
          </a:p>
          <a:p>
            <a:pPr indent="-228600" algn="ctr">
              <a:buFont typeface="Wingdings 2" panose="05020102010507070707" pitchFamily="18" charset="2"/>
              <a:buChar char="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 code 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drbzdcf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552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FOR LECTURE 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AND MODIFICATION OF DATABASE</a:t>
            </a:r>
          </a:p>
          <a:p>
            <a:pPr algn="ctr"/>
            <a:r>
              <a:rPr lang="en-US" sz="2800"/>
              <a:t>CONSTRAINTS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64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follows the following rules: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query language is not case sensitive. Generally, keywords of SQL are written in uppercase.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of SQL are dependent on text lines. We can use a single SQL statement on one or multiple text line.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SQL statements, you can perform most of the actions in a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depends on tuple relational calculus and relational algebra.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2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pPr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- Data Definition 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Statement in SQL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 Statement in SQL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Statement in SQL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Statement in SQL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in SQL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in SQL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2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pPr>
              <a:buFont typeface="+mj-lt"/>
              <a:buAutoNum type="alphaU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DQL - Data Query 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Query in SQL</a:t>
            </a:r>
          </a:p>
          <a:p>
            <a:pPr>
              <a:buFont typeface="+mj-lt"/>
              <a:buAutoNum type="alphaU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- Data Manipulation 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in SQL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Statement in SQL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Statement in SQL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Table Statement in SQL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0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pPr>
              <a:buFont typeface="+mj-lt"/>
              <a:buAutoNum type="alphaU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- Data Control Language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Privilege in 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command gives the users the privileges of access to a database. This command can be used to grant UPDATE, INSERT, DELETE, and SELECT privileges to its users on several tables or on a single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Syntax of the GRANT Command: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SELECT, UPDATE ON USER_TABLE TO OTHER_USER;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GRANT INSERT, SELECT ON users TO 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using the grant command, Ram has been granted permission on the “users” database objects, and he can insert or query the “users” database.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pPr>
              <a:buFont typeface="+mj-lt"/>
              <a:buAutoNum type="alphaU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- Data Control Language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 Privilege in 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REVOKE command is used to take permissions back from the user. This command is mainly used to revoke a privilege.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syntax of the REVOKE Command: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name_of_privilege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name_of_object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{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name_of_user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PUBLIC |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name_of_role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Eg: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 INSERT, SELECT ON users FROM 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when we use this command, the permissions of Ram (like insert or query) on the “users” database objects have been removed.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7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889802" cy="4206382"/>
          </a:xfrm>
        </p:spPr>
        <p:txBody>
          <a:bodyPr>
            <a:noAutofit/>
          </a:bodyPr>
          <a:lstStyle/>
          <a:p>
            <a:pPr>
              <a:buFont typeface="+mj-lt"/>
              <a:buAutoNum type="alphaU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- Transaction Control Language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in SQL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is a TCL command, and it groups a set of various tasks into one single unit of execution.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transaction begins with some specific task, and it ends when all of the tasks in a group are completed successfully.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of these tasks happen to fail, the transaction will ultimately fail.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transaction will only have two results: failure or success.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by definition, a database transaction must be atomic, consistent, isolated, and durable. So these are usually known as the ACID Properties.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02/04/2024 - 02/08/2024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11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7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sharepoint/v3"/>
    <ds:schemaRef ds:uri="230e9df3-be65-4c73-a93b-d1236ebd677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{8564645E-7104-4F4A-BD43-E4C797E7F3DF}tf67338807_win32</Template>
  <TotalTime>2139</TotalTime>
  <Words>3512</Words>
  <Application>Microsoft Office PowerPoint</Application>
  <PresentationFormat>Widescreen</PresentationFormat>
  <Paragraphs>496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Dante</vt:lpstr>
      <vt:lpstr>Dante (Headings)2</vt:lpstr>
      <vt:lpstr>Helvetica Neue Medium</vt:lpstr>
      <vt:lpstr>Söhne</vt:lpstr>
      <vt:lpstr>Times New Roman</vt:lpstr>
      <vt:lpstr>Wingdings 2</vt:lpstr>
      <vt:lpstr>OffsetVTI</vt:lpstr>
      <vt:lpstr>Database Management System</vt:lpstr>
      <vt:lpstr>Lesson 4: Relational Language and Database Constraints (11hrs)</vt:lpstr>
      <vt:lpstr>Introduction to SQL</vt:lpstr>
      <vt:lpstr>Introduction to SQL</vt:lpstr>
      <vt:lpstr>SQL Commands</vt:lpstr>
      <vt:lpstr>SQL Commands</vt:lpstr>
      <vt:lpstr>SQL Commands</vt:lpstr>
      <vt:lpstr>SQL Commands</vt:lpstr>
      <vt:lpstr>SQL Commands</vt:lpstr>
      <vt:lpstr>SQL Commands</vt:lpstr>
      <vt:lpstr>SQL Commands</vt:lpstr>
      <vt:lpstr>SQL Queries</vt:lpstr>
      <vt:lpstr>SQL Queries</vt:lpstr>
      <vt:lpstr>SQL Queries</vt:lpstr>
      <vt:lpstr>SQL Queries</vt:lpstr>
      <vt:lpstr>SQL Queries</vt:lpstr>
      <vt:lpstr>SQL Subqueries</vt:lpstr>
      <vt:lpstr>SQL Subqueries</vt:lpstr>
      <vt:lpstr>SQL Subqueries</vt:lpstr>
      <vt:lpstr>Joined Relations</vt:lpstr>
      <vt:lpstr>Derived Relations</vt:lpstr>
      <vt:lpstr>SQL JOIN</vt:lpstr>
      <vt:lpstr>INNER JOIN (EQUI JOIN)</vt:lpstr>
      <vt:lpstr>LEFT JOIN</vt:lpstr>
      <vt:lpstr>RIGHT JOIN</vt:lpstr>
      <vt:lpstr>FULL JOIN</vt:lpstr>
      <vt:lpstr>SELF JOIN</vt:lpstr>
      <vt:lpstr>PowerPoint Presentation</vt:lpstr>
      <vt:lpstr>Commands</vt:lpstr>
      <vt:lpstr>Assignment</vt:lpstr>
      <vt:lpstr>END OF LECTURE 11</vt:lpstr>
      <vt:lpstr>PREVIEW FOR LECTURE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Shiva Kunwar</dc:creator>
  <cp:lastModifiedBy>Shiva Kunwar</cp:lastModifiedBy>
  <cp:revision>258</cp:revision>
  <dcterms:created xsi:type="dcterms:W3CDTF">2023-12-21T15:41:48Z</dcterms:created>
  <dcterms:modified xsi:type="dcterms:W3CDTF">2024-02-11T06:39:29Z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