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8" r:id="rId6"/>
    <p:sldId id="285" r:id="rId7"/>
    <p:sldId id="343" r:id="rId8"/>
    <p:sldId id="344" r:id="rId9"/>
    <p:sldId id="340" r:id="rId10"/>
    <p:sldId id="345" r:id="rId11"/>
    <p:sldId id="346" r:id="rId12"/>
    <p:sldId id="350" r:id="rId13"/>
    <p:sldId id="352" r:id="rId14"/>
    <p:sldId id="351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47" r:id="rId25"/>
    <p:sldId id="349" r:id="rId26"/>
    <p:sldId id="348" r:id="rId27"/>
    <p:sldId id="265" r:id="rId28"/>
    <p:sldId id="26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3117" autoAdjust="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-2951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 Kunwar" userId="aebf2261f0d6e09f" providerId="LiveId" clId="{5A7BEA50-B40D-472E-A5AA-F65BA9F8C0F9}"/>
    <pc:docChg chg="custSel delSld modSld">
      <pc:chgData name="Shiva Kunwar" userId="aebf2261f0d6e09f" providerId="LiveId" clId="{5A7BEA50-B40D-472E-A5AA-F65BA9F8C0F9}" dt="2023-12-23T13:15:08.030" v="49" actId="20577"/>
      <pc:docMkLst>
        <pc:docMk/>
      </pc:docMkLst>
      <pc:sldChg chg="modSp mod">
        <pc:chgData name="Shiva Kunwar" userId="aebf2261f0d6e09f" providerId="LiveId" clId="{5A7BEA50-B40D-472E-A5AA-F65BA9F8C0F9}" dt="2023-12-23T13:13:51.536" v="3" actId="20577"/>
        <pc:sldMkLst>
          <pc:docMk/>
          <pc:sldMk cId="513983598" sldId="256"/>
        </pc:sldMkLst>
        <pc:spChg chg="mod">
          <ac:chgData name="Shiva Kunwar" userId="aebf2261f0d6e09f" providerId="LiveId" clId="{5A7BEA50-B40D-472E-A5AA-F65BA9F8C0F9}" dt="2023-12-23T13:13:51.536" v="3" actId="20577"/>
          <ac:spMkLst>
            <pc:docMk/>
            <pc:sldMk cId="513983598" sldId="256"/>
            <ac:spMk id="11" creationId="{966A9420-2EAA-2BB1-E08B-25BFB498717E}"/>
          </ac:spMkLst>
        </pc:spChg>
      </pc:sldChg>
      <pc:sldChg chg="modSp mod">
        <pc:chgData name="Shiva Kunwar" userId="aebf2261f0d6e09f" providerId="LiveId" clId="{5A7BEA50-B40D-472E-A5AA-F65BA9F8C0F9}" dt="2023-12-23T13:14:42.141" v="29" actId="20577"/>
        <pc:sldMkLst>
          <pc:docMk/>
          <pc:sldMk cId="399910915" sldId="258"/>
        </pc:sldMkLst>
        <pc:spChg chg="mod">
          <ac:chgData name="Shiva Kunwar" userId="aebf2261f0d6e09f" providerId="LiveId" clId="{5A7BEA50-B40D-472E-A5AA-F65BA9F8C0F9}" dt="2023-12-23T13:14:23.952" v="22" actId="20577"/>
          <ac:spMkLst>
            <pc:docMk/>
            <pc:sldMk cId="399910915" sldId="258"/>
            <ac:spMk id="3" creationId="{EA41DC63-DCE7-5ABF-7367-A046B49BC6A7}"/>
          </ac:spMkLst>
        </pc:spChg>
        <pc:spChg chg="mod">
          <ac:chgData name="Shiva Kunwar" userId="aebf2261f0d6e09f" providerId="LiveId" clId="{5A7BEA50-B40D-472E-A5AA-F65BA9F8C0F9}" dt="2023-12-23T13:14:42.141" v="29" actId="20577"/>
          <ac:spMkLst>
            <pc:docMk/>
            <pc:sldMk cId="399910915" sldId="258"/>
            <ac:spMk id="5" creationId="{F57A4048-1798-B627-5272-EC9C2486A8A4}"/>
          </ac:spMkLst>
        </pc:spChg>
        <pc:spChg chg="mod">
          <ac:chgData name="Shiva Kunwar" userId="aebf2261f0d6e09f" providerId="LiveId" clId="{5A7BEA50-B40D-472E-A5AA-F65BA9F8C0F9}" dt="2023-12-23T13:14:37.223" v="27" actId="20577"/>
          <ac:spMkLst>
            <pc:docMk/>
            <pc:sldMk cId="399910915" sldId="258"/>
            <ac:spMk id="6" creationId="{23D46E95-7705-1A6D-2CEE-5890E3B6E781}"/>
          </ac:spMkLst>
        </pc:spChg>
      </pc:sldChg>
      <pc:sldChg chg="modSp mod">
        <pc:chgData name="Shiva Kunwar" userId="aebf2261f0d6e09f" providerId="LiveId" clId="{5A7BEA50-B40D-472E-A5AA-F65BA9F8C0F9}" dt="2023-12-23T13:14:50.606" v="33" actId="20577"/>
        <pc:sldMkLst>
          <pc:docMk/>
          <pc:sldMk cId="4033552605" sldId="265"/>
        </pc:sldMkLst>
        <pc:spChg chg="mod">
          <ac:chgData name="Shiva Kunwar" userId="aebf2261f0d6e09f" providerId="LiveId" clId="{5A7BEA50-B40D-472E-A5AA-F65BA9F8C0F9}" dt="2023-12-23T13:14:04.347" v="6" actId="20577"/>
          <ac:spMkLst>
            <pc:docMk/>
            <pc:sldMk cId="4033552605" sldId="265"/>
            <ac:spMk id="2" creationId="{7E66E72E-376F-834C-CD79-32264CC5EA9D}"/>
          </ac:spMkLst>
        </pc:spChg>
        <pc:spChg chg="mod">
          <ac:chgData name="Shiva Kunwar" userId="aebf2261f0d6e09f" providerId="LiveId" clId="{5A7BEA50-B40D-472E-A5AA-F65BA9F8C0F9}" dt="2023-12-23T13:14:50.606" v="33" actId="20577"/>
          <ac:spMkLst>
            <pc:docMk/>
            <pc:sldMk cId="4033552605" sldId="265"/>
            <ac:spMk id="5" creationId="{1FC013E4-932A-52E1-1578-568658B75A20}"/>
          </ac:spMkLst>
        </pc:spChg>
        <pc:spChg chg="mod">
          <ac:chgData name="Shiva Kunwar" userId="aebf2261f0d6e09f" providerId="LiveId" clId="{5A7BEA50-B40D-472E-A5AA-F65BA9F8C0F9}" dt="2023-12-23T13:14:07.227" v="8" actId="20577"/>
          <ac:spMkLst>
            <pc:docMk/>
            <pc:sldMk cId="4033552605" sldId="265"/>
            <ac:spMk id="6" creationId="{CDF5B250-01D0-AFD6-9942-1BAFA5AD4538}"/>
          </ac:spMkLst>
        </pc:spChg>
      </pc:sldChg>
      <pc:sldChg chg="modSp mod">
        <pc:chgData name="Shiva Kunwar" userId="aebf2261f0d6e09f" providerId="LiveId" clId="{5A7BEA50-B40D-472E-A5AA-F65BA9F8C0F9}" dt="2023-12-23T13:14:53.252" v="35" actId="20577"/>
        <pc:sldMkLst>
          <pc:docMk/>
          <pc:sldMk cId="3771641337" sldId="266"/>
        </pc:sldMkLst>
        <pc:spChg chg="mod">
          <ac:chgData name="Shiva Kunwar" userId="aebf2261f0d6e09f" providerId="LiveId" clId="{5A7BEA50-B40D-472E-A5AA-F65BA9F8C0F9}" dt="2023-12-23T13:14:17.320" v="16" actId="20577"/>
          <ac:spMkLst>
            <pc:docMk/>
            <pc:sldMk cId="3771641337" sldId="266"/>
            <ac:spMk id="2" creationId="{7E66E72E-376F-834C-CD79-32264CC5EA9D}"/>
          </ac:spMkLst>
        </pc:spChg>
        <pc:spChg chg="mod">
          <ac:chgData name="Shiva Kunwar" userId="aebf2261f0d6e09f" providerId="LiveId" clId="{5A7BEA50-B40D-472E-A5AA-F65BA9F8C0F9}" dt="2023-12-23T13:14:53.252" v="35" actId="20577"/>
          <ac:spMkLst>
            <pc:docMk/>
            <pc:sldMk cId="3771641337" sldId="266"/>
            <ac:spMk id="5" creationId="{1FC013E4-932A-52E1-1578-568658B75A20}"/>
          </ac:spMkLst>
        </pc:spChg>
        <pc:spChg chg="mod">
          <ac:chgData name="Shiva Kunwar" userId="aebf2261f0d6e09f" providerId="LiveId" clId="{5A7BEA50-B40D-472E-A5AA-F65BA9F8C0F9}" dt="2023-12-23T13:14:13.849" v="14" actId="20577"/>
          <ac:spMkLst>
            <pc:docMk/>
            <pc:sldMk cId="3771641337" sldId="266"/>
            <ac:spMk id="6" creationId="{CDF5B250-01D0-AFD6-9942-1BAFA5AD4538}"/>
          </ac:spMkLst>
        </pc:spChg>
      </pc:sldChg>
      <pc:sldChg chg="modSp mod">
        <pc:chgData name="Shiva Kunwar" userId="aebf2261f0d6e09f" providerId="LiveId" clId="{5A7BEA50-B40D-472E-A5AA-F65BA9F8C0F9}" dt="2023-12-23T13:15:08.030" v="49" actId="20577"/>
        <pc:sldMkLst>
          <pc:docMk/>
          <pc:sldMk cId="66725232" sldId="267"/>
        </pc:sldMkLst>
        <pc:spChg chg="mod">
          <ac:chgData name="Shiva Kunwar" userId="aebf2261f0d6e09f" providerId="LiveId" clId="{5A7BEA50-B40D-472E-A5AA-F65BA9F8C0F9}" dt="2023-12-23T13:15:08.030" v="49" actId="20577"/>
          <ac:spMkLst>
            <pc:docMk/>
            <pc:sldMk cId="66725232" sldId="267"/>
            <ac:spMk id="2" creationId="{CDC45947-56A6-3D94-CC1B-440530BE2E79}"/>
          </ac:spMkLst>
        </pc:spChg>
        <pc:spChg chg="mod">
          <ac:chgData name="Shiva Kunwar" userId="aebf2261f0d6e09f" providerId="LiveId" clId="{5A7BEA50-B40D-472E-A5AA-F65BA9F8C0F9}" dt="2023-12-23T13:14:27.480" v="23" actId="20577"/>
          <ac:spMkLst>
            <pc:docMk/>
            <pc:sldMk cId="66725232" sldId="267"/>
            <ac:spMk id="3" creationId="{EA41DC63-DCE7-5ABF-7367-A046B49BC6A7}"/>
          </ac:spMkLst>
        </pc:spChg>
        <pc:spChg chg="mod">
          <ac:chgData name="Shiva Kunwar" userId="aebf2261f0d6e09f" providerId="LiveId" clId="{5A7BEA50-B40D-472E-A5AA-F65BA9F8C0F9}" dt="2023-12-23T13:14:47.310" v="31" actId="20577"/>
          <ac:spMkLst>
            <pc:docMk/>
            <pc:sldMk cId="66725232" sldId="267"/>
            <ac:spMk id="5" creationId="{F57A4048-1798-B627-5272-EC9C2486A8A4}"/>
          </ac:spMkLst>
        </pc:spChg>
        <pc:spChg chg="mod">
          <ac:chgData name="Shiva Kunwar" userId="aebf2261f0d6e09f" providerId="LiveId" clId="{5A7BEA50-B40D-472E-A5AA-F65BA9F8C0F9}" dt="2023-12-23T13:14:29.893" v="25" actId="20577"/>
          <ac:spMkLst>
            <pc:docMk/>
            <pc:sldMk cId="66725232" sldId="267"/>
            <ac:spMk id="6" creationId="{23D46E95-7705-1A6D-2CEE-5890E3B6E781}"/>
          </ac:spMkLst>
        </pc:spChg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367653918" sldId="268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1131060453" sldId="269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988817541" sldId="270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000565446" sldId="272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1917515243" sldId="273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009154456" sldId="274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765123200" sldId="275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51901092" sldId="276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558007340" sldId="277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3826283221" sldId="278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1278695420" sldId="279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545004558" sldId="280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236876371" sldId="281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728328856" sldId="282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238215219" sldId="283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841506593" sldId="284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50312172" sldId="285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19921314" sldId="286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988085092" sldId="288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723421437" sldId="290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3246644238" sldId="29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C5B175-B3E8-9626-99BA-14D9B2AE9C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1F5056-0D90-6F9E-8920-EAB98A8047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BF5E4-06D7-4B6B-8623-1847115B0D67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0CA93-43BC-62F1-BE00-6BFE5B063F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64324-16ED-484A-AB7A-3C57362C35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2D7D0-EDDD-4ABC-AE49-03A8D6FB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9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2/11/2024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45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02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50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15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90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67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3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79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58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40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5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44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799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40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06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33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43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57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25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74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94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30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7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C3AFB24-9188-4C0A-A512-E59E6F17D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565" y="4294290"/>
            <a:ext cx="12188952" cy="258686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31D73-6FE4-4E4B-8D0B-E55FABBFA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524" y="4294290"/>
            <a:ext cx="12188952" cy="258686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A9F4D9-AE67-4B73-8B27-FD437564D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4476329"/>
            <a:ext cx="6467547" cy="1558680"/>
          </a:xfrm>
        </p:spPr>
        <p:txBody>
          <a:bodyPr anchor="ctr" anchorCtr="0">
            <a:normAutofit/>
          </a:bodyPr>
          <a:lstStyle/>
          <a:p>
            <a:pPr algn="l">
              <a:lnSpc>
                <a:spcPts val="5800"/>
              </a:lnSpc>
            </a:pPr>
            <a:r>
              <a:rPr lang="en-US" sz="4800" dirty="0"/>
              <a:t>Click to edit Master title style</a:t>
            </a:r>
          </a:p>
        </p:txBody>
      </p:sp>
      <p:sp>
        <p:nvSpPr>
          <p:cNvPr id="8" name="Subtitle 24">
            <a:extLst>
              <a:ext uri="{FF2B5EF4-FFF2-40B4-BE49-F238E27FC236}">
                <a16:creationId xmlns:a16="http://schemas.microsoft.com/office/drawing/2014/main" id="{2A23FDD6-741A-4F02-B44B-70D85FCF5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6924" y="4476328"/>
            <a:ext cx="4046957" cy="1558673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algn="l">
              <a:lnSpc>
                <a:spcPts val="3200"/>
              </a:lnSpc>
            </a:pPr>
            <a:r>
              <a:rPr lang="en-US" sz="2200" dirty="0"/>
              <a:t>Click to edit Master subtitle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42B78C-790E-4881-96BA-169A876C67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271133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81543-EC92-42BD-A142-81963D427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4040" y="4274977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6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7BDB087A-3DA7-4017-A5B1-F130DC91F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F5A401-D6B7-4962-876B-5DB5840E4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907326-D737-439C-9190-476F49A5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539496"/>
            <a:ext cx="4907908" cy="264043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Click to edit Master title style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B68F67-401D-47DB-8256-A99FC6E99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401" y="539496"/>
            <a:ext cx="4956417" cy="2640432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ts val="2800"/>
              </a:lnSpc>
            </a:pPr>
            <a:r>
              <a:rPr lang="en-US" sz="18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F752DB1-6A0B-4783-9C40-800940EAFC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0624" y="3355848"/>
            <a:ext cx="5230368" cy="281635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4F09D8BB-76EC-4BB5-8860-21FBB2990A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50992" y="3355848"/>
            <a:ext cx="5843016" cy="281635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02/11/2024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Database Design | Lecture 13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DA8C2-1E19-4FCB-8656-240C92C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3352062"/>
            <a:ext cx="413642" cy="282013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F1133D-7CCD-4CD4-B2BA-F05FAE174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2B0F32-F444-4A9F-8575-96F5D13E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6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8941816-7203-4339-8B31-60B4107A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7A4606-69F4-4469-B7C4-4AF495ACE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BDEB7A-D103-487A-8C1B-9145FB24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7" y="539496"/>
            <a:ext cx="5228393" cy="2697190"/>
          </a:xfrm>
        </p:spPr>
        <p:txBody>
          <a:bodyPr anchor="b">
            <a:normAutofit/>
          </a:bodyPr>
          <a:lstStyle/>
          <a:p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017A3E-25F7-41D5-AABB-24D0E2673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7" y="3354749"/>
            <a:ext cx="5228392" cy="258247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ts val="28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62D696-4404-4062-9387-925D9687B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6095999" y="695340"/>
            <a:ext cx="5391683" cy="547685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15F07E-A8F5-473A-90AC-3BF5823C0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5C0C26-4C66-47DC-B079-5B94C22F1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0FC374E-BABB-4A9C-A608-04A2B9C68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20256" y="1243584"/>
            <a:ext cx="4361688" cy="436168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02/11/2024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Database Design | Lecture 13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49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r>
              <a:rPr lang="en-US"/>
              <a:t>02/11/2024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/>
              <a:t>Relational Database Design | Lecture 13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71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02/11/2024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Database Design | Lecture 13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06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Database Design | Lecture 13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97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02/11/2024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Database Design | Lecture 13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78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02/11/2024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Database Design | Lecture 13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36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02/11/2024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Database Design | Lecture 13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00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02/11/2024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Database Design | Lecture 13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13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02/11/2024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Database Design | Lecture 13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9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Background Gray Rectangle">
            <a:extLst>
              <a:ext uri="{FF2B5EF4-FFF2-40B4-BE49-F238E27FC236}">
                <a16:creationId xmlns:a16="http://schemas.microsoft.com/office/drawing/2014/main" id="{B586FD74-98AC-4CA5-9E62-97DAE4C19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C94E74-B403-4256-9D59-241B0C4E5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836FB9-568E-408A-B183-65F9ABF6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40168"/>
            <a:ext cx="10624949" cy="1787136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Click to edit Master title style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5437444-7076-4AEE-AB96-9C6BB85DAD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577775"/>
            <a:ext cx="2587752" cy="1764792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536502EE-A891-4CB0-9BA5-B0AC7B9AA8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4406215"/>
            <a:ext cx="2587752" cy="1764792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51D45778-D0A6-415B-AA4F-03D6E429EB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51760" y="2577775"/>
            <a:ext cx="1764792" cy="176479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93E1D509-0CBA-46BD-9192-C0403309FD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51760" y="4406575"/>
            <a:ext cx="1764792" cy="176479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94EC89-4FAE-445C-A6E8-D55E4A34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122" y="2880452"/>
            <a:ext cx="6355998" cy="3095445"/>
          </a:xfrm>
        </p:spPr>
        <p:txBody>
          <a:bodyPr anchor="t" anchorCtr="0">
            <a:normAutofit/>
          </a:bodyPr>
          <a:lstStyle>
            <a:lvl1pPr>
              <a:buNone/>
              <a:defRPr/>
            </a:lvl1pPr>
          </a:lstStyle>
          <a:p>
            <a:pPr lvl="0">
              <a:lnSpc>
                <a:spcPts val="2800"/>
              </a:lnSpc>
            </a:pPr>
            <a:r>
              <a:rPr lang="en-US" sz="18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02/11/2024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Database Design | Lecture 13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9E0CFE-F27B-4D50-AA2F-7146CA90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15398" y="2577775"/>
            <a:ext cx="7676601" cy="359442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ECF93F-3E86-4C44-BAF1-ADE160CAD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E8DAB8-6232-45C1-9BC3-E99A86BD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43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408E76-0AE4-495F-87FB-5DD280A9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5610"/>
            <a:ext cx="708823" cy="7132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EAD03C-7B1C-453F-9977-4E2DD813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551" y="540167"/>
            <a:ext cx="4616981" cy="2135867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471630-9EC8-4C68-B4D8-D98C242DBE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685800"/>
            <a:ext cx="3072384" cy="5486344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50C66604-16E4-4B52-80AA-A0D73512D1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54680" y="685800"/>
            <a:ext cx="3072384" cy="5486344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630934-DBD2-4535-961F-B198ABA2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551" y="2880452"/>
            <a:ext cx="4616981" cy="3095445"/>
          </a:xfrm>
        </p:spPr>
        <p:txBody>
          <a:bodyPr anchor="t" anchorCtr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>
              <a:lnSpc>
                <a:spcPts val="2800"/>
              </a:lnSpc>
            </a:pPr>
            <a:r>
              <a:rPr lang="en-US" sz="1800" dirty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02/11/2024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Database Design | Lecture 13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20D2A6-7700-487F-AC7E-A5A2C30DC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C30D6A-6415-42E1-89E9-EF806C3FE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50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8" y="576263"/>
            <a:ext cx="4977777" cy="2967606"/>
          </a:xfrm>
        </p:spPr>
        <p:txBody>
          <a:bodyPr anchor="b" anchorCtr="0">
            <a:normAutofit/>
          </a:bodyPr>
          <a:lstStyle/>
          <a:p>
            <a:pPr algn="l">
              <a:lnSpc>
                <a:spcPts val="5800"/>
              </a:lnSpc>
            </a:pPr>
            <a:r>
              <a:rPr lang="en-US" sz="4800" dirty="0"/>
              <a:t>Click to edit Master title style</a:t>
            </a:r>
          </a:p>
        </p:txBody>
      </p:sp>
      <p:sp>
        <p:nvSpPr>
          <p:cNvPr id="6" name="Subtitle 24">
            <a:extLst>
              <a:ext uri="{FF2B5EF4-FFF2-40B4-BE49-F238E27FC236}">
                <a16:creationId xmlns:a16="http://schemas.microsoft.com/office/drawing/2014/main" id="{FFA42F70-43EA-4954-AA43-22F43175C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8" y="3764975"/>
            <a:ext cx="4977777" cy="2192683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algn="l">
              <a:lnSpc>
                <a:spcPts val="3200"/>
              </a:lnSpc>
            </a:pPr>
            <a:r>
              <a:rPr lang="en-US" dirty="0"/>
              <a:t>Click to edit Master subtitle style</a:t>
            </a:r>
          </a:p>
        </p:txBody>
      </p:sp>
      <p:sp>
        <p:nvSpPr>
          <p:cNvPr id="7" name="Rectangle 6" descr="Tag=AccentColor&#10;Flavor=Light&#10;Target=Fill">
            <a:extLst>
              <a:ext uri="{FF2B5EF4-FFF2-40B4-BE49-F238E27FC236}">
                <a16:creationId xmlns:a16="http://schemas.microsoft.com/office/drawing/2014/main" id="{F5FCF09E-0DE5-4155-9DC0-786737CF2E1B}"/>
              </a:ext>
            </a:extLst>
          </p:cNvPr>
          <p:cNvSpPr/>
          <p:nvPr userDrawn="1"/>
        </p:nvSpPr>
        <p:spPr>
          <a:xfrm rot="10800000">
            <a:off x="11496184" y="-10"/>
            <a:ext cx="695816" cy="6858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AD3536A-3915-4B2E-B85A-9B494EEFBC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6" y="0"/>
            <a:ext cx="5020056" cy="6848856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043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946892" cy="4206383"/>
          </a:xfrm>
        </p:spPr>
        <p:txBody>
          <a:bodyPr/>
          <a:lstStyle>
            <a:lvl1pPr>
              <a:buNone/>
              <a:defRPr sz="2400"/>
            </a:lvl1pPr>
            <a:lvl2pPr>
              <a:buNone/>
              <a:defRPr sz="22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02/11/2024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Relational Database Design | Lecture 13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8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A992A1-D012-4834-9575-CF195C29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BDB455-4C3A-4D7D-BA1B-53E54A2F8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576263"/>
            <a:ext cx="5206802" cy="2967606"/>
          </a:xfrm>
        </p:spPr>
        <p:txBody>
          <a:bodyPr anchor="b" anchorCtr="0">
            <a:normAutofit/>
          </a:bodyPr>
          <a:lstStyle/>
          <a:p>
            <a:pPr algn="l">
              <a:lnSpc>
                <a:spcPts val="5800"/>
              </a:lnSpc>
            </a:pPr>
            <a:r>
              <a:rPr lang="en-US" sz="4800" dirty="0"/>
              <a:t>Click to edit Master title style</a:t>
            </a:r>
          </a:p>
        </p:txBody>
      </p:sp>
      <p:sp>
        <p:nvSpPr>
          <p:cNvPr id="9" name="Subtitle 24">
            <a:extLst>
              <a:ext uri="{FF2B5EF4-FFF2-40B4-BE49-F238E27FC236}">
                <a16:creationId xmlns:a16="http://schemas.microsoft.com/office/drawing/2014/main" id="{D04D9E17-0E95-4027-8EDD-241B2BB1A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9" y="3764975"/>
            <a:ext cx="5206802" cy="2192683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algn="l">
              <a:lnSpc>
                <a:spcPts val="3200"/>
              </a:lnSpc>
            </a:pPr>
            <a:r>
              <a:rPr lang="en-US" dirty="0"/>
              <a:t>Click to edit Master subtitle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26827B-04FD-424C-A601-BCAAD51F46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4224" y="685800"/>
            <a:ext cx="5129784" cy="1746504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51A43274-DD11-4214-8866-5163B788CD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61416" y="2559960"/>
            <a:ext cx="5129784" cy="1746504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63E02E81-5AE8-46D6-942E-52D16C8CBE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1416" y="4416192"/>
            <a:ext cx="5129784" cy="1746504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02/11/2024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Database Design | Lecture 13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8B021-326C-466B-A929-7282AA793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72" y="685799"/>
            <a:ext cx="687327" cy="174790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33741E-9972-4C5E-B592-7570CD3CC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C6A56C-39A6-4FDE-BD90-66B344C06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90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760"/>
            <a:ext cx="11067089" cy="1325880"/>
          </a:xfrm>
        </p:spPr>
        <p:txBody>
          <a:bodyPr anchor="ctr">
            <a:normAutofit/>
          </a:bodyPr>
          <a:lstStyle>
            <a:lvl1pPr>
              <a:lnSpc>
                <a:spcPts val="2800"/>
              </a:lnSpc>
              <a:spcBef>
                <a:spcPts val="1000"/>
              </a:spcBef>
              <a:defRPr sz="5200"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F2462114-8669-43BC-B4E2-2721F7F370A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0624" y="2029968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88BD3B0-8831-43B7-B5A9-3F692192A2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624" y="3971853"/>
            <a:ext cx="2642616" cy="877824"/>
          </a:xfrm>
        </p:spPr>
        <p:txBody>
          <a:bodyPr anchor="b" anchorCtr="0">
            <a:normAutofit/>
          </a:bodyPr>
          <a:lstStyle>
            <a:lvl1pPr>
              <a:buNone/>
              <a:defRPr sz="2000" b="1" baseline="0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0625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34">
            <a:extLst>
              <a:ext uri="{FF2B5EF4-FFF2-40B4-BE49-F238E27FC236}">
                <a16:creationId xmlns:a16="http://schemas.microsoft.com/office/drawing/2014/main" id="{E9A9694E-7001-4575-9F4C-663629B0A7C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227832" y="2029968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44183588-657C-4472-8112-7A2B55E2E7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27832" y="3971853"/>
            <a:ext cx="2642616" cy="877824"/>
          </a:xfrm>
        </p:spPr>
        <p:txBody>
          <a:bodyPr anchor="b" anchorCtr="0"/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5900E07-5526-44B5-BD49-95414B1208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227832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5AD1D716-DEC7-4756-8417-259B5EAA7EA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44184" y="2029968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5E05DC2B-9AC8-4E27-A870-E3E9BBCF4F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44184" y="3971853"/>
            <a:ext cx="2642616" cy="877824"/>
          </a:xfrm>
        </p:spPr>
        <p:txBody>
          <a:bodyPr anchor="b" anchorCtr="0"/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3C6B231-0427-4DBE-AE82-31CC424FC66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044184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67FC7F9C-D486-450B-B0F9-3EE9789C896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851392" y="2020920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9A466F23-EDAE-477E-B8D1-C9E81E6D1B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51392" y="3971853"/>
            <a:ext cx="2642616" cy="877824"/>
          </a:xfrm>
        </p:spPr>
        <p:txBody>
          <a:bodyPr anchor="b" anchorCtr="0"/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C8ADF02-C47F-4077-865D-D057627A9E3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851392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02/11/2024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Database Design | Lecture 13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360FCC-CBCE-4F8E-84A2-B29CA5DAD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BF945-F985-4A89-9868-A82E90E10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D8AF1F-4C5C-4C08-894E-00850C387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9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02/11/2024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Database Design | Lecture 13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 descr="Tag=AccentColor&#10;Flavor=Light&#10;Target=Fill">
            <a:extLst>
              <a:ext uri="{FF2B5EF4-FFF2-40B4-BE49-F238E27FC236}">
                <a16:creationId xmlns:a16="http://schemas.microsoft.com/office/drawing/2014/main" id="{A53A46AB-E26C-4F66-A0B8-4CDBD5F4011C}"/>
              </a:ext>
            </a:extLst>
          </p:cNvPr>
          <p:cNvSpPr/>
          <p:nvPr userDrawn="1"/>
        </p:nvSpPr>
        <p:spPr>
          <a:xfrm rot="10800000">
            <a:off x="11494040" y="4282928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3" name="Straight Connector 12" descr="Tag=AccentColor&#10;Flavor=Light&#10;Target=Line">
            <a:extLst>
              <a:ext uri="{FF2B5EF4-FFF2-40B4-BE49-F238E27FC236}">
                <a16:creationId xmlns:a16="http://schemas.microsoft.com/office/drawing/2014/main" id="{91B558DC-6718-44D0-992F-3EF710C6A72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Tag=AccentColor&#10;Flavor=Light&#10;Target=Line">
            <a:extLst>
              <a:ext uri="{FF2B5EF4-FFF2-40B4-BE49-F238E27FC236}">
                <a16:creationId xmlns:a16="http://schemas.microsoft.com/office/drawing/2014/main" id="{8957C00F-B052-4CA9-BD41-08B7B9AD5056}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5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descr="Tag=AccentColor&#10;Flavor=Light&#10;Target=Fill">
            <a:extLst>
              <a:ext uri="{FF2B5EF4-FFF2-40B4-BE49-F238E27FC236}">
                <a16:creationId xmlns:a16="http://schemas.microsoft.com/office/drawing/2014/main" id="{3065995A-ADFA-424E-8E79-060CD9CD1880}"/>
              </a:ext>
            </a:extLst>
          </p:cNvPr>
          <p:cNvSpPr/>
          <p:nvPr userDrawn="1"/>
        </p:nvSpPr>
        <p:spPr>
          <a:xfrm rot="10800000">
            <a:off x="11492523" y="0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3291840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3291840" cy="3526932"/>
          </a:xfrm>
        </p:spPr>
        <p:txBody>
          <a:bodyPr>
            <a:normAutofit/>
          </a:bodyPr>
          <a:lstStyle>
            <a:lvl1pPr>
              <a:lnSpc>
                <a:spcPts val="2100"/>
              </a:lnSpc>
              <a:spcBef>
                <a:spcPts val="1000"/>
              </a:spcBef>
              <a:defRPr sz="1800"/>
            </a:lvl1pPr>
            <a:lvl2pPr>
              <a:lnSpc>
                <a:spcPts val="2100"/>
              </a:lnSpc>
              <a:spcBef>
                <a:spcPts val="1000"/>
              </a:spcBef>
              <a:defRPr sz="1800"/>
            </a:lvl2pPr>
            <a:lvl3pPr>
              <a:lnSpc>
                <a:spcPts val="2100"/>
              </a:lnSpc>
              <a:spcBef>
                <a:spcPts val="1000"/>
              </a:spcBef>
              <a:defRPr sz="1400"/>
            </a:lvl3pPr>
            <a:lvl4pPr>
              <a:lnSpc>
                <a:spcPts val="2100"/>
              </a:lnSpc>
              <a:spcBef>
                <a:spcPts val="1000"/>
              </a:spcBef>
              <a:defRPr sz="1200"/>
            </a:lvl4pPr>
            <a:lvl5pPr>
              <a:lnSpc>
                <a:spcPts val="2100"/>
              </a:lnSpc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73651" y="1690688"/>
            <a:ext cx="3291840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73651" y="2514600"/>
            <a:ext cx="3291840" cy="3526932"/>
          </a:xfrm>
        </p:spPr>
        <p:txBody>
          <a:bodyPr>
            <a:normAutofit/>
          </a:bodyPr>
          <a:lstStyle>
            <a:lvl1pPr>
              <a:lnSpc>
                <a:spcPts val="2100"/>
              </a:lnSpc>
              <a:spcBef>
                <a:spcPts val="1000"/>
              </a:spcBef>
              <a:defRPr sz="1800"/>
            </a:lvl1pPr>
            <a:lvl2pPr>
              <a:lnSpc>
                <a:spcPts val="2100"/>
              </a:lnSpc>
              <a:spcBef>
                <a:spcPts val="1000"/>
              </a:spcBef>
              <a:defRPr sz="1800"/>
            </a:lvl2pPr>
            <a:lvl3pPr>
              <a:lnSpc>
                <a:spcPts val="2100"/>
              </a:lnSpc>
              <a:spcBef>
                <a:spcPts val="1000"/>
              </a:spcBef>
              <a:defRPr sz="1400"/>
            </a:lvl3pPr>
            <a:lvl4pPr>
              <a:lnSpc>
                <a:spcPts val="2100"/>
              </a:lnSpc>
              <a:spcBef>
                <a:spcPts val="1000"/>
              </a:spcBef>
              <a:defRPr sz="1200"/>
            </a:lvl4pPr>
            <a:lvl5pPr>
              <a:lnSpc>
                <a:spcPts val="2100"/>
              </a:lnSpc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02/11/2024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Relational Database Design | Lecture 13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D0520DAB-C1D4-4D6C-A6DC-D7EC7DD52AD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Tag=AccentColor&#10;Flavor=Light&#10;Target=Line">
            <a:extLst>
              <a:ext uri="{FF2B5EF4-FFF2-40B4-BE49-F238E27FC236}">
                <a16:creationId xmlns:a16="http://schemas.microsoft.com/office/drawing/2014/main" id="{C30EEEA8-859F-4EA5-BF79-BCCA444C5E96}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948393-0FB5-4969-8C1D-8D80A6884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26679" y="1681163"/>
            <a:ext cx="3291840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4ACFC3A6-17FC-4040-AC3E-76E9975C5A1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6679" y="2505075"/>
            <a:ext cx="3291840" cy="3526932"/>
          </a:xfrm>
        </p:spPr>
        <p:txBody>
          <a:bodyPr>
            <a:normAutofit/>
          </a:bodyPr>
          <a:lstStyle>
            <a:lvl1pPr>
              <a:lnSpc>
                <a:spcPts val="2100"/>
              </a:lnSpc>
              <a:spcBef>
                <a:spcPts val="1000"/>
              </a:spcBef>
              <a:defRPr sz="1800"/>
            </a:lvl1pPr>
            <a:lvl2pPr>
              <a:lnSpc>
                <a:spcPts val="2100"/>
              </a:lnSpc>
              <a:spcBef>
                <a:spcPts val="1000"/>
              </a:spcBef>
              <a:defRPr sz="1800"/>
            </a:lvl2pPr>
            <a:lvl3pPr>
              <a:lnSpc>
                <a:spcPts val="2100"/>
              </a:lnSpc>
              <a:spcBef>
                <a:spcPts val="1000"/>
              </a:spcBef>
              <a:defRPr sz="1400"/>
            </a:lvl3pPr>
            <a:lvl4pPr>
              <a:lnSpc>
                <a:spcPts val="2100"/>
              </a:lnSpc>
              <a:spcBef>
                <a:spcPts val="1000"/>
              </a:spcBef>
              <a:defRPr sz="1200"/>
            </a:lvl4pPr>
            <a:lvl5pPr>
              <a:lnSpc>
                <a:spcPts val="2100"/>
              </a:lnSpc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0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 userDrawn="1"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951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405327"/>
            <a:ext cx="10543032" cy="481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02/11/2024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Relational Database Design | Lecture 13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0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6" r:id="rId2"/>
    <p:sldLayoutId id="2147483808" r:id="rId3"/>
    <p:sldLayoutId id="2147483817" r:id="rId4"/>
    <p:sldLayoutId id="2147483795" r:id="rId5"/>
    <p:sldLayoutId id="2147483811" r:id="rId6"/>
    <p:sldLayoutId id="2147483816" r:id="rId7"/>
    <p:sldLayoutId id="2147483812" r:id="rId8"/>
    <p:sldLayoutId id="2147483813" r:id="rId9"/>
    <p:sldLayoutId id="2147483814" r:id="rId10"/>
    <p:sldLayoutId id="2147483815" r:id="rId11"/>
    <p:sldLayoutId id="2147483794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  <p:sldLayoutId id="2147483802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allpapercave.com/analysis-wallpaper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SHIVA.KUNWAR@HOTMAIL.COM" TargetMode="Externa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1EEA-542C-DBA5-0F03-47421732B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4476329"/>
            <a:ext cx="7187723" cy="1558680"/>
          </a:xfrm>
        </p:spPr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56970-010C-D66F-1469-B2F0870F2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7569" y="4476328"/>
            <a:ext cx="3336312" cy="1558673"/>
          </a:xfrm>
        </p:spPr>
        <p:txBody>
          <a:bodyPr/>
          <a:lstStyle/>
          <a:p>
            <a:r>
              <a:rPr lang="en-US" dirty="0"/>
              <a:t>Er. Shiva Kunwar</a:t>
            </a:r>
          </a:p>
          <a:p>
            <a:r>
              <a:rPr lang="en-US" dirty="0"/>
              <a:t>Lecturer, GU</a:t>
            </a:r>
          </a:p>
        </p:txBody>
      </p:sp>
      <p:pic>
        <p:nvPicPr>
          <p:cNvPr id="10" name="Picture Placeholder 9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50D749EE-7F5D-607E-7CF3-5F30BC3F34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8858" b="18858"/>
          <a:stretch>
            <a:fillRect/>
          </a:stretch>
        </p:blipFill>
        <p:spPr/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966A9420-2EAA-2BB1-E08B-25BFB498717E}"/>
              </a:ext>
            </a:extLst>
          </p:cNvPr>
          <p:cNvSpPr txBox="1">
            <a:spLocks/>
          </p:cNvSpPr>
          <p:nvPr/>
        </p:nvSpPr>
        <p:spPr>
          <a:xfrm>
            <a:off x="451927" y="4271133"/>
            <a:ext cx="1822659" cy="668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Lecture 13</a:t>
            </a:r>
          </a:p>
        </p:txBody>
      </p:sp>
    </p:spTree>
    <p:extLst>
      <p:ext uri="{BB962C8B-B14F-4D97-AF65-F5344CB8AC3E}">
        <p14:creationId xmlns:p14="http://schemas.microsoft.com/office/powerpoint/2010/main" val="51398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find Functional Dependency Set for a Relation?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5189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Dependency set or FD set of a relation is the set of all FDs present in the relation.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FD set for relation Student is: 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Stud_No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Stud_Name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Stud_No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Stud_Phone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Stud_No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Stud_State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Stud_No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Stud_Country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Stud_State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Stud_Country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13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2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Attribute 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5189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closure of an attribute set can be defined as set of attributes which can be functionally determined from 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F is a set of functional dependencies, then the closure of F is denoted as F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find attribute closure of an attribute set?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attribute closure of an attribute set: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elements of attribute set to the result set.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Recursively add elements to the result set which can be functionally determined from the elements of the result set.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13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74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Attribute 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903869" cy="45189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FD set of previous example, attribute closure can be determined as: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Stud_Phone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Stud_Country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Stud_Country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13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430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Find Candidate Keys and Super Keys Using Attribute Closure?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10543032" cy="45189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attribute closure of an attribute set contains all attributes of relation, the attribute set will be super key of the relation.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subset of this attribute set can functionally determine all attributes of the relation, the set will be candidate key as well.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using FD set of previous example,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Stud_Name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Stud_Phone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Stud_Country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Stud_No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Stud_Phone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Stud_Country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13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Find Candidate Keys and Super Keys Using Attribute Closure?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5189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will be super key but not candidate key because its subset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equal to all attributes of the relation.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a candidate key.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which are parts of any candidate key of relation are as prime attribute, others are non-prime attributes.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Student relation is prime attribute, others are non-prime attribute.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13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9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374151"/>
                </a:solidFill>
              </a:rPr>
              <a:t>Practice</a:t>
            </a:r>
            <a:endParaRPr lang="en-US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378634"/>
            <a:ext cx="10543031" cy="496589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Q.1: Consider the relation scheme R = ( E, F, G, H, I, J, K, L, M, N ) and the set of functional dependencies {{E, F} → {G}, {F} → {I, J}, {E, H} → {K, L},    K → {M}, L → {N}} on R. What is the key for R?</a:t>
            </a:r>
          </a:p>
          <a:p>
            <a:pPr marL="571500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{E, F} </a:t>
            </a:r>
          </a:p>
          <a:p>
            <a:pPr marL="571500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{E, F, H} </a:t>
            </a:r>
          </a:p>
          <a:p>
            <a:pPr marL="571500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{E, F, H, K, L} </a:t>
            </a:r>
          </a:p>
          <a:p>
            <a:pPr marL="571500">
              <a:buFont typeface="+mj-lt"/>
              <a:buAutoNum type="alpha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{E}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13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A3681-04A8-B271-DC48-A820AE089DF0}"/>
              </a:ext>
            </a:extLst>
          </p:cNvPr>
          <p:cNvSpPr txBox="1"/>
          <p:nvPr/>
        </p:nvSpPr>
        <p:spPr>
          <a:xfrm>
            <a:off x="4773948" y="2801600"/>
            <a:ext cx="6882012" cy="3416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sz="2400" b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 attribute closure of all given options, we get: </a:t>
            </a:r>
            <a:b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{E,F}</a:t>
            </a:r>
            <a:r>
              <a:rPr lang="en-US" sz="2400" b="0" baseline="30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{E,F,G,I,J} </a:t>
            </a:r>
            <a:b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{E,F,H}</a:t>
            </a:r>
            <a:r>
              <a:rPr lang="en-US" sz="2400" b="0" baseline="30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{E,F,H,G,I,J,K,L,M,N} </a:t>
            </a:r>
            <a:b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{E,F,H,K,L}</a:t>
            </a:r>
            <a:r>
              <a:rPr lang="en-US" sz="2400" b="0" baseline="30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{{E,F,H,G,I,J,K,L,M,N} </a:t>
            </a:r>
            <a:b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{E}</a:t>
            </a:r>
            <a:r>
              <a:rPr lang="en-US" sz="2400" b="0" baseline="30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{E} </a:t>
            </a:r>
            <a:b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EFH}</a:t>
            </a:r>
            <a:r>
              <a:rPr lang="en-US" sz="2400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{EFHKL}</a:t>
            </a:r>
            <a:r>
              <a:rPr lang="en-US" sz="2400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results in set of all attributes, </a:t>
            </a:r>
          </a:p>
          <a:p>
            <a:r>
              <a:rPr lang="en-US" sz="2400" b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EFH is minimal. So, it will be candidate key. </a:t>
            </a:r>
          </a:p>
          <a:p>
            <a:r>
              <a:rPr lang="en-US" sz="2400" b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correct option is (B). 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91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374151"/>
                </a:solidFill>
              </a:rPr>
              <a:t>Practice</a:t>
            </a:r>
            <a:endParaRPr lang="en-US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364566"/>
            <a:ext cx="10735057" cy="4979963"/>
          </a:xfrm>
        </p:spPr>
        <p:txBody>
          <a:bodyPr>
            <a:normAutofit/>
          </a:bodyPr>
          <a:lstStyle/>
          <a:p>
            <a:r>
              <a:rPr lang="en-US" dirty="0"/>
              <a:t>Q.2: In a schema with attributes A, B, C, D and E following set of functional dependencies are given { A → B, A → C, CD → E, B → D, E → A }</a:t>
            </a:r>
            <a:br>
              <a:rPr lang="en-US" dirty="0"/>
            </a:br>
            <a:r>
              <a:rPr lang="en-US" dirty="0"/>
              <a:t>Which of the following functional dependencies is NOT implied by the above set?</a:t>
            </a:r>
          </a:p>
          <a:p>
            <a:pPr marL="571500">
              <a:buFont typeface="+mj-lt"/>
              <a:buAutoNum type="alphaUcPeriod"/>
            </a:pPr>
            <a:r>
              <a:rPr lang="en-US" dirty="0"/>
              <a:t>CD → AC</a:t>
            </a:r>
          </a:p>
          <a:p>
            <a:pPr marL="571500">
              <a:buFont typeface="+mj-lt"/>
              <a:buAutoNum type="alphaUcPeriod"/>
            </a:pPr>
            <a:r>
              <a:rPr lang="en-US" dirty="0"/>
              <a:t>BD → CD</a:t>
            </a:r>
          </a:p>
          <a:p>
            <a:pPr marL="571500">
              <a:buFont typeface="+mj-lt"/>
              <a:buAutoNum type="alphaUcPeriod"/>
            </a:pPr>
            <a:r>
              <a:rPr lang="en-US" dirty="0"/>
              <a:t>BC → CD</a:t>
            </a:r>
          </a:p>
          <a:p>
            <a:pPr marL="571500">
              <a:buFont typeface="+mj-lt"/>
              <a:buAutoNum type="alphaUcPeriod"/>
            </a:pPr>
            <a:r>
              <a:rPr lang="en-US" dirty="0"/>
              <a:t>AC → BC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13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A3681-04A8-B271-DC48-A820AE089DF0}"/>
              </a:ext>
            </a:extLst>
          </p:cNvPr>
          <p:cNvSpPr txBox="1"/>
          <p:nvPr/>
        </p:nvSpPr>
        <p:spPr>
          <a:xfrm>
            <a:off x="3767328" y="3666873"/>
            <a:ext cx="8207696" cy="267765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sz="2400" b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FD set given in question, </a:t>
            </a:r>
          </a:p>
          <a:p>
            <a:r>
              <a:rPr lang="en-US" sz="2400" b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CD)</a:t>
            </a:r>
            <a:r>
              <a:rPr lang="en-US" sz="2400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{ C,D,E,A,B } which means CD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400" b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 holds true. </a:t>
            </a:r>
          </a:p>
          <a:p>
            <a:r>
              <a:rPr lang="en-US" sz="2400" b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(BD)</a:t>
            </a:r>
            <a:r>
              <a:rPr lang="en-US" sz="2400" b="0" baseline="30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{ B,D } which means BD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400" b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CD can’t holds true.</a:t>
            </a:r>
          </a:p>
          <a:p>
            <a:r>
              <a:rPr lang="en-US" sz="2400" b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this FD is no implied in FD set. So (B) is the required option. 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(BC)</a:t>
            </a:r>
            <a:r>
              <a:rPr lang="en-US" sz="2400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 B,C,D,E,A } which means BC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hold true.</a:t>
            </a:r>
          </a:p>
          <a:p>
            <a:r>
              <a:rPr lang="en-US" sz="2400" b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(AC)</a:t>
            </a:r>
            <a:r>
              <a:rPr lang="en-US" sz="2400" b="0" baseline="30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{ A,B,C,D,E } which means AC 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BC holds true.</a:t>
            </a:r>
            <a:endParaRPr lang="en-US" sz="2400" b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85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374151"/>
                </a:solidFill>
              </a:rPr>
              <a:t>Practice</a:t>
            </a:r>
            <a:endParaRPr lang="en-US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364566"/>
            <a:ext cx="10735057" cy="4979963"/>
          </a:xfrm>
        </p:spPr>
        <p:txBody>
          <a:bodyPr>
            <a:normAutofit/>
          </a:bodyPr>
          <a:lstStyle/>
          <a:p>
            <a:r>
              <a:rPr lang="en-US" dirty="0"/>
              <a:t>Q.3: Consider a relation scheme R = (A, B, C, D, E, H) on which the following functional dependencies hold: {A → B, BC → D, E → C, D → A}.</a:t>
            </a:r>
            <a:br>
              <a:rPr lang="en-US" dirty="0"/>
            </a:br>
            <a:r>
              <a:rPr lang="en-US" dirty="0"/>
              <a:t>What are the candidate keys of R? </a:t>
            </a:r>
          </a:p>
          <a:p>
            <a:pPr marL="571500">
              <a:buFont typeface="+mj-lt"/>
              <a:buAutoNum type="alphaUcPeriod"/>
            </a:pPr>
            <a:r>
              <a:rPr lang="en-US" dirty="0"/>
              <a:t>AE, BE</a:t>
            </a:r>
          </a:p>
          <a:p>
            <a:pPr marL="571500">
              <a:buFont typeface="+mj-lt"/>
              <a:buAutoNum type="alphaUcPeriod"/>
            </a:pPr>
            <a:r>
              <a:rPr lang="en-US" dirty="0"/>
              <a:t>AE, BE, DE </a:t>
            </a:r>
          </a:p>
          <a:p>
            <a:pPr marL="571500">
              <a:buFont typeface="+mj-lt"/>
              <a:buAutoNum type="alphaUcPeriod"/>
            </a:pPr>
            <a:r>
              <a:rPr lang="en-US" dirty="0"/>
              <a:t>AEH, BEH, BCH</a:t>
            </a:r>
          </a:p>
          <a:p>
            <a:pPr marL="571500">
              <a:buFont typeface="+mj-lt"/>
              <a:buAutoNum type="alphaUcPeriod"/>
            </a:pPr>
            <a:r>
              <a:rPr lang="en-US" dirty="0"/>
              <a:t>AEH, BEH, DEH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13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A3681-04A8-B271-DC48-A820AE089DF0}"/>
              </a:ext>
            </a:extLst>
          </p:cNvPr>
          <p:cNvSpPr txBox="1"/>
          <p:nvPr/>
        </p:nvSpPr>
        <p:spPr>
          <a:xfrm>
            <a:off x="4520752" y="2558877"/>
            <a:ext cx="7325300" cy="378565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(AE)</a:t>
            </a:r>
            <a:r>
              <a:rPr lang="en-US" sz="2400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 A,B,E,C,D } which is not set of all attributes.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AE is not a candidate key.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 option A and B are wrong. 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(AEH)</a:t>
            </a:r>
            <a:r>
              <a:rPr lang="en-US" sz="2400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 A,B,C,D,E,H } 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(BEH)</a:t>
            </a:r>
            <a:r>
              <a:rPr lang="en-US" sz="2400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 B,E,H,C,D,A } 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(BCH)</a:t>
            </a:r>
            <a:r>
              <a:rPr lang="en-US" sz="2400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 B,C,H,D,A } which is not set of all attributes.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BCH is not a candidate key. 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 option C is wrong. 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correct answer is D. </a:t>
            </a:r>
            <a:endParaRPr lang="en-US" sz="2400" b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39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Armstrong Axioms of Functional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5189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Armstrong Axioms refers to the complete set of inference rules or axioms, introduced by William W. Armstrong, that is used to test the logical implication of functional dependencies.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F is a set of functional dependencies, then the closure of F, denoted as F+, is the set of all functional dependencies logically implied by F.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Armstrong’s Axioms are a set of rules, that when applied repeatedly, generates a closure of functional dependencies.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Armstrong Axioms to determine the functional dependency in the database.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Generally, it is used to derive other functional dependency in the database using the given functional dependency.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13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25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Armstrong Axioms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10720988" cy="451890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Axiom of Reflexivity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A is a set of attributes and B is a subset of A, then A holds B. If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⊆ 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property is trivial property.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Axiom of Augmentation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B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holds and Y is the attribute set, then           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 → BY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holds. That is adding attributes to dependencies, does not change the basic dependencies. If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→ BC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C.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Axiom of Transitivity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Same as the transitive rule in algebra, if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holds and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→ 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holds, then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holds.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B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A functionally which determines B. If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→ 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→ 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→ 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13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6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5: Relational Database Design (7hrs)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206382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of Good Database Design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Dependencies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using Functional Dependencies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Multi-valued and Joined Dependencies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and Different Normal Forms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13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Armstrong Axioms – Secondary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10720988" cy="4518904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A→B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holds and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A→C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holds, then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A→BC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A→B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X→Y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hold, then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AX→BY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A→BC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holds then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A→B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A→C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A→B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holds and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BC→D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holds, then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AC→D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similar to the Axiom of Reflexivity, i.e.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A→A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any A.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Extensivity is a case of augmentation. If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AC→A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A→B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AC→B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Similarly,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AC→ABC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ABC→BC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leads to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AC→BC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13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08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Dependencies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51890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Trivial functional dependency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is a set of attributes and B is a subset of A, then A holds B.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B⊆A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A→B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/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trivial functional dependency.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dependencies are also trivial like: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→ B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13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7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Dependencies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5189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table with two columns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Employee_Name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→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trivial functional dependency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subset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Employee_Name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Employee_Name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Employee_Name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trivial dependencies too.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13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91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Dependencies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51890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Non-Trivial Functional Dependency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B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non-trivial functional dependency if B is not a subset of A.</a:t>
            </a:r>
          </a:p>
          <a:p>
            <a:r>
              <a:rPr lang="en-US" b="1" dirty="0"/>
              <a:t>Complete Non-Trivial Functional Dependency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intersection B is NULL, then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B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as complete non-trivial.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  →    Name,  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  →    DOB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13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99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05C5A40C-F9AD-4C93-97FA-358B169F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7AABA2F9-823C-4214-A440-604B5DB2F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29B92431-B474-487C-98A7-621A5D0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" y="685800"/>
            <a:ext cx="121920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6E72E-376F-834C-CD79-32264CC5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80189"/>
            <a:ext cx="10515600" cy="2510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LECTURE 13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FD33-ADFF-561E-437A-B83C3E50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4F6043-7A67-491B-98BC-F933DED7226D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18BED632-3F93-4C38-BB9D-D6B36E107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96AC3-CB6B-911F-8FF9-F5D96FBB5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033" y="3661739"/>
            <a:ext cx="9848887" cy="222525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ctr">
              <a:buFont typeface="Wingdings 2" panose="05020102010507070707" pitchFamily="18" charset="2"/>
              <a:buChar char="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SHIVA.KUNWAR@HOTMAIL.COM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ctr">
              <a:buFont typeface="Wingdings 2" panose="05020102010507070707" pitchFamily="18" charset="2"/>
              <a:buChar char="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+977-9819123654</a:t>
            </a:r>
          </a:p>
          <a:p>
            <a:pPr indent="-228600" algn="ctr">
              <a:buFont typeface="Wingdings 2" panose="05020102010507070707" pitchFamily="18" charset="2"/>
              <a:buChar char="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classroom code 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drbzdcf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30D2A0D4-02A1-4D54-B25A-DF0DD9DD0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013E4-932A-52E1-1578-568658B7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02/11/2024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5B250-01D0-AFD6-9942-1BAFA5AD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13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552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05C5A40C-F9AD-4C93-97FA-358B169F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7AABA2F9-823C-4214-A440-604B5DB2F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29B92431-B474-487C-98A7-621A5D0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" y="685800"/>
            <a:ext cx="121920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6E72E-376F-834C-CD79-32264CC5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80189"/>
            <a:ext cx="10515600" cy="2510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PREVIEW FOR 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LECTURE 14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FD33-ADFF-561E-437A-B83C3E50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4F6043-7A67-491B-98BC-F933DED7226D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18BED632-3F93-4C38-BB9D-D6B36E107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96AC3-CB6B-911F-8FF9-F5D96FBB5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033" y="3429000"/>
            <a:ext cx="9848887" cy="24579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USING FUNCTIONSL DEPENDENCIES</a:t>
            </a:r>
          </a:p>
          <a:p>
            <a:pPr algn="ctr"/>
            <a:r>
              <a:rPr lang="en-US" sz="28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MULTI-VALUED AND JOINED DEPENDENCIES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NORMALIZATIONS</a:t>
            </a:r>
          </a:p>
        </p:txBody>
      </p: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30D2A0D4-02A1-4D54-B25A-DF0DD9DD0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013E4-932A-52E1-1578-568658B7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02/11/2024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5B250-01D0-AFD6-9942-1BAFA5AD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13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64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of Good 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518904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database design is crucial for the efficient and effective management of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 data integrity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keys, foreign keys, and constraints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consistency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 conventions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tables, columns, and other database objects.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standardized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meaningful names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readability and understanding.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mechanisms to protect sensitive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 proper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roles and permissions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restrict access based on user responsibilities.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13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0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of Good 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518904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documentation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database design, including entity-relationship diagrams, data dictionaries, and schema documentation.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appropriate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 to eliminate data redundancy and maintain data consistency.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each piece of information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in only one place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update anomalies.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the database to at least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Normal Form (3NF) or higher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needed.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appropriate type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(one-to-one, one-to-many, many-to-many) based on the nature of the data.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13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6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of Good 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518904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backup and recovery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 to protect against data loss.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well-defined plan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restoring the database to a consistent state in case of failures.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independence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separating the logical data model from the physical storage details.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modifications to the database schema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affecting the application layer.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13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9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5189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dependencies are constraints on the set of legal relations.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dependencies are interrelationship among attributes of a relation.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defines attributes of relation, how they are related to each other.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determines unique value for a certain set of attributes to the value for another set of attributes.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typically exists between the primary key and non-key attribute within a table.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13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3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518904"/>
          </a:xfrm>
        </p:spPr>
        <p:txBody>
          <a:bodyPr>
            <a:normAutofit/>
          </a:bodyPr>
          <a:lstStyle/>
          <a:p>
            <a:r>
              <a:rPr lang="en-US" dirty="0"/>
              <a:t>It is abbreviated as FD or </a:t>
            </a:r>
            <a:r>
              <a:rPr lang="en-US" dirty="0" err="1"/>
              <a:t>f.d.</a:t>
            </a:r>
            <a:r>
              <a:rPr lang="en-US" dirty="0"/>
              <a:t> and is represented as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→ Y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 side of FD is known as a determinant, the right side is known as a dependent.</a:t>
            </a:r>
          </a:p>
          <a:p>
            <a:r>
              <a:rPr lang="en-US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the primary key attribute, while Y will be a dependent non-key attribute from a similar table as the primary key.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that the primary key attribute X is functionally dependent on the non-key attribute 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13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1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5189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we have an employee table with attributes: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Emp_Address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can uniquely identify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of employee table because if we know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tell that employee name associated with 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dependency can be written as:</a:t>
            </a:r>
          </a:p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say that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functionally dependent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/>
              <a:t>But, </a:t>
            </a:r>
            <a:r>
              <a:rPr lang="en-US" i="1" dirty="0" err="1"/>
              <a:t>Emp_Name</a:t>
            </a:r>
            <a:r>
              <a:rPr lang="en-US" i="1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Emp_Address</a:t>
            </a:r>
            <a:r>
              <a:rPr lang="en-US" dirty="0"/>
              <a:t> does not hold functional dependency since </a:t>
            </a:r>
            <a:r>
              <a:rPr lang="en-US" dirty="0" err="1"/>
              <a:t>Emp_Name</a:t>
            </a:r>
            <a:r>
              <a:rPr lang="en-US" dirty="0"/>
              <a:t> cannot uniquely identify </a:t>
            </a:r>
            <a:r>
              <a:rPr lang="en-US" dirty="0" err="1"/>
              <a:t>Emp_Address</a:t>
            </a:r>
            <a:r>
              <a:rPr lang="en-US" dirty="0"/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13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67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find Functional Dependencies for a Relation?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825625"/>
            <a:ext cx="10543031" cy="45189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Dependencies in a relation are dependent on the domain of the relation. Consider a relation:</a:t>
            </a:r>
          </a:p>
          <a:p>
            <a:r>
              <a:rPr lang="en-US" i="1" dirty="0"/>
              <a:t>Student (</a:t>
            </a:r>
            <a:r>
              <a:rPr lang="en-US" i="1" u="sng" dirty="0" err="1"/>
              <a:t>Stud_No</a:t>
            </a:r>
            <a:r>
              <a:rPr lang="en-US" i="1" dirty="0"/>
              <a:t>, </a:t>
            </a:r>
            <a:r>
              <a:rPr lang="en-US" i="1" dirty="0" err="1"/>
              <a:t>Stud_Name</a:t>
            </a:r>
            <a:r>
              <a:rPr lang="en-US" i="1" dirty="0"/>
              <a:t>, </a:t>
            </a:r>
            <a:r>
              <a:rPr lang="en-US" i="1" dirty="0" err="1"/>
              <a:t>Stud_Phone</a:t>
            </a:r>
            <a:r>
              <a:rPr lang="en-US" i="1" dirty="0"/>
              <a:t>, </a:t>
            </a:r>
            <a:r>
              <a:rPr lang="en-US" i="1" dirty="0" err="1"/>
              <a:t>Stud_State</a:t>
            </a:r>
            <a:r>
              <a:rPr lang="en-US" i="1" dirty="0"/>
              <a:t>, </a:t>
            </a:r>
            <a:r>
              <a:rPr lang="en-US" i="1" dirty="0" err="1"/>
              <a:t>Stud_Country</a:t>
            </a:r>
            <a:r>
              <a:rPr lang="en-US" i="1" dirty="0"/>
              <a:t>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know that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unique for each student.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Stud_No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Stud_Name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Stud_No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Stud_Phone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Stud_No</a:t>
            </a:r>
            <a:r>
              <a:rPr lang="en-US" i="1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Stud_State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Stud_No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Stud_Country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will be true.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Stud_State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Stud_Country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true as if two records have same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they will have same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Stud_Country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well.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02/11/2024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Relational Database Design | Lecture 13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3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4E27A5-29EC-44AC-A353-55638DDBC5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9259C4-AC71-4849-BC68-7545A45536D3}">
  <ds:schemaRefs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37D1C0D-D4CE-465C-8DB2-7B2571F371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{8564645E-7104-4F4A-BD43-E4C797E7F3DF}tf67338807_win32</Template>
  <TotalTime>2694</TotalTime>
  <Words>3161</Words>
  <Application>Microsoft Office PowerPoint</Application>
  <PresentationFormat>Widescreen</PresentationFormat>
  <Paragraphs>321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Dante</vt:lpstr>
      <vt:lpstr>Dante (Headings)2</vt:lpstr>
      <vt:lpstr>Helvetica Neue Medium</vt:lpstr>
      <vt:lpstr>Söhne</vt:lpstr>
      <vt:lpstr>Times New Roman</vt:lpstr>
      <vt:lpstr>Wingdings 2</vt:lpstr>
      <vt:lpstr>OffsetVTI</vt:lpstr>
      <vt:lpstr>Database Management System</vt:lpstr>
      <vt:lpstr>Lesson 5: Relational Database Design (7hrs)</vt:lpstr>
      <vt:lpstr>Features of Good Database Design</vt:lpstr>
      <vt:lpstr>Features of Good Database Design</vt:lpstr>
      <vt:lpstr>Features of Good Database Design</vt:lpstr>
      <vt:lpstr>Functional Dependencies</vt:lpstr>
      <vt:lpstr>Functional Dependencies</vt:lpstr>
      <vt:lpstr>Functional Dependencies</vt:lpstr>
      <vt:lpstr>How to find Functional Dependencies for a Relation?</vt:lpstr>
      <vt:lpstr>How to find Functional Dependency Set for a Relation?</vt:lpstr>
      <vt:lpstr>Attribute Closure</vt:lpstr>
      <vt:lpstr>Attribute Closure</vt:lpstr>
      <vt:lpstr>How to Find Candidate Keys and Super Keys Using Attribute Closure?</vt:lpstr>
      <vt:lpstr>How to Find Candidate Keys and Super Keys Using Attribute Closure?</vt:lpstr>
      <vt:lpstr>Practice</vt:lpstr>
      <vt:lpstr>Practice</vt:lpstr>
      <vt:lpstr>Practice</vt:lpstr>
      <vt:lpstr>Armstrong Axioms of Functional Dependency</vt:lpstr>
      <vt:lpstr>Armstrong Axioms</vt:lpstr>
      <vt:lpstr>Armstrong Axioms – Secondary Rules</vt:lpstr>
      <vt:lpstr>Functional Dependencies Types</vt:lpstr>
      <vt:lpstr>Functional Dependencies Types</vt:lpstr>
      <vt:lpstr>Functional Dependencies Types</vt:lpstr>
      <vt:lpstr>END OF LECTURE 13</vt:lpstr>
      <vt:lpstr>PREVIEW FOR LECTURE 14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Shiva Kunwar</dc:creator>
  <cp:lastModifiedBy>Shiva Kunwar</cp:lastModifiedBy>
  <cp:revision>309</cp:revision>
  <dcterms:created xsi:type="dcterms:W3CDTF">2023-12-21T15:41:48Z</dcterms:created>
  <dcterms:modified xsi:type="dcterms:W3CDTF">2024-02-11T07:01:26Z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