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4"/>
  </p:sldMasterIdLst>
  <p:notesMasterIdLst>
    <p:notesMasterId r:id="rId32"/>
  </p:notesMasterIdLst>
  <p:handoutMasterIdLst>
    <p:handoutMasterId r:id="rId33"/>
  </p:handoutMasterIdLst>
  <p:sldIdLst>
    <p:sldId id="256" r:id="rId5"/>
    <p:sldId id="258" r:id="rId6"/>
    <p:sldId id="341" r:id="rId7"/>
    <p:sldId id="362" r:id="rId8"/>
    <p:sldId id="363" r:id="rId9"/>
    <p:sldId id="364" r:id="rId10"/>
    <p:sldId id="365" r:id="rId11"/>
    <p:sldId id="366" r:id="rId12"/>
    <p:sldId id="367" r:id="rId13"/>
    <p:sldId id="368" r:id="rId14"/>
    <p:sldId id="369" r:id="rId15"/>
    <p:sldId id="342" r:id="rId16"/>
    <p:sldId id="371" r:id="rId17"/>
    <p:sldId id="372" r:id="rId18"/>
    <p:sldId id="373" r:id="rId19"/>
    <p:sldId id="285" r:id="rId20"/>
    <p:sldId id="374" r:id="rId21"/>
    <p:sldId id="350" r:id="rId22"/>
    <p:sldId id="375" r:id="rId23"/>
    <p:sldId id="349" r:id="rId24"/>
    <p:sldId id="344" r:id="rId25"/>
    <p:sldId id="345" r:id="rId26"/>
    <p:sldId id="346" r:id="rId27"/>
    <p:sldId id="347" r:id="rId28"/>
    <p:sldId id="348" r:id="rId29"/>
    <p:sldId id="265" r:id="rId30"/>
    <p:sldId id="26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3117" autoAdjust="0"/>
  </p:normalViewPr>
  <p:slideViewPr>
    <p:cSldViewPr snapToGrid="0">
      <p:cViewPr varScale="1">
        <p:scale>
          <a:sx n="68" d="100"/>
          <a:sy n="68" d="100"/>
        </p:scale>
        <p:origin x="738" y="72"/>
      </p:cViewPr>
      <p:guideLst/>
    </p:cSldViewPr>
  </p:slideViewPr>
  <p:outlineViewPr>
    <p:cViewPr>
      <p:scale>
        <a:sx n="33" d="100"/>
        <a:sy n="33" d="100"/>
      </p:scale>
      <p:origin x="0" y="-29514"/>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Kunwar" userId="aebf2261f0d6e09f" providerId="LiveId" clId="{5A7BEA50-B40D-472E-A5AA-F65BA9F8C0F9}"/>
    <pc:docChg chg="custSel delSld modSld">
      <pc:chgData name="Shiva Kunwar" userId="aebf2261f0d6e09f" providerId="LiveId" clId="{5A7BEA50-B40D-472E-A5AA-F65BA9F8C0F9}" dt="2023-12-23T13:15:08.030" v="49" actId="20577"/>
      <pc:docMkLst>
        <pc:docMk/>
      </pc:docMkLst>
      <pc:sldChg chg="modSp mod">
        <pc:chgData name="Shiva Kunwar" userId="aebf2261f0d6e09f" providerId="LiveId" clId="{5A7BEA50-B40D-472E-A5AA-F65BA9F8C0F9}" dt="2023-12-23T13:13:51.536" v="3" actId="20577"/>
        <pc:sldMkLst>
          <pc:docMk/>
          <pc:sldMk cId="513983598" sldId="256"/>
        </pc:sldMkLst>
        <pc:spChg chg="mod">
          <ac:chgData name="Shiva Kunwar" userId="aebf2261f0d6e09f" providerId="LiveId" clId="{5A7BEA50-B40D-472E-A5AA-F65BA9F8C0F9}" dt="2023-12-23T13:13:51.536" v="3" actId="20577"/>
          <ac:spMkLst>
            <pc:docMk/>
            <pc:sldMk cId="513983598" sldId="256"/>
            <ac:spMk id="11" creationId="{966A9420-2EAA-2BB1-E08B-25BFB498717E}"/>
          </ac:spMkLst>
        </pc:spChg>
      </pc:sldChg>
      <pc:sldChg chg="modSp mod">
        <pc:chgData name="Shiva Kunwar" userId="aebf2261f0d6e09f" providerId="LiveId" clId="{5A7BEA50-B40D-472E-A5AA-F65BA9F8C0F9}" dt="2023-12-23T13:14:42.141" v="29" actId="20577"/>
        <pc:sldMkLst>
          <pc:docMk/>
          <pc:sldMk cId="399910915" sldId="258"/>
        </pc:sldMkLst>
        <pc:spChg chg="mod">
          <ac:chgData name="Shiva Kunwar" userId="aebf2261f0d6e09f" providerId="LiveId" clId="{5A7BEA50-B40D-472E-A5AA-F65BA9F8C0F9}" dt="2023-12-23T13:14:23.952" v="22" actId="20577"/>
          <ac:spMkLst>
            <pc:docMk/>
            <pc:sldMk cId="399910915" sldId="258"/>
            <ac:spMk id="3" creationId="{EA41DC63-DCE7-5ABF-7367-A046B49BC6A7}"/>
          </ac:spMkLst>
        </pc:spChg>
        <pc:spChg chg="mod">
          <ac:chgData name="Shiva Kunwar" userId="aebf2261f0d6e09f" providerId="LiveId" clId="{5A7BEA50-B40D-472E-A5AA-F65BA9F8C0F9}" dt="2023-12-23T13:14:42.141" v="29" actId="20577"/>
          <ac:spMkLst>
            <pc:docMk/>
            <pc:sldMk cId="399910915" sldId="258"/>
            <ac:spMk id="5" creationId="{F57A4048-1798-B627-5272-EC9C2486A8A4}"/>
          </ac:spMkLst>
        </pc:spChg>
        <pc:spChg chg="mod">
          <ac:chgData name="Shiva Kunwar" userId="aebf2261f0d6e09f" providerId="LiveId" clId="{5A7BEA50-B40D-472E-A5AA-F65BA9F8C0F9}" dt="2023-12-23T13:14:37.223" v="27" actId="20577"/>
          <ac:spMkLst>
            <pc:docMk/>
            <pc:sldMk cId="399910915" sldId="258"/>
            <ac:spMk id="6" creationId="{23D46E95-7705-1A6D-2CEE-5890E3B6E781}"/>
          </ac:spMkLst>
        </pc:spChg>
      </pc:sldChg>
      <pc:sldChg chg="modSp mod">
        <pc:chgData name="Shiva Kunwar" userId="aebf2261f0d6e09f" providerId="LiveId" clId="{5A7BEA50-B40D-472E-A5AA-F65BA9F8C0F9}" dt="2023-12-23T13:14:50.606" v="33" actId="20577"/>
        <pc:sldMkLst>
          <pc:docMk/>
          <pc:sldMk cId="4033552605" sldId="265"/>
        </pc:sldMkLst>
        <pc:spChg chg="mod">
          <ac:chgData name="Shiva Kunwar" userId="aebf2261f0d6e09f" providerId="LiveId" clId="{5A7BEA50-B40D-472E-A5AA-F65BA9F8C0F9}" dt="2023-12-23T13:14:04.347" v="6" actId="20577"/>
          <ac:spMkLst>
            <pc:docMk/>
            <pc:sldMk cId="4033552605" sldId="265"/>
            <ac:spMk id="2" creationId="{7E66E72E-376F-834C-CD79-32264CC5EA9D}"/>
          </ac:spMkLst>
        </pc:spChg>
        <pc:spChg chg="mod">
          <ac:chgData name="Shiva Kunwar" userId="aebf2261f0d6e09f" providerId="LiveId" clId="{5A7BEA50-B40D-472E-A5AA-F65BA9F8C0F9}" dt="2023-12-23T13:14:50.606" v="33" actId="20577"/>
          <ac:spMkLst>
            <pc:docMk/>
            <pc:sldMk cId="4033552605" sldId="265"/>
            <ac:spMk id="5" creationId="{1FC013E4-932A-52E1-1578-568658B75A20}"/>
          </ac:spMkLst>
        </pc:spChg>
        <pc:spChg chg="mod">
          <ac:chgData name="Shiva Kunwar" userId="aebf2261f0d6e09f" providerId="LiveId" clId="{5A7BEA50-B40D-472E-A5AA-F65BA9F8C0F9}" dt="2023-12-23T13:14:07.227" v="8" actId="20577"/>
          <ac:spMkLst>
            <pc:docMk/>
            <pc:sldMk cId="4033552605" sldId="265"/>
            <ac:spMk id="6" creationId="{CDF5B250-01D0-AFD6-9942-1BAFA5AD4538}"/>
          </ac:spMkLst>
        </pc:spChg>
      </pc:sldChg>
      <pc:sldChg chg="modSp mod">
        <pc:chgData name="Shiva Kunwar" userId="aebf2261f0d6e09f" providerId="LiveId" clId="{5A7BEA50-B40D-472E-A5AA-F65BA9F8C0F9}" dt="2023-12-23T13:14:53.252" v="35" actId="20577"/>
        <pc:sldMkLst>
          <pc:docMk/>
          <pc:sldMk cId="3771641337" sldId="266"/>
        </pc:sldMkLst>
        <pc:spChg chg="mod">
          <ac:chgData name="Shiva Kunwar" userId="aebf2261f0d6e09f" providerId="LiveId" clId="{5A7BEA50-B40D-472E-A5AA-F65BA9F8C0F9}" dt="2023-12-23T13:14:17.320" v="16" actId="20577"/>
          <ac:spMkLst>
            <pc:docMk/>
            <pc:sldMk cId="3771641337" sldId="266"/>
            <ac:spMk id="2" creationId="{7E66E72E-376F-834C-CD79-32264CC5EA9D}"/>
          </ac:spMkLst>
        </pc:spChg>
        <pc:spChg chg="mod">
          <ac:chgData name="Shiva Kunwar" userId="aebf2261f0d6e09f" providerId="LiveId" clId="{5A7BEA50-B40D-472E-A5AA-F65BA9F8C0F9}" dt="2023-12-23T13:14:53.252" v="35" actId="20577"/>
          <ac:spMkLst>
            <pc:docMk/>
            <pc:sldMk cId="3771641337" sldId="266"/>
            <ac:spMk id="5" creationId="{1FC013E4-932A-52E1-1578-568658B75A20}"/>
          </ac:spMkLst>
        </pc:spChg>
        <pc:spChg chg="mod">
          <ac:chgData name="Shiva Kunwar" userId="aebf2261f0d6e09f" providerId="LiveId" clId="{5A7BEA50-B40D-472E-A5AA-F65BA9F8C0F9}" dt="2023-12-23T13:14:13.849" v="14" actId="20577"/>
          <ac:spMkLst>
            <pc:docMk/>
            <pc:sldMk cId="3771641337" sldId="266"/>
            <ac:spMk id="6" creationId="{CDF5B250-01D0-AFD6-9942-1BAFA5AD4538}"/>
          </ac:spMkLst>
        </pc:spChg>
      </pc:sldChg>
      <pc:sldChg chg="modSp mod">
        <pc:chgData name="Shiva Kunwar" userId="aebf2261f0d6e09f" providerId="LiveId" clId="{5A7BEA50-B40D-472E-A5AA-F65BA9F8C0F9}" dt="2023-12-23T13:15:08.030" v="49" actId="20577"/>
        <pc:sldMkLst>
          <pc:docMk/>
          <pc:sldMk cId="66725232" sldId="267"/>
        </pc:sldMkLst>
        <pc:spChg chg="mod">
          <ac:chgData name="Shiva Kunwar" userId="aebf2261f0d6e09f" providerId="LiveId" clId="{5A7BEA50-B40D-472E-A5AA-F65BA9F8C0F9}" dt="2023-12-23T13:15:08.030" v="49" actId="20577"/>
          <ac:spMkLst>
            <pc:docMk/>
            <pc:sldMk cId="66725232" sldId="267"/>
            <ac:spMk id="2" creationId="{CDC45947-56A6-3D94-CC1B-440530BE2E79}"/>
          </ac:spMkLst>
        </pc:spChg>
        <pc:spChg chg="mod">
          <ac:chgData name="Shiva Kunwar" userId="aebf2261f0d6e09f" providerId="LiveId" clId="{5A7BEA50-B40D-472E-A5AA-F65BA9F8C0F9}" dt="2023-12-23T13:14:27.480" v="23" actId="20577"/>
          <ac:spMkLst>
            <pc:docMk/>
            <pc:sldMk cId="66725232" sldId="267"/>
            <ac:spMk id="3" creationId="{EA41DC63-DCE7-5ABF-7367-A046B49BC6A7}"/>
          </ac:spMkLst>
        </pc:spChg>
        <pc:spChg chg="mod">
          <ac:chgData name="Shiva Kunwar" userId="aebf2261f0d6e09f" providerId="LiveId" clId="{5A7BEA50-B40D-472E-A5AA-F65BA9F8C0F9}" dt="2023-12-23T13:14:47.310" v="31" actId="20577"/>
          <ac:spMkLst>
            <pc:docMk/>
            <pc:sldMk cId="66725232" sldId="267"/>
            <ac:spMk id="5" creationId="{F57A4048-1798-B627-5272-EC9C2486A8A4}"/>
          </ac:spMkLst>
        </pc:spChg>
        <pc:spChg chg="mod">
          <ac:chgData name="Shiva Kunwar" userId="aebf2261f0d6e09f" providerId="LiveId" clId="{5A7BEA50-B40D-472E-A5AA-F65BA9F8C0F9}" dt="2023-12-23T13:14:29.893" v="25" actId="20577"/>
          <ac:spMkLst>
            <pc:docMk/>
            <pc:sldMk cId="66725232" sldId="267"/>
            <ac:spMk id="6" creationId="{23D46E95-7705-1A6D-2CEE-5890E3B6E781}"/>
          </ac:spMkLst>
        </pc:spChg>
      </pc:sldChg>
      <pc:sldChg chg="del">
        <pc:chgData name="Shiva Kunwar" userId="aebf2261f0d6e09f" providerId="LiveId" clId="{5A7BEA50-B40D-472E-A5AA-F65BA9F8C0F9}" dt="2023-12-23T13:14:00.620" v="4" actId="47"/>
        <pc:sldMkLst>
          <pc:docMk/>
          <pc:sldMk cId="2367653918" sldId="268"/>
        </pc:sldMkLst>
      </pc:sldChg>
      <pc:sldChg chg="del">
        <pc:chgData name="Shiva Kunwar" userId="aebf2261f0d6e09f" providerId="LiveId" clId="{5A7BEA50-B40D-472E-A5AA-F65BA9F8C0F9}" dt="2023-12-23T13:14:00.620" v="4" actId="47"/>
        <pc:sldMkLst>
          <pc:docMk/>
          <pc:sldMk cId="1131060453" sldId="269"/>
        </pc:sldMkLst>
      </pc:sldChg>
      <pc:sldChg chg="del">
        <pc:chgData name="Shiva Kunwar" userId="aebf2261f0d6e09f" providerId="LiveId" clId="{5A7BEA50-B40D-472E-A5AA-F65BA9F8C0F9}" dt="2023-12-23T13:14:00.620" v="4" actId="47"/>
        <pc:sldMkLst>
          <pc:docMk/>
          <pc:sldMk cId="2988817541" sldId="270"/>
        </pc:sldMkLst>
      </pc:sldChg>
      <pc:sldChg chg="del">
        <pc:chgData name="Shiva Kunwar" userId="aebf2261f0d6e09f" providerId="LiveId" clId="{5A7BEA50-B40D-472E-A5AA-F65BA9F8C0F9}" dt="2023-12-23T13:14:00.620" v="4" actId="47"/>
        <pc:sldMkLst>
          <pc:docMk/>
          <pc:sldMk cId="2000565446" sldId="272"/>
        </pc:sldMkLst>
      </pc:sldChg>
      <pc:sldChg chg="del">
        <pc:chgData name="Shiva Kunwar" userId="aebf2261f0d6e09f" providerId="LiveId" clId="{5A7BEA50-B40D-472E-A5AA-F65BA9F8C0F9}" dt="2023-12-23T13:14:00.620" v="4" actId="47"/>
        <pc:sldMkLst>
          <pc:docMk/>
          <pc:sldMk cId="1917515243" sldId="273"/>
        </pc:sldMkLst>
      </pc:sldChg>
      <pc:sldChg chg="del">
        <pc:chgData name="Shiva Kunwar" userId="aebf2261f0d6e09f" providerId="LiveId" clId="{5A7BEA50-B40D-472E-A5AA-F65BA9F8C0F9}" dt="2023-12-23T13:14:00.620" v="4" actId="47"/>
        <pc:sldMkLst>
          <pc:docMk/>
          <pc:sldMk cId="4009154456" sldId="274"/>
        </pc:sldMkLst>
      </pc:sldChg>
      <pc:sldChg chg="del">
        <pc:chgData name="Shiva Kunwar" userId="aebf2261f0d6e09f" providerId="LiveId" clId="{5A7BEA50-B40D-472E-A5AA-F65BA9F8C0F9}" dt="2023-12-23T13:14:00.620" v="4" actId="47"/>
        <pc:sldMkLst>
          <pc:docMk/>
          <pc:sldMk cId="2765123200" sldId="275"/>
        </pc:sldMkLst>
      </pc:sldChg>
      <pc:sldChg chg="del">
        <pc:chgData name="Shiva Kunwar" userId="aebf2261f0d6e09f" providerId="LiveId" clId="{5A7BEA50-B40D-472E-A5AA-F65BA9F8C0F9}" dt="2023-12-23T13:14:00.620" v="4" actId="47"/>
        <pc:sldMkLst>
          <pc:docMk/>
          <pc:sldMk cId="251901092" sldId="276"/>
        </pc:sldMkLst>
      </pc:sldChg>
      <pc:sldChg chg="del">
        <pc:chgData name="Shiva Kunwar" userId="aebf2261f0d6e09f" providerId="LiveId" clId="{5A7BEA50-B40D-472E-A5AA-F65BA9F8C0F9}" dt="2023-12-23T13:14:00.620" v="4" actId="47"/>
        <pc:sldMkLst>
          <pc:docMk/>
          <pc:sldMk cId="2558007340" sldId="277"/>
        </pc:sldMkLst>
      </pc:sldChg>
      <pc:sldChg chg="del">
        <pc:chgData name="Shiva Kunwar" userId="aebf2261f0d6e09f" providerId="LiveId" clId="{5A7BEA50-B40D-472E-A5AA-F65BA9F8C0F9}" dt="2023-12-23T13:14:00.620" v="4" actId="47"/>
        <pc:sldMkLst>
          <pc:docMk/>
          <pc:sldMk cId="3826283221" sldId="278"/>
        </pc:sldMkLst>
      </pc:sldChg>
      <pc:sldChg chg="del">
        <pc:chgData name="Shiva Kunwar" userId="aebf2261f0d6e09f" providerId="LiveId" clId="{5A7BEA50-B40D-472E-A5AA-F65BA9F8C0F9}" dt="2023-12-23T13:14:00.620" v="4" actId="47"/>
        <pc:sldMkLst>
          <pc:docMk/>
          <pc:sldMk cId="1278695420" sldId="279"/>
        </pc:sldMkLst>
      </pc:sldChg>
      <pc:sldChg chg="del">
        <pc:chgData name="Shiva Kunwar" userId="aebf2261f0d6e09f" providerId="LiveId" clId="{5A7BEA50-B40D-472E-A5AA-F65BA9F8C0F9}" dt="2023-12-23T13:14:00.620" v="4" actId="47"/>
        <pc:sldMkLst>
          <pc:docMk/>
          <pc:sldMk cId="2545004558" sldId="280"/>
        </pc:sldMkLst>
      </pc:sldChg>
      <pc:sldChg chg="del">
        <pc:chgData name="Shiva Kunwar" userId="aebf2261f0d6e09f" providerId="LiveId" clId="{5A7BEA50-B40D-472E-A5AA-F65BA9F8C0F9}" dt="2023-12-23T13:14:00.620" v="4" actId="47"/>
        <pc:sldMkLst>
          <pc:docMk/>
          <pc:sldMk cId="4236876371" sldId="281"/>
        </pc:sldMkLst>
      </pc:sldChg>
      <pc:sldChg chg="del">
        <pc:chgData name="Shiva Kunwar" userId="aebf2261f0d6e09f" providerId="LiveId" clId="{5A7BEA50-B40D-472E-A5AA-F65BA9F8C0F9}" dt="2023-12-23T13:14:00.620" v="4" actId="47"/>
        <pc:sldMkLst>
          <pc:docMk/>
          <pc:sldMk cId="728328856" sldId="282"/>
        </pc:sldMkLst>
      </pc:sldChg>
      <pc:sldChg chg="del">
        <pc:chgData name="Shiva Kunwar" userId="aebf2261f0d6e09f" providerId="LiveId" clId="{5A7BEA50-B40D-472E-A5AA-F65BA9F8C0F9}" dt="2023-12-23T13:14:00.620" v="4" actId="47"/>
        <pc:sldMkLst>
          <pc:docMk/>
          <pc:sldMk cId="2238215219" sldId="283"/>
        </pc:sldMkLst>
      </pc:sldChg>
      <pc:sldChg chg="del">
        <pc:chgData name="Shiva Kunwar" userId="aebf2261f0d6e09f" providerId="LiveId" clId="{5A7BEA50-B40D-472E-A5AA-F65BA9F8C0F9}" dt="2023-12-23T13:14:00.620" v="4" actId="47"/>
        <pc:sldMkLst>
          <pc:docMk/>
          <pc:sldMk cId="2841506593" sldId="284"/>
        </pc:sldMkLst>
      </pc:sldChg>
      <pc:sldChg chg="del">
        <pc:chgData name="Shiva Kunwar" userId="aebf2261f0d6e09f" providerId="LiveId" clId="{5A7BEA50-B40D-472E-A5AA-F65BA9F8C0F9}" dt="2023-12-23T13:14:00.620" v="4" actId="47"/>
        <pc:sldMkLst>
          <pc:docMk/>
          <pc:sldMk cId="450312172" sldId="285"/>
        </pc:sldMkLst>
      </pc:sldChg>
      <pc:sldChg chg="del">
        <pc:chgData name="Shiva Kunwar" userId="aebf2261f0d6e09f" providerId="LiveId" clId="{5A7BEA50-B40D-472E-A5AA-F65BA9F8C0F9}" dt="2023-12-23T13:14:00.620" v="4" actId="47"/>
        <pc:sldMkLst>
          <pc:docMk/>
          <pc:sldMk cId="419921314" sldId="286"/>
        </pc:sldMkLst>
      </pc:sldChg>
      <pc:sldChg chg="del">
        <pc:chgData name="Shiva Kunwar" userId="aebf2261f0d6e09f" providerId="LiveId" clId="{5A7BEA50-B40D-472E-A5AA-F65BA9F8C0F9}" dt="2023-12-23T13:14:00.620" v="4" actId="47"/>
        <pc:sldMkLst>
          <pc:docMk/>
          <pc:sldMk cId="2988085092" sldId="288"/>
        </pc:sldMkLst>
      </pc:sldChg>
      <pc:sldChg chg="del">
        <pc:chgData name="Shiva Kunwar" userId="aebf2261f0d6e09f" providerId="LiveId" clId="{5A7BEA50-B40D-472E-A5AA-F65BA9F8C0F9}" dt="2023-12-23T13:14:00.620" v="4" actId="47"/>
        <pc:sldMkLst>
          <pc:docMk/>
          <pc:sldMk cId="723421437" sldId="290"/>
        </pc:sldMkLst>
      </pc:sldChg>
      <pc:sldChg chg="del">
        <pc:chgData name="Shiva Kunwar" userId="aebf2261f0d6e09f" providerId="LiveId" clId="{5A7BEA50-B40D-472E-A5AA-F65BA9F8C0F9}" dt="2023-12-23T13:14:00.620" v="4" actId="47"/>
        <pc:sldMkLst>
          <pc:docMk/>
          <pc:sldMk cId="3246644238" sldId="29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C5B175-B3E8-9626-99BA-14D9B2AE9C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11F5056-0D90-6F9E-8920-EAB98A8047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3BF5E4-06D7-4B6B-8623-1847115B0D67}" type="datetimeFigureOut">
              <a:rPr lang="en-US" smtClean="0"/>
              <a:t>2/12/2024</a:t>
            </a:fld>
            <a:endParaRPr lang="en-US"/>
          </a:p>
        </p:txBody>
      </p:sp>
      <p:sp>
        <p:nvSpPr>
          <p:cNvPr id="4" name="Footer Placeholder 3">
            <a:extLst>
              <a:ext uri="{FF2B5EF4-FFF2-40B4-BE49-F238E27FC236}">
                <a16:creationId xmlns:a16="http://schemas.microsoft.com/office/drawing/2014/main" id="{F060CA93-43BC-62F1-BE00-6BFE5B063F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C064324-16ED-484A-AB7A-3C57362C35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C2D7D0-EDDD-4ABC-AE49-03A8D6FB1A1A}" type="slidenum">
              <a:rPr lang="en-US" smtClean="0"/>
              <a:t>‹#›</a:t>
            </a:fld>
            <a:endParaRPr lang="en-US"/>
          </a:p>
        </p:txBody>
      </p:sp>
    </p:spTree>
    <p:extLst>
      <p:ext uri="{BB962C8B-B14F-4D97-AF65-F5344CB8AC3E}">
        <p14:creationId xmlns:p14="http://schemas.microsoft.com/office/powerpoint/2010/main" val="396099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2/12/2024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2345445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10</a:t>
            </a:fld>
            <a:endParaRPr lang="en-US" dirty="0"/>
          </a:p>
        </p:txBody>
      </p:sp>
    </p:spTree>
    <p:extLst>
      <p:ext uri="{BB962C8B-B14F-4D97-AF65-F5344CB8AC3E}">
        <p14:creationId xmlns:p14="http://schemas.microsoft.com/office/powerpoint/2010/main" val="1881559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11</a:t>
            </a:fld>
            <a:endParaRPr lang="en-US" dirty="0"/>
          </a:p>
        </p:txBody>
      </p:sp>
    </p:spTree>
    <p:extLst>
      <p:ext uri="{BB962C8B-B14F-4D97-AF65-F5344CB8AC3E}">
        <p14:creationId xmlns:p14="http://schemas.microsoft.com/office/powerpoint/2010/main" val="588161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12</a:t>
            </a:fld>
            <a:endParaRPr lang="en-US" dirty="0"/>
          </a:p>
        </p:txBody>
      </p:sp>
    </p:spTree>
    <p:extLst>
      <p:ext uri="{BB962C8B-B14F-4D97-AF65-F5344CB8AC3E}">
        <p14:creationId xmlns:p14="http://schemas.microsoft.com/office/powerpoint/2010/main" val="1109473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13</a:t>
            </a:fld>
            <a:endParaRPr lang="en-US" dirty="0"/>
          </a:p>
        </p:txBody>
      </p:sp>
    </p:spTree>
    <p:extLst>
      <p:ext uri="{BB962C8B-B14F-4D97-AF65-F5344CB8AC3E}">
        <p14:creationId xmlns:p14="http://schemas.microsoft.com/office/powerpoint/2010/main" val="2218102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14</a:t>
            </a:fld>
            <a:endParaRPr lang="en-US" dirty="0"/>
          </a:p>
        </p:txBody>
      </p:sp>
    </p:spTree>
    <p:extLst>
      <p:ext uri="{BB962C8B-B14F-4D97-AF65-F5344CB8AC3E}">
        <p14:creationId xmlns:p14="http://schemas.microsoft.com/office/powerpoint/2010/main" val="3395996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15</a:t>
            </a:fld>
            <a:endParaRPr lang="en-US" dirty="0"/>
          </a:p>
        </p:txBody>
      </p:sp>
    </p:spTree>
    <p:extLst>
      <p:ext uri="{BB962C8B-B14F-4D97-AF65-F5344CB8AC3E}">
        <p14:creationId xmlns:p14="http://schemas.microsoft.com/office/powerpoint/2010/main" val="3032869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16</a:t>
            </a:fld>
            <a:endParaRPr lang="en-US" dirty="0"/>
          </a:p>
        </p:txBody>
      </p:sp>
    </p:spTree>
    <p:extLst>
      <p:ext uri="{BB962C8B-B14F-4D97-AF65-F5344CB8AC3E}">
        <p14:creationId xmlns:p14="http://schemas.microsoft.com/office/powerpoint/2010/main" val="2554543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17</a:t>
            </a:fld>
            <a:endParaRPr lang="en-US" dirty="0"/>
          </a:p>
        </p:txBody>
      </p:sp>
    </p:spTree>
    <p:extLst>
      <p:ext uri="{BB962C8B-B14F-4D97-AF65-F5344CB8AC3E}">
        <p14:creationId xmlns:p14="http://schemas.microsoft.com/office/powerpoint/2010/main" val="3917199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18</a:t>
            </a:fld>
            <a:endParaRPr lang="en-US" dirty="0"/>
          </a:p>
        </p:txBody>
      </p:sp>
    </p:spTree>
    <p:extLst>
      <p:ext uri="{BB962C8B-B14F-4D97-AF65-F5344CB8AC3E}">
        <p14:creationId xmlns:p14="http://schemas.microsoft.com/office/powerpoint/2010/main" val="565354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19</a:t>
            </a:fld>
            <a:endParaRPr lang="en-US" dirty="0"/>
          </a:p>
        </p:txBody>
      </p:sp>
    </p:spTree>
    <p:extLst>
      <p:ext uri="{BB962C8B-B14F-4D97-AF65-F5344CB8AC3E}">
        <p14:creationId xmlns:p14="http://schemas.microsoft.com/office/powerpoint/2010/main" val="400425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017244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20</a:t>
            </a:fld>
            <a:endParaRPr lang="en-US" dirty="0"/>
          </a:p>
        </p:txBody>
      </p:sp>
    </p:spTree>
    <p:extLst>
      <p:ext uri="{BB962C8B-B14F-4D97-AF65-F5344CB8AC3E}">
        <p14:creationId xmlns:p14="http://schemas.microsoft.com/office/powerpoint/2010/main" val="3487652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21</a:t>
            </a:fld>
            <a:endParaRPr lang="en-US" dirty="0"/>
          </a:p>
        </p:txBody>
      </p:sp>
    </p:spTree>
    <p:extLst>
      <p:ext uri="{BB962C8B-B14F-4D97-AF65-F5344CB8AC3E}">
        <p14:creationId xmlns:p14="http://schemas.microsoft.com/office/powerpoint/2010/main" val="2351741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22</a:t>
            </a:fld>
            <a:endParaRPr lang="en-US" dirty="0"/>
          </a:p>
        </p:txBody>
      </p:sp>
    </p:spTree>
    <p:extLst>
      <p:ext uri="{BB962C8B-B14F-4D97-AF65-F5344CB8AC3E}">
        <p14:creationId xmlns:p14="http://schemas.microsoft.com/office/powerpoint/2010/main" val="2226285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23</a:t>
            </a:fld>
            <a:endParaRPr lang="en-US" dirty="0"/>
          </a:p>
        </p:txBody>
      </p:sp>
    </p:spTree>
    <p:extLst>
      <p:ext uri="{BB962C8B-B14F-4D97-AF65-F5344CB8AC3E}">
        <p14:creationId xmlns:p14="http://schemas.microsoft.com/office/powerpoint/2010/main" val="1985090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24</a:t>
            </a:fld>
            <a:endParaRPr lang="en-US" dirty="0"/>
          </a:p>
        </p:txBody>
      </p:sp>
    </p:spTree>
    <p:extLst>
      <p:ext uri="{BB962C8B-B14F-4D97-AF65-F5344CB8AC3E}">
        <p14:creationId xmlns:p14="http://schemas.microsoft.com/office/powerpoint/2010/main" val="3272313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25</a:t>
            </a:fld>
            <a:endParaRPr lang="en-US" dirty="0"/>
          </a:p>
        </p:txBody>
      </p:sp>
    </p:spTree>
    <p:extLst>
      <p:ext uri="{BB962C8B-B14F-4D97-AF65-F5344CB8AC3E}">
        <p14:creationId xmlns:p14="http://schemas.microsoft.com/office/powerpoint/2010/main" val="2148437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2247429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2301971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4027165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730550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3301917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1584449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9</a:t>
            </a:fld>
            <a:endParaRPr lang="en-US" dirty="0"/>
          </a:p>
        </p:txBody>
      </p:sp>
    </p:spTree>
    <p:extLst>
      <p:ext uri="{BB962C8B-B14F-4D97-AF65-F5344CB8AC3E}">
        <p14:creationId xmlns:p14="http://schemas.microsoft.com/office/powerpoint/2010/main" val="3172788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C3AFB24-9188-4C0A-A512-E59E6F17DCAF}"/>
              </a:ext>
              <a:ext uri="{C183D7F6-B498-43B3-948B-1728B52AA6E4}">
                <adec:decorative xmlns:adec="http://schemas.microsoft.com/office/drawing/2017/decorative" val="1"/>
              </a:ext>
            </a:extLst>
          </p:cNvPr>
          <p:cNvSpPr/>
          <p:nvPr userDrawn="1"/>
        </p:nvSpPr>
        <p:spPr>
          <a:xfrm rot="10800000">
            <a:off x="4565"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4D31D73-6FE4-4E4B-8D0B-E55FABBFA92B}"/>
              </a:ext>
              <a:ext uri="{C183D7F6-B498-43B3-948B-1728B52AA6E4}">
                <adec:decorative xmlns:adec="http://schemas.microsoft.com/office/drawing/2017/decorative" val="1"/>
              </a:ext>
            </a:extLst>
          </p:cNvPr>
          <p:cNvSpPr/>
          <p:nvPr userDrawn="1"/>
        </p:nvSpPr>
        <p:spPr>
          <a:xfrm rot="10800000">
            <a:off x="1524"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39A9F4D9-AE67-4B73-8B27-FD437564D7A6}"/>
              </a:ext>
            </a:extLst>
          </p:cNvPr>
          <p:cNvSpPr>
            <a:spLocks noGrp="1"/>
          </p:cNvSpPr>
          <p:nvPr>
            <p:ph type="ctrTitle"/>
          </p:nvPr>
        </p:nvSpPr>
        <p:spPr>
          <a:xfrm>
            <a:off x="422899" y="4476329"/>
            <a:ext cx="6467547" cy="1558680"/>
          </a:xfrm>
        </p:spPr>
        <p:txBody>
          <a:bodyPr anchor="ctr" anchorCtr="0">
            <a:normAutofit/>
          </a:bodyPr>
          <a:lstStyle/>
          <a:p>
            <a:pPr algn="l">
              <a:lnSpc>
                <a:spcPts val="5800"/>
              </a:lnSpc>
            </a:pPr>
            <a:r>
              <a:rPr lang="en-US" sz="4800" dirty="0"/>
              <a:t>Click to edit Master title style</a:t>
            </a:r>
          </a:p>
        </p:txBody>
      </p:sp>
      <p:sp>
        <p:nvSpPr>
          <p:cNvPr id="8" name="Subtitle 24">
            <a:extLst>
              <a:ext uri="{FF2B5EF4-FFF2-40B4-BE49-F238E27FC236}">
                <a16:creationId xmlns:a16="http://schemas.microsoft.com/office/drawing/2014/main" id="{2A23FDD6-741A-4F02-B44B-70D85FCF5325}"/>
              </a:ext>
            </a:extLst>
          </p:cNvPr>
          <p:cNvSpPr>
            <a:spLocks noGrp="1"/>
          </p:cNvSpPr>
          <p:nvPr>
            <p:ph type="subTitle" idx="1"/>
          </p:nvPr>
        </p:nvSpPr>
        <p:spPr>
          <a:xfrm>
            <a:off x="7096924" y="4476328"/>
            <a:ext cx="4046957" cy="1558673"/>
          </a:xfrm>
        </p:spPr>
        <p:txBody>
          <a:bodyPr anchor="ctr">
            <a:normAutofit/>
          </a:bodyPr>
          <a:lstStyle>
            <a:lvl1pPr>
              <a:buNone/>
              <a:defRPr/>
            </a:lvl1pPr>
          </a:lstStyle>
          <a:p>
            <a:pPr algn="l">
              <a:lnSpc>
                <a:spcPts val="3200"/>
              </a:lnSpc>
            </a:pPr>
            <a:r>
              <a:rPr lang="en-US" sz="2200" dirty="0"/>
              <a:t>Click to edit Master subtitle style</a:t>
            </a:r>
          </a:p>
        </p:txBody>
      </p:sp>
      <p:sp>
        <p:nvSpPr>
          <p:cNvPr id="11" name="Picture Placeholder 10">
            <a:extLst>
              <a:ext uri="{FF2B5EF4-FFF2-40B4-BE49-F238E27FC236}">
                <a16:creationId xmlns:a16="http://schemas.microsoft.com/office/drawing/2014/main" id="{8942B78C-790E-4881-96BA-169A876C67F3}"/>
              </a:ext>
            </a:extLst>
          </p:cNvPr>
          <p:cNvSpPr>
            <a:spLocks noGrp="1"/>
          </p:cNvSpPr>
          <p:nvPr>
            <p:ph type="pic" sz="quarter" idx="13"/>
          </p:nvPr>
        </p:nvSpPr>
        <p:spPr>
          <a:xfrm>
            <a:off x="1524" y="0"/>
            <a:ext cx="12188952" cy="4271133"/>
          </a:xfrm>
          <a:solidFill>
            <a:schemeClr val="accent3"/>
          </a:solidFill>
        </p:spPr>
        <p:txBody>
          <a:bodyPr/>
          <a:lstStyle/>
          <a:p>
            <a:r>
              <a:rPr lang="en-US" dirty="0"/>
              <a:t>Click icon to add picture</a:t>
            </a:r>
          </a:p>
        </p:txBody>
      </p:sp>
      <p:sp>
        <p:nvSpPr>
          <p:cNvPr id="9" name="Rectangle 8">
            <a:extLst>
              <a:ext uri="{FF2B5EF4-FFF2-40B4-BE49-F238E27FC236}">
                <a16:creationId xmlns:a16="http://schemas.microsoft.com/office/drawing/2014/main" id="{92381543-EC92-42BD-A142-81963D4273D5}"/>
              </a:ext>
              <a:ext uri="{C183D7F6-B498-43B3-948B-1728B52AA6E4}">
                <adec:decorative xmlns:adec="http://schemas.microsoft.com/office/drawing/2017/decorative" val="1"/>
              </a:ext>
            </a:extLst>
          </p:cNvPr>
          <p:cNvSpPr/>
          <p:nvPr userDrawn="1"/>
        </p:nvSpPr>
        <p:spPr>
          <a:xfrm rot="10800000">
            <a:off x="11494040" y="4274977"/>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46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7BDB087A-3DA7-4017-A5B1-F130DC91FB3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BAF5A401-D6B7-4962-876B-5DB5840E4F93}"/>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9B907326-D737-439C-9190-476F49A50994}"/>
              </a:ext>
            </a:extLst>
          </p:cNvPr>
          <p:cNvSpPr>
            <a:spLocks noGrp="1"/>
          </p:cNvSpPr>
          <p:nvPr>
            <p:ph type="title"/>
          </p:nvPr>
        </p:nvSpPr>
        <p:spPr>
          <a:xfrm>
            <a:off x="422145" y="539496"/>
            <a:ext cx="4907908" cy="2640432"/>
          </a:xfrm>
        </p:spPr>
        <p:txBody>
          <a:bodyPr anchor="t">
            <a:normAutofit/>
          </a:bodyPr>
          <a:lstStyle/>
          <a:p>
            <a:r>
              <a:rPr lang="en-US" sz="4800">
                <a:solidFill>
                  <a:schemeClr val="tx1"/>
                </a:solidFill>
              </a:rPr>
              <a:t>Click to edit Master title style</a:t>
            </a:r>
            <a:endParaRPr lang="en-US" sz="4800" dirty="0">
              <a:solidFill>
                <a:schemeClr val="tx1"/>
              </a:solidFill>
            </a:endParaRPr>
          </a:p>
        </p:txBody>
      </p:sp>
      <p:sp>
        <p:nvSpPr>
          <p:cNvPr id="9" name="Content Placeholder 2">
            <a:extLst>
              <a:ext uri="{FF2B5EF4-FFF2-40B4-BE49-F238E27FC236}">
                <a16:creationId xmlns:a16="http://schemas.microsoft.com/office/drawing/2014/main" id="{00B68F67-401D-47DB-8256-A99FC6E99F6C}"/>
              </a:ext>
            </a:extLst>
          </p:cNvPr>
          <p:cNvSpPr>
            <a:spLocks noGrp="1"/>
          </p:cNvSpPr>
          <p:nvPr>
            <p:ph idx="1"/>
          </p:nvPr>
        </p:nvSpPr>
        <p:spPr>
          <a:xfrm>
            <a:off x="5583401" y="539496"/>
            <a:ext cx="4956417" cy="2640432"/>
          </a:xfrm>
        </p:spPr>
        <p:txBody>
          <a:bodyPr anchor="t" anchorCtr="0">
            <a:normAutofit/>
          </a:bodyPr>
          <a:lstStyle>
            <a:lvl1pPr marL="0" indent="0">
              <a:buNone/>
              <a:defRPr/>
            </a:lvl1pPr>
          </a:lstStyle>
          <a:p>
            <a:pPr lvl="0">
              <a:lnSpc>
                <a:spcPts val="2800"/>
              </a:lnSpc>
            </a:pPr>
            <a:r>
              <a:rPr lang="en-US" sz="1800">
                <a:solidFill>
                  <a:schemeClr val="tx1"/>
                </a:solidFill>
              </a:rPr>
              <a:t>Click to edit Master text styles</a:t>
            </a:r>
          </a:p>
        </p:txBody>
      </p:sp>
      <p:sp>
        <p:nvSpPr>
          <p:cNvPr id="15" name="Picture Placeholder 14">
            <a:extLst>
              <a:ext uri="{FF2B5EF4-FFF2-40B4-BE49-F238E27FC236}">
                <a16:creationId xmlns:a16="http://schemas.microsoft.com/office/drawing/2014/main" id="{7F752DB1-6A0B-4783-9C40-800940EAFCFE}"/>
              </a:ext>
            </a:extLst>
          </p:cNvPr>
          <p:cNvSpPr>
            <a:spLocks noGrp="1"/>
          </p:cNvSpPr>
          <p:nvPr>
            <p:ph type="pic" sz="quarter" idx="13"/>
          </p:nvPr>
        </p:nvSpPr>
        <p:spPr>
          <a:xfrm>
            <a:off x="420624" y="3355848"/>
            <a:ext cx="5230368" cy="2816352"/>
          </a:xfrm>
          <a:solidFill>
            <a:schemeClr val="accent3"/>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4F09D8BB-76EC-4BB5-8860-21FBB2990A2D}"/>
              </a:ext>
            </a:extLst>
          </p:cNvPr>
          <p:cNvSpPr>
            <a:spLocks noGrp="1"/>
          </p:cNvSpPr>
          <p:nvPr>
            <p:ph type="pic" sz="quarter" idx="14"/>
          </p:nvPr>
        </p:nvSpPr>
        <p:spPr>
          <a:xfrm>
            <a:off x="5650992" y="3355848"/>
            <a:ext cx="5843016" cy="2816352"/>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02/12/2024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Relational Database Design | Lecture 13</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6" name="Rectangle 5">
            <a:extLst>
              <a:ext uri="{FF2B5EF4-FFF2-40B4-BE49-F238E27FC236}">
                <a16:creationId xmlns:a16="http://schemas.microsoft.com/office/drawing/2014/main" id="{CCADA8C2-1E19-4FCB-8656-240C92CFB7B1}"/>
              </a:ext>
              <a:ext uri="{C183D7F6-B498-43B3-948B-1728B52AA6E4}">
                <adec:decorative xmlns:adec="http://schemas.microsoft.com/office/drawing/2017/decorative" val="1"/>
              </a:ext>
            </a:extLst>
          </p:cNvPr>
          <p:cNvSpPr/>
          <p:nvPr userDrawn="1"/>
        </p:nvSpPr>
        <p:spPr>
          <a:xfrm rot="10800000">
            <a:off x="-1" y="3352062"/>
            <a:ext cx="413642" cy="282013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2" name="Straight Connector 11">
            <a:extLst>
              <a:ext uri="{FF2B5EF4-FFF2-40B4-BE49-F238E27FC236}">
                <a16:creationId xmlns:a16="http://schemas.microsoft.com/office/drawing/2014/main" id="{CBF1133D-7CCD-4CD4-B2BA-F05FAE174248}"/>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B2B0F32-F444-4A9F-8575-96F5D13E4231}"/>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6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8941816-7203-4339-8B31-60B4107A1EE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1A7A4606-69F4-4469-B7C4-4AF495ACE2BB}"/>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79BDEB7A-D103-487A-8C1B-9145FB24B663}"/>
              </a:ext>
            </a:extLst>
          </p:cNvPr>
          <p:cNvSpPr>
            <a:spLocks noGrp="1"/>
          </p:cNvSpPr>
          <p:nvPr>
            <p:ph type="title"/>
          </p:nvPr>
        </p:nvSpPr>
        <p:spPr>
          <a:xfrm>
            <a:off x="422897" y="539496"/>
            <a:ext cx="5228393" cy="2697190"/>
          </a:xfrm>
        </p:spPr>
        <p:txBody>
          <a:bodyPr anchor="b">
            <a:normAutofit/>
          </a:bodyPr>
          <a:lstStyle/>
          <a:p>
            <a:r>
              <a:rPr lang="en-US" sz="4800"/>
              <a:t>Click to edit Master title style</a:t>
            </a:r>
            <a:endParaRPr lang="en-US" sz="4800" dirty="0"/>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p:nvPr>
        </p:nvSpPr>
        <p:spPr>
          <a:xfrm>
            <a:off x="422897" y="3354749"/>
            <a:ext cx="5228392" cy="2582470"/>
          </a:xfrm>
        </p:spPr>
        <p:txBody>
          <a:bodyPr>
            <a:noAutofit/>
          </a:bodyPr>
          <a:lstStyle>
            <a:lvl1pPr marL="0" indent="0">
              <a:buNone/>
              <a:defRPr/>
            </a:lvl1pPr>
          </a:lstStyle>
          <a:p>
            <a:pPr lvl="0">
              <a:lnSpc>
                <a:spcPts val="2800"/>
              </a:lnSpc>
            </a:pPr>
            <a:r>
              <a:rPr lang="en-US" sz="1800"/>
              <a:t>Click to edit Master text styles</a:t>
            </a:r>
          </a:p>
        </p:txBody>
      </p:sp>
      <p:sp>
        <p:nvSpPr>
          <p:cNvPr id="9" name="Rectangle 8">
            <a:extLst>
              <a:ext uri="{FF2B5EF4-FFF2-40B4-BE49-F238E27FC236}">
                <a16:creationId xmlns:a16="http://schemas.microsoft.com/office/drawing/2014/main" id="{C262D696-4404-4062-9387-925D9687B972}"/>
              </a:ext>
              <a:ext uri="{C183D7F6-B498-43B3-948B-1728B52AA6E4}">
                <adec:decorative xmlns:adec="http://schemas.microsoft.com/office/drawing/2017/decorative" val="1"/>
              </a:ext>
            </a:extLst>
          </p:cNvPr>
          <p:cNvSpPr/>
          <p:nvPr userDrawn="1"/>
        </p:nvSpPr>
        <p:spPr>
          <a:xfrm rot="10800000">
            <a:off x="6095999" y="695340"/>
            <a:ext cx="5391683" cy="547685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1" name="Straight Connector 10">
            <a:extLst>
              <a:ext uri="{FF2B5EF4-FFF2-40B4-BE49-F238E27FC236}">
                <a16:creationId xmlns:a16="http://schemas.microsoft.com/office/drawing/2014/main" id="{C415F07E-A8F5-473A-90AC-3BF5823C08A3}"/>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C0FC374E-BABB-4A9C-A608-04A2B9C68F26}"/>
              </a:ext>
            </a:extLst>
          </p:cNvPr>
          <p:cNvSpPr>
            <a:spLocks noGrp="1"/>
          </p:cNvSpPr>
          <p:nvPr>
            <p:ph type="pic" sz="quarter" idx="13"/>
          </p:nvPr>
        </p:nvSpPr>
        <p:spPr>
          <a:xfrm>
            <a:off x="6620256" y="1243584"/>
            <a:ext cx="4361688" cy="4361688"/>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02/12/2024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Relational Database Design | Lecture 13</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09734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dirty="0"/>
              <a:t>Click to edit Master title style</a:t>
            </a:r>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r>
              <a:rPr lang="en-US"/>
              <a:t>02/12/2024</a:t>
            </a:r>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a:t>Relational Database Design | Lecture 13</a:t>
            </a:r>
            <a:endParaRPr lang="en-US" dirty="0"/>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dirty="0"/>
          </a:p>
        </p:txBody>
      </p:sp>
    </p:spTree>
    <p:extLst>
      <p:ext uri="{BB962C8B-B14F-4D97-AF65-F5344CB8AC3E}">
        <p14:creationId xmlns:p14="http://schemas.microsoft.com/office/powerpoint/2010/main" val="1070671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a:t>02/12/2024</a:t>
            </a:r>
            <a:endParaRPr lang="en-US" dirty="0"/>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Relational Database Design | Lecture 13</a:t>
            </a:r>
            <a:endParaRPr lang="en-US" dirty="0"/>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719606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r>
              <a:rPr lang="en-US"/>
              <a:t>02/12/2024</a:t>
            </a:r>
            <a:endParaRPr lang="en-US" dirty="0"/>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Relational Database Design | Lecture 13</a:t>
            </a:r>
            <a:endParaRPr lang="en-US" dirty="0"/>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893197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a:t>02/12/2024</a:t>
            </a:r>
            <a:endParaRPr lang="en-US" dirty="0"/>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Relational Database Design | Lecture 13</a:t>
            </a:r>
            <a:endParaRPr lang="en-US" dirty="0"/>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78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r>
              <a:rPr lang="en-US"/>
              <a:t>02/12/2024</a:t>
            </a:r>
            <a:endParaRPr lang="en-US" dirty="0"/>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Relational Database Design | Lecture 13</a:t>
            </a:r>
            <a:endParaRPr lang="en-US" dirty="0"/>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91336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02/12/2024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Relational Database Design | Lecture 13</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29900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r>
              <a:rPr lang="en-US"/>
              <a:t>02/12/2024</a:t>
            </a:r>
            <a:endParaRPr lang="en-US" dirty="0"/>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Relational Database Design | Lecture 13</a:t>
            </a:r>
            <a:endParaRPr lang="en-US" dirty="0"/>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758513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r>
              <a:rPr lang="en-US"/>
              <a:t>02/12/2024</a:t>
            </a:r>
            <a:endParaRPr lang="en-US" dirty="0"/>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Relational Database Design | Lecture 13</a:t>
            </a:r>
            <a:endParaRPr lang="en-US" dirty="0"/>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58169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Background Gray Rectangle">
            <a:extLst>
              <a:ext uri="{FF2B5EF4-FFF2-40B4-BE49-F238E27FC236}">
                <a16:creationId xmlns:a16="http://schemas.microsoft.com/office/drawing/2014/main" id="{B586FD74-98AC-4CA5-9E62-97DAE4C19399}"/>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BBC94E74-B403-4256-9D59-241B0C4E532D}"/>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53836FB9-568E-408A-B183-65F9ABF6ED53}"/>
              </a:ext>
            </a:extLst>
          </p:cNvPr>
          <p:cNvSpPr>
            <a:spLocks noGrp="1"/>
          </p:cNvSpPr>
          <p:nvPr>
            <p:ph type="title"/>
          </p:nvPr>
        </p:nvSpPr>
        <p:spPr>
          <a:xfrm>
            <a:off x="422899" y="540168"/>
            <a:ext cx="10624949" cy="1787136"/>
          </a:xfrm>
        </p:spPr>
        <p:txBody>
          <a:bodyPr anchor="b">
            <a:normAutofit/>
          </a:bodyPr>
          <a:lstStyle/>
          <a:p>
            <a:r>
              <a:rPr lang="en-US" sz="4800" dirty="0">
                <a:solidFill>
                  <a:schemeClr val="tx1"/>
                </a:solidFill>
              </a:rPr>
              <a:t>Click to edit Master title style</a:t>
            </a:r>
          </a:p>
        </p:txBody>
      </p:sp>
      <p:sp>
        <p:nvSpPr>
          <p:cNvPr id="17" name="Picture Placeholder 16">
            <a:extLst>
              <a:ext uri="{FF2B5EF4-FFF2-40B4-BE49-F238E27FC236}">
                <a16:creationId xmlns:a16="http://schemas.microsoft.com/office/drawing/2014/main" id="{B5437444-7076-4AEE-AB96-9C6BB85DAD9F}"/>
              </a:ext>
            </a:extLst>
          </p:cNvPr>
          <p:cNvSpPr>
            <a:spLocks noGrp="1"/>
          </p:cNvSpPr>
          <p:nvPr>
            <p:ph type="pic" sz="quarter" idx="13"/>
          </p:nvPr>
        </p:nvSpPr>
        <p:spPr>
          <a:xfrm>
            <a:off x="0" y="2577775"/>
            <a:ext cx="2587752" cy="1764792"/>
          </a:xfrm>
          <a:solidFill>
            <a:schemeClr val="accent3"/>
          </a:solidFill>
        </p:spPr>
        <p:txBody>
          <a:bodyPr/>
          <a:lstStyle/>
          <a:p>
            <a:r>
              <a:rPr lang="en-US" dirty="0"/>
              <a:t>Click icon to add picture</a:t>
            </a:r>
          </a:p>
        </p:txBody>
      </p:sp>
      <p:sp>
        <p:nvSpPr>
          <p:cNvPr id="18" name="Picture Placeholder 16">
            <a:extLst>
              <a:ext uri="{FF2B5EF4-FFF2-40B4-BE49-F238E27FC236}">
                <a16:creationId xmlns:a16="http://schemas.microsoft.com/office/drawing/2014/main" id="{536502EE-A891-4CB0-9BA5-B0AC7B9AA808}"/>
              </a:ext>
            </a:extLst>
          </p:cNvPr>
          <p:cNvSpPr>
            <a:spLocks noGrp="1"/>
          </p:cNvSpPr>
          <p:nvPr>
            <p:ph type="pic" sz="quarter" idx="14"/>
          </p:nvPr>
        </p:nvSpPr>
        <p:spPr>
          <a:xfrm>
            <a:off x="0" y="4406215"/>
            <a:ext cx="2587752" cy="1764792"/>
          </a:xfrm>
          <a:solidFill>
            <a:schemeClr val="accent3"/>
          </a:solidFill>
        </p:spPr>
        <p:txBody>
          <a:bodyPr/>
          <a:lstStyle/>
          <a:p>
            <a:r>
              <a:rPr lang="en-US" dirty="0"/>
              <a:t>Click icon to add picture</a:t>
            </a:r>
          </a:p>
        </p:txBody>
      </p:sp>
      <p:sp>
        <p:nvSpPr>
          <p:cNvPr id="19" name="Picture Placeholder 16">
            <a:extLst>
              <a:ext uri="{FF2B5EF4-FFF2-40B4-BE49-F238E27FC236}">
                <a16:creationId xmlns:a16="http://schemas.microsoft.com/office/drawing/2014/main" id="{51D45778-D0A6-415B-AA4F-03D6E429EB93}"/>
              </a:ext>
            </a:extLst>
          </p:cNvPr>
          <p:cNvSpPr>
            <a:spLocks noGrp="1"/>
          </p:cNvSpPr>
          <p:nvPr>
            <p:ph type="pic" sz="quarter" idx="15"/>
          </p:nvPr>
        </p:nvSpPr>
        <p:spPr>
          <a:xfrm>
            <a:off x="2651760" y="2577775"/>
            <a:ext cx="1764792" cy="1764792"/>
          </a:xfrm>
          <a:solidFill>
            <a:schemeClr val="accent3"/>
          </a:solidFill>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93E1D509-0CBA-46BD-9192-C0403309FDBA}"/>
              </a:ext>
            </a:extLst>
          </p:cNvPr>
          <p:cNvSpPr>
            <a:spLocks noGrp="1"/>
          </p:cNvSpPr>
          <p:nvPr>
            <p:ph type="pic" sz="quarter" idx="16"/>
          </p:nvPr>
        </p:nvSpPr>
        <p:spPr>
          <a:xfrm>
            <a:off x="2651760" y="4406575"/>
            <a:ext cx="1764792" cy="1764792"/>
          </a:xfrm>
          <a:solidFill>
            <a:schemeClr val="accent3"/>
          </a:solidFill>
        </p:spPr>
        <p:txBody>
          <a:bodyPr/>
          <a:lstStyle/>
          <a:p>
            <a:r>
              <a:rPr lang="en-US"/>
              <a:t>Click icon to add picture</a:t>
            </a:r>
            <a:endParaRPr lang="en-US" dirty="0"/>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p:nvPr>
        </p:nvSpPr>
        <p:spPr>
          <a:xfrm>
            <a:off x="4845122" y="2880452"/>
            <a:ext cx="6355998" cy="3095445"/>
          </a:xfrm>
        </p:spPr>
        <p:txBody>
          <a:bodyPr anchor="t" anchorCtr="0">
            <a:normAutofit/>
          </a:bodyPr>
          <a:lstStyle>
            <a:lvl1pPr>
              <a:buNone/>
              <a:defRPr/>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02/12/2024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Relational Database Design | Lecture 13</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4515398" y="2577775"/>
            <a:ext cx="7676601" cy="359442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BE8DAB8-6232-45C1-9BC3-E99A86BD370E}"/>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143909"/>
      </p:ext>
    </p:extLst>
  </p:cSld>
  <p:clrMapOvr>
    <a:masterClrMapping/>
  </p:clrMapOvr>
  <p:extLst>
    <p:ext uri="{DCECCB84-F9BA-43D5-87BE-67443E8EF086}">
      <p15:sldGuideLst xmlns:p15="http://schemas.microsoft.com/office/powerpoint/2012/main">
        <p15:guide id="1" orient="horz" pos="160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08E76-0AE4-495F-87FB-5DD280A91DCB}"/>
              </a:ext>
              <a:ext uri="{C183D7F6-B498-43B3-948B-1728B52AA6E4}">
                <adec:decorative xmlns:adec="http://schemas.microsoft.com/office/drawing/2017/decorative" val="1"/>
              </a:ext>
            </a:extLst>
          </p:cNvPr>
          <p:cNvSpPr/>
          <p:nvPr userDrawn="1"/>
        </p:nvSpPr>
        <p:spPr>
          <a:xfrm rot="10800000">
            <a:off x="0" y="5610"/>
            <a:ext cx="708823" cy="713232"/>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Title 1">
            <a:extLst>
              <a:ext uri="{FF2B5EF4-FFF2-40B4-BE49-F238E27FC236}">
                <a16:creationId xmlns:a16="http://schemas.microsoft.com/office/drawing/2014/main" id="{22EAD03C-7B1C-453F-9977-4E2DD813BF52}"/>
              </a:ext>
            </a:extLst>
          </p:cNvPr>
          <p:cNvSpPr>
            <a:spLocks noGrp="1"/>
          </p:cNvSpPr>
          <p:nvPr>
            <p:ph type="title"/>
          </p:nvPr>
        </p:nvSpPr>
        <p:spPr>
          <a:xfrm>
            <a:off x="6602551" y="540167"/>
            <a:ext cx="4616981" cy="2135867"/>
          </a:xfrm>
        </p:spPr>
        <p:txBody>
          <a:bodyPr anchor="b">
            <a:normAutofit/>
          </a:bodyPr>
          <a:lstStyle/>
          <a:p>
            <a:r>
              <a:rPr lang="en-US" sz="4800" dirty="0">
                <a:solidFill>
                  <a:schemeClr val="tx1"/>
                </a:solidFill>
              </a:rPr>
              <a:t>Click to edit Master title style</a:t>
            </a:r>
          </a:p>
        </p:txBody>
      </p:sp>
      <p:sp>
        <p:nvSpPr>
          <p:cNvPr id="11" name="Picture Placeholder 10">
            <a:extLst>
              <a:ext uri="{FF2B5EF4-FFF2-40B4-BE49-F238E27FC236}">
                <a16:creationId xmlns:a16="http://schemas.microsoft.com/office/drawing/2014/main" id="{D3471630-9EC8-4C68-B4D8-D98C242DBE0F}"/>
              </a:ext>
            </a:extLst>
          </p:cNvPr>
          <p:cNvSpPr>
            <a:spLocks noGrp="1"/>
          </p:cNvSpPr>
          <p:nvPr>
            <p:ph type="pic" sz="quarter" idx="13"/>
          </p:nvPr>
        </p:nvSpPr>
        <p:spPr>
          <a:xfrm>
            <a:off x="0" y="685800"/>
            <a:ext cx="3072384" cy="5486344"/>
          </a:xfrm>
          <a:solidFill>
            <a:schemeClr val="accent3"/>
          </a:solidFill>
        </p:spPr>
        <p:txBody>
          <a:bodyPr/>
          <a:lstStyle/>
          <a:p>
            <a:r>
              <a:rPr lang="en-US" dirty="0"/>
              <a:t>Click icon to add picture</a:t>
            </a:r>
          </a:p>
        </p:txBody>
      </p:sp>
      <p:sp>
        <p:nvSpPr>
          <p:cNvPr id="12" name="Picture Placeholder 10">
            <a:extLst>
              <a:ext uri="{FF2B5EF4-FFF2-40B4-BE49-F238E27FC236}">
                <a16:creationId xmlns:a16="http://schemas.microsoft.com/office/drawing/2014/main" id="{50C66604-16E4-4B52-80AA-A0D73512D135}"/>
              </a:ext>
            </a:extLst>
          </p:cNvPr>
          <p:cNvSpPr>
            <a:spLocks noGrp="1"/>
          </p:cNvSpPr>
          <p:nvPr>
            <p:ph type="pic" sz="quarter" idx="14"/>
          </p:nvPr>
        </p:nvSpPr>
        <p:spPr>
          <a:xfrm>
            <a:off x="3154680" y="685800"/>
            <a:ext cx="3072384" cy="5486344"/>
          </a:xfrm>
          <a:solidFill>
            <a:schemeClr val="accent3"/>
          </a:solidFill>
        </p:spPr>
        <p:txBody>
          <a:bodyPr/>
          <a:lstStyle/>
          <a:p>
            <a:r>
              <a:rPr lang="en-US" dirty="0"/>
              <a:t>Click icon to add picture</a:t>
            </a:r>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p:nvPr>
        </p:nvSpPr>
        <p:spPr>
          <a:xfrm>
            <a:off x="6602551" y="2880452"/>
            <a:ext cx="4616981" cy="3095445"/>
          </a:xfrm>
        </p:spPr>
        <p:txBody>
          <a:bodyPr anchor="t" anchorCtr="0">
            <a:normAutofit/>
          </a:bodyPr>
          <a:lstStyle>
            <a:lvl1pPr marL="0" indent="0">
              <a:buNone/>
              <a:defRPr baseline="0"/>
            </a:lvl1pPr>
          </a:lstStyle>
          <a:p>
            <a:pPr lvl="0">
              <a:lnSpc>
                <a:spcPts val="2800"/>
              </a:lnSpc>
            </a:pPr>
            <a:r>
              <a:rPr lang="en-US" sz="1800" dirty="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02/12/2024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Relational Database Design | Lecture 13</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50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p:nvPr>
        </p:nvSpPr>
        <p:spPr>
          <a:xfrm>
            <a:off x="422898" y="576263"/>
            <a:ext cx="4977777" cy="2967606"/>
          </a:xfrm>
        </p:spPr>
        <p:txBody>
          <a:bodyPr anchor="b" anchorCtr="0">
            <a:normAutofit/>
          </a:bodyPr>
          <a:lstStyle/>
          <a:p>
            <a:pPr algn="l">
              <a:lnSpc>
                <a:spcPts val="5800"/>
              </a:lnSpc>
            </a:pPr>
            <a:r>
              <a:rPr lang="en-US" sz="4800" dirty="0"/>
              <a:t>Click to edit Master title style</a:t>
            </a:r>
          </a:p>
        </p:txBody>
      </p:sp>
      <p:sp>
        <p:nvSpPr>
          <p:cNvPr id="6" name="Subtitle 24">
            <a:extLst>
              <a:ext uri="{FF2B5EF4-FFF2-40B4-BE49-F238E27FC236}">
                <a16:creationId xmlns:a16="http://schemas.microsoft.com/office/drawing/2014/main" id="{FFA42F70-43EA-4954-AA43-22F43175CCEE}"/>
              </a:ext>
            </a:extLst>
          </p:cNvPr>
          <p:cNvSpPr>
            <a:spLocks noGrp="1"/>
          </p:cNvSpPr>
          <p:nvPr>
            <p:ph type="subTitle" idx="1"/>
          </p:nvPr>
        </p:nvSpPr>
        <p:spPr>
          <a:xfrm>
            <a:off x="422898" y="3764975"/>
            <a:ext cx="4977777" cy="2192683"/>
          </a:xfrm>
        </p:spPr>
        <p:txBody>
          <a:bodyPr>
            <a:normAutofit/>
          </a:bodyPr>
          <a:lstStyle>
            <a:lvl1pPr>
              <a:buNone/>
              <a:defRPr/>
            </a:lvl1pPr>
          </a:lstStyle>
          <a:p>
            <a:pPr algn="l">
              <a:lnSpc>
                <a:spcPts val="3200"/>
              </a:lnSpc>
            </a:pPr>
            <a:r>
              <a:rPr lang="en-US" dirty="0"/>
              <a:t>Click to edit Master subtitle style</a:t>
            </a:r>
          </a:p>
        </p:txBody>
      </p:sp>
      <p:sp>
        <p:nvSpPr>
          <p:cNvPr id="7" name="Rectangle 6" descr="Tag=AccentColor&#10;Flavor=Light&#10;Target=Fill">
            <a:extLst>
              <a:ext uri="{FF2B5EF4-FFF2-40B4-BE49-F238E27FC236}">
                <a16:creationId xmlns:a16="http://schemas.microsoft.com/office/drawing/2014/main" id="{F5FCF09E-0DE5-4155-9DC0-786737CF2E1B}"/>
              </a:ext>
            </a:extLst>
          </p:cNvPr>
          <p:cNvSpPr/>
          <p:nvPr userDrawn="1"/>
        </p:nvSpPr>
        <p:spPr>
          <a:xfrm rot="10800000">
            <a:off x="11496184" y="-10"/>
            <a:ext cx="695816" cy="685800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0" name="Picture Placeholder 9">
            <a:extLst>
              <a:ext uri="{FF2B5EF4-FFF2-40B4-BE49-F238E27FC236}">
                <a16:creationId xmlns:a16="http://schemas.microsoft.com/office/drawing/2014/main" id="{5AD3536A-3915-4B2E-B85A-9B494EEFBCF0}"/>
              </a:ext>
            </a:extLst>
          </p:cNvPr>
          <p:cNvSpPr>
            <a:spLocks noGrp="1"/>
          </p:cNvSpPr>
          <p:nvPr>
            <p:ph type="pic" sz="quarter" idx="13"/>
          </p:nvPr>
        </p:nvSpPr>
        <p:spPr>
          <a:xfrm>
            <a:off x="6483096" y="0"/>
            <a:ext cx="5020056" cy="6848856"/>
          </a:xfrm>
          <a:solidFill>
            <a:schemeClr val="accent3"/>
          </a:solidFill>
        </p:spPr>
        <p:txBody>
          <a:bodyPr/>
          <a:lstStyle/>
          <a:p>
            <a:r>
              <a:rPr lang="en-US" dirty="0"/>
              <a:t>Click icon to add picture</a:t>
            </a:r>
          </a:p>
        </p:txBody>
      </p:sp>
    </p:spTree>
    <p:extLst>
      <p:ext uri="{BB962C8B-B14F-4D97-AF65-F5344CB8AC3E}">
        <p14:creationId xmlns:p14="http://schemas.microsoft.com/office/powerpoint/2010/main" val="14043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163210"/>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620983"/>
            <a:ext cx="10946892" cy="4411026"/>
          </a:xfrm>
        </p:spPr>
        <p:txBody>
          <a:bodyPr/>
          <a:lstStyle>
            <a:lvl1pPr>
              <a:buNone/>
              <a:defRPr sz="2400"/>
            </a:lvl1pPr>
            <a:lvl2pPr>
              <a:buNone/>
              <a:defRPr sz="2200"/>
            </a:lvl2pPr>
            <a:lvl3pPr>
              <a:buNone/>
              <a:defRPr/>
            </a:lvl3pPr>
            <a:lvl4pPr>
              <a:buNone/>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r>
              <a:rPr lang="en-US"/>
              <a:t>02/12/2024</a:t>
            </a:r>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a:t>Relational Database Design | Lecture 13</a:t>
            </a:r>
            <a:endParaRPr lang="en-US" dirty="0"/>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58728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A992A1-D012-4834-9575-CF195C29542A}"/>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7BDB455-4C3A-4D7D-BA1B-53E54A2F81A1}"/>
              </a:ext>
            </a:extLst>
          </p:cNvPr>
          <p:cNvSpPr>
            <a:spLocks noGrp="1"/>
          </p:cNvSpPr>
          <p:nvPr>
            <p:ph type="ctrTitle"/>
          </p:nvPr>
        </p:nvSpPr>
        <p:spPr>
          <a:xfrm>
            <a:off x="422899" y="576263"/>
            <a:ext cx="5206802" cy="2967606"/>
          </a:xfrm>
        </p:spPr>
        <p:txBody>
          <a:bodyPr anchor="b" anchorCtr="0">
            <a:normAutofit/>
          </a:bodyPr>
          <a:lstStyle/>
          <a:p>
            <a:pPr algn="l">
              <a:lnSpc>
                <a:spcPts val="5800"/>
              </a:lnSpc>
            </a:pPr>
            <a:r>
              <a:rPr lang="en-US" sz="4800" dirty="0"/>
              <a:t>Click to edit Master title style</a:t>
            </a:r>
          </a:p>
        </p:txBody>
      </p:sp>
      <p:sp>
        <p:nvSpPr>
          <p:cNvPr id="9" name="Subtitle 24">
            <a:extLst>
              <a:ext uri="{FF2B5EF4-FFF2-40B4-BE49-F238E27FC236}">
                <a16:creationId xmlns:a16="http://schemas.microsoft.com/office/drawing/2014/main" id="{D04D9E17-0E95-4027-8EDD-241B2BB1AA92}"/>
              </a:ext>
            </a:extLst>
          </p:cNvPr>
          <p:cNvSpPr>
            <a:spLocks noGrp="1"/>
          </p:cNvSpPr>
          <p:nvPr>
            <p:ph type="subTitle" idx="1"/>
          </p:nvPr>
        </p:nvSpPr>
        <p:spPr>
          <a:xfrm>
            <a:off x="422899" y="3764975"/>
            <a:ext cx="5206802" cy="2192683"/>
          </a:xfrm>
        </p:spPr>
        <p:txBody>
          <a:bodyPr>
            <a:normAutofit/>
          </a:bodyPr>
          <a:lstStyle>
            <a:lvl1pPr>
              <a:buNone/>
              <a:defRPr/>
            </a:lvl1pPr>
          </a:lstStyle>
          <a:p>
            <a:pPr algn="l">
              <a:lnSpc>
                <a:spcPts val="3200"/>
              </a:lnSpc>
            </a:pPr>
            <a:r>
              <a:rPr lang="en-US" dirty="0"/>
              <a:t>Click to edit Master subtitle style</a:t>
            </a:r>
          </a:p>
        </p:txBody>
      </p:sp>
      <p:sp>
        <p:nvSpPr>
          <p:cNvPr id="16" name="Picture Placeholder 15">
            <a:extLst>
              <a:ext uri="{FF2B5EF4-FFF2-40B4-BE49-F238E27FC236}">
                <a16:creationId xmlns:a16="http://schemas.microsoft.com/office/drawing/2014/main" id="{2A26827B-04FD-424C-A601-BCAAD51F46B2}"/>
              </a:ext>
            </a:extLst>
          </p:cNvPr>
          <p:cNvSpPr>
            <a:spLocks noGrp="1"/>
          </p:cNvSpPr>
          <p:nvPr>
            <p:ph type="pic" sz="quarter" idx="13"/>
          </p:nvPr>
        </p:nvSpPr>
        <p:spPr>
          <a:xfrm>
            <a:off x="6364224" y="685800"/>
            <a:ext cx="5129784" cy="1746504"/>
          </a:xfrm>
          <a:solidFill>
            <a:schemeClr val="accent3"/>
          </a:solidFill>
        </p:spPr>
        <p:txBody>
          <a:bodyPr/>
          <a:lstStyle/>
          <a:p>
            <a:r>
              <a:rPr lang="en-US" dirty="0"/>
              <a:t>Click icon to add picture</a:t>
            </a:r>
          </a:p>
        </p:txBody>
      </p:sp>
      <p:sp>
        <p:nvSpPr>
          <p:cNvPr id="17" name="Picture Placeholder 15">
            <a:extLst>
              <a:ext uri="{FF2B5EF4-FFF2-40B4-BE49-F238E27FC236}">
                <a16:creationId xmlns:a16="http://schemas.microsoft.com/office/drawing/2014/main" id="{51A43274-DD11-4214-8866-5163B788CD1E}"/>
              </a:ext>
            </a:extLst>
          </p:cNvPr>
          <p:cNvSpPr>
            <a:spLocks noGrp="1"/>
          </p:cNvSpPr>
          <p:nvPr>
            <p:ph type="pic" sz="quarter" idx="14"/>
          </p:nvPr>
        </p:nvSpPr>
        <p:spPr>
          <a:xfrm>
            <a:off x="6361416" y="2559960"/>
            <a:ext cx="5129784" cy="1746504"/>
          </a:xfrm>
          <a:solidFill>
            <a:schemeClr val="accent3"/>
          </a:solidFill>
        </p:spPr>
        <p:txBody>
          <a:bodyPr/>
          <a:lstStyle/>
          <a:p>
            <a:r>
              <a:rPr lang="en-US" dirty="0"/>
              <a:t>Click icon to add picture</a:t>
            </a:r>
          </a:p>
        </p:txBody>
      </p:sp>
      <p:sp>
        <p:nvSpPr>
          <p:cNvPr id="18" name="Picture Placeholder 15">
            <a:extLst>
              <a:ext uri="{FF2B5EF4-FFF2-40B4-BE49-F238E27FC236}">
                <a16:creationId xmlns:a16="http://schemas.microsoft.com/office/drawing/2014/main" id="{63E02E81-5AE8-46D6-942E-52D16C8CBE88}"/>
              </a:ext>
            </a:extLst>
          </p:cNvPr>
          <p:cNvSpPr>
            <a:spLocks noGrp="1"/>
          </p:cNvSpPr>
          <p:nvPr>
            <p:ph type="pic" sz="quarter" idx="15"/>
          </p:nvPr>
        </p:nvSpPr>
        <p:spPr>
          <a:xfrm>
            <a:off x="6361416" y="4416192"/>
            <a:ext cx="5129784" cy="1746504"/>
          </a:xfrm>
          <a:solidFill>
            <a:schemeClr val="accent3"/>
          </a:solidFill>
        </p:spPr>
        <p:txBody>
          <a:bodyPr/>
          <a:lstStyle/>
          <a:p>
            <a:r>
              <a:rPr lang="en-US" dirty="0"/>
              <a:t>Click icon to add picture</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02/12/2024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Relational Database Design | Lecture 13</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a:extLst>
              <a:ext uri="{FF2B5EF4-FFF2-40B4-BE49-F238E27FC236}">
                <a16:creationId xmlns:a16="http://schemas.microsoft.com/office/drawing/2014/main" id="{5E08B021-326C-466B-A929-7282AA793D87}"/>
              </a:ext>
              <a:ext uri="{C183D7F6-B498-43B3-948B-1728B52AA6E4}">
                <adec:decorative xmlns:adec="http://schemas.microsoft.com/office/drawing/2017/decorative" val="1"/>
              </a:ext>
            </a:extLst>
          </p:cNvPr>
          <p:cNvSpPr/>
          <p:nvPr userDrawn="1"/>
        </p:nvSpPr>
        <p:spPr>
          <a:xfrm rot="10800000">
            <a:off x="11504672" y="685799"/>
            <a:ext cx="687327" cy="174790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4" name="Straight Connector 13">
            <a:extLst>
              <a:ext uri="{FF2B5EF4-FFF2-40B4-BE49-F238E27FC236}">
                <a16:creationId xmlns:a16="http://schemas.microsoft.com/office/drawing/2014/main" id="{0733741E-9972-4C5E-B592-7570CD3CCC52}"/>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6A56C-39A6-4FDE-BD90-66B344C061F5}"/>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90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3" y="365760"/>
            <a:ext cx="11067089" cy="1325880"/>
          </a:xfrm>
        </p:spPr>
        <p:txBody>
          <a:bodyPr anchor="ctr">
            <a:normAutofit/>
          </a:bodyPr>
          <a:lstStyle>
            <a:lvl1pPr>
              <a:lnSpc>
                <a:spcPts val="2800"/>
              </a:lnSpc>
              <a:spcBef>
                <a:spcPts val="1000"/>
              </a:spcBef>
              <a:defRPr sz="5200" b="0" i="0"/>
            </a:lvl1pPr>
          </a:lstStyle>
          <a:p>
            <a:r>
              <a:rPr lang="en-US" dirty="0"/>
              <a:t>Click to edit Master title style</a:t>
            </a:r>
          </a:p>
        </p:txBody>
      </p:sp>
      <p:sp>
        <p:nvSpPr>
          <p:cNvPr id="35" name="Picture Placeholder 34">
            <a:extLst>
              <a:ext uri="{FF2B5EF4-FFF2-40B4-BE49-F238E27FC236}">
                <a16:creationId xmlns:a16="http://schemas.microsoft.com/office/drawing/2014/main" id="{F2462114-8669-43BC-B4E2-2721F7F370A8}"/>
              </a:ext>
            </a:extLst>
          </p:cNvPr>
          <p:cNvSpPr>
            <a:spLocks noGrp="1"/>
          </p:cNvSpPr>
          <p:nvPr>
            <p:ph type="pic" sz="quarter" idx="19"/>
          </p:nvPr>
        </p:nvSpPr>
        <p:spPr>
          <a:xfrm>
            <a:off x="420624" y="2029968"/>
            <a:ext cx="2642616" cy="1892808"/>
          </a:xfrm>
          <a:solidFill>
            <a:schemeClr val="accent3"/>
          </a:solidFill>
        </p:spPr>
        <p:txBody>
          <a:bodyPr/>
          <a:lstStyle/>
          <a:p>
            <a:r>
              <a:rPr lang="en-US"/>
              <a:t>Click icon to add picture</a:t>
            </a:r>
            <a:endParaRPr lang="en-US" dirty="0"/>
          </a:p>
        </p:txBody>
      </p:sp>
      <p:sp>
        <p:nvSpPr>
          <p:cNvPr id="40" name="Text Placeholder 39">
            <a:extLst>
              <a:ext uri="{FF2B5EF4-FFF2-40B4-BE49-F238E27FC236}">
                <a16:creationId xmlns:a16="http://schemas.microsoft.com/office/drawing/2014/main" id="{588BD3B0-8831-43B7-B5A9-3F692192A2D6}"/>
              </a:ext>
            </a:extLst>
          </p:cNvPr>
          <p:cNvSpPr>
            <a:spLocks noGrp="1"/>
          </p:cNvSpPr>
          <p:nvPr>
            <p:ph type="body" sz="quarter" idx="23" hasCustomPrompt="1"/>
          </p:nvPr>
        </p:nvSpPr>
        <p:spPr>
          <a:xfrm>
            <a:off x="420624" y="3971853"/>
            <a:ext cx="2642616" cy="877824"/>
          </a:xfrm>
        </p:spPr>
        <p:txBody>
          <a:bodyPr anchor="b" anchorCtr="0">
            <a:normAutofit/>
          </a:bodyPr>
          <a:lstStyle>
            <a:lvl1pPr>
              <a:buNone/>
              <a:defRPr sz="2000" b="1" baseline="0"/>
            </a:lvl1pPr>
          </a:lstStyle>
          <a:p>
            <a:pPr lvl="0"/>
            <a:r>
              <a:rPr lang="en-US" dirty="0"/>
              <a:t>Name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hasCustomPrompt="1"/>
          </p:nvPr>
        </p:nvSpPr>
        <p:spPr>
          <a:xfrm>
            <a:off x="420625"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6" name="Picture Placeholder 34">
            <a:extLst>
              <a:ext uri="{FF2B5EF4-FFF2-40B4-BE49-F238E27FC236}">
                <a16:creationId xmlns:a16="http://schemas.microsoft.com/office/drawing/2014/main" id="{E9A9694E-7001-4575-9F4C-663629B0A7CE}"/>
              </a:ext>
            </a:extLst>
          </p:cNvPr>
          <p:cNvSpPr>
            <a:spLocks noGrp="1"/>
          </p:cNvSpPr>
          <p:nvPr>
            <p:ph type="pic" sz="quarter" idx="20"/>
          </p:nvPr>
        </p:nvSpPr>
        <p:spPr>
          <a:xfrm>
            <a:off x="3227832" y="2029968"/>
            <a:ext cx="2642616" cy="1892808"/>
          </a:xfrm>
          <a:solidFill>
            <a:schemeClr val="accent3"/>
          </a:solidFill>
        </p:spPr>
        <p:txBody>
          <a:bodyPr/>
          <a:lstStyle/>
          <a:p>
            <a:r>
              <a:rPr lang="en-US"/>
              <a:t>Click icon to add picture</a:t>
            </a:r>
            <a:endParaRPr lang="en-US" dirty="0"/>
          </a:p>
        </p:txBody>
      </p:sp>
      <p:sp>
        <p:nvSpPr>
          <p:cNvPr id="31" name="Text Placeholder 30">
            <a:extLst>
              <a:ext uri="{FF2B5EF4-FFF2-40B4-BE49-F238E27FC236}">
                <a16:creationId xmlns:a16="http://schemas.microsoft.com/office/drawing/2014/main" id="{44183588-657C-4472-8112-7A2B55E2E714}"/>
              </a:ext>
            </a:extLst>
          </p:cNvPr>
          <p:cNvSpPr>
            <a:spLocks noGrp="1"/>
          </p:cNvSpPr>
          <p:nvPr>
            <p:ph type="body" sz="quarter" idx="16" hasCustomPrompt="1"/>
          </p:nvPr>
        </p:nvSpPr>
        <p:spPr>
          <a:xfrm>
            <a:off x="3227832" y="3971853"/>
            <a:ext cx="2642616" cy="877824"/>
          </a:xfrm>
        </p:spPr>
        <p:txBody>
          <a:bodyPr anchor="b" anchorCtr="0"/>
          <a:lstStyle>
            <a:lvl1pPr>
              <a:buNone/>
              <a:defRPr sz="2000" b="1"/>
            </a:lvl1pPr>
          </a:lstStyle>
          <a:p>
            <a:pPr lvl="0"/>
            <a:r>
              <a:rPr lang="en-US" dirty="0"/>
              <a:t>Name</a:t>
            </a:r>
          </a:p>
        </p:txBody>
      </p:sp>
      <p:sp>
        <p:nvSpPr>
          <p:cNvPr id="24" name="Text Placeholder 2">
            <a:extLst>
              <a:ext uri="{FF2B5EF4-FFF2-40B4-BE49-F238E27FC236}">
                <a16:creationId xmlns:a16="http://schemas.microsoft.com/office/drawing/2014/main" id="{E5900E07-5526-44B5-BD49-95414B12080F}"/>
              </a:ext>
            </a:extLst>
          </p:cNvPr>
          <p:cNvSpPr>
            <a:spLocks noGrp="1"/>
          </p:cNvSpPr>
          <p:nvPr>
            <p:ph type="body" idx="13" hasCustomPrompt="1"/>
          </p:nvPr>
        </p:nvSpPr>
        <p:spPr>
          <a:xfrm>
            <a:off x="322783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7" name="Picture Placeholder 34">
            <a:extLst>
              <a:ext uri="{FF2B5EF4-FFF2-40B4-BE49-F238E27FC236}">
                <a16:creationId xmlns:a16="http://schemas.microsoft.com/office/drawing/2014/main" id="{5AD1D716-DEC7-4756-8417-259B5EAA7EA0}"/>
              </a:ext>
            </a:extLst>
          </p:cNvPr>
          <p:cNvSpPr>
            <a:spLocks noGrp="1"/>
          </p:cNvSpPr>
          <p:nvPr>
            <p:ph type="pic" sz="quarter" idx="21"/>
          </p:nvPr>
        </p:nvSpPr>
        <p:spPr>
          <a:xfrm>
            <a:off x="6044184" y="2029968"/>
            <a:ext cx="2642616" cy="1892808"/>
          </a:xfrm>
          <a:solidFill>
            <a:schemeClr val="accent3"/>
          </a:solidFill>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5E05DC2B-9AC8-4E27-A870-E3E9BBCF4FBF}"/>
              </a:ext>
            </a:extLst>
          </p:cNvPr>
          <p:cNvSpPr>
            <a:spLocks noGrp="1"/>
          </p:cNvSpPr>
          <p:nvPr>
            <p:ph type="body" sz="quarter" idx="17" hasCustomPrompt="1"/>
          </p:nvPr>
        </p:nvSpPr>
        <p:spPr>
          <a:xfrm>
            <a:off x="6044184" y="3971853"/>
            <a:ext cx="2642616" cy="877824"/>
          </a:xfrm>
        </p:spPr>
        <p:txBody>
          <a:bodyPr anchor="b" anchorCtr="0"/>
          <a:lstStyle>
            <a:lvl1pPr>
              <a:buNone/>
              <a:defRPr sz="2000" b="1"/>
            </a:lvl1pPr>
          </a:lstStyle>
          <a:p>
            <a:pPr lvl="0"/>
            <a:r>
              <a:rPr lang="en-US" dirty="0"/>
              <a:t>Name</a:t>
            </a:r>
          </a:p>
        </p:txBody>
      </p:sp>
      <p:sp>
        <p:nvSpPr>
          <p:cNvPr id="26" name="Text Placeholder 2">
            <a:extLst>
              <a:ext uri="{FF2B5EF4-FFF2-40B4-BE49-F238E27FC236}">
                <a16:creationId xmlns:a16="http://schemas.microsoft.com/office/drawing/2014/main" id="{13C6B231-0427-4DBE-AE82-31CC424FC664}"/>
              </a:ext>
            </a:extLst>
          </p:cNvPr>
          <p:cNvSpPr>
            <a:spLocks noGrp="1"/>
          </p:cNvSpPr>
          <p:nvPr>
            <p:ph type="body" idx="14" hasCustomPrompt="1"/>
          </p:nvPr>
        </p:nvSpPr>
        <p:spPr>
          <a:xfrm>
            <a:off x="6044184"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8" name="Picture Placeholder 34">
            <a:extLst>
              <a:ext uri="{FF2B5EF4-FFF2-40B4-BE49-F238E27FC236}">
                <a16:creationId xmlns:a16="http://schemas.microsoft.com/office/drawing/2014/main" id="{67FC7F9C-D486-450B-B0F9-3EE9789C8964}"/>
              </a:ext>
            </a:extLst>
          </p:cNvPr>
          <p:cNvSpPr>
            <a:spLocks noGrp="1"/>
          </p:cNvSpPr>
          <p:nvPr>
            <p:ph type="pic" sz="quarter" idx="22"/>
          </p:nvPr>
        </p:nvSpPr>
        <p:spPr>
          <a:xfrm>
            <a:off x="8851392" y="2020920"/>
            <a:ext cx="2642616" cy="1892808"/>
          </a:xfrm>
          <a:solidFill>
            <a:schemeClr val="accent3"/>
          </a:solidFill>
        </p:spPr>
        <p:txBody>
          <a:bodyPr/>
          <a:lstStyle/>
          <a:p>
            <a:r>
              <a:rPr lang="en-US"/>
              <a:t>Click icon to add picture</a:t>
            </a:r>
            <a:endParaRPr lang="en-US" dirty="0"/>
          </a:p>
        </p:txBody>
      </p:sp>
      <p:sp>
        <p:nvSpPr>
          <p:cNvPr id="33" name="Text Placeholder 30">
            <a:extLst>
              <a:ext uri="{FF2B5EF4-FFF2-40B4-BE49-F238E27FC236}">
                <a16:creationId xmlns:a16="http://schemas.microsoft.com/office/drawing/2014/main" id="{9A466F23-EDAE-477E-B8D1-C9E81E6D1B12}"/>
              </a:ext>
            </a:extLst>
          </p:cNvPr>
          <p:cNvSpPr>
            <a:spLocks noGrp="1"/>
          </p:cNvSpPr>
          <p:nvPr>
            <p:ph type="body" sz="quarter" idx="18" hasCustomPrompt="1"/>
          </p:nvPr>
        </p:nvSpPr>
        <p:spPr>
          <a:xfrm>
            <a:off x="8851392" y="3971853"/>
            <a:ext cx="2642616" cy="877824"/>
          </a:xfrm>
        </p:spPr>
        <p:txBody>
          <a:bodyPr anchor="b" anchorCtr="0"/>
          <a:lstStyle>
            <a:lvl1pPr>
              <a:buNone/>
              <a:defRPr sz="2000" b="1"/>
            </a:lvl1pPr>
          </a:lstStyle>
          <a:p>
            <a:pPr lvl="0"/>
            <a:r>
              <a:rPr lang="en-US" dirty="0"/>
              <a:t>Name</a:t>
            </a:r>
          </a:p>
        </p:txBody>
      </p:sp>
      <p:sp>
        <p:nvSpPr>
          <p:cNvPr id="28" name="Text Placeholder 2">
            <a:extLst>
              <a:ext uri="{FF2B5EF4-FFF2-40B4-BE49-F238E27FC236}">
                <a16:creationId xmlns:a16="http://schemas.microsoft.com/office/drawing/2014/main" id="{6C8ADF02-C47F-4077-865D-D057627A9E3F}"/>
              </a:ext>
            </a:extLst>
          </p:cNvPr>
          <p:cNvSpPr>
            <a:spLocks noGrp="1"/>
          </p:cNvSpPr>
          <p:nvPr>
            <p:ph type="body" idx="15" hasCustomPrompt="1"/>
          </p:nvPr>
        </p:nvSpPr>
        <p:spPr>
          <a:xfrm>
            <a:off x="885139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a:t>02/12/2024</a:t>
            </a:r>
            <a:endParaRPr lang="en-US" dirty="0"/>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Relational Database Design | Lecture 13</a:t>
            </a:r>
            <a:endParaRPr lang="en-US" dirty="0"/>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a:extLst>
              <a:ext uri="{FF2B5EF4-FFF2-40B4-BE49-F238E27FC236}">
                <a16:creationId xmlns:a16="http://schemas.microsoft.com/office/drawing/2014/main" id="{94360FCC-CBCE-4F8E-84A2-B29CA5DADC66}"/>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A6BF945-F985-4A89-9868-A82E90E1054D}"/>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6" name="Straight Connector 15">
            <a:extLst>
              <a:ext uri="{FF2B5EF4-FFF2-40B4-BE49-F238E27FC236}">
                <a16:creationId xmlns:a16="http://schemas.microsoft.com/office/drawing/2014/main" id="{E1D8AF1F-4C5C-4C08-894E-00850C387A20}"/>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59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a:t>02/12/2024</a:t>
            </a:r>
            <a:endParaRPr lang="en-US" dirty="0"/>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Relational Database Design | Lecture 13</a:t>
            </a:r>
            <a:endParaRPr lang="en-US" dirty="0"/>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descr="Tag=AccentColor&#10;Flavor=Light&#10;Target=Fill">
            <a:extLst>
              <a:ext uri="{FF2B5EF4-FFF2-40B4-BE49-F238E27FC236}">
                <a16:creationId xmlns:a16="http://schemas.microsoft.com/office/drawing/2014/main" id="{A53A46AB-E26C-4F66-A0B8-4CDBD5F4011C}"/>
              </a:ext>
            </a:extLst>
          </p:cNvPr>
          <p:cNvSpPr/>
          <p:nvPr userDrawn="1"/>
        </p:nvSpPr>
        <p:spPr>
          <a:xfrm rot="10800000">
            <a:off x="11494040" y="4282928"/>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Straight Connector 12" descr="Tag=AccentColor&#10;Flavor=Light&#10;Target=Line">
            <a:extLst>
              <a:ext uri="{FF2B5EF4-FFF2-40B4-BE49-F238E27FC236}">
                <a16:creationId xmlns:a16="http://schemas.microsoft.com/office/drawing/2014/main" id="{91B558DC-6718-44D0-992F-3EF710C6A724}"/>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descr="Tag=AccentColor&#10;Flavor=Light&#10;Target=Line">
            <a:extLst>
              <a:ext uri="{FF2B5EF4-FFF2-40B4-BE49-F238E27FC236}">
                <a16:creationId xmlns:a16="http://schemas.microsoft.com/office/drawing/2014/main" id="{8957C00F-B052-4CA9-BD41-08B7B9AD505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5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2" name="Rectangle 21" descr="Tag=AccentColor&#10;Flavor=Light&#10;Target=Fill">
            <a:extLst>
              <a:ext uri="{FF2B5EF4-FFF2-40B4-BE49-F238E27FC236}">
                <a16:creationId xmlns:a16="http://schemas.microsoft.com/office/drawing/2014/main" id="{3065995A-ADFA-424E-8E79-060CD9CD1880}"/>
              </a:ext>
            </a:extLst>
          </p:cNvPr>
          <p:cNvSpPr/>
          <p:nvPr userDrawn="1"/>
        </p:nvSpPr>
        <p:spPr>
          <a:xfrm rot="10800000">
            <a:off x="11492523" y="0"/>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4073651" y="1690688"/>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4073651" y="2514600"/>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a:t>02/12/2024</a:t>
            </a:r>
            <a:endParaRPr lang="en-US" dirty="0"/>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Relational Database Design | Lecture 13</a:t>
            </a:r>
            <a:endParaRPr lang="en-US" dirty="0"/>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descr="Tag=AccentColor&#10;Flavor=Light&#10;Target=Line">
            <a:extLst>
              <a:ext uri="{FF2B5EF4-FFF2-40B4-BE49-F238E27FC236}">
                <a16:creationId xmlns:a16="http://schemas.microsoft.com/office/drawing/2014/main" id="{D0520DAB-C1D4-4D6C-A6DC-D7EC7DD52AD9}"/>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descr="Tag=AccentColor&#10;Flavor=Light&#10;Target=Line">
            <a:extLst>
              <a:ext uri="{FF2B5EF4-FFF2-40B4-BE49-F238E27FC236}">
                <a16:creationId xmlns:a16="http://schemas.microsoft.com/office/drawing/2014/main" id="{C30EEEA8-859F-4EA5-BF79-BCCA444C5E9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EA948393-0FB5-4969-8C1D-8D80A6884EF1}"/>
              </a:ext>
            </a:extLst>
          </p:cNvPr>
          <p:cNvSpPr>
            <a:spLocks noGrp="1"/>
          </p:cNvSpPr>
          <p:nvPr>
            <p:ph type="body" sz="quarter" idx="13"/>
          </p:nvPr>
        </p:nvSpPr>
        <p:spPr>
          <a:xfrm>
            <a:off x="7726679"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5">
            <a:extLst>
              <a:ext uri="{FF2B5EF4-FFF2-40B4-BE49-F238E27FC236}">
                <a16:creationId xmlns:a16="http://schemas.microsoft.com/office/drawing/2014/main" id="{4ACFC3A6-17FC-4040-AC3E-76E9975C5A16}"/>
              </a:ext>
            </a:extLst>
          </p:cNvPr>
          <p:cNvSpPr>
            <a:spLocks noGrp="1"/>
          </p:cNvSpPr>
          <p:nvPr>
            <p:ph sz="quarter" idx="14"/>
          </p:nvPr>
        </p:nvSpPr>
        <p:spPr>
          <a:xfrm>
            <a:off x="7726679"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340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8310F61-136C-42B3-981B-FDE3DD0A8135}"/>
              </a:ext>
            </a:extLst>
          </p:cNvPr>
          <p:cNvSpPr/>
          <p:nvPr userDrawn="1"/>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233845"/>
            <a:ext cx="10543032" cy="95105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274047"/>
            <a:ext cx="10543032" cy="49438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02/12/2024</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Relational Database Design | Lecture 13</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813505422"/>
      </p:ext>
    </p:extLst>
  </p:cSld>
  <p:clrMap bg1="lt1" tx1="dk1" bg2="lt2" tx2="dk2" accent1="accent1" accent2="accent2" accent3="accent3" accent4="accent4" accent5="accent5" accent6="accent6" hlink="hlink" folHlink="folHlink"/>
  <p:sldLayoutIdLst>
    <p:sldLayoutId id="2147483807" r:id="rId1"/>
    <p:sldLayoutId id="2147483806" r:id="rId2"/>
    <p:sldLayoutId id="2147483808" r:id="rId3"/>
    <p:sldLayoutId id="2147483817" r:id="rId4"/>
    <p:sldLayoutId id="2147483795" r:id="rId5"/>
    <p:sldLayoutId id="2147483811" r:id="rId6"/>
    <p:sldLayoutId id="2147483816" r:id="rId7"/>
    <p:sldLayoutId id="2147483812" r:id="rId8"/>
    <p:sldLayoutId id="2147483813" r:id="rId9"/>
    <p:sldLayoutId id="2147483814" r:id="rId10"/>
    <p:sldLayoutId id="2147483815" r:id="rId11"/>
    <p:sldLayoutId id="2147483794" r:id="rId12"/>
    <p:sldLayoutId id="2147483796" r:id="rId13"/>
    <p:sldLayoutId id="2147483797" r:id="rId14"/>
    <p:sldLayoutId id="2147483798" r:id="rId15"/>
    <p:sldLayoutId id="2147483799" r:id="rId16"/>
    <p:sldLayoutId id="2147483800" r:id="rId17"/>
    <p:sldLayoutId id="2147483801" r:id="rId18"/>
    <p:sldLayoutId id="2147483802" r:id="rId19"/>
  </p:sldLayoutIdLst>
  <p:hf hdr="0"/>
  <p:txStyles>
    <p:titleStyle>
      <a:lvl1pPr algn="l" defTabSz="914400" rtl="0" eaLnBrk="1" latinLnBrk="0" hangingPunct="1">
        <a:lnSpc>
          <a:spcPct val="90000"/>
        </a:lnSpc>
        <a:spcBef>
          <a:spcPct val="0"/>
        </a:spcBef>
        <a:buNone/>
        <a:defRPr sz="4400" kern="1200">
          <a:solidFill>
            <a:schemeClr val="tx2"/>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allpapercave.com/analysis-wallpapers"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hyperlink" Target="mailto:SHIVA.KUNWAR@HOTMAIL.COM" TargetMode="Externa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1EEA-542C-DBA5-0F03-47421732BFEB}"/>
              </a:ext>
            </a:extLst>
          </p:cNvPr>
          <p:cNvSpPr>
            <a:spLocks noGrp="1"/>
          </p:cNvSpPr>
          <p:nvPr>
            <p:ph type="ctrTitle"/>
          </p:nvPr>
        </p:nvSpPr>
        <p:spPr>
          <a:xfrm>
            <a:off x="422899" y="4476329"/>
            <a:ext cx="7187723" cy="1558680"/>
          </a:xfrm>
        </p:spPr>
        <p:txBody>
          <a:bodyPr/>
          <a:lstStyle/>
          <a:p>
            <a:r>
              <a:rPr lang="en-US" dirty="0"/>
              <a:t>Database Management System</a:t>
            </a:r>
          </a:p>
        </p:txBody>
      </p:sp>
      <p:sp>
        <p:nvSpPr>
          <p:cNvPr id="3" name="Subtitle 2">
            <a:extLst>
              <a:ext uri="{FF2B5EF4-FFF2-40B4-BE49-F238E27FC236}">
                <a16:creationId xmlns:a16="http://schemas.microsoft.com/office/drawing/2014/main" id="{27F56970-010C-D66F-1469-B2F0870F24F8}"/>
              </a:ext>
            </a:extLst>
          </p:cNvPr>
          <p:cNvSpPr>
            <a:spLocks noGrp="1"/>
          </p:cNvSpPr>
          <p:nvPr>
            <p:ph type="subTitle" idx="1"/>
          </p:nvPr>
        </p:nvSpPr>
        <p:spPr>
          <a:xfrm>
            <a:off x="7807569" y="4476328"/>
            <a:ext cx="3336312" cy="1558673"/>
          </a:xfrm>
        </p:spPr>
        <p:txBody>
          <a:bodyPr/>
          <a:lstStyle/>
          <a:p>
            <a:r>
              <a:rPr lang="en-US" dirty="0"/>
              <a:t>Er. Shiva Kunwar</a:t>
            </a:r>
          </a:p>
          <a:p>
            <a:r>
              <a:rPr lang="en-US" dirty="0"/>
              <a:t>Lecturer, GU</a:t>
            </a:r>
          </a:p>
        </p:txBody>
      </p:sp>
      <p:pic>
        <p:nvPicPr>
          <p:cNvPr id="10" name="Picture Placeholder 9" descr="A close-up of a computer screen&#10;&#10;Description automatically generated">
            <a:extLst>
              <a:ext uri="{FF2B5EF4-FFF2-40B4-BE49-F238E27FC236}">
                <a16:creationId xmlns:a16="http://schemas.microsoft.com/office/drawing/2014/main" id="{50D749EE-7F5D-607E-7CF3-5F30BC3F342B}"/>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t="18858" b="18858"/>
          <a:stretch>
            <a:fillRect/>
          </a:stretch>
        </p:blipFill>
        <p:spPr/>
      </p:pic>
      <p:sp>
        <p:nvSpPr>
          <p:cNvPr id="11" name="Subtitle 2">
            <a:extLst>
              <a:ext uri="{FF2B5EF4-FFF2-40B4-BE49-F238E27FC236}">
                <a16:creationId xmlns:a16="http://schemas.microsoft.com/office/drawing/2014/main" id="{966A9420-2EAA-2BB1-E08B-25BFB498717E}"/>
              </a:ext>
            </a:extLst>
          </p:cNvPr>
          <p:cNvSpPr txBox="1">
            <a:spLocks/>
          </p:cNvSpPr>
          <p:nvPr/>
        </p:nvSpPr>
        <p:spPr>
          <a:xfrm>
            <a:off x="451927" y="4271133"/>
            <a:ext cx="1822659" cy="668180"/>
          </a:xfrm>
          <a:prstGeom prst="rect">
            <a:avLst/>
          </a:prstGeom>
        </p:spPr>
        <p:txBody>
          <a:bodyPr vert="horz" lIns="91440" tIns="45720" rIns="91440" bIns="45720" rtlCol="0" anchor="ctr">
            <a:normAutofit/>
          </a:bodyPr>
          <a:lstStyle>
            <a:lvl1pPr marL="228600" indent="-228600" algn="l" defTabSz="914400" rtl="0" eaLnBrk="1" latinLnBrk="0" hangingPunct="1">
              <a:lnSpc>
                <a:spcPts val="2800"/>
              </a:lnSpc>
              <a:spcBef>
                <a:spcPts val="1000"/>
              </a:spcBef>
              <a:buClr>
                <a:schemeClr val="accent2"/>
              </a:buClr>
              <a:buFont typeface="Wingdings 2" panose="05020102010507070707" pitchFamily="18" charset="2"/>
              <a:buNone/>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Lecture 14</a:t>
            </a:r>
          </a:p>
        </p:txBody>
      </p:sp>
    </p:spTree>
    <p:extLst>
      <p:ext uri="{BB962C8B-B14F-4D97-AF65-F5344CB8AC3E}">
        <p14:creationId xmlns:p14="http://schemas.microsoft.com/office/powerpoint/2010/main" val="513983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1082528" cy="1325563"/>
          </a:xfrm>
        </p:spPr>
        <p:txBody>
          <a:bodyPr>
            <a:normAutofit/>
          </a:bodyPr>
          <a:lstStyle/>
          <a:p>
            <a:pPr lvl="1"/>
            <a:r>
              <a:rPr lang="en-US" sz="5400" dirty="0">
                <a:latin typeface="Times New Roman" panose="02020603050405020304" pitchFamily="18" charset="0"/>
                <a:cs typeface="Times New Roman" panose="02020603050405020304" pitchFamily="18" charset="0"/>
              </a:rPr>
              <a:t>Lossy Decomposition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518904"/>
          </a:xfrm>
        </p:spPr>
        <p:txBody>
          <a:bodyPr>
            <a:normAutofit/>
          </a:bodyPr>
          <a:lstStyle/>
          <a:p>
            <a:r>
              <a:rPr lang="en-US" dirty="0">
                <a:latin typeface="Times New Roman" panose="02020603050405020304" pitchFamily="18" charset="0"/>
                <a:cs typeface="Times New Roman" panose="02020603050405020304" pitchFamily="18" charset="0"/>
              </a:rPr>
              <a:t>X = (P, Q, R)</a:t>
            </a:r>
          </a:p>
          <a:p>
            <a:r>
              <a:rPr lang="en-US" dirty="0">
                <a:latin typeface="Times New Roman" panose="02020603050405020304" pitchFamily="18" charset="0"/>
                <a:cs typeface="Times New Roman" panose="02020603050405020304" pitchFamily="18" charset="0"/>
              </a:rPr>
              <a:t>X1 = (P, Q), X2 = (R)</a:t>
            </a:r>
          </a:p>
          <a:p>
            <a:r>
              <a:rPr lang="en-US" dirty="0">
                <a:latin typeface="Times New Roman" panose="02020603050405020304" pitchFamily="18" charset="0"/>
                <a:cs typeface="Times New Roman" panose="02020603050405020304" pitchFamily="18" charset="0"/>
              </a:rPr>
              <a:t>Now, if we try to join both the tables mentioned above, we won’t be able to do it- since the relation X1 isn’t part of the relation X2.</a:t>
            </a:r>
          </a:p>
          <a:p>
            <a:r>
              <a:rPr lang="en-US" dirty="0">
                <a:latin typeface="Times New Roman" panose="02020603050405020304" pitchFamily="18" charset="0"/>
                <a:cs typeface="Times New Roman" panose="02020603050405020304" pitchFamily="18" charset="0"/>
              </a:rPr>
              <a:t>Combining X1 and X2 would generate completely different relation than original relation.</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10</a:t>
            </a:fld>
            <a:endParaRPr lang="en-US" dirty="0"/>
          </a:p>
        </p:txBody>
      </p:sp>
    </p:spTree>
    <p:extLst>
      <p:ext uri="{BB962C8B-B14F-4D97-AF65-F5344CB8AC3E}">
        <p14:creationId xmlns:p14="http://schemas.microsoft.com/office/powerpoint/2010/main" val="2316839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1082528" cy="1325563"/>
          </a:xfrm>
        </p:spPr>
        <p:txBody>
          <a:bodyPr>
            <a:normAutofit/>
          </a:bodyPr>
          <a:lstStyle/>
          <a:p>
            <a:pPr lvl="1"/>
            <a:r>
              <a:rPr lang="en-US" sz="5400" dirty="0">
                <a:latin typeface="Times New Roman" panose="02020603050405020304" pitchFamily="18" charset="0"/>
                <a:cs typeface="Times New Roman" panose="02020603050405020304" pitchFamily="18" charset="0"/>
              </a:rPr>
              <a:t>Lossy Decomposition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518904"/>
          </a:xfrm>
        </p:spPr>
        <p:txBody>
          <a:bodyPr>
            <a:normAutofit/>
          </a:bodyPr>
          <a:lstStyle/>
          <a:p>
            <a:r>
              <a:rPr lang="en-US" dirty="0">
                <a:latin typeface="Times New Roman" panose="02020603050405020304" pitchFamily="18" charset="0"/>
                <a:cs typeface="Times New Roman" panose="02020603050405020304" pitchFamily="18" charset="0"/>
              </a:rPr>
              <a:t>Addition of extraneous tuples. X = (P, Q, R), X1 = (P, Q), X2 = (P, R)</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11</a:t>
            </a:fld>
            <a:endParaRPr lang="en-US" dirty="0"/>
          </a:p>
        </p:txBody>
      </p:sp>
      <p:graphicFrame>
        <p:nvGraphicFramePr>
          <p:cNvPr id="4" name="Table 7">
            <a:extLst>
              <a:ext uri="{FF2B5EF4-FFF2-40B4-BE49-F238E27FC236}">
                <a16:creationId xmlns:a16="http://schemas.microsoft.com/office/drawing/2014/main" id="{B03FC31F-423F-E1EC-F91D-A197A96A2FAF}"/>
              </a:ext>
            </a:extLst>
          </p:cNvPr>
          <p:cNvGraphicFramePr>
            <a:graphicFrameLocks noGrp="1"/>
          </p:cNvGraphicFramePr>
          <p:nvPr/>
        </p:nvGraphicFramePr>
        <p:xfrm>
          <a:off x="573962" y="2407790"/>
          <a:ext cx="2589861" cy="2743200"/>
        </p:xfrm>
        <a:graphic>
          <a:graphicData uri="http://schemas.openxmlformats.org/drawingml/2006/table">
            <a:tbl>
              <a:tblPr firstRow="1" bandRow="1">
                <a:tableStyleId>{5940675A-B579-460E-94D1-54222C63F5DA}</a:tableStyleId>
              </a:tblPr>
              <a:tblGrid>
                <a:gridCol w="863287">
                  <a:extLst>
                    <a:ext uri="{9D8B030D-6E8A-4147-A177-3AD203B41FA5}">
                      <a16:colId xmlns:a16="http://schemas.microsoft.com/office/drawing/2014/main" val="767731807"/>
                    </a:ext>
                  </a:extLst>
                </a:gridCol>
                <a:gridCol w="863287">
                  <a:extLst>
                    <a:ext uri="{9D8B030D-6E8A-4147-A177-3AD203B41FA5}">
                      <a16:colId xmlns:a16="http://schemas.microsoft.com/office/drawing/2014/main" val="399781095"/>
                    </a:ext>
                  </a:extLst>
                </a:gridCol>
                <a:gridCol w="863287">
                  <a:extLst>
                    <a:ext uri="{9D8B030D-6E8A-4147-A177-3AD203B41FA5}">
                      <a16:colId xmlns:a16="http://schemas.microsoft.com/office/drawing/2014/main" val="3533424201"/>
                    </a:ext>
                  </a:extLst>
                </a:gridCol>
              </a:tblGrid>
              <a:tr h="424006">
                <a:tc gridSpan="3">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X</a:t>
                      </a:r>
                    </a:p>
                  </a:txBody>
                  <a:tcPr/>
                </a:tc>
                <a:tc hMerge="1">
                  <a:txBody>
                    <a:bodyPr/>
                    <a:lstStyle/>
                    <a:p>
                      <a:pPr lvl="0" algn="ctr"/>
                      <a:endParaRPr lang="en-US" sz="2400" dirty="0">
                        <a:solidFill>
                          <a:schemeClr val="tx2"/>
                        </a:solidFill>
                        <a:latin typeface="Times New Roman" panose="02020603050405020304" pitchFamily="18" charset="0"/>
                        <a:cs typeface="Times New Roman" panose="02020603050405020304" pitchFamily="18" charset="0"/>
                      </a:endParaRPr>
                    </a:p>
                  </a:txBody>
                  <a:tcPr/>
                </a:tc>
                <a:tc hMerge="1">
                  <a:txBody>
                    <a:bodyPr/>
                    <a:lstStyle/>
                    <a:p>
                      <a:pPr lvl="0" algn="ctr"/>
                      <a:endParaRPr lang="en-US" sz="240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77573553"/>
                  </a:ext>
                </a:extLst>
              </a:tr>
              <a:tr h="424006">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P</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Q</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R</a:t>
                      </a:r>
                    </a:p>
                  </a:txBody>
                  <a:tcPr/>
                </a:tc>
                <a:extLst>
                  <a:ext uri="{0D108BD9-81ED-4DB2-BD59-A6C34878D82A}">
                    <a16:rowId xmlns:a16="http://schemas.microsoft.com/office/drawing/2014/main" val="3236164691"/>
                  </a:ext>
                </a:extLst>
              </a:tr>
              <a:tr h="424006">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P1</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Q1</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R1</a:t>
                      </a:r>
                    </a:p>
                  </a:txBody>
                  <a:tcPr/>
                </a:tc>
                <a:extLst>
                  <a:ext uri="{0D108BD9-81ED-4DB2-BD59-A6C34878D82A}">
                    <a16:rowId xmlns:a16="http://schemas.microsoft.com/office/drawing/2014/main" val="1257518282"/>
                  </a:ext>
                </a:extLst>
              </a:tr>
              <a:tr h="424006">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P2</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Q1</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R1</a:t>
                      </a:r>
                    </a:p>
                  </a:txBody>
                  <a:tcPr/>
                </a:tc>
                <a:extLst>
                  <a:ext uri="{0D108BD9-81ED-4DB2-BD59-A6C34878D82A}">
                    <a16:rowId xmlns:a16="http://schemas.microsoft.com/office/drawing/2014/main" val="2944407247"/>
                  </a:ext>
                </a:extLst>
              </a:tr>
              <a:tr h="424006">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P1</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Q2</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R2</a:t>
                      </a:r>
                    </a:p>
                  </a:txBody>
                  <a:tcPr/>
                </a:tc>
                <a:extLst>
                  <a:ext uri="{0D108BD9-81ED-4DB2-BD59-A6C34878D82A}">
                    <a16:rowId xmlns:a16="http://schemas.microsoft.com/office/drawing/2014/main" val="3489755786"/>
                  </a:ext>
                </a:extLst>
              </a:tr>
              <a:tr h="424006">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P1</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Q3</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R3</a:t>
                      </a:r>
                    </a:p>
                  </a:txBody>
                  <a:tcPr/>
                </a:tc>
                <a:extLst>
                  <a:ext uri="{0D108BD9-81ED-4DB2-BD59-A6C34878D82A}">
                    <a16:rowId xmlns:a16="http://schemas.microsoft.com/office/drawing/2014/main" val="3563320223"/>
                  </a:ext>
                </a:extLst>
              </a:tr>
            </a:tbl>
          </a:graphicData>
        </a:graphic>
      </p:graphicFrame>
      <p:graphicFrame>
        <p:nvGraphicFramePr>
          <p:cNvPr id="8" name="Table 7">
            <a:extLst>
              <a:ext uri="{FF2B5EF4-FFF2-40B4-BE49-F238E27FC236}">
                <a16:creationId xmlns:a16="http://schemas.microsoft.com/office/drawing/2014/main" id="{7EFFAC73-1482-8DE4-2ADF-BBB9F6C4D2C0}"/>
              </a:ext>
            </a:extLst>
          </p:cNvPr>
          <p:cNvGraphicFramePr>
            <a:graphicFrameLocks noGrp="1"/>
          </p:cNvGraphicFramePr>
          <p:nvPr/>
        </p:nvGraphicFramePr>
        <p:xfrm>
          <a:off x="3372027" y="2407790"/>
          <a:ext cx="1726574" cy="2743200"/>
        </p:xfrm>
        <a:graphic>
          <a:graphicData uri="http://schemas.openxmlformats.org/drawingml/2006/table">
            <a:tbl>
              <a:tblPr firstRow="1" bandRow="1">
                <a:tableStyleId>{5940675A-B579-460E-94D1-54222C63F5DA}</a:tableStyleId>
              </a:tblPr>
              <a:tblGrid>
                <a:gridCol w="863287">
                  <a:extLst>
                    <a:ext uri="{9D8B030D-6E8A-4147-A177-3AD203B41FA5}">
                      <a16:colId xmlns:a16="http://schemas.microsoft.com/office/drawing/2014/main" val="767731807"/>
                    </a:ext>
                  </a:extLst>
                </a:gridCol>
                <a:gridCol w="863287">
                  <a:extLst>
                    <a:ext uri="{9D8B030D-6E8A-4147-A177-3AD203B41FA5}">
                      <a16:colId xmlns:a16="http://schemas.microsoft.com/office/drawing/2014/main" val="399781095"/>
                    </a:ext>
                  </a:extLst>
                </a:gridCol>
              </a:tblGrid>
              <a:tr h="424006">
                <a:tc gridSpan="2">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X1</a:t>
                      </a:r>
                    </a:p>
                  </a:txBody>
                  <a:tcPr/>
                </a:tc>
                <a:tc hMerge="1">
                  <a:txBody>
                    <a:bodyPr/>
                    <a:lstStyle/>
                    <a:p>
                      <a:pPr lvl="0" algn="ctr"/>
                      <a:endParaRPr lang="en-US" sz="240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77573553"/>
                  </a:ext>
                </a:extLst>
              </a:tr>
              <a:tr h="424006">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P</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Q</a:t>
                      </a:r>
                    </a:p>
                  </a:txBody>
                  <a:tcPr/>
                </a:tc>
                <a:extLst>
                  <a:ext uri="{0D108BD9-81ED-4DB2-BD59-A6C34878D82A}">
                    <a16:rowId xmlns:a16="http://schemas.microsoft.com/office/drawing/2014/main" val="3236164691"/>
                  </a:ext>
                </a:extLst>
              </a:tr>
              <a:tr h="424006">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P1</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Q1</a:t>
                      </a:r>
                    </a:p>
                  </a:txBody>
                  <a:tcPr/>
                </a:tc>
                <a:extLst>
                  <a:ext uri="{0D108BD9-81ED-4DB2-BD59-A6C34878D82A}">
                    <a16:rowId xmlns:a16="http://schemas.microsoft.com/office/drawing/2014/main" val="1257518282"/>
                  </a:ext>
                </a:extLst>
              </a:tr>
              <a:tr h="424006">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P2</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Q1</a:t>
                      </a:r>
                    </a:p>
                  </a:txBody>
                  <a:tcPr/>
                </a:tc>
                <a:extLst>
                  <a:ext uri="{0D108BD9-81ED-4DB2-BD59-A6C34878D82A}">
                    <a16:rowId xmlns:a16="http://schemas.microsoft.com/office/drawing/2014/main" val="2944407247"/>
                  </a:ext>
                </a:extLst>
              </a:tr>
              <a:tr h="424006">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P1</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Q2</a:t>
                      </a:r>
                    </a:p>
                  </a:txBody>
                  <a:tcPr/>
                </a:tc>
                <a:extLst>
                  <a:ext uri="{0D108BD9-81ED-4DB2-BD59-A6C34878D82A}">
                    <a16:rowId xmlns:a16="http://schemas.microsoft.com/office/drawing/2014/main" val="3489755786"/>
                  </a:ext>
                </a:extLst>
              </a:tr>
              <a:tr h="424006">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P1</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Q3</a:t>
                      </a:r>
                    </a:p>
                  </a:txBody>
                  <a:tcPr/>
                </a:tc>
                <a:extLst>
                  <a:ext uri="{0D108BD9-81ED-4DB2-BD59-A6C34878D82A}">
                    <a16:rowId xmlns:a16="http://schemas.microsoft.com/office/drawing/2014/main" val="3563320223"/>
                  </a:ext>
                </a:extLst>
              </a:tr>
            </a:tbl>
          </a:graphicData>
        </a:graphic>
      </p:graphicFrame>
      <p:graphicFrame>
        <p:nvGraphicFramePr>
          <p:cNvPr id="9" name="Table 8">
            <a:extLst>
              <a:ext uri="{FF2B5EF4-FFF2-40B4-BE49-F238E27FC236}">
                <a16:creationId xmlns:a16="http://schemas.microsoft.com/office/drawing/2014/main" id="{50B76A8F-3A4D-BED6-C841-B6ED3E3D4C75}"/>
              </a:ext>
            </a:extLst>
          </p:cNvPr>
          <p:cNvGraphicFramePr>
            <a:graphicFrameLocks noGrp="1"/>
          </p:cNvGraphicFramePr>
          <p:nvPr/>
        </p:nvGraphicFramePr>
        <p:xfrm>
          <a:off x="5306805" y="2395937"/>
          <a:ext cx="1726574" cy="2743200"/>
        </p:xfrm>
        <a:graphic>
          <a:graphicData uri="http://schemas.openxmlformats.org/drawingml/2006/table">
            <a:tbl>
              <a:tblPr firstRow="1" bandRow="1">
                <a:tableStyleId>{5940675A-B579-460E-94D1-54222C63F5DA}</a:tableStyleId>
              </a:tblPr>
              <a:tblGrid>
                <a:gridCol w="863287">
                  <a:extLst>
                    <a:ext uri="{9D8B030D-6E8A-4147-A177-3AD203B41FA5}">
                      <a16:colId xmlns:a16="http://schemas.microsoft.com/office/drawing/2014/main" val="767731807"/>
                    </a:ext>
                  </a:extLst>
                </a:gridCol>
                <a:gridCol w="863287">
                  <a:extLst>
                    <a:ext uri="{9D8B030D-6E8A-4147-A177-3AD203B41FA5}">
                      <a16:colId xmlns:a16="http://schemas.microsoft.com/office/drawing/2014/main" val="3533424201"/>
                    </a:ext>
                  </a:extLst>
                </a:gridCol>
              </a:tblGrid>
              <a:tr h="424006">
                <a:tc gridSpan="2">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X2</a:t>
                      </a:r>
                    </a:p>
                  </a:txBody>
                  <a:tcPr/>
                </a:tc>
                <a:tc hMerge="1">
                  <a:txBody>
                    <a:bodyPr/>
                    <a:lstStyle/>
                    <a:p>
                      <a:pPr lvl="0" algn="ctr"/>
                      <a:endParaRPr lang="en-US" sz="240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77573553"/>
                  </a:ext>
                </a:extLst>
              </a:tr>
              <a:tr h="424006">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P</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R</a:t>
                      </a:r>
                    </a:p>
                  </a:txBody>
                  <a:tcPr/>
                </a:tc>
                <a:extLst>
                  <a:ext uri="{0D108BD9-81ED-4DB2-BD59-A6C34878D82A}">
                    <a16:rowId xmlns:a16="http://schemas.microsoft.com/office/drawing/2014/main" val="3236164691"/>
                  </a:ext>
                </a:extLst>
              </a:tr>
              <a:tr h="424006">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P1</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R1</a:t>
                      </a:r>
                    </a:p>
                  </a:txBody>
                  <a:tcPr/>
                </a:tc>
                <a:extLst>
                  <a:ext uri="{0D108BD9-81ED-4DB2-BD59-A6C34878D82A}">
                    <a16:rowId xmlns:a16="http://schemas.microsoft.com/office/drawing/2014/main" val="1257518282"/>
                  </a:ext>
                </a:extLst>
              </a:tr>
              <a:tr h="424006">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P2</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R1</a:t>
                      </a:r>
                    </a:p>
                  </a:txBody>
                  <a:tcPr/>
                </a:tc>
                <a:extLst>
                  <a:ext uri="{0D108BD9-81ED-4DB2-BD59-A6C34878D82A}">
                    <a16:rowId xmlns:a16="http://schemas.microsoft.com/office/drawing/2014/main" val="2944407247"/>
                  </a:ext>
                </a:extLst>
              </a:tr>
              <a:tr h="424006">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P1</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R2</a:t>
                      </a:r>
                    </a:p>
                  </a:txBody>
                  <a:tcPr/>
                </a:tc>
                <a:extLst>
                  <a:ext uri="{0D108BD9-81ED-4DB2-BD59-A6C34878D82A}">
                    <a16:rowId xmlns:a16="http://schemas.microsoft.com/office/drawing/2014/main" val="3489755786"/>
                  </a:ext>
                </a:extLst>
              </a:tr>
              <a:tr h="424006">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P1</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R3</a:t>
                      </a:r>
                    </a:p>
                  </a:txBody>
                  <a:tcPr/>
                </a:tc>
                <a:extLst>
                  <a:ext uri="{0D108BD9-81ED-4DB2-BD59-A6C34878D82A}">
                    <a16:rowId xmlns:a16="http://schemas.microsoft.com/office/drawing/2014/main" val="3563320223"/>
                  </a:ext>
                </a:extLst>
              </a:tr>
            </a:tbl>
          </a:graphicData>
        </a:graphic>
      </p:graphicFrame>
      <p:graphicFrame>
        <p:nvGraphicFramePr>
          <p:cNvPr id="11" name="Table 7">
            <a:extLst>
              <a:ext uri="{FF2B5EF4-FFF2-40B4-BE49-F238E27FC236}">
                <a16:creationId xmlns:a16="http://schemas.microsoft.com/office/drawing/2014/main" id="{4F7A6537-EEFF-D5B7-4EE2-40A4B6DDD0B4}"/>
              </a:ext>
            </a:extLst>
          </p:cNvPr>
          <p:cNvGraphicFramePr>
            <a:graphicFrameLocks noGrp="1"/>
          </p:cNvGraphicFramePr>
          <p:nvPr/>
        </p:nvGraphicFramePr>
        <p:xfrm>
          <a:off x="7241583" y="2407790"/>
          <a:ext cx="2589861" cy="4114800"/>
        </p:xfrm>
        <a:graphic>
          <a:graphicData uri="http://schemas.openxmlformats.org/drawingml/2006/table">
            <a:tbl>
              <a:tblPr firstRow="1" bandRow="1">
                <a:tableStyleId>{5940675A-B579-460E-94D1-54222C63F5DA}</a:tableStyleId>
              </a:tblPr>
              <a:tblGrid>
                <a:gridCol w="863287">
                  <a:extLst>
                    <a:ext uri="{9D8B030D-6E8A-4147-A177-3AD203B41FA5}">
                      <a16:colId xmlns:a16="http://schemas.microsoft.com/office/drawing/2014/main" val="767731807"/>
                    </a:ext>
                  </a:extLst>
                </a:gridCol>
                <a:gridCol w="863287">
                  <a:extLst>
                    <a:ext uri="{9D8B030D-6E8A-4147-A177-3AD203B41FA5}">
                      <a16:colId xmlns:a16="http://schemas.microsoft.com/office/drawing/2014/main" val="399781095"/>
                    </a:ext>
                  </a:extLst>
                </a:gridCol>
                <a:gridCol w="863287">
                  <a:extLst>
                    <a:ext uri="{9D8B030D-6E8A-4147-A177-3AD203B41FA5}">
                      <a16:colId xmlns:a16="http://schemas.microsoft.com/office/drawing/2014/main" val="3533424201"/>
                    </a:ext>
                  </a:extLst>
                </a:gridCol>
              </a:tblGrid>
              <a:tr h="400300">
                <a:tc gridSpan="3">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X</a:t>
                      </a:r>
                    </a:p>
                  </a:txBody>
                  <a:tcPr/>
                </a:tc>
                <a:tc hMerge="1">
                  <a:txBody>
                    <a:bodyPr/>
                    <a:lstStyle/>
                    <a:p>
                      <a:pPr lvl="0" algn="ctr"/>
                      <a:endParaRPr lang="en-US" sz="2400" dirty="0">
                        <a:solidFill>
                          <a:schemeClr val="tx2"/>
                        </a:solidFill>
                        <a:latin typeface="Times New Roman" panose="02020603050405020304" pitchFamily="18" charset="0"/>
                        <a:cs typeface="Times New Roman" panose="02020603050405020304" pitchFamily="18" charset="0"/>
                      </a:endParaRPr>
                    </a:p>
                  </a:txBody>
                  <a:tcPr/>
                </a:tc>
                <a:tc hMerge="1">
                  <a:txBody>
                    <a:bodyPr/>
                    <a:lstStyle/>
                    <a:p>
                      <a:pPr lvl="0" algn="ctr"/>
                      <a:endParaRPr lang="en-US" sz="240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77573553"/>
                  </a:ext>
                </a:extLst>
              </a:tr>
              <a:tr h="424006">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P</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Q</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R</a:t>
                      </a:r>
                    </a:p>
                  </a:txBody>
                  <a:tcPr/>
                </a:tc>
                <a:extLst>
                  <a:ext uri="{0D108BD9-81ED-4DB2-BD59-A6C34878D82A}">
                    <a16:rowId xmlns:a16="http://schemas.microsoft.com/office/drawing/2014/main" val="3236164691"/>
                  </a:ext>
                </a:extLst>
              </a:tr>
              <a:tr h="424006">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P1</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Q1</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R1</a:t>
                      </a:r>
                    </a:p>
                  </a:txBody>
                  <a:tcPr/>
                </a:tc>
                <a:extLst>
                  <a:ext uri="{0D108BD9-81ED-4DB2-BD59-A6C34878D82A}">
                    <a16:rowId xmlns:a16="http://schemas.microsoft.com/office/drawing/2014/main" val="1257518282"/>
                  </a:ext>
                </a:extLst>
              </a:tr>
              <a:tr h="424006">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P1</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Q1</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R2</a:t>
                      </a:r>
                    </a:p>
                  </a:txBody>
                  <a:tcPr/>
                </a:tc>
                <a:extLst>
                  <a:ext uri="{0D108BD9-81ED-4DB2-BD59-A6C34878D82A}">
                    <a16:rowId xmlns:a16="http://schemas.microsoft.com/office/drawing/2014/main" val="2944407247"/>
                  </a:ext>
                </a:extLst>
              </a:tr>
              <a:tr h="424006">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P2</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Q1</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R1</a:t>
                      </a:r>
                    </a:p>
                  </a:txBody>
                  <a:tcPr/>
                </a:tc>
                <a:extLst>
                  <a:ext uri="{0D108BD9-81ED-4DB2-BD59-A6C34878D82A}">
                    <a16:rowId xmlns:a16="http://schemas.microsoft.com/office/drawing/2014/main" val="3489755786"/>
                  </a:ext>
                </a:extLst>
              </a:tr>
              <a:tr h="424006">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P1</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Q2</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R2</a:t>
                      </a:r>
                    </a:p>
                  </a:txBody>
                  <a:tcPr/>
                </a:tc>
                <a:extLst>
                  <a:ext uri="{0D108BD9-81ED-4DB2-BD59-A6C34878D82A}">
                    <a16:rowId xmlns:a16="http://schemas.microsoft.com/office/drawing/2014/main" val="3563320223"/>
                  </a:ext>
                </a:extLst>
              </a:tr>
              <a:tr h="424006">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P1</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Q2</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R1</a:t>
                      </a:r>
                    </a:p>
                  </a:txBody>
                  <a:tcPr/>
                </a:tc>
                <a:extLst>
                  <a:ext uri="{0D108BD9-81ED-4DB2-BD59-A6C34878D82A}">
                    <a16:rowId xmlns:a16="http://schemas.microsoft.com/office/drawing/2014/main" val="3284102047"/>
                  </a:ext>
                </a:extLst>
              </a:tr>
              <a:tr h="424006">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P1</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Q3</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R3</a:t>
                      </a:r>
                    </a:p>
                  </a:txBody>
                  <a:tcPr/>
                </a:tc>
                <a:extLst>
                  <a:ext uri="{0D108BD9-81ED-4DB2-BD59-A6C34878D82A}">
                    <a16:rowId xmlns:a16="http://schemas.microsoft.com/office/drawing/2014/main" val="3184178648"/>
                  </a:ext>
                </a:extLst>
              </a:tr>
              <a:tr h="424006">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P1</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Q3</a:t>
                      </a:r>
                    </a:p>
                  </a:txBody>
                  <a:tcPr/>
                </a:tc>
                <a:tc>
                  <a:txBody>
                    <a:bodyPr/>
                    <a:lstStyle/>
                    <a:p>
                      <a:pPr lvl="0" algn="ctr"/>
                      <a:r>
                        <a:rPr lang="en-US" sz="2400" dirty="0">
                          <a:solidFill>
                            <a:schemeClr val="tx2"/>
                          </a:solidFill>
                          <a:latin typeface="Times New Roman" panose="02020603050405020304" pitchFamily="18" charset="0"/>
                          <a:cs typeface="Times New Roman" panose="02020603050405020304" pitchFamily="18" charset="0"/>
                        </a:rPr>
                        <a:t>R1</a:t>
                      </a:r>
                    </a:p>
                  </a:txBody>
                  <a:tcPr/>
                </a:tc>
                <a:extLst>
                  <a:ext uri="{0D108BD9-81ED-4DB2-BD59-A6C34878D82A}">
                    <a16:rowId xmlns:a16="http://schemas.microsoft.com/office/drawing/2014/main" val="579883397"/>
                  </a:ext>
                </a:extLst>
              </a:tr>
            </a:tbl>
          </a:graphicData>
        </a:graphic>
      </p:graphicFrame>
    </p:spTree>
    <p:extLst>
      <p:ext uri="{BB962C8B-B14F-4D97-AF65-F5344CB8AC3E}">
        <p14:creationId xmlns:p14="http://schemas.microsoft.com/office/powerpoint/2010/main" val="852806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i="0" dirty="0">
                <a:solidFill>
                  <a:srgbClr val="374151"/>
                </a:solidFill>
                <a:effectLst/>
                <a:latin typeface="Times New Roman" panose="02020603050405020304" pitchFamily="18" charset="0"/>
                <a:cs typeface="Times New Roman" panose="02020603050405020304" pitchFamily="18" charset="0"/>
              </a:rPr>
              <a:t>Properties of Decomposition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518904"/>
          </a:xfrm>
        </p:spPr>
        <p:txBody>
          <a:bodyPr>
            <a:normAutofit/>
          </a:bodyPr>
          <a:lstStyle/>
          <a:p>
            <a:r>
              <a:rPr lang="en-US" dirty="0">
                <a:latin typeface="Times New Roman" panose="02020603050405020304" pitchFamily="18" charset="0"/>
                <a:cs typeface="Times New Roman" panose="02020603050405020304" pitchFamily="18" charset="0"/>
              </a:rPr>
              <a:t>Decomposition must have the following properties:</a:t>
            </a:r>
          </a:p>
          <a:p>
            <a:pPr lvl="1">
              <a:buFont typeface="+mj-lt"/>
              <a:buAutoNum type="arabicPeriod"/>
            </a:pPr>
            <a:r>
              <a:rPr lang="en-US" sz="2400" b="1" dirty="0">
                <a:latin typeface="Times New Roman" panose="02020603050405020304" pitchFamily="18" charset="0"/>
                <a:cs typeface="Times New Roman" panose="02020603050405020304" pitchFamily="18" charset="0"/>
              </a:rPr>
              <a:t>Decomposition Must be Lossless</a:t>
            </a:r>
          </a:p>
          <a:p>
            <a:pPr lvl="1">
              <a:buFont typeface="+mj-lt"/>
              <a:buAutoNum type="arabicPeriod"/>
            </a:pPr>
            <a:r>
              <a:rPr lang="en-US" sz="2400" b="1" dirty="0">
                <a:latin typeface="Times New Roman" panose="02020603050405020304" pitchFamily="18" charset="0"/>
                <a:cs typeface="Times New Roman" panose="02020603050405020304" pitchFamily="18" charset="0"/>
              </a:rPr>
              <a:t>Dependency Preservation</a:t>
            </a:r>
          </a:p>
          <a:p>
            <a:pPr lvl="1">
              <a:buFont typeface="+mj-lt"/>
              <a:buAutoNum type="arabicPeriod"/>
            </a:pPr>
            <a:r>
              <a:rPr lang="en-US" sz="2400" b="1" dirty="0">
                <a:latin typeface="Times New Roman" panose="02020603050405020304" pitchFamily="18" charset="0"/>
                <a:cs typeface="Times New Roman" panose="02020603050405020304" pitchFamily="18" charset="0"/>
              </a:rPr>
              <a:t>Lack of Data Redundancy</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12</a:t>
            </a:fld>
            <a:endParaRPr lang="en-US" dirty="0"/>
          </a:p>
        </p:txBody>
      </p:sp>
    </p:spTree>
    <p:extLst>
      <p:ext uri="{BB962C8B-B14F-4D97-AF65-F5344CB8AC3E}">
        <p14:creationId xmlns:p14="http://schemas.microsoft.com/office/powerpoint/2010/main" val="901815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i="0" dirty="0">
                <a:solidFill>
                  <a:srgbClr val="374151"/>
                </a:solidFill>
                <a:effectLst/>
                <a:latin typeface="Times New Roman" panose="02020603050405020304" pitchFamily="18" charset="0"/>
                <a:cs typeface="Times New Roman" panose="02020603050405020304" pitchFamily="18" charset="0"/>
              </a:rPr>
              <a:t>Properties of Decomposition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1082529" cy="4518904"/>
          </a:xfrm>
        </p:spPr>
        <p:txBody>
          <a:bodyPr>
            <a:normAutofit/>
          </a:bodyPr>
          <a:lstStyle/>
          <a:p>
            <a:pPr>
              <a:buFont typeface="+mj-lt"/>
              <a:buAutoNum type="arabicPeriod"/>
            </a:pPr>
            <a:r>
              <a:rPr lang="en-US" b="1" dirty="0">
                <a:latin typeface="Times New Roman" panose="02020603050405020304" pitchFamily="18" charset="0"/>
                <a:cs typeface="Times New Roman" panose="02020603050405020304" pitchFamily="18" charset="0"/>
              </a:rPr>
              <a:t>Decomposition Must be Lossless</a:t>
            </a:r>
          </a:p>
          <a:p>
            <a:pPr lvl="1"/>
            <a:r>
              <a:rPr lang="en-US" sz="2400" dirty="0">
                <a:latin typeface="Times New Roman" panose="02020603050405020304" pitchFamily="18" charset="0"/>
                <a:cs typeface="Times New Roman" panose="02020603050405020304" pitchFamily="18" charset="0"/>
              </a:rPr>
              <a:t>Decomposition must always be lossless, which means the information must never get lost from a decomposed relation.</a:t>
            </a:r>
          </a:p>
          <a:p>
            <a:pPr lvl="1"/>
            <a:r>
              <a:rPr lang="en-US" sz="2400" dirty="0">
                <a:latin typeface="Times New Roman" panose="02020603050405020304" pitchFamily="18" charset="0"/>
                <a:cs typeface="Times New Roman" panose="02020603050405020304" pitchFamily="18" charset="0"/>
              </a:rPr>
              <a:t>This way, we get a guarantee that when joining the relations, the join would eventually lead to the same relation in the result as it was actually decomposed.</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13</a:t>
            </a:fld>
            <a:endParaRPr lang="en-US" dirty="0"/>
          </a:p>
        </p:txBody>
      </p:sp>
    </p:spTree>
    <p:extLst>
      <p:ext uri="{BB962C8B-B14F-4D97-AF65-F5344CB8AC3E}">
        <p14:creationId xmlns:p14="http://schemas.microsoft.com/office/powerpoint/2010/main" val="1362639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i="0" dirty="0">
                <a:solidFill>
                  <a:srgbClr val="374151"/>
                </a:solidFill>
                <a:effectLst/>
                <a:latin typeface="Times New Roman" panose="02020603050405020304" pitchFamily="18" charset="0"/>
                <a:cs typeface="Times New Roman" panose="02020603050405020304" pitchFamily="18" charset="0"/>
              </a:rPr>
              <a:t>Properties of Decomposition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518904"/>
          </a:xfrm>
        </p:spPr>
        <p:txBody>
          <a:bodyPr>
            <a:noAutofit/>
          </a:bodyPr>
          <a:lstStyle/>
          <a:p>
            <a:pPr>
              <a:buFont typeface="+mj-lt"/>
              <a:buAutoNum type="arabicPeriod" startAt="2"/>
            </a:pPr>
            <a:r>
              <a:rPr lang="en-US" b="1" dirty="0">
                <a:latin typeface="Times New Roman" panose="02020603050405020304" pitchFamily="18" charset="0"/>
                <a:cs typeface="Times New Roman" panose="02020603050405020304" pitchFamily="18" charset="0"/>
              </a:rPr>
              <a:t>Dependency Preservation</a:t>
            </a:r>
          </a:p>
          <a:p>
            <a:pPr lvl="1"/>
            <a:r>
              <a:rPr lang="en-US" sz="2400" dirty="0"/>
              <a:t>Dependency is a crucial constraint on a database, and a minimum of one decomposed table must satisfy every dependency.</a:t>
            </a:r>
          </a:p>
          <a:p>
            <a:pPr lvl="1"/>
            <a:r>
              <a:rPr lang="en-US" sz="2400" dirty="0"/>
              <a:t>If a relation R is decomposed into relation R1 and R2, then the dependencies of R either must be a part of R1 or R2 or must be derivable from the combination of functional dependencies of R1 and R2.</a:t>
            </a:r>
          </a:p>
          <a:p>
            <a:pPr lvl="1"/>
            <a:r>
              <a:rPr lang="en-US" sz="2400" dirty="0">
                <a:solidFill>
                  <a:srgbClr val="FF0000"/>
                </a:solidFill>
              </a:rPr>
              <a:t>Closure of functional dependencies after decomposition must be same as closure of FDs before decomposition for dependency preservation.</a:t>
            </a:r>
          </a:p>
          <a:p>
            <a:pPr lvl="1"/>
            <a:r>
              <a:rPr lang="en-US" sz="2400" dirty="0"/>
              <a:t>For example, suppose there is a relation R (A, B, C, D) with functional dependency set (A</a:t>
            </a:r>
            <a:r>
              <a:rPr lang="en-US" sz="2800" i="1" dirty="0">
                <a:latin typeface="Times New Roman" panose="02020603050405020304" pitchFamily="18" charset="0"/>
                <a:cs typeface="Times New Roman" panose="02020603050405020304" pitchFamily="18" charset="0"/>
              </a:rPr>
              <a:t> → </a:t>
            </a:r>
            <a:r>
              <a:rPr lang="en-US" sz="2400" dirty="0"/>
              <a:t>BC). The relational R is decomposed into R1(ABC) and R2(AD) which is dependency preserving because FD A</a:t>
            </a:r>
            <a:r>
              <a:rPr lang="en-US" sz="2800" i="1" dirty="0">
                <a:latin typeface="Times New Roman" panose="02020603050405020304" pitchFamily="18" charset="0"/>
                <a:cs typeface="Times New Roman" panose="02020603050405020304" pitchFamily="18" charset="0"/>
              </a:rPr>
              <a:t> → </a:t>
            </a:r>
            <a:r>
              <a:rPr lang="en-US" sz="2400" dirty="0"/>
              <a:t>BC is a part of relation R1(ABC).</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14</a:t>
            </a:fld>
            <a:endParaRPr lang="en-US" dirty="0"/>
          </a:p>
        </p:txBody>
      </p:sp>
    </p:spTree>
    <p:extLst>
      <p:ext uri="{BB962C8B-B14F-4D97-AF65-F5344CB8AC3E}">
        <p14:creationId xmlns:p14="http://schemas.microsoft.com/office/powerpoint/2010/main" val="35484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i="0" dirty="0">
                <a:solidFill>
                  <a:srgbClr val="374151"/>
                </a:solidFill>
                <a:effectLst/>
                <a:latin typeface="Times New Roman" panose="02020603050405020304" pitchFamily="18" charset="0"/>
                <a:cs typeface="Times New Roman" panose="02020603050405020304" pitchFamily="18" charset="0"/>
              </a:rPr>
              <a:t>Properties of Decomposition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518904"/>
          </a:xfrm>
        </p:spPr>
        <p:txBody>
          <a:bodyPr>
            <a:normAutofit/>
          </a:bodyPr>
          <a:lstStyle/>
          <a:p>
            <a:pPr>
              <a:buFont typeface="+mj-lt"/>
              <a:buAutoNum type="arabicPeriod" startAt="3"/>
            </a:pPr>
            <a:r>
              <a:rPr lang="en-US" b="1" dirty="0">
                <a:latin typeface="Times New Roman" panose="02020603050405020304" pitchFamily="18" charset="0"/>
                <a:cs typeface="Times New Roman" panose="02020603050405020304" pitchFamily="18" charset="0"/>
              </a:rPr>
              <a:t>Lack of Data Redundancy</a:t>
            </a:r>
          </a:p>
          <a:p>
            <a:pPr lvl="1"/>
            <a:r>
              <a:rPr lang="en-US" sz="2400" dirty="0">
                <a:latin typeface="Times New Roman" panose="02020603050405020304" pitchFamily="18" charset="0"/>
                <a:cs typeface="Times New Roman" panose="02020603050405020304" pitchFamily="18" charset="0"/>
              </a:rPr>
              <a:t>It is also commonly termed as a repetition of data/information.</a:t>
            </a:r>
          </a:p>
          <a:p>
            <a:pPr lvl="1"/>
            <a:r>
              <a:rPr lang="en-US" sz="2400" dirty="0">
                <a:latin typeface="Times New Roman" panose="02020603050405020304" pitchFamily="18" charset="0"/>
                <a:cs typeface="Times New Roman" panose="02020603050405020304" pitchFamily="18" charset="0"/>
              </a:rPr>
              <a:t>According to this property, decomposition must not suffer from data redundancy.</a:t>
            </a:r>
          </a:p>
          <a:p>
            <a:pPr lvl="1"/>
            <a:r>
              <a:rPr lang="en-US" sz="2400" dirty="0">
                <a:latin typeface="Times New Roman" panose="02020603050405020304" pitchFamily="18" charset="0"/>
                <a:cs typeface="Times New Roman" panose="02020603050405020304" pitchFamily="18" charset="0"/>
              </a:rPr>
              <a:t>When decomposition is careless, it may cause problems with the overall data in the database.</a:t>
            </a:r>
          </a:p>
          <a:p>
            <a:pPr lvl="1"/>
            <a:r>
              <a:rPr lang="en-US" sz="2400" dirty="0">
                <a:latin typeface="Times New Roman" panose="02020603050405020304" pitchFamily="18" charset="0"/>
                <a:cs typeface="Times New Roman" panose="02020603050405020304" pitchFamily="18" charset="0"/>
              </a:rPr>
              <a:t>When we perform normalization, we can easily achieve the property of lack of data redundancy.</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15</a:t>
            </a:fld>
            <a:endParaRPr lang="en-US" dirty="0"/>
          </a:p>
        </p:txBody>
      </p:sp>
    </p:spTree>
    <p:extLst>
      <p:ext uri="{BB962C8B-B14F-4D97-AF65-F5344CB8AC3E}">
        <p14:creationId xmlns:p14="http://schemas.microsoft.com/office/powerpoint/2010/main" val="3526603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2" y="210381"/>
            <a:ext cx="11082529" cy="1325563"/>
          </a:xfrm>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Multi Valued Dependencies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11082529" cy="4808585"/>
          </a:xfrm>
        </p:spPr>
        <p:txBody>
          <a:bodyPr>
            <a:normAutofit/>
          </a:bodyPr>
          <a:lstStyle/>
          <a:p>
            <a:r>
              <a:rPr lang="en-US" dirty="0">
                <a:latin typeface="Times New Roman" panose="02020603050405020304" pitchFamily="18" charset="0"/>
                <a:cs typeface="Times New Roman" panose="02020603050405020304" pitchFamily="18" charset="0"/>
              </a:rPr>
              <a:t>Multivalued dependency would occur whenever two separate attributes in a given table happen to be independent of each other.</a:t>
            </a:r>
          </a:p>
          <a:p>
            <a:r>
              <a:rPr lang="en-US" dirty="0">
                <a:latin typeface="Times New Roman" panose="02020603050405020304" pitchFamily="18" charset="0"/>
                <a:cs typeface="Times New Roman" panose="02020603050405020304" pitchFamily="18" charset="0"/>
              </a:rPr>
              <a:t>And yet, both of these depend on another third attribute.</a:t>
            </a:r>
          </a:p>
          <a:p>
            <a:r>
              <a:rPr lang="en-US" dirty="0">
                <a:latin typeface="Times New Roman" panose="02020603050405020304" pitchFamily="18" charset="0"/>
                <a:cs typeface="Times New Roman" panose="02020603050405020304" pitchFamily="18" charset="0"/>
              </a:rPr>
              <a:t>The multivalued dependency contains at least two of the attributes dependent on the third attribute.</a:t>
            </a:r>
          </a:p>
          <a:p>
            <a:r>
              <a:rPr lang="en-US" dirty="0">
                <a:latin typeface="Times New Roman" panose="02020603050405020304" pitchFamily="18" charset="0"/>
                <a:cs typeface="Times New Roman" panose="02020603050405020304" pitchFamily="18" charset="0"/>
              </a:rPr>
              <a:t>This is the reason why it always consists of at least three of the attributes.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16</a:t>
            </a:fld>
            <a:endParaRPr lang="en-US" dirty="0"/>
          </a:p>
        </p:txBody>
      </p:sp>
    </p:spTree>
    <p:extLst>
      <p:ext uri="{BB962C8B-B14F-4D97-AF65-F5344CB8AC3E}">
        <p14:creationId xmlns:p14="http://schemas.microsoft.com/office/powerpoint/2010/main" val="3652401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2" y="210381"/>
            <a:ext cx="11082529" cy="1325563"/>
          </a:xfrm>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Multi Valued Dependencies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6824239" cy="4808585"/>
          </a:xfrm>
        </p:spPr>
        <p:txBody>
          <a:bodyPr>
            <a:normAutofit/>
          </a:bodyPr>
          <a:lstStyle/>
          <a:p>
            <a:r>
              <a:rPr lang="en-US" dirty="0">
                <a:latin typeface="Times New Roman" panose="02020603050405020304" pitchFamily="18" charset="0"/>
                <a:cs typeface="Times New Roman" panose="02020603050405020304" pitchFamily="18" charset="0"/>
              </a:rPr>
              <a:t>In this case, the columns Color and </a:t>
            </a:r>
            <a:r>
              <a:rPr lang="en-US" dirty="0" err="1">
                <a:latin typeface="Times New Roman" panose="02020603050405020304" pitchFamily="18" charset="0"/>
                <a:cs typeface="Times New Roman" panose="02020603050405020304" pitchFamily="18" charset="0"/>
              </a:rPr>
              <a:t>Manuf_Month</a:t>
            </a:r>
            <a:r>
              <a:rPr lang="en-US" dirty="0">
                <a:latin typeface="Times New Roman" panose="02020603050405020304" pitchFamily="18" charset="0"/>
                <a:cs typeface="Times New Roman" panose="02020603050405020304" pitchFamily="18" charset="0"/>
              </a:rPr>
              <a:t> are dependent on </a:t>
            </a:r>
            <a:r>
              <a:rPr lang="en-US" dirty="0" err="1">
                <a:latin typeface="Times New Roman" panose="02020603050405020304" pitchFamily="18" charset="0"/>
                <a:cs typeface="Times New Roman" panose="02020603050405020304" pitchFamily="18" charset="0"/>
              </a:rPr>
              <a:t>Car_Model</a:t>
            </a:r>
            <a:r>
              <a:rPr lang="en-US" dirty="0">
                <a:latin typeface="Times New Roman" panose="02020603050405020304" pitchFamily="18" charset="0"/>
                <a:cs typeface="Times New Roman" panose="02020603050405020304" pitchFamily="18" charset="0"/>
              </a:rPr>
              <a:t>, and they are independent of each other. Thus, we can call both of these columns multivalued. The dependencies are represented as:</a:t>
            </a:r>
          </a:p>
          <a:p>
            <a:r>
              <a:rPr lang="en-US" dirty="0" err="1">
                <a:latin typeface="Times New Roman" panose="02020603050405020304" pitchFamily="18" charset="0"/>
                <a:cs typeface="Times New Roman" panose="02020603050405020304" pitchFamily="18" charset="0"/>
              </a:rPr>
              <a:t>Car</a:t>
            </a:r>
            <a:r>
              <a:rPr lang="en-US" i="1" dirty="0" err="1">
                <a:latin typeface="Times New Roman" panose="02020603050405020304" pitchFamily="18" charset="0"/>
                <a:cs typeface="Times New Roman" panose="02020603050405020304" pitchFamily="18" charset="0"/>
              </a:rPr>
              <a:t>_</a:t>
            </a:r>
            <a:r>
              <a:rPr lang="en-US" dirty="0" err="1">
                <a:latin typeface="Times New Roman" panose="02020603050405020304" pitchFamily="18" charset="0"/>
                <a:cs typeface="Times New Roman" panose="02020603050405020304" pitchFamily="18" charset="0"/>
              </a:rPr>
              <a:t>Model</a:t>
            </a:r>
            <a:r>
              <a:rPr lang="en-US" i="1" dirty="0">
                <a:latin typeface="Times New Roman" panose="02020603050405020304" pitchFamily="18" charset="0"/>
                <a:cs typeface="Times New Roman" panose="02020603050405020304" pitchFamily="18" charset="0"/>
              </a:rPr>
              <a:t> → → </a:t>
            </a:r>
            <a:r>
              <a:rPr lang="en-US" dirty="0" err="1">
                <a:latin typeface="Times New Roman" panose="02020603050405020304" pitchFamily="18" charset="0"/>
                <a:cs typeface="Times New Roman" panose="02020603050405020304" pitchFamily="18" charset="0"/>
              </a:rPr>
              <a:t>Manuf</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_</a:t>
            </a:r>
            <a:r>
              <a:rPr lang="en-US" dirty="0">
                <a:latin typeface="Times New Roman" panose="02020603050405020304" pitchFamily="18" charset="0"/>
                <a:cs typeface="Times New Roman" panose="02020603050405020304" pitchFamily="18" charset="0"/>
              </a:rPr>
              <a:t> Month</a:t>
            </a:r>
            <a:endParaRPr lang="en-US" i="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Car</a:t>
            </a:r>
            <a:r>
              <a:rPr lang="en-US" i="1" dirty="0" err="1">
                <a:latin typeface="Times New Roman" panose="02020603050405020304" pitchFamily="18" charset="0"/>
                <a:cs typeface="Times New Roman" panose="02020603050405020304" pitchFamily="18" charset="0"/>
              </a:rPr>
              <a:t>_</a:t>
            </a:r>
            <a:r>
              <a:rPr lang="en-US" dirty="0" err="1">
                <a:latin typeface="Times New Roman" panose="02020603050405020304" pitchFamily="18" charset="0"/>
                <a:cs typeface="Times New Roman" panose="02020603050405020304" pitchFamily="18" charset="0"/>
              </a:rPr>
              <a:t>Model</a:t>
            </a:r>
            <a:r>
              <a:rPr lang="en-US" i="1" dirty="0">
                <a:latin typeface="Times New Roman" panose="02020603050405020304" pitchFamily="18" charset="0"/>
                <a:cs typeface="Times New Roman" panose="02020603050405020304" pitchFamily="18" charset="0"/>
              </a:rPr>
              <a:t> → → </a:t>
            </a:r>
            <a:r>
              <a:rPr lang="en-US" dirty="0">
                <a:latin typeface="Times New Roman" panose="02020603050405020304" pitchFamily="18" charset="0"/>
                <a:cs typeface="Times New Roman" panose="02020603050405020304" pitchFamily="18" charset="0"/>
              </a:rPr>
              <a:t>Color</a:t>
            </a:r>
            <a:endParaRPr lang="en-US"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read this as: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Car_Model</a:t>
            </a:r>
            <a:r>
              <a:rPr lang="en-US" dirty="0">
                <a:latin typeface="Times New Roman" panose="02020603050405020304" pitchFamily="18" charset="0"/>
                <a:cs typeface="Times New Roman" panose="02020603050405020304" pitchFamily="18" charset="0"/>
              </a:rPr>
              <a:t> multidetermined </a:t>
            </a:r>
            <a:r>
              <a:rPr lang="en-US" dirty="0" err="1">
                <a:latin typeface="Times New Roman" panose="02020603050405020304" pitchFamily="18" charset="0"/>
                <a:cs typeface="Times New Roman" panose="02020603050405020304" pitchFamily="18" charset="0"/>
              </a:rPr>
              <a:t>Manuf_Month</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Car_</a:t>
            </a:r>
            <a:r>
              <a:rPr lang="en-US" dirty="0" err="1"/>
              <a:t>Model</a:t>
            </a:r>
            <a:r>
              <a:rPr lang="en-US" dirty="0">
                <a:latin typeface="Times New Roman" panose="02020603050405020304" pitchFamily="18" charset="0"/>
                <a:cs typeface="Times New Roman" panose="02020603050405020304" pitchFamily="18" charset="0"/>
              </a:rPr>
              <a:t> multidetermined Color”.</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17</a:t>
            </a:fld>
            <a:endParaRPr lang="en-US" dirty="0"/>
          </a:p>
        </p:txBody>
      </p:sp>
      <p:graphicFrame>
        <p:nvGraphicFramePr>
          <p:cNvPr id="4" name="Table 7">
            <a:extLst>
              <a:ext uri="{FF2B5EF4-FFF2-40B4-BE49-F238E27FC236}">
                <a16:creationId xmlns:a16="http://schemas.microsoft.com/office/drawing/2014/main" id="{C780BEE3-5402-C022-1D00-8867C2D56BAB}"/>
              </a:ext>
            </a:extLst>
          </p:cNvPr>
          <p:cNvGraphicFramePr>
            <a:graphicFrameLocks noGrp="1"/>
          </p:cNvGraphicFramePr>
          <p:nvPr>
            <p:extLst>
              <p:ext uri="{D42A27DB-BD31-4B8C-83A1-F6EECF244321}">
                <p14:modId xmlns:p14="http://schemas.microsoft.com/office/powerpoint/2010/main" val="3853387955"/>
              </p:ext>
            </p:extLst>
          </p:nvPr>
        </p:nvGraphicFramePr>
        <p:xfrm>
          <a:off x="7244862" y="2316480"/>
          <a:ext cx="4729868" cy="2743200"/>
        </p:xfrm>
        <a:graphic>
          <a:graphicData uri="http://schemas.openxmlformats.org/drawingml/2006/table">
            <a:tbl>
              <a:tblPr firstRow="1" bandRow="1">
                <a:tableStyleId>{5940675A-B579-460E-94D1-54222C63F5DA}</a:tableStyleId>
              </a:tblPr>
              <a:tblGrid>
                <a:gridCol w="1576623">
                  <a:extLst>
                    <a:ext uri="{9D8B030D-6E8A-4147-A177-3AD203B41FA5}">
                      <a16:colId xmlns:a16="http://schemas.microsoft.com/office/drawing/2014/main" val="3917650846"/>
                    </a:ext>
                  </a:extLst>
                </a:gridCol>
                <a:gridCol w="1982503">
                  <a:extLst>
                    <a:ext uri="{9D8B030D-6E8A-4147-A177-3AD203B41FA5}">
                      <a16:colId xmlns:a16="http://schemas.microsoft.com/office/drawing/2014/main" val="2027522819"/>
                    </a:ext>
                  </a:extLst>
                </a:gridCol>
                <a:gridCol w="1170742">
                  <a:extLst>
                    <a:ext uri="{9D8B030D-6E8A-4147-A177-3AD203B41FA5}">
                      <a16:colId xmlns:a16="http://schemas.microsoft.com/office/drawing/2014/main" val="211174763"/>
                    </a:ext>
                  </a:extLst>
                </a:gridCol>
              </a:tblGrid>
              <a:tr h="370840">
                <a:tc>
                  <a:txBody>
                    <a:bodyPr/>
                    <a:lstStyle/>
                    <a:p>
                      <a:r>
                        <a:rPr lang="en-US" sz="2400" dirty="0" err="1">
                          <a:solidFill>
                            <a:schemeClr val="tx2"/>
                          </a:solidFill>
                          <a:latin typeface="Times New Roman" panose="02020603050405020304" pitchFamily="18" charset="0"/>
                          <a:cs typeface="Times New Roman" panose="02020603050405020304" pitchFamily="18" charset="0"/>
                        </a:rPr>
                        <a:t>Car_Model</a:t>
                      </a:r>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err="1">
                          <a:solidFill>
                            <a:schemeClr val="tx2"/>
                          </a:solidFill>
                          <a:latin typeface="Times New Roman" panose="02020603050405020304" pitchFamily="18" charset="0"/>
                          <a:cs typeface="Times New Roman" panose="02020603050405020304" pitchFamily="18" charset="0"/>
                        </a:rPr>
                        <a:t>Manuf_Month</a:t>
                      </a:r>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Color</a:t>
                      </a:r>
                    </a:p>
                  </a:txBody>
                  <a:tcPr/>
                </a:tc>
                <a:extLst>
                  <a:ext uri="{0D108BD9-81ED-4DB2-BD59-A6C34878D82A}">
                    <a16:rowId xmlns:a16="http://schemas.microsoft.com/office/drawing/2014/main" val="527205772"/>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S2011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Jan</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Yellow</a:t>
                      </a:r>
                    </a:p>
                  </a:txBody>
                  <a:tcPr/>
                </a:tc>
                <a:extLst>
                  <a:ext uri="{0D108BD9-81ED-4DB2-BD59-A6C34878D82A}">
                    <a16:rowId xmlns:a16="http://schemas.microsoft.com/office/drawing/2014/main" val="4198121899"/>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S2011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Feb</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Red</a:t>
                      </a:r>
                    </a:p>
                  </a:txBody>
                  <a:tcPr/>
                </a:tc>
                <a:extLst>
                  <a:ext uri="{0D108BD9-81ED-4DB2-BD59-A6C34878D82A}">
                    <a16:rowId xmlns:a16="http://schemas.microsoft.com/office/drawing/2014/main" val="3445134855"/>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S3001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Mar</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Yellow</a:t>
                      </a:r>
                    </a:p>
                  </a:txBody>
                  <a:tcPr/>
                </a:tc>
                <a:extLst>
                  <a:ext uri="{0D108BD9-81ED-4DB2-BD59-A6C34878D82A}">
                    <a16:rowId xmlns:a16="http://schemas.microsoft.com/office/drawing/2014/main" val="1430476738"/>
                  </a:ext>
                </a:extLst>
              </a:tr>
              <a:tr h="370840">
                <a:tc>
                  <a:txBody>
                    <a:bodyPr/>
                    <a:lstStyle/>
                    <a:p>
                      <a:r>
                        <a:rPr lang="en-US" sz="2400">
                          <a:solidFill>
                            <a:schemeClr val="tx2"/>
                          </a:solidFill>
                          <a:latin typeface="Times New Roman" panose="02020603050405020304" pitchFamily="18" charset="0"/>
                          <a:cs typeface="Times New Roman" panose="02020603050405020304" pitchFamily="18" charset="0"/>
                        </a:rPr>
                        <a:t>S3001</a:t>
                      </a:r>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Apr</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Red</a:t>
                      </a:r>
                    </a:p>
                  </a:txBody>
                  <a:tcPr/>
                </a:tc>
                <a:extLst>
                  <a:ext uri="{0D108BD9-81ED-4DB2-BD59-A6C34878D82A}">
                    <a16:rowId xmlns:a16="http://schemas.microsoft.com/office/drawing/2014/main" val="1936569524"/>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S4006</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May</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Yellow</a:t>
                      </a:r>
                    </a:p>
                  </a:txBody>
                  <a:tcPr/>
                </a:tc>
                <a:extLst>
                  <a:ext uri="{0D108BD9-81ED-4DB2-BD59-A6C34878D82A}">
                    <a16:rowId xmlns:a16="http://schemas.microsoft.com/office/drawing/2014/main" val="2802129249"/>
                  </a:ext>
                </a:extLst>
              </a:tr>
            </a:tbl>
          </a:graphicData>
        </a:graphic>
      </p:graphicFrame>
    </p:spTree>
    <p:extLst>
      <p:ext uri="{BB962C8B-B14F-4D97-AF65-F5344CB8AC3E}">
        <p14:creationId xmlns:p14="http://schemas.microsoft.com/office/powerpoint/2010/main" val="2484415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2" y="210381"/>
            <a:ext cx="11082529" cy="1325563"/>
          </a:xfrm>
        </p:spPr>
        <p:txBody>
          <a:bodyPr>
            <a:normAutofit/>
          </a:bodyPr>
          <a:lstStyle/>
          <a:p>
            <a:pPr algn="l"/>
            <a:r>
              <a:rPr lang="en-US">
                <a:solidFill>
                  <a:srgbClr val="374151"/>
                </a:solidFill>
              </a:rPr>
              <a:t>Joined </a:t>
            </a:r>
            <a:r>
              <a:rPr lang="en-US" b="0" i="0">
                <a:solidFill>
                  <a:srgbClr val="374151"/>
                </a:solidFill>
                <a:effectLst/>
                <a:latin typeface="Times New Roman" panose="02020603050405020304" pitchFamily="18" charset="0"/>
                <a:cs typeface="Times New Roman" panose="02020603050405020304" pitchFamily="18" charset="0"/>
              </a:rPr>
              <a:t>Dependencies</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11082529" cy="4808585"/>
          </a:xfrm>
        </p:spPr>
        <p:txBody>
          <a:bodyPr>
            <a:normAutofit/>
          </a:bodyPr>
          <a:lstStyle/>
          <a:p>
            <a:r>
              <a:rPr lang="en-US" dirty="0">
                <a:latin typeface="Times New Roman" panose="02020603050405020304" pitchFamily="18" charset="0"/>
                <a:cs typeface="Times New Roman" panose="02020603050405020304" pitchFamily="18" charset="0"/>
              </a:rPr>
              <a:t>Whenever we can recreate a table by simply joining various tables where each of these tables consists of a subset of the table’s attribute, then this table is known as a Join Dependency. </a:t>
            </a:r>
          </a:p>
          <a:p>
            <a:r>
              <a:rPr lang="en-US" dirty="0">
                <a:latin typeface="Times New Roman" panose="02020603050405020304" pitchFamily="18" charset="0"/>
                <a:cs typeface="Times New Roman" panose="02020603050405020304" pitchFamily="18" charset="0"/>
              </a:rPr>
              <a:t>Thus, it is like a generalization of MVD. </a:t>
            </a:r>
          </a:p>
          <a:p>
            <a:r>
              <a:rPr lang="en-US" dirty="0">
                <a:latin typeface="Times New Roman" panose="02020603050405020304" pitchFamily="18" charset="0"/>
                <a:cs typeface="Times New Roman" panose="02020603050405020304" pitchFamily="18" charset="0"/>
              </a:rPr>
              <a:t>We can relate the JD to 5NF. Herein, a relation can be in 5NF only when it’s already in the 4NF. Remember that it cannot be further decomposed.</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18</a:t>
            </a:fld>
            <a:endParaRPr lang="en-US" dirty="0"/>
          </a:p>
        </p:txBody>
      </p:sp>
    </p:spTree>
    <p:extLst>
      <p:ext uri="{BB962C8B-B14F-4D97-AF65-F5344CB8AC3E}">
        <p14:creationId xmlns:p14="http://schemas.microsoft.com/office/powerpoint/2010/main" val="3738443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2" y="210381"/>
            <a:ext cx="11082529" cy="1325563"/>
          </a:xfrm>
        </p:spPr>
        <p:txBody>
          <a:bodyPr>
            <a:normAutofit/>
          </a:bodyPr>
          <a:lstStyle/>
          <a:p>
            <a:pPr algn="l"/>
            <a:r>
              <a:rPr lang="en-US">
                <a:solidFill>
                  <a:srgbClr val="374151"/>
                </a:solidFill>
              </a:rPr>
              <a:t>Joined </a:t>
            </a:r>
            <a:r>
              <a:rPr lang="en-US" b="0" i="0">
                <a:solidFill>
                  <a:srgbClr val="374151"/>
                </a:solidFill>
                <a:effectLst/>
                <a:latin typeface="Times New Roman" panose="02020603050405020304" pitchFamily="18" charset="0"/>
                <a:cs typeface="Times New Roman" panose="02020603050405020304" pitchFamily="18" charset="0"/>
              </a:rPr>
              <a:t>Dependencies</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6936780" cy="4808585"/>
          </a:xfrm>
        </p:spPr>
        <p:txBody>
          <a:bodyPr>
            <a:normAutofit/>
          </a:bodyPr>
          <a:lstStyle/>
          <a:p>
            <a:r>
              <a:rPr lang="en-US" dirty="0">
                <a:latin typeface="Times New Roman" panose="02020603050405020304" pitchFamily="18" charset="0"/>
                <a:cs typeface="Times New Roman" panose="02020603050405020304" pitchFamily="18" charset="0"/>
              </a:rPr>
              <a:t>We can decompose the table given above into these three tables given below. And thus, it is not in the Fifth Normal Form.</a:t>
            </a:r>
          </a:p>
          <a:p>
            <a:r>
              <a:rPr lang="en-US" dirty="0">
                <a:latin typeface="Times New Roman" panose="02020603050405020304" pitchFamily="18" charset="0"/>
                <a:cs typeface="Times New Roman" panose="02020603050405020304" pitchFamily="18" charset="0"/>
              </a:rPr>
              <a:t>Our Join Dependency would be:</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Car_Model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Manuf_Month</a:t>
            </a:r>
            <a:r>
              <a:rPr lang="en-US" dirty="0">
                <a:latin typeface="Times New Roman" panose="02020603050405020304" pitchFamily="18" charset="0"/>
                <a:cs typeface="Times New Roman" panose="02020603050405020304" pitchFamily="18" charset="0"/>
              </a:rPr>
              <a:t> )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Car_Model</a:t>
            </a:r>
            <a:r>
              <a:rPr lang="en-US" dirty="0"/>
              <a:t>, </a:t>
            </a:r>
            <a:r>
              <a:rPr lang="en-US" dirty="0">
                <a:latin typeface="Times New Roman" panose="02020603050405020304" pitchFamily="18" charset="0"/>
                <a:cs typeface="Times New Roman" panose="02020603050405020304" pitchFamily="18" charset="0"/>
              </a:rPr>
              <a:t>Color )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Manuf_Month</a:t>
            </a:r>
            <a:r>
              <a:rPr lang="en-US" dirty="0">
                <a:latin typeface="Times New Roman" panose="02020603050405020304" pitchFamily="18" charset="0"/>
                <a:cs typeface="Times New Roman" panose="02020603050405020304" pitchFamily="18" charset="0"/>
              </a:rPr>
              <a:t>, Color )}.</a:t>
            </a:r>
          </a:p>
          <a:p>
            <a:r>
              <a:rPr lang="en-US" dirty="0"/>
              <a:t>T</a:t>
            </a:r>
            <a:r>
              <a:rPr lang="en-US" dirty="0">
                <a:latin typeface="Times New Roman" panose="02020603050405020304" pitchFamily="18" charset="0"/>
                <a:cs typeface="Times New Roman" panose="02020603050405020304" pitchFamily="18" charset="0"/>
              </a:rPr>
              <a:t>he join relation of these three relations is equal to the very original relation &lt;Car&gt;</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19</a:t>
            </a:fld>
            <a:endParaRPr lang="en-US" dirty="0"/>
          </a:p>
        </p:txBody>
      </p:sp>
      <p:graphicFrame>
        <p:nvGraphicFramePr>
          <p:cNvPr id="4" name="Table 7">
            <a:extLst>
              <a:ext uri="{FF2B5EF4-FFF2-40B4-BE49-F238E27FC236}">
                <a16:creationId xmlns:a16="http://schemas.microsoft.com/office/drawing/2014/main" id="{818FA3E7-D39D-903F-69FD-ACF1C9A30119}"/>
              </a:ext>
            </a:extLst>
          </p:cNvPr>
          <p:cNvGraphicFramePr>
            <a:graphicFrameLocks noGrp="1"/>
          </p:cNvGraphicFramePr>
          <p:nvPr>
            <p:extLst>
              <p:ext uri="{D42A27DB-BD31-4B8C-83A1-F6EECF244321}">
                <p14:modId xmlns:p14="http://schemas.microsoft.com/office/powerpoint/2010/main" val="1836561118"/>
              </p:ext>
            </p:extLst>
          </p:nvPr>
        </p:nvGraphicFramePr>
        <p:xfrm>
          <a:off x="7244862" y="2316480"/>
          <a:ext cx="4729868" cy="2743200"/>
        </p:xfrm>
        <a:graphic>
          <a:graphicData uri="http://schemas.openxmlformats.org/drawingml/2006/table">
            <a:tbl>
              <a:tblPr firstRow="1" bandRow="1">
                <a:tableStyleId>{5940675A-B579-460E-94D1-54222C63F5DA}</a:tableStyleId>
              </a:tblPr>
              <a:tblGrid>
                <a:gridCol w="1576623">
                  <a:extLst>
                    <a:ext uri="{9D8B030D-6E8A-4147-A177-3AD203B41FA5}">
                      <a16:colId xmlns:a16="http://schemas.microsoft.com/office/drawing/2014/main" val="3917650846"/>
                    </a:ext>
                  </a:extLst>
                </a:gridCol>
                <a:gridCol w="1982503">
                  <a:extLst>
                    <a:ext uri="{9D8B030D-6E8A-4147-A177-3AD203B41FA5}">
                      <a16:colId xmlns:a16="http://schemas.microsoft.com/office/drawing/2014/main" val="2027522819"/>
                    </a:ext>
                  </a:extLst>
                </a:gridCol>
                <a:gridCol w="1170742">
                  <a:extLst>
                    <a:ext uri="{9D8B030D-6E8A-4147-A177-3AD203B41FA5}">
                      <a16:colId xmlns:a16="http://schemas.microsoft.com/office/drawing/2014/main" val="211174763"/>
                    </a:ext>
                  </a:extLst>
                </a:gridCol>
              </a:tblGrid>
              <a:tr h="370840">
                <a:tc>
                  <a:txBody>
                    <a:bodyPr/>
                    <a:lstStyle/>
                    <a:p>
                      <a:r>
                        <a:rPr lang="en-US" sz="2400" dirty="0" err="1">
                          <a:solidFill>
                            <a:schemeClr val="tx2"/>
                          </a:solidFill>
                          <a:latin typeface="Times New Roman" panose="02020603050405020304" pitchFamily="18" charset="0"/>
                          <a:cs typeface="Times New Roman" panose="02020603050405020304" pitchFamily="18" charset="0"/>
                        </a:rPr>
                        <a:t>Car_Model</a:t>
                      </a:r>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err="1">
                          <a:solidFill>
                            <a:schemeClr val="tx2"/>
                          </a:solidFill>
                          <a:latin typeface="Times New Roman" panose="02020603050405020304" pitchFamily="18" charset="0"/>
                          <a:cs typeface="Times New Roman" panose="02020603050405020304" pitchFamily="18" charset="0"/>
                        </a:rPr>
                        <a:t>Manuf_Month</a:t>
                      </a:r>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Color</a:t>
                      </a:r>
                    </a:p>
                  </a:txBody>
                  <a:tcPr/>
                </a:tc>
                <a:extLst>
                  <a:ext uri="{0D108BD9-81ED-4DB2-BD59-A6C34878D82A}">
                    <a16:rowId xmlns:a16="http://schemas.microsoft.com/office/drawing/2014/main" val="527205772"/>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S2011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Jan</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Yellow</a:t>
                      </a:r>
                    </a:p>
                  </a:txBody>
                  <a:tcPr/>
                </a:tc>
                <a:extLst>
                  <a:ext uri="{0D108BD9-81ED-4DB2-BD59-A6C34878D82A}">
                    <a16:rowId xmlns:a16="http://schemas.microsoft.com/office/drawing/2014/main" val="4198121899"/>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S2001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Feb</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Red</a:t>
                      </a:r>
                    </a:p>
                  </a:txBody>
                  <a:tcPr/>
                </a:tc>
                <a:extLst>
                  <a:ext uri="{0D108BD9-81ED-4DB2-BD59-A6C34878D82A}">
                    <a16:rowId xmlns:a16="http://schemas.microsoft.com/office/drawing/2014/main" val="3445134855"/>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S3001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Mar</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Yellow</a:t>
                      </a:r>
                    </a:p>
                  </a:txBody>
                  <a:tcPr/>
                </a:tc>
                <a:extLst>
                  <a:ext uri="{0D108BD9-81ED-4DB2-BD59-A6C34878D82A}">
                    <a16:rowId xmlns:a16="http://schemas.microsoft.com/office/drawing/2014/main" val="1430476738"/>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S4006</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Apr</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Red</a:t>
                      </a:r>
                    </a:p>
                  </a:txBody>
                  <a:tcPr/>
                </a:tc>
                <a:extLst>
                  <a:ext uri="{0D108BD9-81ED-4DB2-BD59-A6C34878D82A}">
                    <a16:rowId xmlns:a16="http://schemas.microsoft.com/office/drawing/2014/main" val="1936569524"/>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S4006</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May</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Yellow</a:t>
                      </a:r>
                    </a:p>
                  </a:txBody>
                  <a:tcPr/>
                </a:tc>
                <a:extLst>
                  <a:ext uri="{0D108BD9-81ED-4DB2-BD59-A6C34878D82A}">
                    <a16:rowId xmlns:a16="http://schemas.microsoft.com/office/drawing/2014/main" val="2802129249"/>
                  </a:ext>
                </a:extLst>
              </a:tr>
            </a:tbl>
          </a:graphicData>
        </a:graphic>
      </p:graphicFrame>
    </p:spTree>
    <p:extLst>
      <p:ext uri="{BB962C8B-B14F-4D97-AF65-F5344CB8AC3E}">
        <p14:creationId xmlns:p14="http://schemas.microsoft.com/office/powerpoint/2010/main" val="1389721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2" y="163211"/>
            <a:ext cx="11082529" cy="1325563"/>
          </a:xfrm>
        </p:spPr>
        <p:txBody>
          <a:bodyPr>
            <a:normAutofit fontScale="90000"/>
          </a:bodyPr>
          <a:lstStyle/>
          <a:p>
            <a:r>
              <a:rPr lang="en-US" dirty="0">
                <a:latin typeface="Times New Roman" panose="02020603050405020304" pitchFamily="18" charset="0"/>
                <a:cs typeface="Times New Roman" panose="02020603050405020304" pitchFamily="18" charset="0"/>
              </a:rPr>
              <a:t>Lesson 5: Relational Database Design (7hrs)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603717"/>
            <a:ext cx="11082529" cy="4428290"/>
          </a:xfrm>
        </p:spPr>
        <p:txBody>
          <a:bodyPr/>
          <a:lstStyle/>
          <a:p>
            <a:pPr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Features of Good Database Design</a:t>
            </a:r>
          </a:p>
          <a:p>
            <a:pPr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Functional Dependencies</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Decomposition using Functional Dependencies</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Multi-valued and Joined Dependencies</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Normalization and </a:t>
            </a:r>
            <a:r>
              <a:rPr lang="en-US" i="0" dirty="0">
                <a:solidFill>
                  <a:srgbClr val="374151"/>
                </a:solidFill>
                <a:effectLst/>
                <a:latin typeface="Times New Roman" panose="02020603050405020304" pitchFamily="18" charset="0"/>
                <a:cs typeface="Times New Roman" panose="02020603050405020304" pitchFamily="18" charset="0"/>
              </a:rPr>
              <a:t>Different Normal Forms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a:t>
            </a:fld>
            <a:endParaRPr lang="en-US" dirty="0"/>
          </a:p>
        </p:txBody>
      </p:sp>
    </p:spTree>
    <p:extLst>
      <p:ext uri="{BB962C8B-B14F-4D97-AF65-F5344CB8AC3E}">
        <p14:creationId xmlns:p14="http://schemas.microsoft.com/office/powerpoint/2010/main" val="399910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2" y="210381"/>
            <a:ext cx="11082529" cy="1325563"/>
          </a:xfrm>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Normalizations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11082529" cy="4808585"/>
          </a:xfrm>
        </p:spPr>
        <p:txBody>
          <a:bodyPr>
            <a:normAutofit/>
          </a:bodyPr>
          <a:lstStyle/>
          <a:p>
            <a:r>
              <a:rPr lang="en-US" dirty="0">
                <a:latin typeface="Times New Roman" panose="02020603050405020304" pitchFamily="18" charset="0"/>
                <a:cs typeface="Times New Roman" panose="02020603050405020304" pitchFamily="18" charset="0"/>
              </a:rPr>
              <a:t>Database normalization is the process of organizing the attributes of the database to reduce or eliminate data redundancy (having the same data but at different places). </a:t>
            </a:r>
          </a:p>
          <a:p>
            <a:r>
              <a:rPr lang="en-US" dirty="0">
                <a:latin typeface="Times New Roman" panose="02020603050405020304" pitchFamily="18" charset="0"/>
                <a:cs typeface="Times New Roman" panose="02020603050405020304" pitchFamily="18" charset="0"/>
              </a:rPr>
              <a:t>Data redundancy unnecessarily increases the size of the database as the same data is repeated in many places. Inconsistency problems also arise during insert, delete and update operations. This is solved by Normalization.</a:t>
            </a:r>
          </a:p>
          <a:p>
            <a:r>
              <a:rPr lang="en-US" dirty="0">
                <a:latin typeface="Times New Roman" panose="02020603050405020304" pitchFamily="18" charset="0"/>
                <a:cs typeface="Times New Roman" panose="02020603050405020304" pitchFamily="18" charset="0"/>
              </a:rPr>
              <a:t>Normalization is an important process in database design that helps in improving the efficiency, consistency, and accuracy of the database.</a:t>
            </a:r>
          </a:p>
          <a:p>
            <a:r>
              <a:rPr lang="en-US" dirty="0">
                <a:latin typeface="Times New Roman" panose="02020603050405020304" pitchFamily="18" charset="0"/>
                <a:cs typeface="Times New Roman" panose="02020603050405020304" pitchFamily="18" charset="0"/>
              </a:rPr>
              <a:t>It makes it easier to manage and maintain the data and ensures that the database is adaptable to changing business needs.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20</a:t>
            </a:fld>
            <a:endParaRPr lang="en-US" dirty="0"/>
          </a:p>
        </p:txBody>
      </p:sp>
    </p:spTree>
    <p:extLst>
      <p:ext uri="{BB962C8B-B14F-4D97-AF65-F5344CB8AC3E}">
        <p14:creationId xmlns:p14="http://schemas.microsoft.com/office/powerpoint/2010/main" val="2601645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3" y="210381"/>
            <a:ext cx="11082528" cy="1325563"/>
          </a:xfrm>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Features of DB Normalizations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11082529" cy="4808585"/>
          </a:xfrm>
        </p:spPr>
        <p:txBody>
          <a:bodyPr>
            <a:normAutofit/>
          </a:bodyPr>
          <a:lstStyle/>
          <a:p>
            <a:r>
              <a:rPr lang="en-US" b="1" i="0" dirty="0">
                <a:solidFill>
                  <a:srgbClr val="273239"/>
                </a:solidFill>
                <a:effectLst/>
              </a:rPr>
              <a:t>Elimination of Data Redundancy</a:t>
            </a:r>
            <a:r>
              <a:rPr lang="en-US" i="0" dirty="0">
                <a:solidFill>
                  <a:srgbClr val="273239"/>
                </a:solidFill>
                <a:effectLst/>
              </a:rPr>
              <a:t>: Normalization helps in reducing or eliminating reptations or redundancy, which can improve the efficiency and consistency of the database.</a:t>
            </a:r>
          </a:p>
          <a:p>
            <a:r>
              <a:rPr lang="en-US" b="1" dirty="0"/>
              <a:t>Ensuring Data Consistency</a:t>
            </a:r>
            <a:r>
              <a:rPr lang="en-US" dirty="0"/>
              <a:t>: By eliminating redundancy, normalization helps in preventing inconsistencies and contradictions that can arise due to different versions of the same data.</a:t>
            </a:r>
          </a:p>
          <a:p>
            <a:r>
              <a:rPr lang="en-US" b="1" dirty="0"/>
              <a:t>Simplification of Data Management</a:t>
            </a:r>
            <a:r>
              <a:rPr lang="en-US" dirty="0"/>
              <a:t>: By breaking down a complex data structure into simpler tables, normalization makes it easier to manage the data, update it, and retrieve it.</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21</a:t>
            </a:fld>
            <a:endParaRPr lang="en-US" dirty="0"/>
          </a:p>
        </p:txBody>
      </p:sp>
    </p:spTree>
    <p:extLst>
      <p:ext uri="{BB962C8B-B14F-4D97-AF65-F5344CB8AC3E}">
        <p14:creationId xmlns:p14="http://schemas.microsoft.com/office/powerpoint/2010/main" val="538317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3" y="210381"/>
            <a:ext cx="11082528" cy="1325563"/>
          </a:xfrm>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Features of DB Normalizations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11082529" cy="4808585"/>
          </a:xfrm>
        </p:spPr>
        <p:txBody>
          <a:bodyPr>
            <a:normAutofit/>
          </a:bodyPr>
          <a:lstStyle/>
          <a:p>
            <a:r>
              <a:rPr lang="en-US" b="1" i="0" dirty="0">
                <a:solidFill>
                  <a:srgbClr val="273239"/>
                </a:solidFill>
                <a:effectLst/>
              </a:rPr>
              <a:t>Improved Database Design</a:t>
            </a:r>
            <a:r>
              <a:rPr lang="en-US" i="0" dirty="0">
                <a:solidFill>
                  <a:srgbClr val="273239"/>
                </a:solidFill>
                <a:effectLst/>
              </a:rPr>
              <a:t>:. By organizing the data in a structured and systematic way, normalization makes it easier to design and maintain the database. It also makes the database more flexible and adaptable to changing business needs.</a:t>
            </a:r>
          </a:p>
          <a:p>
            <a:r>
              <a:rPr lang="en-US" b="1" i="0" dirty="0">
                <a:solidFill>
                  <a:srgbClr val="273239"/>
                </a:solidFill>
                <a:effectLst/>
              </a:rPr>
              <a:t>Avoiding Update Anomalies</a:t>
            </a:r>
            <a:r>
              <a:rPr lang="en-US" i="0" dirty="0">
                <a:solidFill>
                  <a:srgbClr val="273239"/>
                </a:solidFill>
                <a:effectLst/>
              </a:rPr>
              <a:t>: Normalization helps in avoiding update anomalies, which can occur when updating a single record in a table affects multiple records in other tables. </a:t>
            </a:r>
          </a:p>
          <a:p>
            <a:r>
              <a:rPr lang="en-US" b="1" i="0" dirty="0">
                <a:solidFill>
                  <a:srgbClr val="273239"/>
                </a:solidFill>
                <a:effectLst/>
              </a:rPr>
              <a:t>Standardization</a:t>
            </a:r>
            <a:r>
              <a:rPr lang="en-US" i="0" dirty="0">
                <a:solidFill>
                  <a:srgbClr val="273239"/>
                </a:solidFill>
                <a:effectLst/>
              </a:rPr>
              <a:t>: Normalization helps in standardizing the data in the database. By organizing the data into tables and defining relationships between them.</a:t>
            </a:r>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22</a:t>
            </a:fld>
            <a:endParaRPr lang="en-US" dirty="0"/>
          </a:p>
        </p:txBody>
      </p:sp>
    </p:spTree>
    <p:extLst>
      <p:ext uri="{BB962C8B-B14F-4D97-AF65-F5344CB8AC3E}">
        <p14:creationId xmlns:p14="http://schemas.microsoft.com/office/powerpoint/2010/main" val="92190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2" y="210381"/>
            <a:ext cx="11082529" cy="1325563"/>
          </a:xfrm>
        </p:spPr>
        <p:txBody>
          <a:bodyPr>
            <a:normAutofit/>
          </a:bodyPr>
          <a:lstStyle/>
          <a:p>
            <a:pPr algn="l"/>
            <a:r>
              <a:rPr lang="en-US" i="0" dirty="0">
                <a:solidFill>
                  <a:srgbClr val="374151"/>
                </a:solidFill>
                <a:effectLst/>
                <a:latin typeface="Times New Roman" panose="02020603050405020304" pitchFamily="18" charset="0"/>
                <a:cs typeface="Times New Roman" panose="02020603050405020304" pitchFamily="18" charset="0"/>
              </a:rPr>
              <a:t>Normal Forms</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11082529" cy="4808585"/>
          </a:xfrm>
        </p:spPr>
        <p:txBody>
          <a:bodyPr>
            <a:normAutofit/>
          </a:bodyPr>
          <a:lstStyle/>
          <a:p>
            <a:r>
              <a:rPr lang="en-US" dirty="0">
                <a:latin typeface="Times New Roman" panose="02020603050405020304" pitchFamily="18" charset="0"/>
                <a:cs typeface="Times New Roman" panose="02020603050405020304" pitchFamily="18" charset="0"/>
              </a:rPr>
              <a:t>Normal forms are used to eliminate or reduce redundancy in database tables.</a:t>
            </a:r>
          </a:p>
          <a:p>
            <a:r>
              <a:rPr lang="en-US" dirty="0">
                <a:latin typeface="Times New Roman" panose="02020603050405020304" pitchFamily="18" charset="0"/>
                <a:cs typeface="Times New Roman" panose="02020603050405020304" pitchFamily="18" charset="0"/>
              </a:rPr>
              <a:t>In database management systems (DBMS), normal forms are a series of guidelines that help to ensure that the design of a database is efficient, organized, and free from data anomalies.</a:t>
            </a:r>
          </a:p>
          <a:p>
            <a:r>
              <a:rPr lang="en-US" b="1" dirty="0">
                <a:latin typeface="Times New Roman" panose="02020603050405020304" pitchFamily="18" charset="0"/>
                <a:cs typeface="Times New Roman" panose="02020603050405020304" pitchFamily="18" charset="0"/>
              </a:rPr>
              <a:t>First Normal Form (1NF):</a:t>
            </a:r>
            <a:r>
              <a:rPr lang="en-US" dirty="0">
                <a:latin typeface="Times New Roman" panose="02020603050405020304" pitchFamily="18" charset="0"/>
                <a:cs typeface="Times New Roman" panose="02020603050405020304" pitchFamily="18" charset="0"/>
              </a:rPr>
              <a:t> This is the most basic level of normalization. In 1NF, each table cell should contain only a single value, and each column should have a unique name. The first normal form helps to eliminate duplicate data and simplify queries.</a:t>
            </a:r>
          </a:p>
          <a:p>
            <a:r>
              <a:rPr lang="en-US" b="1" dirty="0">
                <a:latin typeface="Times New Roman" panose="02020603050405020304" pitchFamily="18" charset="0"/>
                <a:cs typeface="Times New Roman" panose="02020603050405020304" pitchFamily="18" charset="0"/>
              </a:rPr>
              <a:t>Second Normal Form (2NF):</a:t>
            </a:r>
            <a:r>
              <a:rPr lang="en-US" dirty="0">
                <a:latin typeface="Times New Roman" panose="02020603050405020304" pitchFamily="18" charset="0"/>
                <a:cs typeface="Times New Roman" panose="02020603050405020304" pitchFamily="18" charset="0"/>
              </a:rPr>
              <a:t> 2NF eliminates redundant data by requiring that each non-key attribute be dependent on the primary key. This means that each column should be directly related to the primary key, and not to other columns.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23</a:t>
            </a:fld>
            <a:endParaRPr lang="en-US" dirty="0"/>
          </a:p>
        </p:txBody>
      </p:sp>
    </p:spTree>
    <p:extLst>
      <p:ext uri="{BB962C8B-B14F-4D97-AF65-F5344CB8AC3E}">
        <p14:creationId xmlns:p14="http://schemas.microsoft.com/office/powerpoint/2010/main" val="3008740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3" y="210381"/>
            <a:ext cx="11082528" cy="1325563"/>
          </a:xfrm>
        </p:spPr>
        <p:txBody>
          <a:bodyPr>
            <a:normAutofit/>
          </a:bodyPr>
          <a:lstStyle/>
          <a:p>
            <a:pPr algn="l"/>
            <a:r>
              <a:rPr lang="en-US" i="0" dirty="0">
                <a:solidFill>
                  <a:srgbClr val="374151"/>
                </a:solidFill>
                <a:effectLst/>
                <a:latin typeface="Times New Roman" panose="02020603050405020304" pitchFamily="18" charset="0"/>
                <a:cs typeface="Times New Roman" panose="02020603050405020304" pitchFamily="18" charset="0"/>
              </a:rPr>
              <a:t>Normal Forms</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11082529" cy="4808585"/>
          </a:xfrm>
        </p:spPr>
        <p:txBody>
          <a:bodyPr>
            <a:noAutofit/>
          </a:bodyPr>
          <a:lstStyle/>
          <a:p>
            <a:r>
              <a:rPr lang="en-US" b="1" dirty="0">
                <a:latin typeface="Times New Roman" panose="02020603050405020304" pitchFamily="18" charset="0"/>
                <a:cs typeface="Times New Roman" panose="02020603050405020304" pitchFamily="18" charset="0"/>
              </a:rPr>
              <a:t>Third Normal Form (3NF):</a:t>
            </a:r>
            <a:r>
              <a:rPr lang="en-US" dirty="0">
                <a:latin typeface="Times New Roman" panose="02020603050405020304" pitchFamily="18" charset="0"/>
                <a:cs typeface="Times New Roman" panose="02020603050405020304" pitchFamily="18" charset="0"/>
              </a:rPr>
              <a:t> 3NF builds on 2NF by requiring that all non-key attributes are independent of each other. This means that each column should be directly related to the primary key, and not to any other columns in the same table.</a:t>
            </a:r>
          </a:p>
          <a:p>
            <a:r>
              <a:rPr lang="en-US" b="1" dirty="0">
                <a:latin typeface="Times New Roman" panose="02020603050405020304" pitchFamily="18" charset="0"/>
                <a:cs typeface="Times New Roman" panose="02020603050405020304" pitchFamily="18" charset="0"/>
              </a:rPr>
              <a:t>Boyce-Codd Normal Form (BCNF):</a:t>
            </a:r>
            <a:r>
              <a:rPr lang="en-US" dirty="0">
                <a:latin typeface="Times New Roman" panose="02020603050405020304" pitchFamily="18" charset="0"/>
                <a:cs typeface="Times New Roman" panose="02020603050405020304" pitchFamily="18" charset="0"/>
              </a:rPr>
              <a:t> BCNF is a stricter form of 3NF that ensures that each determinant in a table is a candidate key. In other words, BCNF ensures that each non-key attribute is dependent only on the candidate key.</a:t>
            </a:r>
          </a:p>
          <a:p>
            <a:r>
              <a:rPr lang="en-US" b="1" dirty="0">
                <a:latin typeface="Times New Roman" panose="02020603050405020304" pitchFamily="18" charset="0"/>
                <a:cs typeface="Times New Roman" panose="02020603050405020304" pitchFamily="18" charset="0"/>
              </a:rPr>
              <a:t>Fourth Normal Form (4NF):</a:t>
            </a:r>
            <a:r>
              <a:rPr lang="en-US" dirty="0">
                <a:latin typeface="Times New Roman" panose="02020603050405020304" pitchFamily="18" charset="0"/>
                <a:cs typeface="Times New Roman" panose="02020603050405020304" pitchFamily="18" charset="0"/>
              </a:rPr>
              <a:t> 4NF is a further refinement of BCNF that ensures that a table does not contain any multi-valued dependencies.</a:t>
            </a:r>
          </a:p>
          <a:p>
            <a:r>
              <a:rPr lang="en-US" b="1" dirty="0">
                <a:latin typeface="Times New Roman" panose="02020603050405020304" pitchFamily="18" charset="0"/>
                <a:cs typeface="Times New Roman" panose="02020603050405020304" pitchFamily="18" charset="0"/>
              </a:rPr>
              <a:t>Fifth Normal Form (5NF): </a:t>
            </a:r>
            <a:r>
              <a:rPr lang="en-US" dirty="0">
                <a:latin typeface="Times New Roman" panose="02020603050405020304" pitchFamily="18" charset="0"/>
                <a:cs typeface="Times New Roman" panose="02020603050405020304" pitchFamily="18" charset="0"/>
              </a:rPr>
              <a:t>5NF is the highest level of normalization and involves decomposing a table into smaller tables to remove data redundancy and improve data integrity.</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24</a:t>
            </a:fld>
            <a:endParaRPr lang="en-US" dirty="0"/>
          </a:p>
        </p:txBody>
      </p:sp>
    </p:spTree>
    <p:extLst>
      <p:ext uri="{BB962C8B-B14F-4D97-AF65-F5344CB8AC3E}">
        <p14:creationId xmlns:p14="http://schemas.microsoft.com/office/powerpoint/2010/main" val="3307804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3" y="210381"/>
            <a:ext cx="11082528" cy="1325563"/>
          </a:xfrm>
        </p:spPr>
        <p:txBody>
          <a:bodyPr>
            <a:normAutofit/>
          </a:bodyPr>
          <a:lstStyle/>
          <a:p>
            <a:pPr algn="l"/>
            <a:r>
              <a:rPr lang="en-US" i="0" dirty="0">
                <a:solidFill>
                  <a:srgbClr val="374151"/>
                </a:solidFill>
                <a:effectLst/>
                <a:latin typeface="Times New Roman" panose="02020603050405020304" pitchFamily="18" charset="0"/>
                <a:cs typeface="Times New Roman" panose="02020603050405020304" pitchFamily="18" charset="0"/>
              </a:rPr>
              <a:t>Advantages of Normal Form</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11082529" cy="4808585"/>
          </a:xfrm>
        </p:spPr>
        <p:txBody>
          <a:bodyPr>
            <a:noAutofit/>
          </a:bodyPr>
          <a:lstStyle/>
          <a:p>
            <a:r>
              <a:rPr lang="en-US" b="1" dirty="0">
                <a:latin typeface="Times New Roman" panose="02020603050405020304" pitchFamily="18" charset="0"/>
                <a:cs typeface="Times New Roman" panose="02020603050405020304" pitchFamily="18" charset="0"/>
              </a:rPr>
              <a:t>Reduced data redundancy</a:t>
            </a:r>
            <a:r>
              <a:rPr lang="en-US" dirty="0">
                <a:latin typeface="Times New Roman" panose="02020603050405020304" pitchFamily="18" charset="0"/>
                <a:cs typeface="Times New Roman" panose="02020603050405020304" pitchFamily="18" charset="0"/>
              </a:rPr>
              <a:t>: Normalization helps to eliminate duplicate data in tables, reducing the amount of storage space needed and improving database efficiency.</a:t>
            </a:r>
          </a:p>
          <a:p>
            <a:r>
              <a:rPr lang="en-US" b="1" dirty="0">
                <a:latin typeface="Times New Roman" panose="02020603050405020304" pitchFamily="18" charset="0"/>
                <a:cs typeface="Times New Roman" panose="02020603050405020304" pitchFamily="18" charset="0"/>
              </a:rPr>
              <a:t>Improved data consistency</a:t>
            </a:r>
            <a:r>
              <a:rPr lang="en-US" dirty="0">
                <a:latin typeface="Times New Roman" panose="02020603050405020304" pitchFamily="18" charset="0"/>
                <a:cs typeface="Times New Roman" panose="02020603050405020304" pitchFamily="18" charset="0"/>
              </a:rPr>
              <a:t>: Normalization ensures that data is stored in a consistent and organized manner, reducing the risk of data inconsistencies and errors.</a:t>
            </a:r>
          </a:p>
          <a:p>
            <a:r>
              <a:rPr lang="en-US" b="1" dirty="0">
                <a:latin typeface="Times New Roman" panose="02020603050405020304" pitchFamily="18" charset="0"/>
                <a:cs typeface="Times New Roman" panose="02020603050405020304" pitchFamily="18" charset="0"/>
              </a:rPr>
              <a:t>Simplified database design</a:t>
            </a:r>
            <a:r>
              <a:rPr lang="en-US" dirty="0">
                <a:latin typeface="Times New Roman" panose="02020603050405020304" pitchFamily="18" charset="0"/>
                <a:cs typeface="Times New Roman" panose="02020603050405020304" pitchFamily="18" charset="0"/>
              </a:rPr>
              <a:t>: Normalization provides guidelines for organizing tables and data relationships, making it easier to design and maintain a database.</a:t>
            </a:r>
          </a:p>
          <a:p>
            <a:r>
              <a:rPr lang="en-US" b="1" dirty="0">
                <a:latin typeface="Times New Roman" panose="02020603050405020304" pitchFamily="18" charset="0"/>
                <a:cs typeface="Times New Roman" panose="02020603050405020304" pitchFamily="18" charset="0"/>
              </a:rPr>
              <a:t>Improved query performance</a:t>
            </a:r>
            <a:r>
              <a:rPr lang="en-US" dirty="0">
                <a:latin typeface="Times New Roman" panose="02020603050405020304" pitchFamily="18" charset="0"/>
                <a:cs typeface="Times New Roman" panose="02020603050405020304" pitchFamily="18" charset="0"/>
              </a:rPr>
              <a:t>: Normalized tables are typically easier to search and retrieve data from, resulting in faster query performance.</a:t>
            </a:r>
          </a:p>
          <a:p>
            <a:r>
              <a:rPr lang="en-US" b="1" dirty="0">
                <a:latin typeface="Times New Roman" panose="02020603050405020304" pitchFamily="18" charset="0"/>
                <a:cs typeface="Times New Roman" panose="02020603050405020304" pitchFamily="18" charset="0"/>
              </a:rPr>
              <a:t>Easier database maintenance</a:t>
            </a:r>
            <a:r>
              <a:rPr lang="en-US" dirty="0">
                <a:latin typeface="Times New Roman" panose="02020603050405020304" pitchFamily="18" charset="0"/>
                <a:cs typeface="Times New Roman" panose="02020603050405020304" pitchFamily="18" charset="0"/>
              </a:rPr>
              <a:t>: Normalization reduces the complexity of a database by breaking it down into smaller, more manageable tables, making it easier to add, modify, and delete data.</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25</a:t>
            </a:fld>
            <a:endParaRPr lang="en-US" dirty="0"/>
          </a:p>
        </p:txBody>
      </p:sp>
    </p:spTree>
    <p:extLst>
      <p:ext uri="{BB962C8B-B14F-4D97-AF65-F5344CB8AC3E}">
        <p14:creationId xmlns:p14="http://schemas.microsoft.com/office/powerpoint/2010/main" val="511593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Background Gray Rectangle">
            <a:extLst>
              <a:ext uri="{FF2B5EF4-FFF2-40B4-BE49-F238E27FC236}">
                <a16:creationId xmlns:a16="http://schemas.microsoft.com/office/drawing/2014/main" id="{05C5A40C-F9AD-4C93-97FA-358B169F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5">
            <a:extLst>
              <a:ext uri="{FF2B5EF4-FFF2-40B4-BE49-F238E27FC236}">
                <a16:creationId xmlns:a16="http://schemas.microsoft.com/office/drawing/2014/main" id="{7AABA2F9-823C-4214-A440-604B5DB2F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ectangle 17">
            <a:extLst>
              <a:ext uri="{FF2B5EF4-FFF2-40B4-BE49-F238E27FC236}">
                <a16:creationId xmlns:a16="http://schemas.microsoft.com/office/drawing/2014/main" id="{29B92431-B474-487C-98A7-621A5D0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85800"/>
            <a:ext cx="121920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6E72E-376F-834C-CD79-32264CC5EA9D}"/>
              </a:ext>
            </a:extLst>
          </p:cNvPr>
          <p:cNvSpPr>
            <a:spLocks noGrp="1"/>
          </p:cNvSpPr>
          <p:nvPr>
            <p:ph type="title"/>
          </p:nvPr>
        </p:nvSpPr>
        <p:spPr>
          <a:xfrm>
            <a:off x="836676" y="680189"/>
            <a:ext cx="10515600" cy="2510463"/>
          </a:xfrm>
        </p:spPr>
        <p:txBody>
          <a:bodyPr vert="horz" lIns="91440" tIns="45720" rIns="91440" bIns="45720" rtlCol="0" anchor="b">
            <a:normAutofit/>
          </a:bodyPr>
          <a:lstStyle/>
          <a:p>
            <a:pPr algn="ctr"/>
            <a:r>
              <a:rPr lang="en-US" sz="4800" dirty="0">
                <a:latin typeface="Times New Roman" panose="02020603050405020304" pitchFamily="18" charset="0"/>
                <a:cs typeface="Times New Roman" panose="02020603050405020304" pitchFamily="18" charset="0"/>
              </a:rPr>
              <a:t>END OF LECTURE 14</a:t>
            </a:r>
          </a:p>
        </p:txBody>
      </p:sp>
      <p:sp>
        <p:nvSpPr>
          <p:cNvPr id="7" name="Slide Number Placeholder 6">
            <a:extLst>
              <a:ext uri="{FF2B5EF4-FFF2-40B4-BE49-F238E27FC236}">
                <a16:creationId xmlns:a16="http://schemas.microsoft.com/office/drawing/2014/main" id="{BFE1FD33-ADFF-561E-437A-B83C3E503579}"/>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pPr>
            <a:fld id="{3A4F6043-7A67-491B-98BC-F933DED7226D}" type="slidenum">
              <a:rPr lang="en-US" smtClean="0"/>
              <a:pPr>
                <a:spcAft>
                  <a:spcPts val="600"/>
                </a:spcAft>
              </a:pPr>
              <a:t>26</a:t>
            </a:fld>
            <a:endParaRPr lang="en-US"/>
          </a:p>
        </p:txBody>
      </p:sp>
      <p:cxnSp>
        <p:nvCxnSpPr>
          <p:cNvPr id="15" name="Straight Connector 19">
            <a:extLst>
              <a:ext uri="{FF2B5EF4-FFF2-40B4-BE49-F238E27FC236}">
                <a16:creationId xmlns:a16="http://schemas.microsoft.com/office/drawing/2014/main" id="{18BED632-3F93-4C38-BB9D-D6B36E1076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9" y="68019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F96AC3-CB6B-911F-8FF9-F5D96FBB5261}"/>
              </a:ext>
            </a:extLst>
          </p:cNvPr>
          <p:cNvSpPr>
            <a:spLocks noGrp="1"/>
          </p:cNvSpPr>
          <p:nvPr>
            <p:ph idx="1"/>
          </p:nvPr>
        </p:nvSpPr>
        <p:spPr>
          <a:xfrm>
            <a:off x="1170033" y="3661739"/>
            <a:ext cx="9848887" cy="2225258"/>
          </a:xfrm>
        </p:spPr>
        <p:txBody>
          <a:bodyPr vert="horz" lIns="91440" tIns="45720" rIns="91440" bIns="45720" rtlCol="0">
            <a:normAutofit/>
          </a:bodyPr>
          <a:lstStyle/>
          <a:p>
            <a:pPr indent="-228600" algn="ctr">
              <a:buFont typeface="Wingdings 2" panose="05020102010507070707" pitchFamily="18" charset="2"/>
              <a:buChar char=""/>
            </a:pPr>
            <a:r>
              <a:rPr lang="en-US" sz="2000" dirty="0">
                <a:latin typeface="Times New Roman" panose="02020603050405020304" pitchFamily="18" charset="0"/>
                <a:cs typeface="Times New Roman" panose="02020603050405020304" pitchFamily="18" charset="0"/>
                <a:hlinkClick r:id="rId2"/>
              </a:rPr>
              <a:t>SHIVA.KUNWAR@HOTMAIL.COM</a:t>
            </a:r>
            <a:endParaRPr lang="en-US" sz="2000" dirty="0">
              <a:latin typeface="Times New Roman" panose="02020603050405020304" pitchFamily="18" charset="0"/>
              <a:cs typeface="Times New Roman" panose="02020603050405020304" pitchFamily="18" charset="0"/>
            </a:endParaRPr>
          </a:p>
          <a:p>
            <a:pPr indent="-228600" algn="ctr">
              <a:buFont typeface="Wingdings 2" panose="05020102010507070707" pitchFamily="18" charset="2"/>
              <a:buChar char=""/>
            </a:pPr>
            <a:r>
              <a:rPr lang="en-US" sz="2000" dirty="0">
                <a:latin typeface="Times New Roman" panose="02020603050405020304" pitchFamily="18" charset="0"/>
                <a:cs typeface="Times New Roman" panose="02020603050405020304" pitchFamily="18" charset="0"/>
              </a:rPr>
              <a:t>+977-9819123654</a:t>
            </a:r>
          </a:p>
          <a:p>
            <a:pPr indent="-228600" algn="ctr">
              <a:buFont typeface="Wingdings 2" panose="05020102010507070707" pitchFamily="18" charset="2"/>
              <a:buChar char=""/>
            </a:pP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Google classroom code :</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drbzdcf</a:t>
            </a:r>
            <a:endParaRPr lang="en-US" sz="2000" dirty="0">
              <a:latin typeface="Times New Roman" panose="02020603050405020304" pitchFamily="18" charset="0"/>
              <a:cs typeface="Times New Roman" panose="02020603050405020304" pitchFamily="18" charset="0"/>
            </a:endParaRPr>
          </a:p>
        </p:txBody>
      </p:sp>
      <p:cxnSp>
        <p:nvCxnSpPr>
          <p:cNvPr id="17" name="Straight Connector 21">
            <a:extLst>
              <a:ext uri="{FF2B5EF4-FFF2-40B4-BE49-F238E27FC236}">
                <a16:creationId xmlns:a16="http://schemas.microsoft.com/office/drawing/2014/main" id="{30D2A0D4-02A1-4D54-B25A-DF0DD9DD0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1FC013E4-932A-52E1-1578-568658B75A20}"/>
              </a:ext>
            </a:extLst>
          </p:cNvPr>
          <p:cNvSpPr>
            <a:spLocks noGrp="1"/>
          </p:cNvSpPr>
          <p:nvPr>
            <p:ph type="dt" sz="half" idx="10"/>
          </p:nvPr>
        </p:nvSpPr>
        <p:spPr>
          <a:xfrm>
            <a:off x="422899" y="6217920"/>
            <a:ext cx="2743200" cy="640080"/>
          </a:xfrm>
        </p:spPr>
        <p:txBody>
          <a:bodyPr vert="horz" lIns="91440" tIns="45720" rIns="91440" bIns="45720" rtlCol="0" anchor="ctr">
            <a:normAutofit/>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CDF5B250-01D0-AFD6-9942-1BAFA5AD4538}"/>
              </a:ext>
            </a:extLst>
          </p:cNvPr>
          <p:cNvSpPr>
            <a:spLocks noGrp="1"/>
          </p:cNvSpPr>
          <p:nvPr>
            <p:ph type="ftr" sz="quarter" idx="11"/>
          </p:nvPr>
        </p:nvSpPr>
        <p:spPr>
          <a:xfrm>
            <a:off x="3762376" y="6217920"/>
            <a:ext cx="7195367" cy="640080"/>
          </a:xfrm>
        </p:spPr>
        <p:txBody>
          <a:bodyPr vert="horz" lIns="91440" tIns="45720" rIns="91440" bIns="45720" rtlCol="0" anchor="ctr">
            <a:normAutofit/>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Tree>
    <p:extLst>
      <p:ext uri="{BB962C8B-B14F-4D97-AF65-F5344CB8AC3E}">
        <p14:creationId xmlns:p14="http://schemas.microsoft.com/office/powerpoint/2010/main" val="4033552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Background Gray Rectangle">
            <a:extLst>
              <a:ext uri="{FF2B5EF4-FFF2-40B4-BE49-F238E27FC236}">
                <a16:creationId xmlns:a16="http://schemas.microsoft.com/office/drawing/2014/main" id="{05C5A40C-F9AD-4C93-97FA-358B169F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5">
            <a:extLst>
              <a:ext uri="{FF2B5EF4-FFF2-40B4-BE49-F238E27FC236}">
                <a16:creationId xmlns:a16="http://schemas.microsoft.com/office/drawing/2014/main" id="{7AABA2F9-823C-4214-A440-604B5DB2F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ectangle 17">
            <a:extLst>
              <a:ext uri="{FF2B5EF4-FFF2-40B4-BE49-F238E27FC236}">
                <a16:creationId xmlns:a16="http://schemas.microsoft.com/office/drawing/2014/main" id="{29B92431-B474-487C-98A7-621A5D0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85800"/>
            <a:ext cx="121920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6E72E-376F-834C-CD79-32264CC5EA9D}"/>
              </a:ext>
            </a:extLst>
          </p:cNvPr>
          <p:cNvSpPr>
            <a:spLocks noGrp="1"/>
          </p:cNvSpPr>
          <p:nvPr>
            <p:ph type="title"/>
          </p:nvPr>
        </p:nvSpPr>
        <p:spPr>
          <a:xfrm>
            <a:off x="836676" y="680189"/>
            <a:ext cx="10515600" cy="2510463"/>
          </a:xfrm>
        </p:spPr>
        <p:txBody>
          <a:bodyPr vert="horz" lIns="91440" tIns="45720" rIns="91440" bIns="45720" rtlCol="0" anchor="b">
            <a:normAutofit/>
          </a:bodyPr>
          <a:lstStyle/>
          <a:p>
            <a:pPr algn="ctr"/>
            <a:r>
              <a:rPr lang="en-US" sz="4800" dirty="0">
                <a:latin typeface="Times New Roman" panose="02020603050405020304" pitchFamily="18" charset="0"/>
                <a:cs typeface="Times New Roman" panose="02020603050405020304" pitchFamily="18" charset="0"/>
              </a:rPr>
              <a:t>PREVIEW FOR </a:t>
            </a:r>
            <a:r>
              <a:rPr lang="en-US" sz="4800">
                <a:latin typeface="Times New Roman" panose="02020603050405020304" pitchFamily="18" charset="0"/>
                <a:cs typeface="Times New Roman" panose="02020603050405020304" pitchFamily="18" charset="0"/>
              </a:rPr>
              <a:t>LECTURE 15</a:t>
            </a:r>
            <a:endParaRPr lang="en-US" sz="4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BFE1FD33-ADFF-561E-437A-B83C3E503579}"/>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pPr>
            <a:fld id="{3A4F6043-7A67-491B-98BC-F933DED7226D}" type="slidenum">
              <a:rPr lang="en-US" smtClean="0"/>
              <a:pPr>
                <a:spcAft>
                  <a:spcPts val="600"/>
                </a:spcAft>
              </a:pPr>
              <a:t>27</a:t>
            </a:fld>
            <a:endParaRPr lang="en-US"/>
          </a:p>
        </p:txBody>
      </p:sp>
      <p:cxnSp>
        <p:nvCxnSpPr>
          <p:cNvPr id="15" name="Straight Connector 19">
            <a:extLst>
              <a:ext uri="{FF2B5EF4-FFF2-40B4-BE49-F238E27FC236}">
                <a16:creationId xmlns:a16="http://schemas.microsoft.com/office/drawing/2014/main" id="{18BED632-3F93-4C38-BB9D-D6B36E1076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9" y="68019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F96AC3-CB6B-911F-8FF9-F5D96FBB5261}"/>
              </a:ext>
            </a:extLst>
          </p:cNvPr>
          <p:cNvSpPr>
            <a:spLocks noGrp="1"/>
          </p:cNvSpPr>
          <p:nvPr>
            <p:ph idx="1"/>
          </p:nvPr>
        </p:nvSpPr>
        <p:spPr>
          <a:xfrm>
            <a:off x="1170033" y="3429000"/>
            <a:ext cx="9848887" cy="2457997"/>
          </a:xfrm>
        </p:spPr>
        <p:txBody>
          <a:bodyPr vert="horz" lIns="91440" tIns="45720" rIns="91440" bIns="45720" rtlCol="0">
            <a:normAutofit/>
          </a:bodyPr>
          <a:lstStyle/>
          <a:p>
            <a:pPr algn="ctr"/>
            <a:r>
              <a:rPr lang="en-US" sz="2800">
                <a:latin typeface="Times New Roman" panose="02020603050405020304" pitchFamily="18" charset="0"/>
                <a:cs typeface="Times New Roman" panose="02020603050405020304" pitchFamily="18" charset="0"/>
              </a:rPr>
              <a:t>DIFFERENT NORMAL </a:t>
            </a:r>
            <a:r>
              <a:rPr lang="en-US" sz="2800" dirty="0">
                <a:latin typeface="Times New Roman" panose="02020603050405020304" pitchFamily="18" charset="0"/>
                <a:cs typeface="Times New Roman" panose="02020603050405020304" pitchFamily="18" charset="0"/>
              </a:rPr>
              <a:t>FORMS</a:t>
            </a:r>
          </a:p>
        </p:txBody>
      </p:sp>
      <p:cxnSp>
        <p:nvCxnSpPr>
          <p:cNvPr id="17" name="Straight Connector 21">
            <a:extLst>
              <a:ext uri="{FF2B5EF4-FFF2-40B4-BE49-F238E27FC236}">
                <a16:creationId xmlns:a16="http://schemas.microsoft.com/office/drawing/2014/main" id="{30D2A0D4-02A1-4D54-B25A-DF0DD9DD0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1FC013E4-932A-52E1-1578-568658B75A20}"/>
              </a:ext>
            </a:extLst>
          </p:cNvPr>
          <p:cNvSpPr>
            <a:spLocks noGrp="1"/>
          </p:cNvSpPr>
          <p:nvPr>
            <p:ph type="dt" sz="half" idx="10"/>
          </p:nvPr>
        </p:nvSpPr>
        <p:spPr>
          <a:xfrm>
            <a:off x="422899" y="6217920"/>
            <a:ext cx="2743200" cy="640080"/>
          </a:xfrm>
        </p:spPr>
        <p:txBody>
          <a:bodyPr vert="horz" lIns="91440" tIns="45720" rIns="91440" bIns="45720" rtlCol="0" anchor="ctr">
            <a:normAutofit/>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CDF5B250-01D0-AFD6-9942-1BAFA5AD4538}"/>
              </a:ext>
            </a:extLst>
          </p:cNvPr>
          <p:cNvSpPr>
            <a:spLocks noGrp="1"/>
          </p:cNvSpPr>
          <p:nvPr>
            <p:ph type="ftr" sz="quarter" idx="11"/>
          </p:nvPr>
        </p:nvSpPr>
        <p:spPr>
          <a:xfrm>
            <a:off x="3762376" y="6217920"/>
            <a:ext cx="7195367" cy="640080"/>
          </a:xfrm>
        </p:spPr>
        <p:txBody>
          <a:bodyPr vert="horz" lIns="91440" tIns="45720" rIns="91440" bIns="45720" rtlCol="0" anchor="ctr">
            <a:normAutofit/>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Tree>
    <p:extLst>
      <p:ext uri="{BB962C8B-B14F-4D97-AF65-F5344CB8AC3E}">
        <p14:creationId xmlns:p14="http://schemas.microsoft.com/office/powerpoint/2010/main" val="3771641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1082528" cy="1325563"/>
          </a:xfrm>
        </p:spPr>
        <p:txBody>
          <a:bodyPr>
            <a:normAutofit fontScale="90000"/>
          </a:bodyPr>
          <a:lstStyle/>
          <a:p>
            <a:pPr algn="l"/>
            <a:r>
              <a:rPr lang="en-US" i="0" dirty="0">
                <a:solidFill>
                  <a:srgbClr val="374151"/>
                </a:solidFill>
                <a:effectLst/>
                <a:latin typeface="Times New Roman" panose="02020603050405020304" pitchFamily="18" charset="0"/>
                <a:cs typeface="Times New Roman" panose="02020603050405020304" pitchFamily="18" charset="0"/>
              </a:rPr>
              <a:t>Decomposition using Functional Dependencies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518904"/>
          </a:xfrm>
        </p:spPr>
        <p:txBody>
          <a:bodyPr>
            <a:normAutofit/>
          </a:bodyPr>
          <a:lstStyle/>
          <a:p>
            <a:r>
              <a:rPr lang="en-US" dirty="0">
                <a:latin typeface="Times New Roman" panose="02020603050405020304" pitchFamily="18" charset="0"/>
                <a:cs typeface="Times New Roman" panose="02020603050405020304" pitchFamily="18" charset="0"/>
              </a:rPr>
              <a:t>The term decomposition refers to the process in which we break down a table in a database into various elements or parts.</a:t>
            </a:r>
          </a:p>
          <a:p>
            <a:r>
              <a:rPr lang="en-US" dirty="0">
                <a:latin typeface="Times New Roman" panose="02020603050405020304" pitchFamily="18" charset="0"/>
                <a:cs typeface="Times New Roman" panose="02020603050405020304" pitchFamily="18" charset="0"/>
              </a:rPr>
              <a:t>Thus, decomposition replaces a given relation with a collection of various smaller relations to collect a particular set of data.</a:t>
            </a:r>
          </a:p>
          <a:p>
            <a:r>
              <a:rPr lang="en-US" dirty="0"/>
              <a:t>Breaking a relation X into {X1, X2,……</a:t>
            </a:r>
            <a:r>
              <a:rPr lang="en-US" dirty="0" err="1"/>
              <a:t>Xn</a:t>
            </a:r>
            <a:r>
              <a:rPr lang="en-US" dirty="0"/>
              <a:t>} is decomposition.</a:t>
            </a:r>
          </a:p>
          <a:p>
            <a:r>
              <a:rPr lang="en-US" dirty="0">
                <a:solidFill>
                  <a:srgbClr val="FF0000"/>
                </a:solidFill>
                <a:latin typeface="Times New Roman" panose="02020603050405020304" pitchFamily="18" charset="0"/>
                <a:cs typeface="Times New Roman" panose="02020603050405020304" pitchFamily="18" charset="0"/>
              </a:rPr>
              <a:t>Decomposition must always be lossless. This way, we can rest assured that the data/information that was there in the original relation can be reconstructed accurately based on the decomposed relations.</a:t>
            </a:r>
          </a:p>
          <a:p>
            <a:r>
              <a:rPr lang="en-US" dirty="0">
                <a:solidFill>
                  <a:srgbClr val="FF0000"/>
                </a:solidFill>
                <a:latin typeface="Times New Roman" panose="02020603050405020304" pitchFamily="18" charset="0"/>
                <a:cs typeface="Times New Roman" panose="02020603050405020304" pitchFamily="18" charset="0"/>
              </a:rPr>
              <a:t>In case the relation is not decomposed properly, then it may eventually lead to problems such as information loss.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a:t>
            </a:fld>
            <a:endParaRPr lang="en-US" dirty="0"/>
          </a:p>
        </p:txBody>
      </p:sp>
    </p:spTree>
    <p:extLst>
      <p:ext uri="{BB962C8B-B14F-4D97-AF65-F5344CB8AC3E}">
        <p14:creationId xmlns:p14="http://schemas.microsoft.com/office/powerpoint/2010/main" val="2562390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1082528" cy="1325563"/>
          </a:xfrm>
        </p:spPr>
        <p:txBody>
          <a:bodyPr>
            <a:normAutofit/>
          </a:bodyPr>
          <a:lstStyle/>
          <a:p>
            <a:pPr algn="l"/>
            <a:r>
              <a:rPr lang="en-US" dirty="0">
                <a:latin typeface="Times New Roman" panose="02020603050405020304" pitchFamily="18" charset="0"/>
                <a:cs typeface="Times New Roman" panose="02020603050405020304" pitchFamily="18" charset="0"/>
              </a:rPr>
              <a:t>Types of Decomposition</a:t>
            </a:r>
            <a:endParaRPr lang="en-US" i="0" dirty="0">
              <a:solidFill>
                <a:srgbClr val="37415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518904"/>
          </a:xfrm>
        </p:spPr>
        <p:txBody>
          <a:bodyPr>
            <a:normAutofit/>
          </a:bodyPr>
          <a:lstStyle/>
          <a:p>
            <a:r>
              <a:rPr lang="en-US" dirty="0">
                <a:latin typeface="Times New Roman" panose="02020603050405020304" pitchFamily="18" charset="0"/>
                <a:cs typeface="Times New Roman" panose="02020603050405020304" pitchFamily="18" charset="0"/>
              </a:rPr>
              <a:t>Decomposition is of two major types in DBMS:</a:t>
            </a:r>
          </a:p>
          <a:p>
            <a:pPr lvl="1">
              <a:buFont typeface="+mj-lt"/>
              <a:buAutoNum type="arabicPeriod"/>
            </a:pPr>
            <a:r>
              <a:rPr lang="en-US" sz="2400" dirty="0">
                <a:latin typeface="Times New Roman" panose="02020603050405020304" pitchFamily="18" charset="0"/>
                <a:cs typeface="Times New Roman" panose="02020603050405020304" pitchFamily="18" charset="0"/>
              </a:rPr>
              <a:t>Lossless Decomposition</a:t>
            </a:r>
          </a:p>
          <a:p>
            <a:pPr lvl="1">
              <a:buFont typeface="+mj-lt"/>
              <a:buAutoNum type="arabicPeriod"/>
            </a:pPr>
            <a:r>
              <a:rPr lang="en-US" sz="2400" dirty="0">
                <a:latin typeface="Times New Roman" panose="02020603050405020304" pitchFamily="18" charset="0"/>
                <a:cs typeface="Times New Roman" panose="02020603050405020304" pitchFamily="18" charset="0"/>
              </a:rPr>
              <a:t>Lossy Decomposition</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a:t>
            </a:fld>
            <a:endParaRPr lang="en-US" dirty="0"/>
          </a:p>
        </p:txBody>
      </p:sp>
      <p:grpSp>
        <p:nvGrpSpPr>
          <p:cNvPr id="15" name="Group 14">
            <a:extLst>
              <a:ext uri="{FF2B5EF4-FFF2-40B4-BE49-F238E27FC236}">
                <a16:creationId xmlns:a16="http://schemas.microsoft.com/office/drawing/2014/main" id="{737009F9-0701-67A0-8B4B-6FE5683C7A7E}"/>
              </a:ext>
            </a:extLst>
          </p:cNvPr>
          <p:cNvGrpSpPr/>
          <p:nvPr/>
        </p:nvGrpSpPr>
        <p:grpSpPr>
          <a:xfrm>
            <a:off x="357924" y="1899884"/>
            <a:ext cx="11417378" cy="4318036"/>
            <a:chOff x="357924" y="1899884"/>
            <a:chExt cx="11417378" cy="4318036"/>
          </a:xfrm>
        </p:grpSpPr>
        <p:pic>
          <p:nvPicPr>
            <p:cNvPr id="8" name="Picture 7">
              <a:extLst>
                <a:ext uri="{FF2B5EF4-FFF2-40B4-BE49-F238E27FC236}">
                  <a16:creationId xmlns:a16="http://schemas.microsoft.com/office/drawing/2014/main" id="{138A1417-AD3E-32A1-CDFC-DB073B4BA442}"/>
                </a:ext>
              </a:extLst>
            </p:cNvPr>
            <p:cNvPicPr>
              <a:picLocks noChangeAspect="1"/>
            </p:cNvPicPr>
            <p:nvPr/>
          </p:nvPicPr>
          <p:blipFill>
            <a:blip r:embed="rId3"/>
            <a:stretch>
              <a:fillRect/>
            </a:stretch>
          </p:blipFill>
          <p:spPr>
            <a:xfrm>
              <a:off x="420621" y="3946794"/>
              <a:ext cx="7310184" cy="2271126"/>
            </a:xfrm>
            <a:prstGeom prst="rect">
              <a:avLst/>
            </a:prstGeom>
          </p:spPr>
        </p:pic>
        <p:pic>
          <p:nvPicPr>
            <p:cNvPr id="10" name="Picture 9">
              <a:extLst>
                <a:ext uri="{FF2B5EF4-FFF2-40B4-BE49-F238E27FC236}">
                  <a16:creationId xmlns:a16="http://schemas.microsoft.com/office/drawing/2014/main" id="{5465C6FD-B30A-015F-A68F-8ED5FA8B87BF}"/>
                </a:ext>
              </a:extLst>
            </p:cNvPr>
            <p:cNvPicPr>
              <a:picLocks noChangeAspect="1"/>
            </p:cNvPicPr>
            <p:nvPr/>
          </p:nvPicPr>
          <p:blipFill>
            <a:blip r:embed="rId4"/>
            <a:stretch>
              <a:fillRect/>
            </a:stretch>
          </p:blipFill>
          <p:spPr>
            <a:xfrm>
              <a:off x="357924" y="3422126"/>
              <a:ext cx="7372881" cy="457200"/>
            </a:xfrm>
            <a:prstGeom prst="rect">
              <a:avLst/>
            </a:prstGeom>
          </p:spPr>
        </p:pic>
        <p:pic>
          <p:nvPicPr>
            <p:cNvPr id="12" name="Picture 11">
              <a:extLst>
                <a:ext uri="{FF2B5EF4-FFF2-40B4-BE49-F238E27FC236}">
                  <a16:creationId xmlns:a16="http://schemas.microsoft.com/office/drawing/2014/main" id="{DF87E703-C95C-9DFF-AE33-DCA963D64F11}"/>
                </a:ext>
              </a:extLst>
            </p:cNvPr>
            <p:cNvPicPr>
              <a:picLocks noChangeAspect="1"/>
            </p:cNvPicPr>
            <p:nvPr/>
          </p:nvPicPr>
          <p:blipFill>
            <a:blip r:embed="rId5"/>
            <a:stretch>
              <a:fillRect/>
            </a:stretch>
          </p:blipFill>
          <p:spPr>
            <a:xfrm>
              <a:off x="7730805" y="1899884"/>
              <a:ext cx="4044497" cy="781936"/>
            </a:xfrm>
            <a:prstGeom prst="rect">
              <a:avLst/>
            </a:prstGeom>
          </p:spPr>
        </p:pic>
        <p:cxnSp>
          <p:nvCxnSpPr>
            <p:cNvPr id="14" name="Connector: Elbow 13">
              <a:extLst>
                <a:ext uri="{FF2B5EF4-FFF2-40B4-BE49-F238E27FC236}">
                  <a16:creationId xmlns:a16="http://schemas.microsoft.com/office/drawing/2014/main" id="{70016273-993C-040C-07F1-FC42DB587C8F}"/>
                </a:ext>
              </a:extLst>
            </p:cNvPr>
            <p:cNvCxnSpPr>
              <a:stCxn id="8" idx="3"/>
              <a:endCxn id="12" idx="2"/>
            </p:cNvCxnSpPr>
            <p:nvPr/>
          </p:nvCxnSpPr>
          <p:spPr>
            <a:xfrm flipV="1">
              <a:off x="7730805" y="2681820"/>
              <a:ext cx="2022249" cy="2400537"/>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5379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1082528" cy="1325563"/>
          </a:xfrm>
        </p:spPr>
        <p:txBody>
          <a:bodyPr>
            <a:normAutofit/>
          </a:bodyPr>
          <a:lstStyle/>
          <a:p>
            <a:pPr algn="l"/>
            <a:r>
              <a:rPr lang="en-US" dirty="0">
                <a:latin typeface="Times New Roman" panose="02020603050405020304" pitchFamily="18" charset="0"/>
                <a:cs typeface="Times New Roman" panose="02020603050405020304" pitchFamily="18" charset="0"/>
              </a:rPr>
              <a:t>Lossless Decomposition </a:t>
            </a:r>
            <a:endParaRPr lang="en-US" i="0" dirty="0">
              <a:solidFill>
                <a:srgbClr val="37415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518904"/>
          </a:xfrm>
        </p:spPr>
        <p:txBody>
          <a:bodyPr>
            <a:normAutofit/>
          </a:bodyPr>
          <a:lstStyle/>
          <a:p>
            <a:r>
              <a:rPr lang="en-US" dirty="0">
                <a:latin typeface="Times New Roman" panose="02020603050405020304" pitchFamily="18" charset="0"/>
                <a:cs typeface="Times New Roman" panose="02020603050405020304" pitchFamily="18" charset="0"/>
              </a:rPr>
              <a:t>A decomposition is said to be lossless when it is feasible to reconstruct the original relation R using joins from the decomposed tables.</a:t>
            </a:r>
          </a:p>
          <a:p>
            <a:r>
              <a:rPr lang="en-US" dirty="0">
                <a:latin typeface="Times New Roman" panose="02020603050405020304" pitchFamily="18" charset="0"/>
                <a:cs typeface="Times New Roman" panose="02020603050405020304" pitchFamily="18" charset="0"/>
              </a:rPr>
              <a:t>It is the most preferred choice. This way, the information will not be lost from the relation after its decomposition.</a:t>
            </a:r>
          </a:p>
          <a:p>
            <a:r>
              <a:rPr lang="en-US" dirty="0">
                <a:latin typeface="Times New Roman" panose="02020603050405020304" pitchFamily="18" charset="0"/>
                <a:cs typeface="Times New Roman" panose="02020603050405020304" pitchFamily="18" charset="0"/>
              </a:rPr>
              <a:t>A lossless join would eventually result in the original relation that is very similar.</a:t>
            </a:r>
          </a:p>
          <a:p>
            <a:r>
              <a:rPr lang="en-US" dirty="0">
                <a:latin typeface="Times New Roman" panose="02020603050405020304" pitchFamily="18" charset="0"/>
                <a:cs typeface="Times New Roman" panose="02020603050405020304" pitchFamily="18" charset="0"/>
              </a:rPr>
              <a:t>For example,</a:t>
            </a:r>
          </a:p>
          <a:p>
            <a:r>
              <a:rPr lang="en-US" dirty="0">
                <a:latin typeface="Times New Roman" panose="02020603050405020304" pitchFamily="18" charset="0"/>
                <a:cs typeface="Times New Roman" panose="02020603050405020304" pitchFamily="18" charset="0"/>
              </a:rPr>
              <a:t>Let us take ‘A’ as the Relational Schema, having an instance of ‘a’. Consider that it is decomposed into: A1, A2, A3, . . . . An; with instance: a1, a2, a3, . . .. An.</a:t>
            </a:r>
          </a:p>
          <a:p>
            <a:r>
              <a:rPr lang="en-US" dirty="0">
                <a:latin typeface="Times New Roman" panose="02020603050405020304" pitchFamily="18" charset="0"/>
                <a:cs typeface="Times New Roman" panose="02020603050405020304" pitchFamily="18" charset="0"/>
              </a:rPr>
              <a:t>If a1 ⋈ a2 ⋈ a3 . . . . ⋈ an, then it is known as ‘Lossless Join Decomposition’. </a:t>
            </a: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5</a:t>
            </a:fld>
            <a:endParaRPr lang="en-US" dirty="0"/>
          </a:p>
        </p:txBody>
      </p:sp>
    </p:spTree>
    <p:extLst>
      <p:ext uri="{BB962C8B-B14F-4D97-AF65-F5344CB8AC3E}">
        <p14:creationId xmlns:p14="http://schemas.microsoft.com/office/powerpoint/2010/main" val="3405276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1082528" cy="1325563"/>
          </a:xfrm>
        </p:spPr>
        <p:txBody>
          <a:bodyPr>
            <a:normAutofit/>
          </a:bodyPr>
          <a:lstStyle/>
          <a:p>
            <a:pPr algn="l"/>
            <a:r>
              <a:rPr lang="en-US" dirty="0">
                <a:latin typeface="Times New Roman" panose="02020603050405020304" pitchFamily="18" charset="0"/>
                <a:cs typeface="Times New Roman" panose="02020603050405020304" pitchFamily="18" charset="0"/>
              </a:rPr>
              <a:t>Lossless Decomposition </a:t>
            </a:r>
            <a:endParaRPr lang="en-US" i="0" dirty="0">
              <a:solidFill>
                <a:srgbClr val="37415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518904"/>
          </a:xfrm>
        </p:spPr>
        <p:txBody>
          <a:bodyPr>
            <a:normAutofit/>
          </a:bodyPr>
          <a:lstStyle/>
          <a:p>
            <a:r>
              <a:rPr lang="en-US" dirty="0">
                <a:latin typeface="Times New Roman" panose="02020603050405020304" pitchFamily="18" charset="0"/>
                <a:cs typeface="Times New Roman" panose="02020603050405020304" pitchFamily="18" charset="0"/>
              </a:rPr>
              <a:t>In the case of lossless decomposition, one selects the common attribute.</a:t>
            </a:r>
          </a:p>
          <a:p>
            <a:r>
              <a:rPr lang="en-US" dirty="0">
                <a:latin typeface="Times New Roman" panose="02020603050405020304" pitchFamily="18" charset="0"/>
                <a:cs typeface="Times New Roman" panose="02020603050405020304" pitchFamily="18" charset="0"/>
              </a:rPr>
              <a:t>Here, the criteria used for the selection of a common attribute as this attribute has to be a super key or a candidate key in either relation X1, relation X2, or either of them.</a:t>
            </a:r>
          </a:p>
          <a:p>
            <a:r>
              <a:rPr lang="en-US" dirty="0">
                <a:latin typeface="Times New Roman" panose="02020603050405020304" pitchFamily="18" charset="0"/>
                <a:cs typeface="Times New Roman" panose="02020603050405020304" pitchFamily="18" charset="0"/>
              </a:rPr>
              <a:t>In simpler words, the decomposition of the relation X into the relations X1 and X2 will be a lossless join decomposition in DBMS when a minimum of one of these functional dependencies is in F+ (Functional dependency closure).</a:t>
            </a:r>
          </a:p>
          <a:p>
            <a:r>
              <a:rPr lang="en-US" i="1" dirty="0">
                <a:latin typeface="Times New Roman" panose="02020603050405020304" pitchFamily="18" charset="0"/>
                <a:cs typeface="Times New Roman" panose="02020603050405020304" pitchFamily="18" charset="0"/>
              </a:rPr>
              <a:t>X1 ∩ X2 → X1</a:t>
            </a:r>
            <a:r>
              <a:rPr lang="en-US" dirty="0">
                <a:latin typeface="Times New Roman" panose="02020603050405020304" pitchFamily="18" charset="0"/>
                <a:cs typeface="Times New Roman" panose="02020603050405020304" pitchFamily="18" charset="0"/>
              </a:rPr>
              <a:t>		OR 		</a:t>
            </a:r>
            <a:r>
              <a:rPr lang="en-US" i="1" dirty="0">
                <a:latin typeface="Times New Roman" panose="02020603050405020304" pitchFamily="18" charset="0"/>
                <a:cs typeface="Times New Roman" panose="02020603050405020304" pitchFamily="18" charset="0"/>
              </a:rPr>
              <a:t>X1 ∩ X2 → X2</a:t>
            </a:r>
            <a:endParaRPr lang="en-US" sz="2400" i="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6</a:t>
            </a:fld>
            <a:endParaRPr lang="en-US" dirty="0"/>
          </a:p>
        </p:txBody>
      </p:sp>
    </p:spTree>
    <p:extLst>
      <p:ext uri="{BB962C8B-B14F-4D97-AF65-F5344CB8AC3E}">
        <p14:creationId xmlns:p14="http://schemas.microsoft.com/office/powerpoint/2010/main" val="2081090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1082528" cy="1325563"/>
          </a:xfrm>
        </p:spPr>
        <p:txBody>
          <a:bodyPr>
            <a:normAutofit/>
          </a:bodyPr>
          <a:lstStyle/>
          <a:p>
            <a:pPr algn="l"/>
            <a:r>
              <a:rPr lang="en-US" dirty="0">
                <a:latin typeface="Times New Roman" panose="02020603050405020304" pitchFamily="18" charset="0"/>
                <a:cs typeface="Times New Roman" panose="02020603050405020304" pitchFamily="18" charset="0"/>
              </a:rPr>
              <a:t>Conditions </a:t>
            </a:r>
            <a:r>
              <a:rPr lang="en-US" dirty="0"/>
              <a:t>for </a:t>
            </a:r>
            <a:r>
              <a:rPr lang="en-US" dirty="0">
                <a:latin typeface="Times New Roman" panose="02020603050405020304" pitchFamily="18" charset="0"/>
                <a:cs typeface="Times New Roman" panose="02020603050405020304" pitchFamily="18" charset="0"/>
              </a:rPr>
              <a:t>Lossless Decomposition </a:t>
            </a:r>
            <a:endParaRPr lang="en-US" i="0" dirty="0">
              <a:solidFill>
                <a:srgbClr val="37415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518904"/>
          </a:xfrm>
        </p:spPr>
        <p:txBody>
          <a:bodyPr>
            <a:normAutofit/>
          </a:bodyPr>
          <a:lstStyle/>
          <a:p>
            <a:r>
              <a:rPr lang="en-US" dirty="0">
                <a:latin typeface="Times New Roman" panose="02020603050405020304" pitchFamily="18" charset="0"/>
                <a:cs typeface="Times New Roman" panose="02020603050405020304" pitchFamily="18" charset="0"/>
              </a:rPr>
              <a:t>Let us consider a relation X. In case we decompose this relation into relation X1 and relation X2 sub-parts. This decomposition will be referred to as a lossless decomposition in case it satisfies these statements:</a:t>
            </a:r>
          </a:p>
          <a:p>
            <a:pPr lvl="1"/>
            <a:r>
              <a:rPr lang="en-US" sz="2400" dirty="0">
                <a:latin typeface="Times New Roman" panose="02020603050405020304" pitchFamily="18" charset="0"/>
                <a:cs typeface="Times New Roman" panose="02020603050405020304" pitchFamily="18" charset="0"/>
              </a:rPr>
              <a:t>If we </a:t>
            </a:r>
            <a:r>
              <a:rPr lang="en-US" sz="2400" b="1" dirty="0">
                <a:latin typeface="Times New Roman" panose="02020603050405020304" pitchFamily="18" charset="0"/>
                <a:cs typeface="Times New Roman" panose="02020603050405020304" pitchFamily="18" charset="0"/>
              </a:rPr>
              <a:t>union</a:t>
            </a:r>
            <a:r>
              <a:rPr lang="en-US" sz="2400" dirty="0">
                <a:latin typeface="Times New Roman" panose="02020603050405020304" pitchFamily="18" charset="0"/>
                <a:cs typeface="Times New Roman" panose="02020603050405020304" pitchFamily="18" charset="0"/>
              </a:rPr>
              <a:t> the sub relations X1 and X2, then it should </a:t>
            </a:r>
            <a:r>
              <a:rPr lang="en-US" sz="2400" b="1" dirty="0">
                <a:latin typeface="Times New Roman" panose="02020603050405020304" pitchFamily="18" charset="0"/>
                <a:cs typeface="Times New Roman" panose="02020603050405020304" pitchFamily="18" charset="0"/>
              </a:rPr>
              <a:t>consist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of</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all the attributes</a:t>
            </a:r>
            <a:r>
              <a:rPr lang="en-US" sz="2400" dirty="0">
                <a:latin typeface="Times New Roman" panose="02020603050405020304" pitchFamily="18" charset="0"/>
                <a:cs typeface="Times New Roman" panose="02020603050405020304" pitchFamily="18" charset="0"/>
              </a:rPr>
              <a:t> available before the decomposition in the original relation X.</a:t>
            </a:r>
          </a:p>
          <a:p>
            <a:pPr lvl="1"/>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intersections</a:t>
            </a:r>
            <a:r>
              <a:rPr lang="en-US" sz="2400" dirty="0">
                <a:latin typeface="Times New Roman" panose="02020603050405020304" pitchFamily="18" charset="0"/>
                <a:cs typeface="Times New Roman" panose="02020603050405020304" pitchFamily="18" charset="0"/>
              </a:rPr>
              <a:t> of X1 and X2 can </a:t>
            </a:r>
            <a:r>
              <a:rPr lang="en-US" sz="2400" b="1" dirty="0">
                <a:latin typeface="Times New Roman" panose="02020603050405020304" pitchFamily="18" charset="0"/>
                <a:cs typeface="Times New Roman" panose="02020603050405020304" pitchFamily="18" charset="0"/>
              </a:rPr>
              <a:t>never</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be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Null</a:t>
            </a:r>
            <a:r>
              <a:rPr lang="en-US" sz="2400" dirty="0">
                <a:latin typeface="Times New Roman" panose="02020603050405020304" pitchFamily="18" charset="0"/>
                <a:cs typeface="Times New Roman" panose="02020603050405020304" pitchFamily="18" charset="0"/>
              </a:rPr>
              <a:t>. There must be a common attribute in the sub relation. This common attribute must consist of some unique data/information.</a:t>
            </a:r>
          </a:p>
          <a:p>
            <a:r>
              <a:rPr lang="en-US" dirty="0">
                <a:latin typeface="Times New Roman" panose="02020603050405020304" pitchFamily="18" charset="0"/>
                <a:cs typeface="Times New Roman" panose="02020603050405020304" pitchFamily="18" charset="0"/>
              </a:rPr>
              <a:t>Here, the common attribute needs to be the super key of the sub relations, either X1 or X2.</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7</a:t>
            </a:fld>
            <a:endParaRPr lang="en-US" dirty="0"/>
          </a:p>
        </p:txBody>
      </p:sp>
    </p:spTree>
    <p:extLst>
      <p:ext uri="{BB962C8B-B14F-4D97-AF65-F5344CB8AC3E}">
        <p14:creationId xmlns:p14="http://schemas.microsoft.com/office/powerpoint/2010/main" val="2043719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1082528" cy="1325563"/>
          </a:xfrm>
        </p:spPr>
        <p:txBody>
          <a:bodyPr>
            <a:normAutofit/>
          </a:bodyPr>
          <a:lstStyle/>
          <a:p>
            <a:pPr algn="l"/>
            <a:r>
              <a:rPr lang="en-US" dirty="0">
                <a:latin typeface="Times New Roman" panose="02020603050405020304" pitchFamily="18" charset="0"/>
                <a:cs typeface="Times New Roman" panose="02020603050405020304" pitchFamily="18" charset="0"/>
              </a:rPr>
              <a:t>Conditions </a:t>
            </a:r>
            <a:r>
              <a:rPr lang="en-US" dirty="0"/>
              <a:t>for </a:t>
            </a:r>
            <a:r>
              <a:rPr lang="en-US" dirty="0">
                <a:latin typeface="Times New Roman" panose="02020603050405020304" pitchFamily="18" charset="0"/>
                <a:cs typeface="Times New Roman" panose="02020603050405020304" pitchFamily="18" charset="0"/>
              </a:rPr>
              <a:t>Lossless Decomposition </a:t>
            </a:r>
            <a:endParaRPr lang="en-US" i="0" dirty="0">
              <a:solidFill>
                <a:srgbClr val="37415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518904"/>
          </a:xfrm>
        </p:spPr>
        <p:txBody>
          <a:bodyPr>
            <a:normAutofit/>
          </a:bodyPr>
          <a:lstStyle/>
          <a:p>
            <a:r>
              <a:rPr lang="en-US" dirty="0">
                <a:latin typeface="Times New Roman" panose="02020603050405020304" pitchFamily="18" charset="0"/>
                <a:cs typeface="Times New Roman" panose="02020603050405020304" pitchFamily="18" charset="0"/>
              </a:rPr>
              <a:t>X = (P, Q, R)</a:t>
            </a:r>
          </a:p>
          <a:p>
            <a:r>
              <a:rPr lang="en-US" dirty="0">
                <a:latin typeface="Times New Roman" panose="02020603050405020304" pitchFamily="18" charset="0"/>
                <a:cs typeface="Times New Roman" panose="02020603050405020304" pitchFamily="18" charset="0"/>
              </a:rPr>
              <a:t>X1 = (P, Q), X2 = (Q, </a:t>
            </a:r>
            <a:r>
              <a:rPr lang="en-US" dirty="0"/>
              <a:t>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relation X here consists of three attributes P, Q, and R.</a:t>
            </a:r>
          </a:p>
          <a:p>
            <a:r>
              <a:rPr lang="en-US" dirty="0"/>
              <a:t>X</a:t>
            </a:r>
            <a:r>
              <a:rPr lang="en-US" dirty="0">
                <a:latin typeface="Times New Roman" panose="02020603050405020304" pitchFamily="18" charset="0"/>
                <a:cs typeface="Times New Roman" panose="02020603050405020304" pitchFamily="18" charset="0"/>
              </a:rPr>
              <a:t> decomposes into two separate relations X1 and X2.</a:t>
            </a:r>
          </a:p>
          <a:p>
            <a:r>
              <a:rPr lang="en-US" dirty="0">
                <a:latin typeface="Times New Roman" panose="02020603050405020304" pitchFamily="18" charset="0"/>
                <a:cs typeface="Times New Roman" panose="02020603050405020304" pitchFamily="18" charset="0"/>
              </a:rPr>
              <a:t>Thus, each of these X1 and X2 both have two attributes. The common attribute among each of these is Q.</a:t>
            </a:r>
          </a:p>
          <a:p>
            <a:r>
              <a:rPr lang="en-US" dirty="0">
                <a:latin typeface="Times New Roman" panose="02020603050405020304" pitchFamily="18" charset="0"/>
                <a:cs typeface="Times New Roman" panose="02020603050405020304" pitchFamily="18" charset="0"/>
              </a:rPr>
              <a:t>Combining X1 and X2 would generate the original relation X = (P, Q, R).</a:t>
            </a:r>
          </a:p>
          <a:p>
            <a:r>
              <a:rPr lang="en-US" dirty="0">
                <a:latin typeface="Times New Roman" panose="02020603050405020304" pitchFamily="18" charset="0"/>
                <a:cs typeface="Times New Roman" panose="02020603050405020304" pitchFamily="18" charset="0"/>
              </a:rPr>
              <a:t>Remember that the value present in column Q has to be unique. In case it consists of a duplicate value, then a lossless-join decomposition would not be possible here.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8</a:t>
            </a:fld>
            <a:endParaRPr lang="en-US" dirty="0"/>
          </a:p>
        </p:txBody>
      </p:sp>
    </p:spTree>
    <p:extLst>
      <p:ext uri="{BB962C8B-B14F-4D97-AF65-F5344CB8AC3E}">
        <p14:creationId xmlns:p14="http://schemas.microsoft.com/office/powerpoint/2010/main" val="281637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1082528" cy="1325563"/>
          </a:xfrm>
        </p:spPr>
        <p:txBody>
          <a:bodyPr>
            <a:normAutofit/>
          </a:bodyPr>
          <a:lstStyle/>
          <a:p>
            <a:pPr lvl="1"/>
            <a:r>
              <a:rPr lang="en-US" sz="5400" dirty="0">
                <a:latin typeface="Times New Roman" panose="02020603050405020304" pitchFamily="18" charset="0"/>
                <a:cs typeface="Times New Roman" panose="02020603050405020304" pitchFamily="18" charset="0"/>
              </a:rPr>
              <a:t>Lossy Decomposition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518904"/>
          </a:xfrm>
        </p:spPr>
        <p:txBody>
          <a:bodyPr>
            <a:normAutofit/>
          </a:bodyPr>
          <a:lstStyle/>
          <a:p>
            <a:r>
              <a:rPr lang="en-US" dirty="0"/>
              <a:t>Lossy decomposition is when a relation gets decomposed into multiple relational schemas, in such a way that retrieving the original relation leads to a loss of information.</a:t>
            </a:r>
          </a:p>
          <a:p>
            <a:r>
              <a:rPr lang="en-US" dirty="0"/>
              <a:t>Thus, a lossy decomposition is bound to lose information.</a:t>
            </a:r>
          </a:p>
          <a:p>
            <a:r>
              <a:rPr lang="en-US" dirty="0">
                <a:latin typeface="Times New Roman" panose="02020603050405020304" pitchFamily="18" charset="0"/>
                <a:cs typeface="Times New Roman" panose="02020603050405020304" pitchFamily="18" charset="0"/>
              </a:rPr>
              <a:t>Careless decomposition is another name for lossy join decomposition.</a:t>
            </a:r>
          </a:p>
          <a:p>
            <a:r>
              <a:rPr lang="en-US" dirty="0">
                <a:latin typeface="Times New Roman" panose="02020603050405020304" pitchFamily="18" charset="0"/>
                <a:cs typeface="Times New Roman" panose="02020603050405020304" pitchFamily="18" charset="0"/>
              </a:rPr>
              <a:t>It is because there is an introduction of various extraneous tuples in the sub relations’ natural join.</a:t>
            </a:r>
          </a:p>
          <a:p>
            <a:r>
              <a:rPr lang="en-US" dirty="0">
                <a:latin typeface="Times New Roman" panose="02020603050405020304" pitchFamily="18" charset="0"/>
                <a:cs typeface="Times New Roman" panose="02020603050405020304" pitchFamily="18" charset="0"/>
              </a:rPr>
              <a:t>These extraneous tuples make it very difficult to identify the original tuples.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02/12/2024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Relational Database Design | Lecture 13</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9</a:t>
            </a:fld>
            <a:endParaRPr lang="en-US" dirty="0"/>
          </a:p>
        </p:txBody>
      </p:sp>
    </p:spTree>
    <p:extLst>
      <p:ext uri="{BB962C8B-B14F-4D97-AF65-F5344CB8AC3E}">
        <p14:creationId xmlns:p14="http://schemas.microsoft.com/office/powerpoint/2010/main" val="274080529"/>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9259C4-AC71-4849-BC68-7545A45536D3}">
  <ds:schemaRefs>
    <ds:schemaRef ds:uri="http://schemas.microsoft.com/office/infopath/2007/PartnerControls"/>
    <ds:schemaRef ds:uri="http://schemas.microsoft.com/office/2006/documentManagement/types"/>
    <ds:schemaRef ds:uri="71af3243-3dd4-4a8d-8c0d-dd76da1f02a5"/>
    <ds:schemaRef ds:uri="http://purl.org/dc/elements/1.1/"/>
    <ds:schemaRef ds:uri="http://schemas.microsoft.com/sharepoint/v3"/>
    <ds:schemaRef ds:uri="230e9df3-be65-4c73-a93b-d1236ebd677e"/>
    <ds:schemaRef ds:uri="http://schemas.microsoft.com/office/2006/metadata/properties"/>
    <ds:schemaRef ds:uri="http://schemas.openxmlformats.org/package/2006/metadata/core-properties"/>
    <ds:schemaRef ds:uri="16c05727-aa75-4e4a-9b5f-8a80a1165891"/>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E37D1C0D-D4CE-465C-8DB2-7B2571F371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4E27A5-29EC-44AC-A353-55638DDBC5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{8564645E-7104-4F4A-BD43-E4C797E7F3DF}tf67338807_win32</Template>
  <TotalTime>2228</TotalTime>
  <Words>3147</Words>
  <Application>Microsoft Office PowerPoint</Application>
  <PresentationFormat>Widescreen</PresentationFormat>
  <Paragraphs>408</Paragraphs>
  <Slides>27</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Dante</vt:lpstr>
      <vt:lpstr>Dante (Headings)2</vt:lpstr>
      <vt:lpstr>Helvetica Neue Medium</vt:lpstr>
      <vt:lpstr>Söhne</vt:lpstr>
      <vt:lpstr>Times New Roman</vt:lpstr>
      <vt:lpstr>Wingdings 2</vt:lpstr>
      <vt:lpstr>OffsetVTI</vt:lpstr>
      <vt:lpstr>Database Management System</vt:lpstr>
      <vt:lpstr>Lesson 5: Relational Database Design (7hrs)</vt:lpstr>
      <vt:lpstr>Decomposition using Functional Dependencies</vt:lpstr>
      <vt:lpstr>Types of Decomposition</vt:lpstr>
      <vt:lpstr>Lossless Decomposition </vt:lpstr>
      <vt:lpstr>Lossless Decomposition </vt:lpstr>
      <vt:lpstr>Conditions for Lossless Decomposition </vt:lpstr>
      <vt:lpstr>Conditions for Lossless Decomposition </vt:lpstr>
      <vt:lpstr>Lossy Decomposition</vt:lpstr>
      <vt:lpstr>Lossy Decomposition</vt:lpstr>
      <vt:lpstr>Lossy Decomposition</vt:lpstr>
      <vt:lpstr>Properties of Decomposition</vt:lpstr>
      <vt:lpstr>Properties of Decomposition</vt:lpstr>
      <vt:lpstr>Properties of Decomposition</vt:lpstr>
      <vt:lpstr>Properties of Decomposition</vt:lpstr>
      <vt:lpstr>Multi Valued Dependencies</vt:lpstr>
      <vt:lpstr>Multi Valued Dependencies</vt:lpstr>
      <vt:lpstr>Joined Dependencies</vt:lpstr>
      <vt:lpstr>Joined Dependencies</vt:lpstr>
      <vt:lpstr>Normalizations</vt:lpstr>
      <vt:lpstr>Features of DB Normalizations</vt:lpstr>
      <vt:lpstr>Features of DB Normalizations</vt:lpstr>
      <vt:lpstr>Normal Forms</vt:lpstr>
      <vt:lpstr>Normal Forms</vt:lpstr>
      <vt:lpstr>Advantages of Normal Form</vt:lpstr>
      <vt:lpstr>END OF LECTURE 14</vt:lpstr>
      <vt:lpstr>PREVIEW FOR LECTURE 15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Shiva Kunwar</dc:creator>
  <cp:lastModifiedBy>Shiva Kunwar</cp:lastModifiedBy>
  <cp:revision>288</cp:revision>
  <dcterms:created xsi:type="dcterms:W3CDTF">2023-12-21T15:41:48Z</dcterms:created>
  <dcterms:modified xsi:type="dcterms:W3CDTF">2024-02-12T18:14:58Z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