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346" r:id="rId7"/>
    <p:sldId id="347" r:id="rId8"/>
    <p:sldId id="349" r:id="rId9"/>
    <p:sldId id="348" r:id="rId10"/>
    <p:sldId id="356" r:id="rId11"/>
    <p:sldId id="350" r:id="rId12"/>
    <p:sldId id="357" r:id="rId13"/>
    <p:sldId id="359" r:id="rId14"/>
    <p:sldId id="358" r:id="rId15"/>
    <p:sldId id="351" r:id="rId16"/>
    <p:sldId id="362" r:id="rId17"/>
    <p:sldId id="361" r:id="rId18"/>
    <p:sldId id="352" r:id="rId19"/>
    <p:sldId id="360" r:id="rId20"/>
    <p:sldId id="355" r:id="rId21"/>
    <p:sldId id="353" r:id="rId22"/>
    <p:sldId id="364" r:id="rId23"/>
    <p:sldId id="354" r:id="rId24"/>
    <p:sldId id="365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9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1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0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1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0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0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3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4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3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6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2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620983"/>
            <a:ext cx="10946892" cy="4411026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3384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274047"/>
            <a:ext cx="10543032" cy="494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Database Design | Lecture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3A2B529-615C-5780-F534-EE89157D62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580940"/>
              </p:ext>
            </p:extLst>
          </p:nvPr>
        </p:nvGraphicFramePr>
        <p:xfrm>
          <a:off x="609308" y="1933363"/>
          <a:ext cx="476097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635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TABLE_Student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u="sng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Stud_No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Course_No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Course_Fee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8090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1330D3-104A-E709-4C3C-226CE0CA8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68083"/>
              </p:ext>
            </p:extLst>
          </p:nvPr>
        </p:nvGraphicFramePr>
        <p:xfrm>
          <a:off x="7928615" y="398780"/>
          <a:ext cx="357453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177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2106359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</a:tblGrid>
              <a:tr h="418506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TABLE_COURSE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u="sng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Stud_No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Course_No</a:t>
                      </a:r>
                      <a:endParaRPr lang="en-US" sz="2400" u="none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78187"/>
                  </a:ext>
                </a:extLst>
              </a:tr>
              <a:tr h="4185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923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EBE4EB-CACC-3782-0769-C46019209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132574"/>
              </p:ext>
            </p:extLst>
          </p:nvPr>
        </p:nvGraphicFramePr>
        <p:xfrm>
          <a:off x="7928615" y="3599180"/>
          <a:ext cx="35745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785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825751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</a:tblGrid>
              <a:tr h="387604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TABLE_FEE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r>
                        <a:rPr lang="en-US" sz="2400" u="sng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Course_No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Course_Fee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245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A54206-A94F-CD45-1635-F13BC188F94B}"/>
              </a:ext>
            </a:extLst>
          </p:cNvPr>
          <p:cNvSpPr txBox="1"/>
          <p:nvPr/>
        </p:nvSpPr>
        <p:spPr>
          <a:xfrm>
            <a:off x="5642582" y="218657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to 2NF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EDDE9A8-3F0A-9C8C-BA78-03E424F31DCD}"/>
              </a:ext>
            </a:extLst>
          </p:cNvPr>
          <p:cNvCxnSpPr>
            <a:cxnSpLocks/>
          </p:cNvCxnSpPr>
          <p:nvPr/>
        </p:nvCxnSpPr>
        <p:spPr>
          <a:xfrm flipV="1">
            <a:off x="5370286" y="2824405"/>
            <a:ext cx="2508806" cy="503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737D94-E25D-817F-3A58-FCE0F99B8BAB}"/>
              </a:ext>
            </a:extLst>
          </p:cNvPr>
          <p:cNvCxnSpPr>
            <a:cxnSpLocks/>
          </p:cNvCxnSpPr>
          <p:nvPr/>
        </p:nvCxnSpPr>
        <p:spPr>
          <a:xfrm>
            <a:off x="5370286" y="3328322"/>
            <a:ext cx="2508806" cy="15294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549455-A29A-E0C5-D2C4-5099C41E71FE}"/>
              </a:ext>
            </a:extLst>
          </p:cNvPr>
          <p:cNvSpPr txBox="1"/>
          <p:nvPr/>
        </p:nvSpPr>
        <p:spPr>
          <a:xfrm>
            <a:off x="420623" y="5371008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COURSE_FEE would be a non-prime attribute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6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 tries to reduce the redundant data getting stored in memory.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3NF if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2NF and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non-key attribute is non-transitively dependent on the primary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non-key attributes must depend on the primary key but not any other non-key attribute.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in third normal form if it holds at least one of the following conditions for every non-trivial function dependency X → 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super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a prime attribute, i.e., each element of Y is part of some candidate key.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3A2B529-615C-5780-F534-EE89157D62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68332" y="1219200"/>
          <a:ext cx="6997991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59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627940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  <a:gridCol w="1297393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  <a:gridCol w="1472535">
                  <a:extLst>
                    <a:ext uri="{9D8B030D-6E8A-4147-A177-3AD203B41FA5}">
                      <a16:colId xmlns:a16="http://schemas.microsoft.com/office/drawing/2014/main" val="1594653401"/>
                    </a:ext>
                  </a:extLst>
                </a:gridCol>
                <a:gridCol w="1384964">
                  <a:extLst>
                    <a:ext uri="{9D8B030D-6E8A-4147-A177-3AD203B41FA5}">
                      <a16:colId xmlns:a16="http://schemas.microsoft.com/office/drawing/2014/main" val="83022976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TABLE_Employee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Emp_Name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Emp_Zip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Emp_State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Emp_City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Gandaki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Pokhara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Bagmati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Lumbini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2C8CC-5D16-57A4-E5DC-722A9CE6D4E1}"/>
              </a:ext>
            </a:extLst>
          </p:cNvPr>
          <p:cNvSpPr txBox="1"/>
          <p:nvPr/>
        </p:nvSpPr>
        <p:spPr>
          <a:xfrm>
            <a:off x="7594600" y="440740"/>
            <a:ext cx="406084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EMP_STATE &amp; EMP_CITY dependent on EMP_ZIP and EMP_ZIP dependent on EMP_ID. The non-prime attributes (EMP_STATE, EMP_CITY) are transitively dependent on the super key(EMP_ID). It violates the rule of the third normal form.</a:t>
            </a:r>
            <a:endParaRPr lang="en-US" sz="2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41D78B9-264D-E8F1-849D-4EC2A37F2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42903"/>
              </p:ext>
            </p:extLst>
          </p:nvPr>
        </p:nvGraphicFramePr>
        <p:xfrm>
          <a:off x="216006" y="3718560"/>
          <a:ext cx="4140492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59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627940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  <a:gridCol w="1297393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TABLE_Employee_Zip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Emp_Name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Emp_Zip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0E57EAD-946D-5D08-0062-7D936F37A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263891"/>
              </p:ext>
            </p:extLst>
          </p:nvPr>
        </p:nvGraphicFramePr>
        <p:xfrm>
          <a:off x="4519784" y="3733800"/>
          <a:ext cx="415489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393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  <a:gridCol w="1472535">
                  <a:extLst>
                    <a:ext uri="{9D8B030D-6E8A-4147-A177-3AD203B41FA5}">
                      <a16:colId xmlns:a16="http://schemas.microsoft.com/office/drawing/2014/main" val="1594653401"/>
                    </a:ext>
                  </a:extLst>
                </a:gridCol>
                <a:gridCol w="1384964">
                  <a:extLst>
                    <a:ext uri="{9D8B030D-6E8A-4147-A177-3AD203B41FA5}">
                      <a16:colId xmlns:a16="http://schemas.microsoft.com/office/drawing/2014/main" val="830229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TABLE_Employee_Zip_City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Emp_Zip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Emp_State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Emp_City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Gandaki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Pokhara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Bagmati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Lumbini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6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 is sufficient to design a normal relational database since a majority of third normal form tables stay free from anomalies of deletion, updating, and insertion.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this, 3NF is bound to ensure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losslessness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preserve functional dependencies.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 Codd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decompositions involving relations with more than one candidate key, where candidate keys are composite and overlapping,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BCNF if every determinant is a candidate key,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 is the advanced version of 3NF. It is stricter than 3NF.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 Codd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3A2B529-615C-5780-F534-EE89157D62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797620"/>
              </p:ext>
            </p:extLst>
          </p:nvPr>
        </p:nvGraphicFramePr>
        <p:xfrm>
          <a:off x="268332" y="1219200"/>
          <a:ext cx="7910467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522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848646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94653401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83022976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Emp_Country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Emp_Dept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Emp_Type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Emp_DeptNo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41D78B9-264D-E8F1-849D-4EC2A37F2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017446"/>
              </p:ext>
            </p:extLst>
          </p:nvPr>
        </p:nvGraphicFramePr>
        <p:xfrm>
          <a:off x="114406" y="3629660"/>
          <a:ext cx="3149029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94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942635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TABLE2.1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Emp_Country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A8F7053-25C2-CD3A-F438-42417B30CF9C}"/>
              </a:ext>
            </a:extLst>
          </p:cNvPr>
          <p:cNvSpPr txBox="1"/>
          <p:nvPr/>
        </p:nvSpPr>
        <p:spPr>
          <a:xfrm>
            <a:off x="8331090" y="518158"/>
            <a:ext cx="3860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table1, Functional dependencies are as follows: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  →  EMP_COUNTRY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EMP_DEPT  →  {DEPT_TYPE, EMP_DEPT_NO}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key: {EMP-ID, EMP-DEPT}</a:t>
            </a:r>
          </a:p>
          <a:p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is not in BCNF because neither EMP_DEPT nor EMP_ID alone are keys.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D360A7B4-AE11-E2F6-579D-94259A1B5C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692248"/>
              </p:ext>
            </p:extLst>
          </p:nvPr>
        </p:nvGraphicFramePr>
        <p:xfrm>
          <a:off x="3365035" y="3629660"/>
          <a:ext cx="49281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272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  <a:gridCol w="1520259">
                  <a:extLst>
                    <a:ext uri="{9D8B030D-6E8A-4147-A177-3AD203B41FA5}">
                      <a16:colId xmlns:a16="http://schemas.microsoft.com/office/drawing/2014/main" val="1594653401"/>
                    </a:ext>
                  </a:extLst>
                </a:gridCol>
                <a:gridCol w="1811642">
                  <a:extLst>
                    <a:ext uri="{9D8B030D-6E8A-4147-A177-3AD203B41FA5}">
                      <a16:colId xmlns:a16="http://schemas.microsoft.com/office/drawing/2014/main" val="830229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TABLE2.2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Emp_Dept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Emp_Type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Emp_DeptNo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B15E4E0-E72F-BF13-F006-BBDCDFDFC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04581"/>
              </p:ext>
            </p:extLst>
          </p:nvPr>
        </p:nvGraphicFramePr>
        <p:xfrm>
          <a:off x="8585306" y="3996033"/>
          <a:ext cx="3085993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494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1841499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Emp_DeptNo</a:t>
                      </a:r>
                      <a:endParaRPr lang="en-US" sz="23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7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1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 Codd Vs 3NF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in BCNF has no information repetition but relation in 3NF has information repetition.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in 3NF is lossless and dependency-preserving but decomposition in BCNF is not dependency-preserving.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Fourth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relation R is in 4NF if </a:t>
            </a:r>
          </a:p>
          <a:p>
            <a:pPr lvl="1"/>
            <a:r>
              <a:rPr lang="en-US" sz="2400" dirty="0"/>
              <a:t>it is in BCNF 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multivalued dependencies.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dependency A → B, if for a single value of A, multiple values of B exist, then the relation will be a multi-valued dependency.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Fourth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535944"/>
            <a:ext cx="6008312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STUDENT table is in 3NF, but the COURSE and HOBBY are two independent entity. Hence, there is no relationship between COURSE and HOBBY.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relation, a student with STU_ID, 21 contains two courses, Computer and Math and two hobbies, Dancing and Singing. So there is a Multi-valued dependency on STU_ID, which leads to unnecessary repetition of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make the above table into 4NF, we can decompose it into two tables: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2B894E-CF70-EF61-244B-A57EA0239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229019"/>
              </p:ext>
            </p:extLst>
          </p:nvPr>
        </p:nvGraphicFramePr>
        <p:xfrm>
          <a:off x="6548358" y="1166922"/>
          <a:ext cx="5297694" cy="3185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898">
                  <a:extLst>
                    <a:ext uri="{9D8B030D-6E8A-4147-A177-3AD203B41FA5}">
                      <a16:colId xmlns:a16="http://schemas.microsoft.com/office/drawing/2014/main" val="2769844586"/>
                    </a:ext>
                  </a:extLst>
                </a:gridCol>
                <a:gridCol w="1765898">
                  <a:extLst>
                    <a:ext uri="{9D8B030D-6E8A-4147-A177-3AD203B41FA5}">
                      <a16:colId xmlns:a16="http://schemas.microsoft.com/office/drawing/2014/main" val="2175801469"/>
                    </a:ext>
                  </a:extLst>
                </a:gridCol>
                <a:gridCol w="1765898">
                  <a:extLst>
                    <a:ext uri="{9D8B030D-6E8A-4147-A177-3AD203B41FA5}">
                      <a16:colId xmlns:a16="http://schemas.microsoft.com/office/drawing/2014/main" val="4106835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HOBBY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6064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Dancing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9187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7990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Dancing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383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66586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Hockey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584425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C207167-0AA0-D10B-5A32-550AC84D3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72927"/>
              </p:ext>
            </p:extLst>
          </p:nvPr>
        </p:nvGraphicFramePr>
        <p:xfrm>
          <a:off x="6548358" y="4672155"/>
          <a:ext cx="3531796" cy="594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898">
                  <a:extLst>
                    <a:ext uri="{9D8B030D-6E8A-4147-A177-3AD203B41FA5}">
                      <a16:colId xmlns:a16="http://schemas.microsoft.com/office/drawing/2014/main" val="2769844586"/>
                    </a:ext>
                  </a:extLst>
                </a:gridCol>
                <a:gridCol w="1765898">
                  <a:extLst>
                    <a:ext uri="{9D8B030D-6E8A-4147-A177-3AD203B41FA5}">
                      <a16:colId xmlns:a16="http://schemas.microsoft.com/office/drawing/2014/main" val="2175801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6064089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BFE7F25-479D-8458-3987-91028B9DA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333046"/>
              </p:ext>
            </p:extLst>
          </p:nvPr>
        </p:nvGraphicFramePr>
        <p:xfrm>
          <a:off x="6548358" y="5569476"/>
          <a:ext cx="3531796" cy="594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898">
                  <a:extLst>
                    <a:ext uri="{9D8B030D-6E8A-4147-A177-3AD203B41FA5}">
                      <a16:colId xmlns:a16="http://schemas.microsoft.com/office/drawing/2014/main" val="2769844586"/>
                    </a:ext>
                  </a:extLst>
                </a:gridCol>
                <a:gridCol w="1765898">
                  <a:extLst>
                    <a:ext uri="{9D8B030D-6E8A-4147-A177-3AD203B41FA5}">
                      <a16:colId xmlns:a16="http://schemas.microsoft.com/office/drawing/2014/main" val="4106835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HOBBY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6064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163211"/>
            <a:ext cx="1108252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Relational Database Design (7hrs)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603717"/>
            <a:ext cx="11082529" cy="442829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Database Design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using Functional Dependencies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Multi-valued and Joined Dependencies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Normal Forms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5NF if </a:t>
            </a:r>
          </a:p>
          <a:p>
            <a:pPr lvl="1"/>
            <a:r>
              <a:rPr lang="en-US" sz="2400" dirty="0"/>
              <a:t>it is in 4NF,</a:t>
            </a:r>
          </a:p>
          <a:p>
            <a:pPr lvl="1"/>
            <a:r>
              <a:rPr lang="en-US" sz="2400" dirty="0"/>
              <a:t>not contain any join dependency,</a:t>
            </a:r>
          </a:p>
          <a:p>
            <a:pPr lvl="1"/>
            <a:r>
              <a:rPr lang="en-US" sz="2400" dirty="0"/>
              <a:t>joining should be lossless 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join dependency is implied by a candidate key.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Multivalued dependencies are removed by 4NF, and join dependencies are removed by 5NF.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degrees of database normalization, 4NF and 5NF, might not be required for every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to 4NF and 5NF might result in more complicated database structures and slower query speed, but it can also increase data accuracy, dependability, and simplicity.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LECTURE 16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 SYSTEM</a:t>
            </a:r>
          </a:p>
          <a:p>
            <a:pPr algn="ctr"/>
            <a:r>
              <a:rPr lang="en-US" sz="2800"/>
              <a:t>CONCURRENCY CONTROL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210381"/>
            <a:ext cx="11082529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forms are used to eliminate or reduce redundancy in database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 management systems (DBMS), normal forms are a series of guidelines that help to ensure that the design of a database is efficient, organized, and free from data anomalies.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the most basic level of normalization. In 1NF, each table cell should contain only a single value, and each column should have a unique name. The first normal form helps to eliminate duplicate data and simplify queries.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2NF eliminates redundant data by requiring that each non-key attribute be dependent on the primary key. This means that each column should be directly related to the primary key, and not to other columns.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3NF builds on 2NF by requiring that all non-key attributes are independent of each other. This means that each column should be directly related to the primary key, and not to any other columns in the same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 (BCNF):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BCNF is a stricter form of 3NF that ensures that each determinant in a table is a candidate key. In other words, BCNF ensures that each non-key attribute is dependent only on the candidate key.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Normal Form (4NF):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4NF is a further refinement of BCNF that ensures that a table does not contain any multi-valued dependencies.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 (5NF):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5NF is the highest level of normalization and involves decomposing a table into smaller tables to remove data redundancy and improve data integrity.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B8EBD-FB66-586C-CD53-EB0ECDAAC9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7" y="1237957"/>
            <a:ext cx="9938118" cy="51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5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schema R is in 1NF if the domains of all attributes of R are atomic.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each table has primary key and minimal sets of attributes which uniquely identify a record.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repeating group (attribute having more than one value for a primary 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disallows the multi-valued and composite attribute, or their combination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must be atomic.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of attributes must not change.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Column/ Attribute must have a Unique Name.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Data does not matter.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02/13/2024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3A2B529-615C-5780-F534-EE89157D62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1741171"/>
              </p:ext>
            </p:extLst>
          </p:nvPr>
        </p:nvGraphicFramePr>
        <p:xfrm>
          <a:off x="420623" y="1746325"/>
          <a:ext cx="440453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177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2106359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  <a:gridCol w="829995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TABLE_ITEMS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Pink,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Red, 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1330D3-104A-E709-4C3C-226CE0CA8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858040"/>
              </p:ext>
            </p:extLst>
          </p:nvPr>
        </p:nvGraphicFramePr>
        <p:xfrm>
          <a:off x="7879092" y="584444"/>
          <a:ext cx="357453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177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2106359">
                  <a:extLst>
                    <a:ext uri="{9D8B030D-6E8A-4147-A177-3AD203B41FA5}">
                      <a16:colId xmlns:a16="http://schemas.microsoft.com/office/drawing/2014/main" val="24532055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TABLE_HUES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923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EBE4EB-CACC-3782-0769-C46019209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53197"/>
              </p:ext>
            </p:extLst>
          </p:nvPr>
        </p:nvGraphicFramePr>
        <p:xfrm>
          <a:off x="7879092" y="3931920"/>
          <a:ext cx="229817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177">
                  <a:extLst>
                    <a:ext uri="{9D8B030D-6E8A-4147-A177-3AD203B41FA5}">
                      <a16:colId xmlns:a16="http://schemas.microsoft.com/office/drawing/2014/main" val="1788331750"/>
                    </a:ext>
                  </a:extLst>
                </a:gridCol>
                <a:gridCol w="829995">
                  <a:extLst>
                    <a:ext uri="{9D8B030D-6E8A-4147-A177-3AD203B41FA5}">
                      <a16:colId xmlns:a16="http://schemas.microsoft.com/office/drawing/2014/main" val="25349525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50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A54206-A94F-CD45-1635-F13BC188F94B}"/>
              </a:ext>
            </a:extLst>
          </p:cNvPr>
          <p:cNvSpPr txBox="1"/>
          <p:nvPr/>
        </p:nvSpPr>
        <p:spPr>
          <a:xfrm>
            <a:off x="5364496" y="219872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to 1NF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EDDE9A8-3F0A-9C8C-BA78-03E424F31DCD}"/>
              </a:ext>
            </a:extLst>
          </p:cNvPr>
          <p:cNvCxnSpPr>
            <a:cxnSpLocks/>
          </p:cNvCxnSpPr>
          <p:nvPr/>
        </p:nvCxnSpPr>
        <p:spPr>
          <a:xfrm flipV="1">
            <a:off x="4825154" y="2824405"/>
            <a:ext cx="3053938" cy="4815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737D94-E25D-817F-3A58-FCE0F99B8BAB}"/>
              </a:ext>
            </a:extLst>
          </p:cNvPr>
          <p:cNvCxnSpPr>
            <a:cxnSpLocks/>
          </p:cNvCxnSpPr>
          <p:nvPr/>
        </p:nvCxnSpPr>
        <p:spPr>
          <a:xfrm>
            <a:off x="4825154" y="3304625"/>
            <a:ext cx="3053938" cy="15531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 does not eliminate redundancy, but rather, it’s that it eliminates repeating groups.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9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2NF if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1NF,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non-key attribute is fully dependent on the primary key 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consist of partial dependency.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partial functional dependencies into a new relationship.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02/13/2024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15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2306</TotalTime>
  <Words>2155</Words>
  <Application>Microsoft Office PowerPoint</Application>
  <PresentationFormat>Widescreen</PresentationFormat>
  <Paragraphs>443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5: Relational Database Design (7hrs)</vt:lpstr>
      <vt:lpstr>Normal Forms</vt:lpstr>
      <vt:lpstr>Normal Forms</vt:lpstr>
      <vt:lpstr>Normal Forms</vt:lpstr>
      <vt:lpstr>First Normal Form</vt:lpstr>
      <vt:lpstr>First Normal Form</vt:lpstr>
      <vt:lpstr>First Normal Form</vt:lpstr>
      <vt:lpstr>Second Normal Form</vt:lpstr>
      <vt:lpstr>Second Normal Form</vt:lpstr>
      <vt:lpstr>Second Normal Form</vt:lpstr>
      <vt:lpstr>Third Normal Form</vt:lpstr>
      <vt:lpstr>Third Normal Form</vt:lpstr>
      <vt:lpstr>Third Normal Form</vt:lpstr>
      <vt:lpstr>Boyce Codd Normal Form</vt:lpstr>
      <vt:lpstr>Boyce Codd Normal Form</vt:lpstr>
      <vt:lpstr>Boyce Codd Vs 3NF</vt:lpstr>
      <vt:lpstr>Fourth Normal Form</vt:lpstr>
      <vt:lpstr>Fourth Normal Form</vt:lpstr>
      <vt:lpstr>Fifth Normal Form</vt:lpstr>
      <vt:lpstr>Fifth Normal Form</vt:lpstr>
      <vt:lpstr>END OF LECTURE 15</vt:lpstr>
      <vt:lpstr>PREVIEW FOR LECTURE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298</cp:revision>
  <dcterms:created xsi:type="dcterms:W3CDTF">2023-12-21T15:41:48Z</dcterms:created>
  <dcterms:modified xsi:type="dcterms:W3CDTF">2024-02-12T18:05:20Z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