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54"/>
  </p:notesMasterIdLst>
  <p:handoutMasterIdLst>
    <p:handoutMasterId r:id="rId55"/>
  </p:handoutMasterIdLst>
  <p:sldIdLst>
    <p:sldId id="256" r:id="rId5"/>
    <p:sldId id="258" r:id="rId6"/>
    <p:sldId id="316" r:id="rId7"/>
    <p:sldId id="325" r:id="rId8"/>
    <p:sldId id="317" r:id="rId9"/>
    <p:sldId id="326" r:id="rId10"/>
    <p:sldId id="285" r:id="rId11"/>
    <p:sldId id="352" r:id="rId12"/>
    <p:sldId id="356" r:id="rId13"/>
    <p:sldId id="353" r:id="rId14"/>
    <p:sldId id="354" r:id="rId15"/>
    <p:sldId id="357" r:id="rId16"/>
    <p:sldId id="355" r:id="rId17"/>
    <p:sldId id="358" r:id="rId18"/>
    <p:sldId id="318" r:id="rId19"/>
    <p:sldId id="313" r:id="rId20"/>
    <p:sldId id="320" r:id="rId21"/>
    <p:sldId id="321" r:id="rId22"/>
    <p:sldId id="322" r:id="rId23"/>
    <p:sldId id="343" r:id="rId24"/>
    <p:sldId id="323" r:id="rId25"/>
    <p:sldId id="319" r:id="rId26"/>
    <p:sldId id="292" r:id="rId27"/>
    <p:sldId id="344" r:id="rId28"/>
    <p:sldId id="346" r:id="rId29"/>
    <p:sldId id="347" r:id="rId30"/>
    <p:sldId id="348" r:id="rId31"/>
    <p:sldId id="345" r:id="rId32"/>
    <p:sldId id="324" r:id="rId33"/>
    <p:sldId id="327" r:id="rId34"/>
    <p:sldId id="328" r:id="rId35"/>
    <p:sldId id="329" r:id="rId36"/>
    <p:sldId id="330" r:id="rId37"/>
    <p:sldId id="314" r:id="rId38"/>
    <p:sldId id="331" r:id="rId39"/>
    <p:sldId id="336" r:id="rId40"/>
    <p:sldId id="337" r:id="rId41"/>
    <p:sldId id="338" r:id="rId42"/>
    <p:sldId id="339" r:id="rId43"/>
    <p:sldId id="335" r:id="rId44"/>
    <p:sldId id="341" r:id="rId45"/>
    <p:sldId id="340" r:id="rId46"/>
    <p:sldId id="315" r:id="rId47"/>
    <p:sldId id="332" r:id="rId48"/>
    <p:sldId id="333" r:id="rId49"/>
    <p:sldId id="334" r:id="rId50"/>
    <p:sldId id="342" r:id="rId51"/>
    <p:sldId id="265" r:id="rId52"/>
    <p:sldId id="26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3117" autoAdjust="0"/>
  </p:normalViewPr>
  <p:slideViewPr>
    <p:cSldViewPr snapToGrid="0">
      <p:cViewPr varScale="1">
        <p:scale>
          <a:sx n="68" d="100"/>
          <a:sy n="68" d="100"/>
        </p:scale>
        <p:origin x="738" y="72"/>
      </p:cViewPr>
      <p:guideLst/>
    </p:cSldViewPr>
  </p:slideViewPr>
  <p:outlineViewPr>
    <p:cViewPr>
      <p:scale>
        <a:sx n="33" d="100"/>
        <a:sy n="33" d="100"/>
      </p:scale>
      <p:origin x="0" y="-1414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nwar" userId="aebf2261f0d6e09f" providerId="LiveId" clId="{5A7BEA50-B40D-472E-A5AA-F65BA9F8C0F9}"/>
    <pc:docChg chg="custSel delSld modSld">
      <pc:chgData name="Shiva Kunwar" userId="aebf2261f0d6e09f" providerId="LiveId" clId="{5A7BEA50-B40D-472E-A5AA-F65BA9F8C0F9}" dt="2023-12-23T13:15:08.030" v="49" actId="20577"/>
      <pc:docMkLst>
        <pc:docMk/>
      </pc:docMkLst>
      <pc:sldChg chg="modSp mod">
        <pc:chgData name="Shiva Kunwar" userId="aebf2261f0d6e09f" providerId="LiveId" clId="{5A7BEA50-B40D-472E-A5AA-F65BA9F8C0F9}" dt="2023-12-23T13:13:51.536" v="3" actId="20577"/>
        <pc:sldMkLst>
          <pc:docMk/>
          <pc:sldMk cId="513983598" sldId="256"/>
        </pc:sldMkLst>
        <pc:spChg chg="mod">
          <ac:chgData name="Shiva Kunwar" userId="aebf2261f0d6e09f" providerId="LiveId" clId="{5A7BEA50-B40D-472E-A5AA-F65BA9F8C0F9}" dt="2023-12-23T13:13:51.536" v="3" actId="20577"/>
          <ac:spMkLst>
            <pc:docMk/>
            <pc:sldMk cId="513983598" sldId="256"/>
            <ac:spMk id="11" creationId="{966A9420-2EAA-2BB1-E08B-25BFB498717E}"/>
          </ac:spMkLst>
        </pc:spChg>
      </pc:sldChg>
      <pc:sldChg chg="modSp mod">
        <pc:chgData name="Shiva Kunwar" userId="aebf2261f0d6e09f" providerId="LiveId" clId="{5A7BEA50-B40D-472E-A5AA-F65BA9F8C0F9}" dt="2023-12-23T13:14:42.141" v="29" actId="20577"/>
        <pc:sldMkLst>
          <pc:docMk/>
          <pc:sldMk cId="399910915" sldId="258"/>
        </pc:sldMkLst>
        <pc:spChg chg="mod">
          <ac:chgData name="Shiva Kunwar" userId="aebf2261f0d6e09f" providerId="LiveId" clId="{5A7BEA50-B40D-472E-A5AA-F65BA9F8C0F9}" dt="2023-12-23T13:14:23.952" v="22" actId="20577"/>
          <ac:spMkLst>
            <pc:docMk/>
            <pc:sldMk cId="399910915" sldId="258"/>
            <ac:spMk id="3" creationId="{EA41DC63-DCE7-5ABF-7367-A046B49BC6A7}"/>
          </ac:spMkLst>
        </pc:spChg>
        <pc:spChg chg="mod">
          <ac:chgData name="Shiva Kunwar" userId="aebf2261f0d6e09f" providerId="LiveId" clId="{5A7BEA50-B40D-472E-A5AA-F65BA9F8C0F9}" dt="2023-12-23T13:14:42.141" v="29" actId="20577"/>
          <ac:spMkLst>
            <pc:docMk/>
            <pc:sldMk cId="399910915" sldId="258"/>
            <ac:spMk id="5" creationId="{F57A4048-1798-B627-5272-EC9C2486A8A4}"/>
          </ac:spMkLst>
        </pc:spChg>
        <pc:spChg chg="mod">
          <ac:chgData name="Shiva Kunwar" userId="aebf2261f0d6e09f" providerId="LiveId" clId="{5A7BEA50-B40D-472E-A5AA-F65BA9F8C0F9}" dt="2023-12-23T13:14:37.223" v="27" actId="20577"/>
          <ac:spMkLst>
            <pc:docMk/>
            <pc:sldMk cId="399910915" sldId="258"/>
            <ac:spMk id="6" creationId="{23D46E95-7705-1A6D-2CEE-5890E3B6E781}"/>
          </ac:spMkLst>
        </pc:spChg>
      </pc:sldChg>
      <pc:sldChg chg="modSp mod">
        <pc:chgData name="Shiva Kunwar" userId="aebf2261f0d6e09f" providerId="LiveId" clId="{5A7BEA50-B40D-472E-A5AA-F65BA9F8C0F9}" dt="2023-12-23T13:14:50.606" v="33" actId="20577"/>
        <pc:sldMkLst>
          <pc:docMk/>
          <pc:sldMk cId="4033552605" sldId="265"/>
        </pc:sldMkLst>
        <pc:spChg chg="mod">
          <ac:chgData name="Shiva Kunwar" userId="aebf2261f0d6e09f" providerId="LiveId" clId="{5A7BEA50-B40D-472E-A5AA-F65BA9F8C0F9}" dt="2023-12-23T13:14:04.347" v="6" actId="20577"/>
          <ac:spMkLst>
            <pc:docMk/>
            <pc:sldMk cId="4033552605" sldId="265"/>
            <ac:spMk id="2" creationId="{7E66E72E-376F-834C-CD79-32264CC5EA9D}"/>
          </ac:spMkLst>
        </pc:spChg>
        <pc:spChg chg="mod">
          <ac:chgData name="Shiva Kunwar" userId="aebf2261f0d6e09f" providerId="LiveId" clId="{5A7BEA50-B40D-472E-A5AA-F65BA9F8C0F9}" dt="2023-12-23T13:14:50.606" v="33" actId="20577"/>
          <ac:spMkLst>
            <pc:docMk/>
            <pc:sldMk cId="4033552605" sldId="265"/>
            <ac:spMk id="5" creationId="{1FC013E4-932A-52E1-1578-568658B75A20}"/>
          </ac:spMkLst>
        </pc:spChg>
        <pc:spChg chg="mod">
          <ac:chgData name="Shiva Kunwar" userId="aebf2261f0d6e09f" providerId="LiveId" clId="{5A7BEA50-B40D-472E-A5AA-F65BA9F8C0F9}" dt="2023-12-23T13:14:07.227" v="8" actId="20577"/>
          <ac:spMkLst>
            <pc:docMk/>
            <pc:sldMk cId="4033552605" sldId="265"/>
            <ac:spMk id="6" creationId="{CDF5B250-01D0-AFD6-9942-1BAFA5AD4538}"/>
          </ac:spMkLst>
        </pc:spChg>
      </pc:sldChg>
      <pc:sldChg chg="modSp mod">
        <pc:chgData name="Shiva Kunwar" userId="aebf2261f0d6e09f" providerId="LiveId" clId="{5A7BEA50-B40D-472E-A5AA-F65BA9F8C0F9}" dt="2023-12-23T13:14:53.252" v="35" actId="20577"/>
        <pc:sldMkLst>
          <pc:docMk/>
          <pc:sldMk cId="3771641337" sldId="266"/>
        </pc:sldMkLst>
        <pc:spChg chg="mod">
          <ac:chgData name="Shiva Kunwar" userId="aebf2261f0d6e09f" providerId="LiveId" clId="{5A7BEA50-B40D-472E-A5AA-F65BA9F8C0F9}" dt="2023-12-23T13:14:17.320" v="16" actId="20577"/>
          <ac:spMkLst>
            <pc:docMk/>
            <pc:sldMk cId="3771641337" sldId="266"/>
            <ac:spMk id="2" creationId="{7E66E72E-376F-834C-CD79-32264CC5EA9D}"/>
          </ac:spMkLst>
        </pc:spChg>
        <pc:spChg chg="mod">
          <ac:chgData name="Shiva Kunwar" userId="aebf2261f0d6e09f" providerId="LiveId" clId="{5A7BEA50-B40D-472E-A5AA-F65BA9F8C0F9}" dt="2023-12-23T13:14:53.252" v="35" actId="20577"/>
          <ac:spMkLst>
            <pc:docMk/>
            <pc:sldMk cId="3771641337" sldId="266"/>
            <ac:spMk id="5" creationId="{1FC013E4-932A-52E1-1578-568658B75A20}"/>
          </ac:spMkLst>
        </pc:spChg>
        <pc:spChg chg="mod">
          <ac:chgData name="Shiva Kunwar" userId="aebf2261f0d6e09f" providerId="LiveId" clId="{5A7BEA50-B40D-472E-A5AA-F65BA9F8C0F9}" dt="2023-12-23T13:14:13.849" v="14" actId="20577"/>
          <ac:spMkLst>
            <pc:docMk/>
            <pc:sldMk cId="3771641337" sldId="266"/>
            <ac:spMk id="6" creationId="{CDF5B250-01D0-AFD6-9942-1BAFA5AD4538}"/>
          </ac:spMkLst>
        </pc:spChg>
      </pc:sldChg>
      <pc:sldChg chg="modSp mod">
        <pc:chgData name="Shiva Kunwar" userId="aebf2261f0d6e09f" providerId="LiveId" clId="{5A7BEA50-B40D-472E-A5AA-F65BA9F8C0F9}" dt="2023-12-23T13:15:08.030" v="49" actId="20577"/>
        <pc:sldMkLst>
          <pc:docMk/>
          <pc:sldMk cId="66725232" sldId="267"/>
        </pc:sldMkLst>
        <pc:spChg chg="mod">
          <ac:chgData name="Shiva Kunwar" userId="aebf2261f0d6e09f" providerId="LiveId" clId="{5A7BEA50-B40D-472E-A5AA-F65BA9F8C0F9}" dt="2023-12-23T13:15:08.030" v="49" actId="20577"/>
          <ac:spMkLst>
            <pc:docMk/>
            <pc:sldMk cId="66725232" sldId="267"/>
            <ac:spMk id="2" creationId="{CDC45947-56A6-3D94-CC1B-440530BE2E79}"/>
          </ac:spMkLst>
        </pc:spChg>
        <pc:spChg chg="mod">
          <ac:chgData name="Shiva Kunwar" userId="aebf2261f0d6e09f" providerId="LiveId" clId="{5A7BEA50-B40D-472E-A5AA-F65BA9F8C0F9}" dt="2023-12-23T13:14:27.480" v="23" actId="20577"/>
          <ac:spMkLst>
            <pc:docMk/>
            <pc:sldMk cId="66725232" sldId="267"/>
            <ac:spMk id="3" creationId="{EA41DC63-DCE7-5ABF-7367-A046B49BC6A7}"/>
          </ac:spMkLst>
        </pc:spChg>
        <pc:spChg chg="mod">
          <ac:chgData name="Shiva Kunwar" userId="aebf2261f0d6e09f" providerId="LiveId" clId="{5A7BEA50-B40D-472E-A5AA-F65BA9F8C0F9}" dt="2023-12-23T13:14:47.310" v="31" actId="20577"/>
          <ac:spMkLst>
            <pc:docMk/>
            <pc:sldMk cId="66725232" sldId="267"/>
            <ac:spMk id="5" creationId="{F57A4048-1798-B627-5272-EC9C2486A8A4}"/>
          </ac:spMkLst>
        </pc:spChg>
        <pc:spChg chg="mod">
          <ac:chgData name="Shiva Kunwar" userId="aebf2261f0d6e09f" providerId="LiveId" clId="{5A7BEA50-B40D-472E-A5AA-F65BA9F8C0F9}" dt="2023-12-23T13:14:29.893" v="25" actId="20577"/>
          <ac:spMkLst>
            <pc:docMk/>
            <pc:sldMk cId="66725232" sldId="267"/>
            <ac:spMk id="6" creationId="{23D46E95-7705-1A6D-2CEE-5890E3B6E781}"/>
          </ac:spMkLst>
        </pc:spChg>
      </pc:sldChg>
      <pc:sldChg chg="del">
        <pc:chgData name="Shiva Kunwar" userId="aebf2261f0d6e09f" providerId="LiveId" clId="{5A7BEA50-B40D-472E-A5AA-F65BA9F8C0F9}" dt="2023-12-23T13:14:00.620" v="4" actId="47"/>
        <pc:sldMkLst>
          <pc:docMk/>
          <pc:sldMk cId="2367653918" sldId="268"/>
        </pc:sldMkLst>
      </pc:sldChg>
      <pc:sldChg chg="del">
        <pc:chgData name="Shiva Kunwar" userId="aebf2261f0d6e09f" providerId="LiveId" clId="{5A7BEA50-B40D-472E-A5AA-F65BA9F8C0F9}" dt="2023-12-23T13:14:00.620" v="4" actId="47"/>
        <pc:sldMkLst>
          <pc:docMk/>
          <pc:sldMk cId="1131060453" sldId="269"/>
        </pc:sldMkLst>
      </pc:sldChg>
      <pc:sldChg chg="del">
        <pc:chgData name="Shiva Kunwar" userId="aebf2261f0d6e09f" providerId="LiveId" clId="{5A7BEA50-B40D-472E-A5AA-F65BA9F8C0F9}" dt="2023-12-23T13:14:00.620" v="4" actId="47"/>
        <pc:sldMkLst>
          <pc:docMk/>
          <pc:sldMk cId="2988817541" sldId="270"/>
        </pc:sldMkLst>
      </pc:sldChg>
      <pc:sldChg chg="del">
        <pc:chgData name="Shiva Kunwar" userId="aebf2261f0d6e09f" providerId="LiveId" clId="{5A7BEA50-B40D-472E-A5AA-F65BA9F8C0F9}" dt="2023-12-23T13:14:00.620" v="4" actId="47"/>
        <pc:sldMkLst>
          <pc:docMk/>
          <pc:sldMk cId="2000565446" sldId="272"/>
        </pc:sldMkLst>
      </pc:sldChg>
      <pc:sldChg chg="del">
        <pc:chgData name="Shiva Kunwar" userId="aebf2261f0d6e09f" providerId="LiveId" clId="{5A7BEA50-B40D-472E-A5AA-F65BA9F8C0F9}" dt="2023-12-23T13:14:00.620" v="4" actId="47"/>
        <pc:sldMkLst>
          <pc:docMk/>
          <pc:sldMk cId="1917515243" sldId="273"/>
        </pc:sldMkLst>
      </pc:sldChg>
      <pc:sldChg chg="del">
        <pc:chgData name="Shiva Kunwar" userId="aebf2261f0d6e09f" providerId="LiveId" clId="{5A7BEA50-B40D-472E-A5AA-F65BA9F8C0F9}" dt="2023-12-23T13:14:00.620" v="4" actId="47"/>
        <pc:sldMkLst>
          <pc:docMk/>
          <pc:sldMk cId="4009154456" sldId="274"/>
        </pc:sldMkLst>
      </pc:sldChg>
      <pc:sldChg chg="del">
        <pc:chgData name="Shiva Kunwar" userId="aebf2261f0d6e09f" providerId="LiveId" clId="{5A7BEA50-B40D-472E-A5AA-F65BA9F8C0F9}" dt="2023-12-23T13:14:00.620" v="4" actId="47"/>
        <pc:sldMkLst>
          <pc:docMk/>
          <pc:sldMk cId="2765123200" sldId="275"/>
        </pc:sldMkLst>
      </pc:sldChg>
      <pc:sldChg chg="del">
        <pc:chgData name="Shiva Kunwar" userId="aebf2261f0d6e09f" providerId="LiveId" clId="{5A7BEA50-B40D-472E-A5AA-F65BA9F8C0F9}" dt="2023-12-23T13:14:00.620" v="4" actId="47"/>
        <pc:sldMkLst>
          <pc:docMk/>
          <pc:sldMk cId="251901092" sldId="276"/>
        </pc:sldMkLst>
      </pc:sldChg>
      <pc:sldChg chg="del">
        <pc:chgData name="Shiva Kunwar" userId="aebf2261f0d6e09f" providerId="LiveId" clId="{5A7BEA50-B40D-472E-A5AA-F65BA9F8C0F9}" dt="2023-12-23T13:14:00.620" v="4" actId="47"/>
        <pc:sldMkLst>
          <pc:docMk/>
          <pc:sldMk cId="2558007340" sldId="277"/>
        </pc:sldMkLst>
      </pc:sldChg>
      <pc:sldChg chg="del">
        <pc:chgData name="Shiva Kunwar" userId="aebf2261f0d6e09f" providerId="LiveId" clId="{5A7BEA50-B40D-472E-A5AA-F65BA9F8C0F9}" dt="2023-12-23T13:14:00.620" v="4" actId="47"/>
        <pc:sldMkLst>
          <pc:docMk/>
          <pc:sldMk cId="3826283221" sldId="278"/>
        </pc:sldMkLst>
      </pc:sldChg>
      <pc:sldChg chg="del">
        <pc:chgData name="Shiva Kunwar" userId="aebf2261f0d6e09f" providerId="LiveId" clId="{5A7BEA50-B40D-472E-A5AA-F65BA9F8C0F9}" dt="2023-12-23T13:14:00.620" v="4" actId="47"/>
        <pc:sldMkLst>
          <pc:docMk/>
          <pc:sldMk cId="1278695420" sldId="279"/>
        </pc:sldMkLst>
      </pc:sldChg>
      <pc:sldChg chg="del">
        <pc:chgData name="Shiva Kunwar" userId="aebf2261f0d6e09f" providerId="LiveId" clId="{5A7BEA50-B40D-472E-A5AA-F65BA9F8C0F9}" dt="2023-12-23T13:14:00.620" v="4" actId="47"/>
        <pc:sldMkLst>
          <pc:docMk/>
          <pc:sldMk cId="2545004558" sldId="280"/>
        </pc:sldMkLst>
      </pc:sldChg>
      <pc:sldChg chg="del">
        <pc:chgData name="Shiva Kunwar" userId="aebf2261f0d6e09f" providerId="LiveId" clId="{5A7BEA50-B40D-472E-A5AA-F65BA9F8C0F9}" dt="2023-12-23T13:14:00.620" v="4" actId="47"/>
        <pc:sldMkLst>
          <pc:docMk/>
          <pc:sldMk cId="4236876371" sldId="281"/>
        </pc:sldMkLst>
      </pc:sldChg>
      <pc:sldChg chg="del">
        <pc:chgData name="Shiva Kunwar" userId="aebf2261f0d6e09f" providerId="LiveId" clId="{5A7BEA50-B40D-472E-A5AA-F65BA9F8C0F9}" dt="2023-12-23T13:14:00.620" v="4" actId="47"/>
        <pc:sldMkLst>
          <pc:docMk/>
          <pc:sldMk cId="728328856" sldId="282"/>
        </pc:sldMkLst>
      </pc:sldChg>
      <pc:sldChg chg="del">
        <pc:chgData name="Shiva Kunwar" userId="aebf2261f0d6e09f" providerId="LiveId" clId="{5A7BEA50-B40D-472E-A5AA-F65BA9F8C0F9}" dt="2023-12-23T13:14:00.620" v="4" actId="47"/>
        <pc:sldMkLst>
          <pc:docMk/>
          <pc:sldMk cId="2238215219" sldId="283"/>
        </pc:sldMkLst>
      </pc:sldChg>
      <pc:sldChg chg="del">
        <pc:chgData name="Shiva Kunwar" userId="aebf2261f0d6e09f" providerId="LiveId" clId="{5A7BEA50-B40D-472E-A5AA-F65BA9F8C0F9}" dt="2023-12-23T13:14:00.620" v="4" actId="47"/>
        <pc:sldMkLst>
          <pc:docMk/>
          <pc:sldMk cId="2841506593" sldId="284"/>
        </pc:sldMkLst>
      </pc:sldChg>
      <pc:sldChg chg="del">
        <pc:chgData name="Shiva Kunwar" userId="aebf2261f0d6e09f" providerId="LiveId" clId="{5A7BEA50-B40D-472E-A5AA-F65BA9F8C0F9}" dt="2023-12-23T13:14:00.620" v="4" actId="47"/>
        <pc:sldMkLst>
          <pc:docMk/>
          <pc:sldMk cId="450312172" sldId="285"/>
        </pc:sldMkLst>
      </pc:sldChg>
      <pc:sldChg chg="del">
        <pc:chgData name="Shiva Kunwar" userId="aebf2261f0d6e09f" providerId="LiveId" clId="{5A7BEA50-B40D-472E-A5AA-F65BA9F8C0F9}" dt="2023-12-23T13:14:00.620" v="4" actId="47"/>
        <pc:sldMkLst>
          <pc:docMk/>
          <pc:sldMk cId="419921314" sldId="286"/>
        </pc:sldMkLst>
      </pc:sldChg>
      <pc:sldChg chg="del">
        <pc:chgData name="Shiva Kunwar" userId="aebf2261f0d6e09f" providerId="LiveId" clId="{5A7BEA50-B40D-472E-A5AA-F65BA9F8C0F9}" dt="2023-12-23T13:14:00.620" v="4" actId="47"/>
        <pc:sldMkLst>
          <pc:docMk/>
          <pc:sldMk cId="2988085092" sldId="288"/>
        </pc:sldMkLst>
      </pc:sldChg>
      <pc:sldChg chg="del">
        <pc:chgData name="Shiva Kunwar" userId="aebf2261f0d6e09f" providerId="LiveId" clId="{5A7BEA50-B40D-472E-A5AA-F65BA9F8C0F9}" dt="2023-12-23T13:14:00.620" v="4" actId="47"/>
        <pc:sldMkLst>
          <pc:docMk/>
          <pc:sldMk cId="723421437" sldId="290"/>
        </pc:sldMkLst>
      </pc:sldChg>
      <pc:sldChg chg="del">
        <pc:chgData name="Shiva Kunwar" userId="aebf2261f0d6e09f" providerId="LiveId" clId="{5A7BEA50-B40D-472E-A5AA-F65BA9F8C0F9}" dt="2023-12-23T13:14:00.620" v="4" actId="47"/>
        <pc:sldMkLst>
          <pc:docMk/>
          <pc:sldMk cId="3246644238" sldId="29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C5B175-B3E8-9626-99BA-14D9B2AE9C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1F5056-0D90-6F9E-8920-EAB98A8047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3BF5E4-06D7-4B6B-8623-1847115B0D67}" type="datetimeFigureOut">
              <a:rPr lang="en-US" smtClean="0"/>
              <a:t>2/11/2024</a:t>
            </a:fld>
            <a:endParaRPr lang="en-US"/>
          </a:p>
        </p:txBody>
      </p:sp>
      <p:sp>
        <p:nvSpPr>
          <p:cNvPr id="4" name="Footer Placeholder 3">
            <a:extLst>
              <a:ext uri="{FF2B5EF4-FFF2-40B4-BE49-F238E27FC236}">
                <a16:creationId xmlns:a16="http://schemas.microsoft.com/office/drawing/2014/main" id="{F060CA93-43BC-62F1-BE00-6BFE5B063F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C064324-16ED-484A-AB7A-3C57362C35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C2D7D0-EDDD-4ABC-AE49-03A8D6FB1A1A}" type="slidenum">
              <a:rPr lang="en-US" smtClean="0"/>
              <a:t>‹#›</a:t>
            </a:fld>
            <a:endParaRPr lang="en-US"/>
          </a:p>
        </p:txBody>
      </p:sp>
    </p:spTree>
    <p:extLst>
      <p:ext uri="{BB962C8B-B14F-4D97-AF65-F5344CB8AC3E}">
        <p14:creationId xmlns:p14="http://schemas.microsoft.com/office/powerpoint/2010/main" val="396099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234544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3724099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151525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3271404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261081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3037010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522040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3331646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3047318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18</a:t>
            </a:fld>
            <a:endParaRPr lang="en-US" dirty="0"/>
          </a:p>
        </p:txBody>
      </p:sp>
    </p:spTree>
    <p:extLst>
      <p:ext uri="{BB962C8B-B14F-4D97-AF65-F5344CB8AC3E}">
        <p14:creationId xmlns:p14="http://schemas.microsoft.com/office/powerpoint/2010/main" val="1126033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180916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017244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20</a:t>
            </a:fld>
            <a:endParaRPr lang="en-US" dirty="0"/>
          </a:p>
        </p:txBody>
      </p:sp>
    </p:spTree>
    <p:extLst>
      <p:ext uri="{BB962C8B-B14F-4D97-AF65-F5344CB8AC3E}">
        <p14:creationId xmlns:p14="http://schemas.microsoft.com/office/powerpoint/2010/main" val="2888241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21</a:t>
            </a:fld>
            <a:endParaRPr lang="en-US" dirty="0"/>
          </a:p>
        </p:txBody>
      </p:sp>
    </p:spTree>
    <p:extLst>
      <p:ext uri="{BB962C8B-B14F-4D97-AF65-F5344CB8AC3E}">
        <p14:creationId xmlns:p14="http://schemas.microsoft.com/office/powerpoint/2010/main" val="2768646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22</a:t>
            </a:fld>
            <a:endParaRPr lang="en-US" dirty="0"/>
          </a:p>
        </p:txBody>
      </p:sp>
    </p:spTree>
    <p:extLst>
      <p:ext uri="{BB962C8B-B14F-4D97-AF65-F5344CB8AC3E}">
        <p14:creationId xmlns:p14="http://schemas.microsoft.com/office/powerpoint/2010/main" val="2939592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23</a:t>
            </a:fld>
            <a:endParaRPr lang="en-US" dirty="0"/>
          </a:p>
        </p:txBody>
      </p:sp>
    </p:spTree>
    <p:extLst>
      <p:ext uri="{BB962C8B-B14F-4D97-AF65-F5344CB8AC3E}">
        <p14:creationId xmlns:p14="http://schemas.microsoft.com/office/powerpoint/2010/main" val="3529419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24</a:t>
            </a:fld>
            <a:endParaRPr lang="en-US" dirty="0"/>
          </a:p>
        </p:txBody>
      </p:sp>
    </p:spTree>
    <p:extLst>
      <p:ext uri="{BB962C8B-B14F-4D97-AF65-F5344CB8AC3E}">
        <p14:creationId xmlns:p14="http://schemas.microsoft.com/office/powerpoint/2010/main" val="4127563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25</a:t>
            </a:fld>
            <a:endParaRPr lang="en-US" dirty="0"/>
          </a:p>
        </p:txBody>
      </p:sp>
    </p:spTree>
    <p:extLst>
      <p:ext uri="{BB962C8B-B14F-4D97-AF65-F5344CB8AC3E}">
        <p14:creationId xmlns:p14="http://schemas.microsoft.com/office/powerpoint/2010/main" val="679339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26</a:t>
            </a:fld>
            <a:endParaRPr lang="en-US" dirty="0"/>
          </a:p>
        </p:txBody>
      </p:sp>
    </p:spTree>
    <p:extLst>
      <p:ext uri="{BB962C8B-B14F-4D97-AF65-F5344CB8AC3E}">
        <p14:creationId xmlns:p14="http://schemas.microsoft.com/office/powerpoint/2010/main" val="1757441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27</a:t>
            </a:fld>
            <a:endParaRPr lang="en-US" dirty="0"/>
          </a:p>
        </p:txBody>
      </p:sp>
    </p:spTree>
    <p:extLst>
      <p:ext uri="{BB962C8B-B14F-4D97-AF65-F5344CB8AC3E}">
        <p14:creationId xmlns:p14="http://schemas.microsoft.com/office/powerpoint/2010/main" val="3623646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28</a:t>
            </a:fld>
            <a:endParaRPr lang="en-US" dirty="0"/>
          </a:p>
        </p:txBody>
      </p:sp>
    </p:spTree>
    <p:extLst>
      <p:ext uri="{BB962C8B-B14F-4D97-AF65-F5344CB8AC3E}">
        <p14:creationId xmlns:p14="http://schemas.microsoft.com/office/powerpoint/2010/main" val="3864637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29</a:t>
            </a:fld>
            <a:endParaRPr lang="en-US" dirty="0"/>
          </a:p>
        </p:txBody>
      </p:sp>
    </p:spTree>
    <p:extLst>
      <p:ext uri="{BB962C8B-B14F-4D97-AF65-F5344CB8AC3E}">
        <p14:creationId xmlns:p14="http://schemas.microsoft.com/office/powerpoint/2010/main" val="336001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2142793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30</a:t>
            </a:fld>
            <a:endParaRPr lang="en-US" dirty="0"/>
          </a:p>
        </p:txBody>
      </p:sp>
    </p:spTree>
    <p:extLst>
      <p:ext uri="{BB962C8B-B14F-4D97-AF65-F5344CB8AC3E}">
        <p14:creationId xmlns:p14="http://schemas.microsoft.com/office/powerpoint/2010/main" val="1128760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31</a:t>
            </a:fld>
            <a:endParaRPr lang="en-US" dirty="0"/>
          </a:p>
        </p:txBody>
      </p:sp>
    </p:spTree>
    <p:extLst>
      <p:ext uri="{BB962C8B-B14F-4D97-AF65-F5344CB8AC3E}">
        <p14:creationId xmlns:p14="http://schemas.microsoft.com/office/powerpoint/2010/main" val="4087476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32</a:t>
            </a:fld>
            <a:endParaRPr lang="en-US" dirty="0"/>
          </a:p>
        </p:txBody>
      </p:sp>
    </p:spTree>
    <p:extLst>
      <p:ext uri="{BB962C8B-B14F-4D97-AF65-F5344CB8AC3E}">
        <p14:creationId xmlns:p14="http://schemas.microsoft.com/office/powerpoint/2010/main" val="2100474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33</a:t>
            </a:fld>
            <a:endParaRPr lang="en-US" dirty="0"/>
          </a:p>
        </p:txBody>
      </p:sp>
    </p:spTree>
    <p:extLst>
      <p:ext uri="{BB962C8B-B14F-4D97-AF65-F5344CB8AC3E}">
        <p14:creationId xmlns:p14="http://schemas.microsoft.com/office/powerpoint/2010/main" val="1572693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34</a:t>
            </a:fld>
            <a:endParaRPr lang="en-US" dirty="0"/>
          </a:p>
        </p:txBody>
      </p:sp>
    </p:spTree>
    <p:extLst>
      <p:ext uri="{BB962C8B-B14F-4D97-AF65-F5344CB8AC3E}">
        <p14:creationId xmlns:p14="http://schemas.microsoft.com/office/powerpoint/2010/main" val="2825094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35</a:t>
            </a:fld>
            <a:endParaRPr lang="en-US" dirty="0"/>
          </a:p>
        </p:txBody>
      </p:sp>
    </p:spTree>
    <p:extLst>
      <p:ext uri="{BB962C8B-B14F-4D97-AF65-F5344CB8AC3E}">
        <p14:creationId xmlns:p14="http://schemas.microsoft.com/office/powerpoint/2010/main" val="11412480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36</a:t>
            </a:fld>
            <a:endParaRPr lang="en-US" dirty="0"/>
          </a:p>
        </p:txBody>
      </p:sp>
    </p:spTree>
    <p:extLst>
      <p:ext uri="{BB962C8B-B14F-4D97-AF65-F5344CB8AC3E}">
        <p14:creationId xmlns:p14="http://schemas.microsoft.com/office/powerpoint/2010/main" val="820459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37</a:t>
            </a:fld>
            <a:endParaRPr lang="en-US" dirty="0"/>
          </a:p>
        </p:txBody>
      </p:sp>
    </p:spTree>
    <p:extLst>
      <p:ext uri="{BB962C8B-B14F-4D97-AF65-F5344CB8AC3E}">
        <p14:creationId xmlns:p14="http://schemas.microsoft.com/office/powerpoint/2010/main" val="19287561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38</a:t>
            </a:fld>
            <a:endParaRPr lang="en-US" dirty="0"/>
          </a:p>
        </p:txBody>
      </p:sp>
    </p:spTree>
    <p:extLst>
      <p:ext uri="{BB962C8B-B14F-4D97-AF65-F5344CB8AC3E}">
        <p14:creationId xmlns:p14="http://schemas.microsoft.com/office/powerpoint/2010/main" val="30779393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39</a:t>
            </a:fld>
            <a:endParaRPr lang="en-US" dirty="0"/>
          </a:p>
        </p:txBody>
      </p:sp>
    </p:spTree>
    <p:extLst>
      <p:ext uri="{BB962C8B-B14F-4D97-AF65-F5344CB8AC3E}">
        <p14:creationId xmlns:p14="http://schemas.microsoft.com/office/powerpoint/2010/main" val="4023781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1732663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40</a:t>
            </a:fld>
            <a:endParaRPr lang="en-US" dirty="0"/>
          </a:p>
        </p:txBody>
      </p:sp>
    </p:spTree>
    <p:extLst>
      <p:ext uri="{BB962C8B-B14F-4D97-AF65-F5344CB8AC3E}">
        <p14:creationId xmlns:p14="http://schemas.microsoft.com/office/powerpoint/2010/main" val="20036444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41</a:t>
            </a:fld>
            <a:endParaRPr lang="en-US" dirty="0"/>
          </a:p>
        </p:txBody>
      </p:sp>
    </p:spTree>
    <p:extLst>
      <p:ext uri="{BB962C8B-B14F-4D97-AF65-F5344CB8AC3E}">
        <p14:creationId xmlns:p14="http://schemas.microsoft.com/office/powerpoint/2010/main" val="8658126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42</a:t>
            </a:fld>
            <a:endParaRPr lang="en-US" dirty="0"/>
          </a:p>
        </p:txBody>
      </p:sp>
    </p:spTree>
    <p:extLst>
      <p:ext uri="{BB962C8B-B14F-4D97-AF65-F5344CB8AC3E}">
        <p14:creationId xmlns:p14="http://schemas.microsoft.com/office/powerpoint/2010/main" val="8774456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43</a:t>
            </a:fld>
            <a:endParaRPr lang="en-US" dirty="0"/>
          </a:p>
        </p:txBody>
      </p:sp>
    </p:spTree>
    <p:extLst>
      <p:ext uri="{BB962C8B-B14F-4D97-AF65-F5344CB8AC3E}">
        <p14:creationId xmlns:p14="http://schemas.microsoft.com/office/powerpoint/2010/main" val="14562123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44</a:t>
            </a:fld>
            <a:endParaRPr lang="en-US" dirty="0"/>
          </a:p>
        </p:txBody>
      </p:sp>
    </p:spTree>
    <p:extLst>
      <p:ext uri="{BB962C8B-B14F-4D97-AF65-F5344CB8AC3E}">
        <p14:creationId xmlns:p14="http://schemas.microsoft.com/office/powerpoint/2010/main" val="21105881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45</a:t>
            </a:fld>
            <a:endParaRPr lang="en-US" dirty="0"/>
          </a:p>
        </p:txBody>
      </p:sp>
    </p:spTree>
    <p:extLst>
      <p:ext uri="{BB962C8B-B14F-4D97-AF65-F5344CB8AC3E}">
        <p14:creationId xmlns:p14="http://schemas.microsoft.com/office/powerpoint/2010/main" val="9237169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46</a:t>
            </a:fld>
            <a:endParaRPr lang="en-US" dirty="0"/>
          </a:p>
        </p:txBody>
      </p:sp>
    </p:spTree>
    <p:extLst>
      <p:ext uri="{BB962C8B-B14F-4D97-AF65-F5344CB8AC3E}">
        <p14:creationId xmlns:p14="http://schemas.microsoft.com/office/powerpoint/2010/main" val="4618513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47</a:t>
            </a:fld>
            <a:endParaRPr lang="en-US" dirty="0"/>
          </a:p>
        </p:txBody>
      </p:sp>
    </p:spTree>
    <p:extLst>
      <p:ext uri="{BB962C8B-B14F-4D97-AF65-F5344CB8AC3E}">
        <p14:creationId xmlns:p14="http://schemas.microsoft.com/office/powerpoint/2010/main" val="3515426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2751924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3089518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2554543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764278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95139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anchor="ctr" anchorCtr="0">
            <a:normAutofit/>
          </a:bodyPr>
          <a:lstStyle/>
          <a:p>
            <a:pPr algn="l">
              <a:lnSpc>
                <a:spcPts val="5800"/>
              </a:lnSpc>
            </a:pPr>
            <a:r>
              <a:rPr lang="en-US" sz="4800" dirty="0"/>
              <a:t>Click to edit Master title style</a:t>
            </a:r>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anchor="ctr">
            <a:normAutofit/>
          </a:bodyPr>
          <a:lstStyle>
            <a:lvl1pPr>
              <a:buNone/>
              <a:defRPr/>
            </a:lvl1pPr>
          </a:lstStyle>
          <a:p>
            <a:pPr algn="l">
              <a:lnSpc>
                <a:spcPts val="3200"/>
              </a:lnSpc>
            </a:pPr>
            <a:r>
              <a:rPr lang="en-US" sz="2200" dirty="0"/>
              <a:t>Click to edit Master subtitle style</a:t>
            </a:r>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a:lstStyle/>
          <a:p>
            <a:r>
              <a:rPr lang="en-US" dirty="0"/>
              <a:t>Click icon to add picture</a:t>
            </a:r>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anchor="t">
            <a:normAutofit/>
          </a:bodyPr>
          <a:lstStyle/>
          <a:p>
            <a:r>
              <a:rPr lang="en-US" sz="4800">
                <a:solidFill>
                  <a:schemeClr val="tx1"/>
                </a:solidFill>
              </a:rPr>
              <a:t>Click to edit Master title style</a:t>
            </a:r>
            <a:endParaRPr lang="en-US" sz="4800" dirty="0">
              <a:solidFill>
                <a:schemeClr val="tx1"/>
              </a:solidFill>
            </a:endParaRP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anchor="t" anchorCtr="0">
            <a:normAutofit/>
          </a:bodyPr>
          <a:lstStyle>
            <a:lvl1pPr marL="0" indent="0">
              <a:buNone/>
              <a:defRPr/>
            </a:lvl1pPr>
          </a:lstStyle>
          <a:p>
            <a:pPr lv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01/28/2024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Transaction Management and Concurrency Control | Lecture 16</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anchor="b">
            <a:normAutofit/>
          </a:bodyPr>
          <a:lstStyle/>
          <a:p>
            <a:r>
              <a:rPr lang="en-US" sz="4800"/>
              <a:t>Click to edit Master title style</a:t>
            </a:r>
            <a:endParaRPr lang="en-US" sz="4800" dirty="0"/>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a:noAutofit/>
          </a:bodyPr>
          <a:lstStyle>
            <a:lvl1pPr marL="0" indent="0">
              <a:buNone/>
              <a:defRPr/>
            </a:lvl1pPr>
          </a:lstStyle>
          <a:p>
            <a:pPr lv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01/28/2024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Transaction Management and Concurrency Control | Lecture 16</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dirty="0"/>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r>
              <a:rPr lang="en-US"/>
              <a:t>01/28/2024</a:t>
            </a:r>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a:t>Transaction Management and Concurrency Control | Lecture 16</a:t>
            </a:r>
            <a:endParaRPr lang="en-US" dirty="0"/>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dirty="0"/>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a:t>01/28/2024</a:t>
            </a:r>
            <a:endParaRPr lang="en-US" dirty="0"/>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Transaction Management and Concurrency Control | Lecture 16</a:t>
            </a:r>
            <a:endParaRPr lang="en-US" dirty="0"/>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r>
              <a:rPr lang="en-US"/>
              <a:t>01/28/2024</a:t>
            </a:r>
            <a:endParaRPr lang="en-US" dirty="0"/>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Transaction Management and Concurrency Control | Lecture 16</a:t>
            </a:r>
            <a:endParaRPr lang="en-US" dirty="0"/>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9319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01/28/2024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Transaction Management and Concurrency Control | Lecture 16</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r>
              <a:rPr lang="en-US"/>
              <a:t>01/28/2024</a:t>
            </a:r>
            <a:endParaRPr lang="en-US" dirty="0"/>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Transaction Management and Concurrency Control | Lecture 16</a:t>
            </a:r>
            <a:endParaRPr lang="en-US" dirty="0"/>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01/28/2024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Transaction Management and Concurrency Control | Lecture 16</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r>
              <a:rPr lang="en-US"/>
              <a:t>01/28/2024</a:t>
            </a:r>
            <a:endParaRPr lang="en-US" dirty="0"/>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Transaction Management and Concurrency Control | Lecture 16</a:t>
            </a:r>
            <a:endParaRPr lang="en-US" dirty="0"/>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r>
              <a:rPr lang="en-US"/>
              <a:t>01/28/2024</a:t>
            </a:r>
            <a:endParaRPr lang="en-US" dirty="0"/>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Transaction Management and Concurrency Control | Lecture 16</a:t>
            </a:r>
            <a:endParaRPr lang="en-US" dirty="0"/>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anchor="b">
            <a:normAutofit/>
          </a:bodyPr>
          <a:lstStyle/>
          <a:p>
            <a:r>
              <a:rPr lang="en-US" sz="4800" dirty="0">
                <a:solidFill>
                  <a:schemeClr val="tx1"/>
                </a:solidFill>
              </a:rPr>
              <a:t>Click to edit Master title style</a:t>
            </a: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a:lstStyle/>
          <a:p>
            <a:r>
              <a:rPr lang="en-US" dirty="0"/>
              <a:t>Click icon to add picture</a:t>
            </a:r>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a:lstStyle/>
          <a:p>
            <a:r>
              <a:rPr lang="en-US" dirty="0"/>
              <a:t>Click icon to add picture</a:t>
            </a:r>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a:lstStyle/>
          <a:p>
            <a:r>
              <a:rPr lang="en-US"/>
              <a:t>Click icon to add picture</a:t>
            </a:r>
            <a:endParaRPr lang="en-US" dirty="0"/>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anchor="t" anchorCtr="0">
            <a:normAutofit/>
          </a:bodyPr>
          <a:lstStyle>
            <a:lvl1pPr>
              <a:buNone/>
              <a:defRPr/>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01/28/2024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Transaction Management and Concurrency Control | Lecture 16</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4515398" y="2577775"/>
            <a:ext cx="7676601" cy="3594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anchor="b">
            <a:normAutofit/>
          </a:bodyPr>
          <a:lstStyle/>
          <a:p>
            <a:r>
              <a:rPr lang="en-US" sz="4800" dirty="0">
                <a:solidFill>
                  <a:schemeClr val="tx1"/>
                </a:solidFill>
              </a:rPr>
              <a:t>Click to edit Master title style</a:t>
            </a: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a:lstStyle/>
          <a:p>
            <a:r>
              <a:rPr lang="en-US" dirty="0"/>
              <a:t>Click icon to add picture</a:t>
            </a:r>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a:lstStyle/>
          <a:p>
            <a:r>
              <a:rPr lang="en-US" dirty="0"/>
              <a:t>Click icon to add picture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anchor="t" anchorCtr="0">
            <a:normAutofit/>
          </a:bodyPr>
          <a:lstStyle>
            <a:lvl1pPr marL="0" indent="0">
              <a:buNone/>
              <a:defRPr baseline="0"/>
            </a:lvl1pPr>
          </a:lstStyle>
          <a:p>
            <a:pPr lvl="0">
              <a:lnSpc>
                <a:spcPts val="2800"/>
              </a:lnSpc>
            </a:pPr>
            <a:r>
              <a:rPr lang="en-US" sz="1800" dirty="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01/28/2024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Transaction Management and Concurrency Control | Lecture 16</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anchor="b" anchorCtr="0">
            <a:normAutofit/>
          </a:bodyPr>
          <a:lstStyle/>
          <a:p>
            <a:pPr algn="l">
              <a:lnSpc>
                <a:spcPts val="5800"/>
              </a:lnSpc>
            </a:pPr>
            <a:r>
              <a:rPr lang="en-US" sz="4800" dirty="0"/>
              <a:t>Click to edit Master title style</a:t>
            </a:r>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a:normAutofit/>
          </a:bodyPr>
          <a:lstStyle>
            <a:lvl1pPr>
              <a:buNone/>
              <a:defRPr/>
            </a:lvl1pPr>
          </a:lstStyle>
          <a:p>
            <a:pPr algn="l">
              <a:lnSpc>
                <a:spcPts val="3200"/>
              </a:lnSpc>
            </a:pPr>
            <a:r>
              <a:rPr lang="en-US" dirty="0"/>
              <a:t>Click to edit Master subtitle style</a:t>
            </a:r>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a:lstStyle/>
          <a:p>
            <a:r>
              <a:rPr lang="en-US" dirty="0"/>
              <a:t>Click icon to add picture</a:t>
            </a:r>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946892" cy="4206383"/>
          </a:xfrm>
        </p:spPr>
        <p:txBody>
          <a:bodyPr/>
          <a:lstStyle>
            <a:lvl1pPr>
              <a:buNone/>
              <a:defRPr sz="2400"/>
            </a:lvl1pPr>
            <a:lvl2pPr>
              <a:buNone/>
              <a:defRPr sz="2200"/>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r>
              <a:rPr lang="en-US"/>
              <a:t>01/28/2024</a:t>
            </a:r>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a:t>Transaction Management and Concurrency Control | Lecture 16</a:t>
            </a:r>
            <a:endParaRPr lang="en-US" dirty="0"/>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anchor="b" anchorCtr="0">
            <a:normAutofit/>
          </a:bodyPr>
          <a:lstStyle/>
          <a:p>
            <a:pPr algn="l">
              <a:lnSpc>
                <a:spcPts val="5800"/>
              </a:lnSpc>
            </a:pPr>
            <a:r>
              <a:rPr lang="en-US" sz="4800" dirty="0"/>
              <a:t>Click to edit Master title style</a:t>
            </a:r>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a:normAutofit/>
          </a:bodyPr>
          <a:lstStyle>
            <a:lvl1pPr>
              <a:buNone/>
              <a:defRPr/>
            </a:lvl1pPr>
          </a:lstStyle>
          <a:p>
            <a:pPr algn="l">
              <a:lnSpc>
                <a:spcPts val="3200"/>
              </a:lnSpc>
            </a:pPr>
            <a:r>
              <a:rPr lang="en-US" dirty="0"/>
              <a:t>Click to edit Master subtitle style</a:t>
            </a:r>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a:lstStyle/>
          <a:p>
            <a:r>
              <a:rPr lang="en-US" dirty="0"/>
              <a:t>Click icon to add picture</a:t>
            </a:r>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a:lstStyle/>
          <a:p>
            <a:r>
              <a:rPr lang="en-US" dirty="0"/>
              <a:t>Click icon to add picture</a:t>
            </a:r>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a:lstStyle/>
          <a:p>
            <a:r>
              <a:rPr lang="en-US" dirty="0"/>
              <a:t>Click icon to add picture</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01/28/2024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Transaction Management and Concurrency Control | Lecture 16</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anchor="ctr">
            <a:normAutofit/>
          </a:bodyPr>
          <a:lstStyle>
            <a:lvl1pPr>
              <a:lnSpc>
                <a:spcPts val="2800"/>
              </a:lnSpc>
              <a:spcBef>
                <a:spcPts val="1000"/>
              </a:spcBef>
              <a:defRPr sz="5200" b="0" i="0"/>
            </a:lvl1pPr>
          </a:lstStyle>
          <a:p>
            <a:r>
              <a:rPr lang="en-US" dirty="0"/>
              <a:t>Click to edit Master title style</a:t>
            </a:r>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a:lstStyle/>
          <a:p>
            <a:r>
              <a:rPr lang="en-US"/>
              <a:t>Click icon to add picture</a:t>
            </a:r>
            <a:endParaRPr lang="en-US" dirty="0"/>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anchor="b" anchorCtr="0">
            <a:normAutofit/>
          </a:bodyPr>
          <a:lstStyle>
            <a:lvl1pPr>
              <a:buNone/>
              <a:defRPr sz="2000" b="1" baseline="0"/>
            </a:lvl1pPr>
          </a:lstStyle>
          <a:p>
            <a:pPr lvl="0"/>
            <a:r>
              <a:rPr lang="en-US" dirty="0"/>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a:lstStyle/>
          <a:p>
            <a:r>
              <a:rPr lang="en-US"/>
              <a:t>Click icon to add picture</a:t>
            </a:r>
            <a:endParaRPr lang="en-US" dirty="0"/>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anchor="b" anchorCtr="0"/>
          <a:lstStyle>
            <a:lvl1pPr>
              <a:buNone/>
              <a:defRPr sz="2000" b="1"/>
            </a:lvl1pPr>
          </a:lstStyle>
          <a:p>
            <a:pPr lvl="0"/>
            <a:r>
              <a:rPr lang="en-US" dirty="0"/>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anchor="b" anchorCtr="0"/>
          <a:lstStyle>
            <a:lvl1pPr>
              <a:buNone/>
              <a:defRPr sz="2000" b="1"/>
            </a:lvl1pPr>
          </a:lstStyle>
          <a:p>
            <a:pPr lvl="0"/>
            <a:r>
              <a:rPr lang="en-US" dirty="0"/>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a:lstStyle/>
          <a:p>
            <a:r>
              <a:rPr lang="en-US"/>
              <a:t>Click icon to add picture</a:t>
            </a:r>
            <a:endParaRPr lang="en-US" dirty="0"/>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anchor="b" anchorCtr="0"/>
          <a:lstStyle>
            <a:lvl1pPr>
              <a:buNone/>
              <a:defRPr sz="2000" b="1"/>
            </a:lvl1pPr>
          </a:lstStyle>
          <a:p>
            <a:pPr lvl="0"/>
            <a:r>
              <a:rPr lang="en-US" dirty="0"/>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a:t>01/28/2024</a:t>
            </a:r>
            <a:endParaRPr lang="en-US" dirty="0"/>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Transaction Management and Concurrency Control | Lecture 16</a:t>
            </a:r>
            <a:endParaRPr lang="en-US" dirty="0"/>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01/28/2024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Transaction Management and Concurrency Control | Lecture 16</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01/28/2024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Transaction Management and Concurrency Control | Lecture 16</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310F61-136C-42B3-981B-FDE3DD0A8135}"/>
              </a:ext>
            </a:extLst>
          </p:cNvPr>
          <p:cNvSpPr/>
          <p:nvPr userDrawn="1"/>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95105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405327"/>
            <a:ext cx="10543032" cy="481259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01/28/2024</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Transaction Management and Concurrency Control | Lecture 16</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Lst>
  <p:hf hdr="0"/>
  <p:txStyles>
    <p:titleStyle>
      <a:lvl1pPr algn="l" defTabSz="914400" rtl="0" eaLnBrk="1" latinLnBrk="0" hangingPunct="1">
        <a:lnSpc>
          <a:spcPct val="90000"/>
        </a:lnSpc>
        <a:spcBef>
          <a:spcPct val="0"/>
        </a:spcBef>
        <a:buNone/>
        <a:defRPr sz="4400" kern="1200">
          <a:solidFill>
            <a:schemeClr val="tx2"/>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allpapercave.com/analysis-wallpaper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hyperlink" Target="mailto:SHIVA.KUNWAR@HOTMAIL.COM" TargetMode="Externa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1EEA-542C-DBA5-0F03-47421732BFEB}"/>
              </a:ext>
            </a:extLst>
          </p:cNvPr>
          <p:cNvSpPr>
            <a:spLocks noGrp="1"/>
          </p:cNvSpPr>
          <p:nvPr>
            <p:ph type="ctrTitle"/>
          </p:nvPr>
        </p:nvSpPr>
        <p:spPr>
          <a:xfrm>
            <a:off x="422899" y="4476329"/>
            <a:ext cx="7187723" cy="1558680"/>
          </a:xfrm>
        </p:spPr>
        <p:txBody>
          <a:bodyPr/>
          <a:lstStyle/>
          <a:p>
            <a:r>
              <a:rPr lang="en-US" dirty="0"/>
              <a:t>Database Management System</a:t>
            </a:r>
          </a:p>
        </p:txBody>
      </p:sp>
      <p:sp>
        <p:nvSpPr>
          <p:cNvPr id="3" name="Subtitle 2">
            <a:extLst>
              <a:ext uri="{FF2B5EF4-FFF2-40B4-BE49-F238E27FC236}">
                <a16:creationId xmlns:a16="http://schemas.microsoft.com/office/drawing/2014/main" id="{27F56970-010C-D66F-1469-B2F0870F24F8}"/>
              </a:ext>
            </a:extLst>
          </p:cNvPr>
          <p:cNvSpPr>
            <a:spLocks noGrp="1"/>
          </p:cNvSpPr>
          <p:nvPr>
            <p:ph type="subTitle" idx="1"/>
          </p:nvPr>
        </p:nvSpPr>
        <p:spPr>
          <a:xfrm>
            <a:off x="7807569" y="4476328"/>
            <a:ext cx="3336312" cy="1558673"/>
          </a:xfrm>
        </p:spPr>
        <p:txBody>
          <a:bodyPr/>
          <a:lstStyle/>
          <a:p>
            <a:r>
              <a:rPr lang="en-US" dirty="0"/>
              <a:t>Er. Shiva Kunwar</a:t>
            </a:r>
          </a:p>
          <a:p>
            <a:r>
              <a:rPr lang="en-US" dirty="0"/>
              <a:t>Lecturer, GU</a:t>
            </a:r>
          </a:p>
        </p:txBody>
      </p:sp>
      <p:pic>
        <p:nvPicPr>
          <p:cNvPr id="10" name="Picture Placeholder 9" descr="A close-up of a computer screen&#10;&#10;Description automatically generated">
            <a:extLst>
              <a:ext uri="{FF2B5EF4-FFF2-40B4-BE49-F238E27FC236}">
                <a16:creationId xmlns:a16="http://schemas.microsoft.com/office/drawing/2014/main" id="{50D749EE-7F5D-607E-7CF3-5F30BC3F342B}"/>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t="18858" b="18858"/>
          <a:stretch>
            <a:fillRect/>
          </a:stretch>
        </p:blipFill>
        <p:spPr/>
      </p:pic>
      <p:sp>
        <p:nvSpPr>
          <p:cNvPr id="11" name="Subtitle 2">
            <a:extLst>
              <a:ext uri="{FF2B5EF4-FFF2-40B4-BE49-F238E27FC236}">
                <a16:creationId xmlns:a16="http://schemas.microsoft.com/office/drawing/2014/main" id="{966A9420-2EAA-2BB1-E08B-25BFB498717E}"/>
              </a:ext>
            </a:extLst>
          </p:cNvPr>
          <p:cNvSpPr txBox="1">
            <a:spLocks/>
          </p:cNvSpPr>
          <p:nvPr/>
        </p:nvSpPr>
        <p:spPr>
          <a:xfrm>
            <a:off x="451927" y="4271133"/>
            <a:ext cx="1822659" cy="668180"/>
          </a:xfrm>
          <a:prstGeom prst="rect">
            <a:avLst/>
          </a:prstGeom>
        </p:spPr>
        <p:txBody>
          <a:bodyPr vert="horz" lIns="91440" tIns="45720" rIns="91440" bIns="45720" rtlCol="0" anchor="ctr">
            <a:norm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Lecture 16</a:t>
            </a:r>
          </a:p>
        </p:txBody>
      </p:sp>
    </p:spTree>
    <p:extLst>
      <p:ext uri="{BB962C8B-B14F-4D97-AF65-F5344CB8AC3E}">
        <p14:creationId xmlns:p14="http://schemas.microsoft.com/office/powerpoint/2010/main" val="51398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ACID Properties - </a:t>
            </a:r>
            <a:r>
              <a:rPr lang="en-US" dirty="0">
                <a:latin typeface="Times New Roman" panose="02020603050405020304" pitchFamily="18" charset="0"/>
                <a:cs typeface="Times New Roman" panose="02020603050405020304" pitchFamily="18" charset="0"/>
              </a:rPr>
              <a:t>Consistency</a:t>
            </a:r>
            <a:endParaRPr lang="en-US"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This means that integrity constraints must be maintained so that the database is consistent before and after the transaction.</a:t>
            </a:r>
          </a:p>
          <a:p>
            <a:r>
              <a:rPr lang="en-US" dirty="0">
                <a:latin typeface="Times New Roman" panose="02020603050405020304" pitchFamily="18" charset="0"/>
                <a:cs typeface="Times New Roman" panose="02020603050405020304" pitchFamily="18" charset="0"/>
              </a:rPr>
              <a:t>It refers to the correctness of a database.</a:t>
            </a:r>
          </a:p>
          <a:p>
            <a:r>
              <a:rPr lang="en-US" dirty="0">
                <a:latin typeface="Times New Roman" panose="02020603050405020304" pitchFamily="18" charset="0"/>
                <a:cs typeface="Times New Roman" panose="02020603050405020304" pitchFamily="18" charset="0"/>
              </a:rPr>
              <a:t>Referring to the example above, </a:t>
            </a:r>
          </a:p>
          <a:p>
            <a:r>
              <a:rPr lang="en-US" dirty="0">
                <a:latin typeface="Times New Roman" panose="02020603050405020304" pitchFamily="18" charset="0"/>
                <a:cs typeface="Times New Roman" panose="02020603050405020304" pitchFamily="18" charset="0"/>
              </a:rPr>
              <a:t>The total amount before and after the transaction must be maintained. </a:t>
            </a:r>
          </a:p>
          <a:p>
            <a:r>
              <a:rPr lang="en-US" dirty="0">
                <a:latin typeface="Times New Roman" panose="02020603050405020304" pitchFamily="18" charset="0"/>
                <a:cs typeface="Times New Roman" panose="02020603050405020304" pitchFamily="18" charset="0"/>
              </a:rPr>
              <a:t>Total before T occurs = 500 + 200 = 700. </a:t>
            </a:r>
          </a:p>
          <a:p>
            <a:r>
              <a:rPr lang="en-US" dirty="0">
                <a:latin typeface="Times New Roman" panose="02020603050405020304" pitchFamily="18" charset="0"/>
                <a:cs typeface="Times New Roman" panose="02020603050405020304" pitchFamily="18" charset="0"/>
              </a:rPr>
              <a:t>Total after T occurs = 400 + 300 = 700. </a:t>
            </a:r>
          </a:p>
          <a:p>
            <a:r>
              <a:rPr lang="en-US" dirty="0">
                <a:latin typeface="Times New Roman" panose="02020603050405020304" pitchFamily="18" charset="0"/>
                <a:cs typeface="Times New Roman" panose="02020603050405020304" pitchFamily="18" charset="0"/>
              </a:rPr>
              <a:t>Therefore, the database is consistent. Inconsistency occurs in case T1 completes but T2 fails. As a result, T is incomplete.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10</a:t>
            </a:fld>
            <a:endParaRPr lang="en-US" dirty="0"/>
          </a:p>
        </p:txBody>
      </p:sp>
    </p:spTree>
    <p:extLst>
      <p:ext uri="{BB962C8B-B14F-4D97-AF65-F5344CB8AC3E}">
        <p14:creationId xmlns:p14="http://schemas.microsoft.com/office/powerpoint/2010/main" val="392922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ACID Properties - </a:t>
            </a:r>
            <a:r>
              <a:rPr lang="en-US" dirty="0">
                <a:latin typeface="Times New Roman" panose="02020603050405020304" pitchFamily="18" charset="0"/>
                <a:cs typeface="Times New Roman" panose="02020603050405020304" pitchFamily="18" charset="0"/>
              </a:rPr>
              <a:t>Isolation</a:t>
            </a:r>
            <a:endParaRPr lang="en-US"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This property ensures that multiple transactions can occur concurrently without leading to the inconsistency of the database state.</a:t>
            </a:r>
          </a:p>
          <a:p>
            <a:r>
              <a:rPr lang="en-US" dirty="0">
                <a:latin typeface="Times New Roman" panose="02020603050405020304" pitchFamily="18" charset="0"/>
                <a:cs typeface="Times New Roman" panose="02020603050405020304" pitchFamily="18" charset="0"/>
              </a:rPr>
              <a:t>Transactions occur independently without interference.</a:t>
            </a:r>
          </a:p>
          <a:p>
            <a:r>
              <a:rPr lang="en-US" dirty="0">
                <a:latin typeface="Times New Roman" panose="02020603050405020304" pitchFamily="18" charset="0"/>
                <a:cs typeface="Times New Roman" panose="02020603050405020304" pitchFamily="18" charset="0"/>
              </a:rPr>
              <a:t>Changes occurring in a particular transaction will not be visible to any other transaction until that particular change in that transaction is written to memory or has been committed.</a:t>
            </a:r>
          </a:p>
          <a:p>
            <a:r>
              <a:rPr lang="en-US" dirty="0">
                <a:latin typeface="Times New Roman" panose="02020603050405020304" pitchFamily="18" charset="0"/>
                <a:cs typeface="Times New Roman" panose="02020603050405020304" pitchFamily="18" charset="0"/>
              </a:rPr>
              <a:t>This property ensures that the execution of transactions concurrently will result in a state that is equivalent to a state achieved these were executed serially in some order.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11</a:t>
            </a:fld>
            <a:endParaRPr lang="en-US" dirty="0"/>
          </a:p>
        </p:txBody>
      </p:sp>
    </p:spTree>
    <p:extLst>
      <p:ext uri="{BB962C8B-B14F-4D97-AF65-F5344CB8AC3E}">
        <p14:creationId xmlns:p14="http://schemas.microsoft.com/office/powerpoint/2010/main" val="2257850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ACID Properties - </a:t>
            </a:r>
            <a:r>
              <a:rPr lang="en-US" dirty="0">
                <a:latin typeface="Times New Roman" panose="02020603050405020304" pitchFamily="18" charset="0"/>
                <a:cs typeface="Times New Roman" panose="02020603050405020304" pitchFamily="18" charset="0"/>
              </a:rPr>
              <a:t>Isolation</a:t>
            </a:r>
            <a:endParaRPr lang="en-US"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pPr>
              <a:lnSpc>
                <a:spcPct val="100000"/>
              </a:lnSpc>
              <a:spcBef>
                <a:spcPts val="0"/>
              </a:spcBef>
            </a:pPr>
            <a:r>
              <a:rPr lang="en-US" dirty="0">
                <a:latin typeface="Times New Roman" panose="02020603050405020304" pitchFamily="18" charset="0"/>
                <a:cs typeface="Times New Roman" panose="02020603050405020304" pitchFamily="18" charset="0"/>
              </a:rPr>
              <a:t>Let X= 500, Y = 500. </a:t>
            </a:r>
          </a:p>
          <a:p>
            <a:pPr>
              <a:lnSpc>
                <a:spcPct val="100000"/>
              </a:lnSpc>
              <a:spcBef>
                <a:spcPts val="0"/>
              </a:spcBef>
            </a:pPr>
            <a:r>
              <a:rPr lang="en-US" dirty="0">
                <a:latin typeface="Times New Roman" panose="02020603050405020304" pitchFamily="18" charset="0"/>
                <a:cs typeface="Times New Roman" panose="02020603050405020304" pitchFamily="18" charset="0"/>
              </a:rPr>
              <a:t>Consider two transactions T and T”. </a:t>
            </a:r>
          </a:p>
          <a:p>
            <a:pPr>
              <a:lnSpc>
                <a:spcPct val="100000"/>
              </a:lnSpc>
              <a:spcBef>
                <a:spcPts val="0"/>
              </a:spcBef>
            </a:pPr>
            <a:r>
              <a:rPr lang="en-US" dirty="0">
                <a:latin typeface="Times New Roman" panose="02020603050405020304" pitchFamily="18" charset="0"/>
                <a:cs typeface="Times New Roman" panose="02020603050405020304" pitchFamily="18" charset="0"/>
              </a:rPr>
              <a:t>Suppose T has been executed till Read (Y) and then T’’ starts. As a result, interleaving of operations takes place due to which T’’ reads the correct value of X but the incorrect value of Y and sum computed by </a:t>
            </a:r>
          </a:p>
          <a:p>
            <a:pPr>
              <a:lnSpc>
                <a:spcPct val="100000"/>
              </a:lnSpc>
              <a:spcBef>
                <a:spcPts val="0"/>
              </a:spcBef>
            </a:pPr>
            <a:r>
              <a:rPr lang="en-US" dirty="0">
                <a:latin typeface="Times New Roman" panose="02020603050405020304" pitchFamily="18" charset="0"/>
                <a:cs typeface="Times New Roman" panose="02020603050405020304" pitchFamily="18" charset="0"/>
              </a:rPr>
              <a:t>T’’: (X+Y = 50, 000+500=50, 500) </a:t>
            </a:r>
          </a:p>
          <a:p>
            <a:pPr>
              <a:lnSpc>
                <a:spcPct val="100000"/>
              </a:lnSpc>
              <a:spcBef>
                <a:spcPts val="0"/>
              </a:spcBef>
            </a:pPr>
            <a:r>
              <a:rPr lang="en-US" dirty="0">
                <a:latin typeface="Times New Roman" panose="02020603050405020304" pitchFamily="18" charset="0"/>
                <a:cs typeface="Times New Roman" panose="02020603050405020304" pitchFamily="18" charset="0"/>
              </a:rPr>
              <a:t>is thus not consistent with the sum at end of the transaction: </a:t>
            </a:r>
          </a:p>
          <a:p>
            <a:pPr>
              <a:lnSpc>
                <a:spcPct val="100000"/>
              </a:lnSpc>
              <a:spcBef>
                <a:spcPts val="0"/>
              </a:spcBef>
            </a:pPr>
            <a:r>
              <a:rPr lang="en-US" dirty="0">
                <a:latin typeface="Times New Roman" panose="02020603050405020304" pitchFamily="18" charset="0"/>
                <a:cs typeface="Times New Roman" panose="02020603050405020304" pitchFamily="18" charset="0"/>
              </a:rPr>
              <a:t>T: (X+Y = 50, 000 + 450 = 50, 450). </a:t>
            </a:r>
          </a:p>
          <a:p>
            <a:pPr>
              <a:lnSpc>
                <a:spcPct val="100000"/>
              </a:lnSpc>
              <a:spcBef>
                <a:spcPts val="0"/>
              </a:spcBef>
            </a:pPr>
            <a:r>
              <a:rPr lang="en-US" dirty="0">
                <a:latin typeface="Times New Roman" panose="02020603050405020304" pitchFamily="18" charset="0"/>
                <a:cs typeface="Times New Roman" panose="02020603050405020304" pitchFamily="18" charset="0"/>
              </a:rPr>
              <a:t>This results in database inconsistency, due to a loss of 50 units. Hence, transactions must take place in isolation and changes should be visible only after they have been made to the main memory.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12</a:t>
            </a:fld>
            <a:endParaRPr lang="en-US" dirty="0"/>
          </a:p>
        </p:txBody>
      </p:sp>
    </p:spTree>
    <p:extLst>
      <p:ext uri="{BB962C8B-B14F-4D97-AF65-F5344CB8AC3E}">
        <p14:creationId xmlns:p14="http://schemas.microsoft.com/office/powerpoint/2010/main" val="3039433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ACID Properties - </a:t>
            </a:r>
            <a:r>
              <a:rPr lang="en-US" dirty="0">
                <a:latin typeface="Times New Roman" panose="02020603050405020304" pitchFamily="18" charset="0"/>
                <a:cs typeface="Times New Roman" panose="02020603050405020304" pitchFamily="18" charset="0"/>
              </a:rPr>
              <a:t>Durability</a:t>
            </a:r>
            <a:endParaRPr lang="en-US"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This property ensures that once the transaction has completed execution, the updates and modifications to the database are stored in and written to disk and they persist even if a system failure occurs.</a:t>
            </a:r>
          </a:p>
          <a:p>
            <a:r>
              <a:rPr lang="en-US" dirty="0">
                <a:latin typeface="Times New Roman" panose="02020603050405020304" pitchFamily="18" charset="0"/>
                <a:cs typeface="Times New Roman" panose="02020603050405020304" pitchFamily="18" charset="0"/>
              </a:rPr>
              <a:t>These updates now become permanent and are stored in non-volatile memory. </a:t>
            </a:r>
          </a:p>
          <a:p>
            <a:r>
              <a:rPr lang="en-US" dirty="0">
                <a:latin typeface="Times New Roman" panose="02020603050405020304" pitchFamily="18" charset="0"/>
                <a:cs typeface="Times New Roman" panose="02020603050405020304" pitchFamily="18" charset="0"/>
              </a:rPr>
              <a:t>The effects of the transaction, thus, are never lost.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13</a:t>
            </a:fld>
            <a:endParaRPr lang="en-US" dirty="0"/>
          </a:p>
        </p:txBody>
      </p:sp>
    </p:spTree>
    <p:extLst>
      <p:ext uri="{BB962C8B-B14F-4D97-AF65-F5344CB8AC3E}">
        <p14:creationId xmlns:p14="http://schemas.microsoft.com/office/powerpoint/2010/main" val="173694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ACID Properties Benefits</a:t>
            </a:r>
            <a:endParaRPr lang="en-US"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ACID properties are the four key characteristics that define the reliability and consistency of a transaction in a Database Management System (DBMS).</a:t>
            </a:r>
          </a:p>
          <a:p>
            <a:r>
              <a:rPr lang="en-US" dirty="0">
                <a:latin typeface="Times New Roman" panose="02020603050405020304" pitchFamily="18" charset="0"/>
                <a:cs typeface="Times New Roman" panose="02020603050405020304" pitchFamily="18" charset="0"/>
              </a:rPr>
              <a:t>ACID properties provide a framework for ensuring data consistency, integrity, and reliability in DBMS.</a:t>
            </a:r>
          </a:p>
          <a:p>
            <a:r>
              <a:rPr lang="en-US" dirty="0">
                <a:latin typeface="Times New Roman" panose="02020603050405020304" pitchFamily="18" charset="0"/>
                <a:cs typeface="Times New Roman" panose="02020603050405020304" pitchFamily="18" charset="0"/>
              </a:rPr>
              <a:t>They ensure that transactions are executed in a reliable and consistent manner, even in the presence of system failures, network issues, or other problems. </a:t>
            </a:r>
          </a:p>
          <a:p>
            <a:r>
              <a:rPr lang="en-US" dirty="0">
                <a:latin typeface="Times New Roman" panose="02020603050405020304" pitchFamily="18" charset="0"/>
                <a:cs typeface="Times New Roman" panose="02020603050405020304" pitchFamily="18" charset="0"/>
              </a:rPr>
              <a:t>These properties make DBMS a reliable and efficient tool for managing data in modern organizations.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14</a:t>
            </a:fld>
            <a:endParaRPr lang="en-US" dirty="0"/>
          </a:p>
        </p:txBody>
      </p:sp>
    </p:spTree>
    <p:extLst>
      <p:ext uri="{BB962C8B-B14F-4D97-AF65-F5344CB8AC3E}">
        <p14:creationId xmlns:p14="http://schemas.microsoft.com/office/powerpoint/2010/main" val="322544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Transaction States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443789"/>
            <a:ext cx="10543031" cy="4588218"/>
          </a:xfrm>
        </p:spPr>
        <p:txBody>
          <a:bodyPr>
            <a:noAutofit/>
          </a:bodyPr>
          <a:lstStyle/>
          <a:p>
            <a:r>
              <a:rPr lang="en-US" dirty="0">
                <a:latin typeface="Times New Roman" panose="02020603050405020304" pitchFamily="18" charset="0"/>
                <a:cs typeface="Times New Roman" panose="02020603050405020304" pitchFamily="18" charset="0"/>
              </a:rPr>
              <a:t>Active state</a:t>
            </a:r>
          </a:p>
          <a:p>
            <a:pPr lvl="1"/>
            <a:r>
              <a:rPr lang="en-US" sz="2400" dirty="0">
                <a:latin typeface="Times New Roman" panose="02020603050405020304" pitchFamily="18" charset="0"/>
                <a:cs typeface="Times New Roman" panose="02020603050405020304" pitchFamily="18" charset="0"/>
              </a:rPr>
              <a:t>it is the initial state</a:t>
            </a:r>
          </a:p>
          <a:p>
            <a:pPr lvl="1"/>
            <a:r>
              <a:rPr lang="en-US" sz="2400" dirty="0">
                <a:latin typeface="Times New Roman" panose="02020603050405020304" pitchFamily="18" charset="0"/>
                <a:cs typeface="Times New Roman" panose="02020603050405020304" pitchFamily="18" charset="0"/>
              </a:rPr>
              <a:t>transaction stays in this state while it is executing</a:t>
            </a:r>
          </a:p>
          <a:p>
            <a:r>
              <a:rPr lang="en-US" dirty="0"/>
              <a:t>P</a:t>
            </a:r>
            <a:r>
              <a:rPr lang="en-US" dirty="0">
                <a:latin typeface="Times New Roman" panose="02020603050405020304" pitchFamily="18" charset="0"/>
                <a:cs typeface="Times New Roman" panose="02020603050405020304" pitchFamily="18" charset="0"/>
              </a:rPr>
              <a:t>artially </a:t>
            </a:r>
            <a:r>
              <a:rPr lang="en-US" dirty="0"/>
              <a:t>C</a:t>
            </a:r>
            <a:r>
              <a:rPr lang="en-US" dirty="0">
                <a:latin typeface="Times New Roman" panose="02020603050405020304" pitchFamily="18" charset="0"/>
                <a:cs typeface="Times New Roman" panose="02020603050405020304" pitchFamily="18" charset="0"/>
              </a:rPr>
              <a:t>ommitted</a:t>
            </a:r>
          </a:p>
          <a:p>
            <a:pPr lvl="1"/>
            <a:r>
              <a:rPr lang="en-US" sz="2400" dirty="0">
                <a:latin typeface="Times New Roman" panose="02020603050405020304" pitchFamily="18" charset="0"/>
                <a:cs typeface="Times New Roman" panose="02020603050405020304" pitchFamily="18" charset="0"/>
              </a:rPr>
              <a:t>transaction is in partially committed after the final statement has been executed</a:t>
            </a:r>
          </a:p>
          <a:p>
            <a:r>
              <a:rPr lang="en-US" dirty="0">
                <a:latin typeface="Times New Roman" panose="02020603050405020304" pitchFamily="18" charset="0"/>
                <a:cs typeface="Times New Roman" panose="02020603050405020304" pitchFamily="18" charset="0"/>
              </a:rPr>
              <a:t>Aborted</a:t>
            </a:r>
          </a:p>
          <a:p>
            <a:pPr lvl="1"/>
            <a:r>
              <a:rPr lang="en-US" sz="2400" dirty="0">
                <a:latin typeface="Times New Roman" panose="02020603050405020304" pitchFamily="18" charset="0"/>
                <a:cs typeface="Times New Roman" panose="02020603050405020304" pitchFamily="18" charset="0"/>
              </a:rPr>
              <a:t>transaction is in aborted state after it has been rolled back and the database has been restored to its state prior to the start of transaction</a:t>
            </a:r>
          </a:p>
          <a:p>
            <a:r>
              <a:rPr lang="en-US" dirty="0">
                <a:latin typeface="Times New Roman" panose="02020603050405020304" pitchFamily="18" charset="0"/>
                <a:cs typeface="Times New Roman" panose="02020603050405020304" pitchFamily="18" charset="0"/>
              </a:rPr>
              <a:t>Committed	</a:t>
            </a:r>
          </a:p>
          <a:p>
            <a:pPr lvl="1"/>
            <a:r>
              <a:rPr lang="en-US" sz="2400" dirty="0">
                <a:latin typeface="Times New Roman" panose="02020603050405020304" pitchFamily="18" charset="0"/>
                <a:cs typeface="Times New Roman" panose="02020603050405020304" pitchFamily="18" charset="0"/>
              </a:rPr>
              <a:t>transaction is in committed state after successful compilation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15</a:t>
            </a:fld>
            <a:endParaRPr lang="en-US" dirty="0"/>
          </a:p>
        </p:txBody>
      </p:sp>
    </p:spTree>
    <p:extLst>
      <p:ext uri="{BB962C8B-B14F-4D97-AF65-F5344CB8AC3E}">
        <p14:creationId xmlns:p14="http://schemas.microsoft.com/office/powerpoint/2010/main" val="1243232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Transaction States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Transaction has committed only if it enters committed state.</a:t>
            </a:r>
          </a:p>
          <a:p>
            <a:r>
              <a:rPr lang="en-US" dirty="0">
                <a:latin typeface="Times New Roman" panose="02020603050405020304" pitchFamily="18" charset="0"/>
                <a:cs typeface="Times New Roman" panose="02020603050405020304" pitchFamily="18" charset="0"/>
              </a:rPr>
              <a:t>a transaction has aborted only if it enters aborted state.</a:t>
            </a:r>
          </a:p>
          <a:p>
            <a:r>
              <a:rPr lang="en-US" dirty="0">
                <a:latin typeface="Times New Roman" panose="02020603050405020304" pitchFamily="18" charset="0"/>
                <a:cs typeface="Times New Roman" panose="02020603050405020304" pitchFamily="18" charset="0"/>
              </a:rPr>
              <a:t>A transaction has terminated if either committed or aborted.</a:t>
            </a:r>
          </a:p>
          <a:p>
            <a:r>
              <a:rPr lang="en-US" dirty="0">
                <a:latin typeface="Times New Roman" panose="02020603050405020304" pitchFamily="18" charset="0"/>
                <a:cs typeface="Times New Roman" panose="02020603050405020304" pitchFamily="18" charset="0"/>
              </a:rPr>
              <a:t>After transaction being in aborted state, system has two options either it can restart transaction or rollback to initial state..</a:t>
            </a:r>
          </a:p>
          <a:p>
            <a:r>
              <a:rPr lang="en-US" dirty="0">
                <a:latin typeface="Times New Roman" panose="02020603050405020304" pitchFamily="18" charset="0"/>
                <a:cs typeface="Times New Roman" panose="02020603050405020304" pitchFamily="18" charset="0"/>
              </a:rPr>
              <a:t>Transaction processing system usually allow multiple transactions to run concurrently, this causes several complications with consistency of data.</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16</a:t>
            </a:fld>
            <a:endParaRPr lang="en-US" dirty="0"/>
          </a:p>
        </p:txBody>
      </p:sp>
    </p:spTree>
    <p:extLst>
      <p:ext uri="{BB962C8B-B14F-4D97-AF65-F5344CB8AC3E}">
        <p14:creationId xmlns:p14="http://schemas.microsoft.com/office/powerpoint/2010/main" val="1499355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Transaction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t>Though</a:t>
            </a:r>
            <a:r>
              <a:rPr lang="en-US" dirty="0">
                <a:latin typeface="Times New Roman" panose="02020603050405020304" pitchFamily="18" charset="0"/>
                <a:cs typeface="Times New Roman" panose="02020603050405020304" pitchFamily="18" charset="0"/>
              </a:rPr>
              <a:t> transactions can be run serially to ensure consistency, concurrent execution of transaction has following advantages: </a:t>
            </a:r>
          </a:p>
          <a:p>
            <a:pPr lvl="1"/>
            <a:r>
              <a:rPr lang="en-US" sz="2400" dirty="0">
                <a:latin typeface="Times New Roman" panose="02020603050405020304" pitchFamily="18" charset="0"/>
                <a:cs typeface="Times New Roman" panose="02020603050405020304" pitchFamily="18" charset="0"/>
              </a:rPr>
              <a:t>Improved throughput and resources utilization.</a:t>
            </a:r>
          </a:p>
          <a:p>
            <a:pPr lvl="1"/>
            <a:r>
              <a:rPr lang="en-US" sz="2400" dirty="0">
                <a:latin typeface="Times New Roman" panose="02020603050405020304" pitchFamily="18" charset="0"/>
                <a:cs typeface="Times New Roman" panose="02020603050405020304" pitchFamily="18" charset="0"/>
              </a:rPr>
              <a:t>Reduced waiting time.</a:t>
            </a:r>
          </a:p>
          <a:p>
            <a:r>
              <a:rPr lang="en-US" dirty="0">
                <a:latin typeface="Times New Roman" panose="02020603050405020304" pitchFamily="18" charset="0"/>
                <a:cs typeface="Times New Roman" panose="02020603050405020304" pitchFamily="18" charset="0"/>
              </a:rPr>
              <a:t>Database system control the interactions among the concurrent transactions to prevent from different consistency of database through a variety of mechanisms called concurrency control schemes.</a:t>
            </a:r>
          </a:p>
          <a:p>
            <a:r>
              <a:rPr lang="en-US" dirty="0">
                <a:latin typeface="Times New Roman" panose="02020603050405020304" pitchFamily="18" charset="0"/>
                <a:cs typeface="Times New Roman" panose="02020603050405020304" pitchFamily="18" charset="0"/>
              </a:rPr>
              <a:t>When transactions are executing concurrently in an interleaved fashion then the order of execution of operations from various transactions is known as schedule.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17</a:t>
            </a:fld>
            <a:endParaRPr lang="en-US" dirty="0"/>
          </a:p>
        </p:txBody>
      </p:sp>
    </p:spTree>
    <p:extLst>
      <p:ext uri="{BB962C8B-B14F-4D97-AF65-F5344CB8AC3E}">
        <p14:creationId xmlns:p14="http://schemas.microsoft.com/office/powerpoint/2010/main" val="3524573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Schedule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434905"/>
            <a:ext cx="10543031" cy="2259313"/>
          </a:xfrm>
        </p:spPr>
        <p:txBody>
          <a:bodyPr>
            <a:noAutofit/>
          </a:bodyPr>
          <a:lstStyle/>
          <a:p>
            <a:r>
              <a:rPr lang="en-US" dirty="0">
                <a:latin typeface="Times New Roman" panose="02020603050405020304" pitchFamily="18" charset="0"/>
                <a:cs typeface="Times New Roman" panose="02020603050405020304" pitchFamily="18" charset="0"/>
              </a:rPr>
              <a:t>A schedule S specifies the chronological order in which the operations of concurrent transactions are executed.</a:t>
            </a:r>
          </a:p>
          <a:p>
            <a:r>
              <a:rPr lang="en-US" dirty="0">
                <a:latin typeface="Times New Roman" panose="02020603050405020304" pitchFamily="18" charset="0"/>
                <a:cs typeface="Times New Roman" panose="02020603050405020304" pitchFamily="18" charset="0"/>
              </a:rPr>
              <a:t>Let transaction T1 transfers Rs 50 from account A to B.</a:t>
            </a:r>
          </a:p>
          <a:p>
            <a:r>
              <a:rPr lang="en-US" dirty="0">
                <a:latin typeface="Times New Roman" panose="02020603050405020304" pitchFamily="18" charset="0"/>
                <a:cs typeface="Times New Roman" panose="02020603050405020304" pitchFamily="18" charset="0"/>
              </a:rPr>
              <a:t>Transaction T2 transfers 10% of balance from A to B.</a:t>
            </a:r>
          </a:p>
          <a:p>
            <a:r>
              <a:rPr lang="en-US" dirty="0">
                <a:latin typeface="Times New Roman" panose="02020603050405020304" pitchFamily="18" charset="0"/>
                <a:cs typeface="Times New Roman" panose="02020603050405020304" pitchFamily="18" charset="0"/>
              </a:rPr>
              <a:t>Let A=1000, B=2000</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18</a:t>
            </a:fld>
            <a:endParaRPr lang="en-US" dirty="0"/>
          </a:p>
        </p:txBody>
      </p:sp>
      <p:sp>
        <p:nvSpPr>
          <p:cNvPr id="11" name="Content Placeholder 2">
            <a:extLst>
              <a:ext uri="{FF2B5EF4-FFF2-40B4-BE49-F238E27FC236}">
                <a16:creationId xmlns:a16="http://schemas.microsoft.com/office/drawing/2014/main" id="{6B3826FE-C1F4-718E-D810-A7146D92A7C9}"/>
              </a:ext>
            </a:extLst>
          </p:cNvPr>
          <p:cNvSpPr txBox="1">
            <a:spLocks/>
          </p:cNvSpPr>
          <p:nvPr/>
        </p:nvSpPr>
        <p:spPr>
          <a:xfrm>
            <a:off x="420622" y="3826412"/>
            <a:ext cx="4840695" cy="2259313"/>
          </a:xfrm>
          <a:prstGeom prst="rect">
            <a:avLst/>
          </a:prstGeom>
        </p:spPr>
        <p:txBody>
          <a:bodyPr vert="horz" lIns="91440" tIns="45720" rIns="91440" bIns="45720" rtlCol="0">
            <a:noAutofit/>
          </a:bodyPr>
          <a:lstStyle>
            <a:lvl1pPr marL="457200" indent="-4572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Times New Roman" panose="02020603050405020304" pitchFamily="18" charset="0"/>
                <a:ea typeface="+mn-ea"/>
                <a:cs typeface="Times New Roman" panose="02020603050405020304" pitchFamily="18" charset="0"/>
              </a:defRPr>
            </a:lvl1pPr>
            <a:lvl2pPr marL="800100" indent="-3429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1257300" indent="-3429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1657350" indent="-28575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Times New Roman" panose="02020603050405020304" pitchFamily="18" charset="0"/>
                <a:ea typeface="+mn-ea"/>
                <a:cs typeface="Times New Roman" panose="02020603050405020304" pitchFamily="18" charset="0"/>
              </a:defRPr>
            </a:lvl4pPr>
            <a:lvl5pPr marL="2114550" indent="-28575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T1: read (A)</a:t>
            </a:r>
            <a:br>
              <a:rPr lang="en-US" dirty="0"/>
            </a:br>
            <a:r>
              <a:rPr lang="en-US" dirty="0"/>
              <a:t>      A=A-50</a:t>
            </a:r>
            <a:br>
              <a:rPr lang="en-US" dirty="0"/>
            </a:br>
            <a:r>
              <a:rPr lang="en-US" dirty="0"/>
              <a:t>      write(A)</a:t>
            </a:r>
            <a:br>
              <a:rPr lang="en-US" dirty="0"/>
            </a:br>
            <a:r>
              <a:rPr lang="en-US" dirty="0"/>
              <a:t>      read(B)</a:t>
            </a:r>
            <a:br>
              <a:rPr lang="en-US" dirty="0"/>
            </a:br>
            <a:r>
              <a:rPr lang="en-US" dirty="0"/>
              <a:t>      B=B+50</a:t>
            </a:r>
            <a:br>
              <a:rPr lang="en-US" dirty="0"/>
            </a:br>
            <a:r>
              <a:rPr lang="en-US" dirty="0"/>
              <a:t>      write(B)</a:t>
            </a:r>
          </a:p>
        </p:txBody>
      </p:sp>
      <p:sp>
        <p:nvSpPr>
          <p:cNvPr id="12" name="Content Placeholder 2">
            <a:extLst>
              <a:ext uri="{FF2B5EF4-FFF2-40B4-BE49-F238E27FC236}">
                <a16:creationId xmlns:a16="http://schemas.microsoft.com/office/drawing/2014/main" id="{D9366A61-6201-8E1A-2A6E-85F84A5530F8}"/>
              </a:ext>
            </a:extLst>
          </p:cNvPr>
          <p:cNvSpPr txBox="1">
            <a:spLocks/>
          </p:cNvSpPr>
          <p:nvPr/>
        </p:nvSpPr>
        <p:spPr>
          <a:xfrm>
            <a:off x="5692138" y="3826411"/>
            <a:ext cx="4840695" cy="2259313"/>
          </a:xfrm>
          <a:prstGeom prst="rect">
            <a:avLst/>
          </a:prstGeom>
        </p:spPr>
        <p:txBody>
          <a:bodyPr vert="horz" lIns="91440" tIns="45720" rIns="91440" bIns="45720" rtlCol="0">
            <a:noAutofit/>
          </a:bodyPr>
          <a:lstStyle>
            <a:lvl1pPr marL="457200" indent="-4572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Times New Roman" panose="02020603050405020304" pitchFamily="18" charset="0"/>
                <a:ea typeface="+mn-ea"/>
                <a:cs typeface="Times New Roman" panose="02020603050405020304" pitchFamily="18" charset="0"/>
              </a:defRPr>
            </a:lvl1pPr>
            <a:lvl2pPr marL="800100" indent="-3429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1257300" indent="-3429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1657350" indent="-28575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Times New Roman" panose="02020603050405020304" pitchFamily="18" charset="0"/>
                <a:ea typeface="+mn-ea"/>
                <a:cs typeface="Times New Roman" panose="02020603050405020304" pitchFamily="18" charset="0"/>
              </a:defRPr>
            </a:lvl4pPr>
            <a:lvl5pPr marL="2114550" indent="-28575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T2: read (A)</a:t>
            </a:r>
            <a:br>
              <a:rPr lang="en-US" dirty="0"/>
            </a:br>
            <a:r>
              <a:rPr lang="en-US" dirty="0"/>
              <a:t>       temp=A*0.1</a:t>
            </a:r>
            <a:br>
              <a:rPr lang="en-US" dirty="0"/>
            </a:br>
            <a:r>
              <a:rPr lang="en-US" dirty="0"/>
              <a:t>       A=A-temp</a:t>
            </a:r>
            <a:br>
              <a:rPr lang="en-US" dirty="0"/>
            </a:br>
            <a:r>
              <a:rPr lang="en-US" dirty="0"/>
              <a:t>       write(A)</a:t>
            </a:r>
            <a:br>
              <a:rPr lang="en-US" dirty="0"/>
            </a:br>
            <a:r>
              <a:rPr lang="en-US" dirty="0"/>
              <a:t>       read(B)</a:t>
            </a:r>
            <a:br>
              <a:rPr lang="en-US" dirty="0"/>
            </a:br>
            <a:r>
              <a:rPr lang="en-US" dirty="0"/>
              <a:t>       B=</a:t>
            </a:r>
            <a:r>
              <a:rPr lang="en-US" dirty="0" err="1"/>
              <a:t>B+temp</a:t>
            </a:r>
            <a:br>
              <a:rPr lang="en-US" dirty="0"/>
            </a:br>
            <a:r>
              <a:rPr lang="en-US" dirty="0"/>
              <a:t>       write(B)</a:t>
            </a:r>
          </a:p>
        </p:txBody>
      </p:sp>
    </p:spTree>
    <p:extLst>
      <p:ext uri="{BB962C8B-B14F-4D97-AF65-F5344CB8AC3E}">
        <p14:creationId xmlns:p14="http://schemas.microsoft.com/office/powerpoint/2010/main" val="682653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dirty="0">
                <a:solidFill>
                  <a:srgbClr val="374151"/>
                </a:solidFill>
              </a:rPr>
              <a:t>Serial Schedule</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19</a:t>
            </a:fld>
            <a:endParaRPr lang="en-US" dirty="0"/>
          </a:p>
        </p:txBody>
      </p:sp>
      <p:sp>
        <p:nvSpPr>
          <p:cNvPr id="4" name="Content Placeholder 2">
            <a:extLst>
              <a:ext uri="{FF2B5EF4-FFF2-40B4-BE49-F238E27FC236}">
                <a16:creationId xmlns:a16="http://schemas.microsoft.com/office/drawing/2014/main" id="{AAA392CD-4EEF-EF7C-A38D-CF5D33679187}"/>
              </a:ext>
            </a:extLst>
          </p:cNvPr>
          <p:cNvSpPr txBox="1">
            <a:spLocks/>
          </p:cNvSpPr>
          <p:nvPr/>
        </p:nvSpPr>
        <p:spPr>
          <a:xfrm>
            <a:off x="420623" y="1609056"/>
            <a:ext cx="5486400" cy="457350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457200" indent="-4572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Times New Roman" panose="02020603050405020304" pitchFamily="18" charset="0"/>
                <a:ea typeface="+mn-ea"/>
                <a:cs typeface="Times New Roman" panose="02020603050405020304" pitchFamily="18" charset="0"/>
              </a:defRPr>
            </a:lvl1pPr>
            <a:lvl2pPr marL="800100" indent="-3429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1257300" indent="-3429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1657350" indent="-28575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Times New Roman" panose="02020603050405020304" pitchFamily="18" charset="0"/>
                <a:ea typeface="+mn-ea"/>
                <a:cs typeface="Times New Roman" panose="02020603050405020304" pitchFamily="18" charset="0"/>
              </a:defRPr>
            </a:lvl4pPr>
            <a:lvl5pPr marL="2114550" indent="-28575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8" name="Content Placeholder 2">
            <a:extLst>
              <a:ext uri="{FF2B5EF4-FFF2-40B4-BE49-F238E27FC236}">
                <a16:creationId xmlns:a16="http://schemas.microsoft.com/office/drawing/2014/main" id="{E576A326-B454-FA4A-05A7-F7AA56C95D0D}"/>
              </a:ext>
            </a:extLst>
          </p:cNvPr>
          <p:cNvSpPr txBox="1">
            <a:spLocks/>
          </p:cNvSpPr>
          <p:nvPr/>
        </p:nvSpPr>
        <p:spPr>
          <a:xfrm>
            <a:off x="6119452" y="1609056"/>
            <a:ext cx="5486400" cy="457350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457200" indent="-4572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Times New Roman" panose="02020603050405020304" pitchFamily="18" charset="0"/>
                <a:ea typeface="+mn-ea"/>
                <a:cs typeface="Times New Roman" panose="02020603050405020304" pitchFamily="18" charset="0"/>
              </a:defRPr>
            </a:lvl1pPr>
            <a:lvl2pPr marL="800100" indent="-3429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1257300" indent="-3429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1657350" indent="-28575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Times New Roman" panose="02020603050405020304" pitchFamily="18" charset="0"/>
                <a:ea typeface="+mn-ea"/>
                <a:cs typeface="Times New Roman" panose="02020603050405020304" pitchFamily="18" charset="0"/>
              </a:defRPr>
            </a:lvl4pPr>
            <a:lvl5pPr marL="2114550" indent="-28575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9" name="Table 9">
            <a:extLst>
              <a:ext uri="{FF2B5EF4-FFF2-40B4-BE49-F238E27FC236}">
                <a16:creationId xmlns:a16="http://schemas.microsoft.com/office/drawing/2014/main" id="{86955FDC-53A9-E9E8-286F-F8904EA76B06}"/>
              </a:ext>
            </a:extLst>
          </p:cNvPr>
          <p:cNvGraphicFramePr>
            <a:graphicFrameLocks noGrp="1"/>
          </p:cNvGraphicFramePr>
          <p:nvPr>
            <p:extLst>
              <p:ext uri="{D42A27DB-BD31-4B8C-83A1-F6EECF244321}">
                <p14:modId xmlns:p14="http://schemas.microsoft.com/office/powerpoint/2010/main" val="3352998475"/>
              </p:ext>
            </p:extLst>
          </p:nvPr>
        </p:nvGraphicFramePr>
        <p:xfrm>
          <a:off x="420624" y="1609056"/>
          <a:ext cx="2743200" cy="2743200"/>
        </p:xfrm>
        <a:graphic>
          <a:graphicData uri="http://schemas.openxmlformats.org/drawingml/2006/table">
            <a:tbl>
              <a:tblPr firstRow="1" bandRow="1">
                <a:tableStyleId>{5940675A-B579-460E-94D1-54222C63F5DA}</a:tableStyleId>
              </a:tblPr>
              <a:tblGrid>
                <a:gridCol w="1830481">
                  <a:extLst>
                    <a:ext uri="{9D8B030D-6E8A-4147-A177-3AD203B41FA5}">
                      <a16:colId xmlns:a16="http://schemas.microsoft.com/office/drawing/2014/main" val="2051233678"/>
                    </a:ext>
                  </a:extLst>
                </a:gridCol>
                <a:gridCol w="912719">
                  <a:extLst>
                    <a:ext uri="{9D8B030D-6E8A-4147-A177-3AD203B41FA5}">
                      <a16:colId xmlns:a16="http://schemas.microsoft.com/office/drawing/2014/main" val="4230489738"/>
                    </a:ext>
                  </a:extLst>
                </a:gridCol>
              </a:tblGrid>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T1: read (A)</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1000</a:t>
                      </a:r>
                    </a:p>
                  </a:txBody>
                  <a:tcPr/>
                </a:tc>
                <a:extLst>
                  <a:ext uri="{0D108BD9-81ED-4DB2-BD59-A6C34878D82A}">
                    <a16:rowId xmlns:a16="http://schemas.microsoft.com/office/drawing/2014/main" val="2839496005"/>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A=A-50</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950</a:t>
                      </a:r>
                    </a:p>
                  </a:txBody>
                  <a:tcPr/>
                </a:tc>
                <a:extLst>
                  <a:ext uri="{0D108BD9-81ED-4DB2-BD59-A6C34878D82A}">
                    <a16:rowId xmlns:a16="http://schemas.microsoft.com/office/drawing/2014/main" val="3204777409"/>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write(A)</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950</a:t>
                      </a:r>
                    </a:p>
                  </a:txBody>
                  <a:tcPr/>
                </a:tc>
                <a:extLst>
                  <a:ext uri="{0D108BD9-81ED-4DB2-BD59-A6C34878D82A}">
                    <a16:rowId xmlns:a16="http://schemas.microsoft.com/office/drawing/2014/main" val="2625302823"/>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read(B)</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2000</a:t>
                      </a:r>
                    </a:p>
                  </a:txBody>
                  <a:tcPr/>
                </a:tc>
                <a:extLst>
                  <a:ext uri="{0D108BD9-81ED-4DB2-BD59-A6C34878D82A}">
                    <a16:rowId xmlns:a16="http://schemas.microsoft.com/office/drawing/2014/main" val="3050715884"/>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B=B+50</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2050</a:t>
                      </a:r>
                    </a:p>
                  </a:txBody>
                  <a:tcPr/>
                </a:tc>
                <a:extLst>
                  <a:ext uri="{0D108BD9-81ED-4DB2-BD59-A6C34878D82A}">
                    <a16:rowId xmlns:a16="http://schemas.microsoft.com/office/drawing/2014/main" val="621548969"/>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write(B)</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2050</a:t>
                      </a:r>
                    </a:p>
                  </a:txBody>
                  <a:tcPr/>
                </a:tc>
                <a:extLst>
                  <a:ext uri="{0D108BD9-81ED-4DB2-BD59-A6C34878D82A}">
                    <a16:rowId xmlns:a16="http://schemas.microsoft.com/office/drawing/2014/main" val="3211721821"/>
                  </a:ext>
                </a:extLst>
              </a:tr>
            </a:tbl>
          </a:graphicData>
        </a:graphic>
      </p:graphicFrame>
      <p:graphicFrame>
        <p:nvGraphicFramePr>
          <p:cNvPr id="10" name="Table 9">
            <a:extLst>
              <a:ext uri="{FF2B5EF4-FFF2-40B4-BE49-F238E27FC236}">
                <a16:creationId xmlns:a16="http://schemas.microsoft.com/office/drawing/2014/main" id="{E432F17C-CA36-823F-91F9-B2CBCBD5C271}"/>
              </a:ext>
            </a:extLst>
          </p:cNvPr>
          <p:cNvGraphicFramePr>
            <a:graphicFrameLocks noGrp="1"/>
          </p:cNvGraphicFramePr>
          <p:nvPr>
            <p:extLst>
              <p:ext uri="{D42A27DB-BD31-4B8C-83A1-F6EECF244321}">
                <p14:modId xmlns:p14="http://schemas.microsoft.com/office/powerpoint/2010/main" val="648397785"/>
              </p:ext>
            </p:extLst>
          </p:nvPr>
        </p:nvGraphicFramePr>
        <p:xfrm>
          <a:off x="3163824" y="2982161"/>
          <a:ext cx="2743200" cy="3200400"/>
        </p:xfrm>
        <a:graphic>
          <a:graphicData uri="http://schemas.openxmlformats.org/drawingml/2006/table">
            <a:tbl>
              <a:tblPr firstRow="1" bandRow="1">
                <a:tableStyleId>{5940675A-B579-460E-94D1-54222C63F5DA}</a:tableStyleId>
              </a:tblPr>
              <a:tblGrid>
                <a:gridCol w="1878192">
                  <a:extLst>
                    <a:ext uri="{9D8B030D-6E8A-4147-A177-3AD203B41FA5}">
                      <a16:colId xmlns:a16="http://schemas.microsoft.com/office/drawing/2014/main" val="2051233678"/>
                    </a:ext>
                  </a:extLst>
                </a:gridCol>
                <a:gridCol w="865008">
                  <a:extLst>
                    <a:ext uri="{9D8B030D-6E8A-4147-A177-3AD203B41FA5}">
                      <a16:colId xmlns:a16="http://schemas.microsoft.com/office/drawing/2014/main" val="4230489738"/>
                    </a:ext>
                  </a:extLst>
                </a:gridCol>
              </a:tblGrid>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T2: read (A)</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950</a:t>
                      </a:r>
                    </a:p>
                  </a:txBody>
                  <a:tcPr/>
                </a:tc>
                <a:extLst>
                  <a:ext uri="{0D108BD9-81ED-4DB2-BD59-A6C34878D82A}">
                    <a16:rowId xmlns:a16="http://schemas.microsoft.com/office/drawing/2014/main" val="2839496005"/>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temp=A*0.1</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95</a:t>
                      </a:r>
                    </a:p>
                  </a:txBody>
                  <a:tcPr/>
                </a:tc>
                <a:extLst>
                  <a:ext uri="{0D108BD9-81ED-4DB2-BD59-A6C34878D82A}">
                    <a16:rowId xmlns:a16="http://schemas.microsoft.com/office/drawing/2014/main" val="3204777409"/>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A=A-temp</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855</a:t>
                      </a:r>
                    </a:p>
                  </a:txBody>
                  <a:tcPr/>
                </a:tc>
                <a:extLst>
                  <a:ext uri="{0D108BD9-81ED-4DB2-BD59-A6C34878D82A}">
                    <a16:rowId xmlns:a16="http://schemas.microsoft.com/office/drawing/2014/main" val="1771306044"/>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write(A)</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855</a:t>
                      </a:r>
                    </a:p>
                  </a:txBody>
                  <a:tcPr/>
                </a:tc>
                <a:extLst>
                  <a:ext uri="{0D108BD9-81ED-4DB2-BD59-A6C34878D82A}">
                    <a16:rowId xmlns:a16="http://schemas.microsoft.com/office/drawing/2014/main" val="2625302823"/>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read(B)</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2050</a:t>
                      </a:r>
                    </a:p>
                  </a:txBody>
                  <a:tcPr/>
                </a:tc>
                <a:extLst>
                  <a:ext uri="{0D108BD9-81ED-4DB2-BD59-A6C34878D82A}">
                    <a16:rowId xmlns:a16="http://schemas.microsoft.com/office/drawing/2014/main" val="3050715884"/>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B=</a:t>
                      </a:r>
                      <a:r>
                        <a:rPr lang="en-US" sz="2400" kern="1000" baseline="0" dirty="0" err="1">
                          <a:solidFill>
                            <a:schemeClr val="tx2"/>
                          </a:solidFill>
                          <a:latin typeface="Times New Roman" panose="02020603050405020304" pitchFamily="18" charset="0"/>
                          <a:cs typeface="Times New Roman" panose="02020603050405020304" pitchFamily="18" charset="0"/>
                        </a:rPr>
                        <a:t>B+temp</a:t>
                      </a:r>
                      <a:endParaRPr lang="en-US" sz="2400" kern="1000" baseline="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2145</a:t>
                      </a:r>
                    </a:p>
                  </a:txBody>
                  <a:tcPr/>
                </a:tc>
                <a:extLst>
                  <a:ext uri="{0D108BD9-81ED-4DB2-BD59-A6C34878D82A}">
                    <a16:rowId xmlns:a16="http://schemas.microsoft.com/office/drawing/2014/main" val="621548969"/>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write(B)</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2145</a:t>
                      </a:r>
                    </a:p>
                  </a:txBody>
                  <a:tcPr/>
                </a:tc>
                <a:extLst>
                  <a:ext uri="{0D108BD9-81ED-4DB2-BD59-A6C34878D82A}">
                    <a16:rowId xmlns:a16="http://schemas.microsoft.com/office/drawing/2014/main" val="3211721821"/>
                  </a:ext>
                </a:extLst>
              </a:tr>
            </a:tbl>
          </a:graphicData>
        </a:graphic>
      </p:graphicFrame>
      <p:graphicFrame>
        <p:nvGraphicFramePr>
          <p:cNvPr id="11" name="Table 10">
            <a:extLst>
              <a:ext uri="{FF2B5EF4-FFF2-40B4-BE49-F238E27FC236}">
                <a16:creationId xmlns:a16="http://schemas.microsoft.com/office/drawing/2014/main" id="{90ECB7FC-D8A7-9A99-4AAF-518045CB28F5}"/>
              </a:ext>
            </a:extLst>
          </p:cNvPr>
          <p:cNvGraphicFramePr>
            <a:graphicFrameLocks noGrp="1"/>
          </p:cNvGraphicFramePr>
          <p:nvPr>
            <p:extLst>
              <p:ext uri="{D42A27DB-BD31-4B8C-83A1-F6EECF244321}">
                <p14:modId xmlns:p14="http://schemas.microsoft.com/office/powerpoint/2010/main" val="193141846"/>
              </p:ext>
            </p:extLst>
          </p:nvPr>
        </p:nvGraphicFramePr>
        <p:xfrm>
          <a:off x="6119452" y="1613503"/>
          <a:ext cx="2743200" cy="3200400"/>
        </p:xfrm>
        <a:graphic>
          <a:graphicData uri="http://schemas.openxmlformats.org/drawingml/2006/table">
            <a:tbl>
              <a:tblPr firstRow="1" bandRow="1">
                <a:tableStyleId>{5940675A-B579-460E-94D1-54222C63F5DA}</a:tableStyleId>
              </a:tblPr>
              <a:tblGrid>
                <a:gridCol w="1878192">
                  <a:extLst>
                    <a:ext uri="{9D8B030D-6E8A-4147-A177-3AD203B41FA5}">
                      <a16:colId xmlns:a16="http://schemas.microsoft.com/office/drawing/2014/main" val="2051233678"/>
                    </a:ext>
                  </a:extLst>
                </a:gridCol>
                <a:gridCol w="865008">
                  <a:extLst>
                    <a:ext uri="{9D8B030D-6E8A-4147-A177-3AD203B41FA5}">
                      <a16:colId xmlns:a16="http://schemas.microsoft.com/office/drawing/2014/main" val="4230489738"/>
                    </a:ext>
                  </a:extLst>
                </a:gridCol>
              </a:tblGrid>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T2: read (A)</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1000</a:t>
                      </a:r>
                    </a:p>
                  </a:txBody>
                  <a:tcPr/>
                </a:tc>
                <a:extLst>
                  <a:ext uri="{0D108BD9-81ED-4DB2-BD59-A6C34878D82A}">
                    <a16:rowId xmlns:a16="http://schemas.microsoft.com/office/drawing/2014/main" val="2839496005"/>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temp=A*0.1</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204777409"/>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A=A-temp</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900</a:t>
                      </a:r>
                    </a:p>
                  </a:txBody>
                  <a:tcPr/>
                </a:tc>
                <a:extLst>
                  <a:ext uri="{0D108BD9-81ED-4DB2-BD59-A6C34878D82A}">
                    <a16:rowId xmlns:a16="http://schemas.microsoft.com/office/drawing/2014/main" val="1771306044"/>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write(A)</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900</a:t>
                      </a:r>
                    </a:p>
                  </a:txBody>
                  <a:tcPr/>
                </a:tc>
                <a:extLst>
                  <a:ext uri="{0D108BD9-81ED-4DB2-BD59-A6C34878D82A}">
                    <a16:rowId xmlns:a16="http://schemas.microsoft.com/office/drawing/2014/main" val="2625302823"/>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read(B)</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2000</a:t>
                      </a:r>
                    </a:p>
                  </a:txBody>
                  <a:tcPr/>
                </a:tc>
                <a:extLst>
                  <a:ext uri="{0D108BD9-81ED-4DB2-BD59-A6C34878D82A}">
                    <a16:rowId xmlns:a16="http://schemas.microsoft.com/office/drawing/2014/main" val="3050715884"/>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B=</a:t>
                      </a:r>
                      <a:r>
                        <a:rPr lang="en-US" sz="2400" kern="1000" baseline="0" dirty="0" err="1">
                          <a:solidFill>
                            <a:schemeClr val="tx2"/>
                          </a:solidFill>
                          <a:latin typeface="Times New Roman" panose="02020603050405020304" pitchFamily="18" charset="0"/>
                          <a:cs typeface="Times New Roman" panose="02020603050405020304" pitchFamily="18" charset="0"/>
                        </a:rPr>
                        <a:t>B+temp</a:t>
                      </a:r>
                      <a:endParaRPr lang="en-US" sz="2400" kern="1000" baseline="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2100</a:t>
                      </a:r>
                    </a:p>
                  </a:txBody>
                  <a:tcPr/>
                </a:tc>
                <a:extLst>
                  <a:ext uri="{0D108BD9-81ED-4DB2-BD59-A6C34878D82A}">
                    <a16:rowId xmlns:a16="http://schemas.microsoft.com/office/drawing/2014/main" val="621548969"/>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write(B)</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2100</a:t>
                      </a:r>
                    </a:p>
                  </a:txBody>
                  <a:tcPr/>
                </a:tc>
                <a:extLst>
                  <a:ext uri="{0D108BD9-81ED-4DB2-BD59-A6C34878D82A}">
                    <a16:rowId xmlns:a16="http://schemas.microsoft.com/office/drawing/2014/main" val="3211721821"/>
                  </a:ext>
                </a:extLst>
              </a:tr>
            </a:tbl>
          </a:graphicData>
        </a:graphic>
      </p:graphicFrame>
      <p:graphicFrame>
        <p:nvGraphicFramePr>
          <p:cNvPr id="12" name="Table 9">
            <a:extLst>
              <a:ext uri="{FF2B5EF4-FFF2-40B4-BE49-F238E27FC236}">
                <a16:creationId xmlns:a16="http://schemas.microsoft.com/office/drawing/2014/main" id="{F76E44E6-77D9-A43B-C098-2CA7066BCBC5}"/>
              </a:ext>
            </a:extLst>
          </p:cNvPr>
          <p:cNvGraphicFramePr>
            <a:graphicFrameLocks noGrp="1"/>
          </p:cNvGraphicFramePr>
          <p:nvPr>
            <p:extLst>
              <p:ext uri="{D42A27DB-BD31-4B8C-83A1-F6EECF244321}">
                <p14:modId xmlns:p14="http://schemas.microsoft.com/office/powerpoint/2010/main" val="1150822622"/>
              </p:ext>
            </p:extLst>
          </p:nvPr>
        </p:nvGraphicFramePr>
        <p:xfrm>
          <a:off x="8862652" y="3443068"/>
          <a:ext cx="2743200" cy="2743200"/>
        </p:xfrm>
        <a:graphic>
          <a:graphicData uri="http://schemas.openxmlformats.org/drawingml/2006/table">
            <a:tbl>
              <a:tblPr firstRow="1" bandRow="1">
                <a:tableStyleId>{5940675A-B579-460E-94D1-54222C63F5DA}</a:tableStyleId>
              </a:tblPr>
              <a:tblGrid>
                <a:gridCol w="1830481">
                  <a:extLst>
                    <a:ext uri="{9D8B030D-6E8A-4147-A177-3AD203B41FA5}">
                      <a16:colId xmlns:a16="http://schemas.microsoft.com/office/drawing/2014/main" val="2051233678"/>
                    </a:ext>
                  </a:extLst>
                </a:gridCol>
                <a:gridCol w="912719">
                  <a:extLst>
                    <a:ext uri="{9D8B030D-6E8A-4147-A177-3AD203B41FA5}">
                      <a16:colId xmlns:a16="http://schemas.microsoft.com/office/drawing/2014/main" val="4230489738"/>
                    </a:ext>
                  </a:extLst>
                </a:gridCol>
              </a:tblGrid>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T1: read (A)</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900</a:t>
                      </a:r>
                    </a:p>
                  </a:txBody>
                  <a:tcPr/>
                </a:tc>
                <a:extLst>
                  <a:ext uri="{0D108BD9-81ED-4DB2-BD59-A6C34878D82A}">
                    <a16:rowId xmlns:a16="http://schemas.microsoft.com/office/drawing/2014/main" val="2839496005"/>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A=A-100</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850</a:t>
                      </a:r>
                    </a:p>
                  </a:txBody>
                  <a:tcPr/>
                </a:tc>
                <a:extLst>
                  <a:ext uri="{0D108BD9-81ED-4DB2-BD59-A6C34878D82A}">
                    <a16:rowId xmlns:a16="http://schemas.microsoft.com/office/drawing/2014/main" val="3204777409"/>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write(A)</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850</a:t>
                      </a:r>
                    </a:p>
                  </a:txBody>
                  <a:tcPr/>
                </a:tc>
                <a:extLst>
                  <a:ext uri="{0D108BD9-81ED-4DB2-BD59-A6C34878D82A}">
                    <a16:rowId xmlns:a16="http://schemas.microsoft.com/office/drawing/2014/main" val="2625302823"/>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read(B)</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2100</a:t>
                      </a:r>
                    </a:p>
                  </a:txBody>
                  <a:tcPr/>
                </a:tc>
                <a:extLst>
                  <a:ext uri="{0D108BD9-81ED-4DB2-BD59-A6C34878D82A}">
                    <a16:rowId xmlns:a16="http://schemas.microsoft.com/office/drawing/2014/main" val="3050715884"/>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B=B+50</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2150</a:t>
                      </a:r>
                    </a:p>
                  </a:txBody>
                  <a:tcPr/>
                </a:tc>
                <a:extLst>
                  <a:ext uri="{0D108BD9-81ED-4DB2-BD59-A6C34878D82A}">
                    <a16:rowId xmlns:a16="http://schemas.microsoft.com/office/drawing/2014/main" val="621548969"/>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write(B)</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2150</a:t>
                      </a:r>
                    </a:p>
                  </a:txBody>
                  <a:tcPr/>
                </a:tc>
                <a:extLst>
                  <a:ext uri="{0D108BD9-81ED-4DB2-BD59-A6C34878D82A}">
                    <a16:rowId xmlns:a16="http://schemas.microsoft.com/office/drawing/2014/main" val="3211721821"/>
                  </a:ext>
                </a:extLst>
              </a:tr>
            </a:tbl>
          </a:graphicData>
        </a:graphic>
      </p:graphicFrame>
      <p:cxnSp>
        <p:nvCxnSpPr>
          <p:cNvPr id="14" name="Connector: Elbow 13">
            <a:extLst>
              <a:ext uri="{FF2B5EF4-FFF2-40B4-BE49-F238E27FC236}">
                <a16:creationId xmlns:a16="http://schemas.microsoft.com/office/drawing/2014/main" id="{76525BF7-F36C-54BB-F438-348ED1E7B90B}"/>
              </a:ext>
            </a:extLst>
          </p:cNvPr>
          <p:cNvCxnSpPr/>
          <p:nvPr/>
        </p:nvCxnSpPr>
        <p:spPr>
          <a:xfrm>
            <a:off x="1828800" y="4352256"/>
            <a:ext cx="1335024" cy="852790"/>
          </a:xfrm>
          <a:prstGeom prst="bentConnector3">
            <a:avLst>
              <a:gd name="adj1" fmla="val 1528"/>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B031AF39-F758-3718-20F5-339322FFDCA2}"/>
              </a:ext>
            </a:extLst>
          </p:cNvPr>
          <p:cNvCxnSpPr/>
          <p:nvPr/>
        </p:nvCxnSpPr>
        <p:spPr>
          <a:xfrm>
            <a:off x="7527628" y="4813868"/>
            <a:ext cx="1335024" cy="852790"/>
          </a:xfrm>
          <a:prstGeom prst="bentConnector3">
            <a:avLst>
              <a:gd name="adj1" fmla="val 1528"/>
            </a:avLst>
          </a:prstGeom>
          <a:ln w="381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FFF6733D-961C-41AD-13FC-DDBC7D74F558}"/>
              </a:ext>
            </a:extLst>
          </p:cNvPr>
          <p:cNvSpPr txBox="1"/>
          <p:nvPr/>
        </p:nvSpPr>
        <p:spPr>
          <a:xfrm>
            <a:off x="6494193" y="797073"/>
            <a:ext cx="3401893"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400" dirty="0">
                <a:solidFill>
                  <a:schemeClr val="tx2"/>
                </a:solidFill>
                <a:latin typeface="Times New Roman" panose="02020603050405020304" pitchFamily="18" charset="0"/>
                <a:cs typeface="Times New Roman" panose="02020603050405020304" pitchFamily="18" charset="0"/>
              </a:rPr>
              <a:t>(A+B)initial = (A+B)final</a:t>
            </a:r>
          </a:p>
        </p:txBody>
      </p:sp>
    </p:spTree>
    <p:extLst>
      <p:ext uri="{BB962C8B-B14F-4D97-AF65-F5344CB8AC3E}">
        <p14:creationId xmlns:p14="http://schemas.microsoft.com/office/powerpoint/2010/main" val="174406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Lesson 6: Transaction Management and Concurrency Control (5hrs)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Concept of Transaction and ACID Properties</a:t>
            </a:r>
          </a:p>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Concurrency Control and Recovery</a:t>
            </a:r>
          </a:p>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Serializability Concept</a:t>
            </a:r>
          </a:p>
          <a:p>
            <a:pPr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Lock-based and Timestamp-based Protocols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39991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dirty="0">
                <a:solidFill>
                  <a:srgbClr val="374151"/>
                </a:solidFill>
              </a:rPr>
              <a:t>Serial Schedule</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t>In the schedule shown, consistency by transferring Rs 50 from account A to account B is preserved. Since (A+B)initial =(A+B) final</a:t>
            </a:r>
          </a:p>
          <a:p>
            <a:r>
              <a:rPr lang="en-US" dirty="0"/>
              <a:t>Similarly, if the order of execution of transaction is reversed i.e., execute T2 first and then execute T1, then also (A+B)initial =(A+B) final</a:t>
            </a:r>
          </a:p>
          <a:p>
            <a:r>
              <a:rPr lang="en-US" dirty="0"/>
              <a:t>Hence consistency of data is preserved.</a:t>
            </a: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20</a:t>
            </a:fld>
            <a:endParaRPr lang="en-US" dirty="0"/>
          </a:p>
        </p:txBody>
      </p:sp>
    </p:spTree>
    <p:extLst>
      <p:ext uri="{BB962C8B-B14F-4D97-AF65-F5344CB8AC3E}">
        <p14:creationId xmlns:p14="http://schemas.microsoft.com/office/powerpoint/2010/main" val="648153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dirty="0">
                <a:solidFill>
                  <a:srgbClr val="374151"/>
                </a:solidFill>
              </a:rPr>
              <a:t>Non-Serial Schedule</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21</a:t>
            </a:fld>
            <a:endParaRPr lang="en-US" dirty="0"/>
          </a:p>
        </p:txBody>
      </p:sp>
      <p:sp>
        <p:nvSpPr>
          <p:cNvPr id="4" name="Content Placeholder 2">
            <a:extLst>
              <a:ext uri="{FF2B5EF4-FFF2-40B4-BE49-F238E27FC236}">
                <a16:creationId xmlns:a16="http://schemas.microsoft.com/office/drawing/2014/main" id="{AAA392CD-4EEF-EF7C-A38D-CF5D33679187}"/>
              </a:ext>
            </a:extLst>
          </p:cNvPr>
          <p:cNvSpPr txBox="1">
            <a:spLocks/>
          </p:cNvSpPr>
          <p:nvPr/>
        </p:nvSpPr>
        <p:spPr>
          <a:xfrm>
            <a:off x="420624" y="1609056"/>
            <a:ext cx="5512235" cy="458143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457200" indent="-4572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Times New Roman" panose="02020603050405020304" pitchFamily="18" charset="0"/>
                <a:ea typeface="+mn-ea"/>
                <a:cs typeface="Times New Roman" panose="02020603050405020304" pitchFamily="18" charset="0"/>
              </a:defRPr>
            </a:lvl1pPr>
            <a:lvl2pPr marL="800100" indent="-3429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1257300" indent="-3429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1657350" indent="-28575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Times New Roman" panose="02020603050405020304" pitchFamily="18" charset="0"/>
                <a:ea typeface="+mn-ea"/>
                <a:cs typeface="Times New Roman" panose="02020603050405020304" pitchFamily="18" charset="0"/>
              </a:defRPr>
            </a:lvl4pPr>
            <a:lvl5pPr marL="2114550" indent="-28575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2">
            <a:extLst>
              <a:ext uri="{FF2B5EF4-FFF2-40B4-BE49-F238E27FC236}">
                <a16:creationId xmlns:a16="http://schemas.microsoft.com/office/drawing/2014/main" id="{E576A326-B454-FA4A-05A7-F7AA56C95D0D}"/>
              </a:ext>
            </a:extLst>
          </p:cNvPr>
          <p:cNvSpPr txBox="1">
            <a:spLocks/>
          </p:cNvSpPr>
          <p:nvPr/>
        </p:nvSpPr>
        <p:spPr>
          <a:xfrm>
            <a:off x="6096000" y="1651261"/>
            <a:ext cx="5486810" cy="455835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457200" indent="-4572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Times New Roman" panose="02020603050405020304" pitchFamily="18" charset="0"/>
                <a:ea typeface="+mn-ea"/>
                <a:cs typeface="Times New Roman" panose="02020603050405020304" pitchFamily="18" charset="0"/>
              </a:defRPr>
            </a:lvl1pPr>
            <a:lvl2pPr marL="800100" indent="-3429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1257300" indent="-3429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1657350" indent="-28575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Times New Roman" panose="02020603050405020304" pitchFamily="18" charset="0"/>
                <a:ea typeface="+mn-ea"/>
                <a:cs typeface="Times New Roman" panose="02020603050405020304" pitchFamily="18" charset="0"/>
              </a:defRPr>
            </a:lvl4pPr>
            <a:lvl5pPr marL="2114550" indent="-28575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3" name="Table 9">
            <a:extLst>
              <a:ext uri="{FF2B5EF4-FFF2-40B4-BE49-F238E27FC236}">
                <a16:creationId xmlns:a16="http://schemas.microsoft.com/office/drawing/2014/main" id="{BCEF907D-78C8-533E-4848-622C69807DD6}"/>
              </a:ext>
            </a:extLst>
          </p:cNvPr>
          <p:cNvGraphicFramePr>
            <a:graphicFrameLocks noGrp="1"/>
          </p:cNvGraphicFramePr>
          <p:nvPr>
            <p:extLst>
              <p:ext uri="{D42A27DB-BD31-4B8C-83A1-F6EECF244321}">
                <p14:modId xmlns:p14="http://schemas.microsoft.com/office/powerpoint/2010/main" val="3332481093"/>
              </p:ext>
            </p:extLst>
          </p:nvPr>
        </p:nvGraphicFramePr>
        <p:xfrm>
          <a:off x="433987" y="1618127"/>
          <a:ext cx="2743200" cy="1371600"/>
        </p:xfrm>
        <a:graphic>
          <a:graphicData uri="http://schemas.openxmlformats.org/drawingml/2006/table">
            <a:tbl>
              <a:tblPr firstRow="1" bandRow="1">
                <a:tableStyleId>{5940675A-B579-460E-94D1-54222C63F5DA}</a:tableStyleId>
              </a:tblPr>
              <a:tblGrid>
                <a:gridCol w="1830481">
                  <a:extLst>
                    <a:ext uri="{9D8B030D-6E8A-4147-A177-3AD203B41FA5}">
                      <a16:colId xmlns:a16="http://schemas.microsoft.com/office/drawing/2014/main" val="2051233678"/>
                    </a:ext>
                  </a:extLst>
                </a:gridCol>
                <a:gridCol w="912719">
                  <a:extLst>
                    <a:ext uri="{9D8B030D-6E8A-4147-A177-3AD203B41FA5}">
                      <a16:colId xmlns:a16="http://schemas.microsoft.com/office/drawing/2014/main" val="4230489738"/>
                    </a:ext>
                  </a:extLst>
                </a:gridCol>
              </a:tblGrid>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T1: read (A)</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1000</a:t>
                      </a:r>
                    </a:p>
                  </a:txBody>
                  <a:tcPr/>
                </a:tc>
                <a:extLst>
                  <a:ext uri="{0D108BD9-81ED-4DB2-BD59-A6C34878D82A}">
                    <a16:rowId xmlns:a16="http://schemas.microsoft.com/office/drawing/2014/main" val="2839496005"/>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A=A-50</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950</a:t>
                      </a:r>
                    </a:p>
                  </a:txBody>
                  <a:tcPr/>
                </a:tc>
                <a:extLst>
                  <a:ext uri="{0D108BD9-81ED-4DB2-BD59-A6C34878D82A}">
                    <a16:rowId xmlns:a16="http://schemas.microsoft.com/office/drawing/2014/main" val="3204777409"/>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write(A)</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950</a:t>
                      </a:r>
                    </a:p>
                  </a:txBody>
                  <a:tcPr/>
                </a:tc>
                <a:extLst>
                  <a:ext uri="{0D108BD9-81ED-4DB2-BD59-A6C34878D82A}">
                    <a16:rowId xmlns:a16="http://schemas.microsoft.com/office/drawing/2014/main" val="2625302823"/>
                  </a:ext>
                </a:extLst>
              </a:tr>
            </a:tbl>
          </a:graphicData>
        </a:graphic>
      </p:graphicFrame>
      <p:graphicFrame>
        <p:nvGraphicFramePr>
          <p:cNvPr id="9" name="Table 8">
            <a:extLst>
              <a:ext uri="{FF2B5EF4-FFF2-40B4-BE49-F238E27FC236}">
                <a16:creationId xmlns:a16="http://schemas.microsoft.com/office/drawing/2014/main" id="{884D5195-9AFA-8293-CE63-78CE469E9318}"/>
              </a:ext>
            </a:extLst>
          </p:cNvPr>
          <p:cNvGraphicFramePr>
            <a:graphicFrameLocks noGrp="1"/>
          </p:cNvGraphicFramePr>
          <p:nvPr>
            <p:extLst>
              <p:ext uri="{D42A27DB-BD31-4B8C-83A1-F6EECF244321}">
                <p14:modId xmlns:p14="http://schemas.microsoft.com/office/powerpoint/2010/main" val="2914947479"/>
              </p:ext>
            </p:extLst>
          </p:nvPr>
        </p:nvGraphicFramePr>
        <p:xfrm>
          <a:off x="433987" y="3903509"/>
          <a:ext cx="2743200" cy="1371600"/>
        </p:xfrm>
        <a:graphic>
          <a:graphicData uri="http://schemas.openxmlformats.org/drawingml/2006/table">
            <a:tbl>
              <a:tblPr firstRow="1" bandRow="1">
                <a:tableStyleId>{5940675A-B579-460E-94D1-54222C63F5DA}</a:tableStyleId>
              </a:tblPr>
              <a:tblGrid>
                <a:gridCol w="1878192">
                  <a:extLst>
                    <a:ext uri="{9D8B030D-6E8A-4147-A177-3AD203B41FA5}">
                      <a16:colId xmlns:a16="http://schemas.microsoft.com/office/drawing/2014/main" val="2051233678"/>
                    </a:ext>
                  </a:extLst>
                </a:gridCol>
                <a:gridCol w="865008">
                  <a:extLst>
                    <a:ext uri="{9D8B030D-6E8A-4147-A177-3AD203B41FA5}">
                      <a16:colId xmlns:a16="http://schemas.microsoft.com/office/drawing/2014/main" val="4230489738"/>
                    </a:ext>
                  </a:extLst>
                </a:gridCol>
              </a:tblGrid>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read(B)</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2000</a:t>
                      </a:r>
                    </a:p>
                  </a:txBody>
                  <a:tcPr/>
                </a:tc>
                <a:extLst>
                  <a:ext uri="{0D108BD9-81ED-4DB2-BD59-A6C34878D82A}">
                    <a16:rowId xmlns:a16="http://schemas.microsoft.com/office/drawing/2014/main" val="3050715884"/>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B=B+50</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2050</a:t>
                      </a:r>
                    </a:p>
                  </a:txBody>
                  <a:tcPr/>
                </a:tc>
                <a:extLst>
                  <a:ext uri="{0D108BD9-81ED-4DB2-BD59-A6C34878D82A}">
                    <a16:rowId xmlns:a16="http://schemas.microsoft.com/office/drawing/2014/main" val="621548969"/>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write(B)</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2050</a:t>
                      </a:r>
                    </a:p>
                  </a:txBody>
                  <a:tcPr/>
                </a:tc>
                <a:extLst>
                  <a:ext uri="{0D108BD9-81ED-4DB2-BD59-A6C34878D82A}">
                    <a16:rowId xmlns:a16="http://schemas.microsoft.com/office/drawing/2014/main" val="3211721821"/>
                  </a:ext>
                </a:extLst>
              </a:tr>
            </a:tbl>
          </a:graphicData>
        </a:graphic>
      </p:graphicFrame>
      <p:graphicFrame>
        <p:nvGraphicFramePr>
          <p:cNvPr id="10" name="Table 9">
            <a:extLst>
              <a:ext uri="{FF2B5EF4-FFF2-40B4-BE49-F238E27FC236}">
                <a16:creationId xmlns:a16="http://schemas.microsoft.com/office/drawing/2014/main" id="{3B680404-09B1-3DCE-5157-3F32281D714B}"/>
              </a:ext>
            </a:extLst>
          </p:cNvPr>
          <p:cNvGraphicFramePr>
            <a:graphicFrameLocks noGrp="1"/>
          </p:cNvGraphicFramePr>
          <p:nvPr>
            <p:extLst>
              <p:ext uri="{D42A27DB-BD31-4B8C-83A1-F6EECF244321}">
                <p14:modId xmlns:p14="http://schemas.microsoft.com/office/powerpoint/2010/main" val="929450126"/>
              </p:ext>
            </p:extLst>
          </p:nvPr>
        </p:nvGraphicFramePr>
        <p:xfrm>
          <a:off x="3189659" y="4818890"/>
          <a:ext cx="2743200" cy="1371600"/>
        </p:xfrm>
        <a:graphic>
          <a:graphicData uri="http://schemas.openxmlformats.org/drawingml/2006/table">
            <a:tbl>
              <a:tblPr firstRow="1" bandRow="1">
                <a:tableStyleId>{5940675A-B579-460E-94D1-54222C63F5DA}</a:tableStyleId>
              </a:tblPr>
              <a:tblGrid>
                <a:gridCol w="1830481">
                  <a:extLst>
                    <a:ext uri="{9D8B030D-6E8A-4147-A177-3AD203B41FA5}">
                      <a16:colId xmlns:a16="http://schemas.microsoft.com/office/drawing/2014/main" val="2051233678"/>
                    </a:ext>
                  </a:extLst>
                </a:gridCol>
                <a:gridCol w="912719">
                  <a:extLst>
                    <a:ext uri="{9D8B030D-6E8A-4147-A177-3AD203B41FA5}">
                      <a16:colId xmlns:a16="http://schemas.microsoft.com/office/drawing/2014/main" val="4230489738"/>
                    </a:ext>
                  </a:extLst>
                </a:gridCol>
              </a:tblGrid>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read(B)</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2050</a:t>
                      </a:r>
                    </a:p>
                  </a:txBody>
                  <a:tcPr/>
                </a:tc>
                <a:extLst>
                  <a:ext uri="{0D108BD9-81ED-4DB2-BD59-A6C34878D82A}">
                    <a16:rowId xmlns:a16="http://schemas.microsoft.com/office/drawing/2014/main" val="3050715884"/>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B=</a:t>
                      </a:r>
                      <a:r>
                        <a:rPr lang="en-US" sz="2400" kern="1000" baseline="0" dirty="0" err="1">
                          <a:solidFill>
                            <a:schemeClr val="tx2"/>
                          </a:solidFill>
                          <a:latin typeface="Times New Roman" panose="02020603050405020304" pitchFamily="18" charset="0"/>
                          <a:cs typeface="Times New Roman" panose="02020603050405020304" pitchFamily="18" charset="0"/>
                        </a:rPr>
                        <a:t>B+temp</a:t>
                      </a:r>
                      <a:endParaRPr lang="en-US" sz="2400" kern="1000" baseline="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2145</a:t>
                      </a:r>
                    </a:p>
                  </a:txBody>
                  <a:tcPr/>
                </a:tc>
                <a:extLst>
                  <a:ext uri="{0D108BD9-81ED-4DB2-BD59-A6C34878D82A}">
                    <a16:rowId xmlns:a16="http://schemas.microsoft.com/office/drawing/2014/main" val="621548969"/>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write(B)</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2145</a:t>
                      </a:r>
                    </a:p>
                  </a:txBody>
                  <a:tcPr/>
                </a:tc>
                <a:extLst>
                  <a:ext uri="{0D108BD9-81ED-4DB2-BD59-A6C34878D82A}">
                    <a16:rowId xmlns:a16="http://schemas.microsoft.com/office/drawing/2014/main" val="3211721821"/>
                  </a:ext>
                </a:extLst>
              </a:tr>
            </a:tbl>
          </a:graphicData>
        </a:graphic>
      </p:graphicFrame>
      <p:graphicFrame>
        <p:nvGraphicFramePr>
          <p:cNvPr id="11" name="Table 10">
            <a:extLst>
              <a:ext uri="{FF2B5EF4-FFF2-40B4-BE49-F238E27FC236}">
                <a16:creationId xmlns:a16="http://schemas.microsoft.com/office/drawing/2014/main" id="{B3C1A8CD-378C-35EA-3994-8504BF59815B}"/>
              </a:ext>
            </a:extLst>
          </p:cNvPr>
          <p:cNvGraphicFramePr>
            <a:graphicFrameLocks noGrp="1"/>
          </p:cNvGraphicFramePr>
          <p:nvPr>
            <p:extLst>
              <p:ext uri="{D42A27DB-BD31-4B8C-83A1-F6EECF244321}">
                <p14:modId xmlns:p14="http://schemas.microsoft.com/office/powerpoint/2010/main" val="899707521"/>
              </p:ext>
            </p:extLst>
          </p:nvPr>
        </p:nvGraphicFramePr>
        <p:xfrm>
          <a:off x="3191255" y="2530445"/>
          <a:ext cx="2743200" cy="1828800"/>
        </p:xfrm>
        <a:graphic>
          <a:graphicData uri="http://schemas.openxmlformats.org/drawingml/2006/table">
            <a:tbl>
              <a:tblPr firstRow="1" bandRow="1">
                <a:tableStyleId>{5940675A-B579-460E-94D1-54222C63F5DA}</a:tableStyleId>
              </a:tblPr>
              <a:tblGrid>
                <a:gridCol w="1878192">
                  <a:extLst>
                    <a:ext uri="{9D8B030D-6E8A-4147-A177-3AD203B41FA5}">
                      <a16:colId xmlns:a16="http://schemas.microsoft.com/office/drawing/2014/main" val="2051233678"/>
                    </a:ext>
                  </a:extLst>
                </a:gridCol>
                <a:gridCol w="865008">
                  <a:extLst>
                    <a:ext uri="{9D8B030D-6E8A-4147-A177-3AD203B41FA5}">
                      <a16:colId xmlns:a16="http://schemas.microsoft.com/office/drawing/2014/main" val="4230489738"/>
                    </a:ext>
                  </a:extLst>
                </a:gridCol>
              </a:tblGrid>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T2: read (A)</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950</a:t>
                      </a:r>
                    </a:p>
                  </a:txBody>
                  <a:tcPr/>
                </a:tc>
                <a:extLst>
                  <a:ext uri="{0D108BD9-81ED-4DB2-BD59-A6C34878D82A}">
                    <a16:rowId xmlns:a16="http://schemas.microsoft.com/office/drawing/2014/main" val="2839496005"/>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temp=A*0.1</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95</a:t>
                      </a:r>
                    </a:p>
                  </a:txBody>
                  <a:tcPr/>
                </a:tc>
                <a:extLst>
                  <a:ext uri="{0D108BD9-81ED-4DB2-BD59-A6C34878D82A}">
                    <a16:rowId xmlns:a16="http://schemas.microsoft.com/office/drawing/2014/main" val="3204777409"/>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A=A-temp</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855</a:t>
                      </a:r>
                    </a:p>
                  </a:txBody>
                  <a:tcPr/>
                </a:tc>
                <a:extLst>
                  <a:ext uri="{0D108BD9-81ED-4DB2-BD59-A6C34878D82A}">
                    <a16:rowId xmlns:a16="http://schemas.microsoft.com/office/drawing/2014/main" val="1771306044"/>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write(A)</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855</a:t>
                      </a:r>
                    </a:p>
                  </a:txBody>
                  <a:tcPr/>
                </a:tc>
                <a:extLst>
                  <a:ext uri="{0D108BD9-81ED-4DB2-BD59-A6C34878D82A}">
                    <a16:rowId xmlns:a16="http://schemas.microsoft.com/office/drawing/2014/main" val="2625302823"/>
                  </a:ext>
                </a:extLst>
              </a:tr>
            </a:tbl>
          </a:graphicData>
        </a:graphic>
      </p:graphicFrame>
      <p:graphicFrame>
        <p:nvGraphicFramePr>
          <p:cNvPr id="12" name="Table 9">
            <a:extLst>
              <a:ext uri="{FF2B5EF4-FFF2-40B4-BE49-F238E27FC236}">
                <a16:creationId xmlns:a16="http://schemas.microsoft.com/office/drawing/2014/main" id="{06708A7E-827B-E6F4-80D8-414D25442955}"/>
              </a:ext>
            </a:extLst>
          </p:cNvPr>
          <p:cNvGraphicFramePr>
            <a:graphicFrameLocks noGrp="1"/>
          </p:cNvGraphicFramePr>
          <p:nvPr>
            <p:extLst>
              <p:ext uri="{D42A27DB-BD31-4B8C-83A1-F6EECF244321}">
                <p14:modId xmlns:p14="http://schemas.microsoft.com/office/powerpoint/2010/main" val="3063799688"/>
              </p:ext>
            </p:extLst>
          </p:nvPr>
        </p:nvGraphicFramePr>
        <p:xfrm>
          <a:off x="6096410" y="1646263"/>
          <a:ext cx="2743200" cy="914400"/>
        </p:xfrm>
        <a:graphic>
          <a:graphicData uri="http://schemas.openxmlformats.org/drawingml/2006/table">
            <a:tbl>
              <a:tblPr firstRow="1" bandRow="1">
                <a:tableStyleId>{5940675A-B579-460E-94D1-54222C63F5DA}</a:tableStyleId>
              </a:tblPr>
              <a:tblGrid>
                <a:gridCol w="1830481">
                  <a:extLst>
                    <a:ext uri="{9D8B030D-6E8A-4147-A177-3AD203B41FA5}">
                      <a16:colId xmlns:a16="http://schemas.microsoft.com/office/drawing/2014/main" val="2051233678"/>
                    </a:ext>
                  </a:extLst>
                </a:gridCol>
                <a:gridCol w="912719">
                  <a:extLst>
                    <a:ext uri="{9D8B030D-6E8A-4147-A177-3AD203B41FA5}">
                      <a16:colId xmlns:a16="http://schemas.microsoft.com/office/drawing/2014/main" val="4230489738"/>
                    </a:ext>
                  </a:extLst>
                </a:gridCol>
              </a:tblGrid>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T1: read (A)</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1000</a:t>
                      </a:r>
                    </a:p>
                  </a:txBody>
                  <a:tcPr/>
                </a:tc>
                <a:extLst>
                  <a:ext uri="{0D108BD9-81ED-4DB2-BD59-A6C34878D82A}">
                    <a16:rowId xmlns:a16="http://schemas.microsoft.com/office/drawing/2014/main" val="2839496005"/>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A=A-50</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950</a:t>
                      </a:r>
                    </a:p>
                  </a:txBody>
                  <a:tcPr/>
                </a:tc>
                <a:extLst>
                  <a:ext uri="{0D108BD9-81ED-4DB2-BD59-A6C34878D82A}">
                    <a16:rowId xmlns:a16="http://schemas.microsoft.com/office/drawing/2014/main" val="3204777409"/>
                  </a:ext>
                </a:extLst>
              </a:tr>
            </a:tbl>
          </a:graphicData>
        </a:graphic>
      </p:graphicFrame>
      <p:graphicFrame>
        <p:nvGraphicFramePr>
          <p:cNvPr id="13" name="Table 12">
            <a:extLst>
              <a:ext uri="{FF2B5EF4-FFF2-40B4-BE49-F238E27FC236}">
                <a16:creationId xmlns:a16="http://schemas.microsoft.com/office/drawing/2014/main" id="{26C98F6F-09E7-ABF8-C00F-CCF2FF8C9C96}"/>
              </a:ext>
            </a:extLst>
          </p:cNvPr>
          <p:cNvGraphicFramePr>
            <a:graphicFrameLocks noGrp="1"/>
          </p:cNvGraphicFramePr>
          <p:nvPr>
            <p:extLst>
              <p:ext uri="{D42A27DB-BD31-4B8C-83A1-F6EECF244321}">
                <p14:modId xmlns:p14="http://schemas.microsoft.com/office/powerpoint/2010/main" val="2025871096"/>
              </p:ext>
            </p:extLst>
          </p:nvPr>
        </p:nvGraphicFramePr>
        <p:xfrm>
          <a:off x="6096000" y="3927908"/>
          <a:ext cx="2743200" cy="1828800"/>
        </p:xfrm>
        <a:graphic>
          <a:graphicData uri="http://schemas.openxmlformats.org/drawingml/2006/table">
            <a:tbl>
              <a:tblPr firstRow="1" bandRow="1">
                <a:tableStyleId>{5940675A-B579-460E-94D1-54222C63F5DA}</a:tableStyleId>
              </a:tblPr>
              <a:tblGrid>
                <a:gridCol w="1878192">
                  <a:extLst>
                    <a:ext uri="{9D8B030D-6E8A-4147-A177-3AD203B41FA5}">
                      <a16:colId xmlns:a16="http://schemas.microsoft.com/office/drawing/2014/main" val="2051233678"/>
                    </a:ext>
                  </a:extLst>
                </a:gridCol>
                <a:gridCol w="865008">
                  <a:extLst>
                    <a:ext uri="{9D8B030D-6E8A-4147-A177-3AD203B41FA5}">
                      <a16:colId xmlns:a16="http://schemas.microsoft.com/office/drawing/2014/main" val="4230489738"/>
                    </a:ext>
                  </a:extLst>
                </a:gridCol>
              </a:tblGrid>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write(A)</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950</a:t>
                      </a:r>
                    </a:p>
                  </a:txBody>
                  <a:tcPr/>
                </a:tc>
                <a:extLst>
                  <a:ext uri="{0D108BD9-81ED-4DB2-BD59-A6C34878D82A}">
                    <a16:rowId xmlns:a16="http://schemas.microsoft.com/office/drawing/2014/main" val="2855354474"/>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read(B)</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2000</a:t>
                      </a:r>
                    </a:p>
                  </a:txBody>
                  <a:tcPr/>
                </a:tc>
                <a:extLst>
                  <a:ext uri="{0D108BD9-81ED-4DB2-BD59-A6C34878D82A}">
                    <a16:rowId xmlns:a16="http://schemas.microsoft.com/office/drawing/2014/main" val="3050715884"/>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B=B+50</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2050</a:t>
                      </a:r>
                    </a:p>
                  </a:txBody>
                  <a:tcPr/>
                </a:tc>
                <a:extLst>
                  <a:ext uri="{0D108BD9-81ED-4DB2-BD59-A6C34878D82A}">
                    <a16:rowId xmlns:a16="http://schemas.microsoft.com/office/drawing/2014/main" val="621548969"/>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write(B)</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2050</a:t>
                      </a:r>
                    </a:p>
                  </a:txBody>
                  <a:tcPr/>
                </a:tc>
                <a:extLst>
                  <a:ext uri="{0D108BD9-81ED-4DB2-BD59-A6C34878D82A}">
                    <a16:rowId xmlns:a16="http://schemas.microsoft.com/office/drawing/2014/main" val="3211721821"/>
                  </a:ext>
                </a:extLst>
              </a:tr>
            </a:tbl>
          </a:graphicData>
        </a:graphic>
      </p:graphicFrame>
      <p:graphicFrame>
        <p:nvGraphicFramePr>
          <p:cNvPr id="14" name="Table 13">
            <a:extLst>
              <a:ext uri="{FF2B5EF4-FFF2-40B4-BE49-F238E27FC236}">
                <a16:creationId xmlns:a16="http://schemas.microsoft.com/office/drawing/2014/main" id="{F6ECACAF-DFBC-1804-1380-99C90A81C723}"/>
              </a:ext>
            </a:extLst>
          </p:cNvPr>
          <p:cNvGraphicFramePr>
            <a:graphicFrameLocks noGrp="1"/>
          </p:cNvGraphicFramePr>
          <p:nvPr>
            <p:extLst>
              <p:ext uri="{D42A27DB-BD31-4B8C-83A1-F6EECF244321}">
                <p14:modId xmlns:p14="http://schemas.microsoft.com/office/powerpoint/2010/main" val="2136739270"/>
              </p:ext>
            </p:extLst>
          </p:nvPr>
        </p:nvGraphicFramePr>
        <p:xfrm>
          <a:off x="8839610" y="2103463"/>
          <a:ext cx="2743200" cy="2286000"/>
        </p:xfrm>
        <a:graphic>
          <a:graphicData uri="http://schemas.openxmlformats.org/drawingml/2006/table">
            <a:tbl>
              <a:tblPr firstRow="1" bandRow="1">
                <a:tableStyleId>{5940675A-B579-460E-94D1-54222C63F5DA}</a:tableStyleId>
              </a:tblPr>
              <a:tblGrid>
                <a:gridCol w="1878192">
                  <a:extLst>
                    <a:ext uri="{9D8B030D-6E8A-4147-A177-3AD203B41FA5}">
                      <a16:colId xmlns:a16="http://schemas.microsoft.com/office/drawing/2014/main" val="2051233678"/>
                    </a:ext>
                  </a:extLst>
                </a:gridCol>
                <a:gridCol w="865008">
                  <a:extLst>
                    <a:ext uri="{9D8B030D-6E8A-4147-A177-3AD203B41FA5}">
                      <a16:colId xmlns:a16="http://schemas.microsoft.com/office/drawing/2014/main" val="4230489738"/>
                    </a:ext>
                  </a:extLst>
                </a:gridCol>
              </a:tblGrid>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T2: read (A)</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1000</a:t>
                      </a:r>
                    </a:p>
                  </a:txBody>
                  <a:tcPr/>
                </a:tc>
                <a:extLst>
                  <a:ext uri="{0D108BD9-81ED-4DB2-BD59-A6C34878D82A}">
                    <a16:rowId xmlns:a16="http://schemas.microsoft.com/office/drawing/2014/main" val="2839496005"/>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temp=A*0.1</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204777409"/>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A=A-temp</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900</a:t>
                      </a:r>
                    </a:p>
                  </a:txBody>
                  <a:tcPr/>
                </a:tc>
                <a:extLst>
                  <a:ext uri="{0D108BD9-81ED-4DB2-BD59-A6C34878D82A}">
                    <a16:rowId xmlns:a16="http://schemas.microsoft.com/office/drawing/2014/main" val="1771306044"/>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write(A)</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900</a:t>
                      </a:r>
                    </a:p>
                  </a:txBody>
                  <a:tcPr/>
                </a:tc>
                <a:extLst>
                  <a:ext uri="{0D108BD9-81ED-4DB2-BD59-A6C34878D82A}">
                    <a16:rowId xmlns:a16="http://schemas.microsoft.com/office/drawing/2014/main" val="2625302823"/>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read(B)</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2000</a:t>
                      </a:r>
                    </a:p>
                  </a:txBody>
                  <a:tcPr/>
                </a:tc>
                <a:extLst>
                  <a:ext uri="{0D108BD9-81ED-4DB2-BD59-A6C34878D82A}">
                    <a16:rowId xmlns:a16="http://schemas.microsoft.com/office/drawing/2014/main" val="3295867308"/>
                  </a:ext>
                </a:extLst>
              </a:tr>
            </a:tbl>
          </a:graphicData>
        </a:graphic>
      </p:graphicFrame>
      <p:graphicFrame>
        <p:nvGraphicFramePr>
          <p:cNvPr id="15" name="Table 14">
            <a:extLst>
              <a:ext uri="{FF2B5EF4-FFF2-40B4-BE49-F238E27FC236}">
                <a16:creationId xmlns:a16="http://schemas.microsoft.com/office/drawing/2014/main" id="{1BE2927D-E53C-626B-F416-CF90C49105D5}"/>
              </a:ext>
            </a:extLst>
          </p:cNvPr>
          <p:cNvGraphicFramePr>
            <a:graphicFrameLocks noGrp="1"/>
          </p:cNvGraphicFramePr>
          <p:nvPr>
            <p:extLst>
              <p:ext uri="{D42A27DB-BD31-4B8C-83A1-F6EECF244321}">
                <p14:modId xmlns:p14="http://schemas.microsoft.com/office/powerpoint/2010/main" val="3487907593"/>
              </p:ext>
            </p:extLst>
          </p:nvPr>
        </p:nvGraphicFramePr>
        <p:xfrm>
          <a:off x="8839200" y="5295212"/>
          <a:ext cx="2743200" cy="914400"/>
        </p:xfrm>
        <a:graphic>
          <a:graphicData uri="http://schemas.openxmlformats.org/drawingml/2006/table">
            <a:tbl>
              <a:tblPr firstRow="1" bandRow="1">
                <a:tableStyleId>{5940675A-B579-460E-94D1-54222C63F5DA}</a:tableStyleId>
              </a:tblPr>
              <a:tblGrid>
                <a:gridCol w="1830481">
                  <a:extLst>
                    <a:ext uri="{9D8B030D-6E8A-4147-A177-3AD203B41FA5}">
                      <a16:colId xmlns:a16="http://schemas.microsoft.com/office/drawing/2014/main" val="2051233678"/>
                    </a:ext>
                  </a:extLst>
                </a:gridCol>
                <a:gridCol w="912719">
                  <a:extLst>
                    <a:ext uri="{9D8B030D-6E8A-4147-A177-3AD203B41FA5}">
                      <a16:colId xmlns:a16="http://schemas.microsoft.com/office/drawing/2014/main" val="4230489738"/>
                    </a:ext>
                  </a:extLst>
                </a:gridCol>
              </a:tblGrid>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B=</a:t>
                      </a:r>
                      <a:r>
                        <a:rPr lang="en-US" sz="2400" kern="1000" baseline="0" dirty="0" err="1">
                          <a:solidFill>
                            <a:schemeClr val="tx2"/>
                          </a:solidFill>
                          <a:latin typeface="Times New Roman" panose="02020603050405020304" pitchFamily="18" charset="0"/>
                          <a:cs typeface="Times New Roman" panose="02020603050405020304" pitchFamily="18" charset="0"/>
                        </a:rPr>
                        <a:t>B+temp</a:t>
                      </a:r>
                      <a:endParaRPr lang="en-US" sz="2400" kern="1000" baseline="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2150</a:t>
                      </a:r>
                    </a:p>
                  </a:txBody>
                  <a:tcPr/>
                </a:tc>
                <a:extLst>
                  <a:ext uri="{0D108BD9-81ED-4DB2-BD59-A6C34878D82A}">
                    <a16:rowId xmlns:a16="http://schemas.microsoft.com/office/drawing/2014/main" val="621548969"/>
                  </a:ext>
                </a:extLst>
              </a:tr>
              <a:tr h="370840">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write(B)</a:t>
                      </a:r>
                    </a:p>
                  </a:txBody>
                  <a:tcPr/>
                </a:tc>
                <a:tc>
                  <a:txBody>
                    <a:bodyPr/>
                    <a:lstStyle/>
                    <a:p>
                      <a:r>
                        <a:rPr lang="en-US" sz="2400" kern="1000" baseline="0" dirty="0">
                          <a:solidFill>
                            <a:schemeClr val="tx2"/>
                          </a:solidFill>
                          <a:latin typeface="Times New Roman" panose="02020603050405020304" pitchFamily="18" charset="0"/>
                          <a:cs typeface="Times New Roman" panose="02020603050405020304" pitchFamily="18" charset="0"/>
                        </a:rPr>
                        <a:t>2150</a:t>
                      </a:r>
                    </a:p>
                  </a:txBody>
                  <a:tcPr/>
                </a:tc>
                <a:extLst>
                  <a:ext uri="{0D108BD9-81ED-4DB2-BD59-A6C34878D82A}">
                    <a16:rowId xmlns:a16="http://schemas.microsoft.com/office/drawing/2014/main" val="3211721821"/>
                  </a:ext>
                </a:extLst>
              </a:tr>
            </a:tbl>
          </a:graphicData>
        </a:graphic>
      </p:graphicFrame>
    </p:spTree>
    <p:extLst>
      <p:ext uri="{BB962C8B-B14F-4D97-AF65-F5344CB8AC3E}">
        <p14:creationId xmlns:p14="http://schemas.microsoft.com/office/powerpoint/2010/main" val="1202704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dirty="0">
                <a:solidFill>
                  <a:srgbClr val="374151"/>
                </a:solidFill>
              </a:rPr>
              <a:t>Non-Serial Schedule</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Here both 1st and 2nd box are non serial schedule.</a:t>
            </a:r>
          </a:p>
          <a:p>
            <a:r>
              <a:rPr lang="en-US" dirty="0">
                <a:latin typeface="Times New Roman" panose="02020603050405020304" pitchFamily="18" charset="0"/>
                <a:cs typeface="Times New Roman" panose="02020603050405020304" pitchFamily="18" charset="0"/>
              </a:rPr>
              <a:t>In 1st box, (A+B)initial =(A+B) final.</a:t>
            </a:r>
          </a:p>
          <a:p>
            <a:r>
              <a:rPr lang="en-US" dirty="0">
                <a:latin typeface="Times New Roman" panose="02020603050405020304" pitchFamily="18" charset="0"/>
                <a:cs typeface="Times New Roman" panose="02020603050405020304" pitchFamily="18" charset="0"/>
              </a:rPr>
              <a:t>Hence consistency is preserved, that means it is in correct state.</a:t>
            </a:r>
          </a:p>
          <a:p>
            <a:r>
              <a:rPr lang="en-US" dirty="0">
                <a:latin typeface="Times New Roman" panose="02020603050405020304" pitchFamily="18" charset="0"/>
                <a:cs typeface="Times New Roman" panose="02020603050405020304" pitchFamily="18" charset="0"/>
              </a:rPr>
              <a:t>In 2nd box,</a:t>
            </a:r>
          </a:p>
          <a:p>
            <a:r>
              <a:rPr lang="en-US" dirty="0"/>
              <a:t>(A+B) initial = 1000+2000 =3000</a:t>
            </a:r>
          </a:p>
          <a:p>
            <a:r>
              <a:rPr lang="en-US" dirty="0"/>
              <a:t>(A+B) final = 950 +150 =3100.</a:t>
            </a:r>
          </a:p>
          <a:p>
            <a:r>
              <a:rPr lang="en-US" dirty="0"/>
              <a:t>Hence consistency of data box is not maintained and is not</a:t>
            </a:r>
            <a:r>
              <a:rPr lang="en-US" dirty="0">
                <a:latin typeface="Times New Roman" panose="02020603050405020304" pitchFamily="18" charset="0"/>
                <a:cs typeface="Times New Roman" panose="02020603050405020304" pitchFamily="18" charset="0"/>
              </a:rPr>
              <a:t> in correct state.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22</a:t>
            </a:fld>
            <a:endParaRPr lang="en-US" dirty="0"/>
          </a:p>
        </p:txBody>
      </p:sp>
    </p:spTree>
    <p:extLst>
      <p:ext uri="{BB962C8B-B14F-4D97-AF65-F5344CB8AC3E}">
        <p14:creationId xmlns:p14="http://schemas.microsoft.com/office/powerpoint/2010/main" val="128016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Serializability Concept</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Basic Assumption – Each transaction preserves database consistency.</a:t>
            </a:r>
          </a:p>
          <a:p>
            <a:r>
              <a:rPr lang="en-US" dirty="0">
                <a:latin typeface="Times New Roman" panose="02020603050405020304" pitchFamily="18" charset="0"/>
                <a:cs typeface="Times New Roman" panose="02020603050405020304" pitchFamily="18" charset="0"/>
              </a:rPr>
              <a:t>Thus, serial execution of a set of transactions preserves database consistency.</a:t>
            </a:r>
          </a:p>
          <a:p>
            <a:r>
              <a:rPr lang="en-US" dirty="0">
                <a:latin typeface="Times New Roman" panose="02020603050405020304" pitchFamily="18" charset="0"/>
                <a:cs typeface="Times New Roman" panose="02020603050405020304" pitchFamily="18" charset="0"/>
              </a:rPr>
              <a:t>A (possibly concurrent) schedule is serializable if it is equivalent to a serial schedule.</a:t>
            </a:r>
          </a:p>
          <a:p>
            <a:r>
              <a:rPr lang="en-US" dirty="0">
                <a:latin typeface="Times New Roman" panose="02020603050405020304" pitchFamily="18" charset="0"/>
                <a:cs typeface="Times New Roman" panose="02020603050405020304" pitchFamily="18" charset="0"/>
              </a:rPr>
              <a:t>Main objective of serializability is to search non serial schedules that allow transaction to execute concurrently without interfering consistency.</a:t>
            </a:r>
          </a:p>
          <a:p>
            <a:r>
              <a:rPr lang="en-US" dirty="0">
                <a:latin typeface="Times New Roman" panose="02020603050405020304" pitchFamily="18" charset="0"/>
                <a:cs typeface="Times New Roman" panose="02020603050405020304" pitchFamily="18" charset="0"/>
              </a:rPr>
              <a:t>We can conclude that non serial schedule is correct if it produces same result as serial execution.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23</a:t>
            </a:fld>
            <a:endParaRPr lang="en-US" dirty="0"/>
          </a:p>
        </p:txBody>
      </p:sp>
    </p:spTree>
    <p:extLst>
      <p:ext uri="{BB962C8B-B14F-4D97-AF65-F5344CB8AC3E}">
        <p14:creationId xmlns:p14="http://schemas.microsoft.com/office/powerpoint/2010/main" val="337541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Serializability Rules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sz="2400" dirty="0">
                <a:latin typeface="Times New Roman" panose="02020603050405020304" pitchFamily="18" charset="0"/>
                <a:cs typeface="Times New Roman" panose="02020603050405020304" pitchFamily="18" charset="0"/>
              </a:rPr>
              <a:t>Ordering of read/write is important.</a:t>
            </a:r>
          </a:p>
          <a:p>
            <a:r>
              <a:rPr lang="en-US" sz="2400" dirty="0">
                <a:latin typeface="Times New Roman" panose="02020603050405020304" pitchFamily="18" charset="0"/>
                <a:cs typeface="Times New Roman" panose="02020603050405020304" pitchFamily="18" charset="0"/>
              </a:rPr>
              <a:t>If two transactions only read data item, they do not conflict, and order is not important.</a:t>
            </a:r>
          </a:p>
          <a:p>
            <a:r>
              <a:rPr lang="en-US" sz="2400" dirty="0">
                <a:latin typeface="Times New Roman" panose="02020603050405020304" pitchFamily="18" charset="0"/>
                <a:cs typeface="Times New Roman" panose="02020603050405020304" pitchFamily="18" charset="0"/>
              </a:rPr>
              <a:t>If two transactions either read or write separate data items they do not conflict an order is not important.</a:t>
            </a:r>
          </a:p>
          <a:p>
            <a:r>
              <a:rPr lang="en-US" sz="2400" dirty="0">
                <a:latin typeface="Times New Roman" panose="02020603050405020304" pitchFamily="18" charset="0"/>
                <a:cs typeface="Times New Roman" panose="02020603050405020304" pitchFamily="18" charset="0"/>
              </a:rPr>
              <a:t>If one transactions write to data item and another reads or writes same data item order of execution is important.</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24</a:t>
            </a:fld>
            <a:endParaRPr lang="en-US" dirty="0"/>
          </a:p>
        </p:txBody>
      </p:sp>
    </p:spTree>
    <p:extLst>
      <p:ext uri="{BB962C8B-B14F-4D97-AF65-F5344CB8AC3E}">
        <p14:creationId xmlns:p14="http://schemas.microsoft.com/office/powerpoint/2010/main" val="467215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lvl="1"/>
            <a:r>
              <a:rPr lang="en-US" sz="5400" dirty="0">
                <a:solidFill>
                  <a:schemeClr val="tx2"/>
                </a:solidFill>
                <a:latin typeface="Times New Roman" panose="02020603050405020304" pitchFamily="18" charset="0"/>
                <a:cs typeface="Times New Roman" panose="02020603050405020304" pitchFamily="18" charset="0"/>
              </a:rPr>
              <a:t>Conflict Serializability </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sz="2400" dirty="0">
                <a:latin typeface="Times New Roman" panose="02020603050405020304" pitchFamily="18" charset="0"/>
                <a:cs typeface="Times New Roman" panose="02020603050405020304" pitchFamily="18" charset="0"/>
              </a:rPr>
              <a:t>If your schedule S can be transferred into a schedule S’ by a series of swaps of non conflicting instructions, we say that S and S’ are conflict equivalent.</a:t>
            </a:r>
          </a:p>
          <a:p>
            <a:r>
              <a:rPr lang="en-US" sz="2400" dirty="0">
                <a:latin typeface="Times New Roman" panose="02020603050405020304" pitchFamily="18" charset="0"/>
                <a:cs typeface="Times New Roman" panose="02020603050405020304" pitchFamily="18" charset="0"/>
              </a:rPr>
              <a:t>We say that the schedule S is conflict serializable if it is conflict equivalent to a serial schedule.</a:t>
            </a:r>
          </a:p>
          <a:p>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25</a:t>
            </a:fld>
            <a:endParaRPr lang="en-US" dirty="0"/>
          </a:p>
        </p:txBody>
      </p:sp>
      <p:graphicFrame>
        <p:nvGraphicFramePr>
          <p:cNvPr id="4" name="Table 7">
            <a:extLst>
              <a:ext uri="{FF2B5EF4-FFF2-40B4-BE49-F238E27FC236}">
                <a16:creationId xmlns:a16="http://schemas.microsoft.com/office/drawing/2014/main" id="{1CB3E6DC-6123-05C4-88E6-1D581D57D086}"/>
              </a:ext>
            </a:extLst>
          </p:cNvPr>
          <p:cNvGraphicFramePr>
            <a:graphicFrameLocks noGrp="1"/>
          </p:cNvGraphicFramePr>
          <p:nvPr>
            <p:extLst>
              <p:ext uri="{D42A27DB-BD31-4B8C-83A1-F6EECF244321}">
                <p14:modId xmlns:p14="http://schemas.microsoft.com/office/powerpoint/2010/main" val="635204557"/>
              </p:ext>
            </p:extLst>
          </p:nvPr>
        </p:nvGraphicFramePr>
        <p:xfrm>
          <a:off x="1792224" y="3608149"/>
          <a:ext cx="8127999" cy="228600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19938453"/>
                    </a:ext>
                  </a:extLst>
                </a:gridCol>
                <a:gridCol w="2709333">
                  <a:extLst>
                    <a:ext uri="{9D8B030D-6E8A-4147-A177-3AD203B41FA5}">
                      <a16:colId xmlns:a16="http://schemas.microsoft.com/office/drawing/2014/main" val="2292780146"/>
                    </a:ext>
                  </a:extLst>
                </a:gridCol>
                <a:gridCol w="2709333">
                  <a:extLst>
                    <a:ext uri="{9D8B030D-6E8A-4147-A177-3AD203B41FA5}">
                      <a16:colId xmlns:a16="http://schemas.microsoft.com/office/drawing/2014/main" val="2286448931"/>
                    </a:ext>
                  </a:extLst>
                </a:gridCol>
              </a:tblGrid>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Instruction </a:t>
                      </a:r>
                      <a:r>
                        <a:rPr lang="en-US" sz="2400" dirty="0" err="1">
                          <a:solidFill>
                            <a:schemeClr val="tx2"/>
                          </a:solidFill>
                          <a:latin typeface="Times New Roman" panose="02020603050405020304" pitchFamily="18" charset="0"/>
                          <a:cs typeface="Times New Roman" panose="02020603050405020304" pitchFamily="18" charset="0"/>
                        </a:rPr>
                        <a:t>Ii</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Instruction </a:t>
                      </a:r>
                      <a:r>
                        <a:rPr lang="en-US" sz="2400" dirty="0" err="1">
                          <a:solidFill>
                            <a:schemeClr val="tx2"/>
                          </a:solidFill>
                          <a:latin typeface="Times New Roman" panose="02020603050405020304" pitchFamily="18" charset="0"/>
                          <a:cs typeface="Times New Roman" panose="02020603050405020304" pitchFamily="18" charset="0"/>
                        </a:rPr>
                        <a:t>Ij</a:t>
                      </a:r>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4287217112"/>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Read(Q)</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Read(Q)</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No conflict</a:t>
                      </a:r>
                    </a:p>
                  </a:txBody>
                  <a:tcPr/>
                </a:tc>
                <a:extLst>
                  <a:ext uri="{0D108BD9-81ED-4DB2-BD59-A6C34878D82A}">
                    <a16:rowId xmlns:a16="http://schemas.microsoft.com/office/drawing/2014/main" val="3432829750"/>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Read(Q)</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Write(Q)</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Conflict</a:t>
                      </a:r>
                    </a:p>
                  </a:txBody>
                  <a:tcPr/>
                </a:tc>
                <a:extLst>
                  <a:ext uri="{0D108BD9-81ED-4DB2-BD59-A6C34878D82A}">
                    <a16:rowId xmlns:a16="http://schemas.microsoft.com/office/drawing/2014/main" val="789560335"/>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Write(Q)</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Read(Q)</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Conflict</a:t>
                      </a:r>
                    </a:p>
                  </a:txBody>
                  <a:tcPr/>
                </a:tc>
                <a:extLst>
                  <a:ext uri="{0D108BD9-81ED-4DB2-BD59-A6C34878D82A}">
                    <a16:rowId xmlns:a16="http://schemas.microsoft.com/office/drawing/2014/main" val="1331831954"/>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Write(Q)</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Write(Q)</a:t>
                      </a:r>
                    </a:p>
                  </a:txBody>
                  <a:tcPr/>
                </a:tc>
                <a:tc>
                  <a:txBody>
                    <a:bodyPr/>
                    <a:lstStyle/>
                    <a:p>
                      <a:r>
                        <a:rPr lang="en-US" sz="2400" dirty="0" err="1">
                          <a:solidFill>
                            <a:schemeClr val="tx2"/>
                          </a:solidFill>
                          <a:latin typeface="Times New Roman" panose="02020603050405020304" pitchFamily="18" charset="0"/>
                          <a:cs typeface="Times New Roman" panose="02020603050405020304" pitchFamily="18" charset="0"/>
                        </a:rPr>
                        <a:t>Conflilct</a:t>
                      </a:r>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7130060"/>
                  </a:ext>
                </a:extLst>
              </a:tr>
            </a:tbl>
          </a:graphicData>
        </a:graphic>
      </p:graphicFrame>
    </p:spTree>
    <p:extLst>
      <p:ext uri="{BB962C8B-B14F-4D97-AF65-F5344CB8AC3E}">
        <p14:creationId xmlns:p14="http://schemas.microsoft.com/office/powerpoint/2010/main" val="1124316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lvl="1"/>
            <a:r>
              <a:rPr lang="en-US" sz="5400" dirty="0">
                <a:solidFill>
                  <a:schemeClr val="tx2"/>
                </a:solidFill>
                <a:latin typeface="Times New Roman" panose="02020603050405020304" pitchFamily="18" charset="0"/>
                <a:cs typeface="Times New Roman" panose="02020603050405020304" pitchFamily="18" charset="0"/>
              </a:rPr>
              <a:t>Conflict Serializability </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4493315" cy="4206382"/>
          </a:xfrm>
        </p:spPr>
        <p:txBody>
          <a:bodyPr>
            <a:normAutofit/>
          </a:bodyPr>
          <a:lstStyle/>
          <a:p>
            <a:r>
              <a:rPr lang="en-US" sz="2400" dirty="0">
                <a:latin typeface="Times New Roman" panose="02020603050405020304" pitchFamily="18" charset="0"/>
                <a:cs typeface="Times New Roman" panose="02020603050405020304" pitchFamily="18" charset="0"/>
              </a:rPr>
              <a:t>Here, schedule A can be transformed into serial schedule B by series of swaps of non conflicting instructions.</a:t>
            </a:r>
          </a:p>
          <a:p>
            <a:r>
              <a:rPr lang="en-US" sz="2400" dirty="0">
                <a:latin typeface="Times New Roman" panose="02020603050405020304" pitchFamily="18" charset="0"/>
                <a:cs typeface="Times New Roman" panose="02020603050405020304" pitchFamily="18" charset="0"/>
              </a:rPr>
              <a:t>Hence schedule A is conflict serializable.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26</a:t>
            </a:fld>
            <a:endParaRPr lang="en-US" dirty="0"/>
          </a:p>
        </p:txBody>
      </p:sp>
      <p:graphicFrame>
        <p:nvGraphicFramePr>
          <p:cNvPr id="4" name="Table 7">
            <a:extLst>
              <a:ext uri="{FF2B5EF4-FFF2-40B4-BE49-F238E27FC236}">
                <a16:creationId xmlns:a16="http://schemas.microsoft.com/office/drawing/2014/main" id="{1CB3E6DC-6123-05C4-88E6-1D581D57D086}"/>
              </a:ext>
            </a:extLst>
          </p:cNvPr>
          <p:cNvGraphicFramePr>
            <a:graphicFrameLocks noGrp="1"/>
          </p:cNvGraphicFramePr>
          <p:nvPr>
            <p:extLst>
              <p:ext uri="{D42A27DB-BD31-4B8C-83A1-F6EECF244321}">
                <p14:modId xmlns:p14="http://schemas.microsoft.com/office/powerpoint/2010/main" val="531249775"/>
              </p:ext>
            </p:extLst>
          </p:nvPr>
        </p:nvGraphicFramePr>
        <p:xfrm>
          <a:off x="5046767" y="1875307"/>
          <a:ext cx="3333228" cy="4206240"/>
        </p:xfrm>
        <a:graphic>
          <a:graphicData uri="http://schemas.openxmlformats.org/drawingml/2006/table">
            <a:tbl>
              <a:tblPr firstRow="1" bandRow="1">
                <a:tableStyleId>{5940675A-B579-460E-94D1-54222C63F5DA}</a:tableStyleId>
              </a:tblPr>
              <a:tblGrid>
                <a:gridCol w="1666614">
                  <a:extLst>
                    <a:ext uri="{9D8B030D-6E8A-4147-A177-3AD203B41FA5}">
                      <a16:colId xmlns:a16="http://schemas.microsoft.com/office/drawing/2014/main" val="219938453"/>
                    </a:ext>
                  </a:extLst>
                </a:gridCol>
                <a:gridCol w="1666614">
                  <a:extLst>
                    <a:ext uri="{9D8B030D-6E8A-4147-A177-3AD203B41FA5}">
                      <a16:colId xmlns:a16="http://schemas.microsoft.com/office/drawing/2014/main" val="2292780146"/>
                    </a:ext>
                  </a:extLst>
                </a:gridCol>
              </a:tblGrid>
              <a:tr h="370840">
                <a:tc gridSpan="2">
                  <a:txBody>
                    <a:bodyPr/>
                    <a:lstStyle/>
                    <a:p>
                      <a:r>
                        <a:rPr lang="en-US" sz="2400" dirty="0">
                          <a:solidFill>
                            <a:schemeClr val="tx2"/>
                          </a:solidFill>
                          <a:latin typeface="Times New Roman" panose="02020603050405020304" pitchFamily="18" charset="0"/>
                          <a:cs typeface="Times New Roman" panose="02020603050405020304" pitchFamily="18" charset="0"/>
                        </a:rPr>
                        <a:t>Schedule A</a:t>
                      </a:r>
                    </a:p>
                  </a:txBody>
                  <a:tcPr/>
                </a:tc>
                <a:tc hMerge="1">
                  <a:txBody>
                    <a:bodyPr/>
                    <a:lstStyle/>
                    <a:p>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6104237"/>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T1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T2</a:t>
                      </a:r>
                    </a:p>
                  </a:txBody>
                  <a:tcPr/>
                </a:tc>
                <a:extLst>
                  <a:ext uri="{0D108BD9-81ED-4DB2-BD59-A6C34878D82A}">
                    <a16:rowId xmlns:a16="http://schemas.microsoft.com/office/drawing/2014/main" val="4287217112"/>
                  </a:ext>
                </a:extLst>
              </a:tr>
              <a:tr h="489518">
                <a:tc>
                  <a:txBody>
                    <a:bodyPr/>
                    <a:lstStyle/>
                    <a:p>
                      <a:r>
                        <a:rPr lang="en-US" sz="2400" dirty="0">
                          <a:solidFill>
                            <a:schemeClr val="tx2"/>
                          </a:solidFill>
                          <a:latin typeface="Times New Roman" panose="02020603050405020304" pitchFamily="18" charset="0"/>
                          <a:cs typeface="Times New Roman" panose="02020603050405020304" pitchFamily="18" charset="0"/>
                        </a:rPr>
                        <a:t>read(A)</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write(A)</a:t>
                      </a:r>
                    </a:p>
                  </a:txBody>
                  <a:tcPr/>
                </a:tc>
                <a:tc>
                  <a:txBody>
                    <a:bodyPr/>
                    <a:lstStyle/>
                    <a:p>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2829750"/>
                  </a:ext>
                </a:extLst>
              </a:tr>
              <a:tr h="370840">
                <a:tc>
                  <a:txBody>
                    <a:bodyPr/>
                    <a:lstStyle/>
                    <a:p>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read(A)</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write(A)</a:t>
                      </a:r>
                    </a:p>
                  </a:txBody>
                  <a:tcPr/>
                </a:tc>
                <a:extLst>
                  <a:ext uri="{0D108BD9-81ED-4DB2-BD59-A6C34878D82A}">
                    <a16:rowId xmlns:a16="http://schemas.microsoft.com/office/drawing/2014/main" val="789560335"/>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read(B)</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write(B)</a:t>
                      </a:r>
                    </a:p>
                  </a:txBody>
                  <a:tcPr/>
                </a:tc>
                <a:tc>
                  <a:txBody>
                    <a:bodyPr/>
                    <a:lstStyle/>
                    <a:p>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1831954"/>
                  </a:ext>
                </a:extLst>
              </a:tr>
              <a:tr h="370840">
                <a:tc>
                  <a:txBody>
                    <a:bodyPr/>
                    <a:lstStyle/>
                    <a:p>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read(B)</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write(B)</a:t>
                      </a:r>
                    </a:p>
                  </a:txBody>
                  <a:tcPr/>
                </a:tc>
                <a:extLst>
                  <a:ext uri="{0D108BD9-81ED-4DB2-BD59-A6C34878D82A}">
                    <a16:rowId xmlns:a16="http://schemas.microsoft.com/office/drawing/2014/main" val="607130060"/>
                  </a:ext>
                </a:extLst>
              </a:tr>
            </a:tbl>
          </a:graphicData>
        </a:graphic>
      </p:graphicFrame>
      <p:graphicFrame>
        <p:nvGraphicFramePr>
          <p:cNvPr id="8" name="Table 7">
            <a:extLst>
              <a:ext uri="{FF2B5EF4-FFF2-40B4-BE49-F238E27FC236}">
                <a16:creationId xmlns:a16="http://schemas.microsoft.com/office/drawing/2014/main" id="{2B3657F6-52CA-69E3-6606-345D24F65781}"/>
              </a:ext>
            </a:extLst>
          </p:cNvPr>
          <p:cNvGraphicFramePr>
            <a:graphicFrameLocks noGrp="1"/>
          </p:cNvGraphicFramePr>
          <p:nvPr>
            <p:extLst>
              <p:ext uri="{D42A27DB-BD31-4B8C-83A1-F6EECF244321}">
                <p14:modId xmlns:p14="http://schemas.microsoft.com/office/powerpoint/2010/main" val="3304461105"/>
              </p:ext>
            </p:extLst>
          </p:nvPr>
        </p:nvGraphicFramePr>
        <p:xfrm>
          <a:off x="8512824" y="1864795"/>
          <a:ext cx="3333228" cy="4216752"/>
        </p:xfrm>
        <a:graphic>
          <a:graphicData uri="http://schemas.openxmlformats.org/drawingml/2006/table">
            <a:tbl>
              <a:tblPr firstRow="1" bandRow="1">
                <a:tableStyleId>{5940675A-B579-460E-94D1-54222C63F5DA}</a:tableStyleId>
              </a:tblPr>
              <a:tblGrid>
                <a:gridCol w="1666614">
                  <a:extLst>
                    <a:ext uri="{9D8B030D-6E8A-4147-A177-3AD203B41FA5}">
                      <a16:colId xmlns:a16="http://schemas.microsoft.com/office/drawing/2014/main" val="219938453"/>
                    </a:ext>
                  </a:extLst>
                </a:gridCol>
                <a:gridCol w="1666614">
                  <a:extLst>
                    <a:ext uri="{9D8B030D-6E8A-4147-A177-3AD203B41FA5}">
                      <a16:colId xmlns:a16="http://schemas.microsoft.com/office/drawing/2014/main" val="2292780146"/>
                    </a:ext>
                  </a:extLst>
                </a:gridCol>
              </a:tblGrid>
              <a:tr h="479176">
                <a:tc gridSpan="2">
                  <a:txBody>
                    <a:bodyPr/>
                    <a:lstStyle/>
                    <a:p>
                      <a:r>
                        <a:rPr lang="en-US" sz="2400" dirty="0">
                          <a:solidFill>
                            <a:schemeClr val="tx2"/>
                          </a:solidFill>
                          <a:latin typeface="Times New Roman" panose="02020603050405020304" pitchFamily="18" charset="0"/>
                          <a:cs typeface="Times New Roman" panose="02020603050405020304" pitchFamily="18" charset="0"/>
                        </a:rPr>
                        <a:t>Schedule B</a:t>
                      </a:r>
                    </a:p>
                  </a:txBody>
                  <a:tcPr/>
                </a:tc>
                <a:tc hMerge="1">
                  <a:txBody>
                    <a:bodyPr/>
                    <a:lstStyle/>
                    <a:p>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6104237"/>
                  </a:ext>
                </a:extLst>
              </a:tr>
              <a:tr h="479176">
                <a:tc>
                  <a:txBody>
                    <a:bodyPr/>
                    <a:lstStyle/>
                    <a:p>
                      <a:r>
                        <a:rPr lang="en-US" sz="2400" dirty="0">
                          <a:solidFill>
                            <a:schemeClr val="tx2"/>
                          </a:solidFill>
                          <a:latin typeface="Times New Roman" panose="02020603050405020304" pitchFamily="18" charset="0"/>
                          <a:cs typeface="Times New Roman" panose="02020603050405020304" pitchFamily="18" charset="0"/>
                        </a:rPr>
                        <a:t>T1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T2</a:t>
                      </a:r>
                    </a:p>
                  </a:txBody>
                  <a:tcPr/>
                </a:tc>
                <a:extLst>
                  <a:ext uri="{0D108BD9-81ED-4DB2-BD59-A6C34878D82A}">
                    <a16:rowId xmlns:a16="http://schemas.microsoft.com/office/drawing/2014/main" val="4287217112"/>
                  </a:ext>
                </a:extLst>
              </a:tr>
              <a:tr h="1629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2"/>
                          </a:solidFill>
                          <a:latin typeface="Times New Roman" panose="02020603050405020304" pitchFamily="18" charset="0"/>
                          <a:cs typeface="Times New Roman" panose="02020603050405020304" pitchFamily="18" charset="0"/>
                        </a:rPr>
                        <a:t>read(A)</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write(A)</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read(B)</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write(B)</a:t>
                      </a:r>
                    </a:p>
                  </a:txBody>
                  <a:tcPr/>
                </a:tc>
                <a:tc>
                  <a:txBody>
                    <a:bodyPr/>
                    <a:lstStyle/>
                    <a:p>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2829750"/>
                  </a:ext>
                </a:extLst>
              </a:tr>
              <a:tr h="1629200">
                <a:tc>
                  <a:txBody>
                    <a:bodyPr/>
                    <a:lstStyle/>
                    <a:p>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2"/>
                          </a:solidFill>
                          <a:latin typeface="Times New Roman" panose="02020603050405020304" pitchFamily="18" charset="0"/>
                          <a:cs typeface="Times New Roman" panose="02020603050405020304" pitchFamily="18" charset="0"/>
                        </a:rPr>
                        <a:t>read(A)</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write(A)</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read(B)</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write(B)</a:t>
                      </a:r>
                    </a:p>
                  </a:txBody>
                  <a:tcPr/>
                </a:tc>
                <a:extLst>
                  <a:ext uri="{0D108BD9-81ED-4DB2-BD59-A6C34878D82A}">
                    <a16:rowId xmlns:a16="http://schemas.microsoft.com/office/drawing/2014/main" val="789560335"/>
                  </a:ext>
                </a:extLst>
              </a:tr>
            </a:tbl>
          </a:graphicData>
        </a:graphic>
      </p:graphicFrame>
    </p:spTree>
    <p:extLst>
      <p:ext uri="{BB962C8B-B14F-4D97-AF65-F5344CB8AC3E}">
        <p14:creationId xmlns:p14="http://schemas.microsoft.com/office/powerpoint/2010/main" val="4114469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lvl="1"/>
            <a:r>
              <a:rPr lang="en-US" sz="5400" dirty="0">
                <a:solidFill>
                  <a:schemeClr val="tx2"/>
                </a:solidFill>
                <a:latin typeface="Times New Roman" panose="02020603050405020304" pitchFamily="18" charset="0"/>
                <a:cs typeface="Times New Roman" panose="02020603050405020304" pitchFamily="18" charset="0"/>
              </a:rPr>
              <a:t>Conflict Serializability </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4493315" cy="4206382"/>
          </a:xfrm>
        </p:spPr>
        <p:txBody>
          <a:bodyPr>
            <a:normAutofit/>
          </a:bodyPr>
          <a:lstStyle/>
          <a:p>
            <a:r>
              <a:rPr lang="en-US" sz="2400" dirty="0">
                <a:latin typeface="Times New Roman" panose="02020603050405020304" pitchFamily="18" charset="0"/>
                <a:cs typeface="Times New Roman" panose="02020603050405020304" pitchFamily="18" charset="0"/>
              </a:rPr>
              <a:t>Here, we cannot transform schedule X into schedule Y by swapping non conflicting instruction</a:t>
            </a:r>
          </a:p>
          <a:p>
            <a:r>
              <a:rPr lang="en-US" sz="2400" dirty="0">
                <a:latin typeface="Times New Roman" panose="02020603050405020304" pitchFamily="18" charset="0"/>
                <a:cs typeface="Times New Roman" panose="02020603050405020304" pitchFamily="18" charset="0"/>
              </a:rPr>
              <a:t>Hence, schedule X is non conflict serializable.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27</a:t>
            </a:fld>
            <a:endParaRPr lang="en-US" dirty="0"/>
          </a:p>
        </p:txBody>
      </p:sp>
      <p:graphicFrame>
        <p:nvGraphicFramePr>
          <p:cNvPr id="4" name="Table 7">
            <a:extLst>
              <a:ext uri="{FF2B5EF4-FFF2-40B4-BE49-F238E27FC236}">
                <a16:creationId xmlns:a16="http://schemas.microsoft.com/office/drawing/2014/main" id="{1CB3E6DC-6123-05C4-88E6-1D581D57D086}"/>
              </a:ext>
            </a:extLst>
          </p:cNvPr>
          <p:cNvGraphicFramePr>
            <a:graphicFrameLocks noGrp="1"/>
          </p:cNvGraphicFramePr>
          <p:nvPr>
            <p:extLst>
              <p:ext uri="{D42A27DB-BD31-4B8C-83A1-F6EECF244321}">
                <p14:modId xmlns:p14="http://schemas.microsoft.com/office/powerpoint/2010/main" val="1528562046"/>
              </p:ext>
            </p:extLst>
          </p:nvPr>
        </p:nvGraphicFramePr>
        <p:xfrm>
          <a:off x="5046767" y="1875307"/>
          <a:ext cx="3333228" cy="3141278"/>
        </p:xfrm>
        <a:graphic>
          <a:graphicData uri="http://schemas.openxmlformats.org/drawingml/2006/table">
            <a:tbl>
              <a:tblPr firstRow="1" bandRow="1">
                <a:tableStyleId>{5940675A-B579-460E-94D1-54222C63F5DA}</a:tableStyleId>
              </a:tblPr>
              <a:tblGrid>
                <a:gridCol w="1666614">
                  <a:extLst>
                    <a:ext uri="{9D8B030D-6E8A-4147-A177-3AD203B41FA5}">
                      <a16:colId xmlns:a16="http://schemas.microsoft.com/office/drawing/2014/main" val="219938453"/>
                    </a:ext>
                  </a:extLst>
                </a:gridCol>
                <a:gridCol w="1666614">
                  <a:extLst>
                    <a:ext uri="{9D8B030D-6E8A-4147-A177-3AD203B41FA5}">
                      <a16:colId xmlns:a16="http://schemas.microsoft.com/office/drawing/2014/main" val="2292780146"/>
                    </a:ext>
                  </a:extLst>
                </a:gridCol>
              </a:tblGrid>
              <a:tr h="370840">
                <a:tc gridSpan="2">
                  <a:txBody>
                    <a:bodyPr/>
                    <a:lstStyle/>
                    <a:p>
                      <a:r>
                        <a:rPr lang="en-US" sz="2400" dirty="0">
                          <a:solidFill>
                            <a:schemeClr val="tx2"/>
                          </a:solidFill>
                          <a:latin typeface="Times New Roman" panose="02020603050405020304" pitchFamily="18" charset="0"/>
                          <a:cs typeface="Times New Roman" panose="02020603050405020304" pitchFamily="18" charset="0"/>
                        </a:rPr>
                        <a:t>Schedule X</a:t>
                      </a:r>
                    </a:p>
                  </a:txBody>
                  <a:tcPr/>
                </a:tc>
                <a:tc hMerge="1">
                  <a:txBody>
                    <a:bodyPr/>
                    <a:lstStyle/>
                    <a:p>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6104237"/>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T1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T2</a:t>
                      </a:r>
                    </a:p>
                  </a:txBody>
                  <a:tcPr/>
                </a:tc>
                <a:extLst>
                  <a:ext uri="{0D108BD9-81ED-4DB2-BD59-A6C34878D82A}">
                    <a16:rowId xmlns:a16="http://schemas.microsoft.com/office/drawing/2014/main" val="4287217112"/>
                  </a:ext>
                </a:extLst>
              </a:tr>
              <a:tr h="489518">
                <a:tc>
                  <a:txBody>
                    <a:bodyPr/>
                    <a:lstStyle/>
                    <a:p>
                      <a:r>
                        <a:rPr lang="en-US" sz="2400" dirty="0">
                          <a:solidFill>
                            <a:schemeClr val="tx2"/>
                          </a:solidFill>
                          <a:latin typeface="Times New Roman" panose="02020603050405020304" pitchFamily="18" charset="0"/>
                          <a:cs typeface="Times New Roman" panose="02020603050405020304" pitchFamily="18" charset="0"/>
                        </a:rPr>
                        <a:t>read(A)</a:t>
                      </a:r>
                    </a:p>
                  </a:txBody>
                  <a:tcPr/>
                </a:tc>
                <a:tc>
                  <a:txBody>
                    <a:bodyPr/>
                    <a:lstStyle/>
                    <a:p>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2829750"/>
                  </a:ext>
                </a:extLst>
              </a:tr>
              <a:tr h="370840">
                <a:tc>
                  <a:txBody>
                    <a:bodyPr/>
                    <a:lstStyle/>
                    <a:p>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write(A)</a:t>
                      </a:r>
                    </a:p>
                  </a:txBody>
                  <a:tcPr/>
                </a:tc>
                <a:extLst>
                  <a:ext uri="{0D108BD9-81ED-4DB2-BD59-A6C34878D82A}">
                    <a16:rowId xmlns:a16="http://schemas.microsoft.com/office/drawing/2014/main" val="789560335"/>
                  </a:ext>
                </a:extLst>
              </a:tr>
              <a:tr h="370840">
                <a:tc>
                  <a:txBody>
                    <a:bodyPr/>
                    <a:lstStyle/>
                    <a:p>
                      <a:r>
                        <a:rPr lang="en-US" sz="2400" dirty="0">
                          <a:solidFill>
                            <a:schemeClr val="tx2"/>
                          </a:solidFill>
                          <a:latin typeface="Times New Roman" panose="02020603050405020304" pitchFamily="18" charset="0"/>
                          <a:cs typeface="Times New Roman" panose="02020603050405020304" pitchFamily="18" charset="0"/>
                        </a:rPr>
                        <a:t>write(A)</a:t>
                      </a:r>
                    </a:p>
                  </a:txBody>
                  <a:tcPr/>
                </a:tc>
                <a:tc>
                  <a:txBody>
                    <a:bodyPr/>
                    <a:lstStyle/>
                    <a:p>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1831954"/>
                  </a:ext>
                </a:extLst>
              </a:tr>
              <a:tr h="370840">
                <a:tc>
                  <a:txBody>
                    <a:bodyPr/>
                    <a:lstStyle/>
                    <a:p>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read(B)</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write(B)</a:t>
                      </a:r>
                    </a:p>
                  </a:txBody>
                  <a:tcPr/>
                </a:tc>
                <a:extLst>
                  <a:ext uri="{0D108BD9-81ED-4DB2-BD59-A6C34878D82A}">
                    <a16:rowId xmlns:a16="http://schemas.microsoft.com/office/drawing/2014/main" val="607130060"/>
                  </a:ext>
                </a:extLst>
              </a:tr>
            </a:tbl>
          </a:graphicData>
        </a:graphic>
      </p:graphicFrame>
      <p:graphicFrame>
        <p:nvGraphicFramePr>
          <p:cNvPr id="8" name="Table 7">
            <a:extLst>
              <a:ext uri="{FF2B5EF4-FFF2-40B4-BE49-F238E27FC236}">
                <a16:creationId xmlns:a16="http://schemas.microsoft.com/office/drawing/2014/main" id="{2B3657F6-52CA-69E3-6606-345D24F65781}"/>
              </a:ext>
            </a:extLst>
          </p:cNvPr>
          <p:cNvGraphicFramePr>
            <a:graphicFrameLocks noGrp="1"/>
          </p:cNvGraphicFramePr>
          <p:nvPr>
            <p:extLst>
              <p:ext uri="{D42A27DB-BD31-4B8C-83A1-F6EECF244321}">
                <p14:modId xmlns:p14="http://schemas.microsoft.com/office/powerpoint/2010/main" val="3262005776"/>
              </p:ext>
            </p:extLst>
          </p:nvPr>
        </p:nvGraphicFramePr>
        <p:xfrm>
          <a:off x="8512824" y="1864795"/>
          <a:ext cx="3333228" cy="3191402"/>
        </p:xfrm>
        <a:graphic>
          <a:graphicData uri="http://schemas.openxmlformats.org/drawingml/2006/table">
            <a:tbl>
              <a:tblPr firstRow="1" bandRow="1">
                <a:tableStyleId>{5940675A-B579-460E-94D1-54222C63F5DA}</a:tableStyleId>
              </a:tblPr>
              <a:tblGrid>
                <a:gridCol w="1666614">
                  <a:extLst>
                    <a:ext uri="{9D8B030D-6E8A-4147-A177-3AD203B41FA5}">
                      <a16:colId xmlns:a16="http://schemas.microsoft.com/office/drawing/2014/main" val="219938453"/>
                    </a:ext>
                  </a:extLst>
                </a:gridCol>
                <a:gridCol w="1666614">
                  <a:extLst>
                    <a:ext uri="{9D8B030D-6E8A-4147-A177-3AD203B41FA5}">
                      <a16:colId xmlns:a16="http://schemas.microsoft.com/office/drawing/2014/main" val="2292780146"/>
                    </a:ext>
                  </a:extLst>
                </a:gridCol>
              </a:tblGrid>
              <a:tr h="432138">
                <a:tc gridSpan="2">
                  <a:txBody>
                    <a:bodyPr/>
                    <a:lstStyle/>
                    <a:p>
                      <a:r>
                        <a:rPr lang="en-US" sz="2400" dirty="0">
                          <a:solidFill>
                            <a:schemeClr val="tx2"/>
                          </a:solidFill>
                          <a:latin typeface="Times New Roman" panose="02020603050405020304" pitchFamily="18" charset="0"/>
                          <a:cs typeface="Times New Roman" panose="02020603050405020304" pitchFamily="18" charset="0"/>
                        </a:rPr>
                        <a:t>Schedule Y</a:t>
                      </a:r>
                    </a:p>
                  </a:txBody>
                  <a:tcPr/>
                </a:tc>
                <a:tc hMerge="1">
                  <a:txBody>
                    <a:bodyPr/>
                    <a:lstStyle/>
                    <a:p>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6104237"/>
                  </a:ext>
                </a:extLst>
              </a:tr>
              <a:tr h="432138">
                <a:tc>
                  <a:txBody>
                    <a:bodyPr/>
                    <a:lstStyle/>
                    <a:p>
                      <a:r>
                        <a:rPr lang="en-US" sz="2400" dirty="0">
                          <a:solidFill>
                            <a:schemeClr val="tx2"/>
                          </a:solidFill>
                          <a:latin typeface="Times New Roman" panose="02020603050405020304" pitchFamily="18" charset="0"/>
                          <a:cs typeface="Times New Roman" panose="02020603050405020304" pitchFamily="18" charset="0"/>
                        </a:rPr>
                        <a:t>T1</a:t>
                      </a:r>
                    </a:p>
                  </a:txBody>
                  <a:tcPr/>
                </a:tc>
                <a:tc>
                  <a:txBody>
                    <a:bodyPr/>
                    <a:lstStyle/>
                    <a:p>
                      <a:r>
                        <a:rPr lang="en-US" sz="2400" dirty="0">
                          <a:solidFill>
                            <a:schemeClr val="tx2"/>
                          </a:solidFill>
                          <a:latin typeface="Times New Roman" panose="02020603050405020304" pitchFamily="18" charset="0"/>
                          <a:cs typeface="Times New Roman" panose="02020603050405020304" pitchFamily="18" charset="0"/>
                        </a:rPr>
                        <a:t>T2</a:t>
                      </a:r>
                    </a:p>
                  </a:txBody>
                  <a:tcPr/>
                </a:tc>
                <a:extLst>
                  <a:ext uri="{0D108BD9-81ED-4DB2-BD59-A6C34878D82A}">
                    <a16:rowId xmlns:a16="http://schemas.microsoft.com/office/drawing/2014/main" val="4287217112"/>
                  </a:ext>
                </a:extLst>
              </a:tr>
              <a:tr h="11385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2"/>
                          </a:solidFill>
                          <a:latin typeface="Times New Roman" panose="02020603050405020304" pitchFamily="18" charset="0"/>
                          <a:cs typeface="Times New Roman" panose="02020603050405020304" pitchFamily="18" charset="0"/>
                        </a:rPr>
                        <a:t>read(A)</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write(A)</a:t>
                      </a:r>
                    </a:p>
                  </a:txBody>
                  <a:tcPr/>
                </a:tc>
                <a:tc>
                  <a:txBody>
                    <a:bodyPr/>
                    <a:lstStyle/>
                    <a:p>
                      <a:endParaRPr lang="en-US" sz="2400" dirty="0">
                        <a:solidFill>
                          <a:schemeClr val="tx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2829750"/>
                  </a:ext>
                </a:extLst>
              </a:tr>
              <a:tr h="1138501">
                <a:tc>
                  <a:txBody>
                    <a:bodyPr/>
                    <a:lstStyle/>
                    <a:p>
                      <a:endParaRPr lang="en-US" sz="2400" dirty="0">
                        <a:solidFill>
                          <a:schemeClr val="tx2"/>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2"/>
                          </a:solidFill>
                          <a:latin typeface="Times New Roman" panose="02020603050405020304" pitchFamily="18" charset="0"/>
                          <a:cs typeface="Times New Roman" panose="02020603050405020304" pitchFamily="18" charset="0"/>
                        </a:rPr>
                        <a:t>write(A)</a:t>
                      </a:r>
                    </a:p>
                  </a:txBody>
                  <a:tcPr/>
                </a:tc>
                <a:extLst>
                  <a:ext uri="{0D108BD9-81ED-4DB2-BD59-A6C34878D82A}">
                    <a16:rowId xmlns:a16="http://schemas.microsoft.com/office/drawing/2014/main" val="789560335"/>
                  </a:ext>
                </a:extLst>
              </a:tr>
            </a:tbl>
          </a:graphicData>
        </a:graphic>
      </p:graphicFrame>
    </p:spTree>
    <p:extLst>
      <p:ext uri="{BB962C8B-B14F-4D97-AF65-F5344CB8AC3E}">
        <p14:creationId xmlns:p14="http://schemas.microsoft.com/office/powerpoint/2010/main" val="3524907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lvl="1"/>
            <a:r>
              <a:rPr lang="en-US" sz="5400" dirty="0">
                <a:solidFill>
                  <a:schemeClr val="tx2"/>
                </a:solidFill>
                <a:latin typeface="Times New Roman" panose="02020603050405020304" pitchFamily="18" charset="0"/>
                <a:cs typeface="Times New Roman" panose="02020603050405020304" pitchFamily="18" charset="0"/>
              </a:rPr>
              <a:t>View serializability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We say that the schedule S is view serializable if it is view equivalent to a serial schedule.</a:t>
            </a:r>
          </a:p>
          <a:p>
            <a:r>
              <a:rPr lang="en-US" dirty="0">
                <a:latin typeface="Times New Roman" panose="02020603050405020304" pitchFamily="18" charset="0"/>
                <a:cs typeface="Times New Roman" panose="02020603050405020304" pitchFamily="18" charset="0"/>
              </a:rPr>
              <a:t>Let S and S´ be two schedules with the same set of transactions. S and S´ are view equivalent if the following three conditions are met: </a:t>
            </a:r>
          </a:p>
          <a:p>
            <a:r>
              <a:rPr lang="en-US" dirty="0">
                <a:latin typeface="Times New Roman" panose="02020603050405020304" pitchFamily="18" charset="0"/>
                <a:cs typeface="Times New Roman" panose="02020603050405020304" pitchFamily="18" charset="0"/>
              </a:rPr>
              <a:t>1. For each data item Q, if transaction Ti reads the initial value of Q in schedule S, then transaction Ti must, in schedule S´, also read the initial value of Q. </a:t>
            </a:r>
          </a:p>
          <a:p>
            <a:r>
              <a:rPr lang="en-US" dirty="0">
                <a:latin typeface="Times New Roman" panose="02020603050405020304" pitchFamily="18" charset="0"/>
                <a:cs typeface="Times New Roman" panose="02020603050405020304" pitchFamily="18" charset="0"/>
              </a:rPr>
              <a:t>2. For each data item Q if transaction Ti executes read(Q) in schedule S, and that value was produced by transaction </a:t>
            </a:r>
            <a:r>
              <a:rPr lang="en-US" dirty="0" err="1">
                <a:latin typeface="Times New Roman" panose="02020603050405020304" pitchFamily="18" charset="0"/>
                <a:cs typeface="Times New Roman" panose="02020603050405020304" pitchFamily="18" charset="0"/>
              </a:rPr>
              <a:t>Tj</a:t>
            </a:r>
            <a:r>
              <a:rPr lang="en-US" dirty="0">
                <a:latin typeface="Times New Roman" panose="02020603050405020304" pitchFamily="18" charset="0"/>
                <a:cs typeface="Times New Roman" panose="02020603050405020304" pitchFamily="18" charset="0"/>
              </a:rPr>
              <a:t> (if any), then transaction Ti must in schedule S´ also read the value of Q that was produced by transaction </a:t>
            </a:r>
            <a:r>
              <a:rPr lang="en-US" dirty="0" err="1">
                <a:latin typeface="Times New Roman" panose="02020603050405020304" pitchFamily="18" charset="0"/>
                <a:cs typeface="Times New Roman" panose="02020603050405020304" pitchFamily="18" charset="0"/>
              </a:rPr>
              <a:t>Tj</a:t>
            </a:r>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3. For each data item Q, the transaction (if any) that performs the final write(Q) operation in schedule S must perform the final write(Q) operation in schedule 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28</a:t>
            </a:fld>
            <a:endParaRPr lang="en-US" dirty="0"/>
          </a:p>
        </p:txBody>
      </p:sp>
    </p:spTree>
    <p:extLst>
      <p:ext uri="{BB962C8B-B14F-4D97-AF65-F5344CB8AC3E}">
        <p14:creationId xmlns:p14="http://schemas.microsoft.com/office/powerpoint/2010/main" val="449166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Concurrency Control and Recovery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Executing a single transaction at a time will </a:t>
            </a:r>
            <a:r>
              <a:rPr lang="en-US" b="1" dirty="0">
                <a:latin typeface="Times New Roman" panose="02020603050405020304" pitchFamily="18" charset="0"/>
                <a:cs typeface="Times New Roman" panose="02020603050405020304" pitchFamily="18" charset="0"/>
              </a:rPr>
              <a:t>increase the waiting time </a:t>
            </a:r>
            <a:r>
              <a:rPr lang="en-US" dirty="0">
                <a:latin typeface="Times New Roman" panose="02020603050405020304" pitchFamily="18" charset="0"/>
                <a:cs typeface="Times New Roman" panose="02020603050405020304" pitchFamily="18" charset="0"/>
              </a:rPr>
              <a:t>of the other transactions which may result in delay in the overall execution.</a:t>
            </a:r>
          </a:p>
          <a:p>
            <a:r>
              <a:rPr lang="en-US" dirty="0">
                <a:latin typeface="Times New Roman" panose="02020603050405020304" pitchFamily="18" charset="0"/>
                <a:cs typeface="Times New Roman" panose="02020603050405020304" pitchFamily="18" charset="0"/>
              </a:rPr>
              <a:t>Hence for increasing the overall throughput and efficiency of the system, several transactions are executed.</a:t>
            </a:r>
          </a:p>
          <a:p>
            <a:r>
              <a:rPr lang="en-US" dirty="0">
                <a:latin typeface="Times New Roman" panose="02020603050405020304" pitchFamily="18" charset="0"/>
                <a:cs typeface="Times New Roman" panose="02020603050405020304" pitchFamily="18" charset="0"/>
              </a:rPr>
              <a:t>Concurrently control is a very important concept of DBMS which ensures the simultaneous execution or manipulation of data by several processes or user without resulting in data inconsistency.</a:t>
            </a:r>
          </a:p>
          <a:p>
            <a:r>
              <a:rPr lang="en-US" dirty="0">
                <a:latin typeface="Times New Roman" panose="02020603050405020304" pitchFamily="18" charset="0"/>
                <a:cs typeface="Times New Roman" panose="02020603050405020304" pitchFamily="18" charset="0"/>
              </a:rPr>
              <a:t>Concurrency control provides a procedure that can control concurrent execution of the operations in the database.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29</a:t>
            </a:fld>
            <a:endParaRPr lang="en-US" dirty="0"/>
          </a:p>
        </p:txBody>
      </p:sp>
    </p:spTree>
    <p:extLst>
      <p:ext uri="{BB962C8B-B14F-4D97-AF65-F5344CB8AC3E}">
        <p14:creationId xmlns:p14="http://schemas.microsoft.com/office/powerpoint/2010/main" val="379518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Transaction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Logical unit of work formed from group of operations.</a:t>
            </a:r>
          </a:p>
          <a:p>
            <a:r>
              <a:rPr lang="en-US" dirty="0">
                <a:latin typeface="Times New Roman" panose="02020603050405020304" pitchFamily="18" charset="0"/>
                <a:cs typeface="Times New Roman" panose="02020603050405020304" pitchFamily="18" charset="0"/>
              </a:rPr>
              <a:t>It is the atomic unit of work that is either completed in its entirety or not at all.</a:t>
            </a:r>
          </a:p>
          <a:p>
            <a:r>
              <a:rPr lang="en-US" dirty="0">
                <a:latin typeface="Times New Roman" panose="02020603050405020304" pitchFamily="18" charset="0"/>
                <a:cs typeface="Times New Roman" panose="02020603050405020304" pitchFamily="18" charset="0"/>
              </a:rPr>
              <a:t>It may also be defined as the unit or piece of program execution that accesses and possibly updates the various data items.</a:t>
            </a:r>
          </a:p>
          <a:p>
            <a:r>
              <a:rPr lang="en-US" dirty="0"/>
              <a:t>A transaction is the DBMS abstract view of a user program that consists of sequence of reads and writes.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378998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Concurrency Control Problems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b="1" dirty="0">
                <a:latin typeface="Times New Roman" panose="02020603050405020304" pitchFamily="18" charset="0"/>
                <a:cs typeface="Times New Roman" panose="02020603050405020304" pitchFamily="18" charset="0"/>
              </a:rPr>
              <a:t>Dirty Read Problem(Write-Read conflict)</a:t>
            </a:r>
            <a:endParaRPr lang="en-US" b="1" dirty="0"/>
          </a:p>
          <a:p>
            <a:r>
              <a:rPr lang="en-US" dirty="0">
                <a:latin typeface="Times New Roman" panose="02020603050405020304" pitchFamily="18" charset="0"/>
                <a:cs typeface="Times New Roman" panose="02020603050405020304" pitchFamily="18" charset="0"/>
              </a:rPr>
              <a:t>Dirty read problem occurs when one transaction updates an item</a:t>
            </a:r>
          </a:p>
          <a:p>
            <a:r>
              <a:rPr lang="en-US" dirty="0">
                <a:latin typeface="Times New Roman" panose="02020603050405020304" pitchFamily="18" charset="0"/>
                <a:cs typeface="Times New Roman" panose="02020603050405020304" pitchFamily="18" charset="0"/>
              </a:rPr>
              <a:t>but due to some unconditional events that transaction fails </a:t>
            </a:r>
          </a:p>
          <a:p>
            <a:r>
              <a:rPr lang="en-US" dirty="0"/>
              <a:t>and</a:t>
            </a:r>
            <a:r>
              <a:rPr lang="en-US" dirty="0">
                <a:latin typeface="Times New Roman" panose="02020603050405020304" pitchFamily="18" charset="0"/>
                <a:cs typeface="Times New Roman" panose="02020603050405020304" pitchFamily="18" charset="0"/>
              </a:rPr>
              <a:t> before the transaction performs rollback, </a:t>
            </a:r>
          </a:p>
          <a:p>
            <a:r>
              <a:rPr lang="en-US" dirty="0">
                <a:latin typeface="Times New Roman" panose="02020603050405020304" pitchFamily="18" charset="0"/>
                <a:cs typeface="Times New Roman" panose="02020603050405020304" pitchFamily="18" charset="0"/>
              </a:rPr>
              <a:t>some other transaction reads the updated value. </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30</a:t>
            </a:fld>
            <a:endParaRPr lang="en-US" dirty="0"/>
          </a:p>
        </p:txBody>
      </p:sp>
    </p:spTree>
    <p:extLst>
      <p:ext uri="{BB962C8B-B14F-4D97-AF65-F5344CB8AC3E}">
        <p14:creationId xmlns:p14="http://schemas.microsoft.com/office/powerpoint/2010/main" val="154754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Concurrency Control Problems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b="1" dirty="0">
                <a:latin typeface="Times New Roman" panose="02020603050405020304" pitchFamily="18" charset="0"/>
                <a:cs typeface="Times New Roman" panose="02020603050405020304" pitchFamily="18" charset="0"/>
              </a:rPr>
              <a:t>Dirty Read Problem(Write-Read conflict)</a:t>
            </a:r>
            <a:endParaRPr lang="en-US" b="1" dirty="0"/>
          </a:p>
          <a:p>
            <a:r>
              <a:rPr lang="en-US" dirty="0">
                <a:latin typeface="Times New Roman" panose="02020603050405020304" pitchFamily="18" charset="0"/>
                <a:cs typeface="Times New Roman" panose="02020603050405020304" pitchFamily="18" charset="0"/>
              </a:rPr>
              <a:t>The lost update problem can be illustrated with the below scenario between two transactions T1 and T2.</a:t>
            </a:r>
          </a:p>
          <a:p>
            <a:r>
              <a:rPr lang="en-US" dirty="0">
                <a:latin typeface="Times New Roman" panose="02020603050405020304" pitchFamily="18" charset="0"/>
                <a:cs typeface="Times New Roman" panose="02020603050405020304" pitchFamily="18" charset="0"/>
              </a:rPr>
              <a:t>Transaction T1 modifies a database record without committing the changes.</a:t>
            </a:r>
          </a:p>
          <a:p>
            <a:r>
              <a:rPr lang="en-US" dirty="0">
                <a:latin typeface="Times New Roman" panose="02020603050405020304" pitchFamily="18" charset="0"/>
                <a:cs typeface="Times New Roman" panose="02020603050405020304" pitchFamily="18" charset="0"/>
              </a:rPr>
              <a:t>T2 reads the uncommitted data changed by T1</a:t>
            </a:r>
          </a:p>
          <a:p>
            <a:r>
              <a:rPr lang="en-US" dirty="0">
                <a:latin typeface="Times New Roman" panose="02020603050405020304" pitchFamily="18" charset="0"/>
                <a:cs typeface="Times New Roman" panose="02020603050405020304" pitchFamily="18" charset="0"/>
              </a:rPr>
              <a:t>T1 performs rollback</a:t>
            </a:r>
          </a:p>
          <a:p>
            <a:r>
              <a:rPr lang="en-US" dirty="0">
                <a:latin typeface="Times New Roman" panose="02020603050405020304" pitchFamily="18" charset="0"/>
                <a:cs typeface="Times New Roman" panose="02020603050405020304" pitchFamily="18" charset="0"/>
              </a:rPr>
              <a:t>T2 has already read the uncommitted data of T1 which is no longer valid, thus creating inconsistency in the database.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31</a:t>
            </a:fld>
            <a:endParaRPr lang="en-US" dirty="0"/>
          </a:p>
        </p:txBody>
      </p:sp>
    </p:spTree>
    <p:extLst>
      <p:ext uri="{BB962C8B-B14F-4D97-AF65-F5344CB8AC3E}">
        <p14:creationId xmlns:p14="http://schemas.microsoft.com/office/powerpoint/2010/main" val="1824618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Concurrency Control Problems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b="1" dirty="0">
                <a:latin typeface="Times New Roman" panose="02020603050405020304" pitchFamily="18" charset="0"/>
                <a:cs typeface="Times New Roman" panose="02020603050405020304" pitchFamily="18" charset="0"/>
              </a:rPr>
              <a:t>Lost Update Problem</a:t>
            </a:r>
          </a:p>
          <a:p>
            <a:r>
              <a:rPr lang="en-US" dirty="0">
                <a:latin typeface="Times New Roman" panose="02020603050405020304" pitchFamily="18" charset="0"/>
                <a:cs typeface="Times New Roman" panose="02020603050405020304" pitchFamily="18" charset="0"/>
              </a:rPr>
              <a:t>Lost update problem occurs </a:t>
            </a:r>
          </a:p>
          <a:p>
            <a:r>
              <a:rPr lang="en-US" dirty="0">
                <a:latin typeface="Times New Roman" panose="02020603050405020304" pitchFamily="18" charset="0"/>
                <a:cs typeface="Times New Roman" panose="02020603050405020304" pitchFamily="18" charset="0"/>
              </a:rPr>
              <a:t>when two or more transactions modify the same data,</a:t>
            </a:r>
          </a:p>
          <a:p>
            <a:r>
              <a:rPr lang="en-US" dirty="0">
                <a:latin typeface="Times New Roman" panose="02020603050405020304" pitchFamily="18" charset="0"/>
                <a:cs typeface="Times New Roman" panose="02020603050405020304" pitchFamily="18" charset="0"/>
              </a:rPr>
              <a:t>resulting in the update being overwritten or lost by another transaction.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32</a:t>
            </a:fld>
            <a:endParaRPr lang="en-US" dirty="0"/>
          </a:p>
        </p:txBody>
      </p:sp>
    </p:spTree>
    <p:extLst>
      <p:ext uri="{BB962C8B-B14F-4D97-AF65-F5344CB8AC3E}">
        <p14:creationId xmlns:p14="http://schemas.microsoft.com/office/powerpoint/2010/main" val="3349156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Concurrency Control Problems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b="1" dirty="0">
                <a:latin typeface="Times New Roman" panose="02020603050405020304" pitchFamily="18" charset="0"/>
                <a:cs typeface="Times New Roman" panose="02020603050405020304" pitchFamily="18" charset="0"/>
              </a:rPr>
              <a:t>Lost Update Problem</a:t>
            </a:r>
          </a:p>
          <a:p>
            <a:r>
              <a:rPr lang="en-US" dirty="0">
                <a:latin typeface="Times New Roman" panose="02020603050405020304" pitchFamily="18" charset="0"/>
                <a:cs typeface="Times New Roman" panose="02020603050405020304" pitchFamily="18" charset="0"/>
              </a:rPr>
              <a:t>The lost update problem can be illustrated with the below scenario between two transactions T1 and T2.</a:t>
            </a:r>
          </a:p>
          <a:p>
            <a:r>
              <a:rPr lang="en-US" dirty="0">
                <a:latin typeface="Times New Roman" panose="02020603050405020304" pitchFamily="18" charset="0"/>
                <a:cs typeface="Times New Roman" panose="02020603050405020304" pitchFamily="18" charset="0"/>
              </a:rPr>
              <a:t>T1 reads the value of an item from the database.</a:t>
            </a:r>
          </a:p>
          <a:p>
            <a:r>
              <a:rPr lang="en-US" dirty="0">
                <a:latin typeface="Times New Roman" panose="02020603050405020304" pitchFamily="18" charset="0"/>
                <a:cs typeface="Times New Roman" panose="02020603050405020304" pitchFamily="18" charset="0"/>
              </a:rPr>
              <a:t>T2 starts and reads the same database item.</a:t>
            </a:r>
          </a:p>
          <a:p>
            <a:r>
              <a:rPr lang="en-US" dirty="0">
                <a:latin typeface="Times New Roman" panose="02020603050405020304" pitchFamily="18" charset="0"/>
                <a:cs typeface="Times New Roman" panose="02020603050405020304" pitchFamily="18" charset="0"/>
              </a:rPr>
              <a:t>T1 updates the value of that data and performs a commit.</a:t>
            </a:r>
          </a:p>
          <a:p>
            <a:r>
              <a:rPr lang="en-US" dirty="0">
                <a:latin typeface="Times New Roman" panose="02020603050405020304" pitchFamily="18" charset="0"/>
                <a:cs typeface="Times New Roman" panose="02020603050405020304" pitchFamily="18" charset="0"/>
              </a:rPr>
              <a:t>T2 updates the same data item based on its initial read and performs commit.</a:t>
            </a:r>
          </a:p>
          <a:p>
            <a:r>
              <a:rPr lang="en-US" dirty="0">
                <a:latin typeface="Times New Roman" panose="02020603050405020304" pitchFamily="18" charset="0"/>
                <a:cs typeface="Times New Roman" panose="02020603050405020304" pitchFamily="18" charset="0"/>
              </a:rPr>
              <a:t>This results in the modification of T1 gets lost by the T2’s write which causes a lost update problem in the database.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33</a:t>
            </a:fld>
            <a:endParaRPr lang="en-US" dirty="0"/>
          </a:p>
        </p:txBody>
      </p:sp>
    </p:spTree>
    <p:extLst>
      <p:ext uri="{BB962C8B-B14F-4D97-AF65-F5344CB8AC3E}">
        <p14:creationId xmlns:p14="http://schemas.microsoft.com/office/powerpoint/2010/main" val="1687606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Concurrency Control Protocols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Concurrency control protocols are the set of rules which are maintained to solve the concurrency control problems in the database.</a:t>
            </a:r>
          </a:p>
          <a:p>
            <a:r>
              <a:rPr lang="en-US" dirty="0">
                <a:latin typeface="Times New Roman" panose="02020603050405020304" pitchFamily="18" charset="0"/>
                <a:cs typeface="Times New Roman" panose="02020603050405020304" pitchFamily="18" charset="0"/>
              </a:rPr>
              <a:t>It ensures that the concurrent transactions can execute properly while maintaining the database integrity </a:t>
            </a:r>
            <a:r>
              <a:rPr lang="en-US" dirty="0"/>
              <a:t>and </a:t>
            </a:r>
            <a:r>
              <a:rPr lang="en-US" dirty="0">
                <a:latin typeface="Times New Roman" panose="02020603050405020304" pitchFamily="18" charset="0"/>
                <a:cs typeface="Times New Roman" panose="02020603050405020304" pitchFamily="18" charset="0"/>
              </a:rPr>
              <a:t>consistency.</a:t>
            </a:r>
          </a:p>
          <a:p>
            <a:r>
              <a:rPr lang="en-US" dirty="0">
                <a:latin typeface="Times New Roman" panose="02020603050405020304" pitchFamily="18" charset="0"/>
                <a:cs typeface="Times New Roman" panose="02020603050405020304" pitchFamily="18" charset="0"/>
              </a:rPr>
              <a:t>The concurrent execution of a transaction is provided with atomicity, consistency, isolation, durability, and serializability via the concurrency control protocols.</a:t>
            </a:r>
          </a:p>
          <a:p>
            <a:r>
              <a:rPr lang="en-US" b="1" dirty="0">
                <a:latin typeface="Times New Roman" panose="02020603050405020304" pitchFamily="18" charset="0"/>
                <a:cs typeface="Times New Roman" panose="02020603050405020304" pitchFamily="18" charset="0"/>
              </a:rPr>
              <a:t>Lock based concurrency control protocol</a:t>
            </a:r>
          </a:p>
          <a:p>
            <a:r>
              <a:rPr lang="en-US" b="1" dirty="0">
                <a:latin typeface="Times New Roman" panose="02020603050405020304" pitchFamily="18" charset="0"/>
                <a:cs typeface="Times New Roman" panose="02020603050405020304" pitchFamily="18" charset="0"/>
              </a:rPr>
              <a:t>Timestamp based concurrency control protocol</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34</a:t>
            </a:fld>
            <a:endParaRPr lang="en-US" dirty="0"/>
          </a:p>
        </p:txBody>
      </p:sp>
    </p:spTree>
    <p:extLst>
      <p:ext uri="{BB962C8B-B14F-4D97-AF65-F5344CB8AC3E}">
        <p14:creationId xmlns:p14="http://schemas.microsoft.com/office/powerpoint/2010/main" val="1417830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Lock-based Protocols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In locked based protocol, each transaction needs to acquire locks before they start accessing or modifying the data items.</a:t>
            </a:r>
          </a:p>
          <a:p>
            <a:r>
              <a:rPr lang="en-US" dirty="0">
                <a:latin typeface="Times New Roman" panose="02020603050405020304" pitchFamily="18" charset="0"/>
                <a:cs typeface="Times New Roman" panose="02020603050405020304" pitchFamily="18" charset="0"/>
              </a:rPr>
              <a:t>There are two types of locks used in databases.</a:t>
            </a:r>
          </a:p>
          <a:p>
            <a:r>
              <a:rPr lang="en-US" b="1" dirty="0">
                <a:latin typeface="Times New Roman" panose="02020603050405020304" pitchFamily="18" charset="0"/>
                <a:cs typeface="Times New Roman" panose="02020603050405020304" pitchFamily="18" charset="0"/>
              </a:rPr>
              <a:t>Shared Lock</a:t>
            </a:r>
          </a:p>
          <a:p>
            <a:r>
              <a:rPr lang="en-US" b="1" dirty="0">
                <a:latin typeface="Times New Roman" panose="02020603050405020304" pitchFamily="18" charset="0"/>
                <a:cs typeface="Times New Roman" panose="02020603050405020304" pitchFamily="18" charset="0"/>
              </a:rPr>
              <a:t>Exclusive Lock</a:t>
            </a: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35</a:t>
            </a:fld>
            <a:endParaRPr lang="en-US" dirty="0"/>
          </a:p>
        </p:txBody>
      </p:sp>
    </p:spTree>
    <p:extLst>
      <p:ext uri="{BB962C8B-B14F-4D97-AF65-F5344CB8AC3E}">
        <p14:creationId xmlns:p14="http://schemas.microsoft.com/office/powerpoint/2010/main" val="851423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Lock-based Protocols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b="1" dirty="0">
                <a:latin typeface="Times New Roman" panose="02020603050405020304" pitchFamily="18" charset="0"/>
                <a:cs typeface="Times New Roman" panose="02020603050405020304" pitchFamily="18" charset="0"/>
              </a:rPr>
              <a:t>Shared Lock</a:t>
            </a:r>
            <a:endParaRPr lang="en-US" b="1" dirty="0"/>
          </a:p>
          <a:p>
            <a:r>
              <a:rPr lang="en-US" dirty="0">
                <a:latin typeface="Times New Roman" panose="02020603050405020304" pitchFamily="18" charset="0"/>
                <a:cs typeface="Times New Roman" panose="02020603050405020304" pitchFamily="18" charset="0"/>
              </a:rPr>
              <a:t>Shared lock is also known as read lock.</a:t>
            </a:r>
          </a:p>
          <a:p>
            <a:r>
              <a:rPr lang="en-US" dirty="0"/>
              <a:t>It </a:t>
            </a:r>
            <a:r>
              <a:rPr lang="en-US" dirty="0">
                <a:latin typeface="Times New Roman" panose="02020603050405020304" pitchFamily="18" charset="0"/>
                <a:cs typeface="Times New Roman" panose="02020603050405020304" pitchFamily="18" charset="0"/>
              </a:rPr>
              <a:t>allows multiple transactions to read the data simultaneously.</a:t>
            </a:r>
          </a:p>
          <a:p>
            <a:r>
              <a:rPr lang="en-US" dirty="0">
                <a:latin typeface="Times New Roman" panose="02020603050405020304" pitchFamily="18" charset="0"/>
                <a:cs typeface="Times New Roman" panose="02020603050405020304" pitchFamily="18" charset="0"/>
              </a:rPr>
              <a:t>The transaction which is holding a shared lock can only read the data item</a:t>
            </a:r>
            <a:r>
              <a:rPr lang="en-US" dirty="0"/>
              <a:t>.</a:t>
            </a:r>
          </a:p>
          <a:p>
            <a:r>
              <a:rPr lang="en-US" dirty="0">
                <a:latin typeface="Times New Roman" panose="02020603050405020304" pitchFamily="18" charset="0"/>
                <a:cs typeface="Times New Roman" panose="02020603050405020304" pitchFamily="18" charset="0"/>
              </a:rPr>
              <a:t>But it can not modify the data item.</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36</a:t>
            </a:fld>
            <a:endParaRPr lang="en-US" dirty="0"/>
          </a:p>
        </p:txBody>
      </p:sp>
    </p:spTree>
    <p:extLst>
      <p:ext uri="{BB962C8B-B14F-4D97-AF65-F5344CB8AC3E}">
        <p14:creationId xmlns:p14="http://schemas.microsoft.com/office/powerpoint/2010/main" val="1936989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Lock-based Protocols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b="1" dirty="0">
                <a:latin typeface="Times New Roman" panose="02020603050405020304" pitchFamily="18" charset="0"/>
                <a:cs typeface="Times New Roman" panose="02020603050405020304" pitchFamily="18" charset="0"/>
              </a:rPr>
              <a:t>Exclusive Lock</a:t>
            </a:r>
            <a:endParaRPr lang="en-US" b="1" dirty="0"/>
          </a:p>
          <a:p>
            <a:r>
              <a:rPr lang="en-US" dirty="0">
                <a:latin typeface="Times New Roman" panose="02020603050405020304" pitchFamily="18" charset="0"/>
                <a:cs typeface="Times New Roman" panose="02020603050405020304" pitchFamily="18" charset="0"/>
              </a:rPr>
              <a:t>Exclusive lock is also known as the write lock. </a:t>
            </a:r>
          </a:p>
          <a:p>
            <a:r>
              <a:rPr lang="en-US" dirty="0">
                <a:latin typeface="Times New Roman" panose="02020603050405020304" pitchFamily="18" charset="0"/>
                <a:cs typeface="Times New Roman" panose="02020603050405020304" pitchFamily="18" charset="0"/>
              </a:rPr>
              <a:t>Exclusive lock allows a transaction to update a data item.</a:t>
            </a:r>
          </a:p>
          <a:p>
            <a:r>
              <a:rPr lang="en-US" dirty="0">
                <a:latin typeface="Times New Roman" panose="02020603050405020304" pitchFamily="18" charset="0"/>
                <a:cs typeface="Times New Roman" panose="02020603050405020304" pitchFamily="18" charset="0"/>
              </a:rPr>
              <a:t>Only one transaction can hold the exclusive lock on a data item at a time.</a:t>
            </a:r>
          </a:p>
          <a:p>
            <a:r>
              <a:rPr lang="en-US" dirty="0">
                <a:latin typeface="Times New Roman" panose="02020603050405020304" pitchFamily="18" charset="0"/>
                <a:cs typeface="Times New Roman" panose="02020603050405020304" pitchFamily="18" charset="0"/>
              </a:rPr>
              <a:t>While a transaction is holding an exclusive lock on a data item, no other transaction is allowed to acquire a shared/exclusive lock on the same data item.</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37</a:t>
            </a:fld>
            <a:endParaRPr lang="en-US" dirty="0"/>
          </a:p>
        </p:txBody>
      </p:sp>
    </p:spTree>
    <p:extLst>
      <p:ext uri="{BB962C8B-B14F-4D97-AF65-F5344CB8AC3E}">
        <p14:creationId xmlns:p14="http://schemas.microsoft.com/office/powerpoint/2010/main" val="1217857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Lock-based Protocols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There are two kind of lock-based protocol mostly used in database:</a:t>
            </a:r>
          </a:p>
          <a:p>
            <a:r>
              <a:rPr lang="en-US" b="1" dirty="0">
                <a:latin typeface="Times New Roman" panose="02020603050405020304" pitchFamily="18" charset="0"/>
                <a:cs typeface="Times New Roman" panose="02020603050405020304" pitchFamily="18" charset="0"/>
              </a:rPr>
              <a:t>Two Phase Locking Protocol</a:t>
            </a:r>
          </a:p>
          <a:p>
            <a:r>
              <a:rPr lang="en-US" b="1" dirty="0">
                <a:latin typeface="Times New Roman" panose="02020603050405020304" pitchFamily="18" charset="0"/>
                <a:cs typeface="Times New Roman" panose="02020603050405020304" pitchFamily="18" charset="0"/>
              </a:rPr>
              <a:t>Strict Two-Phase Locking  Protocol</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38</a:t>
            </a:fld>
            <a:endParaRPr lang="en-US" dirty="0"/>
          </a:p>
        </p:txBody>
      </p:sp>
    </p:spTree>
    <p:extLst>
      <p:ext uri="{BB962C8B-B14F-4D97-AF65-F5344CB8AC3E}">
        <p14:creationId xmlns:p14="http://schemas.microsoft.com/office/powerpoint/2010/main" val="517339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Lock-based Protocols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b="1" dirty="0">
                <a:latin typeface="Times New Roman" panose="02020603050405020304" pitchFamily="18" charset="0"/>
                <a:cs typeface="Times New Roman" panose="02020603050405020304" pitchFamily="18" charset="0"/>
              </a:rPr>
              <a:t>Two Phase Locking Protocol</a:t>
            </a:r>
          </a:p>
          <a:p>
            <a:r>
              <a:rPr lang="en-US" dirty="0">
                <a:latin typeface="Times New Roman" panose="02020603050405020304" pitchFamily="18" charset="0"/>
                <a:cs typeface="Times New Roman" panose="02020603050405020304" pitchFamily="18" charset="0"/>
              </a:rPr>
              <a:t>Two phase locking is a widely used technique which ensures strict ordering of lock acquisition and release.</a:t>
            </a:r>
          </a:p>
          <a:p>
            <a:r>
              <a:rPr lang="en-US" dirty="0"/>
              <a:t>It ensures serializability.</a:t>
            </a:r>
          </a:p>
          <a:p>
            <a:r>
              <a:rPr lang="en-US" dirty="0">
                <a:latin typeface="Times New Roman" panose="02020603050405020304" pitchFamily="18" charset="0"/>
                <a:cs typeface="Times New Roman" panose="02020603050405020304" pitchFamily="18" charset="0"/>
              </a:rPr>
              <a:t>Transaction issues lock and unlock </a:t>
            </a:r>
            <a:r>
              <a:rPr lang="en-US" dirty="0"/>
              <a:t>phases in two phases.</a:t>
            </a: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39</a:t>
            </a:fld>
            <a:endParaRPr lang="en-US" dirty="0"/>
          </a:p>
        </p:txBody>
      </p:sp>
    </p:spTree>
    <p:extLst>
      <p:ext uri="{BB962C8B-B14F-4D97-AF65-F5344CB8AC3E}">
        <p14:creationId xmlns:p14="http://schemas.microsoft.com/office/powerpoint/2010/main" val="308069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Transaction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Transaction access data using two operations:</a:t>
            </a:r>
          </a:p>
          <a:p>
            <a:pPr lvl="1"/>
            <a:r>
              <a:rPr lang="en-US" sz="2400" dirty="0"/>
              <a:t>Read(A): Read operations Read(A) or R(A) reads the value of A from the database and stores it in a buffer in the main memory.</a:t>
            </a:r>
          </a:p>
          <a:p>
            <a:pPr lvl="1"/>
            <a:r>
              <a:rPr lang="en-US" sz="2400" dirty="0"/>
              <a:t>Write (A): Write operation Write(A) or W(A) writes the value back to the database from the buffer. </a:t>
            </a: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a:t>
            </a:fld>
            <a:endParaRPr lang="en-US" dirty="0"/>
          </a:p>
        </p:txBody>
      </p:sp>
    </p:spTree>
    <p:extLst>
      <p:ext uri="{BB962C8B-B14F-4D97-AF65-F5344CB8AC3E}">
        <p14:creationId xmlns:p14="http://schemas.microsoft.com/office/powerpoint/2010/main" val="2381223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Lock-based Protocols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Two phase locking protocol works in two phases. Growing and Shrinking Phase.</a:t>
            </a:r>
          </a:p>
          <a:p>
            <a:r>
              <a:rPr lang="en-US" b="1" dirty="0">
                <a:latin typeface="Times New Roman" panose="02020603050405020304" pitchFamily="18" charset="0"/>
                <a:cs typeface="Times New Roman" panose="02020603050405020304" pitchFamily="18" charset="0"/>
              </a:rPr>
              <a:t>Growing Phase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 this phase, the transaction starts acquiring locks before performing any modification on the data items. </a:t>
            </a:r>
          </a:p>
          <a:p>
            <a:r>
              <a:rPr lang="en-US" dirty="0">
                <a:latin typeface="Times New Roman" panose="02020603050405020304" pitchFamily="18" charset="0"/>
                <a:cs typeface="Times New Roman" panose="02020603050405020304" pitchFamily="18" charset="0"/>
              </a:rPr>
              <a:t>Once a transaction acquires a lock, that lock can not be released until the transaction reaches the end of the execution.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40</a:t>
            </a:fld>
            <a:endParaRPr lang="en-US" dirty="0"/>
          </a:p>
        </p:txBody>
      </p:sp>
    </p:spTree>
    <p:extLst>
      <p:ext uri="{BB962C8B-B14F-4D97-AF65-F5344CB8AC3E}">
        <p14:creationId xmlns:p14="http://schemas.microsoft.com/office/powerpoint/2010/main" val="22862657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Lock-based Protocols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Two phase locking protocol works in two phases. Growing and Shrinking Phase.</a:t>
            </a:r>
          </a:p>
          <a:p>
            <a:r>
              <a:rPr lang="en-US" b="1" dirty="0">
                <a:latin typeface="Times New Roman" panose="02020603050405020304" pitchFamily="18" charset="0"/>
                <a:cs typeface="Times New Roman" panose="02020603050405020304" pitchFamily="18" charset="0"/>
              </a:rPr>
              <a:t>Shrinking Phase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 this phase, the transaction releases all the acquired locks once it performs all the modifications on the data item.</a:t>
            </a:r>
          </a:p>
          <a:p>
            <a:r>
              <a:rPr lang="en-US" dirty="0">
                <a:latin typeface="Times New Roman" panose="02020603050405020304" pitchFamily="18" charset="0"/>
                <a:cs typeface="Times New Roman" panose="02020603050405020304" pitchFamily="18" charset="0"/>
              </a:rPr>
              <a:t>Once the transaction starts releasing the locks, it can not acquire any locks further.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41</a:t>
            </a:fld>
            <a:endParaRPr lang="en-US" dirty="0"/>
          </a:p>
        </p:txBody>
      </p:sp>
    </p:spTree>
    <p:extLst>
      <p:ext uri="{BB962C8B-B14F-4D97-AF65-F5344CB8AC3E}">
        <p14:creationId xmlns:p14="http://schemas.microsoft.com/office/powerpoint/2010/main" val="666981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Lock-based Protocols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b="1" dirty="0">
                <a:latin typeface="Times New Roman" panose="02020603050405020304" pitchFamily="18" charset="0"/>
                <a:cs typeface="Times New Roman" panose="02020603050405020304" pitchFamily="18" charset="0"/>
              </a:rPr>
              <a:t>Strict Two Phase Locking  Protocol</a:t>
            </a:r>
          </a:p>
          <a:p>
            <a:r>
              <a:rPr lang="en-US" dirty="0">
                <a:latin typeface="Times New Roman" panose="02020603050405020304" pitchFamily="18" charset="0"/>
                <a:cs typeface="Times New Roman" panose="02020603050405020304" pitchFamily="18" charset="0"/>
              </a:rPr>
              <a:t>It is almost like the two phase locking protocol.</a:t>
            </a:r>
          </a:p>
          <a:p>
            <a:r>
              <a:rPr lang="en-US" dirty="0"/>
              <a:t>T</a:t>
            </a:r>
            <a:r>
              <a:rPr lang="en-US" dirty="0">
                <a:latin typeface="Times New Roman" panose="02020603050405020304" pitchFamily="18" charset="0"/>
                <a:cs typeface="Times New Roman" panose="02020603050405020304" pitchFamily="18" charset="0"/>
              </a:rPr>
              <a:t>he only difference is that in two phase locking the transaction can release its locks before it commits,</a:t>
            </a:r>
          </a:p>
          <a:p>
            <a:r>
              <a:rPr lang="en-US" dirty="0">
                <a:latin typeface="Times New Roman" panose="02020603050405020304" pitchFamily="18" charset="0"/>
                <a:cs typeface="Times New Roman" panose="02020603050405020304" pitchFamily="18" charset="0"/>
              </a:rPr>
              <a:t>but in case of strict two phase locking the transactions are only allowed to release the locks only when they performs commits.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42</a:t>
            </a:fld>
            <a:endParaRPr lang="en-US" dirty="0"/>
          </a:p>
        </p:txBody>
      </p:sp>
    </p:spTree>
    <p:extLst>
      <p:ext uri="{BB962C8B-B14F-4D97-AF65-F5344CB8AC3E}">
        <p14:creationId xmlns:p14="http://schemas.microsoft.com/office/powerpoint/2010/main" val="35437411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Timestamp-based Protocols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In this protocol each transaction has a timestamp attached to it.</a:t>
            </a:r>
          </a:p>
          <a:p>
            <a:r>
              <a:rPr lang="en-US" dirty="0">
                <a:latin typeface="Times New Roman" panose="02020603050405020304" pitchFamily="18" charset="0"/>
                <a:cs typeface="Times New Roman" panose="02020603050405020304" pitchFamily="18" charset="0"/>
              </a:rPr>
              <a:t>Timestamp is the time in which a transaction enters the system.</a:t>
            </a:r>
          </a:p>
          <a:p>
            <a:r>
              <a:rPr lang="en-US" dirty="0">
                <a:latin typeface="Times New Roman" panose="02020603050405020304" pitchFamily="18" charset="0"/>
                <a:cs typeface="Times New Roman" panose="02020603050405020304" pitchFamily="18" charset="0"/>
              </a:rPr>
              <a:t>The conflicting pairs of operations can be resolved by the timestamp ordering protocol through the utilization of the timestamp values of the transactions</a:t>
            </a:r>
          </a:p>
          <a:p>
            <a:r>
              <a:rPr lang="en-US" dirty="0">
                <a:latin typeface="Times New Roman" panose="02020603050405020304" pitchFamily="18" charset="0"/>
                <a:cs typeface="Times New Roman" panose="02020603050405020304" pitchFamily="18" charset="0"/>
              </a:rPr>
              <a:t> Therefore, guaranteeing that the transactions take place in the correct order.</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43</a:t>
            </a:fld>
            <a:endParaRPr lang="en-US" dirty="0"/>
          </a:p>
        </p:txBody>
      </p:sp>
    </p:spTree>
    <p:extLst>
      <p:ext uri="{BB962C8B-B14F-4D97-AF65-F5344CB8AC3E}">
        <p14:creationId xmlns:p14="http://schemas.microsoft.com/office/powerpoint/2010/main" val="3166094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Advantages of Concurrency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b="1" dirty="0">
                <a:latin typeface="Times New Roman" panose="02020603050405020304" pitchFamily="18" charset="0"/>
                <a:cs typeface="Times New Roman" panose="02020603050405020304" pitchFamily="18" charset="0"/>
              </a:rPr>
              <a:t>Waiting Time</a:t>
            </a:r>
            <a:r>
              <a:rPr lang="en-US" dirty="0">
                <a:latin typeface="Times New Roman" panose="02020603050405020304" pitchFamily="18" charset="0"/>
                <a:cs typeface="Times New Roman" panose="02020603050405020304" pitchFamily="18" charset="0"/>
              </a:rPr>
              <a:t>: It means if a process is in a ready state but still the process does not get the system to get execute is called waiting time. So, concurrency leads to less waiting time.</a:t>
            </a:r>
          </a:p>
          <a:p>
            <a:r>
              <a:rPr lang="en-US" b="1" dirty="0">
                <a:latin typeface="Times New Roman" panose="02020603050405020304" pitchFamily="18" charset="0"/>
                <a:cs typeface="Times New Roman" panose="02020603050405020304" pitchFamily="18" charset="0"/>
              </a:rPr>
              <a:t>Response Time</a:t>
            </a:r>
            <a:r>
              <a:rPr lang="en-US" dirty="0">
                <a:latin typeface="Times New Roman" panose="02020603050405020304" pitchFamily="18" charset="0"/>
                <a:cs typeface="Times New Roman" panose="02020603050405020304" pitchFamily="18" charset="0"/>
              </a:rPr>
              <a:t>: The time wasted in getting the response from the CPU for the first time, is called response time. So, concurrency leads to less Response Time.</a:t>
            </a:r>
          </a:p>
          <a:p>
            <a:r>
              <a:rPr lang="en-US" b="1" dirty="0">
                <a:latin typeface="Times New Roman" panose="02020603050405020304" pitchFamily="18" charset="0"/>
                <a:cs typeface="Times New Roman" panose="02020603050405020304" pitchFamily="18" charset="0"/>
              </a:rPr>
              <a:t>Resource Utilization</a:t>
            </a:r>
            <a:r>
              <a:rPr lang="en-US" dirty="0">
                <a:latin typeface="Times New Roman" panose="02020603050405020304" pitchFamily="18" charset="0"/>
                <a:cs typeface="Times New Roman" panose="02020603050405020304" pitchFamily="18" charset="0"/>
              </a:rPr>
              <a:t>: The amount of Resource utilization in a particular system is called Resource Utilization. Multiple transactions can run parallel in a system. So, concurrency leads to more Resource Utilization.</a:t>
            </a:r>
          </a:p>
          <a:p>
            <a:r>
              <a:rPr lang="en-US" b="1" dirty="0">
                <a:latin typeface="Times New Roman" panose="02020603050405020304" pitchFamily="18" charset="0"/>
                <a:cs typeface="Times New Roman" panose="02020603050405020304" pitchFamily="18" charset="0"/>
              </a:rPr>
              <a:t>Efficiency</a:t>
            </a:r>
            <a:r>
              <a:rPr lang="en-US" dirty="0">
                <a:latin typeface="Times New Roman" panose="02020603050405020304" pitchFamily="18" charset="0"/>
                <a:cs typeface="Times New Roman" panose="02020603050405020304" pitchFamily="18" charset="0"/>
              </a:rPr>
              <a:t>: The amount of output produced in comparison to given input is called efficiency. So, Concurrency leads to more Efficiency.</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44</a:t>
            </a:fld>
            <a:endParaRPr lang="en-US" dirty="0"/>
          </a:p>
        </p:txBody>
      </p:sp>
    </p:spTree>
    <p:extLst>
      <p:ext uri="{BB962C8B-B14F-4D97-AF65-F5344CB8AC3E}">
        <p14:creationId xmlns:p14="http://schemas.microsoft.com/office/powerpoint/2010/main" val="30388857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Disadvantages of Concurrency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b="1" dirty="0">
                <a:latin typeface="Times New Roman" panose="02020603050405020304" pitchFamily="18" charset="0"/>
                <a:cs typeface="Times New Roman" panose="02020603050405020304" pitchFamily="18" charset="0"/>
              </a:rPr>
              <a:t>Overhead</a:t>
            </a:r>
            <a:r>
              <a:rPr lang="en-US" dirty="0">
                <a:latin typeface="Times New Roman" panose="02020603050405020304" pitchFamily="18" charset="0"/>
                <a:cs typeface="Times New Roman" panose="02020603050405020304" pitchFamily="18" charset="0"/>
              </a:rPr>
              <a:t>: Implementing concurrency control requires additional overhead, such as acquiring and releasing locks on database objects. This overhead can lead to slower performance and increased resource consumption, particularly in systems with high levels of concurrency.</a:t>
            </a:r>
          </a:p>
          <a:p>
            <a:r>
              <a:rPr lang="en-US" b="1" dirty="0">
                <a:latin typeface="Times New Roman" panose="02020603050405020304" pitchFamily="18" charset="0"/>
                <a:cs typeface="Times New Roman" panose="02020603050405020304" pitchFamily="18" charset="0"/>
              </a:rPr>
              <a:t>Deadlocks</a:t>
            </a:r>
            <a:r>
              <a:rPr lang="en-US" dirty="0">
                <a:latin typeface="Times New Roman" panose="02020603050405020304" pitchFamily="18" charset="0"/>
                <a:cs typeface="Times New Roman" panose="02020603050405020304" pitchFamily="18" charset="0"/>
              </a:rPr>
              <a:t>: Deadlocks can occur when two or more transactions are waiting for each other to release resources, causing a circular dependency that can prevent any of the transactions from completing. Deadlocks can be difficult to detect and resolve and can result in reduced throughput and increased latency.</a:t>
            </a:r>
          </a:p>
          <a:p>
            <a:r>
              <a:rPr lang="en-US" b="1" dirty="0">
                <a:latin typeface="Times New Roman" panose="02020603050405020304" pitchFamily="18" charset="0"/>
                <a:cs typeface="Times New Roman" panose="02020603050405020304" pitchFamily="18" charset="0"/>
              </a:rPr>
              <a:t>Reduced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concurrency</a:t>
            </a:r>
            <a:r>
              <a:rPr lang="en-US" dirty="0">
                <a:latin typeface="Times New Roman" panose="02020603050405020304" pitchFamily="18" charset="0"/>
                <a:cs typeface="Times New Roman" panose="02020603050405020304" pitchFamily="18" charset="0"/>
              </a:rPr>
              <a:t>: Concurrency control can limit the number of users or applications that can access the database simultaneously. This can lead to reduced concurrency and slower performance in systems with high levels of concurrency.</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45</a:t>
            </a:fld>
            <a:endParaRPr lang="en-US" dirty="0"/>
          </a:p>
        </p:txBody>
      </p:sp>
    </p:spTree>
    <p:extLst>
      <p:ext uri="{BB962C8B-B14F-4D97-AF65-F5344CB8AC3E}">
        <p14:creationId xmlns:p14="http://schemas.microsoft.com/office/powerpoint/2010/main" val="2902294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Disadvantages of Concurrency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b="1" dirty="0">
                <a:latin typeface="Times New Roman" panose="02020603050405020304" pitchFamily="18" charset="0"/>
                <a:cs typeface="Times New Roman" panose="02020603050405020304" pitchFamily="18" charset="0"/>
              </a:rPr>
              <a:t>Complexity</a:t>
            </a:r>
            <a:r>
              <a:rPr lang="en-US" dirty="0">
                <a:latin typeface="Times New Roman" panose="02020603050405020304" pitchFamily="18" charset="0"/>
                <a:cs typeface="Times New Roman" panose="02020603050405020304" pitchFamily="18" charset="0"/>
              </a:rPr>
              <a:t>: Implementing concurrency control can be complex, particularly in distributed systems or in systems with complex transactional logic. This complexity can lead to increased development and maintenance costs.</a:t>
            </a:r>
          </a:p>
          <a:p>
            <a:r>
              <a:rPr lang="en-US" b="1" dirty="0">
                <a:latin typeface="Times New Roman" panose="02020603050405020304" pitchFamily="18" charset="0"/>
                <a:cs typeface="Times New Roman" panose="02020603050405020304" pitchFamily="18" charset="0"/>
              </a:rPr>
              <a:t>Inconsistency</a:t>
            </a:r>
            <a:r>
              <a:rPr lang="en-US" dirty="0">
                <a:latin typeface="Times New Roman" panose="02020603050405020304" pitchFamily="18" charset="0"/>
                <a:cs typeface="Times New Roman" panose="02020603050405020304" pitchFamily="18" charset="0"/>
              </a:rPr>
              <a:t>: In some cases, concurrency control can lead to inconsistencies in the database. For example, a transaction that is rolled back may leave the database in an inconsistent state, or a long-running transaction may cause other transactions to wait for extended periods, leading to data staleness and reduced accuracy.</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46</a:t>
            </a:fld>
            <a:endParaRPr lang="en-US" dirty="0"/>
          </a:p>
        </p:txBody>
      </p:sp>
    </p:spTree>
    <p:extLst>
      <p:ext uri="{BB962C8B-B14F-4D97-AF65-F5344CB8AC3E}">
        <p14:creationId xmlns:p14="http://schemas.microsoft.com/office/powerpoint/2010/main" val="4065540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Concurrency control ensures transaction atomicity, isolation, consistency, and serializability.</a:t>
            </a:r>
          </a:p>
          <a:p>
            <a:r>
              <a:rPr lang="en-US" dirty="0">
                <a:latin typeface="Times New Roman" panose="02020603050405020304" pitchFamily="18" charset="0"/>
                <a:cs typeface="Times New Roman" panose="02020603050405020304" pitchFamily="18" charset="0"/>
              </a:rPr>
              <a:t>Concurrency control issues occur when many transactions execute randomly.</a:t>
            </a:r>
          </a:p>
          <a:p>
            <a:r>
              <a:rPr lang="en-US" dirty="0">
                <a:latin typeface="Times New Roman" panose="02020603050405020304" pitchFamily="18" charset="0"/>
                <a:cs typeface="Times New Roman" panose="02020603050405020304" pitchFamily="18" charset="0"/>
              </a:rPr>
              <a:t>A dirty read happens when a transaction reads data changed by an uncommitted transaction.</a:t>
            </a:r>
          </a:p>
          <a:p>
            <a:r>
              <a:rPr lang="en-US" dirty="0">
                <a:latin typeface="Times New Roman" panose="02020603050405020304" pitchFamily="18" charset="0"/>
                <a:cs typeface="Times New Roman" panose="02020603050405020304" pitchFamily="18" charset="0"/>
              </a:rPr>
              <a:t>When two transactions update data simultaneously, the Lost Update issue occurs. </a:t>
            </a:r>
          </a:p>
          <a:p>
            <a:r>
              <a:rPr lang="en-US" dirty="0">
                <a:latin typeface="Times New Roman" panose="02020603050405020304" pitchFamily="18" charset="0"/>
                <a:cs typeface="Times New Roman" panose="02020603050405020304" pitchFamily="18" charset="0"/>
              </a:rPr>
              <a:t>Lock-based protocol prevents incorrect read/write activities.</a:t>
            </a:r>
          </a:p>
          <a:p>
            <a:r>
              <a:rPr lang="en-US" dirty="0">
                <a:latin typeface="Times New Roman" panose="02020603050405020304" pitchFamily="18" charset="0"/>
                <a:cs typeface="Times New Roman" panose="02020603050405020304" pitchFamily="18" charset="0"/>
              </a:rPr>
              <a:t>Timestamp-based protocols organize transactions by timestamp.</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47</a:t>
            </a:fld>
            <a:endParaRPr lang="en-US" dirty="0"/>
          </a:p>
        </p:txBody>
      </p:sp>
    </p:spTree>
    <p:extLst>
      <p:ext uri="{BB962C8B-B14F-4D97-AF65-F5344CB8AC3E}">
        <p14:creationId xmlns:p14="http://schemas.microsoft.com/office/powerpoint/2010/main" val="2799398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5">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7">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6E72E-376F-834C-CD79-32264CC5EA9D}"/>
              </a:ext>
            </a:extLst>
          </p:cNvPr>
          <p:cNvSpPr>
            <a:spLocks noGrp="1"/>
          </p:cNvSpPr>
          <p:nvPr>
            <p:ph type="title"/>
          </p:nvPr>
        </p:nvSpPr>
        <p:spPr>
          <a:xfrm>
            <a:off x="836676" y="680189"/>
            <a:ext cx="10515600" cy="2510463"/>
          </a:xfrm>
        </p:spPr>
        <p:txBody>
          <a:bodyPr vert="horz" lIns="91440" tIns="45720" rIns="91440" bIns="45720" rtlCol="0" anchor="b">
            <a:normAutofit/>
          </a:bodyPr>
          <a:lstStyle/>
          <a:p>
            <a:pPr algn="ctr"/>
            <a:r>
              <a:rPr lang="en-US" sz="4800" dirty="0">
                <a:latin typeface="Times New Roman" panose="02020603050405020304" pitchFamily="18" charset="0"/>
                <a:cs typeface="Times New Roman" panose="02020603050405020304" pitchFamily="18" charset="0"/>
              </a:rPr>
              <a:t>END OF LECTURE 16</a:t>
            </a:r>
          </a:p>
        </p:txBody>
      </p:sp>
      <p:sp>
        <p:nvSpPr>
          <p:cNvPr id="7" name="Slide Number Placeholder 6">
            <a:extLst>
              <a:ext uri="{FF2B5EF4-FFF2-40B4-BE49-F238E27FC236}">
                <a16:creationId xmlns:a16="http://schemas.microsoft.com/office/drawing/2014/main" id="{BFE1FD33-ADFF-561E-437A-B83C3E503579}"/>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48</a:t>
            </a:fld>
            <a:endParaRPr lang="en-US"/>
          </a:p>
        </p:txBody>
      </p:sp>
      <p:cxnSp>
        <p:nvCxnSpPr>
          <p:cNvPr id="15" name="Straight Connector 19">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96AC3-CB6B-911F-8FF9-F5D96FBB5261}"/>
              </a:ext>
            </a:extLst>
          </p:cNvPr>
          <p:cNvSpPr>
            <a:spLocks noGrp="1"/>
          </p:cNvSpPr>
          <p:nvPr>
            <p:ph idx="1"/>
          </p:nvPr>
        </p:nvSpPr>
        <p:spPr>
          <a:xfrm>
            <a:off x="1170033" y="3661739"/>
            <a:ext cx="9848887" cy="2225258"/>
          </a:xfrm>
        </p:spPr>
        <p:txBody>
          <a:bodyPr vert="horz" lIns="91440" tIns="45720" rIns="91440" bIns="45720" rtlCol="0">
            <a:normAutofit/>
          </a:bodyPr>
          <a:lstStyle/>
          <a:p>
            <a:pPr indent="-228600" algn="ctr">
              <a:buFont typeface="Wingdings 2" panose="05020102010507070707" pitchFamily="18" charset="2"/>
              <a:buChar char=""/>
            </a:pPr>
            <a:r>
              <a:rPr lang="en-US" sz="2000" dirty="0">
                <a:latin typeface="Times New Roman" panose="02020603050405020304" pitchFamily="18" charset="0"/>
                <a:cs typeface="Times New Roman" panose="02020603050405020304" pitchFamily="18" charset="0"/>
                <a:hlinkClick r:id="rId2"/>
              </a:rPr>
              <a:t>SHIVA.KUNWAR@HOTMAIL.COM</a:t>
            </a:r>
            <a:endParaRPr lang="en-US" sz="2000" dirty="0">
              <a:latin typeface="Times New Roman" panose="02020603050405020304" pitchFamily="18" charset="0"/>
              <a:cs typeface="Times New Roman" panose="02020603050405020304" pitchFamily="18" charset="0"/>
            </a:endParaRPr>
          </a:p>
          <a:p>
            <a:pPr indent="-228600" algn="ctr">
              <a:buFont typeface="Wingdings 2" panose="05020102010507070707" pitchFamily="18" charset="2"/>
              <a:buChar char=""/>
            </a:pPr>
            <a:r>
              <a:rPr lang="en-US" sz="2000" dirty="0">
                <a:latin typeface="Times New Roman" panose="02020603050405020304" pitchFamily="18" charset="0"/>
                <a:cs typeface="Times New Roman" panose="02020603050405020304" pitchFamily="18" charset="0"/>
              </a:rPr>
              <a:t>+977-9819123654</a:t>
            </a:r>
          </a:p>
          <a:p>
            <a:pPr indent="-228600" algn="ctr">
              <a:buFont typeface="Wingdings 2" panose="05020102010507070707" pitchFamily="18" charset="2"/>
              <a:buChar char=""/>
            </a:pP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Google classroom code :</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drbzdcf</a:t>
            </a:r>
            <a:endParaRPr lang="en-US" sz="2000" dirty="0">
              <a:latin typeface="Times New Roman" panose="02020603050405020304" pitchFamily="18" charset="0"/>
              <a:cs typeface="Times New Roman" panose="02020603050405020304" pitchFamily="18" charset="0"/>
            </a:endParaRPr>
          </a:p>
        </p:txBody>
      </p:sp>
      <p:cxnSp>
        <p:nvCxnSpPr>
          <p:cNvPr id="17" name="Straight Connector 21">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1FC013E4-932A-52E1-1578-568658B75A2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CDF5B250-01D0-AFD6-9942-1BAFA5AD4538}"/>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4033552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5">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7">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6E72E-376F-834C-CD79-32264CC5EA9D}"/>
              </a:ext>
            </a:extLst>
          </p:cNvPr>
          <p:cNvSpPr>
            <a:spLocks noGrp="1"/>
          </p:cNvSpPr>
          <p:nvPr>
            <p:ph type="title"/>
          </p:nvPr>
        </p:nvSpPr>
        <p:spPr>
          <a:xfrm>
            <a:off x="836676" y="680189"/>
            <a:ext cx="10515600" cy="2510463"/>
          </a:xfrm>
        </p:spPr>
        <p:txBody>
          <a:bodyPr vert="horz" lIns="91440" tIns="45720" rIns="91440" bIns="45720" rtlCol="0" anchor="b">
            <a:normAutofit/>
          </a:bodyPr>
          <a:lstStyle/>
          <a:p>
            <a:pPr algn="ctr"/>
            <a:r>
              <a:rPr lang="en-US" sz="4800" dirty="0">
                <a:latin typeface="Times New Roman" panose="02020603050405020304" pitchFamily="18" charset="0"/>
                <a:cs typeface="Times New Roman" panose="02020603050405020304" pitchFamily="18" charset="0"/>
              </a:rPr>
              <a:t>PREVIEW FOR </a:t>
            </a:r>
            <a:r>
              <a:rPr lang="en-US" sz="4800">
                <a:latin typeface="Times New Roman" panose="02020603050405020304" pitchFamily="18" charset="0"/>
                <a:cs typeface="Times New Roman" panose="02020603050405020304" pitchFamily="18" charset="0"/>
              </a:rPr>
              <a:t>LECTURE 17</a:t>
            </a:r>
            <a:endParaRPr lang="en-US" sz="48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BFE1FD33-ADFF-561E-437A-B83C3E503579}"/>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49</a:t>
            </a:fld>
            <a:endParaRPr lang="en-US"/>
          </a:p>
        </p:txBody>
      </p:sp>
      <p:cxnSp>
        <p:nvCxnSpPr>
          <p:cNvPr id="15" name="Straight Connector 19">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96AC3-CB6B-911F-8FF9-F5D96FBB5261}"/>
              </a:ext>
            </a:extLst>
          </p:cNvPr>
          <p:cNvSpPr>
            <a:spLocks noGrp="1"/>
          </p:cNvSpPr>
          <p:nvPr>
            <p:ph idx="1"/>
          </p:nvPr>
        </p:nvSpPr>
        <p:spPr>
          <a:xfrm>
            <a:off x="1170033" y="3429000"/>
            <a:ext cx="9848887" cy="2457997"/>
          </a:xfrm>
        </p:spPr>
        <p:txBody>
          <a:bodyPr vert="horz" lIns="91440" tIns="45720" rIns="91440" bIns="45720" rtlCol="0">
            <a:normAutofit/>
          </a:bodyPr>
          <a:lstStyle/>
          <a:p>
            <a:pPr algn="ctr"/>
            <a:r>
              <a:rPr lang="en-US" sz="2800" dirty="0">
                <a:latin typeface="Times New Roman" panose="02020603050405020304" pitchFamily="18" charset="0"/>
                <a:cs typeface="Times New Roman" panose="02020603050405020304" pitchFamily="18" charset="0"/>
              </a:rPr>
              <a:t>RECOVERY SYSTEM</a:t>
            </a:r>
          </a:p>
        </p:txBody>
      </p:sp>
      <p:cxnSp>
        <p:nvCxnSpPr>
          <p:cNvPr id="17" name="Straight Connector 21">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1FC013E4-932A-52E1-1578-568658B75A2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CDF5B250-01D0-AFD6-9942-1BAFA5AD4538}"/>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377164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Transaction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Transaction processing is information processing that is derived into individual indivisible operations called transactions.</a:t>
            </a:r>
          </a:p>
          <a:p>
            <a:r>
              <a:rPr lang="en-US" dirty="0">
                <a:latin typeface="Times New Roman" panose="02020603050405020304" pitchFamily="18" charset="0"/>
                <a:cs typeface="Times New Roman" panose="02020603050405020304" pitchFamily="18" charset="0"/>
              </a:rPr>
              <a:t>Each transaction must succeed or fail as a complete unit but cannot remain in intermediate state.</a:t>
            </a:r>
          </a:p>
          <a:p>
            <a:r>
              <a:rPr lang="en-US" dirty="0">
                <a:latin typeface="Times New Roman" panose="02020603050405020304" pitchFamily="18" charset="0"/>
                <a:cs typeface="Times New Roman" panose="02020603050405020304" pitchFamily="18" charset="0"/>
              </a:rPr>
              <a:t>Transaction processing maintains a system in a consistent state.</a:t>
            </a:r>
          </a:p>
          <a:p>
            <a:r>
              <a:rPr lang="en-US" dirty="0"/>
              <a:t>Eg: T</a:t>
            </a:r>
            <a:r>
              <a:rPr lang="en-US" dirty="0">
                <a:latin typeface="Times New Roman" panose="02020603050405020304" pitchFamily="18" charset="0"/>
                <a:cs typeface="Times New Roman" panose="02020603050405020304" pitchFamily="18" charset="0"/>
              </a:rPr>
              <a:t>1: read (A)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 = A-100</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write(A)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read(B)</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B=B+1000</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write(B)</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5</a:t>
            </a:fld>
            <a:endParaRPr lang="en-US" dirty="0"/>
          </a:p>
        </p:txBody>
      </p:sp>
    </p:spTree>
    <p:extLst>
      <p:ext uri="{BB962C8B-B14F-4D97-AF65-F5344CB8AC3E}">
        <p14:creationId xmlns:p14="http://schemas.microsoft.com/office/powerpoint/2010/main" val="238075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Transaction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t>Transaction Processing</a:t>
            </a:r>
            <a:r>
              <a:rPr lang="en-US" dirty="0">
                <a:latin typeface="Times New Roman" panose="02020603050405020304" pitchFamily="18" charset="0"/>
                <a:cs typeface="Times New Roman" panose="02020603050405020304" pitchFamily="18" charset="0"/>
              </a:rPr>
              <a:t> has two important operations: </a:t>
            </a:r>
          </a:p>
          <a:p>
            <a:r>
              <a:rPr lang="en-US" b="1" dirty="0">
                <a:latin typeface="Times New Roman" panose="02020603050405020304" pitchFamily="18" charset="0"/>
                <a:cs typeface="Times New Roman" panose="02020603050405020304" pitchFamily="18" charset="0"/>
              </a:rPr>
              <a:t>Commit</a:t>
            </a:r>
            <a:r>
              <a:rPr lang="en-US" dirty="0">
                <a:latin typeface="Times New Roman" panose="02020603050405020304" pitchFamily="18" charset="0"/>
                <a:cs typeface="Times New Roman" panose="02020603050405020304" pitchFamily="18" charset="0"/>
              </a:rPr>
              <a:t>: After all instructions of a transaction are successfully executed, the changes made by a transaction are made permanent in the database.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DELETE FROM Employee WHERE AGE = 20;</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COMMIT;</a:t>
            </a:r>
          </a:p>
          <a:p>
            <a:r>
              <a:rPr lang="en-US" b="1" dirty="0">
                <a:latin typeface="Times New Roman" panose="02020603050405020304" pitchFamily="18" charset="0"/>
                <a:cs typeface="Times New Roman" panose="02020603050405020304" pitchFamily="18" charset="0"/>
              </a:rPr>
              <a:t>Rollback</a:t>
            </a:r>
            <a:r>
              <a:rPr lang="en-US" dirty="0">
                <a:latin typeface="Times New Roman" panose="02020603050405020304" pitchFamily="18" charset="0"/>
                <a:cs typeface="Times New Roman" panose="02020603050405020304" pitchFamily="18" charset="0"/>
              </a:rPr>
              <a:t>: If a transaction is not able to execute all operations successfully, all the changes made by a transaction are undone.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DELETE FROM Employee WHERE AGE = 20;</a:t>
            </a:r>
            <a:br>
              <a:rPr lang="en-US" dirty="0"/>
            </a:br>
            <a:r>
              <a:rPr lang="en-US" dirty="0"/>
              <a:t>	</a:t>
            </a:r>
            <a:r>
              <a:rPr lang="en-US" dirty="0">
                <a:latin typeface="Times New Roman" panose="02020603050405020304" pitchFamily="18" charset="0"/>
                <a:cs typeface="Times New Roman" panose="02020603050405020304" pitchFamily="18" charset="0"/>
              </a:rPr>
              <a:t>ROLLBACK;</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6</a:t>
            </a:fld>
            <a:endParaRPr lang="en-US" dirty="0"/>
          </a:p>
        </p:txBody>
      </p:sp>
    </p:spTree>
    <p:extLst>
      <p:ext uri="{BB962C8B-B14F-4D97-AF65-F5344CB8AC3E}">
        <p14:creationId xmlns:p14="http://schemas.microsoft.com/office/powerpoint/2010/main" val="2436715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Transaction ACID Properties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b="1" dirty="0">
                <a:latin typeface="Times New Roman" panose="02020603050405020304" pitchFamily="18" charset="0"/>
                <a:cs typeface="Times New Roman" panose="02020603050405020304" pitchFamily="18" charset="0"/>
              </a:rPr>
              <a:t>Atomicity</a:t>
            </a:r>
            <a:r>
              <a:rPr lang="en-US" dirty="0">
                <a:latin typeface="Times New Roman" panose="02020603050405020304" pitchFamily="18" charset="0"/>
                <a:cs typeface="Times New Roman" panose="02020603050405020304" pitchFamily="18" charset="0"/>
              </a:rPr>
              <a:t>: either all operations of transactions are reflected properly in database or known at all.</a:t>
            </a:r>
          </a:p>
          <a:p>
            <a:r>
              <a:rPr lang="en-US" b="1" dirty="0">
                <a:latin typeface="Times New Roman" panose="02020603050405020304" pitchFamily="18" charset="0"/>
                <a:cs typeface="Times New Roman" panose="02020603050405020304" pitchFamily="18" charset="0"/>
              </a:rPr>
              <a:t>Consistency</a:t>
            </a:r>
            <a:r>
              <a:rPr lang="en-US" dirty="0">
                <a:latin typeface="Times New Roman" panose="02020603050405020304" pitchFamily="18" charset="0"/>
                <a:cs typeface="Times New Roman" panose="02020603050405020304" pitchFamily="18" charset="0"/>
              </a:rPr>
              <a:t>: execution of a transaction in isolation preserves the consistency of database.</a:t>
            </a:r>
          </a:p>
          <a:p>
            <a:r>
              <a:rPr lang="en-US" b="1" dirty="0">
                <a:latin typeface="Times New Roman" panose="02020603050405020304" pitchFamily="18" charset="0"/>
                <a:cs typeface="Times New Roman" panose="02020603050405020304" pitchFamily="18" charset="0"/>
              </a:rPr>
              <a:t>Isolation</a:t>
            </a:r>
            <a:r>
              <a:rPr lang="en-US" dirty="0">
                <a:latin typeface="Times New Roman" panose="02020603050405020304" pitchFamily="18" charset="0"/>
                <a:cs typeface="Times New Roman" panose="02020603050405020304" pitchFamily="18" charset="0"/>
              </a:rPr>
              <a:t>: even though multiple transactions may execute concurrently the system guarantees that for every pair of transaction TI and TJ, for TI either TJ finishes execution before TI started or TJ starts execution after finishing TI. Each transaction is unaware of other transaction.</a:t>
            </a:r>
          </a:p>
          <a:p>
            <a:r>
              <a:rPr lang="en-US" b="1" dirty="0">
                <a:latin typeface="Times New Roman" panose="02020603050405020304" pitchFamily="18" charset="0"/>
                <a:cs typeface="Times New Roman" panose="02020603050405020304" pitchFamily="18" charset="0"/>
              </a:rPr>
              <a:t>Durability</a:t>
            </a:r>
            <a:r>
              <a:rPr lang="en-US" dirty="0">
                <a:latin typeface="Times New Roman" panose="02020603050405020304" pitchFamily="18" charset="0"/>
                <a:cs typeface="Times New Roman" panose="02020603050405020304" pitchFamily="18" charset="0"/>
              </a:rPr>
              <a:t>: after successful completion of transaction the changes in database persists even if there are system failures.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7</a:t>
            </a:fld>
            <a:endParaRPr lang="en-US" dirty="0"/>
          </a:p>
        </p:txBody>
      </p:sp>
    </p:spTree>
    <p:extLst>
      <p:ext uri="{BB962C8B-B14F-4D97-AF65-F5344CB8AC3E}">
        <p14:creationId xmlns:p14="http://schemas.microsoft.com/office/powerpoint/2010/main" val="365240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ACID Properties - </a:t>
            </a:r>
            <a:r>
              <a:rPr lang="en-US" dirty="0">
                <a:latin typeface="Times New Roman" panose="02020603050405020304" pitchFamily="18" charset="0"/>
                <a:cs typeface="Times New Roman" panose="02020603050405020304" pitchFamily="18" charset="0"/>
              </a:rPr>
              <a:t>Atomicity</a:t>
            </a:r>
            <a:endParaRPr lang="en-US"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Either the entire transaction takes place at once or doesn’t happen at all.</a:t>
            </a:r>
          </a:p>
          <a:p>
            <a:r>
              <a:rPr lang="en-US" dirty="0">
                <a:latin typeface="Times New Roman" panose="02020603050405020304" pitchFamily="18" charset="0"/>
                <a:cs typeface="Times New Roman" panose="02020603050405020304" pitchFamily="18" charset="0"/>
              </a:rPr>
              <a:t>There is no midway i.e. transactions do not occur partially.</a:t>
            </a:r>
          </a:p>
          <a:p>
            <a:r>
              <a:rPr lang="en-US" dirty="0">
                <a:latin typeface="Times New Roman" panose="02020603050405020304" pitchFamily="18" charset="0"/>
                <a:cs typeface="Times New Roman" panose="02020603050405020304" pitchFamily="18" charset="0"/>
              </a:rPr>
              <a:t>Each transaction is considered as one unit and either runs to completion or is not executed at all.</a:t>
            </a:r>
          </a:p>
          <a:p>
            <a:r>
              <a:rPr lang="en-US" dirty="0">
                <a:latin typeface="Times New Roman" panose="02020603050405020304" pitchFamily="18" charset="0"/>
                <a:cs typeface="Times New Roman" panose="02020603050405020304" pitchFamily="18" charset="0"/>
              </a:rPr>
              <a:t>It involves the following two operations. </a:t>
            </a:r>
          </a:p>
          <a:p>
            <a:r>
              <a:rPr lang="en-US" b="1" dirty="0">
                <a:latin typeface="Times New Roman" panose="02020603050405020304" pitchFamily="18" charset="0"/>
                <a:cs typeface="Times New Roman" panose="02020603050405020304" pitchFamily="18" charset="0"/>
              </a:rPr>
              <a:t>Abort</a:t>
            </a:r>
            <a:r>
              <a:rPr lang="en-US" dirty="0">
                <a:latin typeface="Times New Roman" panose="02020603050405020304" pitchFamily="18" charset="0"/>
                <a:cs typeface="Times New Roman" panose="02020603050405020304" pitchFamily="18" charset="0"/>
              </a:rPr>
              <a:t>: If a transaction aborts, changes made to the database are not visible. </a:t>
            </a:r>
          </a:p>
          <a:p>
            <a:r>
              <a:rPr lang="en-US" b="1" dirty="0">
                <a:latin typeface="Times New Roman" panose="02020603050405020304" pitchFamily="18" charset="0"/>
                <a:cs typeface="Times New Roman" panose="02020603050405020304" pitchFamily="18" charset="0"/>
              </a:rPr>
              <a:t>Commit</a:t>
            </a:r>
            <a:r>
              <a:rPr lang="en-US" dirty="0">
                <a:latin typeface="Times New Roman" panose="02020603050405020304" pitchFamily="18" charset="0"/>
                <a:cs typeface="Times New Roman" panose="02020603050405020304" pitchFamily="18" charset="0"/>
              </a:rPr>
              <a:t>: If a transaction commits, changes made are visible. </a:t>
            </a:r>
          </a:p>
          <a:p>
            <a:r>
              <a:rPr lang="en-US" dirty="0">
                <a:latin typeface="Times New Roman" panose="02020603050405020304" pitchFamily="18" charset="0"/>
                <a:cs typeface="Times New Roman" panose="02020603050405020304" pitchFamily="18" charset="0"/>
              </a:rPr>
              <a:t>Atomicity is also known as the ‘All or nothing rule’.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8</a:t>
            </a:fld>
            <a:endParaRPr lang="en-US" dirty="0"/>
          </a:p>
        </p:txBody>
      </p:sp>
    </p:spTree>
    <p:extLst>
      <p:ext uri="{BB962C8B-B14F-4D97-AF65-F5344CB8AC3E}">
        <p14:creationId xmlns:p14="http://schemas.microsoft.com/office/powerpoint/2010/main" val="417549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ACID Properties - </a:t>
            </a:r>
            <a:r>
              <a:rPr lang="en-US" dirty="0">
                <a:latin typeface="Times New Roman" panose="02020603050405020304" pitchFamily="18" charset="0"/>
                <a:cs typeface="Times New Roman" panose="02020603050405020304" pitchFamily="18" charset="0"/>
              </a:rPr>
              <a:t>Atomicity</a:t>
            </a:r>
            <a:endParaRPr lang="en-US" i="0" dirty="0">
              <a:solidFill>
                <a:srgbClr val="374151"/>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Consider the following transaction T consisting of T1 and T2: Transfer of 100 from account X to account Y. </a:t>
            </a:r>
          </a:p>
          <a:p>
            <a:r>
              <a:rPr lang="en-US" dirty="0">
                <a:latin typeface="Times New Roman" panose="02020603050405020304" pitchFamily="18" charset="0"/>
                <a:cs typeface="Times New Roman" panose="02020603050405020304" pitchFamily="18" charset="0"/>
              </a:rPr>
              <a:t>If the transaction fails after completion of T1 but before completion of T2.( say, after write(X) but before write(Y)), then the amount has been deducted from X but not added to Y. </a:t>
            </a:r>
          </a:p>
          <a:p>
            <a:r>
              <a:rPr lang="en-US" dirty="0">
                <a:latin typeface="Times New Roman" panose="02020603050405020304" pitchFamily="18" charset="0"/>
                <a:cs typeface="Times New Roman" panose="02020603050405020304" pitchFamily="18" charset="0"/>
              </a:rPr>
              <a:t>This results in an inconsistent database state. </a:t>
            </a:r>
          </a:p>
          <a:p>
            <a:r>
              <a:rPr lang="en-US" dirty="0">
                <a:latin typeface="Times New Roman" panose="02020603050405020304" pitchFamily="18" charset="0"/>
                <a:cs typeface="Times New Roman" panose="02020603050405020304" pitchFamily="18" charset="0"/>
              </a:rPr>
              <a:t>Therefore, the transaction must be executed in its entirety in order to ensure the correctness of the database state.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01/28/2024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Transaction Management and Concurrency Control | Lecture 16</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9</a:t>
            </a:fld>
            <a:endParaRPr lang="en-US" dirty="0"/>
          </a:p>
        </p:txBody>
      </p:sp>
    </p:spTree>
    <p:extLst>
      <p:ext uri="{BB962C8B-B14F-4D97-AF65-F5344CB8AC3E}">
        <p14:creationId xmlns:p14="http://schemas.microsoft.com/office/powerpoint/2010/main" val="1719812130"/>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9259C4-AC71-4849-BC68-7545A45536D3}">
  <ds:schemaRefs>
    <ds:schemaRef ds:uri="http://schemas.microsoft.com/office/infopath/2007/PartnerControls"/>
    <ds:schemaRef ds:uri="http://schemas.microsoft.com/office/2006/documentManagement/types"/>
    <ds:schemaRef ds:uri="71af3243-3dd4-4a8d-8c0d-dd76da1f02a5"/>
    <ds:schemaRef ds:uri="http://purl.org/dc/elements/1.1/"/>
    <ds:schemaRef ds:uri="http://schemas.microsoft.com/sharepoint/v3"/>
    <ds:schemaRef ds:uri="230e9df3-be65-4c73-a93b-d1236ebd677e"/>
    <ds:schemaRef ds:uri="http://schemas.microsoft.com/office/2006/metadata/properties"/>
    <ds:schemaRef ds:uri="http://schemas.openxmlformats.org/package/2006/metadata/core-properties"/>
    <ds:schemaRef ds:uri="16c05727-aa75-4e4a-9b5f-8a80a1165891"/>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2A4E27A5-29EC-44AC-A353-55638DDBC56C}">
  <ds:schemaRefs>
    <ds:schemaRef ds:uri="http://schemas.microsoft.com/sharepoint/v3/contenttype/forms"/>
  </ds:schemaRefs>
</ds:datastoreItem>
</file>

<file path=customXml/itemProps3.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{8564645E-7104-4F4A-BD43-E4C797E7F3DF}tf67338807_win32</Template>
  <TotalTime>2032</TotalTime>
  <Words>5529</Words>
  <Application>Microsoft Office PowerPoint</Application>
  <PresentationFormat>Widescreen</PresentationFormat>
  <Paragraphs>726</Paragraphs>
  <Slides>49</Slides>
  <Notes>47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Dante</vt:lpstr>
      <vt:lpstr>Dante (Headings)2</vt:lpstr>
      <vt:lpstr>Helvetica Neue Medium</vt:lpstr>
      <vt:lpstr>Söhne</vt:lpstr>
      <vt:lpstr>Times New Roman</vt:lpstr>
      <vt:lpstr>Wingdings 2</vt:lpstr>
      <vt:lpstr>OffsetVTI</vt:lpstr>
      <vt:lpstr>Database Management System</vt:lpstr>
      <vt:lpstr>Lesson 6: Transaction Management and Concurrency Control (5hrs)</vt:lpstr>
      <vt:lpstr>Transaction</vt:lpstr>
      <vt:lpstr>Transaction</vt:lpstr>
      <vt:lpstr>Transaction</vt:lpstr>
      <vt:lpstr>Transaction</vt:lpstr>
      <vt:lpstr>Transaction ACID Properties</vt:lpstr>
      <vt:lpstr>ACID Properties - Atomicity</vt:lpstr>
      <vt:lpstr>ACID Properties - Atomicity</vt:lpstr>
      <vt:lpstr>ACID Properties - Consistency</vt:lpstr>
      <vt:lpstr>ACID Properties - Isolation</vt:lpstr>
      <vt:lpstr>ACID Properties - Isolation</vt:lpstr>
      <vt:lpstr>ACID Properties - Durability</vt:lpstr>
      <vt:lpstr>ACID Properties Benefits</vt:lpstr>
      <vt:lpstr>Transaction States</vt:lpstr>
      <vt:lpstr>Transaction States</vt:lpstr>
      <vt:lpstr>Transaction</vt:lpstr>
      <vt:lpstr>Schedule</vt:lpstr>
      <vt:lpstr>Serial Schedule</vt:lpstr>
      <vt:lpstr>Serial Schedule</vt:lpstr>
      <vt:lpstr>Non-Serial Schedule</vt:lpstr>
      <vt:lpstr>Non-Serial Schedule</vt:lpstr>
      <vt:lpstr>Serializability Concept</vt:lpstr>
      <vt:lpstr>Serializability Rules</vt:lpstr>
      <vt:lpstr>Conflict Serializability </vt:lpstr>
      <vt:lpstr>Conflict Serializability </vt:lpstr>
      <vt:lpstr>Conflict Serializability </vt:lpstr>
      <vt:lpstr>View serializability</vt:lpstr>
      <vt:lpstr>Concurrency Control and Recovery</vt:lpstr>
      <vt:lpstr>Concurrency Control Problems</vt:lpstr>
      <vt:lpstr>Concurrency Control Problems</vt:lpstr>
      <vt:lpstr>Concurrency Control Problems</vt:lpstr>
      <vt:lpstr>Concurrency Control Problems</vt:lpstr>
      <vt:lpstr>Concurrency Control Protocols</vt:lpstr>
      <vt:lpstr>Lock-based Protocols</vt:lpstr>
      <vt:lpstr>Lock-based Protocols</vt:lpstr>
      <vt:lpstr>Lock-based Protocols</vt:lpstr>
      <vt:lpstr>Lock-based Protocols</vt:lpstr>
      <vt:lpstr>Lock-based Protocols</vt:lpstr>
      <vt:lpstr>Lock-based Protocols</vt:lpstr>
      <vt:lpstr>Lock-based Protocols</vt:lpstr>
      <vt:lpstr>Lock-based Protocols</vt:lpstr>
      <vt:lpstr>Timestamp-based Protocols</vt:lpstr>
      <vt:lpstr>Advantages of Concurrency</vt:lpstr>
      <vt:lpstr>Disadvantages of Concurrency</vt:lpstr>
      <vt:lpstr>Disadvantages of Concurrency</vt:lpstr>
      <vt:lpstr>Summary</vt:lpstr>
      <vt:lpstr>END OF LECTURE 16</vt:lpstr>
      <vt:lpstr>PREVIEW FOR LECTURE 17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Shiva Kunwar</dc:creator>
  <cp:lastModifiedBy>Shiva Kunwar</cp:lastModifiedBy>
  <cp:revision>210</cp:revision>
  <dcterms:created xsi:type="dcterms:W3CDTF">2023-12-21T15:41:48Z</dcterms:created>
  <dcterms:modified xsi:type="dcterms:W3CDTF">2024-02-11T06:48:08Z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