
<file path=[Content_Types].xml><?xml version="1.0" encoding="utf-8"?>
<Types xmlns="http://schemas.openxmlformats.org/package/2006/content-types">
  <Default Extension="glb" ContentType="model/gltf.binary"/>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28"/>
  </p:notesMasterIdLst>
  <p:handoutMasterIdLst>
    <p:handoutMasterId r:id="rId29"/>
  </p:handoutMasterIdLst>
  <p:sldIdLst>
    <p:sldId id="256" r:id="rId5"/>
    <p:sldId id="358" r:id="rId6"/>
    <p:sldId id="359" r:id="rId7"/>
    <p:sldId id="360" r:id="rId8"/>
    <p:sldId id="347" r:id="rId9"/>
    <p:sldId id="350" r:id="rId10"/>
    <p:sldId id="351" r:id="rId11"/>
    <p:sldId id="352" r:id="rId12"/>
    <p:sldId id="348" r:id="rId13"/>
    <p:sldId id="361" r:id="rId14"/>
    <p:sldId id="353" r:id="rId15"/>
    <p:sldId id="349" r:id="rId16"/>
    <p:sldId id="363" r:id="rId17"/>
    <p:sldId id="355" r:id="rId18"/>
    <p:sldId id="362" r:id="rId19"/>
    <p:sldId id="356" r:id="rId20"/>
    <p:sldId id="357" r:id="rId21"/>
    <p:sldId id="364" r:id="rId22"/>
    <p:sldId id="354" r:id="rId23"/>
    <p:sldId id="365" r:id="rId24"/>
    <p:sldId id="366" r:id="rId25"/>
    <p:sldId id="265"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320" userDrawn="1">
          <p15:clr>
            <a:srgbClr val="A4A3A4"/>
          </p15:clr>
        </p15:guide>
        <p15:guide id="2" orient="horz" pos="672" userDrawn="1">
          <p15:clr>
            <a:srgbClr val="A4A3A4"/>
          </p15:clr>
        </p15:guide>
        <p15:guide id="3" pos="3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3117" autoAdjust="0"/>
  </p:normalViewPr>
  <p:slideViewPr>
    <p:cSldViewPr snapToGrid="0">
      <p:cViewPr varScale="1">
        <p:scale>
          <a:sx n="72" d="100"/>
          <a:sy n="72" d="100"/>
        </p:scale>
        <p:origin x="660" y="66"/>
      </p:cViewPr>
      <p:guideLst>
        <p:guide pos="7320"/>
        <p:guide orient="horz" pos="672"/>
        <p:guide pos="336"/>
      </p:guideLst>
    </p:cSldViewPr>
  </p:slideViewPr>
  <p:outlineViewPr>
    <p:cViewPr>
      <p:scale>
        <a:sx n="33" d="100"/>
        <a:sy n="33" d="100"/>
      </p:scale>
      <p:origin x="0" y="-29514"/>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5A7BEA50-B40D-472E-A5AA-F65BA9F8C0F9}"/>
    <pc:docChg chg="custSel delSld modSld">
      <pc:chgData name="Shiva Kunwar" userId="aebf2261f0d6e09f" providerId="LiveId" clId="{5A7BEA50-B40D-472E-A5AA-F65BA9F8C0F9}" dt="2023-12-23T13:15:08.030" v="49" actId="20577"/>
      <pc:docMkLst>
        <pc:docMk/>
      </pc:docMkLst>
      <pc:sldChg chg="modSp mod">
        <pc:chgData name="Shiva Kunwar" userId="aebf2261f0d6e09f" providerId="LiveId" clId="{5A7BEA50-B40D-472E-A5AA-F65BA9F8C0F9}" dt="2023-12-23T13:13:51.536" v="3" actId="20577"/>
        <pc:sldMkLst>
          <pc:docMk/>
          <pc:sldMk cId="513983598" sldId="256"/>
        </pc:sldMkLst>
        <pc:spChg chg="mod">
          <ac:chgData name="Shiva Kunwar" userId="aebf2261f0d6e09f" providerId="LiveId" clId="{5A7BEA50-B40D-472E-A5AA-F65BA9F8C0F9}" dt="2023-12-23T13:13:51.536" v="3" actId="20577"/>
          <ac:spMkLst>
            <pc:docMk/>
            <pc:sldMk cId="513983598" sldId="256"/>
            <ac:spMk id="11" creationId="{966A9420-2EAA-2BB1-E08B-25BFB498717E}"/>
          </ac:spMkLst>
        </pc:spChg>
      </pc:sldChg>
      <pc:sldChg chg="modSp mod">
        <pc:chgData name="Shiva Kunwar" userId="aebf2261f0d6e09f" providerId="LiveId" clId="{5A7BEA50-B40D-472E-A5AA-F65BA9F8C0F9}" dt="2023-12-23T13:14:42.141" v="29" actId="20577"/>
        <pc:sldMkLst>
          <pc:docMk/>
          <pc:sldMk cId="399910915" sldId="258"/>
        </pc:sldMkLst>
        <pc:spChg chg="mod">
          <ac:chgData name="Shiva Kunwar" userId="aebf2261f0d6e09f" providerId="LiveId" clId="{5A7BEA50-B40D-472E-A5AA-F65BA9F8C0F9}" dt="2023-12-23T13:14:23.952" v="22" actId="20577"/>
          <ac:spMkLst>
            <pc:docMk/>
            <pc:sldMk cId="399910915" sldId="258"/>
            <ac:spMk id="3" creationId="{EA41DC63-DCE7-5ABF-7367-A046B49BC6A7}"/>
          </ac:spMkLst>
        </pc:spChg>
        <pc:spChg chg="mod">
          <ac:chgData name="Shiva Kunwar" userId="aebf2261f0d6e09f" providerId="LiveId" clId="{5A7BEA50-B40D-472E-A5AA-F65BA9F8C0F9}" dt="2023-12-23T13:14:42.141" v="29" actId="20577"/>
          <ac:spMkLst>
            <pc:docMk/>
            <pc:sldMk cId="399910915" sldId="258"/>
            <ac:spMk id="5" creationId="{F57A4048-1798-B627-5272-EC9C2486A8A4}"/>
          </ac:spMkLst>
        </pc:spChg>
        <pc:spChg chg="mod">
          <ac:chgData name="Shiva Kunwar" userId="aebf2261f0d6e09f" providerId="LiveId" clId="{5A7BEA50-B40D-472E-A5AA-F65BA9F8C0F9}" dt="2023-12-23T13:14:37.223" v="27" actId="20577"/>
          <ac:spMkLst>
            <pc:docMk/>
            <pc:sldMk cId="399910915" sldId="258"/>
            <ac:spMk id="6" creationId="{23D46E95-7705-1A6D-2CEE-5890E3B6E781}"/>
          </ac:spMkLst>
        </pc:spChg>
      </pc:sldChg>
      <pc:sldChg chg="modSp mod">
        <pc:chgData name="Shiva Kunwar" userId="aebf2261f0d6e09f" providerId="LiveId" clId="{5A7BEA50-B40D-472E-A5AA-F65BA9F8C0F9}" dt="2023-12-23T13:14:50.606" v="33" actId="20577"/>
        <pc:sldMkLst>
          <pc:docMk/>
          <pc:sldMk cId="4033552605" sldId="265"/>
        </pc:sldMkLst>
        <pc:spChg chg="mod">
          <ac:chgData name="Shiva Kunwar" userId="aebf2261f0d6e09f" providerId="LiveId" clId="{5A7BEA50-B40D-472E-A5AA-F65BA9F8C0F9}" dt="2023-12-23T13:14:04.347" v="6" actId="20577"/>
          <ac:spMkLst>
            <pc:docMk/>
            <pc:sldMk cId="4033552605" sldId="265"/>
            <ac:spMk id="2" creationId="{7E66E72E-376F-834C-CD79-32264CC5EA9D}"/>
          </ac:spMkLst>
        </pc:spChg>
        <pc:spChg chg="mod">
          <ac:chgData name="Shiva Kunwar" userId="aebf2261f0d6e09f" providerId="LiveId" clId="{5A7BEA50-B40D-472E-A5AA-F65BA9F8C0F9}" dt="2023-12-23T13:14:50.606" v="33" actId="20577"/>
          <ac:spMkLst>
            <pc:docMk/>
            <pc:sldMk cId="4033552605" sldId="265"/>
            <ac:spMk id="5" creationId="{1FC013E4-932A-52E1-1578-568658B75A20}"/>
          </ac:spMkLst>
        </pc:spChg>
        <pc:spChg chg="mod">
          <ac:chgData name="Shiva Kunwar" userId="aebf2261f0d6e09f" providerId="LiveId" clId="{5A7BEA50-B40D-472E-A5AA-F65BA9F8C0F9}" dt="2023-12-23T13:14:07.227" v="8" actId="20577"/>
          <ac:spMkLst>
            <pc:docMk/>
            <pc:sldMk cId="4033552605" sldId="265"/>
            <ac:spMk id="6" creationId="{CDF5B250-01D0-AFD6-9942-1BAFA5AD4538}"/>
          </ac:spMkLst>
        </pc:spChg>
      </pc:sldChg>
      <pc:sldChg chg="modSp mod">
        <pc:chgData name="Shiva Kunwar" userId="aebf2261f0d6e09f" providerId="LiveId" clId="{5A7BEA50-B40D-472E-A5AA-F65BA9F8C0F9}" dt="2023-12-23T13:14:53.252" v="35" actId="20577"/>
        <pc:sldMkLst>
          <pc:docMk/>
          <pc:sldMk cId="3771641337" sldId="266"/>
        </pc:sldMkLst>
        <pc:spChg chg="mod">
          <ac:chgData name="Shiva Kunwar" userId="aebf2261f0d6e09f" providerId="LiveId" clId="{5A7BEA50-B40D-472E-A5AA-F65BA9F8C0F9}" dt="2023-12-23T13:14:17.320" v="16" actId="20577"/>
          <ac:spMkLst>
            <pc:docMk/>
            <pc:sldMk cId="3771641337" sldId="266"/>
            <ac:spMk id="2" creationId="{7E66E72E-376F-834C-CD79-32264CC5EA9D}"/>
          </ac:spMkLst>
        </pc:spChg>
        <pc:spChg chg="mod">
          <ac:chgData name="Shiva Kunwar" userId="aebf2261f0d6e09f" providerId="LiveId" clId="{5A7BEA50-B40D-472E-A5AA-F65BA9F8C0F9}" dt="2023-12-23T13:14:53.252" v="35" actId="20577"/>
          <ac:spMkLst>
            <pc:docMk/>
            <pc:sldMk cId="3771641337" sldId="266"/>
            <ac:spMk id="5" creationId="{1FC013E4-932A-52E1-1578-568658B75A20}"/>
          </ac:spMkLst>
        </pc:spChg>
        <pc:spChg chg="mod">
          <ac:chgData name="Shiva Kunwar" userId="aebf2261f0d6e09f" providerId="LiveId" clId="{5A7BEA50-B40D-472E-A5AA-F65BA9F8C0F9}" dt="2023-12-23T13:14:13.849" v="14" actId="20577"/>
          <ac:spMkLst>
            <pc:docMk/>
            <pc:sldMk cId="3771641337" sldId="266"/>
            <ac:spMk id="6" creationId="{CDF5B250-01D0-AFD6-9942-1BAFA5AD4538}"/>
          </ac:spMkLst>
        </pc:spChg>
      </pc:sldChg>
      <pc:sldChg chg="modSp mod">
        <pc:chgData name="Shiva Kunwar" userId="aebf2261f0d6e09f" providerId="LiveId" clId="{5A7BEA50-B40D-472E-A5AA-F65BA9F8C0F9}" dt="2023-12-23T13:15:08.030" v="49" actId="20577"/>
        <pc:sldMkLst>
          <pc:docMk/>
          <pc:sldMk cId="66725232" sldId="267"/>
        </pc:sldMkLst>
        <pc:spChg chg="mod">
          <ac:chgData name="Shiva Kunwar" userId="aebf2261f0d6e09f" providerId="LiveId" clId="{5A7BEA50-B40D-472E-A5AA-F65BA9F8C0F9}" dt="2023-12-23T13:15:08.030" v="49" actId="20577"/>
          <ac:spMkLst>
            <pc:docMk/>
            <pc:sldMk cId="66725232" sldId="267"/>
            <ac:spMk id="2" creationId="{CDC45947-56A6-3D94-CC1B-440530BE2E79}"/>
          </ac:spMkLst>
        </pc:spChg>
        <pc:spChg chg="mod">
          <ac:chgData name="Shiva Kunwar" userId="aebf2261f0d6e09f" providerId="LiveId" clId="{5A7BEA50-B40D-472E-A5AA-F65BA9F8C0F9}" dt="2023-12-23T13:14:27.480" v="23" actId="20577"/>
          <ac:spMkLst>
            <pc:docMk/>
            <pc:sldMk cId="66725232" sldId="267"/>
            <ac:spMk id="3" creationId="{EA41DC63-DCE7-5ABF-7367-A046B49BC6A7}"/>
          </ac:spMkLst>
        </pc:spChg>
        <pc:spChg chg="mod">
          <ac:chgData name="Shiva Kunwar" userId="aebf2261f0d6e09f" providerId="LiveId" clId="{5A7BEA50-B40D-472E-A5AA-F65BA9F8C0F9}" dt="2023-12-23T13:14:47.310" v="31" actId="20577"/>
          <ac:spMkLst>
            <pc:docMk/>
            <pc:sldMk cId="66725232" sldId="267"/>
            <ac:spMk id="5" creationId="{F57A4048-1798-B627-5272-EC9C2486A8A4}"/>
          </ac:spMkLst>
        </pc:spChg>
        <pc:spChg chg="mod">
          <ac:chgData name="Shiva Kunwar" userId="aebf2261f0d6e09f" providerId="LiveId" clId="{5A7BEA50-B40D-472E-A5AA-F65BA9F8C0F9}" dt="2023-12-23T13:14:29.893" v="25" actId="20577"/>
          <ac:spMkLst>
            <pc:docMk/>
            <pc:sldMk cId="66725232" sldId="267"/>
            <ac:spMk id="6" creationId="{23D46E95-7705-1A6D-2CEE-5890E3B6E781}"/>
          </ac:spMkLst>
        </pc:spChg>
      </pc:sldChg>
      <pc:sldChg chg="del">
        <pc:chgData name="Shiva Kunwar" userId="aebf2261f0d6e09f" providerId="LiveId" clId="{5A7BEA50-B40D-472E-A5AA-F65BA9F8C0F9}" dt="2023-12-23T13:14:00.620" v="4" actId="47"/>
        <pc:sldMkLst>
          <pc:docMk/>
          <pc:sldMk cId="2367653918" sldId="268"/>
        </pc:sldMkLst>
      </pc:sldChg>
      <pc:sldChg chg="del">
        <pc:chgData name="Shiva Kunwar" userId="aebf2261f0d6e09f" providerId="LiveId" clId="{5A7BEA50-B40D-472E-A5AA-F65BA9F8C0F9}" dt="2023-12-23T13:14:00.620" v="4" actId="47"/>
        <pc:sldMkLst>
          <pc:docMk/>
          <pc:sldMk cId="1131060453" sldId="269"/>
        </pc:sldMkLst>
      </pc:sldChg>
      <pc:sldChg chg="del">
        <pc:chgData name="Shiva Kunwar" userId="aebf2261f0d6e09f" providerId="LiveId" clId="{5A7BEA50-B40D-472E-A5AA-F65BA9F8C0F9}" dt="2023-12-23T13:14:00.620" v="4" actId="47"/>
        <pc:sldMkLst>
          <pc:docMk/>
          <pc:sldMk cId="2988817541" sldId="270"/>
        </pc:sldMkLst>
      </pc:sldChg>
      <pc:sldChg chg="del">
        <pc:chgData name="Shiva Kunwar" userId="aebf2261f0d6e09f" providerId="LiveId" clId="{5A7BEA50-B40D-472E-A5AA-F65BA9F8C0F9}" dt="2023-12-23T13:14:00.620" v="4" actId="47"/>
        <pc:sldMkLst>
          <pc:docMk/>
          <pc:sldMk cId="2000565446" sldId="272"/>
        </pc:sldMkLst>
      </pc:sldChg>
      <pc:sldChg chg="del">
        <pc:chgData name="Shiva Kunwar" userId="aebf2261f0d6e09f" providerId="LiveId" clId="{5A7BEA50-B40D-472E-A5AA-F65BA9F8C0F9}" dt="2023-12-23T13:14:00.620" v="4" actId="47"/>
        <pc:sldMkLst>
          <pc:docMk/>
          <pc:sldMk cId="1917515243" sldId="273"/>
        </pc:sldMkLst>
      </pc:sldChg>
      <pc:sldChg chg="del">
        <pc:chgData name="Shiva Kunwar" userId="aebf2261f0d6e09f" providerId="LiveId" clId="{5A7BEA50-B40D-472E-A5AA-F65BA9F8C0F9}" dt="2023-12-23T13:14:00.620" v="4" actId="47"/>
        <pc:sldMkLst>
          <pc:docMk/>
          <pc:sldMk cId="4009154456" sldId="274"/>
        </pc:sldMkLst>
      </pc:sldChg>
      <pc:sldChg chg="del">
        <pc:chgData name="Shiva Kunwar" userId="aebf2261f0d6e09f" providerId="LiveId" clId="{5A7BEA50-B40D-472E-A5AA-F65BA9F8C0F9}" dt="2023-12-23T13:14:00.620" v="4" actId="47"/>
        <pc:sldMkLst>
          <pc:docMk/>
          <pc:sldMk cId="2765123200" sldId="275"/>
        </pc:sldMkLst>
      </pc:sldChg>
      <pc:sldChg chg="del">
        <pc:chgData name="Shiva Kunwar" userId="aebf2261f0d6e09f" providerId="LiveId" clId="{5A7BEA50-B40D-472E-A5AA-F65BA9F8C0F9}" dt="2023-12-23T13:14:00.620" v="4" actId="47"/>
        <pc:sldMkLst>
          <pc:docMk/>
          <pc:sldMk cId="251901092" sldId="276"/>
        </pc:sldMkLst>
      </pc:sldChg>
      <pc:sldChg chg="del">
        <pc:chgData name="Shiva Kunwar" userId="aebf2261f0d6e09f" providerId="LiveId" clId="{5A7BEA50-B40D-472E-A5AA-F65BA9F8C0F9}" dt="2023-12-23T13:14:00.620" v="4" actId="47"/>
        <pc:sldMkLst>
          <pc:docMk/>
          <pc:sldMk cId="2558007340" sldId="277"/>
        </pc:sldMkLst>
      </pc:sldChg>
      <pc:sldChg chg="del">
        <pc:chgData name="Shiva Kunwar" userId="aebf2261f0d6e09f" providerId="LiveId" clId="{5A7BEA50-B40D-472E-A5AA-F65BA9F8C0F9}" dt="2023-12-23T13:14:00.620" v="4" actId="47"/>
        <pc:sldMkLst>
          <pc:docMk/>
          <pc:sldMk cId="3826283221" sldId="278"/>
        </pc:sldMkLst>
      </pc:sldChg>
      <pc:sldChg chg="del">
        <pc:chgData name="Shiva Kunwar" userId="aebf2261f0d6e09f" providerId="LiveId" clId="{5A7BEA50-B40D-472E-A5AA-F65BA9F8C0F9}" dt="2023-12-23T13:14:00.620" v="4" actId="47"/>
        <pc:sldMkLst>
          <pc:docMk/>
          <pc:sldMk cId="1278695420" sldId="279"/>
        </pc:sldMkLst>
      </pc:sldChg>
      <pc:sldChg chg="del">
        <pc:chgData name="Shiva Kunwar" userId="aebf2261f0d6e09f" providerId="LiveId" clId="{5A7BEA50-B40D-472E-A5AA-F65BA9F8C0F9}" dt="2023-12-23T13:14:00.620" v="4" actId="47"/>
        <pc:sldMkLst>
          <pc:docMk/>
          <pc:sldMk cId="2545004558" sldId="280"/>
        </pc:sldMkLst>
      </pc:sldChg>
      <pc:sldChg chg="del">
        <pc:chgData name="Shiva Kunwar" userId="aebf2261f0d6e09f" providerId="LiveId" clId="{5A7BEA50-B40D-472E-A5AA-F65BA9F8C0F9}" dt="2023-12-23T13:14:00.620" v="4" actId="47"/>
        <pc:sldMkLst>
          <pc:docMk/>
          <pc:sldMk cId="4236876371" sldId="281"/>
        </pc:sldMkLst>
      </pc:sldChg>
      <pc:sldChg chg="del">
        <pc:chgData name="Shiva Kunwar" userId="aebf2261f0d6e09f" providerId="LiveId" clId="{5A7BEA50-B40D-472E-A5AA-F65BA9F8C0F9}" dt="2023-12-23T13:14:00.620" v="4" actId="47"/>
        <pc:sldMkLst>
          <pc:docMk/>
          <pc:sldMk cId="728328856" sldId="282"/>
        </pc:sldMkLst>
      </pc:sldChg>
      <pc:sldChg chg="del">
        <pc:chgData name="Shiva Kunwar" userId="aebf2261f0d6e09f" providerId="LiveId" clId="{5A7BEA50-B40D-472E-A5AA-F65BA9F8C0F9}" dt="2023-12-23T13:14:00.620" v="4" actId="47"/>
        <pc:sldMkLst>
          <pc:docMk/>
          <pc:sldMk cId="2238215219" sldId="283"/>
        </pc:sldMkLst>
      </pc:sldChg>
      <pc:sldChg chg="del">
        <pc:chgData name="Shiva Kunwar" userId="aebf2261f0d6e09f" providerId="LiveId" clId="{5A7BEA50-B40D-472E-A5AA-F65BA9F8C0F9}" dt="2023-12-23T13:14:00.620" v="4" actId="47"/>
        <pc:sldMkLst>
          <pc:docMk/>
          <pc:sldMk cId="2841506593" sldId="284"/>
        </pc:sldMkLst>
      </pc:sldChg>
      <pc:sldChg chg="del">
        <pc:chgData name="Shiva Kunwar" userId="aebf2261f0d6e09f" providerId="LiveId" clId="{5A7BEA50-B40D-472E-A5AA-F65BA9F8C0F9}" dt="2023-12-23T13:14:00.620" v="4" actId="47"/>
        <pc:sldMkLst>
          <pc:docMk/>
          <pc:sldMk cId="450312172" sldId="285"/>
        </pc:sldMkLst>
      </pc:sldChg>
      <pc:sldChg chg="del">
        <pc:chgData name="Shiva Kunwar" userId="aebf2261f0d6e09f" providerId="LiveId" clId="{5A7BEA50-B40D-472E-A5AA-F65BA9F8C0F9}" dt="2023-12-23T13:14:00.620" v="4" actId="47"/>
        <pc:sldMkLst>
          <pc:docMk/>
          <pc:sldMk cId="419921314" sldId="286"/>
        </pc:sldMkLst>
      </pc:sldChg>
      <pc:sldChg chg="del">
        <pc:chgData name="Shiva Kunwar" userId="aebf2261f0d6e09f" providerId="LiveId" clId="{5A7BEA50-B40D-472E-A5AA-F65BA9F8C0F9}" dt="2023-12-23T13:14:00.620" v="4" actId="47"/>
        <pc:sldMkLst>
          <pc:docMk/>
          <pc:sldMk cId="2988085092" sldId="288"/>
        </pc:sldMkLst>
      </pc:sldChg>
      <pc:sldChg chg="del">
        <pc:chgData name="Shiva Kunwar" userId="aebf2261f0d6e09f" providerId="LiveId" clId="{5A7BEA50-B40D-472E-A5AA-F65BA9F8C0F9}" dt="2023-12-23T13:14:00.620" v="4" actId="47"/>
        <pc:sldMkLst>
          <pc:docMk/>
          <pc:sldMk cId="723421437" sldId="290"/>
        </pc:sldMkLst>
      </pc:sldChg>
      <pc:sldChg chg="del">
        <pc:chgData name="Shiva Kunwar" userId="aebf2261f0d6e09f" providerId="LiveId" clId="{5A7BEA50-B40D-472E-A5AA-F65BA9F8C0F9}" dt="2023-12-23T13:14:00.620" v="4" actId="47"/>
        <pc:sldMkLst>
          <pc:docMk/>
          <pc:sldMk cId="3246644238" sldId="29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C5B175-B3E8-9626-99BA-14D9B2AE9C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1F5056-0D90-6F9E-8920-EAB98A8047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3BF5E4-06D7-4B6B-8623-1847115B0D67}" type="datetimeFigureOut">
              <a:rPr lang="en-US" smtClean="0"/>
              <a:t>2/20/2024</a:t>
            </a:fld>
            <a:endParaRPr lang="en-US"/>
          </a:p>
        </p:txBody>
      </p:sp>
      <p:sp>
        <p:nvSpPr>
          <p:cNvPr id="4" name="Footer Placeholder 3">
            <a:extLst>
              <a:ext uri="{FF2B5EF4-FFF2-40B4-BE49-F238E27FC236}">
                <a16:creationId xmlns:a16="http://schemas.microsoft.com/office/drawing/2014/main" id="{F060CA93-43BC-62F1-BE00-6BFE5B063F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C064324-16ED-484A-AB7A-3C57362C35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C2D7D0-EDDD-4ABC-AE49-03A8D6FB1A1A}" type="slidenum">
              <a:rPr lang="en-US" smtClean="0"/>
              <a:t>‹#›</a:t>
            </a:fld>
            <a:endParaRPr lang="en-US"/>
          </a:p>
        </p:txBody>
      </p:sp>
    </p:spTree>
    <p:extLst>
      <p:ext uri="{BB962C8B-B14F-4D97-AF65-F5344CB8AC3E}">
        <p14:creationId xmlns:p14="http://schemas.microsoft.com/office/powerpoint/2010/main" val="396099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2/20/2024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234544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921676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2146750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3242654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1505175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2119320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3539463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166996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1909976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3151341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376112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2079257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2629837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21</a:t>
            </a:fld>
            <a:endParaRPr lang="en-US" dirty="0"/>
          </a:p>
        </p:txBody>
      </p:sp>
    </p:spTree>
    <p:extLst>
      <p:ext uri="{BB962C8B-B14F-4D97-AF65-F5344CB8AC3E}">
        <p14:creationId xmlns:p14="http://schemas.microsoft.com/office/powerpoint/2010/main" val="202517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3793917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120616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327231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3234126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2941421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3342971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181043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dirty="0"/>
              <a:t>Click to edit Master title style</a:t>
            </a:r>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dirty="0"/>
              <a:t>Click to edit Master subtitle style</a:t>
            </a:r>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dirty="0"/>
              <a:t>Click icon to add picture</a:t>
            </a:r>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518660" y="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0" y="6173786"/>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02/18/2024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Recovery System | Lecture 17</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02/18/2024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Recovery System | Lecture 17</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dirty="0"/>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a:t>02/18/2024</a:t>
            </a:r>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a:t>Recovery System | Lecture 17</a:t>
            </a:r>
            <a:endParaRPr lang="en-US" dirty="0"/>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02/18/2024</a:t>
            </a:r>
            <a:endParaRPr lang="en-US" dirty="0"/>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Recovery System | Lecture 17</a:t>
            </a:r>
            <a:endParaRPr lang="en-US" dirty="0"/>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a:t>02/18/2024</a:t>
            </a:r>
            <a:endParaRPr lang="en-US" dirty="0"/>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Recovery System | Lecture 17</a:t>
            </a:r>
            <a:endParaRPr lang="en-US" dirty="0"/>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02/18/2024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Recovery System | Lecture 17</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a:t>02/18/2024</a:t>
            </a:r>
            <a:endParaRPr lang="en-US" dirty="0"/>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Recovery System | Lecture 17</a:t>
            </a:r>
            <a:endParaRPr lang="en-US" dirty="0"/>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02/18/2024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Recovery System | Lecture 17</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a:t>02/18/2024</a:t>
            </a:r>
            <a:endParaRPr lang="en-US" dirty="0"/>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Recovery System | Lecture 17</a:t>
            </a:r>
            <a:endParaRPr lang="en-US" dirty="0"/>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a:t>02/18/2024</a:t>
            </a:r>
            <a:endParaRPr lang="en-US" dirty="0"/>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Recovery System | Lecture 17</a:t>
            </a:r>
            <a:endParaRPr lang="en-US" dirty="0"/>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dirty="0">
                <a:solidFill>
                  <a:schemeClr val="tx1"/>
                </a:solidFill>
              </a:rPr>
              <a:t>Click to edit Master title style</a:t>
            </a: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dirty="0"/>
              <a:t>Click icon to add picture</a:t>
            </a:r>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dirty="0"/>
              <a:t>Click icon to add picture</a:t>
            </a:r>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02/18/2024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Recovery System | Lecture 17</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dirty="0">
                <a:solidFill>
                  <a:schemeClr val="tx1"/>
                </a:solidFill>
              </a:rPr>
              <a:t>Click to edit Master title style</a:t>
            </a: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dirty="0"/>
              <a:t>Click icon to add picture</a:t>
            </a:r>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dirty="0"/>
              <a:t>Click icon to add picture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dirty="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02/18/2024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Recovery System | Lecture 17</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dirty="0"/>
              <a:t>Click to edit Master title style</a:t>
            </a:r>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dirty="0"/>
              <a:t>Click to edit Master subtitle style</a:t>
            </a:r>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dirty="0"/>
              <a:t>Click icon to add picture</a:t>
            </a:r>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163210"/>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620983"/>
            <a:ext cx="10946892" cy="4411026"/>
          </a:xfrm>
        </p:spPr>
        <p:txBody>
          <a:bodyPr/>
          <a:lstStyle>
            <a:lvl1pPr>
              <a:buNone/>
              <a:defRPr sz="2400"/>
            </a:lvl1pPr>
            <a:lvl2pPr>
              <a:buNone/>
              <a:defRPr sz="2200"/>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a:t>02/18/2024</a:t>
            </a:r>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a:t>Recovery System | Lecture 17</a:t>
            </a:r>
            <a:endParaRPr lang="en-US" dirty="0"/>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dirty="0"/>
              <a:t>Click to edit Master title style</a:t>
            </a:r>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dirty="0"/>
              <a:t>Click to edit Master subtitle style</a:t>
            </a:r>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dirty="0"/>
              <a:t>Click icon to add picture</a:t>
            </a:r>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dirty="0"/>
              <a:t>Click icon to add picture</a:t>
            </a:r>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dirty="0"/>
              <a:t>Click icon to add picture</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02/18/2024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Recovery System | Lecture 17</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dirty="0"/>
              <a:t>Click to edit Master title style</a:t>
            </a:r>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02/18/2024</a:t>
            </a:r>
            <a:endParaRPr lang="en-US" dirty="0"/>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Recovery System | Lecture 17</a:t>
            </a:r>
            <a:endParaRPr lang="en-US" dirty="0"/>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02/18/2024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Recovery System | Lecture 17</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02/18/2024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Recovery System | Lecture 17</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userDrawn="1"/>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233845"/>
            <a:ext cx="10543032" cy="95105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274047"/>
            <a:ext cx="10543032" cy="49438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02/18/2024</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Recovery System | Lecture 17</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dt="0"/>
  <p:txStyles>
    <p:titleStyle>
      <a:lvl1pPr algn="l" defTabSz="914400" rtl="0" eaLnBrk="1" latinLnBrk="0" hangingPunct="1">
        <a:lnSpc>
          <a:spcPct val="90000"/>
        </a:lnSpc>
        <a:spcBef>
          <a:spcPct val="0"/>
        </a:spcBef>
        <a:buNone/>
        <a:defRPr sz="4400" kern="1200">
          <a:solidFill>
            <a:schemeClr val="tx2"/>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allpapercave.com/analysis-wallpaper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hyperlink" Target="mailto:SHIVA.KUNWAR@HOTMAIL.COM" TargetMode="Externa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1EEA-542C-DBA5-0F03-47421732BFEB}"/>
              </a:ext>
            </a:extLst>
          </p:cNvPr>
          <p:cNvSpPr>
            <a:spLocks noGrp="1"/>
          </p:cNvSpPr>
          <p:nvPr>
            <p:ph type="ctrTitle"/>
          </p:nvPr>
        </p:nvSpPr>
        <p:spPr>
          <a:xfrm>
            <a:off x="422899" y="4476329"/>
            <a:ext cx="7187723" cy="1558680"/>
          </a:xfrm>
        </p:spPr>
        <p:txBody>
          <a:bodyPr/>
          <a:lstStyle/>
          <a:p>
            <a:r>
              <a:rPr lang="en-US"/>
              <a:t>Database Management System</a:t>
            </a:r>
            <a:endParaRPr lang="en-US" dirty="0"/>
          </a:p>
        </p:txBody>
      </p:sp>
      <p:sp>
        <p:nvSpPr>
          <p:cNvPr id="3" name="Subtitle 2">
            <a:extLst>
              <a:ext uri="{FF2B5EF4-FFF2-40B4-BE49-F238E27FC236}">
                <a16:creationId xmlns:a16="http://schemas.microsoft.com/office/drawing/2014/main" id="{27F56970-010C-D66F-1469-B2F0870F24F8}"/>
              </a:ext>
            </a:extLst>
          </p:cNvPr>
          <p:cNvSpPr>
            <a:spLocks noGrp="1"/>
          </p:cNvSpPr>
          <p:nvPr>
            <p:ph type="subTitle" idx="1"/>
          </p:nvPr>
        </p:nvSpPr>
        <p:spPr>
          <a:xfrm>
            <a:off x="7807569" y="4476328"/>
            <a:ext cx="3336312" cy="1558673"/>
          </a:xfrm>
        </p:spPr>
        <p:txBody>
          <a:bodyPr/>
          <a:lstStyle/>
          <a:p>
            <a:r>
              <a:rPr lang="en-US"/>
              <a:t>Er. Shiva Kunwar</a:t>
            </a:r>
          </a:p>
          <a:p>
            <a:r>
              <a:rPr lang="en-US"/>
              <a:t>Lecturer, GU</a:t>
            </a:r>
            <a:endParaRPr lang="en-US" dirty="0"/>
          </a:p>
        </p:txBody>
      </p:sp>
      <p:pic>
        <p:nvPicPr>
          <p:cNvPr id="10" name="Picture Placeholder 9" descr="A close-up of a computer screen&#10;&#10;Description automatically generated">
            <a:extLst>
              <a:ext uri="{FF2B5EF4-FFF2-40B4-BE49-F238E27FC236}">
                <a16:creationId xmlns:a16="http://schemas.microsoft.com/office/drawing/2014/main" id="{50D749EE-7F5D-607E-7CF3-5F30BC3F342B}"/>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t="18858" b="18858"/>
          <a:stretch>
            <a:fillRect/>
          </a:stretch>
        </p:blipFill>
        <p:spPr/>
      </p:pic>
      <p:sp>
        <p:nvSpPr>
          <p:cNvPr id="11" name="Subtitle 2">
            <a:extLst>
              <a:ext uri="{FF2B5EF4-FFF2-40B4-BE49-F238E27FC236}">
                <a16:creationId xmlns:a16="http://schemas.microsoft.com/office/drawing/2014/main" id="{966A9420-2EAA-2BB1-E08B-25BFB498717E}"/>
              </a:ext>
            </a:extLst>
          </p:cNvPr>
          <p:cNvSpPr txBox="1">
            <a:spLocks/>
          </p:cNvSpPr>
          <p:nvPr/>
        </p:nvSpPr>
        <p:spPr>
          <a:xfrm>
            <a:off x="451927" y="4271133"/>
            <a:ext cx="1822659" cy="668180"/>
          </a:xfrm>
          <a:prstGeom prst="rect">
            <a:avLst/>
          </a:prstGeom>
        </p:spPr>
        <p:txBody>
          <a:bodyPr vert="horz" lIns="91440" tIns="45720" rIns="91440" bIns="45720" rtlCol="0" anchor="ctr">
            <a:norm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Lecture 17</a:t>
            </a:r>
          </a:p>
        </p:txBody>
      </p:sp>
      <p:sp>
        <p:nvSpPr>
          <p:cNvPr id="4" name="Date Placeholder 4">
            <a:extLst>
              <a:ext uri="{FF2B5EF4-FFF2-40B4-BE49-F238E27FC236}">
                <a16:creationId xmlns:a16="http://schemas.microsoft.com/office/drawing/2014/main" id="{8867C466-2496-DC2C-20C3-E0C76906CC1A}"/>
              </a:ext>
            </a:extLst>
          </p:cNvPr>
          <p:cNvSpPr txBox="1">
            <a:spLocks/>
          </p:cNvSpPr>
          <p:nvPr/>
        </p:nvSpPr>
        <p:spPr>
          <a:xfrm>
            <a:off x="7807569" y="5714961"/>
            <a:ext cx="2743200" cy="6400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solidFill>
                  <a:schemeClr val="tx2"/>
                </a:solidFill>
              </a:rPr>
              <a:t>02/20/2024</a:t>
            </a:r>
          </a:p>
        </p:txBody>
      </p:sp>
    </p:spTree>
    <p:extLst>
      <p:ext uri="{BB962C8B-B14F-4D97-AF65-F5344CB8AC3E}">
        <p14:creationId xmlns:p14="http://schemas.microsoft.com/office/powerpoint/2010/main" val="51398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Recovery and Atomicity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When a DBMS recovers from a crash, it should maintain the following:</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should check the states of all the transactions, which were being executed.</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transaction may be in the middle of some operation; the DBMS must ensure the atomicity of the transaction in this case.</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should check whether the transaction can be completed now or it needs to be rolled back.</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No transactions would be allowed to leave the DBMS in an inconsistent state.</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Tree>
    <p:extLst>
      <p:ext uri="{BB962C8B-B14F-4D97-AF65-F5344CB8AC3E}">
        <p14:creationId xmlns:p14="http://schemas.microsoft.com/office/powerpoint/2010/main" val="208811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Recovery and Atomicity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There are two types of techniques, which can help a DBMS in recovering as well as maintaining the atomicity of a transaction −</a:t>
            </a:r>
          </a:p>
          <a:p>
            <a:r>
              <a:rPr lang="en-US" dirty="0">
                <a:latin typeface="Times New Roman" panose="02020603050405020304" pitchFamily="18" charset="0"/>
                <a:cs typeface="Times New Roman" panose="02020603050405020304" pitchFamily="18" charset="0"/>
              </a:rPr>
              <a:t>Maintaining the logs of each transaction and writing them onto some stable storage before actually modifying the database.</a:t>
            </a:r>
          </a:p>
          <a:p>
            <a:r>
              <a:rPr lang="en-US" dirty="0">
                <a:latin typeface="Times New Roman" panose="02020603050405020304" pitchFamily="18" charset="0"/>
                <a:cs typeface="Times New Roman" panose="02020603050405020304" pitchFamily="18" charset="0"/>
              </a:rPr>
              <a:t>Maintaining shadow paging, where the changes are done on a volatile memory, and later, the actual database is updated</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Tree>
    <p:extLst>
      <p:ext uri="{BB962C8B-B14F-4D97-AF65-F5344CB8AC3E}">
        <p14:creationId xmlns:p14="http://schemas.microsoft.com/office/powerpoint/2010/main" val="88899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Log-based Recovery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Log is a sequence of records, which maintains the records of actions performed by a transaction.</a:t>
            </a:r>
          </a:p>
          <a:p>
            <a:r>
              <a:rPr lang="en-US" dirty="0">
                <a:latin typeface="Times New Roman" panose="02020603050405020304" pitchFamily="18" charset="0"/>
                <a:cs typeface="Times New Roman" panose="02020603050405020304" pitchFamily="18" charset="0"/>
              </a:rPr>
              <a:t>Log of each transaction is maintained in some stable storage so that if any failure occurs, then it can be recovered from there.</a:t>
            </a:r>
          </a:p>
          <a:p>
            <a:r>
              <a:rPr lang="en-US" dirty="0">
                <a:latin typeface="Times New Roman" panose="02020603050405020304" pitchFamily="18" charset="0"/>
                <a:cs typeface="Times New Roman" panose="02020603050405020304" pitchFamily="18" charset="0"/>
              </a:rPr>
              <a:t>If any operation is performed on the database, then it will be recorded in the log.</a:t>
            </a:r>
          </a:p>
          <a:p>
            <a:r>
              <a:rPr lang="en-US" dirty="0">
                <a:latin typeface="Times New Roman" panose="02020603050405020304" pitchFamily="18" charset="0"/>
                <a:cs typeface="Times New Roman" panose="02020603050405020304" pitchFamily="18" charset="0"/>
              </a:rPr>
              <a:t>But the process of storing the logs should be done before the actual transaction is applied in the database.</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373878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Log-based Recovery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The log file is kept on a stable storage media.</a:t>
            </a:r>
          </a:p>
          <a:p>
            <a:r>
              <a:rPr lang="en-US" dirty="0">
                <a:latin typeface="Times New Roman" panose="02020603050405020304" pitchFamily="18" charset="0"/>
                <a:cs typeface="Times New Roman" panose="02020603050405020304" pitchFamily="18" charset="0"/>
              </a:rPr>
              <a:t>When a transaction enters the system and starts execution, it writes a log about it.</a:t>
            </a:r>
          </a:p>
          <a:p>
            <a:pPr lvl="1"/>
            <a:r>
              <a:rPr lang="en-US" sz="2400" i="1" dirty="0">
                <a:latin typeface="Times New Roman" panose="02020603050405020304" pitchFamily="18" charset="0"/>
                <a:cs typeface="Times New Roman" panose="02020603050405020304" pitchFamily="18" charset="0"/>
              </a:rPr>
              <a:t>&lt;Tn, Start&gt;</a:t>
            </a:r>
          </a:p>
          <a:p>
            <a:r>
              <a:rPr lang="en-US" dirty="0">
                <a:latin typeface="Times New Roman" panose="02020603050405020304" pitchFamily="18" charset="0"/>
                <a:cs typeface="Times New Roman" panose="02020603050405020304" pitchFamily="18" charset="0"/>
              </a:rPr>
              <a:t>When the transaction Tn modifies an item X, it write logs as follows</a:t>
            </a:r>
          </a:p>
          <a:p>
            <a:pPr lvl="1"/>
            <a:r>
              <a:rPr lang="en-US" sz="2400" i="1" dirty="0">
                <a:latin typeface="Times New Roman" panose="02020603050405020304" pitchFamily="18" charset="0"/>
                <a:cs typeface="Times New Roman" panose="02020603050405020304" pitchFamily="18" charset="0"/>
              </a:rPr>
              <a:t>&lt;Tn, X, V1, V2&gt;</a:t>
            </a:r>
          </a:p>
          <a:p>
            <a:r>
              <a:rPr lang="en-US" dirty="0">
                <a:latin typeface="Times New Roman" panose="02020603050405020304" pitchFamily="18" charset="0"/>
                <a:cs typeface="Times New Roman" panose="02020603050405020304" pitchFamily="18" charset="0"/>
              </a:rPr>
              <a:t>Here, V1=old data, V2=new value</a:t>
            </a:r>
          </a:p>
          <a:p>
            <a:r>
              <a:rPr lang="en-US" dirty="0">
                <a:latin typeface="Times New Roman" panose="02020603050405020304" pitchFamily="18" charset="0"/>
                <a:cs typeface="Times New Roman" panose="02020603050405020304" pitchFamily="18" charset="0"/>
              </a:rPr>
              <a:t>It reads Tn has changed the value of X, from V1 to V2.</a:t>
            </a:r>
          </a:p>
          <a:p>
            <a:r>
              <a:rPr lang="en-US" dirty="0">
                <a:latin typeface="Times New Roman" panose="02020603050405020304" pitchFamily="18" charset="0"/>
                <a:cs typeface="Times New Roman" panose="02020603050405020304" pitchFamily="18" charset="0"/>
              </a:rPr>
              <a:t>When the transaction finishes, it logs :</a:t>
            </a:r>
          </a:p>
          <a:p>
            <a:pPr lvl="1"/>
            <a:r>
              <a:rPr lang="en-US" sz="2400" i="1" dirty="0">
                <a:latin typeface="Times New Roman" panose="02020603050405020304" pitchFamily="18" charset="0"/>
                <a:cs typeface="Times New Roman" panose="02020603050405020304" pitchFamily="18" charset="0"/>
              </a:rPr>
              <a:t>&lt;Tn, commit&gt;</a:t>
            </a:r>
          </a:p>
          <a:p>
            <a:r>
              <a:rPr lang="en-US" dirty="0">
                <a:latin typeface="Times New Roman" panose="02020603050405020304" pitchFamily="18" charset="0"/>
                <a:cs typeface="Times New Roman" panose="02020603050405020304" pitchFamily="18" charset="0"/>
              </a:rPr>
              <a:t>When the transaction Tn is aborted:</a:t>
            </a:r>
          </a:p>
          <a:p>
            <a:pPr lvl="1"/>
            <a:r>
              <a:rPr lang="en-US" sz="2400" i="1" dirty="0">
                <a:latin typeface="Times New Roman" panose="02020603050405020304" pitchFamily="18" charset="0"/>
                <a:cs typeface="Times New Roman" panose="02020603050405020304" pitchFamily="18" charset="0"/>
              </a:rPr>
              <a:t>&lt;Tn, abort&gt;</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13</a:t>
            </a:fld>
            <a:endParaRPr lang="en-US" dirty="0"/>
          </a:p>
        </p:txBody>
      </p:sp>
    </p:spTree>
    <p:extLst>
      <p:ext uri="{BB962C8B-B14F-4D97-AF65-F5344CB8AC3E}">
        <p14:creationId xmlns:p14="http://schemas.microsoft.com/office/powerpoint/2010/main" val="196882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Log-based Recovery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Let's assume there is a transaction to modify the City of a student. The following logs are written for this transaction.</a:t>
            </a:r>
          </a:p>
          <a:p>
            <a:r>
              <a:rPr lang="en-US" dirty="0">
                <a:latin typeface="Times New Roman" panose="02020603050405020304" pitchFamily="18" charset="0"/>
                <a:cs typeface="Times New Roman" panose="02020603050405020304" pitchFamily="18" charset="0"/>
              </a:rPr>
              <a:t>When the transaction is initiated, then it writes 'start' log.</a:t>
            </a:r>
          </a:p>
          <a:p>
            <a:pPr lvl="1"/>
            <a:r>
              <a:rPr lang="en-US" sz="2400" i="1" dirty="0">
                <a:latin typeface="Times New Roman" panose="02020603050405020304" pitchFamily="18" charset="0"/>
                <a:cs typeface="Times New Roman" panose="02020603050405020304" pitchFamily="18" charset="0"/>
              </a:rPr>
              <a:t>&lt;T1, Start&gt;  </a:t>
            </a:r>
          </a:p>
          <a:p>
            <a:r>
              <a:rPr lang="en-US" dirty="0">
                <a:latin typeface="Times New Roman" panose="02020603050405020304" pitchFamily="18" charset="0"/>
                <a:cs typeface="Times New Roman" panose="02020603050405020304" pitchFamily="18" charset="0"/>
              </a:rPr>
              <a:t>When the transaction T1 modifies the City from ‘Kathmandu’ to ‘Pokhara’, then another log is written to the file.</a:t>
            </a:r>
          </a:p>
          <a:p>
            <a:pPr lvl="1"/>
            <a:r>
              <a:rPr lang="en-US" sz="2400" i="1" dirty="0">
                <a:latin typeface="Times New Roman" panose="02020603050405020304" pitchFamily="18" charset="0"/>
                <a:cs typeface="Times New Roman" panose="02020603050405020304" pitchFamily="18" charset="0"/>
              </a:rPr>
              <a:t>&lt;T1, City, ‘Kathmandu’, ‘Pokhara’&gt;  </a:t>
            </a:r>
          </a:p>
          <a:p>
            <a:r>
              <a:rPr lang="en-US" dirty="0">
                <a:latin typeface="Times New Roman" panose="02020603050405020304" pitchFamily="18" charset="0"/>
                <a:cs typeface="Times New Roman" panose="02020603050405020304" pitchFamily="18" charset="0"/>
              </a:rPr>
              <a:t>When the transaction is finished, then it writes another log to indicate the end of the transaction.</a:t>
            </a:r>
          </a:p>
          <a:p>
            <a:pPr lvl="1"/>
            <a:r>
              <a:rPr lang="en-US" sz="2400" i="1" dirty="0">
                <a:latin typeface="Times New Roman" panose="02020603050405020304" pitchFamily="18" charset="0"/>
                <a:cs typeface="Times New Roman" panose="02020603050405020304" pitchFamily="18" charset="0"/>
              </a:rPr>
              <a:t>&lt;T1, Commit&gt; </a:t>
            </a:r>
          </a:p>
          <a:p>
            <a:r>
              <a:rPr lang="en-US" dirty="0">
                <a:latin typeface="Times New Roman" panose="02020603050405020304" pitchFamily="18" charset="0"/>
                <a:cs typeface="Times New Roman" panose="02020603050405020304" pitchFamily="18" charset="0"/>
              </a:rPr>
              <a:t>When the transaction Tn is aborted:</a:t>
            </a:r>
          </a:p>
          <a:p>
            <a:pPr lvl="1"/>
            <a:r>
              <a:rPr lang="en-US" sz="2400" i="1" dirty="0">
                <a:latin typeface="Times New Roman" panose="02020603050405020304" pitchFamily="18" charset="0"/>
                <a:cs typeface="Times New Roman" panose="02020603050405020304" pitchFamily="18" charset="0"/>
              </a:rPr>
              <a:t>&lt;T1, Abort&gt;</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14</a:t>
            </a:fld>
            <a:endParaRPr lang="en-US" dirty="0"/>
          </a:p>
        </p:txBody>
      </p:sp>
    </p:spTree>
    <p:extLst>
      <p:ext uri="{BB962C8B-B14F-4D97-AF65-F5344CB8AC3E}">
        <p14:creationId xmlns:p14="http://schemas.microsoft.com/office/powerpoint/2010/main" val="881296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Log-based Recovery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sz="2400" dirty="0">
                <a:latin typeface="Times New Roman" panose="02020603050405020304" pitchFamily="18" charset="0"/>
                <a:cs typeface="Times New Roman" panose="02020603050405020304" pitchFamily="18" charset="0"/>
              </a:rPr>
              <a:t>Create a log for given transaction T1 and T2.</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15</a:t>
            </a:fld>
            <a:endParaRPr lang="en-US" dirty="0"/>
          </a:p>
        </p:txBody>
      </p:sp>
      <p:sp>
        <p:nvSpPr>
          <p:cNvPr id="9" name="TextBox 8">
            <a:extLst>
              <a:ext uri="{FF2B5EF4-FFF2-40B4-BE49-F238E27FC236}">
                <a16:creationId xmlns:a16="http://schemas.microsoft.com/office/drawing/2014/main" id="{BF8CE129-A415-C951-12F7-6F3DDA3B7776}"/>
              </a:ext>
            </a:extLst>
          </p:cNvPr>
          <p:cNvSpPr txBox="1"/>
          <p:nvPr/>
        </p:nvSpPr>
        <p:spPr>
          <a:xfrm>
            <a:off x="848139" y="2090172"/>
            <a:ext cx="1556836" cy="2677656"/>
          </a:xfrm>
          <a:prstGeom prst="rect">
            <a:avLst/>
          </a:prstGeom>
          <a:noFill/>
        </p:spPr>
        <p:txBody>
          <a:bodyPr wrap="none" rtlCol="0">
            <a:spAutoFit/>
          </a:bodyPr>
          <a:lstStyle/>
          <a:p>
            <a:pPr algn="ctr"/>
            <a:r>
              <a:rPr lang="en-US" sz="2400" dirty="0">
                <a:solidFill>
                  <a:schemeClr val="tx2"/>
                </a:solidFill>
                <a:latin typeface="Times New Roman" panose="02020603050405020304" pitchFamily="18" charset="0"/>
                <a:cs typeface="Times New Roman" panose="02020603050405020304" pitchFamily="18" charset="0"/>
              </a:rPr>
              <a:t>T1</a:t>
            </a:r>
          </a:p>
          <a:p>
            <a:r>
              <a:rPr lang="en-US" sz="2400" dirty="0">
                <a:solidFill>
                  <a:schemeClr val="tx2"/>
                </a:solidFill>
                <a:latin typeface="Times New Roman" panose="02020603050405020304" pitchFamily="18" charset="0"/>
                <a:cs typeface="Times New Roman" panose="02020603050405020304" pitchFamily="18" charset="0"/>
              </a:rPr>
              <a:t>Read A</a:t>
            </a:r>
          </a:p>
          <a:p>
            <a:r>
              <a:rPr lang="en-US" sz="2400" dirty="0">
                <a:solidFill>
                  <a:schemeClr val="tx2"/>
                </a:solidFill>
                <a:latin typeface="Times New Roman" panose="02020603050405020304" pitchFamily="18" charset="0"/>
                <a:cs typeface="Times New Roman" panose="02020603050405020304" pitchFamily="18" charset="0"/>
              </a:rPr>
              <a:t>A=A-2000</a:t>
            </a:r>
          </a:p>
          <a:p>
            <a:r>
              <a:rPr lang="en-US" sz="2400" dirty="0">
                <a:solidFill>
                  <a:schemeClr val="tx2"/>
                </a:solidFill>
                <a:latin typeface="Times New Roman" panose="02020603050405020304" pitchFamily="18" charset="0"/>
                <a:cs typeface="Times New Roman" panose="02020603050405020304" pitchFamily="18" charset="0"/>
              </a:rPr>
              <a:t>Write A</a:t>
            </a:r>
          </a:p>
          <a:p>
            <a:r>
              <a:rPr lang="en-US" sz="2400" dirty="0">
                <a:solidFill>
                  <a:schemeClr val="tx2"/>
                </a:solidFill>
                <a:latin typeface="Times New Roman" panose="02020603050405020304" pitchFamily="18" charset="0"/>
                <a:cs typeface="Times New Roman" panose="02020603050405020304" pitchFamily="18" charset="0"/>
              </a:rPr>
              <a:t>Read B</a:t>
            </a:r>
          </a:p>
          <a:p>
            <a:r>
              <a:rPr lang="en-US" sz="2400" dirty="0">
                <a:solidFill>
                  <a:schemeClr val="tx2"/>
                </a:solidFill>
                <a:latin typeface="Times New Roman" panose="02020603050405020304" pitchFamily="18" charset="0"/>
                <a:cs typeface="Times New Roman" panose="02020603050405020304" pitchFamily="18" charset="0"/>
              </a:rPr>
              <a:t>B=B+2000</a:t>
            </a:r>
          </a:p>
          <a:p>
            <a:r>
              <a:rPr lang="en-US" sz="2400" dirty="0">
                <a:solidFill>
                  <a:schemeClr val="tx2"/>
                </a:solidFill>
                <a:latin typeface="Times New Roman" panose="02020603050405020304" pitchFamily="18" charset="0"/>
                <a:cs typeface="Times New Roman" panose="02020603050405020304" pitchFamily="18" charset="0"/>
              </a:rPr>
              <a:t>Write B</a:t>
            </a:r>
          </a:p>
        </p:txBody>
      </p:sp>
      <p:sp>
        <p:nvSpPr>
          <p:cNvPr id="10" name="TextBox 9">
            <a:extLst>
              <a:ext uri="{FF2B5EF4-FFF2-40B4-BE49-F238E27FC236}">
                <a16:creationId xmlns:a16="http://schemas.microsoft.com/office/drawing/2014/main" id="{08CDE439-B8FF-E6EF-937A-440C4ADD10B6}"/>
              </a:ext>
            </a:extLst>
          </p:cNvPr>
          <p:cNvSpPr txBox="1"/>
          <p:nvPr/>
        </p:nvSpPr>
        <p:spPr>
          <a:xfrm>
            <a:off x="2814858" y="2090172"/>
            <a:ext cx="1592103" cy="2677656"/>
          </a:xfrm>
          <a:prstGeom prst="rect">
            <a:avLst/>
          </a:prstGeom>
          <a:noFill/>
        </p:spPr>
        <p:txBody>
          <a:bodyPr wrap="none" rtlCol="0">
            <a:spAutoFit/>
          </a:bodyPr>
          <a:lstStyle/>
          <a:p>
            <a:pPr algn="ctr"/>
            <a:r>
              <a:rPr lang="en-US" sz="2400" dirty="0">
                <a:solidFill>
                  <a:schemeClr val="tx2"/>
                </a:solidFill>
                <a:latin typeface="Times New Roman" panose="02020603050405020304" pitchFamily="18" charset="0"/>
                <a:cs typeface="Times New Roman" panose="02020603050405020304" pitchFamily="18" charset="0"/>
              </a:rPr>
              <a:t>T2</a:t>
            </a:r>
          </a:p>
          <a:p>
            <a:r>
              <a:rPr lang="en-US" sz="2400" dirty="0">
                <a:solidFill>
                  <a:schemeClr val="tx2"/>
                </a:solidFill>
                <a:latin typeface="Times New Roman" panose="02020603050405020304" pitchFamily="18" charset="0"/>
                <a:cs typeface="Times New Roman" panose="02020603050405020304" pitchFamily="18" charset="0"/>
              </a:rPr>
              <a:t>Read A</a:t>
            </a:r>
          </a:p>
          <a:p>
            <a:r>
              <a:rPr lang="en-US" sz="2400" dirty="0">
                <a:solidFill>
                  <a:schemeClr val="tx2"/>
                </a:solidFill>
                <a:latin typeface="Times New Roman" panose="02020603050405020304" pitchFamily="18" charset="0"/>
                <a:cs typeface="Times New Roman" panose="02020603050405020304" pitchFamily="18" charset="0"/>
              </a:rPr>
              <a:t>A=A+5000</a:t>
            </a:r>
          </a:p>
          <a:p>
            <a:r>
              <a:rPr lang="en-US" sz="2400" dirty="0">
                <a:solidFill>
                  <a:schemeClr val="tx2"/>
                </a:solidFill>
                <a:latin typeface="Times New Roman" panose="02020603050405020304" pitchFamily="18" charset="0"/>
                <a:cs typeface="Times New Roman" panose="02020603050405020304" pitchFamily="18" charset="0"/>
              </a:rPr>
              <a:t>Write A</a:t>
            </a:r>
          </a:p>
          <a:p>
            <a:r>
              <a:rPr lang="en-US" sz="2400" dirty="0">
                <a:solidFill>
                  <a:schemeClr val="tx2"/>
                </a:solidFill>
                <a:latin typeface="Times New Roman" panose="02020603050405020304" pitchFamily="18" charset="0"/>
                <a:cs typeface="Times New Roman" panose="02020603050405020304" pitchFamily="18" charset="0"/>
              </a:rPr>
              <a:t>Read B</a:t>
            </a:r>
          </a:p>
          <a:p>
            <a:r>
              <a:rPr lang="en-US" sz="2400" dirty="0">
                <a:solidFill>
                  <a:schemeClr val="tx2"/>
                </a:solidFill>
                <a:latin typeface="Times New Roman" panose="02020603050405020304" pitchFamily="18" charset="0"/>
                <a:cs typeface="Times New Roman" panose="02020603050405020304" pitchFamily="18" charset="0"/>
              </a:rPr>
              <a:t>B=B+7000</a:t>
            </a:r>
          </a:p>
          <a:p>
            <a:r>
              <a:rPr lang="en-US" sz="2400" dirty="0">
                <a:solidFill>
                  <a:schemeClr val="tx2"/>
                </a:solidFill>
                <a:latin typeface="Times New Roman" panose="02020603050405020304" pitchFamily="18" charset="0"/>
                <a:cs typeface="Times New Roman" panose="02020603050405020304" pitchFamily="18" charset="0"/>
              </a:rPr>
              <a:t>Write B</a:t>
            </a:r>
          </a:p>
        </p:txBody>
      </p:sp>
      <p:sp>
        <p:nvSpPr>
          <p:cNvPr id="11" name="TextBox 10">
            <a:extLst>
              <a:ext uri="{FF2B5EF4-FFF2-40B4-BE49-F238E27FC236}">
                <a16:creationId xmlns:a16="http://schemas.microsoft.com/office/drawing/2014/main" id="{0F221BC8-AD91-E92C-6653-DA8FC60279E9}"/>
              </a:ext>
            </a:extLst>
          </p:cNvPr>
          <p:cNvSpPr txBox="1"/>
          <p:nvPr/>
        </p:nvSpPr>
        <p:spPr>
          <a:xfrm>
            <a:off x="4635004" y="2090172"/>
            <a:ext cx="6218526" cy="3416320"/>
          </a:xfrm>
          <a:prstGeom prst="rect">
            <a:avLst/>
          </a:prstGeom>
          <a:noFill/>
        </p:spPr>
        <p:txBody>
          <a:bodyPr wrap="square" rtlCol="0">
            <a:spAutoFit/>
          </a:bodyPr>
          <a:lstStyle/>
          <a:p>
            <a:pPr algn="ctr"/>
            <a:r>
              <a:rPr lang="en-US" sz="2400" dirty="0">
                <a:solidFill>
                  <a:schemeClr val="tx2"/>
                </a:solidFill>
                <a:latin typeface="Times New Roman" panose="02020603050405020304" pitchFamily="18" charset="0"/>
                <a:cs typeface="Times New Roman" panose="02020603050405020304" pitchFamily="18" charset="0"/>
              </a:rPr>
              <a:t>Log</a:t>
            </a:r>
          </a:p>
          <a:p>
            <a:r>
              <a:rPr lang="en-US" sz="2400" i="1" dirty="0">
                <a:solidFill>
                  <a:schemeClr val="tx2"/>
                </a:solidFill>
                <a:latin typeface="Times New Roman" panose="02020603050405020304" pitchFamily="18" charset="0"/>
                <a:cs typeface="Times New Roman" panose="02020603050405020304" pitchFamily="18" charset="0"/>
              </a:rPr>
              <a:t>&lt;T1, Start&gt;</a:t>
            </a:r>
          </a:p>
          <a:p>
            <a:r>
              <a:rPr lang="en-US" sz="2400" i="1" dirty="0">
                <a:solidFill>
                  <a:schemeClr val="tx2"/>
                </a:solidFill>
                <a:latin typeface="Times New Roman" panose="02020603050405020304" pitchFamily="18" charset="0"/>
                <a:cs typeface="Times New Roman" panose="02020603050405020304" pitchFamily="18" charset="0"/>
              </a:rPr>
              <a:t>&lt;T1, A, 5000, 3000&gt;</a:t>
            </a:r>
          </a:p>
          <a:p>
            <a:r>
              <a:rPr lang="en-US" sz="2400" i="1" dirty="0">
                <a:solidFill>
                  <a:schemeClr val="tx2"/>
                </a:solidFill>
                <a:latin typeface="Times New Roman" panose="02020603050405020304" pitchFamily="18" charset="0"/>
                <a:cs typeface="Times New Roman" panose="02020603050405020304" pitchFamily="18" charset="0"/>
              </a:rPr>
              <a:t>&lt;T1, B, 8000, 10000&gt;</a:t>
            </a:r>
          </a:p>
          <a:p>
            <a:r>
              <a:rPr lang="en-US" sz="2400" i="1" dirty="0">
                <a:solidFill>
                  <a:schemeClr val="tx2"/>
                </a:solidFill>
                <a:latin typeface="Times New Roman" panose="02020603050405020304" pitchFamily="18" charset="0"/>
                <a:cs typeface="Times New Roman" panose="02020603050405020304" pitchFamily="18" charset="0"/>
              </a:rPr>
              <a:t>&lt;T1, Commit&gt;</a:t>
            </a:r>
          </a:p>
          <a:p>
            <a:r>
              <a:rPr lang="en-US" sz="2400" i="1" dirty="0">
                <a:solidFill>
                  <a:schemeClr val="tx2"/>
                </a:solidFill>
                <a:latin typeface="Times New Roman" panose="02020603050405020304" pitchFamily="18" charset="0"/>
                <a:cs typeface="Times New Roman" panose="02020603050405020304" pitchFamily="18" charset="0"/>
              </a:rPr>
              <a:t>&lt;T2, Start&gt;</a:t>
            </a:r>
          </a:p>
          <a:p>
            <a:r>
              <a:rPr lang="en-US" sz="2400" i="1" dirty="0">
                <a:solidFill>
                  <a:schemeClr val="tx2"/>
                </a:solidFill>
                <a:latin typeface="Times New Roman" panose="02020603050405020304" pitchFamily="18" charset="0"/>
                <a:cs typeface="Times New Roman" panose="02020603050405020304" pitchFamily="18" charset="0"/>
              </a:rPr>
              <a:t>&lt;T2, A, 3000, 8000&gt;</a:t>
            </a:r>
          </a:p>
          <a:p>
            <a:r>
              <a:rPr lang="en-US" sz="2400" i="1" dirty="0">
                <a:solidFill>
                  <a:schemeClr val="tx2"/>
                </a:solidFill>
                <a:latin typeface="Times New Roman" panose="02020603050405020304" pitchFamily="18" charset="0"/>
                <a:cs typeface="Times New Roman" panose="02020603050405020304" pitchFamily="18" charset="0"/>
              </a:rPr>
              <a:t>&lt;T2, B, 10000, 17000&gt;</a:t>
            </a:r>
          </a:p>
          <a:p>
            <a:r>
              <a:rPr lang="en-US" sz="2400" i="1" dirty="0">
                <a:solidFill>
                  <a:schemeClr val="tx2"/>
                </a:solidFill>
                <a:latin typeface="Times New Roman" panose="02020603050405020304" pitchFamily="18" charset="0"/>
                <a:cs typeface="Times New Roman" panose="02020603050405020304" pitchFamily="18" charset="0"/>
              </a:rPr>
              <a:t>&lt;T2, Commit&gt;</a:t>
            </a:r>
          </a:p>
        </p:txBody>
      </p:sp>
    </p:spTree>
    <p:extLst>
      <p:ext uri="{BB962C8B-B14F-4D97-AF65-F5344CB8AC3E}">
        <p14:creationId xmlns:p14="http://schemas.microsoft.com/office/powerpoint/2010/main" val="251752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Log-based Recovery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There are two approaches to modifying the database:</a:t>
            </a:r>
          </a:p>
          <a:p>
            <a:pPr>
              <a:buFont typeface="+mj-lt"/>
              <a:buAutoNum type="arabicPeriod"/>
            </a:pPr>
            <a:r>
              <a:rPr lang="en-US" b="1" dirty="0">
                <a:latin typeface="Times New Roman" panose="02020603050405020304" pitchFamily="18" charset="0"/>
                <a:cs typeface="Times New Roman" panose="02020603050405020304" pitchFamily="18" charset="0"/>
              </a:rPr>
              <a:t>Deferred database modification:</a:t>
            </a:r>
          </a:p>
          <a:p>
            <a:pPr lvl="1"/>
            <a:r>
              <a:rPr lang="en-US" sz="2400" dirty="0">
                <a:latin typeface="Times New Roman" panose="02020603050405020304" pitchFamily="18" charset="0"/>
                <a:cs typeface="Times New Roman" panose="02020603050405020304" pitchFamily="18" charset="0"/>
              </a:rPr>
              <a:t>The deferred modification technique occurs if the transaction does not modify the database until it has been committed.</a:t>
            </a:r>
          </a:p>
          <a:p>
            <a:pPr lvl="1"/>
            <a:r>
              <a:rPr lang="en-US" sz="2400" dirty="0">
                <a:latin typeface="Times New Roman" panose="02020603050405020304" pitchFamily="18" charset="0"/>
                <a:cs typeface="Times New Roman" panose="02020603050405020304" pitchFamily="18" charset="0"/>
              </a:rPr>
              <a:t>In this method, all the logs are created and stored in the stable storage, and the database is updated when a transaction is committed.</a:t>
            </a:r>
          </a:p>
          <a:p>
            <a:pPr>
              <a:buFont typeface="+mj-lt"/>
              <a:buAutoNum type="arabicPeriod"/>
            </a:pPr>
            <a:r>
              <a:rPr lang="en-US" b="1" dirty="0">
                <a:latin typeface="Times New Roman" panose="02020603050405020304" pitchFamily="18" charset="0"/>
                <a:cs typeface="Times New Roman" panose="02020603050405020304" pitchFamily="18" charset="0"/>
              </a:rPr>
              <a:t>Immediate database modification:</a:t>
            </a:r>
          </a:p>
          <a:p>
            <a:pPr lvl="1"/>
            <a:r>
              <a:rPr lang="en-US" sz="2400" dirty="0">
                <a:latin typeface="Times New Roman" panose="02020603050405020304" pitchFamily="18" charset="0"/>
                <a:cs typeface="Times New Roman" panose="02020603050405020304" pitchFamily="18" charset="0"/>
              </a:rPr>
              <a:t>The Immediate modification technique occurs if database modification occurs while the transaction is still active.</a:t>
            </a:r>
          </a:p>
          <a:p>
            <a:pPr lvl="1"/>
            <a:r>
              <a:rPr lang="en-US" sz="2400" dirty="0">
                <a:latin typeface="Times New Roman" panose="02020603050405020304" pitchFamily="18" charset="0"/>
                <a:cs typeface="Times New Roman" panose="02020603050405020304" pitchFamily="18" charset="0"/>
              </a:rPr>
              <a:t>In this technique, the database is modified immediately after every operation. It follows an actual database modification.</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16</a:t>
            </a:fld>
            <a:endParaRPr lang="en-US" dirty="0"/>
          </a:p>
        </p:txBody>
      </p:sp>
    </p:spTree>
    <p:extLst>
      <p:ext uri="{BB962C8B-B14F-4D97-AF65-F5344CB8AC3E}">
        <p14:creationId xmlns:p14="http://schemas.microsoft.com/office/powerpoint/2010/main" val="227399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Recovery using Log Records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When a system with concurrent transactions crashes and recovers, it behaves in the following manner −</a:t>
            </a:r>
          </a:p>
          <a:p>
            <a:r>
              <a:rPr lang="en-US" dirty="0">
                <a:latin typeface="Times New Roman" panose="02020603050405020304" pitchFamily="18" charset="0"/>
                <a:cs typeface="Times New Roman" panose="02020603050405020304" pitchFamily="18" charset="0"/>
              </a:rPr>
              <a:t>The recovery system reads the logs backwards from the end to the last checkpoint.</a:t>
            </a:r>
          </a:p>
          <a:p>
            <a:r>
              <a:rPr lang="en-US" dirty="0">
                <a:latin typeface="Times New Roman" panose="02020603050405020304" pitchFamily="18" charset="0"/>
                <a:cs typeface="Times New Roman" panose="02020603050405020304" pitchFamily="18" charset="0"/>
              </a:rPr>
              <a:t>It maintains two lists, an undo-list and a redo-list.</a:t>
            </a:r>
          </a:p>
          <a:p>
            <a:r>
              <a:rPr lang="en-US" dirty="0">
                <a:latin typeface="Times New Roman" panose="02020603050405020304" pitchFamily="18" charset="0"/>
                <a:cs typeface="Times New Roman" panose="02020603050405020304" pitchFamily="18" charset="0"/>
              </a:rPr>
              <a:t>If the recovery system sees a log with </a:t>
            </a:r>
            <a:r>
              <a:rPr lang="en-US" i="1" dirty="0">
                <a:latin typeface="Times New Roman" panose="02020603050405020304" pitchFamily="18" charset="0"/>
                <a:cs typeface="Times New Roman" panose="02020603050405020304" pitchFamily="18" charset="0"/>
              </a:rPr>
              <a:t>&lt;Tn, Start&gt;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&lt;Tn, Commit&gt; </a:t>
            </a:r>
            <a:r>
              <a:rPr lang="en-US" dirty="0">
                <a:latin typeface="Times New Roman" panose="02020603050405020304" pitchFamily="18" charset="0"/>
                <a:cs typeface="Times New Roman" panose="02020603050405020304" pitchFamily="18" charset="0"/>
              </a:rPr>
              <a:t>or just </a:t>
            </a:r>
            <a:r>
              <a:rPr lang="en-US" i="1" dirty="0">
                <a:latin typeface="Times New Roman" panose="02020603050405020304" pitchFamily="18" charset="0"/>
                <a:cs typeface="Times New Roman" panose="02020603050405020304" pitchFamily="18" charset="0"/>
              </a:rPr>
              <a:t>&lt;Tn, Commit&gt;</a:t>
            </a:r>
            <a:r>
              <a:rPr lang="en-US" dirty="0">
                <a:latin typeface="Times New Roman" panose="02020603050405020304" pitchFamily="18" charset="0"/>
                <a:cs typeface="Times New Roman" panose="02020603050405020304" pitchFamily="18" charset="0"/>
              </a:rPr>
              <a:t>, it puts the transaction in the redo-list.</a:t>
            </a:r>
          </a:p>
          <a:p>
            <a:r>
              <a:rPr lang="en-US" dirty="0">
                <a:latin typeface="Times New Roman" panose="02020603050405020304" pitchFamily="18" charset="0"/>
                <a:cs typeface="Times New Roman" panose="02020603050405020304" pitchFamily="18" charset="0"/>
              </a:rPr>
              <a:t>If the recovery system sees a log with </a:t>
            </a:r>
            <a:r>
              <a:rPr lang="en-US" i="1" dirty="0">
                <a:latin typeface="Times New Roman" panose="02020603050405020304" pitchFamily="18" charset="0"/>
                <a:cs typeface="Times New Roman" panose="02020603050405020304" pitchFamily="18" charset="0"/>
              </a:rPr>
              <a:t>&lt;Tn, Start&gt; </a:t>
            </a:r>
            <a:r>
              <a:rPr lang="en-US" dirty="0">
                <a:latin typeface="Times New Roman" panose="02020603050405020304" pitchFamily="18" charset="0"/>
                <a:cs typeface="Times New Roman" panose="02020603050405020304" pitchFamily="18" charset="0"/>
              </a:rPr>
              <a:t>but no commit or abort log found, it puts the transaction in undo-list.</a:t>
            </a:r>
          </a:p>
          <a:p>
            <a:r>
              <a:rPr lang="en-US" dirty="0">
                <a:latin typeface="Times New Roman" panose="02020603050405020304" pitchFamily="18" charset="0"/>
                <a:cs typeface="Times New Roman" panose="02020603050405020304" pitchFamily="18" charset="0"/>
              </a:rPr>
              <a:t>All the transactions in the undo-list are then undone and their logs are removed.</a:t>
            </a:r>
          </a:p>
          <a:p>
            <a:r>
              <a:rPr lang="en-US" dirty="0">
                <a:latin typeface="Times New Roman" panose="02020603050405020304" pitchFamily="18" charset="0"/>
                <a:cs typeface="Times New Roman" panose="02020603050405020304" pitchFamily="18" charset="0"/>
              </a:rPr>
              <a:t>All the transactions in the redo-list and their previous logs are removed and then redone before saving their logs.</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17</a:t>
            </a:fld>
            <a:endParaRPr lang="en-US" dirty="0"/>
          </a:p>
        </p:txBody>
      </p:sp>
    </p:spTree>
    <p:extLst>
      <p:ext uri="{BB962C8B-B14F-4D97-AF65-F5344CB8AC3E}">
        <p14:creationId xmlns:p14="http://schemas.microsoft.com/office/powerpoint/2010/main" val="619835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Checkpoint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The log file may grow too big to be handled at all as the time passes.</a:t>
            </a:r>
          </a:p>
          <a:p>
            <a:r>
              <a:rPr lang="en-US" dirty="0">
                <a:latin typeface="Times New Roman" panose="02020603050405020304" pitchFamily="18" charset="0"/>
                <a:cs typeface="Times New Roman" panose="02020603050405020304" pitchFamily="18" charset="0"/>
              </a:rPr>
              <a:t>Checkpoint is a mechanism where all the previous logs are removed from the system and stored permanently in a storage disk.</a:t>
            </a:r>
          </a:p>
          <a:p>
            <a:r>
              <a:rPr lang="en-US" dirty="0">
                <a:latin typeface="Times New Roman" panose="02020603050405020304" pitchFamily="18" charset="0"/>
                <a:cs typeface="Times New Roman" panose="02020603050405020304" pitchFamily="18" charset="0"/>
              </a:rPr>
              <a:t>Checkpoint declares a point before which the DBMS was in consistent state, and all the transactions were committed.</a:t>
            </a:r>
            <a:endParaRPr lang="en-US" sz="24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18</a:t>
            </a:fld>
            <a:endParaRPr lang="en-US" dirty="0"/>
          </a:p>
        </p:txBody>
      </p:sp>
    </p:spTree>
    <p:extLst>
      <p:ext uri="{BB962C8B-B14F-4D97-AF65-F5344CB8AC3E}">
        <p14:creationId xmlns:p14="http://schemas.microsoft.com/office/powerpoint/2010/main" val="3824642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Shadow Paging</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Shadow paging is one of the techniques that is used to recover from failure and</a:t>
            </a:r>
          </a:p>
          <a:p>
            <a:r>
              <a:rPr lang="en-US" dirty="0">
                <a:latin typeface="Times New Roman" panose="02020603050405020304" pitchFamily="18" charset="0"/>
                <a:cs typeface="Times New Roman" panose="02020603050405020304" pitchFamily="18" charset="0"/>
              </a:rPr>
              <a:t>maintain database consistency in the time of failure.</a:t>
            </a:r>
          </a:p>
          <a:p>
            <a:r>
              <a:rPr lang="en-US" dirty="0">
                <a:latin typeface="Times New Roman" panose="02020603050405020304" pitchFamily="18" charset="0"/>
                <a:cs typeface="Times New Roman" panose="02020603050405020304" pitchFamily="18" charset="0"/>
              </a:rPr>
              <a:t>Concept of Shadow Paging:</a:t>
            </a:r>
          </a:p>
          <a:p>
            <a:r>
              <a:rPr lang="en-US" dirty="0">
                <a:latin typeface="Times New Roman" panose="02020603050405020304" pitchFamily="18" charset="0"/>
                <a:cs typeface="Times New Roman" panose="02020603050405020304" pitchFamily="18" charset="0"/>
              </a:rPr>
              <a:t>Step 1 − Page is a segment of memory. Page table is an index of pages. Each table entry points to a page on the disk.</a:t>
            </a:r>
          </a:p>
          <a:p>
            <a:r>
              <a:rPr lang="en-US" dirty="0">
                <a:latin typeface="Times New Roman" panose="02020603050405020304" pitchFamily="18" charset="0"/>
                <a:cs typeface="Times New Roman" panose="02020603050405020304" pitchFamily="18" charset="0"/>
              </a:rPr>
              <a:t>Step 2 − Two-page tables are used during the life of a transaction: the current page table and the shadow page table. Shadow page table is a copy of the current page table.</a:t>
            </a:r>
          </a:p>
          <a:p>
            <a:r>
              <a:rPr lang="en-US" dirty="0">
                <a:latin typeface="Times New Roman" panose="02020603050405020304" pitchFamily="18" charset="0"/>
                <a:cs typeface="Times New Roman" panose="02020603050405020304" pitchFamily="18" charset="0"/>
              </a:rPr>
              <a:t>Step 3 − When a transaction starts, both the tables look identical, the current table is updated for each write operation.</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19</a:t>
            </a:fld>
            <a:endParaRPr lang="en-US" dirty="0"/>
          </a:p>
        </p:txBody>
      </p:sp>
    </p:spTree>
    <p:extLst>
      <p:ext uri="{BB962C8B-B14F-4D97-AF65-F5344CB8AC3E}">
        <p14:creationId xmlns:p14="http://schemas.microsoft.com/office/powerpoint/2010/main" val="31583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48758" y="205415"/>
            <a:ext cx="11082529" cy="1325563"/>
          </a:xfrm>
        </p:spPr>
        <p:txBody>
          <a:bodyPr>
            <a:normAutofit/>
          </a:bodyPr>
          <a:lstStyle/>
          <a:p>
            <a:r>
              <a:rPr lang="en-US" dirty="0">
                <a:latin typeface="Times New Roman" panose="02020603050405020304" pitchFamily="18" charset="0"/>
                <a:cs typeface="Times New Roman" panose="02020603050405020304" pitchFamily="18" charset="0"/>
              </a:rPr>
              <a:t>Lesson 7: Recovery System (3hrs)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554735" y="1955762"/>
            <a:ext cx="11082529" cy="4131492"/>
          </a:xfrm>
        </p:spPr>
        <p:txBody>
          <a:bodyPr/>
          <a:lstStyle/>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Classification of Failure</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Recovery and Atomicity</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Log-based Recovery and Shadow Paging</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
        <p:nvSpPr>
          <p:cNvPr id="9" name="TextBox 8">
            <a:extLst>
              <a:ext uri="{FF2B5EF4-FFF2-40B4-BE49-F238E27FC236}">
                <a16:creationId xmlns:a16="http://schemas.microsoft.com/office/drawing/2014/main" id="{EEBB4159-95E2-F383-DD36-CB9E81688FEB}"/>
              </a:ext>
            </a:extLst>
          </p:cNvPr>
          <p:cNvSpPr txBox="1"/>
          <p:nvPr/>
        </p:nvSpPr>
        <p:spPr>
          <a:xfrm>
            <a:off x="554735" y="1464584"/>
            <a:ext cx="11082529" cy="461665"/>
          </a:xfrm>
          <a:prstGeom prst="rect">
            <a:avLst/>
          </a:prstGeom>
          <a:noFill/>
        </p:spPr>
        <p:txBody>
          <a:bodyPr wrap="square" rtlCol="0">
            <a:spAutoFit/>
          </a:bodyPr>
          <a:lstStyle/>
          <a:p>
            <a:r>
              <a:rPr lang="en-US" sz="2400" b="1" i="0" dirty="0">
                <a:solidFill>
                  <a:srgbClr val="374151"/>
                </a:solidFill>
                <a:effectLst/>
                <a:latin typeface="Times New Roman" panose="02020603050405020304" pitchFamily="18" charset="0"/>
                <a:cs typeface="Times New Roman" panose="02020603050405020304" pitchFamily="18" charset="0"/>
              </a:rPr>
              <a:t>Basic Concept of Crash Recovery</a:t>
            </a:r>
          </a:p>
        </p:txBody>
      </p:sp>
      <mc:AlternateContent xmlns:mc="http://schemas.openxmlformats.org/markup-compatibility/2006">
        <mc:Choice xmlns:am3d="http://schemas.microsoft.com/office/drawing/2017/model3d" Requires="am3d">
          <p:graphicFrame>
            <p:nvGraphicFramePr>
              <p:cNvPr id="10" name="Content Placeholder 13" descr="Dark Gray Straight thick arrow">
                <a:extLst>
                  <a:ext uri="{FF2B5EF4-FFF2-40B4-BE49-F238E27FC236}">
                    <a16:creationId xmlns:a16="http://schemas.microsoft.com/office/drawing/2014/main" id="{1C032BCB-C614-F158-0B40-D9A8A1F8B7AC}"/>
                  </a:ext>
                </a:extLst>
              </p:cNvPr>
              <p:cNvGraphicFramePr>
                <a:graphicFrameLocks noChangeAspect="1"/>
              </p:cNvGraphicFramePr>
              <p:nvPr>
                <p:extLst>
                  <p:ext uri="{D42A27DB-BD31-4B8C-83A1-F6EECF244321}">
                    <p14:modId xmlns:p14="http://schemas.microsoft.com/office/powerpoint/2010/main" val="484871603"/>
                  </p:ext>
                </p:extLst>
              </p:nvPr>
            </p:nvGraphicFramePr>
            <p:xfrm rot="16200000">
              <a:off x="11703651" y="536050"/>
              <a:ext cx="312937" cy="101736"/>
            </p:xfrm>
            <a:graphic>
              <a:graphicData uri="http://schemas.microsoft.com/office/drawing/2017/model3d">
                <am3d:model3d r:embed="rId3">
                  <am3d:spPr>
                    <a:xfrm rot="16200000">
                      <a:off x="0" y="0"/>
                      <a:ext cx="312937" cy="101736"/>
                    </a:xfrm>
                    <a:prstGeom prst="rect">
                      <a:avLst/>
                    </a:prstGeom>
                  </am3d:spPr>
                  <am3d:camera>
                    <am3d:pos x="0" y="0" z="49265132"/>
                    <am3d:up dx="0" dy="36000000" dz="0"/>
                    <am3d:lookAt x="0" y="0" z="0"/>
                    <am3d:perspective fov="2700000"/>
                  </am3d:camera>
                  <am3d:trans>
                    <am3d:meterPerModelUnit n="2106943" d="1000000"/>
                    <am3d:preTrans dx="0" dy="-9860495" dz="-1482"/>
                    <am3d:scale>
                      <am3d:sx n="1000000" d="1000000"/>
                      <am3d:sy n="1000000" d="1000000"/>
                      <am3d:sz n="1000000" d="1000000"/>
                    </am3d:scale>
                    <am3d:rot ax="10641242" ay="-698848" az="-10767912"/>
                    <am3d:postTrans dx="0" dy="0" dz="0"/>
                  </am3d:trans>
                  <am3d:raster rName="Office3DRenderer" rVer="16.0.8326">
                    <am3d:blip r:embed="rId4"/>
                  </am3d:raster>
                  <am3d:objViewport viewportSz="33085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Content Placeholder 13" descr="Dark Gray Straight thick arrow">
                <a:extLst>
                  <a:ext uri="{FF2B5EF4-FFF2-40B4-BE49-F238E27FC236}">
                    <a16:creationId xmlns:a16="http://schemas.microsoft.com/office/drawing/2014/main" id="{1C032BCB-C614-F158-0B40-D9A8A1F8B7AC}"/>
                  </a:ext>
                </a:extLst>
              </p:cNvPr>
              <p:cNvPicPr>
                <a:picLocks noGrp="1" noRot="1" noChangeAspect="1" noMove="1" noResize="1" noEditPoints="1" noAdjustHandles="1" noChangeArrowheads="1" noChangeShapeType="1" noCrop="1"/>
              </p:cNvPicPr>
              <p:nvPr/>
            </p:nvPicPr>
            <p:blipFill>
              <a:blip r:embed="rId4"/>
              <a:stretch>
                <a:fillRect/>
              </a:stretch>
            </p:blipFill>
            <p:spPr>
              <a:xfrm rot="16200000">
                <a:off x="11703651" y="536050"/>
                <a:ext cx="312937" cy="101736"/>
              </a:xfrm>
              <a:prstGeom prst="rect">
                <a:avLst/>
              </a:prstGeom>
            </p:spPr>
          </p:pic>
        </mc:Fallback>
      </mc:AlternateContent>
    </p:spTree>
    <p:extLst>
      <p:ext uri="{BB962C8B-B14F-4D97-AF65-F5344CB8AC3E}">
        <p14:creationId xmlns:p14="http://schemas.microsoft.com/office/powerpoint/2010/main" val="2806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Shadow Paging</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Step 4 − The shadow page is never changed during the life of the transaction.</a:t>
            </a:r>
          </a:p>
          <a:p>
            <a:r>
              <a:rPr lang="en-US" dirty="0">
                <a:latin typeface="Times New Roman" panose="02020603050405020304" pitchFamily="18" charset="0"/>
                <a:cs typeface="Times New Roman" panose="02020603050405020304" pitchFamily="18" charset="0"/>
              </a:rPr>
              <a:t>Step 5 − When the current transaction is committed:</a:t>
            </a:r>
          </a:p>
          <a:p>
            <a:pPr lvl="1"/>
            <a:r>
              <a:rPr lang="en-US" sz="2400" dirty="0">
                <a:latin typeface="Times New Roman" panose="02020603050405020304" pitchFamily="18" charset="0"/>
                <a:cs typeface="Times New Roman" panose="02020603050405020304" pitchFamily="18" charset="0"/>
              </a:rPr>
              <a:t>the shadow page entry becomes a copy of the current page table entry and </a:t>
            </a:r>
          </a:p>
          <a:p>
            <a:pPr lvl="1"/>
            <a:r>
              <a:rPr lang="en-US" sz="2400" dirty="0">
                <a:latin typeface="Times New Roman" panose="02020603050405020304" pitchFamily="18" charset="0"/>
                <a:cs typeface="Times New Roman" panose="02020603050405020304" pitchFamily="18" charset="0"/>
              </a:rPr>
              <a:t>the disk block with the old data is released.</a:t>
            </a:r>
          </a:p>
          <a:p>
            <a:r>
              <a:rPr lang="en-US" dirty="0">
                <a:latin typeface="Times New Roman" panose="02020603050405020304" pitchFamily="18" charset="0"/>
                <a:cs typeface="Times New Roman" panose="02020603050405020304" pitchFamily="18" charset="0"/>
              </a:rPr>
              <a:t>Step 6 − The shadow page table is stored in non-volatile memory.</a:t>
            </a:r>
          </a:p>
          <a:p>
            <a:pPr lvl="1"/>
            <a:r>
              <a:rPr lang="en-US" sz="2400" dirty="0">
                <a:latin typeface="Times New Roman" panose="02020603050405020304" pitchFamily="18" charset="0"/>
                <a:cs typeface="Times New Roman" panose="02020603050405020304" pitchFamily="18" charset="0"/>
              </a:rPr>
              <a:t>If the system crash occurs, then the shadow page table is copied to the current page table.</a:t>
            </a:r>
          </a:p>
          <a:p>
            <a:r>
              <a:rPr lang="en-US" dirty="0">
                <a:latin typeface="Times New Roman" panose="02020603050405020304" pitchFamily="18" charset="0"/>
                <a:cs typeface="Times New Roman" panose="02020603050405020304" pitchFamily="18" charset="0"/>
              </a:rPr>
              <a:t>The advantages of shadow paging are as follows −</a:t>
            </a:r>
          </a:p>
          <a:p>
            <a:pPr lvl="1"/>
            <a:r>
              <a:rPr lang="en-US" sz="2400" dirty="0">
                <a:latin typeface="Times New Roman" panose="02020603050405020304" pitchFamily="18" charset="0"/>
                <a:cs typeface="Times New Roman" panose="02020603050405020304" pitchFamily="18" charset="0"/>
              </a:rPr>
              <a:t>No need for log records.</a:t>
            </a:r>
          </a:p>
          <a:p>
            <a:pPr lvl="1"/>
            <a:r>
              <a:rPr lang="en-US" sz="2400" dirty="0">
                <a:latin typeface="Times New Roman" panose="02020603050405020304" pitchFamily="18" charset="0"/>
                <a:cs typeface="Times New Roman" panose="02020603050405020304" pitchFamily="18" charset="0"/>
              </a:rPr>
              <a:t>No undo/ Redo algorithm.</a:t>
            </a:r>
          </a:p>
          <a:p>
            <a:pPr lvl="1"/>
            <a:r>
              <a:rPr lang="en-US" sz="2400" dirty="0">
                <a:latin typeface="Times New Roman" panose="02020603050405020304" pitchFamily="18" charset="0"/>
                <a:cs typeface="Times New Roman" panose="02020603050405020304" pitchFamily="18" charset="0"/>
              </a:rPr>
              <a:t>Recovery is faster</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20</a:t>
            </a:fld>
            <a:endParaRPr lang="en-US" dirty="0"/>
          </a:p>
        </p:txBody>
      </p:sp>
    </p:spTree>
    <p:extLst>
      <p:ext uri="{BB962C8B-B14F-4D97-AF65-F5344CB8AC3E}">
        <p14:creationId xmlns:p14="http://schemas.microsoft.com/office/powerpoint/2010/main" val="425834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21</a:t>
            </a:fld>
            <a:endParaRPr lang="en-US" dirty="0"/>
          </a:p>
        </p:txBody>
      </p:sp>
      <p:pic>
        <p:nvPicPr>
          <p:cNvPr id="5" name="Picture 4">
            <a:extLst>
              <a:ext uri="{FF2B5EF4-FFF2-40B4-BE49-F238E27FC236}">
                <a16:creationId xmlns:a16="http://schemas.microsoft.com/office/drawing/2014/main" id="{F74CBF3B-5F97-D802-9067-AA736587EF23}"/>
              </a:ext>
            </a:extLst>
          </p:cNvPr>
          <p:cNvPicPr>
            <a:picLocks noChangeAspect="1"/>
          </p:cNvPicPr>
          <p:nvPr/>
        </p:nvPicPr>
        <p:blipFill>
          <a:blip r:embed="rId3"/>
          <a:stretch>
            <a:fillRect/>
          </a:stretch>
        </p:blipFill>
        <p:spPr>
          <a:xfrm>
            <a:off x="2080591" y="230794"/>
            <a:ext cx="6866489" cy="6210383"/>
          </a:xfrm>
          <a:prstGeom prst="rect">
            <a:avLst/>
          </a:prstGeom>
        </p:spPr>
      </p:pic>
    </p:spTree>
    <p:extLst>
      <p:ext uri="{BB962C8B-B14F-4D97-AF65-F5344CB8AC3E}">
        <p14:creationId xmlns:p14="http://schemas.microsoft.com/office/powerpoint/2010/main" val="48576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END OF LECTURE 17</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22</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661739"/>
            <a:ext cx="9848887" cy="2225258"/>
          </a:xfrm>
        </p:spPr>
        <p:txBody>
          <a:bodyPr vert="horz" lIns="91440" tIns="45720" rIns="91440" bIns="45720" rtlCol="0">
            <a:normAutofit/>
          </a:bodyPr>
          <a:lstStyle/>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hlinkClick r:id="rId2"/>
              </a:rPr>
              <a:t>SHIVA.KUNWAR@HOTMAIL.COM</a:t>
            </a:r>
            <a:endParaRPr lang="en-US" sz="2000" dirty="0">
              <a:latin typeface="Times New Roman" panose="02020603050405020304" pitchFamily="18" charset="0"/>
              <a:cs typeface="Times New Roman" panose="02020603050405020304" pitchFamily="18" charset="0"/>
            </a:endParaRPr>
          </a:p>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rPr>
              <a:t>+977-9819123654</a:t>
            </a:r>
          </a:p>
          <a:p>
            <a:pPr indent="-228600" algn="ctr">
              <a:buFont typeface="Wingdings 2" panose="05020102010507070707" pitchFamily="18" charset="2"/>
              <a:buChar char=""/>
            </a:pP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Google classroom code :</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drbzdcf</a:t>
            </a:r>
            <a:endParaRPr lang="en-US" sz="2000" dirty="0">
              <a:latin typeface="Times New Roman" panose="02020603050405020304" pitchFamily="18" charset="0"/>
              <a:cs typeface="Times New Roman" panose="02020603050405020304" pitchFamily="18" charset="0"/>
            </a:endParaRP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4033552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PREVIEW FOR LECTURE 18</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23</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429000"/>
            <a:ext cx="9848887" cy="2457997"/>
          </a:xfrm>
        </p:spPr>
        <p:txBody>
          <a:bodyPr vert="horz" lIns="91440" tIns="45720" rIns="91440" bIns="45720" rtlCol="0">
            <a:normAutofit/>
          </a:bodyPr>
          <a:lstStyle/>
          <a:p>
            <a:pPr algn="ctr"/>
            <a:r>
              <a:rPr lang="en-US" sz="2800" dirty="0">
                <a:latin typeface="Times New Roman" panose="02020603050405020304" pitchFamily="18" charset="0"/>
                <a:cs typeface="Times New Roman" panose="02020603050405020304" pitchFamily="18" charset="0"/>
              </a:rPr>
              <a:t>ADVANCED DATABASE MODEL</a:t>
            </a: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377164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14" name="Content Placeholder 13" descr="Dark Gray Straight thick arrow">
                <a:extLst>
                  <a:ext uri="{FF2B5EF4-FFF2-40B4-BE49-F238E27FC236}">
                    <a16:creationId xmlns:a16="http://schemas.microsoft.com/office/drawing/2014/main" id="{0BA8855E-071C-04B5-45DE-3E49C6E4E865}"/>
                  </a:ext>
                </a:extLst>
              </p:cNvPr>
              <p:cNvGraphicFramePr>
                <a:graphicFrameLocks noGrp="1" noChangeAspect="1"/>
              </p:cNvGraphicFramePr>
              <p:nvPr>
                <p:ph sz="half" idx="1"/>
                <p:extLst>
                  <p:ext uri="{D42A27DB-BD31-4B8C-83A1-F6EECF244321}">
                    <p14:modId xmlns:p14="http://schemas.microsoft.com/office/powerpoint/2010/main" val="2508405044"/>
                  </p:ext>
                </p:extLst>
              </p:nvPr>
            </p:nvGraphicFramePr>
            <p:xfrm>
              <a:off x="11611261" y="6478002"/>
              <a:ext cx="296851" cy="91440"/>
            </p:xfrm>
            <a:graphic>
              <a:graphicData uri="http://schemas.microsoft.com/office/drawing/2017/model3d">
                <am3d:model3d r:embed="rId3">
                  <am3d:spPr>
                    <a:xfrm>
                      <a:off x="0" y="0"/>
                      <a:ext cx="296851" cy="91440"/>
                    </a:xfrm>
                    <a:prstGeom prst="rect">
                      <a:avLst/>
                    </a:prstGeom>
                  </am3d:spPr>
                  <am3d:camera>
                    <am3d:pos x="0" y="0" z="49265132"/>
                    <am3d:up dx="0" dy="36000000" dz="0"/>
                    <am3d:lookAt x="0" y="0" z="0"/>
                    <am3d:perspective fov="2700000"/>
                  </am3d:camera>
                  <am3d:trans>
                    <am3d:meterPerModelUnit n="2106943" d="1000000"/>
                    <am3d:preTrans dx="0" dy="-9860495" dz="-1482"/>
                    <am3d:scale>
                      <am3d:sx n="1000000" d="1000000"/>
                      <am3d:sy n="1000000" d="1000000"/>
                      <am3d:sz n="1000000" d="1000000"/>
                    </am3d:scale>
                    <am3d:rot ax="-10799999" az="-10799999"/>
                    <am3d:postTrans dx="0" dy="0" dz="0"/>
                  </am3d:trans>
                  <am3d:raster rName="Office3DRenderer" rVer="16.0.8326">
                    <am3d:blip r:embed="rId4"/>
                  </am3d:raster>
                  <am3d:objViewport viewportSz="3308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Content Placeholder 13" descr="Dark Gray Straight thick arrow">
                <a:extLst>
                  <a:ext uri="{FF2B5EF4-FFF2-40B4-BE49-F238E27FC236}">
                    <a16:creationId xmlns:a16="http://schemas.microsoft.com/office/drawing/2014/main" id="{0BA8855E-071C-04B5-45DE-3E49C6E4E865}"/>
                  </a:ext>
                </a:extLst>
              </p:cNvPr>
              <p:cNvPicPr>
                <a:picLocks noGrp="1" noRot="1" noChangeAspect="1" noMove="1" noResize="1" noEditPoints="1" noAdjustHandles="1" noChangeArrowheads="1" noChangeShapeType="1" noCrop="1"/>
              </p:cNvPicPr>
              <p:nvPr/>
            </p:nvPicPr>
            <p:blipFill>
              <a:blip r:embed="rId4"/>
              <a:stretch>
                <a:fillRect/>
              </a:stretch>
            </p:blipFill>
            <p:spPr>
              <a:xfrm>
                <a:off x="11611261" y="6478002"/>
                <a:ext cx="296851" cy="91440"/>
              </a:xfrm>
              <a:prstGeom prst="rect">
                <a:avLst/>
              </a:prstGeom>
            </p:spPr>
          </p:pic>
        </mc:Fallback>
      </mc:AlternateContent>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a:t>
            </a:fld>
            <a:endParaRPr lang="en-US" dirty="0"/>
          </a:p>
        </p:txBody>
      </p:sp>
      <p:sp>
        <p:nvSpPr>
          <p:cNvPr id="9" name="TextBox 8">
            <a:extLst>
              <a:ext uri="{FF2B5EF4-FFF2-40B4-BE49-F238E27FC236}">
                <a16:creationId xmlns:a16="http://schemas.microsoft.com/office/drawing/2014/main" id="{EEBB4159-95E2-F383-DD36-CB9E81688FEB}"/>
              </a:ext>
            </a:extLst>
          </p:cNvPr>
          <p:cNvSpPr txBox="1"/>
          <p:nvPr/>
        </p:nvSpPr>
        <p:spPr>
          <a:xfrm>
            <a:off x="434693" y="396853"/>
            <a:ext cx="11082528" cy="892552"/>
          </a:xfrm>
          <a:prstGeom prst="rect">
            <a:avLst/>
          </a:prstGeom>
          <a:noFill/>
        </p:spPr>
        <p:txBody>
          <a:bodyPr wrap="square" rtlCol="0">
            <a:spAutoFit/>
          </a:bodyPr>
          <a:lstStyle/>
          <a:p>
            <a:r>
              <a:rPr lang="en-US" sz="5200" i="0" dirty="0">
                <a:solidFill>
                  <a:srgbClr val="374151"/>
                </a:solidFill>
                <a:effectLst/>
                <a:latin typeface="Times New Roman" panose="02020603050405020304" pitchFamily="18" charset="0"/>
                <a:cs typeface="Times New Roman" panose="02020603050405020304" pitchFamily="18" charset="0"/>
              </a:rPr>
              <a:t>Basic Concept of Crash Recovery</a:t>
            </a:r>
          </a:p>
        </p:txBody>
      </p:sp>
      <p:sp>
        <p:nvSpPr>
          <p:cNvPr id="2" name="Content Placeholder 2">
            <a:extLst>
              <a:ext uri="{FF2B5EF4-FFF2-40B4-BE49-F238E27FC236}">
                <a16:creationId xmlns:a16="http://schemas.microsoft.com/office/drawing/2014/main" id="{893927C7-9500-B18F-6958-F0C9637C1CAF}"/>
              </a:ext>
            </a:extLst>
          </p:cNvPr>
          <p:cNvSpPr txBox="1">
            <a:spLocks/>
          </p:cNvSpPr>
          <p:nvPr/>
        </p:nvSpPr>
        <p:spPr>
          <a:xfrm>
            <a:off x="420623" y="1535944"/>
            <a:ext cx="11082529" cy="4808585"/>
          </a:xfrm>
          <a:prstGeom prst="rect">
            <a:avLst/>
          </a:prstGeom>
        </p:spPr>
        <p:txBody>
          <a:bodyPr vert="horz" lIns="91440" tIns="45720" rIns="91440" bIns="45720" rtlCol="0">
            <a:noAutofit/>
          </a:bodyPr>
          <a:lstStyle>
            <a:lvl1pPr marL="457200" indent="-4572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1pPr>
            <a:lvl2pPr marL="800100" indent="-3429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1257300" indent="-3429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657350" indent="-28575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Times New Roman" panose="02020603050405020304" pitchFamily="18" charset="0"/>
                <a:ea typeface="+mn-ea"/>
                <a:cs typeface="Times New Roman" panose="02020603050405020304" pitchFamily="18" charset="0"/>
              </a:defRPr>
            </a:lvl4pPr>
            <a:lvl5pPr marL="2114550" indent="-28575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During the transaction processing, the transactions on the database can be interrupted.</a:t>
            </a:r>
          </a:p>
          <a:p>
            <a:r>
              <a:rPr lang="en-US" dirty="0"/>
              <a:t>If a failure occurs before all of the changes are made, the database is left in an inconsistent and unusable state.</a:t>
            </a:r>
          </a:p>
          <a:p>
            <a:r>
              <a:rPr lang="en-US" dirty="0"/>
              <a:t>Crash recovery is the process by which the database is moved back to a consistent and usable state.</a:t>
            </a:r>
          </a:p>
          <a:p>
            <a:r>
              <a:rPr lang="en-US" dirty="0"/>
              <a:t>After reaching the consistent state it has attained what is known as point of consistency.</a:t>
            </a:r>
          </a:p>
          <a:p>
            <a:r>
              <a:rPr lang="en-US" dirty="0"/>
              <a:t>Crash Recovery can be done by </a:t>
            </a:r>
            <a:r>
              <a:rPr lang="en-US" b="1" dirty="0"/>
              <a:t>rolling back incomplete transactions </a:t>
            </a:r>
            <a:r>
              <a:rPr lang="en-US" dirty="0"/>
              <a:t>and </a:t>
            </a:r>
            <a:r>
              <a:rPr lang="en-US" b="1" dirty="0"/>
              <a:t>completing committed transactions </a:t>
            </a:r>
            <a:r>
              <a:rPr lang="en-US" dirty="0"/>
              <a:t>that were still in memory when the crash occurred.</a:t>
            </a:r>
          </a:p>
        </p:txBody>
      </p:sp>
    </p:spTree>
    <p:extLst>
      <p:ext uri="{BB962C8B-B14F-4D97-AF65-F5344CB8AC3E}">
        <p14:creationId xmlns:p14="http://schemas.microsoft.com/office/powerpoint/2010/main" val="3447731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14" name="Content Placeholder 13" descr="Dark Gray Straight thick arrow">
                <a:extLst>
                  <a:ext uri="{FF2B5EF4-FFF2-40B4-BE49-F238E27FC236}">
                    <a16:creationId xmlns:a16="http://schemas.microsoft.com/office/drawing/2014/main" id="{0BA8855E-071C-04B5-45DE-3E49C6E4E865}"/>
                  </a:ext>
                </a:extLst>
              </p:cNvPr>
              <p:cNvGraphicFramePr>
                <a:graphicFrameLocks noGrp="1" noChangeAspect="1"/>
              </p:cNvGraphicFramePr>
              <p:nvPr>
                <p:ph sz="half" idx="1"/>
              </p:nvPr>
            </p:nvGraphicFramePr>
            <p:xfrm>
              <a:off x="11611261" y="6478002"/>
              <a:ext cx="296851" cy="91440"/>
            </p:xfrm>
            <a:graphic>
              <a:graphicData uri="http://schemas.microsoft.com/office/drawing/2017/model3d">
                <am3d:model3d r:embed="rId3">
                  <am3d:spPr>
                    <a:xfrm>
                      <a:off x="0" y="0"/>
                      <a:ext cx="296851" cy="91440"/>
                    </a:xfrm>
                    <a:prstGeom prst="rect">
                      <a:avLst/>
                    </a:prstGeom>
                  </am3d:spPr>
                  <am3d:camera>
                    <am3d:pos x="0" y="0" z="49265132"/>
                    <am3d:up dx="0" dy="36000000" dz="0"/>
                    <am3d:lookAt x="0" y="0" z="0"/>
                    <am3d:perspective fov="2700000"/>
                  </am3d:camera>
                  <am3d:trans>
                    <am3d:meterPerModelUnit n="2106943" d="1000000"/>
                    <am3d:preTrans dx="0" dy="-9860495" dz="-1482"/>
                    <am3d:scale>
                      <am3d:sx n="1000000" d="1000000"/>
                      <am3d:sy n="1000000" d="1000000"/>
                      <am3d:sz n="1000000" d="1000000"/>
                    </am3d:scale>
                    <am3d:rot ax="-10799999" az="-10799999"/>
                    <am3d:postTrans dx="0" dy="0" dz="0"/>
                  </am3d:trans>
                  <am3d:raster rName="Office3DRenderer" rVer="16.0.8326">
                    <am3d:blip r:embed="rId4"/>
                  </am3d:raster>
                  <am3d:objViewport viewportSz="3308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Content Placeholder 13" descr="Dark Gray Straight thick arrow">
                <a:extLst>
                  <a:ext uri="{FF2B5EF4-FFF2-40B4-BE49-F238E27FC236}">
                    <a16:creationId xmlns:a16="http://schemas.microsoft.com/office/drawing/2014/main" id="{0BA8855E-071C-04B5-45DE-3E49C6E4E865}"/>
                  </a:ext>
                </a:extLst>
              </p:cNvPr>
              <p:cNvPicPr>
                <a:picLocks noGrp="1" noRot="1" noChangeAspect="1" noMove="1" noResize="1" noEditPoints="1" noAdjustHandles="1" noChangeArrowheads="1" noChangeShapeType="1" noCrop="1"/>
              </p:cNvPicPr>
              <p:nvPr/>
            </p:nvPicPr>
            <p:blipFill>
              <a:blip r:embed="rId4"/>
              <a:stretch>
                <a:fillRect/>
              </a:stretch>
            </p:blipFill>
            <p:spPr>
              <a:xfrm>
                <a:off x="11611261" y="6478002"/>
                <a:ext cx="296851" cy="91440"/>
              </a:xfrm>
              <a:prstGeom prst="rect">
                <a:avLst/>
              </a:prstGeom>
            </p:spPr>
          </p:pic>
        </mc:Fallback>
      </mc:AlternateContent>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a:t>
            </a:fld>
            <a:endParaRPr lang="en-US" dirty="0"/>
          </a:p>
        </p:txBody>
      </p:sp>
      <p:sp>
        <p:nvSpPr>
          <p:cNvPr id="9" name="TextBox 8">
            <a:extLst>
              <a:ext uri="{FF2B5EF4-FFF2-40B4-BE49-F238E27FC236}">
                <a16:creationId xmlns:a16="http://schemas.microsoft.com/office/drawing/2014/main" id="{EEBB4159-95E2-F383-DD36-CB9E81688FEB}"/>
              </a:ext>
            </a:extLst>
          </p:cNvPr>
          <p:cNvSpPr txBox="1"/>
          <p:nvPr/>
        </p:nvSpPr>
        <p:spPr>
          <a:xfrm>
            <a:off x="434693" y="396853"/>
            <a:ext cx="11082528" cy="1692771"/>
          </a:xfrm>
          <a:prstGeom prst="rect">
            <a:avLst/>
          </a:prstGeom>
          <a:noFill/>
        </p:spPr>
        <p:txBody>
          <a:bodyPr wrap="square" rtlCol="0">
            <a:spAutoFit/>
          </a:bodyPr>
          <a:lstStyle/>
          <a:p>
            <a:r>
              <a:rPr lang="en-US" sz="5200" i="0" dirty="0">
                <a:solidFill>
                  <a:srgbClr val="374151"/>
                </a:solidFill>
                <a:effectLst/>
                <a:latin typeface="Times New Roman" panose="02020603050405020304" pitchFamily="18" charset="0"/>
                <a:cs typeface="Times New Roman" panose="02020603050405020304" pitchFamily="18" charset="0"/>
              </a:rPr>
              <a:t>Conditions of transaction failure that needs crash recovery:</a:t>
            </a:r>
          </a:p>
        </p:txBody>
      </p:sp>
      <p:sp>
        <p:nvSpPr>
          <p:cNvPr id="12" name="Title 1">
            <a:extLst>
              <a:ext uri="{FF2B5EF4-FFF2-40B4-BE49-F238E27FC236}">
                <a16:creationId xmlns:a16="http://schemas.microsoft.com/office/drawing/2014/main" id="{2238AA9D-DBA2-7C03-D1D8-F8E100BA0D24}"/>
              </a:ext>
            </a:extLst>
          </p:cNvPr>
          <p:cNvSpPr>
            <a:spLocks noGrp="1"/>
          </p:cNvSpPr>
          <p:nvPr>
            <p:ph type="title"/>
          </p:nvPr>
        </p:nvSpPr>
        <p:spPr>
          <a:xfrm>
            <a:off x="1595276" y="6344529"/>
            <a:ext cx="3913634" cy="513471"/>
          </a:xfrm>
        </p:spPr>
        <p:txBody>
          <a:bodyPr>
            <a:normAutofit/>
          </a:bodyPr>
          <a:lstStyle/>
          <a:p>
            <a:pPr algn="l"/>
            <a:r>
              <a:rPr lang="en-US" sz="2000" b="0" i="0" dirty="0">
                <a:solidFill>
                  <a:srgbClr val="374151"/>
                </a:solidFill>
                <a:effectLst/>
                <a:latin typeface="Times New Roman" panose="02020603050405020304" pitchFamily="18" charset="0"/>
                <a:cs typeface="Times New Roman" panose="02020603050405020304" pitchFamily="18" charset="0"/>
              </a:rPr>
              <a:t>Classification of Failure</a:t>
            </a:r>
          </a:p>
        </p:txBody>
      </p:sp>
      <p:sp>
        <p:nvSpPr>
          <p:cNvPr id="13" name="Title 1">
            <a:extLst>
              <a:ext uri="{FF2B5EF4-FFF2-40B4-BE49-F238E27FC236}">
                <a16:creationId xmlns:a16="http://schemas.microsoft.com/office/drawing/2014/main" id="{CD1763FC-EFC5-6709-0539-4AAF18D6A0EB}"/>
              </a:ext>
            </a:extLst>
          </p:cNvPr>
          <p:cNvSpPr txBox="1">
            <a:spLocks/>
          </p:cNvSpPr>
          <p:nvPr/>
        </p:nvSpPr>
        <p:spPr>
          <a:xfrm>
            <a:off x="308080" y="6344528"/>
            <a:ext cx="3913634" cy="513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200" kern="1200">
                <a:solidFill>
                  <a:schemeClr val="tx2"/>
                </a:solidFill>
                <a:latin typeface="Times New Roman" panose="02020603050405020304" pitchFamily="18" charset="0"/>
                <a:ea typeface="+mj-ea"/>
                <a:cs typeface="Times New Roman" panose="02020603050405020304" pitchFamily="18" charset="0"/>
              </a:defRPr>
            </a:lvl1pPr>
          </a:lstStyle>
          <a:p>
            <a:r>
              <a:rPr lang="en-US" sz="2000" dirty="0">
                <a:solidFill>
                  <a:srgbClr val="374151"/>
                </a:solidFill>
              </a:rPr>
              <a:t>Next Topic:</a:t>
            </a:r>
          </a:p>
        </p:txBody>
      </p:sp>
      <p:sp>
        <p:nvSpPr>
          <p:cNvPr id="2" name="Content Placeholder 2">
            <a:extLst>
              <a:ext uri="{FF2B5EF4-FFF2-40B4-BE49-F238E27FC236}">
                <a16:creationId xmlns:a16="http://schemas.microsoft.com/office/drawing/2014/main" id="{893927C7-9500-B18F-6958-F0C9637C1CAF}"/>
              </a:ext>
            </a:extLst>
          </p:cNvPr>
          <p:cNvSpPr txBox="1">
            <a:spLocks/>
          </p:cNvSpPr>
          <p:nvPr/>
        </p:nvSpPr>
        <p:spPr>
          <a:xfrm>
            <a:off x="420624" y="2128398"/>
            <a:ext cx="6192212" cy="4216131"/>
          </a:xfrm>
          <a:prstGeom prst="rect">
            <a:avLst/>
          </a:prstGeom>
        </p:spPr>
        <p:txBody>
          <a:bodyPr vert="horz" lIns="91440" tIns="45720" rIns="91440" bIns="45720" rtlCol="0">
            <a:noAutofit/>
          </a:bodyPr>
          <a:lstStyle>
            <a:lvl1pPr marL="457200" indent="-4572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1pPr>
            <a:lvl2pPr marL="800100" indent="-3429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1257300" indent="-3429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657350" indent="-28575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Times New Roman" panose="02020603050405020304" pitchFamily="18" charset="0"/>
                <a:ea typeface="+mn-ea"/>
                <a:cs typeface="Times New Roman" panose="02020603050405020304" pitchFamily="18" charset="0"/>
              </a:defRPr>
            </a:lvl4pPr>
            <a:lvl5pPr marL="2114550" indent="-28575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power failure on the machine, causing the database manager and the database partitions on it to go down.</a:t>
            </a:r>
          </a:p>
          <a:p>
            <a:r>
              <a:rPr lang="en-US" dirty="0"/>
              <a:t>A hardware failure such as memory, disk, CPU, or network failure.</a:t>
            </a:r>
          </a:p>
          <a:p>
            <a:r>
              <a:rPr lang="en-US" dirty="0"/>
              <a:t>A serious operating system error that causes to end the database to abnormally. </a:t>
            </a:r>
          </a:p>
        </p:txBody>
      </p:sp>
      <p:pic>
        <p:nvPicPr>
          <p:cNvPr id="11" name="Picture 10">
            <a:extLst>
              <a:ext uri="{FF2B5EF4-FFF2-40B4-BE49-F238E27FC236}">
                <a16:creationId xmlns:a16="http://schemas.microsoft.com/office/drawing/2014/main" id="{4ED3604F-0242-DA57-2E13-C8C498C3E71D}"/>
              </a:ext>
            </a:extLst>
          </p:cNvPr>
          <p:cNvPicPr>
            <a:picLocks noChangeAspect="1"/>
          </p:cNvPicPr>
          <p:nvPr/>
        </p:nvPicPr>
        <p:blipFill>
          <a:blip r:embed="rId5"/>
          <a:stretch>
            <a:fillRect/>
          </a:stretch>
        </p:blipFill>
        <p:spPr>
          <a:xfrm>
            <a:off x="6894577" y="2128398"/>
            <a:ext cx="4876800" cy="3324225"/>
          </a:xfrm>
          <a:prstGeom prst="rect">
            <a:avLst/>
          </a:prstGeom>
        </p:spPr>
      </p:pic>
    </p:spTree>
    <p:extLst>
      <p:ext uri="{BB962C8B-B14F-4D97-AF65-F5344CB8AC3E}">
        <p14:creationId xmlns:p14="http://schemas.microsoft.com/office/powerpoint/2010/main" val="3009473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Classification of Failure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To find that where the problem has occurred, we generalize a failure into the following categories: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Transaction failure</a:t>
            </a:r>
          </a:p>
          <a:p>
            <a:r>
              <a:rPr lang="en-US" dirty="0">
                <a:latin typeface="Times New Roman" panose="02020603050405020304" pitchFamily="18" charset="0"/>
                <a:cs typeface="Times New Roman" panose="02020603050405020304" pitchFamily="18" charset="0"/>
              </a:rPr>
              <a:t>System crash</a:t>
            </a:r>
          </a:p>
          <a:p>
            <a:r>
              <a:rPr lang="en-US" dirty="0">
                <a:latin typeface="Times New Roman" panose="02020603050405020304" pitchFamily="18" charset="0"/>
                <a:cs typeface="Times New Roman" panose="02020603050405020304" pitchFamily="18" charset="0"/>
              </a:rPr>
              <a:t>Disk failure</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5</a:t>
            </a:fld>
            <a:endParaRPr lang="en-US" dirty="0"/>
          </a:p>
        </p:txBody>
      </p:sp>
      <mc:AlternateContent xmlns:mc="http://schemas.openxmlformats.org/markup-compatibility/2006">
        <mc:Choice xmlns:am3d="http://schemas.microsoft.com/office/drawing/2017/model3d" Requires="am3d">
          <p:graphicFrame>
            <p:nvGraphicFramePr>
              <p:cNvPr id="4" name="Content Placeholder 13" descr="Dark Gray Straight thick arrow">
                <a:extLst>
                  <a:ext uri="{FF2B5EF4-FFF2-40B4-BE49-F238E27FC236}">
                    <a16:creationId xmlns:a16="http://schemas.microsoft.com/office/drawing/2014/main" id="{D811B6D9-DEF4-CF5E-3780-D400B942DBDD}"/>
                  </a:ext>
                </a:extLst>
              </p:cNvPr>
              <p:cNvGraphicFramePr>
                <a:graphicFrameLocks noChangeAspect="1"/>
              </p:cNvGraphicFramePr>
              <p:nvPr>
                <p:extLst>
                  <p:ext uri="{D42A27DB-BD31-4B8C-83A1-F6EECF244321}">
                    <p14:modId xmlns:p14="http://schemas.microsoft.com/office/powerpoint/2010/main" val="2478985346"/>
                  </p:ext>
                </p:extLst>
              </p:nvPr>
            </p:nvGraphicFramePr>
            <p:xfrm rot="5400000">
              <a:off x="92815" y="6518911"/>
              <a:ext cx="296851" cy="91440"/>
            </p:xfrm>
            <a:graphic>
              <a:graphicData uri="http://schemas.microsoft.com/office/drawing/2017/model3d">
                <am3d:model3d r:embed="rId3">
                  <am3d:spPr>
                    <a:xfrm rot="5400000">
                      <a:off x="0" y="0"/>
                      <a:ext cx="296851" cy="91440"/>
                    </a:xfrm>
                    <a:prstGeom prst="rect">
                      <a:avLst/>
                    </a:prstGeom>
                  </am3d:spPr>
                  <am3d:camera>
                    <am3d:pos x="0" y="0" z="49265132"/>
                    <am3d:up dx="0" dy="36000000" dz="0"/>
                    <am3d:lookAt x="0" y="0" z="0"/>
                    <am3d:perspective fov="2700000"/>
                  </am3d:camera>
                  <am3d:trans>
                    <am3d:meterPerModelUnit n="2106943" d="1000000"/>
                    <am3d:preTrans dx="0" dy="-9860495" dz="-1482"/>
                    <am3d:scale>
                      <am3d:sx n="1000000" d="1000000"/>
                      <am3d:sy n="1000000" d="1000000"/>
                      <am3d:sz n="1000000" d="1000000"/>
                    </am3d:scale>
                    <am3d:rot ax="-10799999" az="-10799999"/>
                    <am3d:postTrans dx="0" dy="0" dz="0"/>
                  </am3d:trans>
                  <am3d:raster rName="Office3DRenderer" rVer="16.0.8326">
                    <am3d:blip r:embed="rId4"/>
                  </am3d:raster>
                  <am3d:objViewport viewportSz="3308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Content Placeholder 13" descr="Dark Gray Straight thick arrow">
                <a:extLst>
                  <a:ext uri="{FF2B5EF4-FFF2-40B4-BE49-F238E27FC236}">
                    <a16:creationId xmlns:a16="http://schemas.microsoft.com/office/drawing/2014/main" id="{D811B6D9-DEF4-CF5E-3780-D400B942DBDD}"/>
                  </a:ext>
                </a:extLst>
              </p:cNvPr>
              <p:cNvPicPr>
                <a:picLocks noGrp="1" noRot="1" noChangeAspect="1" noMove="1" noResize="1" noEditPoints="1" noAdjustHandles="1" noChangeArrowheads="1" noChangeShapeType="1" noCrop="1"/>
              </p:cNvPicPr>
              <p:nvPr/>
            </p:nvPicPr>
            <p:blipFill>
              <a:blip r:embed="rId4"/>
              <a:stretch>
                <a:fillRect/>
              </a:stretch>
            </p:blipFill>
            <p:spPr>
              <a:xfrm rot="5400000">
                <a:off x="92815" y="6518911"/>
                <a:ext cx="296851" cy="91440"/>
              </a:xfrm>
              <a:prstGeom prst="rect">
                <a:avLst/>
              </a:prstGeom>
            </p:spPr>
          </p:pic>
        </mc:Fallback>
      </mc:AlternateContent>
    </p:spTree>
    <p:extLst>
      <p:ext uri="{BB962C8B-B14F-4D97-AF65-F5344CB8AC3E}">
        <p14:creationId xmlns:p14="http://schemas.microsoft.com/office/powerpoint/2010/main" val="3307804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Transaction Failure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The transaction failure occurs when it fails to execute or when it reaches a point from where it can't go any further.</a:t>
            </a:r>
          </a:p>
          <a:p>
            <a:r>
              <a:rPr lang="en-US" dirty="0">
                <a:latin typeface="Times New Roman" panose="02020603050405020304" pitchFamily="18" charset="0"/>
                <a:cs typeface="Times New Roman" panose="02020603050405020304" pitchFamily="18" charset="0"/>
              </a:rPr>
              <a:t>If a few transaction or processes is hurt, then this is called transaction failure.</a:t>
            </a:r>
          </a:p>
          <a:p>
            <a:r>
              <a:rPr lang="en-US" dirty="0">
                <a:latin typeface="Times New Roman" panose="02020603050405020304" pitchFamily="18" charset="0"/>
                <a:cs typeface="Times New Roman" panose="02020603050405020304" pitchFamily="18" charset="0"/>
              </a:rPr>
              <a:t>Reasons for a transaction failure could be -</a:t>
            </a:r>
          </a:p>
          <a:p>
            <a:pPr lvl="1"/>
            <a:r>
              <a:rPr lang="en-US" sz="2400" dirty="0">
                <a:latin typeface="Times New Roman" panose="02020603050405020304" pitchFamily="18" charset="0"/>
                <a:cs typeface="Times New Roman" panose="02020603050405020304" pitchFamily="18" charset="0"/>
              </a:rPr>
              <a:t>Logical errors: If a transaction cannot be completed due to some code error or an internal error condition, then the logical error occurs. Such error can be challenging to detect and resolve.</a:t>
            </a:r>
          </a:p>
          <a:p>
            <a:pPr lvl="1"/>
            <a:r>
              <a:rPr lang="en-US" sz="2400" dirty="0">
                <a:latin typeface="Times New Roman" panose="02020603050405020304" pitchFamily="18" charset="0"/>
                <a:cs typeface="Times New Roman" panose="02020603050405020304" pitchFamily="18" charset="0"/>
              </a:rPr>
              <a:t>Syntax error: It occurs when the DBMS itself terminates an active transaction because the database system is not able to execute it. For example, The system aborts an active transaction, in case of deadlock or resource unavailability.</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6</a:t>
            </a:fld>
            <a:endParaRPr lang="en-US" dirty="0"/>
          </a:p>
        </p:txBody>
      </p:sp>
      <mc:AlternateContent xmlns:mc="http://schemas.openxmlformats.org/markup-compatibility/2006">
        <mc:Choice xmlns:am3d="http://schemas.microsoft.com/office/drawing/2017/model3d" Requires="am3d">
          <p:graphicFrame>
            <p:nvGraphicFramePr>
              <p:cNvPr id="4" name="Content Placeholder 13" descr="Dark Gray Straight thick arrow">
                <a:extLst>
                  <a:ext uri="{FF2B5EF4-FFF2-40B4-BE49-F238E27FC236}">
                    <a16:creationId xmlns:a16="http://schemas.microsoft.com/office/drawing/2014/main" id="{D2C4BBDC-47F3-518E-33AA-27FAEC5CFACC}"/>
                  </a:ext>
                </a:extLst>
              </p:cNvPr>
              <p:cNvGraphicFramePr>
                <a:graphicFrameLocks noChangeAspect="1"/>
              </p:cNvGraphicFramePr>
              <p:nvPr>
                <p:extLst>
                  <p:ext uri="{D42A27DB-BD31-4B8C-83A1-F6EECF244321}">
                    <p14:modId xmlns:p14="http://schemas.microsoft.com/office/powerpoint/2010/main" val="1463445907"/>
                  </p:ext>
                </p:extLst>
              </p:nvPr>
            </p:nvGraphicFramePr>
            <p:xfrm rot="10800000">
              <a:off x="210219" y="333131"/>
              <a:ext cx="296851" cy="91440"/>
            </p:xfrm>
            <a:graphic>
              <a:graphicData uri="http://schemas.microsoft.com/office/drawing/2017/model3d">
                <am3d:model3d r:embed="rId3">
                  <am3d:spPr>
                    <a:xfrm rot="10800000">
                      <a:off x="0" y="0"/>
                      <a:ext cx="296851" cy="91440"/>
                    </a:xfrm>
                    <a:prstGeom prst="rect">
                      <a:avLst/>
                    </a:prstGeom>
                  </am3d:spPr>
                  <am3d:camera>
                    <am3d:pos x="0" y="0" z="49265132"/>
                    <am3d:up dx="0" dy="36000000" dz="0"/>
                    <am3d:lookAt x="0" y="0" z="0"/>
                    <am3d:perspective fov="2700000"/>
                  </am3d:camera>
                  <am3d:trans>
                    <am3d:meterPerModelUnit n="2106943" d="1000000"/>
                    <am3d:preTrans dx="0" dy="-9860495" dz="-1482"/>
                    <am3d:scale>
                      <am3d:sx n="1000000" d="1000000"/>
                      <am3d:sy n="1000000" d="1000000"/>
                      <am3d:sz n="1000000" d="1000000"/>
                    </am3d:scale>
                    <am3d:rot ax="-10799999" az="-10799999"/>
                    <am3d:postTrans dx="0" dy="0" dz="0"/>
                  </am3d:trans>
                  <am3d:raster rName="Office3DRenderer" rVer="16.0.8326">
                    <am3d:blip r:embed="rId4"/>
                  </am3d:raster>
                  <am3d:objViewport viewportSz="3308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Content Placeholder 13" descr="Dark Gray Straight thick arrow">
                <a:extLst>
                  <a:ext uri="{FF2B5EF4-FFF2-40B4-BE49-F238E27FC236}">
                    <a16:creationId xmlns:a16="http://schemas.microsoft.com/office/drawing/2014/main" id="{D2C4BBDC-47F3-518E-33AA-27FAEC5CFACC}"/>
                  </a:ext>
                </a:extLst>
              </p:cNvPr>
              <p:cNvPicPr>
                <a:picLocks noGrp="1" noRot="1" noChangeAspect="1" noMove="1" noResize="1" noEditPoints="1" noAdjustHandles="1" noChangeArrowheads="1" noChangeShapeType="1" noCrop="1"/>
              </p:cNvPicPr>
              <p:nvPr/>
            </p:nvPicPr>
            <p:blipFill>
              <a:blip r:embed="rId4"/>
              <a:stretch>
                <a:fillRect/>
              </a:stretch>
            </p:blipFill>
            <p:spPr>
              <a:xfrm rot="10800000">
                <a:off x="210219" y="333131"/>
                <a:ext cx="296851" cy="91440"/>
              </a:xfrm>
              <a:prstGeom prst="rect">
                <a:avLst/>
              </a:prstGeom>
            </p:spPr>
          </p:pic>
        </mc:Fallback>
      </mc:AlternateContent>
    </p:spTree>
    <p:extLst>
      <p:ext uri="{BB962C8B-B14F-4D97-AF65-F5344CB8AC3E}">
        <p14:creationId xmlns:p14="http://schemas.microsoft.com/office/powerpoint/2010/main" val="826966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System Crash</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System failure can occur due to power failure or other hardware or software failure. Example: Operating system error.</a:t>
            </a:r>
          </a:p>
          <a:p>
            <a:r>
              <a:rPr lang="en-US" dirty="0">
                <a:latin typeface="Times New Roman" panose="02020603050405020304" pitchFamily="18" charset="0"/>
                <a:cs typeface="Times New Roman" panose="02020603050405020304" pitchFamily="18" charset="0"/>
              </a:rPr>
              <a:t>Fail-stop assumption: In the system crash, non-volatile storage is assumed not to be corrupted.</a:t>
            </a:r>
            <a:endParaRPr lang="en-US" sz="24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9313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Disk Failure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It occurs where hard-disk drives or storage drives used to fail frequently. It was a common problem in the early days of technology evolution.</a:t>
            </a:r>
          </a:p>
          <a:p>
            <a:r>
              <a:rPr lang="en-US" dirty="0">
                <a:latin typeface="Times New Roman" panose="02020603050405020304" pitchFamily="18" charset="0"/>
                <a:cs typeface="Times New Roman" panose="02020603050405020304" pitchFamily="18" charset="0"/>
              </a:rPr>
              <a:t>Disk failure occurs due to the formation of bad sectors, disk head crash, and unreachability to the disk or any other failure, which destroy all or part of disk storage.</a:t>
            </a:r>
            <a:endParaRPr lang="en-US" sz="24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200394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3" y="210381"/>
            <a:ext cx="11082528" cy="1325563"/>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Recovery and Atomicity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535944"/>
            <a:ext cx="11082529" cy="4808585"/>
          </a:xfrm>
        </p:spPr>
        <p:txBody>
          <a:bodyPr>
            <a:noAutofit/>
          </a:bodyPr>
          <a:lstStyle/>
          <a:p>
            <a:r>
              <a:rPr lang="en-US" dirty="0">
                <a:latin typeface="Times New Roman" panose="02020603050405020304" pitchFamily="18" charset="0"/>
                <a:cs typeface="Times New Roman" panose="02020603050405020304" pitchFamily="18" charset="0"/>
              </a:rPr>
              <a:t>When a system crashes, it may have several transactions being executed and various files opened for them to modify the data items.</a:t>
            </a:r>
          </a:p>
          <a:p>
            <a:r>
              <a:rPr lang="en-US" dirty="0">
                <a:latin typeface="Times New Roman" panose="02020603050405020304" pitchFamily="18" charset="0"/>
                <a:cs typeface="Times New Roman" panose="02020603050405020304" pitchFamily="18" charset="0"/>
              </a:rPr>
              <a:t>Transactions are made of various operations, which are atomic in nature.</a:t>
            </a:r>
          </a:p>
          <a:p>
            <a:r>
              <a:rPr lang="en-US" dirty="0">
                <a:latin typeface="Times New Roman" panose="02020603050405020304" pitchFamily="18" charset="0"/>
                <a:cs typeface="Times New Roman" panose="02020603050405020304" pitchFamily="18" charset="0"/>
              </a:rPr>
              <a:t>But according to ACID properties of DBMS, atomicity of transactions as a whole must be maintained, that is, either all the operations are executed or none.</a:t>
            </a: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Recovery System | Lecture 17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Tree>
    <p:extLst>
      <p:ext uri="{BB962C8B-B14F-4D97-AF65-F5344CB8AC3E}">
        <p14:creationId xmlns:p14="http://schemas.microsoft.com/office/powerpoint/2010/main" val="183232114"/>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9259C4-AC71-4849-BC68-7545A45536D3}">
  <ds:schemaRefs>
    <ds:schemaRef ds:uri="http://schemas.microsoft.com/office/infopath/2007/PartnerControls"/>
    <ds:schemaRef ds:uri="http://schemas.microsoft.com/office/2006/documentManagement/types"/>
    <ds:schemaRef ds:uri="71af3243-3dd4-4a8d-8c0d-dd76da1f02a5"/>
    <ds:schemaRef ds:uri="http://purl.org/dc/elements/1.1/"/>
    <ds:schemaRef ds:uri="http://schemas.microsoft.com/sharepoint/v3"/>
    <ds:schemaRef ds:uri="230e9df3-be65-4c73-a93b-d1236ebd677e"/>
    <ds:schemaRef ds:uri="http://schemas.microsoft.com/office/2006/metadata/properties"/>
    <ds:schemaRef ds:uri="http://schemas.openxmlformats.org/package/2006/metadata/core-properties"/>
    <ds:schemaRef ds:uri="16c05727-aa75-4e4a-9b5f-8a80a1165891"/>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4E27A5-29EC-44AC-A353-55638DDBC5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{8564645E-7104-4F4A-BD43-E4C797E7F3DF}tf67338807_win32</Template>
  <TotalTime>2269</TotalTime>
  <Words>2307</Words>
  <Application>Microsoft Office PowerPoint</Application>
  <PresentationFormat>Widescreen</PresentationFormat>
  <Paragraphs>276</Paragraphs>
  <Slides>23</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Dante</vt:lpstr>
      <vt:lpstr>Dante (Headings)2</vt:lpstr>
      <vt:lpstr>Helvetica Neue Medium</vt:lpstr>
      <vt:lpstr>Söhne</vt:lpstr>
      <vt:lpstr>Times New Roman</vt:lpstr>
      <vt:lpstr>Wingdings</vt:lpstr>
      <vt:lpstr>Wingdings 2</vt:lpstr>
      <vt:lpstr>OffsetVTI</vt:lpstr>
      <vt:lpstr>Database Management System</vt:lpstr>
      <vt:lpstr>Lesson 7: Recovery System (3hrs)</vt:lpstr>
      <vt:lpstr>PowerPoint Presentation</vt:lpstr>
      <vt:lpstr>Classification of Failure</vt:lpstr>
      <vt:lpstr>Classification of Failure</vt:lpstr>
      <vt:lpstr>Transaction Failure</vt:lpstr>
      <vt:lpstr>System Crash</vt:lpstr>
      <vt:lpstr>Disk Failure</vt:lpstr>
      <vt:lpstr>Recovery and Atomicity</vt:lpstr>
      <vt:lpstr>Recovery and Atomicity</vt:lpstr>
      <vt:lpstr>Recovery and Atomicity</vt:lpstr>
      <vt:lpstr>Log-based Recovery</vt:lpstr>
      <vt:lpstr>Log-based Recovery</vt:lpstr>
      <vt:lpstr>Log-based Recovery</vt:lpstr>
      <vt:lpstr>Log-based Recovery</vt:lpstr>
      <vt:lpstr>Log-based Recovery</vt:lpstr>
      <vt:lpstr>Recovery using Log Records</vt:lpstr>
      <vt:lpstr>Checkpoint</vt:lpstr>
      <vt:lpstr>Shadow Paging</vt:lpstr>
      <vt:lpstr>Shadow Paging</vt:lpstr>
      <vt:lpstr>PowerPoint Presentation</vt:lpstr>
      <vt:lpstr>END OF LECTURE 17</vt:lpstr>
      <vt:lpstr>PREVIEW FOR LECTURE 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Shiva Kunwar</dc:creator>
  <cp:lastModifiedBy>Shiva Kunwar</cp:lastModifiedBy>
  <cp:revision>302</cp:revision>
  <dcterms:created xsi:type="dcterms:W3CDTF">2023-12-21T15:41:48Z</dcterms:created>
  <dcterms:modified xsi:type="dcterms:W3CDTF">2024-02-20T09:22:57Z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