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8" r:id="rId6"/>
    <p:sldId id="346" r:id="rId7"/>
    <p:sldId id="351" r:id="rId8"/>
    <p:sldId id="352" r:id="rId9"/>
    <p:sldId id="353" r:id="rId10"/>
    <p:sldId id="347" r:id="rId11"/>
    <p:sldId id="350" r:id="rId12"/>
    <p:sldId id="348" r:id="rId13"/>
    <p:sldId id="354" r:id="rId14"/>
    <p:sldId id="355" r:id="rId15"/>
    <p:sldId id="356" r:id="rId16"/>
    <p:sldId id="349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2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3117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295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5A7BEA50-B40D-472E-A5AA-F65BA9F8C0F9}"/>
    <pc:docChg chg="custSel delSld modSld">
      <pc:chgData name="Shiva Kunwar" userId="aebf2261f0d6e09f" providerId="LiveId" clId="{5A7BEA50-B40D-472E-A5AA-F65BA9F8C0F9}" dt="2023-12-23T13:15:08.030" v="49" actId="20577"/>
      <pc:docMkLst>
        <pc:docMk/>
      </pc:docMkLst>
      <pc:sldChg chg="modSp mod">
        <pc:chgData name="Shiva Kunwar" userId="aebf2261f0d6e09f" providerId="LiveId" clId="{5A7BEA50-B40D-472E-A5AA-F65BA9F8C0F9}" dt="2023-12-23T13:13:51.536" v="3" actId="20577"/>
        <pc:sldMkLst>
          <pc:docMk/>
          <pc:sldMk cId="513983598" sldId="256"/>
        </pc:sldMkLst>
        <pc:spChg chg="mod">
          <ac:chgData name="Shiva Kunwar" userId="aebf2261f0d6e09f" providerId="LiveId" clId="{5A7BEA50-B40D-472E-A5AA-F65BA9F8C0F9}" dt="2023-12-23T13:13:51.536" v="3" actId="20577"/>
          <ac:spMkLst>
            <pc:docMk/>
            <pc:sldMk cId="513983598" sldId="256"/>
            <ac:spMk id="11" creationId="{966A9420-2EAA-2BB1-E08B-25BFB498717E}"/>
          </ac:spMkLst>
        </pc:spChg>
      </pc:sldChg>
      <pc:sldChg chg="modSp mod">
        <pc:chgData name="Shiva Kunwar" userId="aebf2261f0d6e09f" providerId="LiveId" clId="{5A7BEA50-B40D-472E-A5AA-F65BA9F8C0F9}" dt="2023-12-23T13:14:42.141" v="29" actId="20577"/>
        <pc:sldMkLst>
          <pc:docMk/>
          <pc:sldMk cId="399910915" sldId="258"/>
        </pc:sldMkLst>
        <pc:spChg chg="mod">
          <ac:chgData name="Shiva Kunwar" userId="aebf2261f0d6e09f" providerId="LiveId" clId="{5A7BEA50-B40D-472E-A5AA-F65BA9F8C0F9}" dt="2023-12-23T13:14:23.952" v="22" actId="20577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2.141" v="29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37.223" v="27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modSp mod">
        <pc:chgData name="Shiva Kunwar" userId="aebf2261f0d6e09f" providerId="LiveId" clId="{5A7BEA50-B40D-472E-A5AA-F65BA9F8C0F9}" dt="2023-12-23T13:14:50.606" v="33" actId="20577"/>
        <pc:sldMkLst>
          <pc:docMk/>
          <pc:sldMk cId="4033552605" sldId="265"/>
        </pc:sldMkLst>
        <pc:spChg chg="mod">
          <ac:chgData name="Shiva Kunwar" userId="aebf2261f0d6e09f" providerId="LiveId" clId="{5A7BEA50-B40D-472E-A5AA-F65BA9F8C0F9}" dt="2023-12-23T13:14:04.347" v="6" actId="20577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0.606" v="33" actId="20577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07.227" v="8" actId="20577"/>
          <ac:spMkLst>
            <pc:docMk/>
            <pc:sldMk cId="4033552605" sldId="265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4:53.252" v="35" actId="20577"/>
        <pc:sldMkLst>
          <pc:docMk/>
          <pc:sldMk cId="3771641337" sldId="266"/>
        </pc:sldMkLst>
        <pc:spChg chg="mod">
          <ac:chgData name="Shiva Kunwar" userId="aebf2261f0d6e09f" providerId="LiveId" clId="{5A7BEA50-B40D-472E-A5AA-F65BA9F8C0F9}" dt="2023-12-23T13:14:17.320" v="16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5A7BEA50-B40D-472E-A5AA-F65BA9F8C0F9}" dt="2023-12-23T13:14:53.252" v="35" actId="205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5A7BEA50-B40D-472E-A5AA-F65BA9F8C0F9}" dt="2023-12-23T13:14:13.849" v="14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5A7BEA50-B40D-472E-A5AA-F65BA9F8C0F9}" dt="2023-12-23T13:15:08.030" v="49" actId="20577"/>
        <pc:sldMkLst>
          <pc:docMk/>
          <pc:sldMk cId="66725232" sldId="267"/>
        </pc:sldMkLst>
        <pc:spChg chg="mod">
          <ac:chgData name="Shiva Kunwar" userId="aebf2261f0d6e09f" providerId="LiveId" clId="{5A7BEA50-B40D-472E-A5AA-F65BA9F8C0F9}" dt="2023-12-23T13:15:08.030" v="49" actId="20577"/>
          <ac:spMkLst>
            <pc:docMk/>
            <pc:sldMk cId="66725232" sldId="267"/>
            <ac:spMk id="2" creationId="{CDC45947-56A6-3D94-CC1B-440530BE2E79}"/>
          </ac:spMkLst>
        </pc:spChg>
        <pc:spChg chg="mod">
          <ac:chgData name="Shiva Kunwar" userId="aebf2261f0d6e09f" providerId="LiveId" clId="{5A7BEA50-B40D-472E-A5AA-F65BA9F8C0F9}" dt="2023-12-23T13:14:27.480" v="23" actId="20577"/>
          <ac:spMkLst>
            <pc:docMk/>
            <pc:sldMk cId="66725232" sldId="267"/>
            <ac:spMk id="3" creationId="{EA41DC63-DCE7-5ABF-7367-A046B49BC6A7}"/>
          </ac:spMkLst>
        </pc:spChg>
        <pc:spChg chg="mod">
          <ac:chgData name="Shiva Kunwar" userId="aebf2261f0d6e09f" providerId="LiveId" clId="{5A7BEA50-B40D-472E-A5AA-F65BA9F8C0F9}" dt="2023-12-23T13:14:47.310" v="31" actId="20577"/>
          <ac:spMkLst>
            <pc:docMk/>
            <pc:sldMk cId="66725232" sldId="267"/>
            <ac:spMk id="5" creationId="{F57A4048-1798-B627-5272-EC9C2486A8A4}"/>
          </ac:spMkLst>
        </pc:spChg>
        <pc:spChg chg="mod">
          <ac:chgData name="Shiva Kunwar" userId="aebf2261f0d6e09f" providerId="LiveId" clId="{5A7BEA50-B40D-472E-A5AA-F65BA9F8C0F9}" dt="2023-12-23T13:14:29.893" v="25" actId="20577"/>
          <ac:spMkLst>
            <pc:docMk/>
            <pc:sldMk cId="66725232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367653918" sldId="26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131060453" sldId="26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817541" sldId="27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000565446" sldId="27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917515243" sldId="27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009154456" sldId="27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765123200" sldId="27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1901092" sldId="27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58007340" sldId="277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826283221" sldId="27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1278695420" sldId="279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545004558" sldId="28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236876371" sldId="281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8328856" sldId="282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238215219" sldId="283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841506593" sldId="284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50312172" sldId="285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419921314" sldId="286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2988085092" sldId="288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723421437" sldId="290"/>
        </pc:sldMkLst>
      </pc:sldChg>
      <pc:sldChg chg="del">
        <pc:chgData name="Shiva Kunwar" userId="aebf2261f0d6e09f" providerId="LiveId" clId="{5A7BEA50-B40D-472E-A5AA-F65BA9F8C0F9}" dt="2023-12-23T13:14:00.620" v="4" actId="47"/>
        <pc:sldMkLst>
          <pc:docMk/>
          <pc:sldMk cId="3246644238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B175-B3E8-9626-99BA-14D9B2AE9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1F5056-0D90-6F9E-8920-EAB98A8047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BF5E4-06D7-4B6B-8623-1847115B0D6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0CA93-43BC-62F1-BE00-6BFE5B063F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64324-16ED-484A-AB7A-3C57362C35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2D7D0-EDDD-4ABC-AE49-03A8D6FB1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2/20/2024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2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0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9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1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0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9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9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90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24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59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101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7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1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1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3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7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1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Class discussion on real-world applications of databases.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Quiz on basic database terminology.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Hands-on exercise: Create a simple database using DDL commands.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3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6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BDB087A-3DA7-4017-A5B1-F130DC91F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5A401-D6B7-4962-876B-5DB5840E4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07326-D737-439C-9190-476F49A5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539496"/>
            <a:ext cx="4907908" cy="264043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Click to edit Master title style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B68F67-401D-47DB-8256-A99FC6E9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01" y="539496"/>
            <a:ext cx="4956417" cy="264043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F752DB1-6A0B-4783-9C40-800940EAFC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0624" y="3355848"/>
            <a:ext cx="5230368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4F09D8BB-76EC-4BB5-8860-21FBB2990A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0992" y="3355848"/>
            <a:ext cx="5843016" cy="281635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DA8C2-1E19-4FCB-8656-240C92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3352062"/>
            <a:ext cx="413642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1133D-7CCD-4CD4-B2BA-F05FAE1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B0F32-F444-4A9F-8575-96F5D13E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6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A4606-69F4-4469-B7C4-4AF495AC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/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62D696-4404-4062-9387-925D9687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95999" y="695340"/>
            <a:ext cx="5391683" cy="547685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5F07E-A8F5-473A-90AC-3BF5823C0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0FC374E-BABB-4A9C-A608-04A2B9C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0256" y="1243584"/>
            <a:ext cx="4361688" cy="436168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49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71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0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7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00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3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Gray Rectangle">
            <a:extLst>
              <a:ext uri="{FF2B5EF4-FFF2-40B4-BE49-F238E27FC236}">
                <a16:creationId xmlns:a16="http://schemas.microsoft.com/office/drawing/2014/main" id="{B586FD74-98AC-4CA5-9E62-97DAE4C19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94E74-B403-4256-9D59-241B0C4E5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836FB9-568E-408A-B183-65F9ABF6E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40168"/>
            <a:ext cx="10624949" cy="1787136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437444-7076-4AEE-AB96-9C6BB85DA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7777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536502EE-A891-4CB0-9BA5-B0AC7B9AA8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4406215"/>
            <a:ext cx="2587752" cy="1764792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51D45778-D0A6-415B-AA4F-03D6E429EB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1760" y="25777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93E1D509-0CBA-46BD-9192-C0403309FD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51760" y="4406575"/>
            <a:ext cx="1764792" cy="1764792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22" y="2880452"/>
            <a:ext cx="6355998" cy="3095445"/>
          </a:xfrm>
        </p:spPr>
        <p:txBody>
          <a:bodyPr anchor="t" anchorCtr="0">
            <a:normAutofit/>
          </a:bodyPr>
          <a:lstStyle>
            <a:lvl1pPr>
              <a:buNone/>
              <a:defRPr/>
            </a:lvl1pPr>
          </a:lstStyle>
          <a:p>
            <a:pPr lvl="0">
              <a:lnSpc>
                <a:spcPts val="2800"/>
              </a:lnSpc>
            </a:pPr>
            <a:r>
              <a:rPr lang="en-US" sz="18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15398" y="2577775"/>
            <a:ext cx="7676601" cy="35944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E8DAB8-6232-45C1-9BC3-E99A86BD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5610"/>
            <a:ext cx="708823" cy="7132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EAD03C-7B1C-453F-9977-4E2DD813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551" y="540167"/>
            <a:ext cx="4616981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50C66604-16E4-4B52-80AA-A0D73512D1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54680" y="685800"/>
            <a:ext cx="3072384" cy="548634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551" y="2880452"/>
            <a:ext cx="4616981" cy="3095445"/>
          </a:xfrm>
        </p:spPr>
        <p:txBody>
          <a:bodyPr anchor="t" anchorCtr="0">
            <a:normAutofit/>
          </a:bodyPr>
          <a:lstStyle>
            <a:lvl1pPr marL="0" indent="0">
              <a:buNone/>
              <a:defRPr baseline="0"/>
            </a:lvl1pPr>
          </a:lstStyle>
          <a:p>
            <a:pPr lvl="0">
              <a:lnSpc>
                <a:spcPts val="2800"/>
              </a:lnSpc>
            </a:pPr>
            <a:r>
              <a:rPr lang="en-US" sz="18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5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6" name="Subtitle 24">
            <a:extLst>
              <a:ext uri="{FF2B5EF4-FFF2-40B4-BE49-F238E27FC236}">
                <a16:creationId xmlns:a16="http://schemas.microsoft.com/office/drawing/2014/main" id="{FFA42F70-43EA-4954-AA43-22F43175C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7" name="Rectangle 6" descr="Tag=AccentColor&#10;Flavor=Light&#10;Target=Fill">
            <a:extLst>
              <a:ext uri="{FF2B5EF4-FFF2-40B4-BE49-F238E27FC236}">
                <a16:creationId xmlns:a16="http://schemas.microsoft.com/office/drawing/2014/main" id="{F5FCF09E-0DE5-4155-9DC0-786737CF2E1B}"/>
              </a:ext>
            </a:extLst>
          </p:cNvPr>
          <p:cNvSpPr/>
          <p:nvPr userDrawn="1"/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D3536A-3915-4B2E-B85A-9B494EEFBC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6" y="0"/>
            <a:ext cx="5020056" cy="6848856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3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63210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620983"/>
            <a:ext cx="10946892" cy="4411026"/>
          </a:xfrm>
        </p:spPr>
        <p:txBody>
          <a:bodyPr/>
          <a:lstStyle>
            <a:lvl1pPr>
              <a:buNone/>
              <a:defRPr sz="2400"/>
            </a:lvl1pPr>
            <a:lvl2pPr>
              <a:buNone/>
              <a:defRPr sz="22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8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A992A1-D012-4834-9575-CF195C29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7BDB455-4C3A-4D7D-BA1B-53E54A2F8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576263"/>
            <a:ext cx="5206802" cy="2967606"/>
          </a:xfrm>
        </p:spPr>
        <p:txBody>
          <a:bodyPr anchor="b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 dirty="0"/>
              <a:t>Click to edit Master title style</a:t>
            </a:r>
          </a:p>
        </p:txBody>
      </p:sp>
      <p:sp>
        <p:nvSpPr>
          <p:cNvPr id="9" name="Subtitle 24">
            <a:extLst>
              <a:ext uri="{FF2B5EF4-FFF2-40B4-BE49-F238E27FC236}">
                <a16:creationId xmlns:a16="http://schemas.microsoft.com/office/drawing/2014/main" id="{D04D9E17-0E95-4027-8EDD-241B2BB1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9" y="3764975"/>
            <a:ext cx="5206802" cy="2192683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dirty="0"/>
              <a:t>Click to edit Master subtitle style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A26827B-04FD-424C-A601-BCAAD51F46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4224" y="68580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51A43274-DD11-4214-8866-5163B788CD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61416" y="2559960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63E02E81-5AE8-46D6-942E-52D16C8CB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1416" y="4416192"/>
            <a:ext cx="5129784" cy="1746504"/>
          </a:xfrm>
          <a:solidFill>
            <a:schemeClr val="accent3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8B021-326C-466B-A929-7282AA793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72" y="685799"/>
            <a:ext cx="687327" cy="174790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33741E-9972-4C5E-B592-7570CD3CC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6A56C-39A6-4FDE-BD90-66B344C06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9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760"/>
            <a:ext cx="11067089" cy="1325880"/>
          </a:xfrm>
        </p:spPr>
        <p:txBody>
          <a:bodyPr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sz="52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F2462114-8669-43BC-B4E2-2721F7F370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2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88BD3B0-8831-43B7-B5A9-3F692192A2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624" y="3971853"/>
            <a:ext cx="2642616" cy="877824"/>
          </a:xfrm>
        </p:spPr>
        <p:txBody>
          <a:bodyPr anchor="b" anchorCtr="0">
            <a:normAutofit/>
          </a:bodyPr>
          <a:lstStyle>
            <a:lvl1pPr>
              <a:buNone/>
              <a:defRPr sz="2000" b="1" baseline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0625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E9A9694E-7001-4575-9F4C-663629B0A7C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227832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44183588-657C-4472-8112-7A2B55E2E7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783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5900E07-5526-44B5-BD49-95414B120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22783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5AD1D716-DEC7-4756-8417-259B5EAA7E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44184" y="2029968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5E05DC2B-9AC8-4E27-A870-E3E9BBCF4F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44184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3C6B231-0427-4DBE-AE82-31CC424FC66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44184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7FC7F9C-D486-450B-B0F9-3EE9789C896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1392" y="2020920"/>
            <a:ext cx="2642616" cy="1892808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9A466F23-EDAE-477E-B8D1-C9E81E6D1B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1392" y="3971853"/>
            <a:ext cx="2642616" cy="877824"/>
          </a:xfrm>
        </p:spPr>
        <p:txBody>
          <a:bodyPr anchor="b" anchorCtr="0"/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C8ADF02-C47F-4077-865D-D057627A9E3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851392" y="4945456"/>
            <a:ext cx="2644360" cy="741904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360FCC-CBCE-4F8E-84A2-B29CA5DAD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8AF1F-4C5C-4C08-894E-00850C38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 descr="Tag=AccentColor&#10;Flavor=Light&#10;Target=Fill">
            <a:extLst>
              <a:ext uri="{FF2B5EF4-FFF2-40B4-BE49-F238E27FC236}">
                <a16:creationId xmlns:a16="http://schemas.microsoft.com/office/drawing/2014/main" id="{A53A46AB-E26C-4F66-A0B8-4CDBD5F4011C}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 descr="Tag=AccentColor&#10;Flavor=Light&#10;Target=Line">
            <a:extLst>
              <a:ext uri="{FF2B5EF4-FFF2-40B4-BE49-F238E27FC236}">
                <a16:creationId xmlns:a16="http://schemas.microsoft.com/office/drawing/2014/main" id="{91B558DC-6718-44D0-992F-3EF710C6A72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Tag=AccentColor&#10;Flavor=Light&#10;Target=Line">
            <a:extLst>
              <a:ext uri="{FF2B5EF4-FFF2-40B4-BE49-F238E27FC236}">
                <a16:creationId xmlns:a16="http://schemas.microsoft.com/office/drawing/2014/main" id="{8957C00F-B052-4CA9-BD41-08B7B9AD505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 descr="Tag=AccentColor&#10;Flavor=Light&#10;Target=Fill">
            <a:extLst>
              <a:ext uri="{FF2B5EF4-FFF2-40B4-BE49-F238E27FC236}">
                <a16:creationId xmlns:a16="http://schemas.microsoft.com/office/drawing/2014/main" id="{3065995A-ADFA-424E-8E79-060CD9CD1880}"/>
              </a:ext>
            </a:extLst>
          </p:cNvPr>
          <p:cNvSpPr/>
          <p:nvPr userDrawn="1"/>
        </p:nvSpPr>
        <p:spPr>
          <a:xfrm rot="10800000">
            <a:off x="11492523" y="0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51" y="1690688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3651" y="2514600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D0520DAB-C1D4-4D6C-A6DC-D7EC7DD52AD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Tag=AccentColor&#10;Flavor=Light&#10;Target=Line">
            <a:extLst>
              <a:ext uri="{FF2B5EF4-FFF2-40B4-BE49-F238E27FC236}">
                <a16:creationId xmlns:a16="http://schemas.microsoft.com/office/drawing/2014/main" id="{C30EEEA8-859F-4EA5-BF79-BCCA444C5E96}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948393-0FB5-4969-8C1D-8D80A6884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6679" y="1681163"/>
            <a:ext cx="3291840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4ACFC3A6-17FC-4040-AC3E-76E9975C5A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26679" y="2505075"/>
            <a:ext cx="3291840" cy="3526932"/>
          </a:xfrm>
        </p:spPr>
        <p:txBody>
          <a:bodyPr>
            <a:normAutofit/>
          </a:bodyPr>
          <a:lstStyle>
            <a:lvl1pPr>
              <a:lnSpc>
                <a:spcPts val="2100"/>
              </a:lnSpc>
              <a:spcBef>
                <a:spcPts val="1000"/>
              </a:spcBef>
              <a:defRPr sz="1800"/>
            </a:lvl1pPr>
            <a:lvl2pPr>
              <a:lnSpc>
                <a:spcPts val="2100"/>
              </a:lnSpc>
              <a:spcBef>
                <a:spcPts val="1000"/>
              </a:spcBef>
              <a:defRPr sz="1800"/>
            </a:lvl2pPr>
            <a:lvl3pPr>
              <a:lnSpc>
                <a:spcPts val="2100"/>
              </a:lnSpc>
              <a:spcBef>
                <a:spcPts val="1000"/>
              </a:spcBef>
              <a:defRPr sz="1400"/>
            </a:lvl3pPr>
            <a:lvl4pPr>
              <a:lnSpc>
                <a:spcPts val="2100"/>
              </a:lnSpc>
              <a:spcBef>
                <a:spcPts val="1000"/>
              </a:spcBef>
              <a:defRPr sz="1200"/>
            </a:lvl4pPr>
            <a:lvl5pPr>
              <a:lnSpc>
                <a:spcPts val="2100"/>
              </a:lnSpc>
              <a:spcBef>
                <a:spcPts val="1000"/>
              </a:spcBef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0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 userDrawn="1"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233845"/>
            <a:ext cx="10543032" cy="951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274047"/>
            <a:ext cx="10543032" cy="494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02/22/2024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Advanced Database Model | Lecture 18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0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6" r:id="rId2"/>
    <p:sldLayoutId id="2147483808" r:id="rId3"/>
    <p:sldLayoutId id="2147483817" r:id="rId4"/>
    <p:sldLayoutId id="2147483795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  <p:sldLayoutId id="2147483794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allpapercave.com/analysis-wallpap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.KUNWAR@HOTMAIL.COM" TargetMode="Externa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1EEA-542C-DBA5-0F03-47421732B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7187723" cy="1558680"/>
          </a:xfrm>
        </p:spPr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6970-010C-D66F-1469-B2F0870F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569" y="4476328"/>
            <a:ext cx="3336312" cy="1558673"/>
          </a:xfrm>
        </p:spPr>
        <p:txBody>
          <a:bodyPr/>
          <a:lstStyle/>
          <a:p>
            <a:r>
              <a:rPr lang="en-US" dirty="0"/>
              <a:t>Er. Shiva Kunwar</a:t>
            </a:r>
          </a:p>
          <a:p>
            <a:r>
              <a:rPr lang="en-US" dirty="0"/>
              <a:t>Lecturer, GU</a:t>
            </a:r>
          </a:p>
        </p:txBody>
      </p:sp>
      <p:pic>
        <p:nvPicPr>
          <p:cNvPr id="10" name="Picture Placeholder 9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0D749EE-7F5D-607E-7CF3-5F30BC3F34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858" b="18858"/>
          <a:stretch>
            <a:fillRect/>
          </a:stretch>
        </p:blipFill>
        <p:spPr/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66A9420-2EAA-2BB1-E08B-25BFB498717E}"/>
              </a:ext>
            </a:extLst>
          </p:cNvPr>
          <p:cNvSpPr txBox="1">
            <a:spLocks/>
          </p:cNvSpPr>
          <p:nvPr/>
        </p:nvSpPr>
        <p:spPr>
          <a:xfrm>
            <a:off x="451927" y="4271133"/>
            <a:ext cx="1822659" cy="66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5139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Online Store → customers in different geographical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online store with customers in different geographical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database that stores information about your customers, including their names, addresses, and order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traditional, centralized database system, all the customer data would be stored in a single database located on a server in one location.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lead to performance issues if there are a large number of customers or if customers are spread out over a large area.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if the server were to fail or go offline, the entire system would be unavailable.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916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a distributed database system is implemented which include setting up multiple database servers, each located in a different geographical region.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contains a complete copy of the customer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when a customer logs into your online store, their request is directed to the server closest to their location.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processes the request using the local copy of the database, eliminating the need for data to be transferred across long distances.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server were to fail, customers in that region would still be able to access the system using one of the other servers.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example provides improved performance, availability, and fault tolerance.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does require additional resources to maintain multiple copies of the database and ensure that they remain in sync.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</a:t>
            </a:r>
          </a:p>
          <a:p>
            <a:pPr lvl="1"/>
            <a:r>
              <a:rPr lang="en-US" sz="2400" dirty="0"/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calability</a:t>
            </a:r>
          </a:p>
          <a:p>
            <a:pPr lvl="1"/>
            <a:r>
              <a:rPr lang="en-US" sz="2400" dirty="0"/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mproved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complexity</a:t>
            </a:r>
          </a:p>
          <a:p>
            <a:pPr lvl="1"/>
            <a:r>
              <a:rPr lang="en-US" sz="2400" dirty="0"/>
              <a:t>Increased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5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is a type of database management system that is designed to handle large volumes of unstructured or semi-structured data, such as text, images, video, and social media data.</a:t>
            </a:r>
          </a:p>
          <a:p>
            <a:r>
              <a:rPr lang="en-US" dirty="0"/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nlike traditional relational databases, NoSQL databases do not rely on a fixed schema or tabular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= {"name": "Ram", "age": 20, "country": "Nepal"}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databases store data in documents, typically in a JSON. Each document can contain a different structure, allowing for flexibility in the data model. Examples include MongoDB and Couchbase.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stores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databases store data as key-value pairs, with each key corresponding to a value. They are designed for fast retrieval of data and are often used for caching or session management. Example Amazon DynamoDB.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family stores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databases store data in columns, rather than rows, allowing for efficient querying and indexing of data. Examples include Apache Cassandra and HBase.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databases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databases store data as nodes and edges, allowing for complex relationships and graph analysis. They are often used for social networking, recommendation engines, and fraud detection. Example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7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/>
              <a:t>abbreviates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huge amounts of information in the XML format.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can be queried, transformed, exported, and returned to a calling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structure of XML data model is a tree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model is used to store valuable internal data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1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 Warehouse (Optional Topic)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is a repository (or archive) of information gathered from multiple sources,  stored under a unified schema, at a single 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gathered, the data are stored for a long time, permitting access to historical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data warehouses provide the user with a single consolidated interface to data, making decision-support queries easier to write.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by accessing information for decision support from a data warehouse, the decision maker ensures that online transaction processing systems are not affected by the decision-support workload.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9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the architecture of a typical data warehouse, and illustrates the gathering of data, the storage of data, and the querying and data-analysis support.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C2034-B2B6-FAA7-CAC2-C930A5CBA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91" y="1324819"/>
            <a:ext cx="7913618" cy="39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7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issues to be addressed in building a warehouse are the following: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and how to gather data</a:t>
            </a: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source-driven architecture for gathering data, the data sources transmit new information, either continually (as transaction processing takes place), or periodically (nightly, for example).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destination-driven architecture, the data warehouse periodically sends requests for new data to the sources.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4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schema to 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that have been constructed independently are likely to have different schemas.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even use different data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task of a warehouse is to perform schema integration and convert data to the integrated schema before they are stored.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data stored in the warehouse are not just a copy of the data at the sources.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they can be thought of as a materialized view of the data at the sources.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9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163211"/>
            <a:ext cx="11082529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8: Advanced Database Model (4hrs)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603717"/>
            <a:ext cx="11082529" cy="442829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Relational Model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Model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Systems and XML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correcting and preprocessing data is called data cleansing.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often deliver data with numerous minor inconsistencies, that can be corrected. For example, names are often misspelled, and addresses may have street/area/city names misspelled, or zip codes entered incorrectly.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corrected to a reasonable extent by consulting a database of street names and zip codes in each city.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lists collected from multiple sources may have duplicates that need to be eliminated in a merge–purge operation.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for multiple individuals in a house may be grouped so only one mailing is sent to each house; this operation is called householding.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3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propagate updates</a:t>
            </a: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on relations at the data sources must be propagated to the data warehouse.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relations at the data warehouse are the same as those at the data source, the propagation is straightforward.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not, the problem of propagating updates is the view-maintenance problem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96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data to summarize</a:t>
            </a:r>
            <a:endParaRPr lang="en-US" b="1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generated by a transaction-processing system may be too large to store online.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answer many queries by maintaining just summary data obtained by aggregation on a relation, rather than maintaining the entire relation.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instead of storing data about every sale of clothing, we can store total sales of clothing by item name and category.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5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- Subject-Oriented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around major subjects, such as customer, product, sales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the modeling and analysis of data for decision-makers, not on daily operations or transaction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simple and concise view around subject issues by excluding data that are not useful in the decision support process.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47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- Integrated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/>
              <a:t>Constructed by integrating multiple, heterogeneous data sources</a:t>
            </a:r>
          </a:p>
          <a:p>
            <a:pPr lvl="1"/>
            <a:r>
              <a:rPr lang="en-US" sz="2400" dirty="0"/>
              <a:t>relational databases, flat files, and on-line transaction records.</a:t>
            </a:r>
          </a:p>
          <a:p>
            <a:r>
              <a:rPr lang="en-US" dirty="0"/>
              <a:t>Data cleaning and data integration techniques are applied.</a:t>
            </a:r>
          </a:p>
          <a:p>
            <a:pPr lvl="1"/>
            <a:r>
              <a:rPr lang="en-US" sz="2400" dirty="0"/>
              <a:t>Ensure consistency in naming conventions, encoding structures, attribute measures, etc. among different data sources.</a:t>
            </a:r>
          </a:p>
          <a:p>
            <a:pPr lvl="1"/>
            <a:r>
              <a:rPr lang="en-US" sz="2400" dirty="0"/>
              <a:t> E.g.., Hotel price: currency, tax, breakfast covered, etc. </a:t>
            </a:r>
          </a:p>
          <a:p>
            <a:pPr lvl="1"/>
            <a:r>
              <a:rPr lang="en-US" sz="2400" dirty="0"/>
              <a:t>When data is moved to the warehouse, it is converted.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67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- Integrated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horizon for the data warehouse is significantly longer than that of  operational systems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database: current value data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data: provide information from a historical perspective (e.g., past 5-10 years)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key structure in the data warehouse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an element of time, explicitly or implicitly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key to operational data may or may not contain “time element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90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- Nonvolatile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physically separate store of data transformed from the operational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update of data does not occur in the data warehouse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transaction processing, recovery, and concurrency control mechanisms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only two operations in data accessing: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loading of data and access to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02/22/2024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08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LECTURE 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661739"/>
            <a:ext cx="9848887" cy="22252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SHIVA.KUNWAR@HOTMAIL.COM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buFont typeface="Wingdings 2" panose="05020102010507070707" pitchFamily="18" charset="2"/>
              <a:buChar char="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+977-9819123654</a:t>
            </a:r>
          </a:p>
          <a:p>
            <a:pPr indent="-228600" algn="ctr">
              <a:buFont typeface="Wingdings 2" panose="05020102010507070707" pitchFamily="18" charset="2"/>
              <a:buChar char="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classroom code 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drbzdcf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552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6E72E-376F-834C-CD79-32264CC5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FOR LECTURE 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FD33-ADFF-561E-437A-B83C3E5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96AC3-CB6B-911F-8FF9-F5D96FBB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13E4-932A-52E1-1578-568658B7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2899" y="6217920"/>
            <a:ext cx="2743200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5B250-01D0-AFD6-9942-1BAFA5AD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210381"/>
            <a:ext cx="11082529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model enhance its power and make it more suitable for handling complex data structures.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Object-Relational Model (ORM) combines the features of the relational and object-oriented models.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the storage of complex data types such as arrays, structures, and objects, as well as the ability to define user-defined types and functions.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efficient way to handle complex data and enables the use of object-oriented programming concepts in database applications.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210381"/>
            <a:ext cx="11082529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Relational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Relational Model (ERM) extends the relational model by introducing additional constructs such as derived attributes, multi-valued dependencies, and recursive relationships.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a more flexible representation of data and provides additional support for data modeling and design.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 Model (SM) is a model that extends the relational model by adding semantic information to the database schema.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the representation of knowledge and relationships between entities and allows for more expressive queries that can take into account the meaning of data.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6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210381"/>
            <a:ext cx="11082529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XML Model is an extension of the relational model that supports the storage and manipulation of XML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efficient way to store and retrieve complex hierarchical data structures such as documents and web pages.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NoSQL Model is a non-relational model that is designed to handle large volumes of unstructured and semi-structured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flexible and scalable way to store and retrieve data and is commonly used in big data and real-time applications.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3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2" y="210381"/>
            <a:ext cx="11082529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of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 Housing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warehouse is a large, centralized repository of data that is used for reporting and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typically designed using a relational database management system (RDBMS) and provides a way to store and manage large volumes of data from multiple sources.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warehouse uses a schema that is optimized for reporting and analysis and may include denormalized tables and aggregations to improve query performance.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0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adds new features and capabilities that are not present in the traditional relational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object-oriented model, data is represented as objects, which have properties and methods.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be organized into classes, which define the properties and behavior of the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can also inherit properties and methods from other classes, allowing for the creation of more complex and sophisticated data structures.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0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consider a simple database for a library.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traditional relational database, you might have a table for books, with columns for the book title, author, publisher, and publication date.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an object-oriented database, you might represent a book as an object with properties such as title, author, and publication date, and methods such as borrow() and return().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might also have a class for books, which defines the properties and behavior of all book objects, and subclasses for different types of books.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object-oriented model provides a more flexible and expressive way to represent data than the traditional relational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supports encapsulation, inheritance, and polymorphism.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0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210381"/>
            <a:ext cx="11082528" cy="1325563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535944"/>
            <a:ext cx="11082529" cy="48085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 is a collection of multiple, logically related databases which are distributed across the nodes in the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distributed model, data is distributed across multiple physical locations or nodes, which are connected by a network.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02/22/2024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Advanced Database Model | Lecture 18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2AB91-64BD-9AA8-4FB9-A15A9EBC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85" y="2907578"/>
            <a:ext cx="5351824" cy="34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sharepoint/v3"/>
    <ds:schemaRef ds:uri="230e9df3-be65-4c73-a93b-d1236ebd677e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{8564645E-7104-4F4A-BD43-E4C797E7F3DF}tf67338807_win32</Template>
  <TotalTime>2221</TotalTime>
  <Words>2941</Words>
  <Application>Microsoft Office PowerPoint</Application>
  <PresentationFormat>Widescreen</PresentationFormat>
  <Paragraphs>345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Dante</vt:lpstr>
      <vt:lpstr>Dante (Headings)2</vt:lpstr>
      <vt:lpstr>Helvetica Neue Medium</vt:lpstr>
      <vt:lpstr>Söhne</vt:lpstr>
      <vt:lpstr>Times New Roman</vt:lpstr>
      <vt:lpstr>Wingdings 2</vt:lpstr>
      <vt:lpstr>OffsetVTI</vt:lpstr>
      <vt:lpstr>Database Management System</vt:lpstr>
      <vt:lpstr>Lesson 8: Advanced Database Model (4hrs)</vt:lpstr>
      <vt:lpstr>Extension of Relational Model</vt:lpstr>
      <vt:lpstr>Extension of Relational Model</vt:lpstr>
      <vt:lpstr>Extension of Relational Model</vt:lpstr>
      <vt:lpstr>Extension of Relational Model</vt:lpstr>
      <vt:lpstr>Object-Oriented Model</vt:lpstr>
      <vt:lpstr>Object-Oriented Model</vt:lpstr>
      <vt:lpstr>Distributed Model</vt:lpstr>
      <vt:lpstr>Distributed Model</vt:lpstr>
      <vt:lpstr>Distributed Model</vt:lpstr>
      <vt:lpstr>Distributed Model</vt:lpstr>
      <vt:lpstr>NoSQL Systems</vt:lpstr>
      <vt:lpstr>NoSQL Systems</vt:lpstr>
      <vt:lpstr>XML Database</vt:lpstr>
      <vt:lpstr>Concept of Data Warehouse (Optional Topic)</vt:lpstr>
      <vt:lpstr>Concept of Data Warehouse</vt:lpstr>
      <vt:lpstr>Components of Data Warehouse</vt:lpstr>
      <vt:lpstr>Components of Data Warehouse</vt:lpstr>
      <vt:lpstr>Components of Data Warehouse</vt:lpstr>
      <vt:lpstr>Components of Data Warehouse</vt:lpstr>
      <vt:lpstr>Components of Data Warehouse</vt:lpstr>
      <vt:lpstr>Data Warehouse - Subject-Oriented</vt:lpstr>
      <vt:lpstr>Data Warehouse - Integrated</vt:lpstr>
      <vt:lpstr>Data Warehouse - Integrated</vt:lpstr>
      <vt:lpstr>Data Warehouse - Nonvolatile</vt:lpstr>
      <vt:lpstr>END OF LECTURE 18</vt:lpstr>
      <vt:lpstr>PREVIEW FOR LECTURE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Shiva Kunwar</dc:creator>
  <cp:lastModifiedBy>Shiva Kunwar</cp:lastModifiedBy>
  <cp:revision>295</cp:revision>
  <dcterms:created xsi:type="dcterms:W3CDTF">2023-12-21T15:41:48Z</dcterms:created>
  <dcterms:modified xsi:type="dcterms:W3CDTF">2024-02-20T15:28:07Z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