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8B7D9B-9C3B-4306-8CFD-6C0B890E43B6}" type="datetimeFigureOut">
              <a:rPr lang="en-US" smtClean="0"/>
              <a:pPr/>
              <a:t>5/17/2023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62BDA-C290-40E8-8AAC-157D422F26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3FA259-7C6D-4255-A04E-AEA95783BEC7}"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5CDF-5C04-463F-8496-08AF3E718BB5}"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D9A20D-37DA-4B82-AA67-79C9AF0BA779}"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D6BB1-C704-4EA2-AE47-05BD89C93DED}"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827AD-2C63-48CF-A1AD-7BF930E9A34F}" type="datetime1">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B7B037-1D1A-4871-90F2-A3178A458FE3}"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C8742-1ACA-4A01-A5C6-CEF0A06A8961}" type="datetime1">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0DDCE-2733-462E-B825-4BEF47F8A6AB}" type="datetime1">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149B-19E9-4982-9C0F-52C441E78E44}" type="datetime1">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A8391-58B1-4727-B44E-1CEF6EE5FCFD}"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8151D-C4B4-4F1D-972B-1153ED1C5F31}" type="datetime1">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373-A135-4F93-907E-BFB0035E959A}" type="datetime1">
              <a:rPr lang="en-US" smtClean="0"/>
              <a:pPr/>
              <a:t>5/17/2023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E1D34-C3AB-47EE-B264-B52C8560A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8077200" cy="1695450"/>
          </a:xfrm>
        </p:spPr>
        <p:txBody>
          <a:bodyPr/>
          <a:lstStyle/>
          <a:p>
            <a:r>
              <a:rPr lang="en-US" dirty="0">
                <a:solidFill>
                  <a:srgbClr val="FF0000"/>
                </a:solidFill>
              </a:rPr>
              <a:t>Unit: Introduction of CG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A002-78AD-F87E-74D2-24741C4E88E3}"/>
              </a:ext>
            </a:extLst>
          </p:cNvPr>
          <p:cNvSpPr>
            <a:spLocks noGrp="1"/>
          </p:cNvSpPr>
          <p:nvPr>
            <p:ph type="title"/>
          </p:nvPr>
        </p:nvSpPr>
        <p:spPr/>
        <p:txBody>
          <a:bodyPr/>
          <a:lstStyle/>
          <a:p>
            <a:r>
              <a:rPr lang="en-US" dirty="0">
                <a:solidFill>
                  <a:srgbClr val="FF0000"/>
                </a:solidFill>
              </a:rPr>
              <a:t>Subtractive Model</a:t>
            </a:r>
          </a:p>
        </p:txBody>
      </p:sp>
      <p:sp>
        <p:nvSpPr>
          <p:cNvPr id="3" name="Content Placeholder 2">
            <a:extLst>
              <a:ext uri="{FF2B5EF4-FFF2-40B4-BE49-F238E27FC236}">
                <a16:creationId xmlns:a16="http://schemas.microsoft.com/office/drawing/2014/main" id="{DE2512B5-17BF-ED9A-0770-84EB343A37EA}"/>
              </a:ext>
            </a:extLst>
          </p:cNvPr>
          <p:cNvSpPr>
            <a:spLocks noGrp="1"/>
          </p:cNvSpPr>
          <p:nvPr>
            <p:ph idx="1"/>
          </p:nvPr>
        </p:nvSpPr>
        <p:spPr>
          <a:xfrm>
            <a:off x="457200" y="1417638"/>
            <a:ext cx="8382000" cy="4708525"/>
          </a:xfrm>
        </p:spPr>
        <p:txBody>
          <a:bodyPr>
            <a:normAutofit lnSpcReduction="10000"/>
          </a:bodyPr>
          <a:lstStyle/>
          <a:p>
            <a:r>
              <a:rPr lang="en-US" b="0" i="0" dirty="0">
                <a:effectLst/>
                <a:latin typeface="Quicksand"/>
              </a:rPr>
              <a:t>It is also named a</a:t>
            </a:r>
            <a:r>
              <a:rPr lang="en-US" b="1" i="0" dirty="0">
                <a:effectLst/>
                <a:latin typeface="Quicksand"/>
              </a:rPr>
              <a:t>s “CMYK Model.”</a:t>
            </a:r>
            <a:r>
              <a:rPr lang="en-US" b="0" i="0" dirty="0">
                <a:effectLst/>
                <a:latin typeface="Quicksand"/>
              </a:rPr>
              <a:t> CMYK stands for </a:t>
            </a:r>
            <a:r>
              <a:rPr lang="en-US" b="1" i="0" dirty="0">
                <a:effectLst/>
                <a:latin typeface="Quicksand"/>
              </a:rPr>
              <a:t>Cyan, Magenta, Yellow, and Black.</a:t>
            </a:r>
            <a:r>
              <a:rPr lang="en-US" b="0" i="0" dirty="0">
                <a:effectLst/>
                <a:latin typeface="Quicksand"/>
              </a:rPr>
              <a:t> </a:t>
            </a:r>
          </a:p>
          <a:p>
            <a:r>
              <a:rPr lang="en-US" b="0" i="0" dirty="0">
                <a:effectLst/>
                <a:latin typeface="Quicksand"/>
              </a:rPr>
              <a:t>The Subtractive model uses a reflection of light to display the colors. </a:t>
            </a:r>
          </a:p>
          <a:p>
            <a:r>
              <a:rPr lang="en-US" b="0" i="0" dirty="0">
                <a:effectLst/>
                <a:latin typeface="Quicksand"/>
              </a:rPr>
              <a:t>The perceived color depends on the reflection of light.</a:t>
            </a:r>
          </a:p>
          <a:p>
            <a:pPr algn="l" fontAlgn="base"/>
            <a:r>
              <a:rPr lang="en-US" b="0" i="0" dirty="0">
                <a:effectLst/>
                <a:latin typeface="Quicksand"/>
              </a:rPr>
              <a:t>The CMYK model uses printing inks.</a:t>
            </a:r>
          </a:p>
          <a:p>
            <a:pPr algn="l" fontAlgn="base"/>
            <a:r>
              <a:rPr lang="en-US" b="1" i="0" dirty="0">
                <a:effectLst/>
                <a:latin typeface="Quicksand"/>
              </a:rPr>
              <a:t>For Example</a:t>
            </a:r>
            <a:r>
              <a:rPr lang="en-US" b="0" i="0" dirty="0">
                <a:effectLst/>
                <a:latin typeface="Quicksand"/>
              </a:rPr>
              <a:t>- Paint, Pigments, and color filter etc.</a:t>
            </a:r>
          </a:p>
          <a:p>
            <a:pPr marL="0" indent="0">
              <a:buNone/>
            </a:pPr>
            <a:endParaRPr lang="en-US" dirty="0"/>
          </a:p>
        </p:txBody>
      </p:sp>
      <p:sp>
        <p:nvSpPr>
          <p:cNvPr id="4" name="Slide Number Placeholder 3">
            <a:extLst>
              <a:ext uri="{FF2B5EF4-FFF2-40B4-BE49-F238E27FC236}">
                <a16:creationId xmlns:a16="http://schemas.microsoft.com/office/drawing/2014/main" id="{BFA92D00-3D6F-A36D-235D-066478933A86}"/>
              </a:ext>
            </a:extLst>
          </p:cNvPr>
          <p:cNvSpPr>
            <a:spLocks noGrp="1"/>
          </p:cNvSpPr>
          <p:nvPr>
            <p:ph type="sldNum" sz="quarter" idx="12"/>
          </p:nvPr>
        </p:nvSpPr>
        <p:spPr/>
        <p:txBody>
          <a:bodyPr/>
          <a:lstStyle/>
          <a:p>
            <a:fld id="{750E1D34-C3AB-47EE-B264-B52C8560A43F}" type="slidenum">
              <a:rPr lang="en-US" smtClean="0"/>
              <a:pPr/>
              <a:t>10</a:t>
            </a:fld>
            <a:endParaRPr lang="en-US"/>
          </a:p>
        </p:txBody>
      </p:sp>
    </p:spTree>
    <p:extLst>
      <p:ext uri="{BB962C8B-B14F-4D97-AF65-F5344CB8AC3E}">
        <p14:creationId xmlns:p14="http://schemas.microsoft.com/office/powerpoint/2010/main" val="180419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10A5-7568-4F05-E925-E06EED2254D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92009E6-4054-C134-CD43-ABA030A4899D}"/>
              </a:ext>
            </a:extLst>
          </p:cNvPr>
          <p:cNvSpPr>
            <a:spLocks noGrp="1"/>
          </p:cNvSpPr>
          <p:nvPr>
            <p:ph type="sldNum" sz="quarter" idx="12"/>
          </p:nvPr>
        </p:nvSpPr>
        <p:spPr/>
        <p:txBody>
          <a:bodyPr/>
          <a:lstStyle/>
          <a:p>
            <a:fld id="{750E1D34-C3AB-47EE-B264-B52C8560A43F}" type="slidenum">
              <a:rPr lang="en-US" smtClean="0"/>
              <a:pPr/>
              <a:t>11</a:t>
            </a:fld>
            <a:endParaRPr lang="en-US"/>
          </a:p>
        </p:txBody>
      </p:sp>
      <p:pic>
        <p:nvPicPr>
          <p:cNvPr id="4098" name="Picture 2" descr="Color Model 3">
            <a:extLst>
              <a:ext uri="{FF2B5EF4-FFF2-40B4-BE49-F238E27FC236}">
                <a16:creationId xmlns:a16="http://schemas.microsoft.com/office/drawing/2014/main" id="{7709B3D4-EBC4-DCB8-F90B-5C54CC2240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4495800" cy="4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35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E66D-CAB0-781A-C873-2BD8EF6BD28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BE85321E-436E-7A63-6413-C97737067986}"/>
              </a:ext>
            </a:extLst>
          </p:cNvPr>
          <p:cNvSpPr>
            <a:spLocks noGrp="1"/>
          </p:cNvSpPr>
          <p:nvPr>
            <p:ph type="sldNum" sz="quarter" idx="12"/>
          </p:nvPr>
        </p:nvSpPr>
        <p:spPr/>
        <p:txBody>
          <a:bodyPr/>
          <a:lstStyle/>
          <a:p>
            <a:fld id="{750E1D34-C3AB-47EE-B264-B52C8560A43F}" type="slidenum">
              <a:rPr lang="en-US" smtClean="0"/>
              <a:pPr/>
              <a:t>12</a:t>
            </a:fld>
            <a:endParaRPr lang="en-US"/>
          </a:p>
        </p:txBody>
      </p:sp>
      <p:pic>
        <p:nvPicPr>
          <p:cNvPr id="5122" name="Picture 2" descr="Color Model 4">
            <a:extLst>
              <a:ext uri="{FF2B5EF4-FFF2-40B4-BE49-F238E27FC236}">
                <a16:creationId xmlns:a16="http://schemas.microsoft.com/office/drawing/2014/main" id="{3902BDAA-4643-63E9-2C22-234D1092A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600200"/>
            <a:ext cx="59436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3" name="Content Placeholder 2"/>
          <p:cNvSpPr>
            <a:spLocks noGrp="1"/>
          </p:cNvSpPr>
          <p:nvPr>
            <p:ph idx="1"/>
          </p:nvPr>
        </p:nvSpPr>
        <p:spPr/>
        <p:txBody>
          <a:bodyPr>
            <a:normAutofit fontScale="70000" lnSpcReduction="20000"/>
          </a:bodyPr>
          <a:lstStyle/>
          <a:p>
            <a:pPr algn="just"/>
            <a:r>
              <a:rPr lang="en-US" dirty="0"/>
              <a:t>Machine languages are the first generation of programming languages.</a:t>
            </a:r>
          </a:p>
          <a:p>
            <a:pPr algn="just"/>
            <a:r>
              <a:rPr lang="en-US" dirty="0"/>
              <a:t>A machine language is a machine-dependent, low-level language that uses binary code to interact with a specific computer system. </a:t>
            </a:r>
          </a:p>
          <a:p>
            <a:pPr algn="just"/>
            <a:r>
              <a:rPr lang="en-US" dirty="0"/>
              <a:t>A machine-dependent language works only on a specific computer system and its components.</a:t>
            </a:r>
          </a:p>
          <a:p>
            <a:pPr algn="just"/>
            <a:r>
              <a:rPr lang="en-US" dirty="0"/>
              <a:t>A Machine Independent language is one that can run on any machine. An example of this would be Java.</a:t>
            </a:r>
          </a:p>
          <a:p>
            <a:pPr algn="just"/>
            <a:r>
              <a:rPr lang="en-US" dirty="0"/>
              <a:t>Machine Independent language can take the compiled code for any given machine and run it on the machine we are attempting to run it on. </a:t>
            </a:r>
          </a:p>
          <a:p>
            <a:pPr algn="just"/>
            <a:r>
              <a:rPr lang="en-US" dirty="0"/>
              <a:t>A TRULY machine-independent language would produce exactly the same output no matter which computer it was run on.</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5105400"/>
          </a:xfrm>
        </p:spPr>
        <p:txBody>
          <a:bodyPr>
            <a:normAutofit fontScale="70000" lnSpcReduction="20000"/>
          </a:bodyPr>
          <a:lstStyle/>
          <a:p>
            <a:pPr>
              <a:buNone/>
            </a:pPr>
            <a:r>
              <a:rPr lang="en-US" b="1" dirty="0">
                <a:solidFill>
                  <a:srgbClr val="FF0000"/>
                </a:solidFill>
              </a:rPr>
              <a:t>Open GL</a:t>
            </a:r>
          </a:p>
          <a:p>
            <a:pPr algn="just"/>
            <a:r>
              <a:rPr lang="en-US" dirty="0"/>
              <a:t>OpenGL is a low-level graphics library specification. </a:t>
            </a:r>
          </a:p>
          <a:p>
            <a:pPr algn="just"/>
            <a:r>
              <a:rPr lang="en-US" dirty="0"/>
              <a:t>It makes available to the programmer a small set of geometric primitives - points, lines, polygons, images, and bitmaps. </a:t>
            </a:r>
          </a:p>
          <a:p>
            <a:pPr algn="just"/>
            <a:r>
              <a:rPr lang="en-US" dirty="0"/>
              <a:t>OpenGL provides a set of commands that allow the specification of geometric objects in two or three dimensions, using the provided primitives, together with commands that control how these objects are rendered (drawn).</a:t>
            </a:r>
          </a:p>
          <a:p>
            <a:pPr algn="just"/>
            <a:r>
              <a:rPr lang="en-US" dirty="0"/>
              <a:t>Since OpenGL drawing commands are limited to those that generate simple geometric primitives (points, lines, and polygons), the OpenGL Utility Toolkit (GLUT) has been created to aid in the development of more complicated three-dimensional objects such as a sphere, a torus, and even a teapot. </a:t>
            </a:r>
          </a:p>
          <a:p>
            <a:pPr algn="just"/>
            <a:r>
              <a:rPr lang="en-US" dirty="0"/>
              <a:t>GLUT may not be satisfactory for full-featured OpenGL applications, but it is a useful starting point for learning OpenGL.</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b="1" dirty="0">
                <a:solidFill>
                  <a:srgbClr val="FF0000"/>
                </a:solidFill>
              </a:rPr>
              <a:t>Libraries</a:t>
            </a:r>
          </a:p>
          <a:p>
            <a:pPr algn="just"/>
            <a:r>
              <a:rPr lang="en-US" dirty="0"/>
              <a:t>OpenGL provides a powerful but primitive set of rendering command, and all higher-level drawing must be done in terms of these commands. </a:t>
            </a:r>
          </a:p>
          <a:p>
            <a:pPr algn="just"/>
            <a:r>
              <a:rPr lang="en-US" dirty="0"/>
              <a:t>There are several libraries that allow you to simplify your programming tasks, including the following:</a:t>
            </a:r>
          </a:p>
          <a:p>
            <a:pPr lvl="0" algn="just"/>
            <a:r>
              <a:rPr lang="en-US" dirty="0"/>
              <a:t>OpenGL Utility Library (GLU) contains several routines that use lower-level OpenGL commands to perform such tasks</a:t>
            </a:r>
          </a:p>
          <a:p>
            <a:pPr algn="just"/>
            <a:r>
              <a:rPr lang="en-US" dirty="0"/>
              <a:t>as setting up </a:t>
            </a:r>
            <a:r>
              <a:rPr lang="en-US" dirty="0" err="1"/>
              <a:t>matracies</a:t>
            </a:r>
            <a:r>
              <a:rPr lang="en-US" dirty="0"/>
              <a:t> for specific viewing orientations and projections and rendering surfaces.</a:t>
            </a:r>
          </a:p>
          <a:p>
            <a:pPr algn="just"/>
            <a:r>
              <a:rPr lang="en-US" dirty="0"/>
              <a:t>OpenGL Utility Toolkit (GLUT) is a window-system-independent toolkit, written by Mark </a:t>
            </a:r>
            <a:r>
              <a:rPr lang="en-US" dirty="0" err="1"/>
              <a:t>Kilgard</a:t>
            </a:r>
            <a:r>
              <a:rPr lang="en-US" dirty="0"/>
              <a:t>, to hide the complexities of differing window APIs</a:t>
            </a:r>
          </a:p>
        </p:txBody>
      </p:sp>
      <p:sp>
        <p:nvSpPr>
          <p:cNvPr id="4" name="Slide Number Placeholder 3"/>
          <p:cNvSpPr>
            <a:spLocks noGrp="1"/>
          </p:cNvSpPr>
          <p:nvPr>
            <p:ph type="sldNum" sz="quarter" idx="12"/>
          </p:nvPr>
        </p:nvSpPr>
        <p:spPr/>
        <p:txBody>
          <a:bodyPr/>
          <a:lstStyle/>
          <a:p>
            <a:fld id="{750E1D34-C3AB-47EE-B264-B52C8560A43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BD0C-3BDF-5D0A-6FE8-FCC9B93D4DD4}"/>
              </a:ext>
            </a:extLst>
          </p:cNvPr>
          <p:cNvSpPr>
            <a:spLocks noGrp="1"/>
          </p:cNvSpPr>
          <p:nvPr>
            <p:ph type="title"/>
          </p:nvPr>
        </p:nvSpPr>
        <p:spPr/>
        <p:txBody>
          <a:bodyPr/>
          <a:lstStyle/>
          <a:p>
            <a:r>
              <a:rPr lang="en-US" dirty="0">
                <a:solidFill>
                  <a:srgbClr val="FF0000"/>
                </a:solidFill>
              </a:rPr>
              <a:t>Color Models</a:t>
            </a:r>
          </a:p>
        </p:txBody>
      </p:sp>
      <p:sp>
        <p:nvSpPr>
          <p:cNvPr id="3" name="Content Placeholder 2">
            <a:extLst>
              <a:ext uri="{FF2B5EF4-FFF2-40B4-BE49-F238E27FC236}">
                <a16:creationId xmlns:a16="http://schemas.microsoft.com/office/drawing/2014/main" id="{109FBE41-BCAB-168E-85F0-8636465FA930}"/>
              </a:ext>
            </a:extLst>
          </p:cNvPr>
          <p:cNvSpPr>
            <a:spLocks noGrp="1"/>
          </p:cNvSpPr>
          <p:nvPr>
            <p:ph idx="1"/>
          </p:nvPr>
        </p:nvSpPr>
        <p:spPr>
          <a:xfrm>
            <a:off x="457200" y="1219200"/>
            <a:ext cx="8229600" cy="4906963"/>
          </a:xfrm>
        </p:spPr>
        <p:txBody>
          <a:bodyPr>
            <a:normAutofit fontScale="77500" lnSpcReduction="20000"/>
          </a:bodyPr>
          <a:lstStyle/>
          <a:p>
            <a:pPr algn="just" fontAlgn="base"/>
            <a:r>
              <a:rPr lang="en-US" b="1" i="0" dirty="0">
                <a:effectLst/>
                <a:latin typeface="Quicksand"/>
              </a:rPr>
              <a:t>"</a:t>
            </a:r>
            <a:r>
              <a:rPr lang="en-US" b="0" i="0" dirty="0">
                <a:effectLst/>
                <a:latin typeface="Quicksand"/>
              </a:rPr>
              <a:t>Color model is a 3D color coordinate system to produce all range of color through the primary color set.</a:t>
            </a:r>
            <a:r>
              <a:rPr lang="en-US" b="1" i="0" dirty="0">
                <a:effectLst/>
                <a:latin typeface="Quicksand"/>
              </a:rPr>
              <a:t>" </a:t>
            </a:r>
            <a:r>
              <a:rPr lang="en-US" b="0" i="0" dirty="0">
                <a:effectLst/>
                <a:latin typeface="Quicksand"/>
              </a:rPr>
              <a:t>There are millions of colors used in computer graphics. </a:t>
            </a:r>
          </a:p>
          <a:p>
            <a:pPr algn="just" fontAlgn="base"/>
            <a:r>
              <a:rPr lang="en-US" b="0" i="0" dirty="0">
                <a:effectLst/>
                <a:latin typeface="Quicksand"/>
              </a:rPr>
              <a:t>The light displays the color. A Color model is a hierarchical system in which we can create every color by using RGB (Red, Green, Blue) and CMYK (Cyan, Magenta, Yellow, Black) models. </a:t>
            </a:r>
          </a:p>
          <a:p>
            <a:pPr algn="just" fontAlgn="base"/>
            <a:r>
              <a:rPr lang="en-US" b="0" i="0" dirty="0">
                <a:effectLst/>
                <a:latin typeface="Quicksand"/>
              </a:rPr>
              <a:t>We can use different colors for various purposes.</a:t>
            </a:r>
          </a:p>
          <a:p>
            <a:pPr algn="just" fontAlgn="base"/>
            <a:r>
              <a:rPr lang="en-US" b="0" i="0" dirty="0">
                <a:effectLst/>
                <a:latin typeface="Quicksand"/>
              </a:rPr>
              <a:t>The total number of colors displayed by the monitor depends on the storage capacity of the video controller card.</a:t>
            </a:r>
          </a:p>
          <a:p>
            <a:pPr algn="just" fontAlgn="base"/>
            <a:r>
              <a:rPr lang="en-US" b="0" i="0" dirty="0">
                <a:effectLst/>
                <a:latin typeface="Quicksand"/>
              </a:rPr>
              <a:t>The Video controller card is used as an interface between the computer system and the display device. It is also known as “</a:t>
            </a:r>
            <a:r>
              <a:rPr lang="en-US" b="1" i="0" dirty="0">
                <a:effectLst/>
                <a:latin typeface="Quicksand"/>
              </a:rPr>
              <a:t>Video Random Access Memory (VRAM).”</a:t>
            </a:r>
            <a:endParaRPr lang="en-US" b="0" i="0" dirty="0">
              <a:effectLst/>
              <a:latin typeface="Quicksand"/>
            </a:endParaRPr>
          </a:p>
          <a:p>
            <a:pPr marL="0" indent="0">
              <a:buNone/>
            </a:pPr>
            <a:endParaRPr lang="en-US" dirty="0"/>
          </a:p>
        </p:txBody>
      </p:sp>
      <p:sp>
        <p:nvSpPr>
          <p:cNvPr id="4" name="Slide Number Placeholder 3">
            <a:extLst>
              <a:ext uri="{FF2B5EF4-FFF2-40B4-BE49-F238E27FC236}">
                <a16:creationId xmlns:a16="http://schemas.microsoft.com/office/drawing/2014/main" id="{81AA0379-6631-1EFE-2C31-18DC28F3CE3D}"/>
              </a:ext>
            </a:extLst>
          </p:cNvPr>
          <p:cNvSpPr>
            <a:spLocks noGrp="1"/>
          </p:cNvSpPr>
          <p:nvPr>
            <p:ph type="sldNum" sz="quarter" idx="12"/>
          </p:nvPr>
        </p:nvSpPr>
        <p:spPr/>
        <p:txBody>
          <a:bodyPr/>
          <a:lstStyle/>
          <a:p>
            <a:fld id="{750E1D34-C3AB-47EE-B264-B52C8560A43F}" type="slidenum">
              <a:rPr lang="en-US" smtClean="0"/>
              <a:pPr/>
              <a:t>5</a:t>
            </a:fld>
            <a:endParaRPr lang="en-US"/>
          </a:p>
        </p:txBody>
      </p:sp>
    </p:spTree>
    <p:extLst>
      <p:ext uri="{BB962C8B-B14F-4D97-AF65-F5344CB8AC3E}">
        <p14:creationId xmlns:p14="http://schemas.microsoft.com/office/powerpoint/2010/main" val="111587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A580-F781-F7C2-F8B6-2DDB2562817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7B9BFDE4-1583-8A8D-9560-21594E52C1E2}"/>
              </a:ext>
            </a:extLst>
          </p:cNvPr>
          <p:cNvSpPr>
            <a:spLocks noGrp="1"/>
          </p:cNvSpPr>
          <p:nvPr>
            <p:ph type="sldNum" sz="quarter" idx="12"/>
          </p:nvPr>
        </p:nvSpPr>
        <p:spPr/>
        <p:txBody>
          <a:bodyPr/>
          <a:lstStyle/>
          <a:p>
            <a:fld id="{750E1D34-C3AB-47EE-B264-B52C8560A43F}" type="slidenum">
              <a:rPr lang="en-US" smtClean="0"/>
              <a:pPr/>
              <a:t>6</a:t>
            </a:fld>
            <a:endParaRPr lang="en-US"/>
          </a:p>
        </p:txBody>
      </p:sp>
      <p:pic>
        <p:nvPicPr>
          <p:cNvPr id="1026" name="Picture 2" descr="Color Model">
            <a:extLst>
              <a:ext uri="{FF2B5EF4-FFF2-40B4-BE49-F238E27FC236}">
                <a16:creationId xmlns:a16="http://schemas.microsoft.com/office/drawing/2014/main" id="{874856A6-2546-EBCF-4EAF-D0A1AE66D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2158" y="685800"/>
            <a:ext cx="6222641"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7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1B7F-1477-6C8E-FF8F-F193B8D9AD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4D619-F61F-9C18-0310-276FC7DB7837}"/>
              </a:ext>
            </a:extLst>
          </p:cNvPr>
          <p:cNvSpPr>
            <a:spLocks noGrp="1"/>
          </p:cNvSpPr>
          <p:nvPr>
            <p:ph idx="1"/>
          </p:nvPr>
        </p:nvSpPr>
        <p:spPr>
          <a:xfrm>
            <a:off x="457200" y="1066800"/>
            <a:ext cx="8229600" cy="5059363"/>
          </a:xfrm>
        </p:spPr>
        <p:txBody>
          <a:bodyPr>
            <a:normAutofit lnSpcReduction="10000"/>
          </a:bodyPr>
          <a:lstStyle/>
          <a:p>
            <a:pPr marL="0" indent="0" algn="l">
              <a:buNone/>
            </a:pPr>
            <a:r>
              <a:rPr lang="en-US" b="1" i="0" dirty="0">
                <a:solidFill>
                  <a:srgbClr val="FF0000"/>
                </a:solidFill>
                <a:effectLst/>
                <a:latin typeface="Quicksand"/>
              </a:rPr>
              <a:t>Additive Color Model: </a:t>
            </a:r>
          </a:p>
          <a:p>
            <a:pPr algn="just">
              <a:buFont typeface="Arial" panose="020B0604020202020204" pitchFamily="34" charset="0"/>
              <a:buChar char="•"/>
            </a:pPr>
            <a:r>
              <a:rPr lang="en-US" b="0" i="0" dirty="0">
                <a:solidFill>
                  <a:srgbClr val="666666"/>
                </a:solidFill>
                <a:effectLst/>
                <a:latin typeface="Quicksand"/>
              </a:rPr>
              <a:t>It is also named as </a:t>
            </a:r>
            <a:r>
              <a:rPr lang="en-US" b="1" i="0" dirty="0">
                <a:solidFill>
                  <a:srgbClr val="504B3A"/>
                </a:solidFill>
                <a:effectLst/>
                <a:latin typeface="Quicksand"/>
              </a:rPr>
              <a:t>“RGB model.”</a:t>
            </a:r>
            <a:r>
              <a:rPr lang="en-US" b="0" i="0" dirty="0">
                <a:solidFill>
                  <a:srgbClr val="666666"/>
                </a:solidFill>
                <a:effectLst/>
                <a:latin typeface="Quicksand"/>
              </a:rPr>
              <a:t> RGB stands for </a:t>
            </a:r>
            <a:r>
              <a:rPr lang="en-US" b="1" i="0" dirty="0">
                <a:solidFill>
                  <a:srgbClr val="504B3A"/>
                </a:solidFill>
                <a:effectLst/>
                <a:latin typeface="Quicksand"/>
              </a:rPr>
              <a:t>Red, Green, Blue</a:t>
            </a:r>
            <a:r>
              <a:rPr lang="en-US" b="0" i="0" dirty="0">
                <a:solidFill>
                  <a:srgbClr val="666666"/>
                </a:solidFill>
                <a:effectLst/>
                <a:latin typeface="Quicksand"/>
              </a:rPr>
              <a:t>. </a:t>
            </a:r>
          </a:p>
          <a:p>
            <a:pPr algn="just">
              <a:buFont typeface="Arial" panose="020B0604020202020204" pitchFamily="34" charset="0"/>
              <a:buChar char="•"/>
            </a:pPr>
            <a:r>
              <a:rPr lang="en-US" b="0" i="0" dirty="0">
                <a:solidFill>
                  <a:srgbClr val="666666"/>
                </a:solidFill>
                <a:effectLst/>
                <a:latin typeface="Quicksand"/>
              </a:rPr>
              <a:t>The Additive color model uses a mixture of light to display colors.</a:t>
            </a:r>
          </a:p>
          <a:p>
            <a:pPr algn="just">
              <a:buFont typeface="Arial" panose="020B0604020202020204" pitchFamily="34" charset="0"/>
              <a:buChar char="•"/>
            </a:pPr>
            <a:r>
              <a:rPr lang="en-US" b="0" i="0" dirty="0">
                <a:solidFill>
                  <a:srgbClr val="666666"/>
                </a:solidFill>
                <a:effectLst/>
                <a:latin typeface="Quicksand"/>
              </a:rPr>
              <a:t> The perceived color depends on the transmission of light. It is used in digital media.</a:t>
            </a:r>
          </a:p>
          <a:p>
            <a:pPr algn="just" fontAlgn="base"/>
            <a:r>
              <a:rPr lang="en-US" b="1" i="0" dirty="0">
                <a:solidFill>
                  <a:srgbClr val="504B3A"/>
                </a:solidFill>
                <a:effectLst/>
                <a:latin typeface="Quicksand"/>
              </a:rPr>
              <a:t>For Example</a:t>
            </a:r>
            <a:r>
              <a:rPr lang="en-US" b="0" i="0" dirty="0">
                <a:solidFill>
                  <a:srgbClr val="666666"/>
                </a:solidFill>
                <a:effectLst/>
                <a:latin typeface="Quicksand"/>
              </a:rPr>
              <a:t>- Computer Monitor, Television etc.</a:t>
            </a:r>
          </a:p>
          <a:p>
            <a:endParaRPr lang="en-US" dirty="0"/>
          </a:p>
        </p:txBody>
      </p:sp>
      <p:sp>
        <p:nvSpPr>
          <p:cNvPr id="4" name="Slide Number Placeholder 3">
            <a:extLst>
              <a:ext uri="{FF2B5EF4-FFF2-40B4-BE49-F238E27FC236}">
                <a16:creationId xmlns:a16="http://schemas.microsoft.com/office/drawing/2014/main" id="{E115D017-60F6-175C-4056-05F683E904AE}"/>
              </a:ext>
            </a:extLst>
          </p:cNvPr>
          <p:cNvSpPr>
            <a:spLocks noGrp="1"/>
          </p:cNvSpPr>
          <p:nvPr>
            <p:ph type="sldNum" sz="quarter" idx="12"/>
          </p:nvPr>
        </p:nvSpPr>
        <p:spPr/>
        <p:txBody>
          <a:bodyPr/>
          <a:lstStyle/>
          <a:p>
            <a:fld id="{750E1D34-C3AB-47EE-B264-B52C8560A43F}" type="slidenum">
              <a:rPr lang="en-US" smtClean="0"/>
              <a:pPr/>
              <a:t>7</a:t>
            </a:fld>
            <a:endParaRPr lang="en-US"/>
          </a:p>
        </p:txBody>
      </p:sp>
    </p:spTree>
    <p:extLst>
      <p:ext uri="{BB962C8B-B14F-4D97-AF65-F5344CB8AC3E}">
        <p14:creationId xmlns:p14="http://schemas.microsoft.com/office/powerpoint/2010/main" val="40890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66DE-10AF-4653-5AB7-6EAB0AC14E0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34138BD-76BE-822E-D348-985A4992149A}"/>
              </a:ext>
            </a:extLst>
          </p:cNvPr>
          <p:cNvSpPr>
            <a:spLocks noGrp="1"/>
          </p:cNvSpPr>
          <p:nvPr>
            <p:ph type="sldNum" sz="quarter" idx="12"/>
          </p:nvPr>
        </p:nvSpPr>
        <p:spPr/>
        <p:txBody>
          <a:bodyPr/>
          <a:lstStyle/>
          <a:p>
            <a:fld id="{750E1D34-C3AB-47EE-B264-B52C8560A43F}" type="slidenum">
              <a:rPr lang="en-US" smtClean="0"/>
              <a:pPr/>
              <a:t>8</a:t>
            </a:fld>
            <a:endParaRPr lang="en-US"/>
          </a:p>
        </p:txBody>
      </p:sp>
      <p:pic>
        <p:nvPicPr>
          <p:cNvPr id="2050" name="Picture 2" descr="Color Model 1">
            <a:extLst>
              <a:ext uri="{FF2B5EF4-FFF2-40B4-BE49-F238E27FC236}">
                <a16:creationId xmlns:a16="http://schemas.microsoft.com/office/drawing/2014/main" id="{B61D53E2-49E8-DBE5-7AE0-4C0EDE7AF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5638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00D7-F39E-F149-FBA5-EDDB7D3A38E9}"/>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5A8D08A-099C-FED3-3C55-BF4991C77A4D}"/>
              </a:ext>
            </a:extLst>
          </p:cNvPr>
          <p:cNvSpPr>
            <a:spLocks noGrp="1"/>
          </p:cNvSpPr>
          <p:nvPr>
            <p:ph type="sldNum" sz="quarter" idx="12"/>
          </p:nvPr>
        </p:nvSpPr>
        <p:spPr/>
        <p:txBody>
          <a:bodyPr/>
          <a:lstStyle/>
          <a:p>
            <a:fld id="{750E1D34-C3AB-47EE-B264-B52C8560A43F}" type="slidenum">
              <a:rPr lang="en-US" smtClean="0"/>
              <a:pPr/>
              <a:t>9</a:t>
            </a:fld>
            <a:endParaRPr lang="en-US"/>
          </a:p>
        </p:txBody>
      </p:sp>
      <p:pic>
        <p:nvPicPr>
          <p:cNvPr id="3074" name="Picture 2" descr="Color Model 2">
            <a:extLst>
              <a:ext uri="{FF2B5EF4-FFF2-40B4-BE49-F238E27FC236}">
                <a16:creationId xmlns:a16="http://schemas.microsoft.com/office/drawing/2014/main" id="{594742F8-0403-D35F-42F8-9F07C021ED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943600" cy="48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1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635</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Quicksand</vt:lpstr>
      <vt:lpstr>Office Theme</vt:lpstr>
      <vt:lpstr>Unit: Introduction of CG</vt:lpstr>
      <vt:lpstr>Introduction:</vt:lpstr>
      <vt:lpstr>PowerPoint Presentation</vt:lpstr>
      <vt:lpstr>PowerPoint Presentation</vt:lpstr>
      <vt:lpstr>Color Models</vt:lpstr>
      <vt:lpstr>PowerPoint Presentation</vt:lpstr>
      <vt:lpstr>PowerPoint Presentation</vt:lpstr>
      <vt:lpstr>PowerPoint Presentation</vt:lpstr>
      <vt:lpstr>PowerPoint Presentation</vt:lpstr>
      <vt:lpstr>Subtractive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SarojGiri</cp:lastModifiedBy>
  <cp:revision>35</cp:revision>
  <dcterms:created xsi:type="dcterms:W3CDTF">2022-01-13T05:01:48Z</dcterms:created>
  <dcterms:modified xsi:type="dcterms:W3CDTF">2023-05-17T11:09:08Z</dcterms:modified>
</cp:coreProperties>
</file>