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7" r:id="rId4"/>
    <p:sldId id="260" r:id="rId5"/>
    <p:sldId id="265" r:id="rId6"/>
    <p:sldId id="263" r:id="rId7"/>
    <p:sldId id="266" r:id="rId8"/>
    <p:sldId id="261" r:id="rId9"/>
    <p:sldId id="262" r:id="rId10"/>
    <p:sldId id="264" r:id="rId11"/>
    <p:sldId id="267" r:id="rId12"/>
    <p:sldId id="268" r:id="rId13"/>
    <p:sldId id="271" r:id="rId14"/>
    <p:sldId id="269" r:id="rId15"/>
    <p:sldId id="27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3A1D1-7A2B-4EE5-9D9D-0B63AEEC4DDE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A01A5-262A-47B5-A476-970E5E74C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7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ext Box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sp>
      <p:sp>
        <p:nvSpPr>
          <p:cNvPr id="137218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729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9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20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7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8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3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C5DB-3F35-4AD9-A167-7D594FCD3C8C}" type="datetimeFigureOut">
              <a:rPr lang="en-US" smtClean="0"/>
              <a:t>7/6/2022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94B90-4EC5-40DE-872A-F9D9791D9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Graph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 Complete Graph:</a:t>
            </a:r>
          </a:p>
          <a:p>
            <a:r>
              <a:rPr lang="en-US" dirty="0"/>
              <a:t>A graph in which every pair of vertices is joined by exactly one edge is called </a:t>
            </a:r>
            <a:r>
              <a:rPr lang="en-US" b="1" dirty="0"/>
              <a:t>complete graph</a:t>
            </a:r>
            <a:r>
              <a:rPr lang="en-US" dirty="0"/>
              <a:t>. It contains all possible edges.</a:t>
            </a:r>
          </a:p>
          <a:p>
            <a:r>
              <a:rPr lang="en-US" dirty="0" smtClean="0"/>
              <a:t>It is </a:t>
            </a:r>
            <a:r>
              <a:rPr lang="en-US" dirty="0"/>
              <a:t>represented by Kn.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078" y="3893892"/>
            <a:ext cx="8965843" cy="198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6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7</a:t>
            </a:r>
            <a:r>
              <a:rPr lang="en-US" b="1" dirty="0" smtClean="0"/>
              <a:t>. </a:t>
            </a:r>
            <a:r>
              <a:rPr lang="en-US" b="1" dirty="0"/>
              <a:t>Regular </a:t>
            </a:r>
            <a:r>
              <a:rPr lang="en-US" b="1" dirty="0" smtClean="0"/>
              <a:t>Graph:</a:t>
            </a:r>
          </a:p>
          <a:p>
            <a:r>
              <a:rPr lang="en-US" dirty="0"/>
              <a:t>A </a:t>
            </a:r>
            <a:r>
              <a:rPr lang="en-US" b="1" dirty="0"/>
              <a:t>Regular graph</a:t>
            </a:r>
            <a:r>
              <a:rPr lang="en-US" dirty="0"/>
              <a:t> is a graph in which degree of all the vertices is same.</a:t>
            </a:r>
          </a:p>
          <a:p>
            <a:r>
              <a:rPr lang="en-US" dirty="0"/>
              <a:t>If the degree of all the vertices is k, then it is called k-regular graph.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91" y="3451940"/>
            <a:ext cx="8718117" cy="249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6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365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8</a:t>
            </a:r>
            <a:r>
              <a:rPr lang="en-US" b="1" dirty="0" smtClean="0"/>
              <a:t>. </a:t>
            </a:r>
            <a:r>
              <a:rPr lang="en-US" b="1" dirty="0"/>
              <a:t>Cyclic </a:t>
            </a:r>
            <a:r>
              <a:rPr lang="en-US" b="1" dirty="0" smtClean="0"/>
              <a:t>Graph:</a:t>
            </a:r>
          </a:p>
          <a:p>
            <a:r>
              <a:rPr lang="en-US" dirty="0"/>
              <a:t>A graph with 'n' vertices (where, n&gt;=3) and 'n' edges forming a cycle of 'n' with all its edges is known as </a:t>
            </a:r>
            <a:r>
              <a:rPr lang="en-US" b="1" dirty="0"/>
              <a:t>cycle graph</a:t>
            </a:r>
            <a:r>
              <a:rPr lang="en-US" dirty="0"/>
              <a:t>.</a:t>
            </a:r>
          </a:p>
          <a:p>
            <a:r>
              <a:rPr lang="en-US" dirty="0"/>
              <a:t>A graph containing at least one cycle in it is known as a </a:t>
            </a:r>
            <a:r>
              <a:rPr lang="en-US" b="1" dirty="0"/>
              <a:t>cyclic graph</a:t>
            </a:r>
            <a:r>
              <a:rPr lang="en-US" dirty="0"/>
              <a:t>.</a:t>
            </a:r>
          </a:p>
          <a:p>
            <a:r>
              <a:rPr lang="en-US" dirty="0"/>
              <a:t>In the cycle graph, degree of each vertex is 2.</a:t>
            </a:r>
          </a:p>
          <a:p>
            <a:r>
              <a:rPr lang="en-US" dirty="0"/>
              <a:t>The cycle graph which has n vertices is denoted by </a:t>
            </a:r>
            <a:r>
              <a:rPr lang="en-US" dirty="0" err="1"/>
              <a:t>Cn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399" y="4331595"/>
            <a:ext cx="62674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168" y="1192155"/>
            <a:ext cx="9697185" cy="386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77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9</a:t>
            </a:r>
            <a:r>
              <a:rPr lang="en-US" b="1" dirty="0" smtClean="0"/>
              <a:t>. </a:t>
            </a:r>
            <a:r>
              <a:rPr lang="en-US" b="1" dirty="0"/>
              <a:t>Acyclic </a:t>
            </a:r>
            <a:r>
              <a:rPr lang="en-US" b="1" dirty="0" smtClean="0"/>
              <a:t>Graph: 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graph which does not contain any cycle in it is called as an </a:t>
            </a:r>
            <a:r>
              <a:rPr lang="en-US" b="1" dirty="0"/>
              <a:t>acyclic graph</a:t>
            </a:r>
            <a:r>
              <a:rPr lang="en-US" dirty="0"/>
              <a:t>.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31" y="3203752"/>
            <a:ext cx="7340031" cy="279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10. </a:t>
            </a:r>
            <a:r>
              <a:rPr lang="en-US" b="1" dirty="0"/>
              <a:t>Bipartite </a:t>
            </a:r>
            <a:r>
              <a:rPr lang="en-US" b="1" dirty="0" smtClean="0"/>
              <a:t>Graph: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bipartite graph</a:t>
            </a:r>
            <a:r>
              <a:rPr lang="en-US" dirty="0"/>
              <a:t> is a graph in which the vertex set can be partitioned into two sets such that edges only go between sets, not within them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72387"/>
            <a:ext cx="5257800" cy="2019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74" y="3529414"/>
            <a:ext cx="2697991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68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210578"/>
            <a:ext cx="10515600" cy="1325563"/>
          </a:xfrm>
        </p:spPr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5361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11. </a:t>
            </a:r>
            <a:r>
              <a:rPr lang="en-US" b="1" dirty="0"/>
              <a:t>Complete Bipartite </a:t>
            </a:r>
            <a:r>
              <a:rPr lang="en-US" b="1" dirty="0" smtClean="0"/>
              <a:t>Graph: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complete bipartite graph</a:t>
            </a:r>
            <a:r>
              <a:rPr lang="en-US" dirty="0"/>
              <a:t> is a bipartite graph in which each vertex in the first set is joined to each vertex in the second set by exactly one edge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264" y="2975019"/>
            <a:ext cx="3921783" cy="320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23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048" y="210578"/>
            <a:ext cx="10515600" cy="1325563"/>
          </a:xfrm>
        </p:spPr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153614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12. </a:t>
            </a:r>
            <a:r>
              <a:rPr lang="en-US" b="1" dirty="0"/>
              <a:t>Weighted </a:t>
            </a:r>
            <a:r>
              <a:rPr lang="en-US" b="1" dirty="0" smtClean="0"/>
              <a:t>Graph:</a:t>
            </a:r>
          </a:p>
          <a:p>
            <a:pPr marL="0" indent="0">
              <a:buNone/>
            </a:pPr>
            <a:r>
              <a:rPr lang="en-US" dirty="0"/>
              <a:t>A weighted graph is a graph whose edges have been labeled with some weights or numbers.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56" y="3070404"/>
            <a:ext cx="5382095" cy="28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5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2362201" y="6245225"/>
            <a:ext cx="19018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31188" cy="990600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 smtClean="0">
                <a:latin typeface="Times New Roman" charset="0"/>
                <a:ea typeface="+mj-ea"/>
              </a:rPr>
              <a:t>Graph</a:t>
            </a:r>
            <a:endParaRPr lang="en-US" dirty="0" smtClean="0">
              <a:latin typeface="Times New Roman" charset="0"/>
              <a:ea typeface="+mj-ea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2107" y="1143000"/>
            <a:ext cx="9635544" cy="45275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charset="0"/>
                <a:cs typeface="Comic Sans MS" charset="0"/>
              </a:rPr>
              <a:t>Definition: </a:t>
            </a:r>
          </a:p>
          <a:p>
            <a:pPr marL="0" indent="0">
              <a:buNone/>
            </a:pPr>
            <a:r>
              <a:rPr lang="en-US" dirty="0" smtClean="0">
                <a:latin typeface="Times New Roman" charset="0"/>
              </a:rPr>
              <a:t>A </a:t>
            </a:r>
            <a:r>
              <a:rPr lang="en-US" b="1" dirty="0" smtClean="0">
                <a:latin typeface="Times New Roman" charset="0"/>
              </a:rPr>
              <a:t>simple graph</a:t>
            </a:r>
            <a:r>
              <a:rPr lang="en-US" dirty="0" smtClean="0">
                <a:latin typeface="Times New Roman" charset="0"/>
              </a:rPr>
              <a:t> G = (V, E) consists of V, a nonempty set of vertices, and E, a set of </a:t>
            </a:r>
            <a:r>
              <a:rPr lang="en-US" b="1" dirty="0" smtClean="0">
                <a:latin typeface="Times New Roman" charset="0"/>
              </a:rPr>
              <a:t>unordered</a:t>
            </a:r>
            <a:r>
              <a:rPr lang="en-US" b="1" dirty="0" smtClean="0">
                <a:solidFill>
                  <a:srgbClr val="00FFFF"/>
                </a:solidFill>
                <a:latin typeface="Times New Roman" charset="0"/>
              </a:rPr>
              <a:t> </a:t>
            </a:r>
            <a:r>
              <a:rPr lang="en-US" b="1" dirty="0" smtClean="0">
                <a:latin typeface="Times New Roman" charset="0"/>
              </a:rPr>
              <a:t>pairs</a:t>
            </a:r>
            <a:r>
              <a:rPr lang="en-US" dirty="0" smtClean="0">
                <a:latin typeface="Times New Roman" charset="0"/>
              </a:rPr>
              <a:t> of distinct elements of V called edges.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Graph </a:t>
            </a:r>
            <a:r>
              <a:rPr lang="en-US" dirty="0"/>
              <a:t>G consists of two things: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A set V=V(G) whose elements are called vertices, points or nodes of G.</a:t>
            </a:r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/>
              <a:t>. A set E = E(G) of an unordered pair of distinct vertices called edges of 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. We denote such a graph by G(V, E</a:t>
            </a:r>
            <a:r>
              <a:rPr lang="en-US" dirty="0" smtClean="0"/>
              <a:t>).</a:t>
            </a:r>
            <a:endParaRPr lang="en-US" b="1" dirty="0" smtClean="0">
              <a:solidFill>
                <a:srgbClr val="00FFFF"/>
              </a:solidFill>
              <a:latin typeface="Times New Roman" charset="0"/>
              <a:cs typeface="Comic Sans MS" charset="0"/>
            </a:endParaRPr>
          </a:p>
          <a:p>
            <a:pPr indent="-328613">
              <a:spcBef>
                <a:spcPts val="700"/>
              </a:spcBef>
              <a:spcAft>
                <a:spcPts val="700"/>
              </a:spcAft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979622"/>
      </p:ext>
    </p:extLst>
  </p:cSld>
  <p:clrMapOvr>
    <a:masterClrMapping/>
  </p:clrMapOvr>
  <p:transition>
    <p:random/>
  </p:transition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9674" y="1445988"/>
            <a:ext cx="8118118" cy="479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6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Null </a:t>
            </a:r>
            <a:r>
              <a:rPr lang="en-US" b="1" dirty="0"/>
              <a:t>Graph</a:t>
            </a:r>
            <a:r>
              <a:rPr lang="en-US" b="1" dirty="0" smtClean="0"/>
              <a:t>: </a:t>
            </a:r>
            <a:r>
              <a:rPr lang="en-US" dirty="0"/>
              <a:t>A </a:t>
            </a:r>
            <a:r>
              <a:rPr lang="en-US" b="1" dirty="0"/>
              <a:t>null graph</a:t>
            </a:r>
            <a:r>
              <a:rPr lang="en-US" dirty="0"/>
              <a:t> is a graph in which there are no edges between its vertices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null graph is also called empty graph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b="1" dirty="0"/>
              <a:t>:</a:t>
            </a:r>
            <a:r>
              <a:rPr lang="en-US" dirty="0"/>
              <a:t> The graph shown in fig is a null graph, and the vertices are isolated vertices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382" y="3720854"/>
            <a:ext cx="5459167" cy="231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50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Simple </a:t>
            </a:r>
            <a:r>
              <a:rPr lang="en-US" b="1" dirty="0"/>
              <a:t>Graph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simple graph</a:t>
            </a:r>
            <a:r>
              <a:rPr lang="en-US" dirty="0"/>
              <a:t> is the undirected graph with </a:t>
            </a:r>
            <a:r>
              <a:rPr lang="en-US" b="1" dirty="0"/>
              <a:t>no parallel edges</a:t>
            </a:r>
            <a:r>
              <a:rPr lang="en-US" dirty="0"/>
              <a:t> and </a:t>
            </a:r>
            <a:r>
              <a:rPr lang="en-US" b="1" dirty="0"/>
              <a:t>no loops</a:t>
            </a:r>
            <a:r>
              <a:rPr lang="en-US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971" y="3000777"/>
            <a:ext cx="6930058" cy="306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</a:t>
            </a:r>
            <a:r>
              <a:rPr lang="en-US" b="1" dirty="0" smtClean="0"/>
              <a:t>. </a:t>
            </a:r>
            <a:r>
              <a:rPr lang="en-US" b="1" dirty="0" err="1" smtClean="0"/>
              <a:t>Multigraph</a:t>
            </a:r>
            <a:r>
              <a:rPr lang="en-US" b="1" dirty="0" smtClean="0"/>
              <a:t>: </a:t>
            </a:r>
            <a:r>
              <a:rPr lang="en-US" dirty="0"/>
              <a:t>If in a graph multiple edges between the same set of vertices are allowed, it is known as </a:t>
            </a:r>
            <a:r>
              <a:rPr lang="en-US" dirty="0" err="1"/>
              <a:t>Multigraph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other words, it is a graph having at least one loop or multiple edges</a:t>
            </a:r>
            <a:r>
              <a:rPr lang="en-US" dirty="0" smtClean="0"/>
              <a:t>.</a:t>
            </a:r>
            <a:endParaRPr lang="en-US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3127285"/>
            <a:ext cx="3876541" cy="30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0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Pseudograph</a:t>
            </a:r>
            <a:r>
              <a:rPr lang="en-US" b="1" dirty="0" smtClean="0"/>
              <a:t>: </a:t>
            </a:r>
            <a:r>
              <a:rPr lang="en-US" dirty="0"/>
              <a:t>A </a:t>
            </a:r>
            <a:r>
              <a:rPr lang="en-US" dirty="0" err="1"/>
              <a:t>pseudograph</a:t>
            </a:r>
            <a:r>
              <a:rPr lang="en-US" dirty="0"/>
              <a:t> is a non-simple graph in which both graph loops and multiple edges are permitted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other words, it is a graph having at least one </a:t>
            </a:r>
            <a:r>
              <a:rPr lang="en-US" dirty="0" smtClean="0"/>
              <a:t>loop.</a:t>
            </a:r>
            <a:endParaRPr lang="en-US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662" y="3328251"/>
            <a:ext cx="7146464" cy="235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0" y="14392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en-US" b="1" dirty="0" smtClean="0"/>
              <a:t>. Undirected </a:t>
            </a:r>
            <a:r>
              <a:rPr lang="en-US" b="1" dirty="0"/>
              <a:t>Graphs</a:t>
            </a:r>
            <a:r>
              <a:rPr lang="en-US" b="1" dirty="0" smtClean="0"/>
              <a:t>: </a:t>
            </a:r>
            <a:r>
              <a:rPr lang="en-US" dirty="0"/>
              <a:t>An Undirected graph G consists of a set of vertices, V and a set of edge E.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An </a:t>
            </a:r>
            <a:r>
              <a:rPr lang="en-US" b="1" dirty="0"/>
              <a:t>undirected graph</a:t>
            </a:r>
            <a:r>
              <a:rPr lang="en-US" dirty="0"/>
              <a:t> is a graph whose edges are </a:t>
            </a:r>
            <a:r>
              <a:rPr lang="en-US" b="1" dirty="0"/>
              <a:t>not directed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 Let V = {1, 2, 3, 4} and E = {(1, 2), (1, 4), (3, 4), (2, 3)}.Draw the graph.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520" y="3588122"/>
            <a:ext cx="2879501" cy="22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1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5. </a:t>
            </a:r>
            <a:r>
              <a:rPr lang="en-US" b="1" dirty="0"/>
              <a:t>Directed </a:t>
            </a:r>
            <a:r>
              <a:rPr lang="en-US" b="1" dirty="0" smtClean="0"/>
              <a:t>Graph: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directed graph</a:t>
            </a:r>
            <a:r>
              <a:rPr lang="en-US" dirty="0"/>
              <a:t> is a graph in which the </a:t>
            </a:r>
            <a:r>
              <a:rPr lang="en-US" b="1" dirty="0"/>
              <a:t>edges are directed</a:t>
            </a:r>
            <a:r>
              <a:rPr lang="en-US" dirty="0"/>
              <a:t> by arrows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Directed graph is also known as </a:t>
            </a:r>
            <a:r>
              <a:rPr lang="en-US" b="1" dirty="0"/>
              <a:t>digraphs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494" y="2913844"/>
            <a:ext cx="3520762" cy="27257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9519" y="4716265"/>
            <a:ext cx="68429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333333"/>
                </a:solidFill>
                <a:effectLst/>
                <a:latin typeface="inter-regular"/>
              </a:rPr>
              <a:t>In the above graph, each edge is directed by the arrow. A directed edge has an arrow from A to B, means A is related to B, but B is not related to 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94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384</Words>
  <Application>Microsoft Office PowerPoint</Application>
  <PresentationFormat>Widescreen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Comic Sans MS</vt:lpstr>
      <vt:lpstr>inter-regular</vt:lpstr>
      <vt:lpstr>Times New Roman</vt:lpstr>
      <vt:lpstr>Office Theme</vt:lpstr>
      <vt:lpstr>Unit 5</vt:lpstr>
      <vt:lpstr>Graph</vt:lpstr>
      <vt:lpstr>Example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Types of Graphs</vt:lpstr>
      <vt:lpstr>PowerPoint Presentation</vt:lpstr>
      <vt:lpstr>Types of Graphs</vt:lpstr>
      <vt:lpstr>Types of Graphs</vt:lpstr>
      <vt:lpstr>Types of Graphs</vt:lpstr>
      <vt:lpstr>Types of Graphs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</dc:title>
  <dc:creator>Microsoft account</dc:creator>
  <cp:lastModifiedBy>Microsoft account</cp:lastModifiedBy>
  <cp:revision>7</cp:revision>
  <dcterms:created xsi:type="dcterms:W3CDTF">2022-07-06T05:47:43Z</dcterms:created>
  <dcterms:modified xsi:type="dcterms:W3CDTF">2022-07-06T06:40:23Z</dcterms:modified>
</cp:coreProperties>
</file>