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4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2086-755F-4D56-B4F0-C6077A9130F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0432-67EA-4F89-8E92-76A7E097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5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2086-755F-4D56-B4F0-C6077A9130F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0432-67EA-4F89-8E92-76A7E097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0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2086-755F-4D56-B4F0-C6077A9130F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0432-67EA-4F89-8E92-76A7E097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6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2086-755F-4D56-B4F0-C6077A9130F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0432-67EA-4F89-8E92-76A7E097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6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2086-755F-4D56-B4F0-C6077A9130F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0432-67EA-4F89-8E92-76A7E097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6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2086-755F-4D56-B4F0-C6077A9130F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0432-67EA-4F89-8E92-76A7E097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54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2086-755F-4D56-B4F0-C6077A9130F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0432-67EA-4F89-8E92-76A7E097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8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2086-755F-4D56-B4F0-C6077A9130F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0432-67EA-4F89-8E92-76A7E097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7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2086-755F-4D56-B4F0-C6077A9130F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0432-67EA-4F89-8E92-76A7E097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3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2086-755F-4D56-B4F0-C6077A9130F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0432-67EA-4F89-8E92-76A7E097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1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32086-755F-4D56-B4F0-C6077A9130F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B0432-67EA-4F89-8E92-76A7E097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1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32086-755F-4D56-B4F0-C6077A9130FE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B0432-67EA-4F89-8E92-76A7E097F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7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019480"/>
          </a:xfrm>
        </p:spPr>
        <p:txBody>
          <a:bodyPr>
            <a:normAutofit/>
          </a:bodyPr>
          <a:lstStyle/>
          <a:p>
            <a:r>
              <a:rPr lang="en-US" dirty="0" smtClean="0"/>
              <a:t>5.1:</a:t>
            </a:r>
            <a:r>
              <a:rPr lang="en-US" dirty="0" smtClean="0"/>
              <a:t>Graph Theory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Graph Representation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48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Incidence Matrix: For directed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matrix is filled with either </a:t>
            </a:r>
            <a:r>
              <a:rPr lang="en-US" b="1" dirty="0"/>
              <a:t>0 or 1</a:t>
            </a:r>
            <a:r>
              <a:rPr lang="en-US" dirty="0"/>
              <a:t> or -1. Where,</a:t>
            </a:r>
          </a:p>
          <a:p>
            <a:pPr marL="0" indent="0">
              <a:buNone/>
            </a:pPr>
            <a:r>
              <a:rPr lang="en-US" dirty="0" smtClean="0"/>
              <a:t>	0 </a:t>
            </a:r>
            <a:r>
              <a:rPr lang="en-US" dirty="0"/>
              <a:t>is used to represent row edge which is not connected to column vertex.</a:t>
            </a:r>
          </a:p>
          <a:p>
            <a:pPr marL="0" indent="0">
              <a:buNone/>
            </a:pPr>
            <a:r>
              <a:rPr lang="en-US" dirty="0" smtClean="0"/>
              <a:t>	1 </a:t>
            </a:r>
            <a:r>
              <a:rPr lang="en-US" dirty="0"/>
              <a:t>is used to represent row edge which is connected as outgoing edge to column vertex.</a:t>
            </a:r>
          </a:p>
          <a:p>
            <a:pPr marL="0" indent="0">
              <a:buNone/>
            </a:pPr>
            <a:r>
              <a:rPr lang="en-US" dirty="0" smtClean="0"/>
              <a:t>	-</a:t>
            </a:r>
            <a:r>
              <a:rPr lang="en-US" dirty="0"/>
              <a:t>1 is used to represent row edge which is connected as incoming edge to column vertex.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0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7389" y="1690688"/>
            <a:ext cx="9561515" cy="326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63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066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5239" y="1166192"/>
            <a:ext cx="7358918" cy="23720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227" y="3538248"/>
            <a:ext cx="7947990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19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List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Adjacency list is a linked representation.</a:t>
            </a:r>
          </a:p>
          <a:p>
            <a:r>
              <a:rPr lang="en-US" dirty="0"/>
              <a:t>In this representation, for each vertex in the graph, we maintain the list of its neighbors.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means, every vertex of the graph contains list of its adjacent vertices.</a:t>
            </a:r>
          </a:p>
          <a:p>
            <a:r>
              <a:rPr lang="en-US" dirty="0"/>
              <a:t>We have an array of vertices which is indexed by the vertex number and for each vertex v, the corresponding array element points to a singly linked list of neighbors of v.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6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930" y="1876245"/>
            <a:ext cx="9706890" cy="306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101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21635"/>
            <a:ext cx="10515600" cy="5355328"/>
          </a:xfrm>
        </p:spPr>
        <p:txBody>
          <a:bodyPr/>
          <a:lstStyle/>
          <a:p>
            <a:r>
              <a:rPr lang="en-US" dirty="0"/>
              <a:t>We can also implement this representation using array as follows: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132" y="1686805"/>
            <a:ext cx="8014422" cy="293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24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939"/>
            <a:ext cx="10515600" cy="5024024"/>
          </a:xfrm>
        </p:spPr>
        <p:txBody>
          <a:bodyPr/>
          <a:lstStyle/>
          <a:p>
            <a:r>
              <a:rPr lang="en-US" b="1" dirty="0"/>
              <a:t>Pros:</a:t>
            </a:r>
            <a:endParaRPr lang="en-US" dirty="0"/>
          </a:p>
          <a:p>
            <a:pPr lvl="1"/>
            <a:r>
              <a:rPr lang="en-US" dirty="0"/>
              <a:t>Adjacency list saves lot of space.</a:t>
            </a:r>
          </a:p>
          <a:p>
            <a:pPr lvl="1"/>
            <a:r>
              <a:rPr lang="en-US" dirty="0"/>
              <a:t>We can easily insert or delete as we use linked list.</a:t>
            </a:r>
          </a:p>
          <a:p>
            <a:pPr lvl="1"/>
            <a:r>
              <a:rPr lang="en-US" dirty="0"/>
              <a:t>Such kind of representation is easy to follow and clearly shows the adjacent nodes of node.</a:t>
            </a:r>
          </a:p>
          <a:p>
            <a:r>
              <a:rPr lang="en-US" b="1" dirty="0" smtClean="0"/>
              <a:t>Cons:</a:t>
            </a:r>
            <a:endParaRPr lang="en-US" dirty="0" smtClean="0"/>
          </a:p>
          <a:p>
            <a:pPr lvl="1"/>
            <a:r>
              <a:rPr lang="en-US" dirty="0"/>
              <a:t>slower </a:t>
            </a:r>
          </a:p>
        </p:txBody>
      </p:sp>
    </p:spTree>
    <p:extLst>
      <p:ext uri="{BB962C8B-B14F-4D97-AF65-F5344CB8AC3E}">
        <p14:creationId xmlns:p14="http://schemas.microsoft.com/office/powerpoint/2010/main" val="2895351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379" y="1690688"/>
            <a:ext cx="9215921" cy="367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81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29936"/>
          </a:xfrm>
        </p:spPr>
        <p:txBody>
          <a:bodyPr/>
          <a:lstStyle/>
          <a:p>
            <a:r>
              <a:rPr lang="en-US" dirty="0" smtClean="0"/>
              <a:t>Question: Write adjacency matrix, incidence matrix and Adjacency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3441" y="2244658"/>
            <a:ext cx="3811759" cy="3736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33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Question: Write adjacency matrix, incidence matrix and Adjacency list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7051" y="1690688"/>
            <a:ext cx="4844009" cy="43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Representations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graph theory, a graph representation is a technique to store graph into the memory of computer.</a:t>
            </a:r>
          </a:p>
          <a:p>
            <a:r>
              <a:rPr lang="en-US" dirty="0"/>
              <a:t>To represent a graph, we just need the set of vertices, and for each vertex the neighbors of the vertex (vertices which is directly connected to it by an edge</a:t>
            </a:r>
            <a:r>
              <a:rPr lang="en-US" dirty="0" smtClean="0"/>
              <a:t>).</a:t>
            </a:r>
          </a:p>
          <a:p>
            <a:r>
              <a:rPr lang="en-US" dirty="0"/>
              <a:t>There are </a:t>
            </a:r>
            <a:r>
              <a:rPr lang="en-US" dirty="0" smtClean="0"/>
              <a:t>different ways </a:t>
            </a:r>
            <a:r>
              <a:rPr lang="en-US" dirty="0"/>
              <a:t>to represent a </a:t>
            </a:r>
            <a:r>
              <a:rPr lang="en-US" dirty="0" smtClean="0"/>
              <a:t>graph:</a:t>
            </a:r>
            <a:endParaRPr lang="en-US" dirty="0"/>
          </a:p>
          <a:p>
            <a:pPr lvl="1"/>
            <a:r>
              <a:rPr lang="en-US" dirty="0"/>
              <a:t>Adjacency </a:t>
            </a:r>
            <a:r>
              <a:rPr lang="en-US" dirty="0" smtClean="0"/>
              <a:t>Matrix</a:t>
            </a:r>
          </a:p>
          <a:p>
            <a:pPr lvl="1"/>
            <a:r>
              <a:rPr lang="en-US" dirty="0" smtClean="0"/>
              <a:t>Incidence Matrix</a:t>
            </a:r>
            <a:endParaRPr lang="en-US" dirty="0"/>
          </a:p>
          <a:p>
            <a:pPr lvl="1"/>
            <a:r>
              <a:rPr lang="en-US" dirty="0"/>
              <a:t>Adjacency </a:t>
            </a:r>
            <a:r>
              <a:rPr lang="en-US" dirty="0" smtClean="0"/>
              <a:t>List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9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Adjacency Matrix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Adjacency matrix is a sequential representation.</a:t>
            </a:r>
          </a:p>
          <a:p>
            <a:r>
              <a:rPr lang="en-US" dirty="0"/>
              <a:t>It is used to represent which nodes are adjacent to each other. i.e. is there any edge connecting nodes to a graph.</a:t>
            </a:r>
          </a:p>
          <a:p>
            <a:r>
              <a:rPr lang="en-US" dirty="0"/>
              <a:t>In this representation, we have to construct a </a:t>
            </a:r>
            <a:r>
              <a:rPr lang="en-US" dirty="0" err="1"/>
              <a:t>nXn</a:t>
            </a:r>
            <a:r>
              <a:rPr lang="en-US" dirty="0"/>
              <a:t> matrix A. </a:t>
            </a:r>
            <a:endParaRPr lang="en-US" dirty="0" smtClean="0"/>
          </a:p>
          <a:p>
            <a:r>
              <a:rPr lang="en-US" dirty="0" smtClean="0"/>
              <a:t>The adjacency matrix of G with respect to given ordered list of vertices is a n*n matrix denoted by A(G)=(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)</a:t>
            </a:r>
            <a:r>
              <a:rPr lang="en-US" baseline="-25000" dirty="0" smtClean="0"/>
              <a:t>n*n </a:t>
            </a:r>
            <a:r>
              <a:rPr lang="en-US" dirty="0" smtClean="0"/>
              <a:t>such that</a:t>
            </a:r>
          </a:p>
          <a:p>
            <a:pPr marL="457200" lvl="1" indent="0">
              <a:buNone/>
            </a:pP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dirty="0" smtClean="0"/>
              <a:t>= 0 if there is no edge between the vertices v</a:t>
            </a:r>
            <a:r>
              <a:rPr lang="en-US" baseline="-25000" dirty="0" smtClean="0"/>
              <a:t>i</a:t>
            </a:r>
          </a:p>
          <a:p>
            <a:pPr marL="457200" lvl="1" indent="0">
              <a:buNone/>
            </a:pPr>
            <a:r>
              <a:rPr lang="en-US" baseline="-25000" dirty="0"/>
              <a:t> </a:t>
            </a:r>
            <a:r>
              <a:rPr lang="en-US" baseline="-25000" dirty="0" smtClean="0"/>
              <a:t>          </a:t>
            </a:r>
            <a:r>
              <a:rPr lang="en-US" dirty="0"/>
              <a:t>1</a:t>
            </a:r>
            <a:r>
              <a:rPr lang="en-US" dirty="0" smtClean="0"/>
              <a:t> if there is edge between the vertices v</a:t>
            </a:r>
            <a:r>
              <a:rPr lang="en-US" baseline="-25000" dirty="0" smtClean="0"/>
              <a:t>i</a:t>
            </a:r>
          </a:p>
          <a:p>
            <a:pPr marL="457200" lvl="1" indent="0">
              <a:buNone/>
            </a:pPr>
            <a:r>
              <a:rPr lang="en-US" dirty="0" smtClean="0"/>
              <a:t>       K if there are K (K&gt;=2) edges between the vertices v</a:t>
            </a:r>
            <a:r>
              <a:rPr lang="en-US" baseline="-25000" dirty="0" smtClean="0"/>
              <a:t>i</a:t>
            </a:r>
          </a:p>
          <a:p>
            <a:pPr marL="457200" lvl="1" indent="0">
              <a:buNone/>
            </a:pPr>
            <a:endParaRPr lang="en-US" baseline="-25000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58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4564"/>
            <a:ext cx="10515600" cy="4351338"/>
          </a:xfrm>
        </p:spPr>
        <p:txBody>
          <a:bodyPr/>
          <a:lstStyle/>
          <a:p>
            <a:r>
              <a:rPr lang="en-US" dirty="0"/>
              <a:t>Consider the following </a:t>
            </a:r>
            <a:r>
              <a:rPr lang="en-US" b="1" dirty="0"/>
              <a:t>undirected graph representation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777" y="2157907"/>
            <a:ext cx="8037954" cy="342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0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For Directed 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8569" y="2002119"/>
            <a:ext cx="8768919" cy="34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796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0661"/>
            <a:ext cx="10515600" cy="5196302"/>
          </a:xfrm>
        </p:spPr>
        <p:txBody>
          <a:bodyPr/>
          <a:lstStyle/>
          <a:p>
            <a:r>
              <a:rPr lang="en-US" b="1" dirty="0"/>
              <a:t>Pros:</a:t>
            </a:r>
            <a:r>
              <a:rPr lang="en-US" dirty="0"/>
              <a:t> Representation is easier to implement and follow.</a:t>
            </a:r>
          </a:p>
          <a:p>
            <a:r>
              <a:rPr lang="en-US" b="1" dirty="0"/>
              <a:t>Cons:</a:t>
            </a:r>
            <a:r>
              <a:rPr lang="en-US" dirty="0"/>
              <a:t> It takes a lot of space and time to visit all the neighbors of a vertex, we have to traverse all the vertices in the graph, which takes quite some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210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Incidence Matrix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4730"/>
            <a:ext cx="10515600" cy="4772233"/>
          </a:xfrm>
        </p:spPr>
        <p:txBody>
          <a:bodyPr>
            <a:normAutofit fontScale="77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In</a:t>
            </a:r>
            <a:r>
              <a:rPr lang="en-US" dirty="0"/>
              <a:t> </a:t>
            </a:r>
            <a:r>
              <a:rPr lang="en-US" b="1" dirty="0"/>
              <a:t>Incidence matrix representation</a:t>
            </a:r>
            <a:r>
              <a:rPr lang="en-US" dirty="0"/>
              <a:t>, graph can be represented using a matrix of size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Total number of vertices by total number of edges</a:t>
            </a:r>
            <a:r>
              <a:rPr lang="en-US" dirty="0" smtClean="0"/>
              <a:t>.</a:t>
            </a:r>
          </a:p>
          <a:p>
            <a:r>
              <a:rPr lang="en-US" dirty="0"/>
              <a:t>It means if a graph has 4 vertices and 6 edges, then it can be represented using a matrix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of </a:t>
            </a:r>
            <a:r>
              <a:rPr lang="en-US" dirty="0"/>
              <a:t>4X6 class. In this matrix, columns represent edges and rows represent vertices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Let G be a graph with vertices v</a:t>
            </a:r>
            <a:r>
              <a:rPr lang="en-US" baseline="-25000" dirty="0" smtClean="0"/>
              <a:t>1</a:t>
            </a:r>
            <a:r>
              <a:rPr lang="en-US" dirty="0" smtClean="0"/>
              <a:t>, v</a:t>
            </a:r>
            <a:r>
              <a:rPr lang="en-US" baseline="-25000" dirty="0" smtClean="0"/>
              <a:t>2</a:t>
            </a:r>
            <a:r>
              <a:rPr lang="en-US" dirty="0" smtClean="0"/>
              <a:t>,…….,</a:t>
            </a:r>
            <a:r>
              <a:rPr lang="en-US" dirty="0" err="1" smtClean="0"/>
              <a:t>v</a:t>
            </a:r>
            <a:r>
              <a:rPr lang="en-US" baseline="-25000" dirty="0" err="1" smtClean="0"/>
              <a:t>m</a:t>
            </a:r>
            <a:r>
              <a:rPr lang="en-US" baseline="-25000" dirty="0" smtClean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edes</a:t>
            </a:r>
            <a:r>
              <a:rPr lang="en-US" dirty="0" smtClean="0"/>
              <a:t> e</a:t>
            </a:r>
            <a:r>
              <a:rPr lang="en-US" baseline="-25000" dirty="0" smtClean="0"/>
              <a:t>1</a:t>
            </a:r>
            <a:r>
              <a:rPr lang="en-US" dirty="0" smtClean="0"/>
              <a:t>,e</a:t>
            </a:r>
            <a:r>
              <a:rPr lang="en-US" baseline="-25000" dirty="0" smtClean="0"/>
              <a:t>2</a:t>
            </a:r>
            <a:r>
              <a:rPr lang="en-US" dirty="0" smtClean="0"/>
              <a:t>,…….,</a:t>
            </a:r>
            <a:r>
              <a:rPr lang="en-US" dirty="0" err="1" smtClean="0"/>
              <a:t>e</a:t>
            </a:r>
            <a:r>
              <a:rPr lang="en-US" baseline="-25000" dirty="0" err="1" smtClean="0"/>
              <a:t>n</a:t>
            </a:r>
            <a:r>
              <a:rPr lang="en-US" baseline="-25000" dirty="0" smtClean="0"/>
              <a:t>  </a:t>
            </a:r>
            <a:r>
              <a:rPr lang="en-US" dirty="0" smtClean="0"/>
              <a:t>. The incidence matrix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I(G) of graph G is a m*n matrix with I(G)= (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ij</a:t>
            </a:r>
            <a:r>
              <a:rPr lang="en-US" dirty="0" smtClean="0"/>
              <a:t>)</a:t>
            </a:r>
            <a:r>
              <a:rPr lang="en-US" baseline="-25000" dirty="0" smtClean="0"/>
              <a:t>m*n</a:t>
            </a:r>
            <a:r>
              <a:rPr lang="en-US" dirty="0" smtClean="0"/>
              <a:t> where</a:t>
            </a:r>
          </a:p>
          <a:p>
            <a:pPr marL="0" indent="0">
              <a:buNone/>
            </a:pPr>
            <a:r>
              <a:rPr lang="en-US" baseline="-25000" dirty="0" smtClean="0"/>
              <a:t>	</a:t>
            </a:r>
          </a:p>
          <a:p>
            <a:pPr marL="0" indent="0">
              <a:buNone/>
            </a:pPr>
            <a:r>
              <a:rPr lang="en-US" baseline="-25000" dirty="0"/>
              <a:t>	</a:t>
            </a:r>
            <a:r>
              <a:rPr lang="en-US" dirty="0" err="1" smtClean="0"/>
              <a:t>m</a:t>
            </a:r>
            <a:r>
              <a:rPr lang="en-US" baseline="-25000" dirty="0" err="1" smtClean="0"/>
              <a:t>ij</a:t>
            </a:r>
            <a:r>
              <a:rPr lang="en-US" baseline="-25000" dirty="0" smtClean="0"/>
              <a:t> </a:t>
            </a:r>
            <a:r>
              <a:rPr lang="en-US" baseline="30000" dirty="0" smtClean="0"/>
              <a:t> = 1 if </a:t>
            </a:r>
            <a:r>
              <a:rPr lang="en-US" baseline="30000" dirty="0" err="1" smtClean="0"/>
              <a:t>ej</a:t>
            </a:r>
            <a:r>
              <a:rPr lang="en-US" baseline="30000" dirty="0" smtClean="0"/>
              <a:t> is incident with vi</a:t>
            </a:r>
          </a:p>
          <a:p>
            <a:pPr marL="0" indent="0">
              <a:buNone/>
            </a:pPr>
            <a:r>
              <a:rPr lang="en-US" baseline="30000" dirty="0"/>
              <a:t>	 </a:t>
            </a:r>
            <a:r>
              <a:rPr lang="en-US" dirty="0" smtClean="0"/>
              <a:t>       </a:t>
            </a:r>
            <a:r>
              <a:rPr lang="en-US" baseline="30000" dirty="0"/>
              <a:t>0</a:t>
            </a:r>
            <a:r>
              <a:rPr lang="en-US" baseline="30000" dirty="0" smtClean="0"/>
              <a:t> if </a:t>
            </a:r>
            <a:r>
              <a:rPr lang="en-US" baseline="30000" dirty="0" err="1" smtClean="0"/>
              <a:t>ej</a:t>
            </a:r>
            <a:r>
              <a:rPr lang="en-US" baseline="30000" dirty="0" smtClean="0"/>
              <a:t> is not incident with vi</a:t>
            </a:r>
          </a:p>
          <a:p>
            <a:pPr marL="0" indent="0">
              <a:buNone/>
            </a:pPr>
            <a:r>
              <a:rPr lang="en-US" baseline="30000" dirty="0"/>
              <a:t>	 </a:t>
            </a:r>
            <a:r>
              <a:rPr lang="en-US" dirty="0" smtClean="0"/>
              <a:t>       </a:t>
            </a:r>
            <a:r>
              <a:rPr lang="en-US" baseline="30000" dirty="0"/>
              <a:t>2</a:t>
            </a:r>
            <a:r>
              <a:rPr lang="en-US" baseline="30000" dirty="0" smtClean="0"/>
              <a:t> if </a:t>
            </a:r>
            <a:r>
              <a:rPr lang="en-US" baseline="30000" dirty="0" smtClean="0"/>
              <a:t>v</a:t>
            </a:r>
            <a:r>
              <a:rPr lang="en-US" baseline="30000" dirty="0"/>
              <a:t>i</a:t>
            </a:r>
            <a:r>
              <a:rPr lang="en-US" baseline="30000" dirty="0" smtClean="0"/>
              <a:t> is has loop</a:t>
            </a:r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endParaRPr lang="en-US" baseline="30000" dirty="0" smtClean="0"/>
          </a:p>
          <a:p>
            <a:pPr marL="0" indent="0">
              <a:buNone/>
            </a:pPr>
            <a:r>
              <a:rPr lang="en-US" baseline="30000" dirty="0"/>
              <a:t>	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98577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535" y="1690688"/>
            <a:ext cx="8516715" cy="378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3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4614" y="1875631"/>
            <a:ext cx="9396793" cy="365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6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356</Words>
  <Application>Microsoft Office PowerPoint</Application>
  <PresentationFormat>Widescreen</PresentationFormat>
  <Paragraphs>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5.1:Graph Theory  Graph Representation </vt:lpstr>
      <vt:lpstr>Graph Representations </vt:lpstr>
      <vt:lpstr>Adjacency Matrix </vt:lpstr>
      <vt:lpstr>Example </vt:lpstr>
      <vt:lpstr>Example: For Directed graph</vt:lpstr>
      <vt:lpstr>PowerPoint Presentation</vt:lpstr>
      <vt:lpstr>Incidence Matrix </vt:lpstr>
      <vt:lpstr>Example</vt:lpstr>
      <vt:lpstr>Example</vt:lpstr>
      <vt:lpstr>Incidence Matrix: For directed graph</vt:lpstr>
      <vt:lpstr>Example</vt:lpstr>
      <vt:lpstr>Questions</vt:lpstr>
      <vt:lpstr>Adjacency List </vt:lpstr>
      <vt:lpstr>Example</vt:lpstr>
      <vt:lpstr>PowerPoint Presentation</vt:lpstr>
      <vt:lpstr>PowerPoint Presentation</vt:lpstr>
      <vt:lpstr>Example</vt:lpstr>
      <vt:lpstr>Question: Write adjacency matrix, incidence matrix and Adjacency list</vt:lpstr>
      <vt:lpstr>Question: Write adjacency matrix, incidence matrix and Adjacency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5.1:Graph Theory</dc:title>
  <dc:creator>Dell</dc:creator>
  <cp:lastModifiedBy>Dell</cp:lastModifiedBy>
  <cp:revision>6</cp:revision>
  <dcterms:created xsi:type="dcterms:W3CDTF">2022-07-11T05:02:06Z</dcterms:created>
  <dcterms:modified xsi:type="dcterms:W3CDTF">2022-07-11T05:45:29Z</dcterms:modified>
</cp:coreProperties>
</file>