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561" autoAdjust="0"/>
  </p:normalViewPr>
  <p:slideViewPr>
    <p:cSldViewPr snapToGrid="0">
      <p:cViewPr varScale="1">
        <p:scale>
          <a:sx n="66" d="100"/>
          <a:sy n="66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8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8T01:51:37.7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EF4ADD-C2AE-4783-B5A2-10539C90F374}" emma:medium="tactile" emma:mode="ink">
          <msink:context xmlns:msink="http://schemas.microsoft.com/ink/2010/main" type="inkDrawing" rotatedBoundingBox="19769,5692 24336,5663 24336,5763 19770,5793" shapeName="Other"/>
        </emma:interpretation>
      </emma:emma>
    </inkml:annotationXML>
    <inkml:trace contextRef="#ctx0" brushRef="#br0">0 103 0,'35'0'47,"33"0"-47,35 0 15,35 0 1,33 0-16,35 0 16,0 0-16,69 0 15,34 0-15,-103 0 16,68 0-16,1 0 16,-1 0-16,-68 0 15,-34 0-15,68 0 16,-68 0-16,34 0 15,-69 0-15,-34 0 16,34 0-16,-102 0 16,68 0-16,-35 0 15,-33 0-15,-1 0 203,0 0-187,1 0-16,33-34 16,-33 34-16,-1 0 15,0 0-15,1 0 16,-1 0 0,-34-35 62,69 1-63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8T01:51:49.9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118FC3-4144-4F7C-806F-6509856469AC}" emma:medium="tactile" emma:mode="ink">
          <msink:context xmlns:msink="http://schemas.microsoft.com/ink/2010/main" type="writingRegion" rotatedBoundingBox="995,5938 13764,5938 13764,10331 995,10331"/>
        </emma:interpretation>
      </emma:emma>
    </inkml:annotationXML>
    <inkml:traceGroup>
      <inkml:annotationXML>
        <emma:emma xmlns:emma="http://www.w3.org/2003/04/emma" version="1.0">
          <emma:interpretation id="{9F44432D-DB32-46B6-B190-736A8ED48891}" emma:medium="tactile" emma:mode="ink">
            <msink:context xmlns:msink="http://schemas.microsoft.com/ink/2010/main" type="paragraph" rotatedBoundingBox="995,5938 13764,5938 13764,10331 995,10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50DCC8-4233-4AD3-A59F-F3BCCA6C5C69}" emma:medium="tactile" emma:mode="ink">
              <msink:context xmlns:msink="http://schemas.microsoft.com/ink/2010/main" type="line" rotatedBoundingBox="995,5938 13764,5938 13764,10331 995,10331"/>
            </emma:interpretation>
          </emma:emma>
        </inkml:annotationXML>
        <inkml:traceGroup>
          <inkml:annotationXML>
            <emma:emma xmlns:emma="http://www.w3.org/2003/04/emma" version="1.0">
              <emma:interpretation id="{AD3047DC-C1F1-4226-A8BD-87E01E675CE4}" emma:medium="tactile" emma:mode="ink">
                <msink:context xmlns:msink="http://schemas.microsoft.com/ink/2010/main" type="inkWord" rotatedBoundingBox="995,5938 13764,5938 13764,10331 995,10331"/>
              </emma:interpretation>
              <emma:one-of disjunction-type="recognition" id="oneOf0">
                <emma:interpretation id="interp0" emma:lang="" emma:confidence="0">
                  <emma:literal>나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一</emma:literal>
                </emma:interpretation>
                <emma:interpretation id="interp3" emma:lang="" emma:confidence="0">
                  <emma:literal>ㄴ</emma:literal>
                </emma:interpretation>
                <emma:interpretation id="interp4" emma:lang="" emma:confidence="0">
                  <emma:literal>-</emma:literal>
                </emma:interpretation>
              </emma:one-of>
            </emma:emma>
          </inkml:annotationXML>
          <inkml:trace contextRef="#ctx0" brushRef="#br0">1149 0 0,'-68'0'47,"33"0"-47,-33 34 31,-1-34-15,0 34-16,69 1 16,-68-1-16,33 0 15,35 1 1,-34-1-16,0 0 15,-1 35 1,1-35-16,34 1 16,0-1-16,-34 0 15,0 35-15,-1-69 16,35 34-16,-34-34 16,-35 69-16,69-35 15,-34 0 1,34 35-16,-34-69 15,-1 69-15,1-1 16,34 1 0,0-35-1,-34 1-15,-1-1 16,35 35-16,0-35 16,-34 0-16,34 1 15,0-1-15,0 0 16,-34-34-16,34 69 15,0-35 1,0 1 0,-35-1-16,35 0 15,0 1 1,0-1-16,0 0 16,0 1-1,-34-1 1,34 0-16,0 35 15,0-35-15,0 0 16,0 35-16,0-35 16,0 1-16,0-1 15,0 0-15,0 1 16,0-1-16,0 0 16,0 35-16,0-35 15,0 35-15,0 0 16,0-1-16,0-33 15,0 68-15,0-35 16,0 1-16,0 0 16,0 34-16,0-35 15,0-34-15,0 1 16,0 33-16,0-33 16,0-1-1,34 0-15,1-34 16,-1 35-16,0-35 15,-34 34-15,69 0 16,-35 1-16,35-1 16,0 0-1,34 1-15,-69-1 16,34 0-16,1 1 16,0-1-16,-35 0 15,35 35 1,-1-35-1,-33 1 1,-1-1-16,103 0 16,-68-34-16,-35 35 15,1-1 1,-1-34 0,0 0-1,1 0 1,33 34-16,1-34 15,34 35 1,-69-35-16,35 34 16,34 0-16,-35 1 15,1-35-15,0 34 16,-35 0-16,0-34 16,35 0-16,0 35 15,-35-35-15,0 0 16,69 0-1,-68 0-15,-1 0 16,0 0-16,69 0 16,-68 0-1,33 0-15,1 0 16,-35 68-16,35-68 16,0 0-16,-1 0 15,1 0 1,-1 0-16,-33 0 15,-1 0-15,35 0 16,-35 0-16,35 0 16,-1 0-1,-33 0-15,-1 0 16,35 0-16,-1 0 16,35 0-16,-68 0 15,68 0-15,0 0 16,0 0-16,34 34 15,-103-34-15,69 35 16,-34-35-16,-35 34 16,0-34-16,1 0 31,-1 0-31,0 0 16,35 0-1,-35 0 1,1 0-16,33 0 15,-33 0 1,-1 0-16,0 0 16,1 0-1,33 0-15,-33 0 16,-1 0-16,35 0 16,34 0-16,-69 0 15,35-34-15,-1 34 16,70-69-16,-70 69 15,35-34-15,-34 0 16,-1 34-16,104-35 16,-138 1-16,69 0 15,-34 34-15,68-35 16,-34 35-16,0-34 16,-34 34-16,0-34 15,-35 34-15,35-35 16,-35 35 46,0 0-62,0-34 16,1 0-16,-1 34 16,0 0 15,1-35-31,-1 35 47,0 0-16,-34-34-31,35 34 16,-35-34-1,34 34-15,0-35 16,1 35-1,-1-34 1,0 0 0,1 34-16,33-35 15,-33-33 1,-1 68-16,0-35 16,35 35-1,-35-68 1,1 68-1,-35-35-15,68-33 16,1 33 0,0 1-16,-35 0 15,0 34-15,35-69 16,0 35 0,-69-1-1,34 35 1,-34-34-1,34 34 1,0-69-16,1 69 16,-35-34-16,34 34 15,0-68-15,1 68 16,-35-35-16,68-68 16,1 35-1,-35 33-15,1 35 16,-35-34-16,34 0 15,69-35-15,-69 69 16,35-69 0,34 35-1,-69 34-15,1 0 16,33-34 0,1-1-16,-35 1 15,1 34-15,33 0 16,35-34-16,-68 34 15,67-35-15,-67 1 16,33 34-16,1 0 16,-35 0-16,1 0 15,33-34 17,-33 34-17,-1 0-15,35 0 16,-35 0-16,35 0 15,-1 0-15,1 0 16,-35-35-16,1 35 16,33 0-16,1 0 15,-35 0-15,1 0 16,68-68-16,0 68 16,-35 0-1,1 0 1,-35 0-16,0 0 15,1 0-15,33 0 16,-33 0 0,68-35-16,-35 35 15,1-34-15,0 34 16,-35 0-16,35 0 16,-1-34-16,1 34 15,-35 0 1,35-35-16,-35 35 15,35 0-15,-35 0 16,1 0-16,33-34 16,1 34-16,-35 0 15,0 0-15,1 0 16,33 0-16,-33 0 16,-1 0-16,0 0 15,35 0 1,-35-69-16,1 69 31,33 0-31,1 0 16,-35 0-1,69 0-15,-68 0 16,-1-34 0,0 34 15,1 0 94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9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3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4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7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2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7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7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0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67DB-3EF9-4457-9F47-1FB6213DF81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E3F1-9B76-4DBF-BA76-5D881DFE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7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명령어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검색하고자 하는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from</a:t>
            </a:r>
            <a:r>
              <a:rPr lang="ko-KR" altLang="en-US" dirty="0"/>
              <a:t>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r>
              <a:rPr lang="en-US" altLang="ko-KR" dirty="0" smtClean="0"/>
              <a:t>Where</a:t>
            </a:r>
            <a:r>
              <a:rPr lang="ko-KR" altLang="en-US" dirty="0"/>
              <a:t> </a:t>
            </a:r>
            <a:r>
              <a:rPr lang="ko-KR" altLang="en-US" dirty="0" smtClean="0"/>
              <a:t>조건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없으면 </a:t>
            </a:r>
            <a:r>
              <a:rPr lang="ko-KR" altLang="en-US" dirty="0" err="1" smtClean="0"/>
              <a:t>생략가능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Group by </a:t>
            </a:r>
            <a:r>
              <a:rPr lang="ko-KR" altLang="en-US" dirty="0" err="1" smtClean="0"/>
              <a:t>묶고자는</a:t>
            </a:r>
            <a:r>
              <a:rPr lang="ko-KR" altLang="en-US" dirty="0" smtClean="0"/>
              <a:t> 값의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없으면 </a:t>
            </a:r>
            <a:r>
              <a:rPr lang="ko-KR" altLang="en-US" dirty="0" err="1" smtClean="0"/>
              <a:t>생략가능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Having </a:t>
            </a:r>
            <a:r>
              <a:rPr lang="ko-KR" altLang="en-US" dirty="0" smtClean="0"/>
              <a:t>그룹의 조건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없으면 </a:t>
            </a:r>
            <a:r>
              <a:rPr lang="ko-KR" altLang="en-US" dirty="0" err="1" smtClean="0"/>
              <a:t>생략가능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Order by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없으면 </a:t>
            </a:r>
            <a:r>
              <a:rPr lang="ko-KR" altLang="en-US" dirty="0" err="1" smtClean="0"/>
              <a:t>생략가능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항상 가장 마지막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71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Distinct : </a:t>
            </a:r>
            <a:r>
              <a:rPr lang="ko-KR" altLang="en-US" dirty="0" smtClean="0"/>
              <a:t>중복 제거</a:t>
            </a:r>
            <a:endParaRPr lang="en-US" altLang="ko-KR" dirty="0" smtClean="0"/>
          </a:p>
          <a:p>
            <a:r>
              <a:rPr lang="en-US" altLang="ko-KR" dirty="0" smtClean="0"/>
              <a:t>If not exists(</a:t>
            </a:r>
            <a:r>
              <a:rPr lang="ko-KR" altLang="en-US" dirty="0" smtClean="0"/>
              <a:t>없다면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존재하지 않는다면</a:t>
            </a:r>
            <a:r>
              <a:rPr lang="en-US" altLang="ko-KR" dirty="0" smtClean="0"/>
              <a:t>…)</a:t>
            </a:r>
          </a:p>
          <a:p>
            <a:r>
              <a:rPr lang="en-US" altLang="ko-KR" dirty="0" smtClean="0"/>
              <a:t>if exists (</a:t>
            </a:r>
            <a:r>
              <a:rPr lang="ko-KR" altLang="en-US" dirty="0" smtClean="0"/>
              <a:t>있다면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존재 한다면</a:t>
            </a:r>
            <a:r>
              <a:rPr lang="en-US" altLang="ko-KR" dirty="0" smtClean="0"/>
              <a:t>…)</a:t>
            </a:r>
          </a:p>
          <a:p>
            <a:r>
              <a:rPr lang="ko-KR" altLang="en-US" dirty="0" err="1" smtClean="0"/>
              <a:t>산술연산자</a:t>
            </a:r>
            <a:r>
              <a:rPr lang="en-US" altLang="ko-KR" dirty="0" smtClean="0"/>
              <a:t>(+-*/)</a:t>
            </a:r>
            <a:r>
              <a:rPr lang="ko-KR" altLang="en-US" dirty="0" smtClean="0"/>
              <a:t>는 사용가능하지만 </a:t>
            </a:r>
            <a:r>
              <a:rPr lang="ko-KR" altLang="en-US" dirty="0" err="1" smtClean="0"/>
              <a:t>잘쓰진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산술연산시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포함한 계산은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ko-KR" altLang="en-US" dirty="0" err="1" smtClean="0"/>
              <a:t>비교연산</a:t>
            </a:r>
            <a:r>
              <a:rPr lang="en-US" altLang="ko-KR" dirty="0" smtClean="0"/>
              <a:t>(&gt;,&lt;, &gt;=, &lt;=, =, &lt;&gt;)</a:t>
            </a:r>
          </a:p>
          <a:p>
            <a:r>
              <a:rPr lang="ko-KR" altLang="en-US" dirty="0" err="1" smtClean="0"/>
              <a:t>논리연산</a:t>
            </a:r>
            <a:r>
              <a:rPr lang="en-US" altLang="ko-KR" dirty="0" smtClean="0"/>
              <a:t>(and, or, not)</a:t>
            </a:r>
          </a:p>
          <a:p>
            <a:r>
              <a:rPr lang="ko-KR" altLang="en-US" dirty="0" smtClean="0"/>
              <a:t>우선순위결정 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7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609"/>
          </a:xfrm>
        </p:spPr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 smtClean="0"/>
              <a:t>test3</a:t>
            </a:r>
            <a:r>
              <a:rPr lang="ko-KR" altLang="en-US" dirty="0" smtClean="0"/>
              <a:t>을 </a:t>
            </a:r>
            <a:r>
              <a:rPr lang="ko-KR" altLang="en-US" dirty="0"/>
              <a:t>생성하고 작성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11360"/>
              </p:ext>
            </p:extLst>
          </p:nvPr>
        </p:nvGraphicFramePr>
        <p:xfrm>
          <a:off x="1235829" y="2683788"/>
          <a:ext cx="8869065" cy="331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813">
                  <a:extLst>
                    <a:ext uri="{9D8B030D-6E8A-4147-A177-3AD203B41FA5}">
                      <a16:colId xmlns:a16="http://schemas.microsoft.com/office/drawing/2014/main" val="3222849955"/>
                    </a:ext>
                  </a:extLst>
                </a:gridCol>
                <a:gridCol w="1773813">
                  <a:extLst>
                    <a:ext uri="{9D8B030D-6E8A-4147-A177-3AD203B41FA5}">
                      <a16:colId xmlns:a16="http://schemas.microsoft.com/office/drawing/2014/main" val="3955182055"/>
                    </a:ext>
                  </a:extLst>
                </a:gridCol>
                <a:gridCol w="1773813">
                  <a:extLst>
                    <a:ext uri="{9D8B030D-6E8A-4147-A177-3AD203B41FA5}">
                      <a16:colId xmlns:a16="http://schemas.microsoft.com/office/drawing/2014/main" val="2795591143"/>
                    </a:ext>
                  </a:extLst>
                </a:gridCol>
                <a:gridCol w="1773813">
                  <a:extLst>
                    <a:ext uri="{9D8B030D-6E8A-4147-A177-3AD203B41FA5}">
                      <a16:colId xmlns:a16="http://schemas.microsoft.com/office/drawing/2014/main" val="1646467982"/>
                    </a:ext>
                  </a:extLst>
                </a:gridCol>
                <a:gridCol w="1773813">
                  <a:extLst>
                    <a:ext uri="{9D8B030D-6E8A-4147-A177-3AD203B41FA5}">
                      <a16:colId xmlns:a16="http://schemas.microsoft.com/office/drawing/2014/main" val="3256027907"/>
                    </a:ext>
                  </a:extLst>
                </a:gridCol>
              </a:tblGrid>
              <a:tr h="1133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r>
                        <a:rPr lang="en-US" altLang="ko-KR" sz="2000" dirty="0" smtClean="0"/>
                        <a:t> (nu)</a:t>
                      </a:r>
                    </a:p>
                    <a:p>
                      <a:pPr algn="ctr" latinLnBrk="1"/>
                      <a:r>
                        <a:rPr lang="ko-KR" altLang="en-US" sz="2000" dirty="0" smtClean="0"/>
                        <a:t>숫자</a:t>
                      </a:r>
                      <a:r>
                        <a:rPr lang="en-US" altLang="ko-KR" sz="2000" dirty="0" smtClean="0"/>
                        <a:t>(10)</a:t>
                      </a:r>
                    </a:p>
                    <a:p>
                      <a:pPr algn="ctr" latinLnBrk="1"/>
                      <a:r>
                        <a:rPr lang="en-US" altLang="ko-KR" sz="2000" dirty="0" err="1" smtClean="0"/>
                        <a:t>Pk,nn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r>
                        <a:rPr lang="en-US" altLang="ko-KR" sz="2000" dirty="0" smtClean="0"/>
                        <a:t>(name)</a:t>
                      </a:r>
                    </a:p>
                    <a:p>
                      <a:pPr algn="ctr" latinLnBrk="1"/>
                      <a:r>
                        <a:rPr lang="ko-KR" altLang="en-US" sz="2000" dirty="0" smtClean="0"/>
                        <a:t>문자</a:t>
                      </a:r>
                      <a:r>
                        <a:rPr lang="en-US" altLang="ko-KR" sz="2000" dirty="0" smtClean="0"/>
                        <a:t>(10)</a:t>
                      </a:r>
                    </a:p>
                    <a:p>
                      <a:pPr algn="ctr" latinLnBrk="1"/>
                      <a:r>
                        <a:rPr lang="en-US" altLang="ko-KR" sz="2000" dirty="0" err="1" smtClean="0"/>
                        <a:t>nn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학과</a:t>
                      </a:r>
                      <a:r>
                        <a:rPr lang="en-US" altLang="ko-KR" sz="2000" dirty="0" smtClean="0"/>
                        <a:t>(dep)</a:t>
                      </a:r>
                    </a:p>
                    <a:p>
                      <a:pPr algn="ctr" latinLnBrk="1"/>
                      <a:r>
                        <a:rPr lang="ko-KR" altLang="en-US" sz="2000" dirty="0" smtClean="0"/>
                        <a:t>문자</a:t>
                      </a:r>
                      <a:r>
                        <a:rPr lang="en-US" altLang="ko-KR" sz="2000" dirty="0" smtClean="0"/>
                        <a:t>(20)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주소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err="1" smtClean="0"/>
                        <a:t>addr</a:t>
                      </a:r>
                      <a:r>
                        <a:rPr lang="en-US" altLang="ko-KR" sz="20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2000" dirty="0" smtClean="0"/>
                        <a:t>문자</a:t>
                      </a:r>
                      <a:r>
                        <a:rPr lang="en-US" altLang="ko-KR" sz="2000" dirty="0" smtClean="0"/>
                        <a:t>(20)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err="1" smtClean="0"/>
                        <a:t>tel</a:t>
                      </a:r>
                      <a:r>
                        <a:rPr lang="en-US" altLang="ko-KR" sz="20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2000" dirty="0" smtClean="0"/>
                        <a:t>숫자</a:t>
                      </a:r>
                      <a:r>
                        <a:rPr lang="en-US" altLang="ko-KR" sz="2000" dirty="0" smtClean="0"/>
                        <a:t>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55492"/>
                  </a:ext>
                </a:extLst>
              </a:tr>
              <a:tr h="72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경영학과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원주시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111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178979"/>
                  </a:ext>
                </a:extLst>
              </a:tr>
              <a:tr h="72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김길동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경영학과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서울시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123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233145"/>
                  </a:ext>
                </a:extLst>
              </a:tr>
              <a:tr h="72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컴퓨터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원주시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456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94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집약과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집약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열의 데이터를 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/>
              <a:t>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집계값을</a:t>
            </a:r>
            <a:r>
              <a:rPr lang="ko-KR" altLang="en-US" dirty="0" smtClean="0"/>
              <a:t> 구하기 위한 </a:t>
            </a:r>
            <a:r>
              <a:rPr lang="ko-KR" altLang="en-US" dirty="0" err="1" smtClean="0"/>
              <a:t>집약함수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Count : </a:t>
            </a:r>
            <a:r>
              <a:rPr lang="ko-KR" altLang="en-US" dirty="0" smtClean="0"/>
              <a:t>검색된 행의 개수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Sum : </a:t>
            </a:r>
            <a:r>
              <a:rPr lang="ko-KR" altLang="en-US" dirty="0" smtClean="0"/>
              <a:t>합계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err="1" smtClean="0"/>
              <a:t>Avg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평균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Max : </a:t>
            </a:r>
            <a:r>
              <a:rPr lang="ko-KR" altLang="en-US" dirty="0" smtClean="0"/>
              <a:t>최대값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Min : </a:t>
            </a:r>
            <a:r>
              <a:rPr lang="ko-KR" altLang="en-US" dirty="0" smtClean="0"/>
              <a:t>최소값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Group by : </a:t>
            </a:r>
            <a:r>
              <a:rPr lang="ko-KR" altLang="en-US" dirty="0" err="1" smtClean="0"/>
              <a:t>데이터별로</a:t>
            </a:r>
            <a:r>
              <a:rPr lang="ko-KR" altLang="en-US" dirty="0" smtClean="0"/>
              <a:t> 묶음 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Having : </a:t>
            </a:r>
            <a:r>
              <a:rPr lang="ko-KR" altLang="en-US" dirty="0" smtClean="0"/>
              <a:t>그룹의 조건 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Order by : </a:t>
            </a:r>
            <a:r>
              <a:rPr lang="ko-KR" altLang="en-US" dirty="0" smtClean="0"/>
              <a:t>정렬에 대한 기준은 여러 개 줄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필드마다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desc</a:t>
            </a:r>
            <a:r>
              <a:rPr lang="ko-KR" altLang="en-US" dirty="0"/>
              <a:t> </a:t>
            </a:r>
            <a:r>
              <a:rPr lang="ko-KR" altLang="en-US" dirty="0" smtClean="0"/>
              <a:t>인지 결정해야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52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Limit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시작번지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  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시작번지부터 개수만큼 추출</a:t>
            </a:r>
            <a:endParaRPr lang="en-US" altLang="ko-KR" dirty="0" smtClean="0"/>
          </a:p>
          <a:p>
            <a:r>
              <a:rPr lang="en-US" altLang="ko-KR" dirty="0" smtClean="0"/>
              <a:t>++, += </a:t>
            </a:r>
            <a:r>
              <a:rPr lang="ko-KR" altLang="en-US" dirty="0" smtClean="0"/>
              <a:t>사용 안됨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column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형식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Alter table student add column grade </a:t>
            </a:r>
            <a:r>
              <a:rPr lang="en-US" altLang="ko-KR" dirty="0" err="1" smtClean="0"/>
              <a:t>int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48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780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새로운 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3370"/>
            <a:ext cx="10515600" cy="522514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Student_4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student </a:t>
            </a:r>
            <a:r>
              <a:rPr lang="ko-KR" altLang="en-US" dirty="0" smtClean="0"/>
              <a:t>테이블과 같은 구조로 생성</a:t>
            </a:r>
            <a:endParaRPr lang="en-US" altLang="ko-KR" dirty="0" smtClean="0"/>
          </a:p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new_table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복사본</a:t>
            </a:r>
            <a:r>
              <a:rPr lang="en-US" altLang="ko-KR" dirty="0" smtClean="0"/>
              <a:t>) like table(</a:t>
            </a:r>
            <a:r>
              <a:rPr lang="ko-KR" altLang="en-US" dirty="0" smtClean="0"/>
              <a:t>원본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원본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구조를 복사하여 복사테이블을 생성</a:t>
            </a:r>
            <a:endParaRPr lang="en-US" altLang="ko-KR" dirty="0" smtClean="0"/>
          </a:p>
          <a:p>
            <a:r>
              <a:rPr lang="en-US" altLang="ko-KR" dirty="0"/>
              <a:t>create table if not exists student_4 like student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Grade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학생만 </a:t>
            </a:r>
            <a:r>
              <a:rPr lang="en-US" altLang="ko-KR" dirty="0" smtClean="0"/>
              <a:t>student_4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Insert into</a:t>
            </a:r>
            <a:r>
              <a:rPr lang="ko-KR" altLang="en-US" dirty="0" smtClean="0"/>
              <a:t>문을 활용</a:t>
            </a:r>
            <a:endParaRPr lang="en-US" altLang="ko-KR" dirty="0" smtClean="0"/>
          </a:p>
          <a:p>
            <a:r>
              <a:rPr lang="en-US" altLang="ko-KR" dirty="0"/>
              <a:t>Values =&gt; select * from student where </a:t>
            </a:r>
            <a:r>
              <a:rPr lang="en-US" altLang="ko-KR" dirty="0" smtClean="0"/>
              <a:t>grade=4;</a:t>
            </a:r>
          </a:p>
          <a:p>
            <a:r>
              <a:rPr lang="en-US" altLang="ko-KR" dirty="0"/>
              <a:t> insert into student_4(</a:t>
            </a:r>
            <a:r>
              <a:rPr lang="en-US" altLang="ko-KR" dirty="0" err="1"/>
              <a:t>num</a:t>
            </a:r>
            <a:r>
              <a:rPr lang="en-US" altLang="ko-KR" dirty="0"/>
              <a:t>, name, age, address, major, score, grade)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select * from student where grade=4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Student grade 4</a:t>
            </a:r>
            <a:r>
              <a:rPr lang="ko-KR" altLang="en-US" dirty="0" smtClean="0"/>
              <a:t>인 학생은 삭제</a:t>
            </a:r>
            <a:endParaRPr lang="en-US" altLang="ko-KR" dirty="0" smtClean="0"/>
          </a:p>
          <a:p>
            <a:r>
              <a:rPr lang="en-US" altLang="ko-KR" dirty="0" smtClean="0"/>
              <a:t>Delete from student where grade=4;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Grade 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r>
              <a:rPr lang="en-US" altLang="ko-KR" dirty="0" smtClean="0"/>
              <a:t>Update student set grade=grade+1;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37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Shop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Shop </a:t>
            </a:r>
            <a:r>
              <a:rPr lang="ko-KR" altLang="en-US" dirty="0" smtClean="0"/>
              <a:t>데이터베이스를 생성</a:t>
            </a:r>
            <a:endParaRPr lang="en-US" altLang="ko-KR" dirty="0" smtClean="0"/>
          </a:p>
          <a:p>
            <a:r>
              <a:rPr lang="en-US" altLang="ko-KR" dirty="0" smtClean="0"/>
              <a:t>Product </a:t>
            </a:r>
            <a:r>
              <a:rPr lang="ko-KR" altLang="en-US" dirty="0" smtClean="0"/>
              <a:t>테이블 생성  </a:t>
            </a:r>
            <a:r>
              <a:rPr lang="en-US" altLang="ko-KR" dirty="0" err="1" smtClean="0"/>
              <a:t>auto_increment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3099001"/>
            <a:ext cx="11138264" cy="26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9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82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Database shop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table buy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용도 </a:t>
            </a:r>
            <a:r>
              <a:rPr lang="en-US" altLang="ko-KR" dirty="0" smtClean="0"/>
              <a:t>: product </a:t>
            </a:r>
            <a:r>
              <a:rPr lang="ko-KR" altLang="en-US" dirty="0" smtClean="0"/>
              <a:t>테이블에서 구매한 데이터를 담는 </a:t>
            </a:r>
            <a:r>
              <a:rPr lang="en-US" altLang="ko-KR" dirty="0" smtClean="0"/>
              <a:t>buy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Buy_date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오늘날짜를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Buy_date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timestamp =&gt; </a:t>
            </a:r>
            <a:r>
              <a:rPr lang="ko-KR" altLang="en-US" dirty="0" err="1" smtClean="0"/>
              <a:t>오늘날짜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current_timestamp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023706"/>
            <a:ext cx="9723751" cy="37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8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Buy table </a:t>
            </a:r>
            <a:r>
              <a:rPr lang="ko-KR" altLang="en-US" dirty="0" smtClean="0"/>
              <a:t>구매내역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홍길동 손님이 </a:t>
            </a:r>
            <a:r>
              <a:rPr lang="ko-KR" altLang="en-US" dirty="0" err="1" smtClean="0"/>
              <a:t>폴라티셔츠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구입 </a:t>
            </a:r>
            <a:r>
              <a:rPr lang="en-US" altLang="ko-KR" dirty="0" smtClean="0"/>
              <a:t>(8</a:t>
            </a:r>
            <a:r>
              <a:rPr lang="ko-KR" altLang="en-US" dirty="0" err="1" smtClean="0"/>
              <a:t>번물건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홍길순 손님이 </a:t>
            </a:r>
            <a:r>
              <a:rPr lang="ko-KR" altLang="en-US" dirty="0" err="1" smtClean="0"/>
              <a:t>에이나시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 구입 </a:t>
            </a:r>
            <a:r>
              <a:rPr lang="en-US" altLang="ko-KR" dirty="0" smtClean="0"/>
              <a:t>(2</a:t>
            </a:r>
            <a:r>
              <a:rPr lang="ko-KR" altLang="en-US" dirty="0" err="1" smtClean="0"/>
              <a:t>번물건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이순신 손님이 양털 겨울 코트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구입 </a:t>
            </a:r>
            <a:r>
              <a:rPr lang="en-US" altLang="ko-KR" dirty="0" smtClean="0"/>
              <a:t>(6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=&gt; product </a:t>
            </a:r>
            <a:r>
              <a:rPr lang="ko-KR" altLang="en-US" dirty="0"/>
              <a:t>테이블에서 검색해서 가져오기 </a:t>
            </a:r>
            <a:r>
              <a:rPr lang="en-US" altLang="ko-KR" dirty="0"/>
              <a:t>=&gt;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구입 내역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71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작업을 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명령어 묶음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r>
              <a:rPr lang="ko-KR" altLang="en-US" dirty="0" smtClean="0"/>
              <a:t>하나의 트랜잭션에서 실행하는 모든 명령어가 모두 </a:t>
            </a:r>
            <a:r>
              <a:rPr lang="ko-KR" altLang="en-US" dirty="0" err="1" smtClean="0"/>
              <a:t>완료되야</a:t>
            </a:r>
            <a:endParaRPr lang="en-US" altLang="ko-KR" dirty="0" smtClean="0"/>
          </a:p>
          <a:p>
            <a:r>
              <a:rPr lang="ko-KR" altLang="en-US" dirty="0" smtClean="0"/>
              <a:t>전체가 완료되는 형태</a:t>
            </a:r>
            <a:endParaRPr lang="en-US" altLang="ko-KR" dirty="0" smtClean="0"/>
          </a:p>
          <a:p>
            <a:r>
              <a:rPr lang="ko-KR" altLang="en-US" dirty="0" smtClean="0"/>
              <a:t>만약 하나라도 작업이 취소되면 모두 취소</a:t>
            </a:r>
            <a:endParaRPr lang="en-US" altLang="ko-KR" dirty="0" smtClean="0"/>
          </a:p>
          <a:p>
            <a:r>
              <a:rPr lang="ko-KR" altLang="en-US" dirty="0" smtClean="0"/>
              <a:t>나중에 결정하는 개념</a:t>
            </a:r>
            <a:endParaRPr lang="en-US" altLang="ko-KR" dirty="0" smtClean="0"/>
          </a:p>
          <a:p>
            <a:r>
              <a:rPr lang="ko-KR" altLang="en-US" dirty="0" smtClean="0"/>
              <a:t>임시 실행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84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762103" cy="4351338"/>
          </a:xfrm>
        </p:spPr>
        <p:txBody>
          <a:bodyPr/>
          <a:lstStyle/>
          <a:p>
            <a:r>
              <a:rPr lang="en-US" altLang="ko-KR" dirty="0" smtClean="0"/>
              <a:t>Create database </a:t>
            </a:r>
            <a:r>
              <a:rPr lang="ko-KR" altLang="en-US" dirty="0" smtClean="0"/>
              <a:t>데이터베이스명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=&gt; create database </a:t>
            </a:r>
            <a:r>
              <a:rPr lang="en-US" altLang="ko-KR" dirty="0" err="1" smtClean="0"/>
              <a:t>ezen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마무리가 </a:t>
            </a:r>
            <a:r>
              <a:rPr lang="ko-KR" altLang="en-US" dirty="0" err="1" smtClean="0"/>
              <a:t>안되서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다음줄로</a:t>
            </a:r>
            <a:r>
              <a:rPr lang="ko-KR" altLang="en-US" dirty="0" smtClean="0"/>
              <a:t> 이어짐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; </a:t>
            </a:r>
            <a:r>
              <a:rPr lang="ko-KR" altLang="en-US" dirty="0" smtClean="0"/>
              <a:t>기호로 마무리를 해줘야 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생성한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사용하려면 </a:t>
            </a:r>
            <a:endParaRPr lang="en-US" altLang="ko-KR" dirty="0" smtClean="0"/>
          </a:p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ezen</a:t>
            </a:r>
            <a:r>
              <a:rPr lang="en-US" altLang="ko-KR" dirty="0" smtClean="0"/>
              <a:t>   =&gt; </a:t>
            </a:r>
            <a:r>
              <a:rPr lang="en-US" altLang="ko-KR" dirty="0" err="1" smtClean="0"/>
              <a:t>ezen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사용할 예정이다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46541" y="1690688"/>
            <a:ext cx="361182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Create database </a:t>
            </a:r>
            <a:r>
              <a:rPr lang="en-US" altLang="ko-KR" sz="2400" dirty="0" err="1" smtClean="0"/>
              <a:t>ezen</a:t>
            </a:r>
            <a:r>
              <a:rPr lang="en-US" altLang="ko-KR" sz="2400" dirty="0" smtClean="0"/>
              <a:t>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 smtClean="0"/>
              <a:t>Use </a:t>
            </a:r>
            <a:r>
              <a:rPr lang="en-US" altLang="ko-KR" sz="2400" dirty="0" err="1" smtClean="0"/>
              <a:t>ezen</a:t>
            </a:r>
            <a:r>
              <a:rPr lang="en-US" altLang="ko-KR" sz="2400" dirty="0" smtClean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6445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Start transaction</a:t>
            </a:r>
          </a:p>
          <a:p>
            <a:r>
              <a:rPr lang="ko-KR" altLang="en-US" dirty="0" smtClean="0"/>
              <a:t>명령어 </a:t>
            </a:r>
            <a:r>
              <a:rPr lang="en-US" altLang="ko-KR" dirty="0" smtClean="0"/>
              <a:t>1;</a:t>
            </a:r>
          </a:p>
          <a:p>
            <a:r>
              <a:rPr lang="ko-KR" altLang="en-US" dirty="0" smtClean="0"/>
              <a:t>명령어 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Commit; / rollback;</a:t>
            </a:r>
          </a:p>
          <a:p>
            <a:r>
              <a:rPr lang="en-US" altLang="ko-KR" dirty="0" smtClean="0"/>
              <a:t>Commit : </a:t>
            </a:r>
            <a:r>
              <a:rPr lang="ko-KR" altLang="en-US" dirty="0" smtClean="0"/>
              <a:t>작업 반영</a:t>
            </a:r>
            <a:endParaRPr lang="en-US" altLang="ko-KR" dirty="0" smtClean="0"/>
          </a:p>
          <a:p>
            <a:r>
              <a:rPr lang="en-US" altLang="ko-KR" dirty="0" smtClean="0"/>
              <a:t>Rollback : </a:t>
            </a:r>
            <a:r>
              <a:rPr lang="ko-KR" altLang="en-US" dirty="0" smtClean="0"/>
              <a:t>작업 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63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err="1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숫자함수</a:t>
            </a:r>
            <a:endParaRPr lang="en-US" altLang="ko-KR" dirty="0" smtClean="0"/>
          </a:p>
          <a:p>
            <a:r>
              <a:rPr lang="ko-KR" altLang="en-US" dirty="0" err="1" smtClean="0"/>
              <a:t>산술연산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(+ - * / )</a:t>
            </a:r>
          </a:p>
          <a:p>
            <a:r>
              <a:rPr lang="en-US" altLang="ko-KR" dirty="0" smtClean="0"/>
              <a:t>Mod(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2) : </a:t>
            </a:r>
            <a:r>
              <a:rPr lang="ko-KR" altLang="en-US" dirty="0" smtClean="0"/>
              <a:t>값을 값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나눈 나머지</a:t>
            </a:r>
            <a:endParaRPr lang="en-US" altLang="ko-KR" dirty="0" smtClean="0"/>
          </a:p>
          <a:p>
            <a:r>
              <a:rPr lang="en-US" altLang="ko-KR" dirty="0" smtClean="0"/>
              <a:t>Round(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반올림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자리수지정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Ceiling : </a:t>
            </a:r>
            <a:r>
              <a:rPr lang="ko-KR" altLang="en-US" dirty="0" smtClean="0"/>
              <a:t>올림 </a:t>
            </a:r>
            <a:r>
              <a:rPr lang="en-US" altLang="ko-KR" dirty="0" smtClean="0"/>
              <a:t>/ floor:</a:t>
            </a:r>
            <a:r>
              <a:rPr lang="ko-KR" altLang="en-US" dirty="0" smtClean="0"/>
              <a:t>버림</a:t>
            </a:r>
            <a:endParaRPr lang="en-US" altLang="ko-KR" dirty="0" smtClean="0"/>
          </a:p>
          <a:p>
            <a:r>
              <a:rPr lang="en-US" altLang="ko-KR" dirty="0" err="1" smtClean="0"/>
              <a:t>Sqrt</a:t>
            </a:r>
            <a:r>
              <a:rPr lang="en-US" altLang="ko-KR" dirty="0" smtClean="0"/>
              <a:t>: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, pow:</a:t>
            </a:r>
            <a:r>
              <a:rPr lang="ko-KR" altLang="en-US" dirty="0" smtClean="0"/>
              <a:t>제곱</a:t>
            </a:r>
            <a:endParaRPr lang="en-US" altLang="ko-KR" dirty="0" smtClean="0"/>
          </a:p>
          <a:p>
            <a:r>
              <a:rPr lang="en-US" altLang="ko-KR" dirty="0" smtClean="0"/>
              <a:t>Rand() : 0~1</a:t>
            </a:r>
            <a:r>
              <a:rPr lang="ko-KR" altLang="en-US" dirty="0" smtClean="0"/>
              <a:t>사이의 아무 숫자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151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err="1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문자열 함수</a:t>
            </a:r>
            <a:endParaRPr lang="en-US" altLang="ko-KR" dirty="0" smtClean="0"/>
          </a:p>
          <a:p>
            <a:r>
              <a:rPr lang="en-US" altLang="ko-KR" dirty="0" err="1" smtClean="0"/>
              <a:t>Cancat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2) : </a:t>
            </a:r>
            <a:r>
              <a:rPr lang="ko-KR" altLang="en-US" dirty="0" smtClean="0"/>
              <a:t>문자열 연결</a:t>
            </a:r>
            <a:endParaRPr lang="en-US" altLang="ko-KR" dirty="0" smtClean="0"/>
          </a:p>
          <a:p>
            <a:r>
              <a:rPr lang="en-US" altLang="ko-KR" dirty="0" smtClean="0"/>
              <a:t>Length(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문자의 길이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*2, 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*1</a:t>
            </a:r>
          </a:p>
          <a:p>
            <a:r>
              <a:rPr lang="en-US" altLang="ko-KR" dirty="0" err="1" smtClean="0"/>
              <a:t>Char_length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무조건</a:t>
            </a:r>
            <a:r>
              <a:rPr lang="en-US" altLang="ko-KR" dirty="0" smtClean="0"/>
              <a:t>1</a:t>
            </a:r>
            <a:r>
              <a:rPr lang="ko-KR" altLang="en-US" dirty="0" smtClean="0"/>
              <a:t>글자로 인식 </a:t>
            </a:r>
            <a:endParaRPr lang="en-US" altLang="ko-KR" dirty="0" smtClean="0"/>
          </a:p>
          <a:p>
            <a:r>
              <a:rPr lang="en-US" altLang="ko-KR" dirty="0" err="1" smtClean="0"/>
              <a:t>Substr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시작위치에서 개수만큼 추출</a:t>
            </a:r>
            <a:endParaRPr lang="en-US" altLang="ko-KR" dirty="0" smtClean="0"/>
          </a:p>
          <a:p>
            <a:r>
              <a:rPr lang="en-US" altLang="ko-KR" dirty="0" smtClean="0"/>
              <a:t>(Substring(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시작번지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끝번지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끝번지는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포함안함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Left(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앞에서 부터 개수만큼 추출</a:t>
            </a:r>
            <a:endParaRPr lang="en-US" altLang="ko-KR" dirty="0" smtClean="0"/>
          </a:p>
          <a:p>
            <a:r>
              <a:rPr lang="en-US" altLang="ko-KR" dirty="0" smtClean="0"/>
              <a:t>Right(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) :</a:t>
            </a:r>
            <a:r>
              <a:rPr lang="ko-KR" altLang="en-US" dirty="0" smtClean="0"/>
              <a:t>뒤에서부터 개수만큼 추출</a:t>
            </a:r>
            <a:endParaRPr lang="en-US" altLang="ko-KR" dirty="0" smtClean="0"/>
          </a:p>
          <a:p>
            <a:r>
              <a:rPr lang="en-US" altLang="ko-KR" dirty="0" smtClean="0"/>
              <a:t>Mid(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시작위치에서 개수만큼 추출</a:t>
            </a:r>
            <a:endParaRPr lang="en-US" altLang="ko-KR" dirty="0" smtClean="0"/>
          </a:p>
          <a:p>
            <a:r>
              <a:rPr lang="en-US" altLang="ko-KR" dirty="0" smtClean="0"/>
              <a:t>Replace(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old, new) : </a:t>
            </a:r>
            <a:r>
              <a:rPr lang="ko-KR" altLang="en-US" dirty="0" smtClean="0"/>
              <a:t>문자열에서 </a:t>
            </a:r>
            <a:r>
              <a:rPr lang="en-US" altLang="ko-KR" dirty="0" smtClean="0"/>
              <a:t>old </a:t>
            </a:r>
            <a:r>
              <a:rPr lang="ko-KR" altLang="en-US" dirty="0" smtClean="0"/>
              <a:t>문자를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문자로 변경</a:t>
            </a:r>
            <a:endParaRPr lang="en-US" altLang="ko-KR" dirty="0"/>
          </a:p>
          <a:p>
            <a:r>
              <a:rPr lang="en-US" altLang="ko-KR" dirty="0" smtClean="0"/>
              <a:t>Insert(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삽입할문자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문자에서 위치의 길이만큼 대체</a:t>
            </a:r>
            <a:endParaRPr lang="en-US" altLang="ko-KR" dirty="0" smtClean="0"/>
          </a:p>
          <a:p>
            <a:r>
              <a:rPr lang="en-US" altLang="ko-KR" dirty="0" err="1" smtClean="0"/>
              <a:t>Ucase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대문자변환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lcase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소문자변환</a:t>
            </a:r>
            <a:endParaRPr lang="en-US" altLang="ko-KR" dirty="0" smtClean="0"/>
          </a:p>
          <a:p>
            <a:r>
              <a:rPr lang="en-US" altLang="ko-KR" dirty="0" smtClean="0"/>
              <a:t>Space(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숫자만큼 공백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212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err="1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문자열 함수</a:t>
            </a:r>
            <a:endParaRPr lang="en-US" altLang="ko-KR" dirty="0" smtClean="0"/>
          </a:p>
          <a:p>
            <a:r>
              <a:rPr lang="en-US" altLang="ko-KR" dirty="0"/>
              <a:t>Trim(</a:t>
            </a:r>
            <a:r>
              <a:rPr lang="ko-KR" altLang="en-US" dirty="0"/>
              <a:t>문자</a:t>
            </a:r>
            <a:r>
              <a:rPr lang="en-US" altLang="ko-KR" dirty="0"/>
              <a:t>) : </a:t>
            </a:r>
            <a:r>
              <a:rPr lang="ko-KR" altLang="en-US" dirty="0" err="1"/>
              <a:t>공백제거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err="1"/>
              <a:t>ltrim</a:t>
            </a:r>
            <a:r>
              <a:rPr lang="en-US" altLang="ko-KR" dirty="0"/>
              <a:t> / </a:t>
            </a:r>
            <a:r>
              <a:rPr lang="en-US" altLang="ko-KR" dirty="0" err="1"/>
              <a:t>rtrim</a:t>
            </a:r>
            <a:endParaRPr lang="en-US" altLang="ko-KR" dirty="0"/>
          </a:p>
          <a:p>
            <a:r>
              <a:rPr lang="en-US" altLang="ko-KR" dirty="0"/>
              <a:t>Trim(both ‘a’ from ‘</a:t>
            </a:r>
            <a:r>
              <a:rPr lang="en-US" altLang="ko-KR" dirty="0" err="1"/>
              <a:t>aaaaabcdaaaa</a:t>
            </a:r>
            <a:r>
              <a:rPr lang="en-US" altLang="ko-KR" dirty="0"/>
              <a:t>’)  =&gt; </a:t>
            </a:r>
            <a:r>
              <a:rPr lang="en-US" altLang="ko-KR" dirty="0" err="1"/>
              <a:t>bcd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Both = </a:t>
            </a:r>
            <a:r>
              <a:rPr lang="ko-KR" altLang="en-US" dirty="0" smtClean="0"/>
              <a:t>양쪽 </a:t>
            </a:r>
            <a:r>
              <a:rPr lang="en-US" altLang="ko-KR" dirty="0" smtClean="0"/>
              <a:t>/</a:t>
            </a:r>
            <a:r>
              <a:rPr lang="ko-KR" altLang="en-US" dirty="0" smtClean="0"/>
              <a:t>  앞</a:t>
            </a:r>
            <a:r>
              <a:rPr lang="en-US" altLang="ko-KR" dirty="0" smtClean="0"/>
              <a:t>(leading) / </a:t>
            </a:r>
            <a:r>
              <a:rPr lang="ko-KR" altLang="en-US" dirty="0" smtClean="0"/>
              <a:t>뒤</a:t>
            </a:r>
            <a:r>
              <a:rPr lang="en-US" altLang="ko-KR" dirty="0" smtClean="0"/>
              <a:t>(trailing)</a:t>
            </a:r>
          </a:p>
          <a:p>
            <a:r>
              <a:rPr lang="en-US" altLang="ko-KR" dirty="0" err="1" smtClean="0"/>
              <a:t>Lpad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총길이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채울문자</a:t>
            </a:r>
            <a:r>
              <a:rPr lang="en-US" altLang="ko-KR" dirty="0" smtClean="0"/>
              <a:t>) / </a:t>
            </a:r>
            <a:r>
              <a:rPr lang="en-US" altLang="ko-KR" dirty="0" err="1" smtClean="0"/>
              <a:t>rpad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/</a:t>
            </a:r>
            <a:r>
              <a:rPr lang="ko-KR" altLang="en-US" dirty="0" smtClean="0"/>
              <a:t>뒤쪽 </a:t>
            </a:r>
            <a:r>
              <a:rPr lang="ko-KR" altLang="en-US" dirty="0" err="1" smtClean="0"/>
              <a:t>총길이만큼</a:t>
            </a:r>
            <a:r>
              <a:rPr lang="ko-KR" altLang="en-US" dirty="0" smtClean="0"/>
              <a:t> 공백으로 삽입하고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공백부분에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문자채우기</a:t>
            </a:r>
            <a:endParaRPr lang="en-US" altLang="ko-KR" dirty="0" smtClean="0"/>
          </a:p>
          <a:p>
            <a:r>
              <a:rPr lang="en-US" altLang="ko-KR" dirty="0" smtClean="0"/>
              <a:t>Repeat(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횟수만큼 반복</a:t>
            </a:r>
            <a:endParaRPr lang="en-US" altLang="ko-KR" dirty="0" smtClean="0"/>
          </a:p>
          <a:p>
            <a:r>
              <a:rPr lang="en-US" altLang="ko-KR" dirty="0" smtClean="0"/>
              <a:t>Reverse(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문자열을 거꾸로 출력</a:t>
            </a:r>
            <a:endParaRPr lang="en-US" altLang="ko-KR" dirty="0" smtClean="0"/>
          </a:p>
          <a:p>
            <a:r>
              <a:rPr lang="en-US" altLang="ko-KR" dirty="0" smtClean="0"/>
              <a:t>Bin(2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)/</a:t>
            </a:r>
            <a:r>
              <a:rPr lang="en-US" altLang="ko-KR" dirty="0" err="1" smtClean="0"/>
              <a:t>oct</a:t>
            </a:r>
            <a:r>
              <a:rPr lang="en-US" altLang="ko-KR" dirty="0" smtClean="0"/>
              <a:t>(8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)/hex(16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/8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/16</a:t>
            </a:r>
            <a:r>
              <a:rPr lang="ko-KR" altLang="en-US" dirty="0" smtClean="0"/>
              <a:t>진수로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091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날짜함수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Adddate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subdate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날짜를 기준으로 </a:t>
            </a:r>
            <a:r>
              <a:rPr lang="en-US" altLang="ko-KR" dirty="0" smtClean="0"/>
              <a:t>~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~</a:t>
            </a:r>
            <a:r>
              <a:rPr lang="ko-KR" altLang="en-US" dirty="0" smtClean="0"/>
              <a:t>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en-US" altLang="ko-KR" dirty="0" err="1" smtClean="0"/>
              <a:t>Adddate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interval 5day)</a:t>
            </a:r>
          </a:p>
          <a:p>
            <a:r>
              <a:rPr lang="en-US" altLang="ko-KR" dirty="0" smtClean="0"/>
              <a:t>Interval </a:t>
            </a:r>
            <a:r>
              <a:rPr lang="ko-KR" altLang="en-US" dirty="0" smtClean="0"/>
              <a:t>뒤쪽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: year, month, day, hour, minute, second</a:t>
            </a:r>
          </a:p>
          <a:p>
            <a:r>
              <a:rPr lang="en-US" altLang="ko-KR" dirty="0" err="1" smtClean="0"/>
              <a:t>Curdate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curtime</a:t>
            </a:r>
            <a:r>
              <a:rPr lang="en-US" altLang="ko-KR" dirty="0" smtClean="0"/>
              <a:t>(), now(), </a:t>
            </a:r>
            <a:r>
              <a:rPr lang="en-US" altLang="ko-KR" dirty="0" err="1" smtClean="0"/>
              <a:t>sysdate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오늘</a:t>
            </a:r>
            <a:r>
              <a:rPr lang="en-US" altLang="ko-KR" dirty="0"/>
              <a:t> </a:t>
            </a:r>
            <a:r>
              <a:rPr lang="ko-KR" altLang="en-US" dirty="0" smtClean="0"/>
              <a:t>날짜 시간</a:t>
            </a:r>
            <a:endParaRPr lang="en-US" altLang="ko-KR" dirty="0" smtClean="0"/>
          </a:p>
          <a:p>
            <a:r>
              <a:rPr lang="en-US" altLang="ko-KR" dirty="0" err="1" smtClean="0"/>
              <a:t>Addtime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subtime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시간을</a:t>
            </a:r>
            <a:r>
              <a:rPr lang="en-US" altLang="ko-KR" dirty="0"/>
              <a:t> </a:t>
            </a:r>
            <a:r>
              <a:rPr lang="ko-KR" altLang="en-US" dirty="0" smtClean="0"/>
              <a:t>더하고 뺀 결과</a:t>
            </a:r>
            <a:endParaRPr lang="en-US" altLang="ko-KR" dirty="0" smtClean="0"/>
          </a:p>
          <a:p>
            <a:r>
              <a:rPr lang="en-US" altLang="ko-KR" dirty="0" err="1" smtClean="0"/>
              <a:t>Addtime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‘, ’</a:t>
            </a:r>
            <a:r>
              <a:rPr lang="ko-KR" altLang="en-US" dirty="0" smtClean="0"/>
              <a:t>시</a:t>
            </a:r>
            <a:r>
              <a:rPr lang="en-US" altLang="ko-KR" dirty="0" smtClean="0"/>
              <a:t>:</a:t>
            </a:r>
            <a:r>
              <a:rPr lang="ko-KR" altLang="en-US" dirty="0" smtClean="0"/>
              <a:t>분</a:t>
            </a:r>
            <a:r>
              <a:rPr lang="en-US" altLang="ko-KR" dirty="0" smtClean="0"/>
              <a:t>: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Year(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), month(), day(), hour(), minute(), second() : 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 추출</a:t>
            </a:r>
            <a:endParaRPr lang="en-US" altLang="ko-KR" dirty="0" smtClean="0"/>
          </a:p>
          <a:p>
            <a:r>
              <a:rPr lang="en-US" altLang="ko-KR" dirty="0" smtClean="0"/>
              <a:t>Date(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), time(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948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날짜함수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Datediff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2) / </a:t>
            </a:r>
            <a:r>
              <a:rPr lang="en-US" altLang="ko-KR" dirty="0" err="1" smtClean="0"/>
              <a:t>timediff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또는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날짜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까지 남은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반환</a:t>
            </a:r>
            <a:endParaRPr lang="en-US" altLang="ko-KR" dirty="0" smtClean="0"/>
          </a:p>
          <a:p>
            <a:r>
              <a:rPr lang="en-US" altLang="ko-KR" dirty="0" err="1" smtClean="0"/>
              <a:t>Dayofweek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: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=1,</a:t>
            </a:r>
            <a:r>
              <a:rPr lang="ko-KR" altLang="en-US" dirty="0" smtClean="0"/>
              <a:t>월</a:t>
            </a:r>
            <a:r>
              <a:rPr lang="en-US" altLang="ko-KR" dirty="0" smtClean="0"/>
              <a:t>=2)</a:t>
            </a:r>
          </a:p>
          <a:p>
            <a:r>
              <a:rPr lang="en-US" altLang="ko-KR" dirty="0" err="1" smtClean="0"/>
              <a:t>Monthname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월의 영어이름 반환</a:t>
            </a:r>
            <a:endParaRPr lang="en-US" altLang="ko-KR" dirty="0" smtClean="0"/>
          </a:p>
          <a:p>
            <a:r>
              <a:rPr lang="en-US" altLang="ko-KR" dirty="0" err="1" smtClean="0"/>
              <a:t>Dayofyear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: 1</a:t>
            </a:r>
            <a:r>
              <a:rPr lang="ko-KR" altLang="en-US" dirty="0" smtClean="0"/>
              <a:t>년 중 몇일이 경과 했는지 반환</a:t>
            </a:r>
            <a:endParaRPr lang="en-US" altLang="ko-KR" dirty="0" smtClean="0"/>
          </a:p>
          <a:p>
            <a:r>
              <a:rPr lang="en-US" altLang="ko-KR" dirty="0" err="1" smtClean="0"/>
              <a:t>Last_day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날짜의 월이 몇일까지 있는지 확인</a:t>
            </a:r>
            <a:endParaRPr lang="en-US" altLang="ko-KR" dirty="0" smtClean="0"/>
          </a:p>
          <a:p>
            <a:r>
              <a:rPr lang="en-US" altLang="ko-KR" dirty="0" err="1" smtClean="0"/>
              <a:t>Time_to_sec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시간을 초단위로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966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논리함수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If(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, true, if(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, true, false)) : </a:t>
            </a:r>
            <a:r>
              <a:rPr lang="ko-KR" altLang="en-US" dirty="0" smtClean="0"/>
              <a:t>다중</a:t>
            </a:r>
            <a:r>
              <a:rPr lang="en-US" altLang="ko-KR" dirty="0" smtClean="0"/>
              <a:t> 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Case ~ when ~ then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Case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When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 then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/>
              <a:t>When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 </a:t>
            </a:r>
            <a:r>
              <a:rPr lang="en-US" altLang="ko-KR" dirty="0"/>
              <a:t>then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pPr lvl="1"/>
            <a:r>
              <a:rPr lang="en-US" altLang="ko-KR" dirty="0"/>
              <a:t>When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3 </a:t>
            </a:r>
            <a:r>
              <a:rPr lang="en-US" altLang="ko-KR" dirty="0"/>
              <a:t>then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</a:t>
            </a:r>
          </a:p>
          <a:p>
            <a:pPr lvl="1"/>
            <a:r>
              <a:rPr lang="en-US" altLang="ko-KR" dirty="0" smtClean="0"/>
              <a:t>Else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4</a:t>
            </a:r>
            <a:endParaRPr lang="en-US" altLang="ko-KR" dirty="0"/>
          </a:p>
          <a:p>
            <a:r>
              <a:rPr lang="en-US" altLang="ko-KR" dirty="0" smtClean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205938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사용 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에서도 변수 사용 가능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Set @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016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정보함수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User(), </a:t>
            </a:r>
            <a:r>
              <a:rPr lang="en-US" altLang="ko-KR" dirty="0" err="1" smtClean="0"/>
              <a:t>current_user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session_user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현재사용자</a:t>
            </a:r>
            <a:endParaRPr lang="en-US" altLang="ko-KR" dirty="0" smtClean="0"/>
          </a:p>
          <a:p>
            <a:r>
              <a:rPr lang="en-US" altLang="ko-KR" dirty="0" smtClean="0"/>
              <a:t>Database(), schema() : </a:t>
            </a:r>
            <a:r>
              <a:rPr lang="ko-KR" altLang="en-US" dirty="0" smtClean="0"/>
              <a:t>사용중인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명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등급을 나타내는 칼럼을 추가</a:t>
            </a:r>
            <a:endParaRPr lang="en-US" altLang="ko-KR" dirty="0" smtClean="0"/>
          </a:p>
          <a:p>
            <a:r>
              <a:rPr lang="en-US" altLang="ko-KR" dirty="0" smtClean="0"/>
              <a:t>Ranking 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  <a:p>
            <a:r>
              <a:rPr lang="en-US" altLang="ko-KR" dirty="0" smtClean="0"/>
              <a:t>Score </a:t>
            </a:r>
            <a:r>
              <a:rPr lang="ko-KR" altLang="en-US" dirty="0" smtClean="0"/>
              <a:t>점수에 따라 </a:t>
            </a:r>
            <a:r>
              <a:rPr lang="en-US" altLang="ko-KR" dirty="0" smtClean="0"/>
              <a:t>A,B,C </a:t>
            </a:r>
            <a:r>
              <a:rPr lang="ko-KR" altLang="en-US" dirty="0" smtClean="0"/>
              <a:t>등급 추가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= score &gt;=80</a:t>
            </a:r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등급 </a:t>
            </a:r>
            <a:r>
              <a:rPr lang="en-US" altLang="ko-KR" dirty="0"/>
              <a:t>= score </a:t>
            </a:r>
            <a:r>
              <a:rPr lang="en-US" altLang="ko-KR" dirty="0" smtClean="0"/>
              <a:t>&gt;=60</a:t>
            </a:r>
          </a:p>
          <a:p>
            <a:r>
              <a:rPr lang="ko-KR" altLang="en-US" dirty="0" smtClean="0"/>
              <a:t>나머지</a:t>
            </a:r>
            <a:r>
              <a:rPr lang="en-US" altLang="ko-KR" dirty="0" smtClean="0"/>
              <a:t> C</a:t>
            </a:r>
            <a:r>
              <a:rPr lang="ko-KR" altLang="en-US" dirty="0" smtClean="0"/>
              <a:t>등급</a:t>
            </a:r>
            <a:endParaRPr lang="en-US" altLang="ko-KR" dirty="0"/>
          </a:p>
          <a:p>
            <a:r>
              <a:rPr lang="en-US" altLang="ko-KR" dirty="0" smtClean="0"/>
              <a:t>Ranking</a:t>
            </a:r>
            <a:r>
              <a:rPr lang="ko-KR" altLang="en-US" dirty="0" smtClean="0"/>
              <a:t>별 인원수 출력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2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43616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Create table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(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Name varchar(30) not null,</a:t>
            </a:r>
          </a:p>
          <a:p>
            <a:r>
              <a:rPr lang="en-US" altLang="ko-KR" dirty="0" smtClean="0"/>
              <a:t>Age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default 20,</a:t>
            </a:r>
          </a:p>
          <a:p>
            <a:r>
              <a:rPr lang="en-US" altLang="ko-KR" dirty="0" smtClean="0"/>
              <a:t>Address varchar(45),</a:t>
            </a:r>
          </a:p>
          <a:p>
            <a:r>
              <a:rPr lang="en-US" altLang="ko-KR" dirty="0" smtClean="0"/>
              <a:t>Major varchar(45),</a:t>
            </a:r>
          </a:p>
          <a:p>
            <a:r>
              <a:rPr lang="en-US" altLang="ko-KR" dirty="0" smtClean="0"/>
              <a:t>Score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Primary key(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48167" y="1825625"/>
            <a:ext cx="50436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Create table student(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Name varchar(30)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Age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20,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Address varchar(45),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Major varchar(45),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Score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Primary key(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4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Buy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데이터를 출력 </a:t>
            </a:r>
            <a:r>
              <a:rPr lang="en-US" altLang="ko-KR" dirty="0" smtClean="0"/>
              <a:t>customer </a:t>
            </a:r>
            <a:r>
              <a:rPr lang="ko-KR" altLang="en-US" dirty="0" smtClean="0"/>
              <a:t>이름을 홍</a:t>
            </a:r>
            <a:r>
              <a:rPr lang="en-US" altLang="ko-KR" dirty="0" smtClean="0"/>
              <a:t>O</a:t>
            </a:r>
            <a:r>
              <a:rPr lang="ko-KR" altLang="en-US" dirty="0" smtClean="0"/>
              <a:t>동 형식으로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Buy </a:t>
            </a:r>
            <a:r>
              <a:rPr lang="ko-KR" altLang="en-US" dirty="0" smtClean="0"/>
              <a:t>테이블에</a:t>
            </a:r>
            <a:r>
              <a:rPr lang="en-US" altLang="ko-KR" dirty="0" smtClean="0"/>
              <a:t> total </a:t>
            </a:r>
            <a:r>
              <a:rPr lang="ko-KR" altLang="en-US" dirty="0" smtClean="0"/>
              <a:t>칼럼 추가 후 </a:t>
            </a:r>
            <a:endParaRPr lang="en-US" altLang="ko-KR" dirty="0" smtClean="0"/>
          </a:p>
          <a:p>
            <a:r>
              <a:rPr lang="en-US" altLang="ko-KR" dirty="0" smtClean="0"/>
              <a:t>Total = price * amount </a:t>
            </a:r>
            <a:r>
              <a:rPr lang="ko-KR" altLang="en-US" dirty="0" smtClean="0"/>
              <a:t>값으로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Price</a:t>
            </a:r>
            <a:r>
              <a:rPr lang="ko-KR" altLang="en-US" dirty="0" smtClean="0"/>
              <a:t>의 가격이 </a:t>
            </a:r>
            <a:r>
              <a:rPr lang="en-US" altLang="ko-KR" dirty="0"/>
              <a:t>3</a:t>
            </a:r>
            <a:r>
              <a:rPr lang="en-US" altLang="ko-KR" dirty="0" smtClean="0"/>
              <a:t>0000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할인된 가격으로 판매</a:t>
            </a:r>
            <a:endParaRPr lang="en-US" altLang="ko-KR" dirty="0" smtClean="0"/>
          </a:p>
          <a:p>
            <a:r>
              <a:rPr lang="en-US" altLang="ko-KR" dirty="0" smtClean="0"/>
              <a:t>Total </a:t>
            </a:r>
            <a:r>
              <a:rPr lang="ko-KR" altLang="en-US" dirty="0" smtClean="0"/>
              <a:t>가격</a:t>
            </a:r>
            <a:r>
              <a:rPr lang="en-US" altLang="ko-KR" dirty="0"/>
              <a:t> </a:t>
            </a:r>
            <a:r>
              <a:rPr lang="en-US" altLang="ko-KR" dirty="0" smtClean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1951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Test3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test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명 정도 데이터 추가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 내용을 서울시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서울특별시로 변경</a:t>
            </a:r>
            <a:endParaRPr lang="en-US" altLang="ko-KR" dirty="0" smtClean="0"/>
          </a:p>
          <a:p>
            <a:r>
              <a:rPr lang="en-US" altLang="ko-KR" dirty="0" smtClean="0"/>
              <a:t>Replace </a:t>
            </a:r>
            <a:r>
              <a:rPr lang="ko-KR" altLang="en-US" dirty="0" smtClean="0"/>
              <a:t>사용하여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dep </a:t>
            </a:r>
            <a:r>
              <a:rPr lang="ko-KR" altLang="en-US" dirty="0" smtClean="0"/>
              <a:t>칼럼의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학과를 </a:t>
            </a:r>
            <a:r>
              <a:rPr lang="en-US" altLang="ko-KR" dirty="0" smtClean="0"/>
              <a:t>OO</a:t>
            </a:r>
            <a:r>
              <a:rPr lang="ko-KR" altLang="en-US" dirty="0" smtClean="0"/>
              <a:t>학과 로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tel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자료만 검색 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is null   is not null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tel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미등록으로 변경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810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이전에 입고된 상품을 출력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err="1" smtClean="0"/>
              <a:t>type_a</a:t>
            </a:r>
            <a:r>
              <a:rPr lang="en-US" altLang="ko-KR" dirty="0" smtClean="0"/>
              <a:t> </a:t>
            </a:r>
            <a:r>
              <a:rPr lang="ko-KR" altLang="en-US" dirty="0" smtClean="0"/>
              <a:t>별 판매량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sale_amount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합계 </a:t>
            </a:r>
            <a:r>
              <a:rPr lang="en-US" altLang="ko-KR" dirty="0" smtClean="0"/>
              <a:t>/</a:t>
            </a:r>
            <a:r>
              <a:rPr lang="ko-KR" altLang="en-US" dirty="0" smtClean="0"/>
              <a:t> 판매량이 많은 순으로 내림차순 정렬</a:t>
            </a:r>
            <a:endParaRPr lang="en-US" altLang="ko-KR" dirty="0" smtClean="0"/>
          </a:p>
          <a:p>
            <a:r>
              <a:rPr lang="ko-KR" altLang="en-US" dirty="0" smtClean="0"/>
              <a:t>월별 판매량 합계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월별 오름차순 정렬</a:t>
            </a:r>
            <a:endParaRPr lang="en-US" altLang="ko-KR" dirty="0" smtClean="0"/>
          </a:p>
          <a:p>
            <a:r>
              <a:rPr lang="en-US" altLang="ko-KR" dirty="0" err="1" smtClean="0"/>
              <a:t>Date_format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register_date</a:t>
            </a:r>
            <a:r>
              <a:rPr lang="en-US" altLang="ko-KR" dirty="0" smtClean="0"/>
              <a:t>, ‘%y-%m’)  </a:t>
            </a:r>
            <a:r>
              <a:rPr lang="ko-KR" altLang="en-US" dirty="0" smtClean="0"/>
              <a:t>연</a:t>
            </a:r>
            <a:r>
              <a:rPr lang="en-US" altLang="ko-KR" dirty="0" smtClean="0"/>
              <a:t>-</a:t>
            </a:r>
            <a:r>
              <a:rPr lang="ko-KR" altLang="en-US" dirty="0" smtClean="0"/>
              <a:t>월만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694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767" y="0"/>
            <a:ext cx="10515600" cy="61943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23319" y="902043"/>
            <a:ext cx="1865870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</a:p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68497" y="718285"/>
            <a:ext cx="1865870" cy="7166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course</a:t>
            </a:r>
          </a:p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707924" y="798604"/>
            <a:ext cx="2804983" cy="803189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attend</a:t>
            </a:r>
          </a:p>
          <a:p>
            <a:pPr algn="ctr"/>
            <a:r>
              <a:rPr lang="ko-KR" altLang="en-US"/>
              <a:t>수강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4" idx="3"/>
            <a:endCxn id="7" idx="1"/>
          </p:cNvCxnSpPr>
          <p:nvPr/>
        </p:nvCxnSpPr>
        <p:spPr>
          <a:xfrm flipV="1">
            <a:off x="3089189" y="1200199"/>
            <a:ext cx="1618735" cy="6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  <a:endCxn id="5" idx="1"/>
          </p:cNvCxnSpPr>
          <p:nvPr/>
        </p:nvCxnSpPr>
        <p:spPr>
          <a:xfrm flipV="1">
            <a:off x="7512907" y="1076631"/>
            <a:ext cx="1355590" cy="1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1168" y="9020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03604" y="79860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M:1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6830" y="42927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N-M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67265" y="1742303"/>
            <a:ext cx="889687" cy="729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학번</a:t>
            </a:r>
            <a:endParaRPr lang="ko-KR" altLang="en-US" sz="1600" u="sng" dirty="0"/>
          </a:p>
        </p:txBody>
      </p:sp>
      <p:sp>
        <p:nvSpPr>
          <p:cNvPr id="16" name="타원 15"/>
          <p:cNvSpPr/>
          <p:nvPr/>
        </p:nvSpPr>
        <p:spPr>
          <a:xfrm>
            <a:off x="1711410" y="1742303"/>
            <a:ext cx="889687" cy="729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2755555" y="1742303"/>
            <a:ext cx="889687" cy="729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학과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67265" y="2594919"/>
            <a:ext cx="889687" cy="729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학기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1711410" y="2594919"/>
            <a:ext cx="889687" cy="729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이수학점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8695502" y="1601793"/>
            <a:ext cx="831557" cy="7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err="1" smtClean="0"/>
              <a:t>과목코드</a:t>
            </a:r>
            <a:endParaRPr lang="ko-KR" altLang="en-US" sz="1400" u="sng" dirty="0"/>
          </a:p>
        </p:txBody>
      </p:sp>
      <p:sp>
        <p:nvSpPr>
          <p:cNvPr id="21" name="타원 20"/>
          <p:cNvSpPr/>
          <p:nvPr/>
        </p:nvSpPr>
        <p:spPr>
          <a:xfrm>
            <a:off x="9611728" y="1618735"/>
            <a:ext cx="831557" cy="7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과목명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10527954" y="1618735"/>
            <a:ext cx="831557" cy="7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담당교수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8720215" y="2594919"/>
            <a:ext cx="831557" cy="7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학점</a:t>
            </a:r>
            <a:endParaRPr lang="ko-KR" altLang="en-US" sz="1400" dirty="0"/>
          </a:p>
        </p:txBody>
      </p:sp>
      <p:sp>
        <p:nvSpPr>
          <p:cNvPr id="24" name="타원 23"/>
          <p:cNvSpPr/>
          <p:nvPr/>
        </p:nvSpPr>
        <p:spPr>
          <a:xfrm>
            <a:off x="9688394" y="2564027"/>
            <a:ext cx="831557" cy="7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시간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10656573" y="2533135"/>
            <a:ext cx="831557" cy="7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시간표</a:t>
            </a:r>
            <a:endParaRPr lang="ko-KR" altLang="en-US" sz="1400" dirty="0"/>
          </a:p>
        </p:txBody>
      </p:sp>
      <p:sp>
        <p:nvSpPr>
          <p:cNvPr id="26" name="타원 25"/>
          <p:cNvSpPr/>
          <p:nvPr/>
        </p:nvSpPr>
        <p:spPr>
          <a:xfrm>
            <a:off x="4948316" y="1742303"/>
            <a:ext cx="1019997" cy="650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smtClean="0"/>
              <a:t>수강번호</a:t>
            </a:r>
            <a:endParaRPr lang="ko-KR" altLang="en-US" sz="1600" u="sng" dirty="0"/>
          </a:p>
        </p:txBody>
      </p:sp>
      <p:sp>
        <p:nvSpPr>
          <p:cNvPr id="27" name="타원 26"/>
          <p:cNvSpPr/>
          <p:nvPr/>
        </p:nvSpPr>
        <p:spPr>
          <a:xfrm>
            <a:off x="4948316" y="2471351"/>
            <a:ext cx="1019997" cy="650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학번</a:t>
            </a:r>
            <a:endParaRPr lang="ko-KR" altLang="en-US" sz="1600" dirty="0"/>
          </a:p>
        </p:txBody>
      </p:sp>
      <p:sp>
        <p:nvSpPr>
          <p:cNvPr id="28" name="타원 27"/>
          <p:cNvSpPr/>
          <p:nvPr/>
        </p:nvSpPr>
        <p:spPr>
          <a:xfrm>
            <a:off x="6174206" y="1759245"/>
            <a:ext cx="1019997" cy="650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과목코드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245212" y="2471351"/>
            <a:ext cx="1019997" cy="650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수강년도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5024282" y="3204284"/>
            <a:ext cx="1019997" cy="650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수강학기</a:t>
            </a:r>
            <a:endParaRPr lang="ko-KR" alt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6245211" y="3198998"/>
            <a:ext cx="1019997" cy="650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성적</a:t>
            </a:r>
            <a:endParaRPr lang="ko-KR" altLang="en-US" sz="1600" dirty="0"/>
          </a:p>
        </p:txBody>
      </p:sp>
      <p:sp>
        <p:nvSpPr>
          <p:cNvPr id="32" name="타원 31"/>
          <p:cNvSpPr/>
          <p:nvPr/>
        </p:nvSpPr>
        <p:spPr>
          <a:xfrm>
            <a:off x="5393970" y="3933332"/>
            <a:ext cx="1361239" cy="650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재수강여부</a:t>
            </a:r>
            <a:endParaRPr lang="ko-KR" alt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잉크 35"/>
              <p14:cNvContentPartPr/>
              <p14:nvPr/>
            </p14:nvContentPartPr>
            <p14:xfrm>
              <a:off x="7117356" y="2038855"/>
              <a:ext cx="1644120" cy="5652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076" y="2030575"/>
                <a:ext cx="16606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잉크 37"/>
              <p14:cNvContentPartPr/>
              <p14:nvPr/>
            </p14:nvContentPartPr>
            <p14:xfrm>
              <a:off x="339996" y="2137855"/>
              <a:ext cx="4615560" cy="158616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716" y="2129575"/>
                <a:ext cx="4632120" cy="16027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/>
          <p:cNvSpPr txBox="1"/>
          <p:nvPr/>
        </p:nvSpPr>
        <p:spPr>
          <a:xfrm>
            <a:off x="667265" y="4040659"/>
            <a:ext cx="34852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학생은 학번을 가지고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학생의 이름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학생의 학과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학생의 학기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학생의 이수학점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이메일</a:t>
            </a:r>
            <a:r>
              <a:rPr lang="en-US" altLang="ko-KR" dirty="0"/>
              <a:t>,</a:t>
            </a:r>
            <a:r>
              <a:rPr lang="ko-KR" altLang="en-US" dirty="0"/>
              <a:t>전화</a:t>
            </a:r>
            <a:r>
              <a:rPr lang="en-US" altLang="ko-KR" dirty="0"/>
              <a:t>,</a:t>
            </a:r>
            <a:r>
              <a:rPr lang="ko-KR" altLang="en-US" dirty="0"/>
              <a:t>주민등록</a:t>
            </a:r>
            <a:r>
              <a:rPr lang="en-US" altLang="ko-KR" dirty="0"/>
              <a:t>,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ko-KR" altLang="en-US" dirty="0"/>
              <a:t>기본정보테이블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20470" y="3911104"/>
            <a:ext cx="5062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학생이 강의를 수강한다</a:t>
            </a:r>
            <a:r>
              <a:rPr lang="en-US" altLang="ko-KR" dirty="0" smtClean="0"/>
              <a:t>. = n:m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수강신청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성적확인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학생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명은 </a:t>
            </a:r>
            <a:r>
              <a:rPr lang="ko-KR" altLang="en-US" dirty="0" err="1" smtClean="0"/>
              <a:t>여러강의를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수강할수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-1:m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한 강의에는 여러 학생이 수강할 수 있음</a:t>
            </a:r>
            <a:r>
              <a:rPr lang="en-US" altLang="ko-KR" dirty="0" smtClean="0"/>
              <a:t>-1:n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24282" y="5333509"/>
            <a:ext cx="4633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수강번호</a:t>
            </a:r>
            <a:r>
              <a:rPr lang="ko-KR" altLang="en-US" dirty="0" smtClean="0"/>
              <a:t> 규칙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과목코드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학번규칙</a:t>
            </a:r>
            <a:r>
              <a:rPr lang="en-US" altLang="ko-KR" dirty="0" smtClean="0"/>
              <a:t>:</a:t>
            </a:r>
            <a:r>
              <a:rPr lang="ko-KR" altLang="en-US" dirty="0" smtClean="0"/>
              <a:t>년도학부학과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수강번호규칙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auto_increment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과목코드규칙</a:t>
            </a:r>
            <a:r>
              <a:rPr lang="en-US" altLang="ko-KR" dirty="0" smtClean="0"/>
              <a:t>:</a:t>
            </a:r>
            <a:r>
              <a:rPr lang="ko-KR" altLang="en-US" dirty="0"/>
              <a:t> 미리 결정해야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47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357" y="142705"/>
            <a:ext cx="10515600" cy="833480"/>
          </a:xfrm>
        </p:spPr>
        <p:txBody>
          <a:bodyPr/>
          <a:lstStyle/>
          <a:p>
            <a:r>
              <a:rPr lang="en-US" altLang="ko-KR" dirty="0" smtClean="0"/>
              <a:t>ERD 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357" y="1235675"/>
            <a:ext cx="323832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학생</a:t>
            </a:r>
            <a:r>
              <a:rPr lang="en-US" altLang="ko-KR" dirty="0" smtClean="0"/>
              <a:t>(student)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std_num</a:t>
            </a:r>
            <a:r>
              <a:rPr lang="en-US" altLang="ko-KR" dirty="0" smtClean="0"/>
              <a:t>) : 10</a:t>
            </a:r>
            <a:r>
              <a:rPr lang="ko-KR" altLang="en-US" dirty="0" smtClean="0"/>
              <a:t>자리 문자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2023160001  :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연도</a:t>
            </a:r>
            <a:r>
              <a:rPr lang="en-US" altLang="ko-KR" dirty="0" smtClean="0"/>
              <a:t>(4)</a:t>
            </a:r>
            <a:r>
              <a:rPr lang="ko-KR" altLang="en-US" dirty="0" err="1" smtClean="0"/>
              <a:t>과코드</a:t>
            </a:r>
            <a:r>
              <a:rPr lang="en-US" altLang="ko-KR" dirty="0" smtClean="0"/>
              <a:t>(3)</a:t>
            </a:r>
            <a:r>
              <a:rPr lang="ko-KR" altLang="en-US" dirty="0" smtClean="0"/>
              <a:t>순번</a:t>
            </a:r>
            <a:r>
              <a:rPr lang="en-US" altLang="ko-KR" dirty="0" smtClean="0"/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std_name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(20),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std_major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(20)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std_term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이수학점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std_point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1855" y="596514"/>
            <a:ext cx="3599062" cy="59093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수강</a:t>
            </a:r>
            <a:r>
              <a:rPr lang="en-US" altLang="ko-KR" dirty="0" smtClean="0"/>
              <a:t>(attend)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수강번호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at_num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자동증가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at_std_num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 (10)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과목코드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at_co_code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(12)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수강연도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at_year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수강학기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at_term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at_mid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default 0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at_final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en-US" altLang="ko-KR" dirty="0"/>
              <a:t>default 0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at_attend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en-US" altLang="ko-KR" dirty="0"/>
              <a:t>default 0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at_hw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en-US" altLang="ko-KR" dirty="0"/>
              <a:t>default 0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재수강여부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at_repetition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Default 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at_score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1093" y="596514"/>
            <a:ext cx="3560847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과목</a:t>
            </a:r>
            <a:r>
              <a:rPr lang="en-US" altLang="ko-KR" dirty="0" smtClean="0"/>
              <a:t>(course)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과목코드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co_code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(12)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연도학기과목코드순번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=&gt;202301com001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기본키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co_name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(20),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담당교수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co_professor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(20)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co_point</a:t>
            </a:r>
            <a:r>
              <a:rPr lang="en-US" altLang="ko-KR" dirty="0" smtClean="0"/>
              <a:t>) :</a:t>
            </a:r>
            <a:r>
              <a:rPr lang="ko-KR" altLang="en-US" dirty="0"/>
              <a:t>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default 3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co_time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시간표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co_timetable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754487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외래키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테이블 생성시 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ko-KR" altLang="en-US" dirty="0" smtClean="0">
                <a:latin typeface="+mn-ea"/>
              </a:rPr>
              <a:t> 추가</a:t>
            </a: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Alter table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추후 추가하는 방법</a:t>
            </a:r>
            <a:endParaRPr lang="en-US" altLang="ko-KR" dirty="0" smtClean="0"/>
          </a:p>
          <a:p>
            <a:r>
              <a:rPr lang="en-US" altLang="ko-KR" dirty="0" smtClean="0"/>
              <a:t>Attend </a:t>
            </a:r>
            <a:r>
              <a:rPr lang="ko-KR" altLang="en-US" dirty="0" smtClean="0"/>
              <a:t>테이블이 기준</a:t>
            </a:r>
            <a:endParaRPr lang="en-US" altLang="ko-KR" dirty="0" smtClean="0"/>
          </a:p>
          <a:p>
            <a:r>
              <a:rPr lang="en-US" altLang="ko-KR" dirty="0" smtClean="0"/>
              <a:t>Alter table attend add foreign key(</a:t>
            </a:r>
            <a:r>
              <a:rPr lang="en-US" altLang="ko-KR" dirty="0" err="1" smtClean="0"/>
              <a:t>at_std_num</a:t>
            </a:r>
            <a:r>
              <a:rPr lang="en-US" altLang="ko-KR" dirty="0" smtClean="0"/>
              <a:t>) references student(</a:t>
            </a:r>
            <a:r>
              <a:rPr lang="en-US" altLang="ko-KR" dirty="0" err="1" smtClean="0"/>
              <a:t>std_num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053" y="2341582"/>
            <a:ext cx="60321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CREATE TABLE </a:t>
            </a:r>
            <a:r>
              <a:rPr lang="ko-KR" altLang="en-US" sz="2800" dirty="0" err="1">
                <a:latin typeface="+mn-ea"/>
              </a:rPr>
              <a:t>테이블명칭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(</a:t>
            </a:r>
          </a:p>
          <a:p>
            <a:r>
              <a:rPr lang="ko-KR" altLang="en-US" sz="2800" dirty="0" err="1">
                <a:latin typeface="+mn-ea"/>
              </a:rPr>
              <a:t>열명칭</a:t>
            </a:r>
            <a:r>
              <a:rPr lang="en-US" altLang="ko-KR" sz="2800" dirty="0">
                <a:latin typeface="+mn-ea"/>
              </a:rPr>
              <a:t>1	</a:t>
            </a:r>
            <a:r>
              <a:rPr lang="ko-KR" altLang="en-US" sz="2800" dirty="0">
                <a:latin typeface="+mn-ea"/>
              </a:rPr>
              <a:t>특성</a:t>
            </a:r>
            <a:r>
              <a:rPr lang="en-US" altLang="ko-KR" sz="2800" dirty="0">
                <a:latin typeface="+mn-ea"/>
              </a:rPr>
              <a:t>1,</a:t>
            </a:r>
          </a:p>
          <a:p>
            <a:r>
              <a:rPr lang="ko-KR" altLang="en-US" sz="2800" dirty="0" err="1">
                <a:latin typeface="+mn-ea"/>
              </a:rPr>
              <a:t>열명칭</a:t>
            </a:r>
            <a:r>
              <a:rPr lang="en-US" altLang="ko-KR" sz="2800" dirty="0">
                <a:latin typeface="+mn-ea"/>
              </a:rPr>
              <a:t>2	</a:t>
            </a:r>
            <a:r>
              <a:rPr lang="ko-KR" altLang="en-US" sz="2800" dirty="0">
                <a:latin typeface="+mn-ea"/>
              </a:rPr>
              <a:t>특성</a:t>
            </a:r>
            <a:r>
              <a:rPr lang="en-US" altLang="ko-KR" sz="2800" dirty="0">
                <a:latin typeface="+mn-ea"/>
              </a:rPr>
              <a:t>2,</a:t>
            </a:r>
          </a:p>
          <a:p>
            <a:r>
              <a:rPr lang="ko-KR" altLang="en-US" sz="2800" dirty="0" err="1">
                <a:latin typeface="+mn-ea"/>
              </a:rPr>
              <a:t>열명칭</a:t>
            </a:r>
            <a:r>
              <a:rPr lang="en-US" altLang="ko-KR" sz="2800" dirty="0">
                <a:latin typeface="+mn-ea"/>
              </a:rPr>
              <a:t>3	</a:t>
            </a:r>
            <a:r>
              <a:rPr lang="ko-KR" altLang="en-US" sz="2800" dirty="0">
                <a:latin typeface="+mn-ea"/>
              </a:rPr>
              <a:t>특성</a:t>
            </a:r>
            <a:r>
              <a:rPr lang="en-US" altLang="ko-KR" sz="2800" dirty="0">
                <a:latin typeface="+mn-ea"/>
              </a:rPr>
              <a:t>3,</a:t>
            </a:r>
          </a:p>
          <a:p>
            <a:r>
              <a:rPr lang="en-US" altLang="ko-KR" sz="2800" dirty="0">
                <a:latin typeface="+mn-ea"/>
              </a:rPr>
              <a:t>…,</a:t>
            </a:r>
          </a:p>
          <a:p>
            <a:r>
              <a:rPr lang="en-US" altLang="ko-KR" sz="2800" dirty="0">
                <a:latin typeface="+mn-ea"/>
              </a:rPr>
              <a:t>PRIMARY KEY (</a:t>
            </a:r>
            <a:r>
              <a:rPr lang="ko-KR" altLang="en-US" sz="2800" dirty="0" err="1">
                <a:latin typeface="+mn-ea"/>
              </a:rPr>
              <a:t>열명칭</a:t>
            </a:r>
            <a:r>
              <a:rPr lang="en-US" altLang="ko-KR" sz="2800" dirty="0">
                <a:latin typeface="+mn-ea"/>
              </a:rPr>
              <a:t>),</a:t>
            </a:r>
          </a:p>
          <a:p>
            <a:r>
              <a:rPr lang="en-US" altLang="ko-KR" sz="2800" dirty="0">
                <a:latin typeface="+mn-ea"/>
              </a:rPr>
              <a:t>FOREIGN KEY (</a:t>
            </a:r>
            <a:r>
              <a:rPr lang="ko-KR" altLang="en-US" sz="2800" dirty="0" err="1">
                <a:latin typeface="+mn-ea"/>
              </a:rPr>
              <a:t>열명칭</a:t>
            </a:r>
            <a:r>
              <a:rPr lang="en-US" altLang="ko-KR" sz="2800" dirty="0">
                <a:latin typeface="+mn-ea"/>
              </a:rPr>
              <a:t>) REFERENCES </a:t>
            </a:r>
            <a:r>
              <a:rPr lang="ko-KR" altLang="en-US" sz="2800" dirty="0">
                <a:latin typeface="+mn-ea"/>
              </a:rPr>
              <a:t>참조테이블명칭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 err="1">
                <a:latin typeface="+mn-ea"/>
              </a:rPr>
              <a:t>열명칭</a:t>
            </a:r>
            <a:r>
              <a:rPr lang="en-US" altLang="ko-KR" sz="2800" dirty="0">
                <a:latin typeface="+mn-ea"/>
              </a:rPr>
              <a:t>));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6101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데이터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Student</a:t>
            </a:r>
          </a:p>
          <a:p>
            <a:r>
              <a:rPr lang="en-US" altLang="ko-KR" dirty="0"/>
              <a:t>insert into student values</a:t>
            </a:r>
          </a:p>
          <a:p>
            <a:r>
              <a:rPr lang="en-US" altLang="ko-KR" dirty="0"/>
              <a:t>('2019160123','</a:t>
            </a:r>
            <a:r>
              <a:rPr lang="ko-KR" altLang="en-US" dirty="0"/>
              <a:t>전봉준</a:t>
            </a:r>
            <a:r>
              <a:rPr lang="en-US" altLang="ko-KR" dirty="0"/>
              <a:t>','</a:t>
            </a:r>
            <a:r>
              <a:rPr lang="ko-KR" altLang="en-US" dirty="0"/>
              <a:t>컴퓨터공학과</a:t>
            </a:r>
            <a:r>
              <a:rPr lang="en-US" altLang="ko-KR" dirty="0"/>
              <a:t>',2,64),</a:t>
            </a:r>
          </a:p>
          <a:p>
            <a:r>
              <a:rPr lang="en-US" altLang="ko-KR" dirty="0"/>
              <a:t>('2019456001','</a:t>
            </a:r>
            <a:r>
              <a:rPr lang="ko-KR" altLang="en-US" dirty="0" err="1"/>
              <a:t>강길동</a:t>
            </a:r>
            <a:r>
              <a:rPr lang="en-US" altLang="ko-KR" dirty="0"/>
              <a:t>','</a:t>
            </a:r>
            <a:r>
              <a:rPr lang="ko-KR" altLang="en-US" dirty="0"/>
              <a:t>디자인</a:t>
            </a:r>
            <a:r>
              <a:rPr lang="en-US" altLang="ko-KR" dirty="0"/>
              <a:t>',3,60),</a:t>
            </a:r>
          </a:p>
          <a:p>
            <a:r>
              <a:rPr lang="en-US" altLang="ko-KR" dirty="0"/>
              <a:t>('2020123001','</a:t>
            </a:r>
            <a:r>
              <a:rPr lang="ko-KR" altLang="en-US" dirty="0" err="1"/>
              <a:t>강나래</a:t>
            </a:r>
            <a:r>
              <a:rPr lang="en-US" altLang="ko-KR" dirty="0"/>
              <a:t>','</a:t>
            </a:r>
            <a:r>
              <a:rPr lang="ko-KR" altLang="en-US" dirty="0"/>
              <a:t>화학공학</a:t>
            </a:r>
            <a:r>
              <a:rPr lang="en-US" altLang="ko-KR" dirty="0"/>
              <a:t>',1,21),</a:t>
            </a:r>
          </a:p>
          <a:p>
            <a:r>
              <a:rPr lang="en-US" altLang="ko-KR" dirty="0"/>
              <a:t>('2020123020','</a:t>
            </a:r>
            <a:r>
              <a:rPr lang="ko-KR" altLang="en-US" dirty="0"/>
              <a:t>박철수</a:t>
            </a:r>
            <a:r>
              <a:rPr lang="en-US" altLang="ko-KR" dirty="0"/>
              <a:t>','</a:t>
            </a:r>
            <a:r>
              <a:rPr lang="ko-KR" altLang="en-US" dirty="0"/>
              <a:t>화학공학</a:t>
            </a:r>
            <a:r>
              <a:rPr lang="en-US" altLang="ko-KR" dirty="0"/>
              <a:t>',1,20),</a:t>
            </a:r>
          </a:p>
          <a:p>
            <a:r>
              <a:rPr lang="en-US" altLang="ko-KR" dirty="0"/>
              <a:t>('2020160001','</a:t>
            </a:r>
            <a:r>
              <a:rPr lang="ko-KR" altLang="en-US" dirty="0"/>
              <a:t>강철수</a:t>
            </a:r>
            <a:r>
              <a:rPr lang="en-US" altLang="ko-KR" dirty="0"/>
              <a:t>','</a:t>
            </a:r>
            <a:r>
              <a:rPr lang="ko-KR" altLang="en-US" dirty="0"/>
              <a:t>컴퓨터공학</a:t>
            </a:r>
            <a:r>
              <a:rPr lang="en-US" altLang="ko-KR" dirty="0"/>
              <a:t>',1,20),</a:t>
            </a:r>
          </a:p>
          <a:p>
            <a:r>
              <a:rPr lang="en-US" altLang="ko-KR" dirty="0"/>
              <a:t>('2020160002','</a:t>
            </a:r>
            <a:r>
              <a:rPr lang="ko-KR" altLang="en-US" dirty="0"/>
              <a:t>나영희</a:t>
            </a:r>
            <a:r>
              <a:rPr lang="en-US" altLang="ko-KR" dirty="0"/>
              <a:t>','</a:t>
            </a:r>
            <a:r>
              <a:rPr lang="ko-KR" altLang="en-US" dirty="0"/>
              <a:t>컴퓨터공학</a:t>
            </a:r>
            <a:r>
              <a:rPr lang="en-US" altLang="ko-KR" dirty="0"/>
              <a:t>',1,19);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54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into course values</a:t>
            </a:r>
          </a:p>
          <a:p>
            <a:r>
              <a:rPr lang="en-US" altLang="ko-KR" dirty="0"/>
              <a:t>('20201ipc001','</a:t>
            </a:r>
            <a:r>
              <a:rPr lang="ko-KR" altLang="en-US" dirty="0" err="1"/>
              <a:t>컴퓨터개론</a:t>
            </a:r>
            <a:r>
              <a:rPr lang="en-US" altLang="ko-KR" dirty="0"/>
              <a:t>','</a:t>
            </a:r>
            <a:r>
              <a:rPr lang="ko-KR" altLang="en-US" dirty="0"/>
              <a:t>유관순</a:t>
            </a:r>
            <a:r>
              <a:rPr lang="en-US" altLang="ko-KR" dirty="0"/>
              <a:t>',2,2,'</a:t>
            </a:r>
            <a:r>
              <a:rPr lang="ko-KR" altLang="en-US" dirty="0"/>
              <a:t>화</a:t>
            </a:r>
            <a:r>
              <a:rPr lang="en-US" altLang="ko-KR" dirty="0"/>
              <a:t>1A,1B,2A,2B'),</a:t>
            </a:r>
          </a:p>
          <a:p>
            <a:r>
              <a:rPr lang="en-US" altLang="ko-KR" dirty="0"/>
              <a:t>('20202ipc002','</a:t>
            </a:r>
            <a:r>
              <a:rPr lang="ko-KR" altLang="en-US" dirty="0" err="1"/>
              <a:t>기초전기</a:t>
            </a:r>
            <a:r>
              <a:rPr lang="en-US" altLang="ko-KR" dirty="0"/>
              <a:t>','</a:t>
            </a:r>
            <a:r>
              <a:rPr lang="ko-KR" altLang="en-US" dirty="0"/>
              <a:t>이순신</a:t>
            </a:r>
            <a:r>
              <a:rPr lang="en-US" altLang="ko-KR" dirty="0"/>
              <a:t>',3,4,'</a:t>
            </a:r>
            <a:r>
              <a:rPr lang="ko-KR" altLang="en-US" dirty="0"/>
              <a:t>월</a:t>
            </a:r>
            <a:r>
              <a:rPr lang="en-US" altLang="ko-KR" dirty="0"/>
              <a:t>1A,1B,2A</a:t>
            </a:r>
            <a:r>
              <a:rPr lang="ko-KR" altLang="en-US" dirty="0"/>
              <a:t>목</a:t>
            </a:r>
            <a:r>
              <a:rPr lang="en-US" altLang="ko-KR" dirty="0"/>
              <a:t>1A,1B,2A'),</a:t>
            </a:r>
          </a:p>
          <a:p>
            <a:r>
              <a:rPr lang="en-US" altLang="ko-KR" dirty="0"/>
              <a:t>('20201msc001','</a:t>
            </a:r>
            <a:r>
              <a:rPr lang="ko-KR" altLang="en-US" dirty="0"/>
              <a:t>대학수학기초</a:t>
            </a:r>
            <a:r>
              <a:rPr lang="en-US" altLang="ko-KR" dirty="0"/>
              <a:t>','</a:t>
            </a:r>
            <a:r>
              <a:rPr lang="ko-KR" altLang="en-US" dirty="0"/>
              <a:t>홍길동</a:t>
            </a:r>
            <a:r>
              <a:rPr lang="en-US" altLang="ko-KR" dirty="0"/>
              <a:t>',3,3,'</a:t>
            </a:r>
            <a:r>
              <a:rPr lang="ko-KR" altLang="en-US" dirty="0"/>
              <a:t>월</a:t>
            </a:r>
            <a:r>
              <a:rPr lang="en-US" altLang="ko-KR" dirty="0"/>
              <a:t>1A,1B,2A</a:t>
            </a:r>
            <a:r>
              <a:rPr lang="ko-KR" altLang="en-US" dirty="0"/>
              <a:t>수</a:t>
            </a:r>
            <a:r>
              <a:rPr lang="en-US" altLang="ko-KR" dirty="0"/>
              <a:t>1A,1B,2A'),</a:t>
            </a:r>
          </a:p>
          <a:p>
            <a:r>
              <a:rPr lang="en-US" altLang="ko-KR" dirty="0"/>
              <a:t>('20202msc002','</a:t>
            </a:r>
            <a:r>
              <a:rPr lang="ko-KR" altLang="en-US" dirty="0"/>
              <a:t>프로그래밍일반</a:t>
            </a:r>
            <a:r>
              <a:rPr lang="en-US" altLang="ko-KR" dirty="0"/>
              <a:t>','</a:t>
            </a:r>
            <a:r>
              <a:rPr lang="ko-KR" altLang="en-US" dirty="0"/>
              <a:t>임꺽정</a:t>
            </a:r>
            <a:r>
              <a:rPr lang="en-US" altLang="ko-KR" dirty="0"/>
              <a:t>',3,3,'</a:t>
            </a:r>
            <a:r>
              <a:rPr lang="ko-KR" altLang="en-US" dirty="0"/>
              <a:t>월</a:t>
            </a:r>
            <a:r>
              <a:rPr lang="en-US" altLang="ko-KR" dirty="0"/>
              <a:t>1A,1B,2A</a:t>
            </a:r>
            <a:r>
              <a:rPr lang="ko-KR" altLang="en-US" dirty="0"/>
              <a:t>목</a:t>
            </a:r>
            <a:r>
              <a:rPr lang="en-US" altLang="ko-KR" dirty="0"/>
              <a:t>1A,1B,2A</a:t>
            </a:r>
            <a:r>
              <a:rPr lang="en-US" altLang="ko-KR" dirty="0" smtClean="0"/>
              <a:t>');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5255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insert into </a:t>
            </a:r>
            <a:r>
              <a:rPr lang="en-US" altLang="ko-KR" dirty="0" smtClean="0"/>
              <a:t>attend(</a:t>
            </a:r>
            <a:r>
              <a:rPr lang="en-US" altLang="ko-KR" dirty="0" err="1" smtClean="0"/>
              <a:t>at_std_num</a:t>
            </a:r>
            <a:r>
              <a:rPr lang="en-US" altLang="ko-KR" dirty="0"/>
              <a:t>, </a:t>
            </a:r>
            <a:r>
              <a:rPr lang="en-US" altLang="ko-KR" dirty="0" err="1"/>
              <a:t>at_co_code</a:t>
            </a:r>
            <a:r>
              <a:rPr lang="en-US" altLang="ko-KR" dirty="0"/>
              <a:t>) values</a:t>
            </a:r>
          </a:p>
          <a:p>
            <a:r>
              <a:rPr lang="en-US" altLang="ko-KR" dirty="0"/>
              <a:t>('2020160001','20201msc001'),</a:t>
            </a:r>
          </a:p>
          <a:p>
            <a:r>
              <a:rPr lang="en-US" altLang="ko-KR" dirty="0"/>
              <a:t>('2020160002','20201msc001'),</a:t>
            </a:r>
          </a:p>
          <a:p>
            <a:r>
              <a:rPr lang="en-US" altLang="ko-KR" dirty="0"/>
              <a:t>('2019160123','20202msc002'),</a:t>
            </a:r>
          </a:p>
          <a:p>
            <a:r>
              <a:rPr lang="en-US" altLang="ko-KR" dirty="0"/>
              <a:t>('2019456001','20202msc002'),</a:t>
            </a:r>
          </a:p>
          <a:p>
            <a:r>
              <a:rPr lang="en-US" altLang="ko-KR" dirty="0"/>
              <a:t>('2020123001','20201ipc001'),</a:t>
            </a:r>
          </a:p>
          <a:p>
            <a:r>
              <a:rPr lang="en-US" altLang="ko-KR" dirty="0"/>
              <a:t>('2020123020','20201ipc001'),</a:t>
            </a:r>
          </a:p>
          <a:p>
            <a:r>
              <a:rPr lang="en-US" altLang="ko-KR" dirty="0"/>
              <a:t>('2019456001','20202ipc002'),</a:t>
            </a:r>
          </a:p>
          <a:p>
            <a:r>
              <a:rPr lang="en-US" altLang="ko-KR" dirty="0"/>
              <a:t>('2019160123','20202ipc002</a:t>
            </a:r>
            <a:r>
              <a:rPr lang="en-US" altLang="ko-KR" dirty="0" smtClean="0"/>
              <a:t>'),</a:t>
            </a:r>
            <a:endParaRPr lang="en-US" altLang="ko-KR" dirty="0"/>
          </a:p>
          <a:p>
            <a:r>
              <a:rPr lang="en-US" altLang="ko-KR" dirty="0"/>
              <a:t>('2020160001','20202msc002'),</a:t>
            </a:r>
          </a:p>
          <a:p>
            <a:r>
              <a:rPr lang="en-US" altLang="ko-KR" dirty="0"/>
              <a:t>('2020160002','20202msc002'),</a:t>
            </a:r>
          </a:p>
          <a:p>
            <a:r>
              <a:rPr lang="en-US" altLang="ko-KR" dirty="0"/>
              <a:t>('2019160123','20201msc001'),</a:t>
            </a:r>
          </a:p>
          <a:p>
            <a:r>
              <a:rPr lang="en-US" altLang="ko-KR" dirty="0"/>
              <a:t>('2019456001','20201msc001'),</a:t>
            </a:r>
          </a:p>
          <a:p>
            <a:r>
              <a:rPr lang="en-US" altLang="ko-KR" dirty="0"/>
              <a:t>('2020123001','20201msc001'),</a:t>
            </a:r>
          </a:p>
          <a:p>
            <a:r>
              <a:rPr lang="en-US" altLang="ko-KR" dirty="0"/>
              <a:t>('2020123020','20201msc001'),</a:t>
            </a:r>
          </a:p>
          <a:p>
            <a:r>
              <a:rPr lang="en-US" altLang="ko-KR" dirty="0"/>
              <a:t>('2019456001','20202msc002'),</a:t>
            </a:r>
          </a:p>
          <a:p>
            <a:r>
              <a:rPr lang="en-US" altLang="ko-KR" dirty="0"/>
              <a:t>('2019160123','20202msc002');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1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School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 attend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 </a:t>
            </a:r>
            <a:r>
              <a:rPr lang="ko-KR" altLang="en-US" dirty="0" err="1" smtClean="0"/>
              <a:t>수강년도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at_year</a:t>
            </a:r>
            <a:r>
              <a:rPr lang="en-US" altLang="ko-KR" dirty="0" smtClean="0"/>
              <a:t>) = 2023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수강학기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at_term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at_num</a:t>
            </a:r>
            <a:r>
              <a:rPr lang="en-US" altLang="ko-KR" dirty="0" smtClean="0"/>
              <a:t> 1~8 (</a:t>
            </a:r>
            <a:r>
              <a:rPr lang="ko-KR" altLang="en-US" dirty="0" smtClean="0"/>
              <a:t>절반</a:t>
            </a:r>
            <a:r>
              <a:rPr lang="en-US" altLang="ko-KR" dirty="0" smtClean="0"/>
              <a:t>) 1   / </a:t>
            </a:r>
            <a:r>
              <a:rPr lang="ko-KR" altLang="en-US" dirty="0" smtClean="0"/>
              <a:t>나머지는</a:t>
            </a:r>
            <a:r>
              <a:rPr lang="en-US" altLang="ko-KR" dirty="0" smtClean="0"/>
              <a:t> 2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at_score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at_mid+at_final+at_attend+at_hw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모든합이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&gt;=90 A  /  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&gt;=80 B  /   &gt;=70 C  /   &gt;=60 D  /   F</a:t>
            </a:r>
            <a:endParaRPr lang="en-US" altLang="ko-KR" dirty="0"/>
          </a:p>
          <a:p>
            <a:r>
              <a:rPr lang="en-US" altLang="ko-KR" dirty="0" err="1" smtClean="0"/>
              <a:t>at_repetition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재수강여부는 </a:t>
            </a:r>
            <a:r>
              <a:rPr lang="en-US" altLang="ko-KR" dirty="0" err="1" smtClean="0"/>
              <a:t>at_score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F </a:t>
            </a:r>
            <a:r>
              <a:rPr lang="ko-KR" altLang="en-US" dirty="0" smtClean="0"/>
              <a:t>이거나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at_attend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이하라면 </a:t>
            </a:r>
            <a:r>
              <a:rPr lang="ko-KR" altLang="en-US" dirty="0" err="1" smtClean="0"/>
              <a:t>재수강여부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= y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n</a:t>
            </a:r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를 받은 학생의 명단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 =&gt; join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err="1" smtClean="0"/>
              <a:t>재수강자</a:t>
            </a:r>
            <a:r>
              <a:rPr lang="ko-KR" altLang="en-US" dirty="0" smtClean="0"/>
              <a:t> 명단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재수강여부</a:t>
            </a:r>
            <a:r>
              <a:rPr lang="en-US" altLang="ko-KR" dirty="0" smtClean="0"/>
              <a:t>) =&gt; join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학점 학생들의 과목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) =&gt; join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11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안의 내용 추가 </a:t>
            </a:r>
            <a:r>
              <a:rPr lang="en-US" altLang="ko-KR" dirty="0" smtClean="0"/>
              <a:t>– insert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 into ~ values;</a:t>
            </a:r>
          </a:p>
          <a:p>
            <a:r>
              <a:rPr lang="en-US" altLang="ko-KR" dirty="0" smtClean="0"/>
              <a:t>Insert into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1,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2,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3…) </a:t>
            </a:r>
          </a:p>
          <a:p>
            <a:r>
              <a:rPr lang="en-US" altLang="ko-KR" dirty="0" smtClean="0"/>
              <a:t>values</a:t>
            </a:r>
          </a:p>
          <a:p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1’,’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2’,’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3’,…);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883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02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여러 개의 테이블을 묶어 하나의 테이블로 만들어 사용하는 것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원하는 데이터가 다른 테이블에 흩어져 있을 때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err="1" smtClean="0"/>
              <a:t>내부조인</a:t>
            </a:r>
            <a:r>
              <a:rPr lang="en-US" altLang="ko-KR" dirty="0" smtClean="0"/>
              <a:t>(inner join), </a:t>
            </a:r>
            <a:r>
              <a:rPr lang="ko-KR" altLang="en-US" dirty="0" err="1" smtClean="0"/>
              <a:t>외부조인</a:t>
            </a:r>
            <a:r>
              <a:rPr lang="en-US" altLang="ko-KR" dirty="0" smtClean="0"/>
              <a:t>(outer join)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Select </a:t>
            </a:r>
            <a:r>
              <a:rPr lang="ko-KR" altLang="en-US" dirty="0" err="1" smtClean="0"/>
              <a:t>열목록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from</a:t>
            </a:r>
            <a:r>
              <a:rPr lang="ko-KR" altLang="en-US" dirty="0"/>
              <a:t> </a:t>
            </a:r>
            <a:r>
              <a:rPr lang="ko-KR" altLang="en-US" dirty="0" smtClean="0"/>
              <a:t>기준테이블명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(Inner) join </a:t>
            </a:r>
            <a:r>
              <a:rPr lang="ko-KR" altLang="en-US" dirty="0" smtClean="0"/>
              <a:t>참조테이블명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On </a:t>
            </a:r>
            <a:r>
              <a:rPr lang="ko-KR" altLang="en-US" dirty="0" err="1" smtClean="0"/>
              <a:t>조인조건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fk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(where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(group by / </a:t>
            </a:r>
            <a:r>
              <a:rPr lang="en-US" altLang="ko-KR" dirty="0" err="1" smtClean="0"/>
              <a:t>hving</a:t>
            </a:r>
            <a:r>
              <a:rPr lang="en-US" altLang="ko-KR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(order by)</a:t>
            </a:r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6205" y="4356357"/>
            <a:ext cx="6667595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Select </a:t>
            </a:r>
            <a:r>
              <a:rPr lang="en-US" altLang="ko-KR" sz="2400" dirty="0" err="1" smtClean="0"/>
              <a:t>a.at_std_num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s.std_name</a:t>
            </a:r>
            <a:r>
              <a:rPr lang="en-US" altLang="ko-KR" sz="2400" dirty="0" smtClean="0"/>
              <a:t> from attend a</a:t>
            </a:r>
          </a:p>
          <a:p>
            <a:r>
              <a:rPr lang="en-US" altLang="ko-KR" sz="2400" dirty="0" smtClean="0"/>
              <a:t>Join student s On </a:t>
            </a:r>
            <a:r>
              <a:rPr lang="en-US" altLang="ko-KR" sz="2400" dirty="0" err="1" smtClean="0"/>
              <a:t>a.at_std_num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s.std_num</a:t>
            </a:r>
            <a:endParaRPr lang="en-US" altLang="ko-KR" sz="2400" dirty="0" smtClean="0"/>
          </a:p>
          <a:p>
            <a:r>
              <a:rPr lang="en-US" altLang="ko-KR" sz="2400" dirty="0" smtClean="0"/>
              <a:t>Where </a:t>
            </a:r>
            <a:r>
              <a:rPr lang="en-US" altLang="ko-KR" sz="2400" dirty="0" err="1" smtClean="0"/>
              <a:t>a.at_score</a:t>
            </a:r>
            <a:r>
              <a:rPr lang="en-US" altLang="ko-KR" sz="2400" dirty="0" smtClean="0"/>
              <a:t>=‘A’;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58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과목별 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합계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학점별</a:t>
            </a:r>
            <a:r>
              <a:rPr lang="ko-KR" altLang="en-US" dirty="0" smtClean="0"/>
              <a:t> 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합계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강철수가 수강하고 있는 과목들의 </a:t>
            </a:r>
            <a:r>
              <a:rPr lang="ko-KR" altLang="en-US" dirty="0" err="1" smtClean="0"/>
              <a:t>교수명을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화면에 출력되어야 하는 칼럼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조건에 필요한 칼럼</a:t>
            </a:r>
            <a:r>
              <a:rPr lang="en-US" altLang="ko-KR" dirty="0" smtClean="0"/>
              <a:t>(X),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그룹에 필요한 칼럼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(=</a:t>
            </a:r>
            <a:r>
              <a:rPr lang="ko-KR" altLang="en-US" dirty="0" err="1" smtClean="0"/>
              <a:t>과목코드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정렬에 필요한 칼럼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과목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5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join – left join, right join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Select </a:t>
            </a:r>
            <a:r>
              <a:rPr lang="ko-KR" altLang="en-US" dirty="0" err="1"/>
              <a:t>열목록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ko-KR" altLang="en-US" dirty="0" smtClean="0"/>
              <a:t>기준테이블명</a:t>
            </a:r>
            <a:r>
              <a:rPr lang="en-US" altLang="ko-KR" dirty="0" smtClean="0"/>
              <a:t>(left)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left join </a:t>
            </a:r>
            <a:r>
              <a:rPr lang="ko-KR" altLang="en-US" dirty="0" smtClean="0"/>
              <a:t>참조테이블명</a:t>
            </a:r>
            <a:r>
              <a:rPr lang="en-US" altLang="ko-KR" dirty="0" smtClean="0"/>
              <a:t>(right)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On </a:t>
            </a:r>
            <a:r>
              <a:rPr lang="ko-KR" altLang="en-US" dirty="0" err="1"/>
              <a:t>조인조건</a:t>
            </a:r>
            <a:r>
              <a:rPr lang="en-US" altLang="ko-KR" dirty="0"/>
              <a:t> (</a:t>
            </a:r>
            <a:r>
              <a:rPr lang="en-US" altLang="ko-KR" dirty="0" err="1"/>
              <a:t>fk</a:t>
            </a:r>
            <a:r>
              <a:rPr lang="ko-KR" altLang="en-US" dirty="0"/>
              <a:t>연결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(where 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(group by / </a:t>
            </a:r>
            <a:r>
              <a:rPr lang="en-US" altLang="ko-KR" dirty="0" err="1"/>
              <a:t>hving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(order by)</a:t>
            </a:r>
          </a:p>
        </p:txBody>
      </p:sp>
    </p:spTree>
    <p:extLst>
      <p:ext uri="{BB962C8B-B14F-4D97-AF65-F5344CB8AC3E}">
        <p14:creationId xmlns:p14="http://schemas.microsoft.com/office/powerpoint/2010/main" val="4286402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4836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 설정 </a:t>
            </a:r>
            <a:r>
              <a:rPr lang="en-US" altLang="ko-KR" dirty="0" smtClean="0"/>
              <a:t>- college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" y="1452425"/>
            <a:ext cx="311549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학생테이블</a:t>
            </a:r>
            <a:r>
              <a:rPr lang="en-US" altLang="ko-KR" sz="1200" dirty="0"/>
              <a:t>(student)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학번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 </a:t>
            </a:r>
            <a:r>
              <a:rPr lang="en-US" altLang="ko-KR" sz="1200" dirty="0" err="1"/>
              <a:t>pk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st_name</a:t>
            </a:r>
            <a:r>
              <a:rPr lang="en-US" altLang="ko-KR" sz="12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이수학기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st_term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이수학점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st_point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default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9981" y="898428"/>
            <a:ext cx="435197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교수테이블</a:t>
            </a:r>
            <a:r>
              <a:rPr lang="en-US" altLang="ko-KR" sz="1200" dirty="0"/>
              <a:t>(professor)</a:t>
            </a:r>
            <a:br>
              <a:rPr lang="en-US" altLang="ko-KR" sz="1200" dirty="0"/>
            </a:br>
            <a:r>
              <a:rPr lang="ko-KR" altLang="en-US" sz="1200" dirty="0" err="1"/>
              <a:t>교수번호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</a:t>
            </a:r>
            <a:r>
              <a:rPr lang="en-US" altLang="ko-KR" sz="1200" dirty="0" err="1"/>
              <a:t>pk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교수이름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pr_name</a:t>
            </a:r>
            <a:r>
              <a:rPr lang="en-US" altLang="ko-KR" sz="12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교수나이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pr_age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교수실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pr_room</a:t>
            </a:r>
            <a:r>
              <a:rPr lang="en-US" altLang="ko-KR" sz="12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교수재직상태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pr_state</a:t>
            </a:r>
            <a:r>
              <a:rPr lang="en-US" altLang="ko-KR" sz="1200" dirty="0"/>
              <a:t>) : varchar(45) not null default ‘</a:t>
            </a:r>
            <a:r>
              <a:rPr lang="ko-KR" altLang="en-US" sz="1200" dirty="0"/>
              <a:t>재직</a:t>
            </a:r>
            <a:r>
              <a:rPr lang="en-US" altLang="ko-KR" sz="1200" dirty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교수직책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pr_position</a:t>
            </a:r>
            <a:r>
              <a:rPr lang="en-US" altLang="ko-KR" sz="1200" dirty="0"/>
              <a:t>) : varchar(45) not null default ‘</a:t>
            </a:r>
            <a:r>
              <a:rPr lang="ko-KR" altLang="en-US" sz="1200" dirty="0"/>
              <a:t>조교수</a:t>
            </a:r>
            <a:r>
              <a:rPr lang="en-US" altLang="ko-KR" sz="1200" dirty="0"/>
              <a:t>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44" y="3413761"/>
            <a:ext cx="311549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과목테이블</a:t>
            </a:r>
            <a:r>
              <a:rPr lang="en-US" altLang="ko-KR" sz="1200" dirty="0"/>
              <a:t>(subject)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과목번호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su_num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</a:t>
            </a:r>
            <a:r>
              <a:rPr lang="en-US" altLang="ko-KR" sz="1200" dirty="0" err="1"/>
              <a:t>pk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과목코드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su_code</a:t>
            </a:r>
            <a:r>
              <a:rPr lang="en-US" altLang="ko-KR" sz="12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과목명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su_title</a:t>
            </a:r>
            <a:r>
              <a:rPr lang="en-US" altLang="ko-KR" sz="12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과목점수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su_point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과목시간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su_time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default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8552" y="1452425"/>
            <a:ext cx="375284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강의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</a:t>
            </a:r>
            <a:r>
              <a:rPr lang="en-US" altLang="ko-KR" sz="1200" dirty="0"/>
              <a:t>(course</a:t>
            </a:r>
            <a:r>
              <a:rPr lang="en-US" altLang="ko-KR" sz="1200" dirty="0" smtClean="0"/>
              <a:t>) - </a:t>
            </a:r>
            <a:r>
              <a:rPr lang="ko-KR" altLang="en-US" sz="1200" dirty="0" err="1" smtClean="0"/>
              <a:t>관계테이블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강의번호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</a:t>
            </a:r>
            <a:r>
              <a:rPr lang="en-US" altLang="ko-KR" sz="1200" dirty="0" err="1"/>
              <a:t>pk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교수번호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co_pr_num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과목번호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co_su_num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강의학기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co_term</a:t>
            </a:r>
            <a:r>
              <a:rPr lang="en-US" altLang="ko-KR" sz="1200" dirty="0"/>
              <a:t>) : varchar(10) not null default 1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강의년도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co_year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강의시간표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co_timetable</a:t>
            </a:r>
            <a:r>
              <a:rPr lang="en-US" altLang="ko-KR" sz="1200" dirty="0"/>
              <a:t> ) : varchar(100) not null 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07797" y="3156985"/>
            <a:ext cx="398767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수강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</a:t>
            </a:r>
            <a:r>
              <a:rPr lang="en-US" altLang="ko-KR" sz="1200" dirty="0"/>
              <a:t>(attend</a:t>
            </a:r>
            <a:r>
              <a:rPr lang="en-US" altLang="ko-KR" sz="1200" dirty="0" smtClean="0"/>
              <a:t>) - </a:t>
            </a:r>
            <a:r>
              <a:rPr lang="ko-KR" altLang="en-US" sz="1200" dirty="0" err="1" smtClean="0"/>
              <a:t>관계테이블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수강번호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</a:t>
            </a:r>
            <a:r>
              <a:rPr lang="en-US" altLang="ko-KR" sz="1200" dirty="0" err="1"/>
              <a:t>pk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학번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at_st_num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강의번호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at_co_num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중간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at_mid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기말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at_final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출석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at_attend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과제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at_homework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학점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at_score</a:t>
            </a:r>
            <a:r>
              <a:rPr lang="en-US" altLang="ko-KR" sz="1200" dirty="0"/>
              <a:t>) : varchar(45) default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패스여부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at_pass</a:t>
            </a:r>
            <a:r>
              <a:rPr lang="en-US" altLang="ko-KR" sz="1200" dirty="0"/>
              <a:t>) : varchar(1) default ‘n’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재수강여부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at_repetition</a:t>
            </a:r>
            <a:r>
              <a:rPr lang="en-US" altLang="ko-KR" sz="1200" dirty="0"/>
              <a:t>) : varchar(1) default ‘n’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2059" y="4290924"/>
            <a:ext cx="376792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지도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</a:t>
            </a:r>
            <a:r>
              <a:rPr lang="en-US" altLang="ko-KR" sz="1200" dirty="0"/>
              <a:t>(guide) - </a:t>
            </a:r>
            <a:r>
              <a:rPr lang="ko-KR" altLang="en-US" sz="1200" dirty="0" err="1" smtClean="0"/>
              <a:t>관계테이블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지도번호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gu_num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 </a:t>
            </a:r>
            <a:r>
              <a:rPr lang="en-US" altLang="ko-KR" sz="1200" dirty="0" err="1"/>
              <a:t>pk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교수번호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gu_pr_num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학번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gu_st_num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학기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gu_year</a:t>
            </a:r>
            <a:r>
              <a:rPr lang="en-US" altLang="ko-KR" sz="1200" dirty="0"/>
              <a:t>) : varchar(45) default null</a:t>
            </a:r>
          </a:p>
        </p:txBody>
      </p:sp>
    </p:spTree>
    <p:extLst>
      <p:ext uri="{BB962C8B-B14F-4D97-AF65-F5344CB8AC3E}">
        <p14:creationId xmlns:p14="http://schemas.microsoft.com/office/powerpoint/2010/main" val="3346096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student , subject </a:t>
            </a:r>
            <a:r>
              <a:rPr lang="ko-KR" altLang="en-US" dirty="0" smtClean="0"/>
              <a:t>테이블 내용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57E708-E3E1-79E5-09B2-CA2BE1278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09"/>
          <a:stretch/>
        </p:blipFill>
        <p:spPr>
          <a:xfrm>
            <a:off x="-308919" y="1785938"/>
            <a:ext cx="5719120" cy="32469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0059"/>
          <a:stretch/>
        </p:blipFill>
        <p:spPr>
          <a:xfrm>
            <a:off x="5743702" y="1690688"/>
            <a:ext cx="6575153" cy="32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75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professor, course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08A19-9BE1-64F8-6D6A-D3CC06DC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1"/>
          <a:stretch/>
        </p:blipFill>
        <p:spPr>
          <a:xfrm>
            <a:off x="494397" y="1408278"/>
            <a:ext cx="7352143" cy="274662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95621B1-FB70-DC7D-5B31-4394461B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7" y="4062927"/>
            <a:ext cx="78771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231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guide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3"/>
          <a:stretch/>
        </p:blipFill>
        <p:spPr>
          <a:xfrm>
            <a:off x="414338" y="1690689"/>
            <a:ext cx="5122862" cy="2947830"/>
          </a:xfrm>
        </p:spPr>
      </p:pic>
      <p:sp>
        <p:nvSpPr>
          <p:cNvPr id="7" name="TextBox 6"/>
          <p:cNvSpPr txBox="1"/>
          <p:nvPr/>
        </p:nvSpPr>
        <p:spPr>
          <a:xfrm>
            <a:off x="5793650" y="726293"/>
            <a:ext cx="29546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attend (</a:t>
            </a:r>
            <a:r>
              <a:rPr lang="ko-KR" altLang="en-US" dirty="0" err="1"/>
              <a:t>수강테이블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학번		</a:t>
            </a:r>
            <a:r>
              <a:rPr lang="ko-KR" altLang="en-US" dirty="0" err="1"/>
              <a:t>강의번호</a:t>
            </a:r>
            <a:endParaRPr lang="ko-KR" altLang="en-US" dirty="0"/>
          </a:p>
          <a:p>
            <a:r>
              <a:rPr lang="en-US" altLang="ko-KR" dirty="0"/>
              <a:t>2020123001	1</a:t>
            </a:r>
          </a:p>
          <a:p>
            <a:r>
              <a:rPr lang="en-US" altLang="ko-KR" dirty="0"/>
              <a:t>2020123001	2</a:t>
            </a:r>
          </a:p>
          <a:p>
            <a:r>
              <a:rPr lang="en-US" altLang="ko-KR" dirty="0"/>
              <a:t>2020123001	3</a:t>
            </a:r>
          </a:p>
          <a:p>
            <a:r>
              <a:rPr lang="en-US" altLang="ko-KR" dirty="0"/>
              <a:t>2020123001	4</a:t>
            </a:r>
          </a:p>
          <a:p>
            <a:r>
              <a:rPr lang="en-US" altLang="ko-KR" dirty="0"/>
              <a:t>2020123001	5</a:t>
            </a:r>
          </a:p>
          <a:p>
            <a:r>
              <a:rPr lang="en-US" altLang="ko-KR" dirty="0"/>
              <a:t>2020123001	6</a:t>
            </a:r>
          </a:p>
          <a:p>
            <a:r>
              <a:rPr lang="en-US" altLang="ko-KR" dirty="0"/>
              <a:t>2020123002	1</a:t>
            </a:r>
          </a:p>
          <a:p>
            <a:r>
              <a:rPr lang="en-US" altLang="ko-KR" dirty="0"/>
              <a:t>2020123002	2</a:t>
            </a:r>
          </a:p>
          <a:p>
            <a:r>
              <a:rPr lang="en-US" altLang="ko-KR" dirty="0"/>
              <a:t>2020123002	3</a:t>
            </a:r>
          </a:p>
          <a:p>
            <a:r>
              <a:rPr lang="en-US" altLang="ko-KR" dirty="0"/>
              <a:t>2020123002	4</a:t>
            </a:r>
          </a:p>
          <a:p>
            <a:r>
              <a:rPr lang="en-US" altLang="ko-KR" dirty="0"/>
              <a:t>2020160001	1</a:t>
            </a:r>
          </a:p>
          <a:p>
            <a:r>
              <a:rPr lang="en-US" altLang="ko-KR" dirty="0"/>
              <a:t>2020160001	2</a:t>
            </a:r>
          </a:p>
          <a:p>
            <a:r>
              <a:rPr lang="en-US" altLang="ko-KR" dirty="0"/>
              <a:t>2020160001	3</a:t>
            </a:r>
          </a:p>
          <a:p>
            <a:r>
              <a:rPr lang="en-US" altLang="ko-KR" dirty="0"/>
              <a:t>2020160001	4</a:t>
            </a:r>
          </a:p>
          <a:p>
            <a:r>
              <a:rPr lang="en-US" altLang="ko-KR" dirty="0"/>
              <a:t>2020160001	5</a:t>
            </a:r>
          </a:p>
          <a:p>
            <a:r>
              <a:rPr lang="en-US" altLang="ko-KR" dirty="0"/>
              <a:t>2020160001	</a:t>
            </a:r>
            <a:r>
              <a:rPr lang="en-US" altLang="ko-KR" dirty="0" smtClean="0"/>
              <a:t>6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9072185" y="726293"/>
            <a:ext cx="2954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attend (</a:t>
            </a:r>
            <a:r>
              <a:rPr lang="ko-KR" altLang="en-US" dirty="0" err="1"/>
              <a:t>수강테이블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학번		</a:t>
            </a:r>
            <a:r>
              <a:rPr lang="ko-KR" altLang="en-US" dirty="0" err="1"/>
              <a:t>강의번호</a:t>
            </a:r>
            <a:endParaRPr lang="ko-KR" altLang="en-US" dirty="0"/>
          </a:p>
          <a:p>
            <a:r>
              <a:rPr lang="en-US" altLang="ko-KR" dirty="0" smtClean="0"/>
              <a:t>2020160002</a:t>
            </a:r>
            <a:r>
              <a:rPr lang="en-US" altLang="ko-KR" dirty="0"/>
              <a:t>	1</a:t>
            </a:r>
          </a:p>
          <a:p>
            <a:r>
              <a:rPr lang="en-US" altLang="ko-KR" dirty="0"/>
              <a:t>2020160002	2</a:t>
            </a:r>
          </a:p>
          <a:p>
            <a:r>
              <a:rPr lang="en-US" altLang="ko-KR" dirty="0"/>
              <a:t>2020160002	3</a:t>
            </a:r>
          </a:p>
          <a:p>
            <a:r>
              <a:rPr lang="en-US" altLang="ko-KR" dirty="0"/>
              <a:t>2020160002	4</a:t>
            </a:r>
          </a:p>
          <a:p>
            <a:r>
              <a:rPr lang="en-US" altLang="ko-KR" dirty="0"/>
              <a:t>2020160002	5</a:t>
            </a:r>
          </a:p>
          <a:p>
            <a:r>
              <a:rPr lang="en-US" altLang="ko-KR" dirty="0"/>
              <a:t>2020160002	6</a:t>
            </a:r>
          </a:p>
          <a:p>
            <a:r>
              <a:rPr lang="en-US" altLang="ko-KR" dirty="0"/>
              <a:t>2020456001	1</a:t>
            </a:r>
          </a:p>
          <a:p>
            <a:r>
              <a:rPr lang="en-US" altLang="ko-KR" dirty="0"/>
              <a:t>2020456001	2</a:t>
            </a:r>
          </a:p>
          <a:p>
            <a:r>
              <a:rPr lang="en-US" altLang="ko-KR" dirty="0"/>
              <a:t>2020456001	3</a:t>
            </a:r>
          </a:p>
          <a:p>
            <a:r>
              <a:rPr lang="en-US" altLang="ko-KR" dirty="0"/>
              <a:t>2020456001	4</a:t>
            </a:r>
          </a:p>
          <a:p>
            <a:r>
              <a:rPr lang="en-US" altLang="ko-KR" dirty="0"/>
              <a:t>2020456001	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35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김영철이 수강하는 과목명을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강길동</a:t>
            </a:r>
            <a:r>
              <a:rPr lang="ko-KR" altLang="en-US" dirty="0" smtClean="0"/>
              <a:t> 교수가 지도하는 </a:t>
            </a:r>
            <a:r>
              <a:rPr lang="ko-KR" altLang="en-US" dirty="0" err="1" smtClean="0"/>
              <a:t>학생명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대학수학 과목을 수강하는 수강자 명단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018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attend </a:t>
            </a:r>
            <a:r>
              <a:rPr lang="ko-KR" altLang="en-US" dirty="0" smtClean="0"/>
              <a:t>테이블</a:t>
            </a:r>
            <a:r>
              <a:rPr lang="en-US" altLang="ko-KR" dirty="0"/>
              <a:t> </a:t>
            </a:r>
            <a:r>
              <a:rPr lang="ko-KR" altLang="en-US" dirty="0" smtClean="0"/>
              <a:t>채우기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at_mid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at_final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at_attend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at_hw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값 업데이트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40, 40 ,10 ,10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반영하여 채우기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합계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값을 이용하여 </a:t>
            </a:r>
            <a:r>
              <a:rPr lang="en-US" altLang="ko-KR" sz="2000" dirty="0" err="1" smtClean="0"/>
              <a:t>at_score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업데이트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err="1" smtClean="0"/>
              <a:t>at_mid</a:t>
            </a:r>
            <a:r>
              <a:rPr lang="en-US" altLang="ko-KR" sz="2000" dirty="0" smtClean="0"/>
              <a:t>+ </a:t>
            </a:r>
            <a:r>
              <a:rPr lang="en-US" altLang="ko-KR" sz="2000" dirty="0" err="1" smtClean="0"/>
              <a:t>at_final</a:t>
            </a:r>
            <a:r>
              <a:rPr lang="en-US" altLang="ko-KR" sz="2000" dirty="0" smtClean="0"/>
              <a:t>+ </a:t>
            </a:r>
            <a:r>
              <a:rPr lang="en-US" altLang="ko-KR" sz="2000" dirty="0" err="1" smtClean="0"/>
              <a:t>at_attend</a:t>
            </a:r>
            <a:r>
              <a:rPr lang="en-US" altLang="ko-KR" sz="2000" dirty="0" smtClean="0"/>
              <a:t>+ </a:t>
            </a:r>
            <a:r>
              <a:rPr lang="en-US" altLang="ko-KR" sz="2000" dirty="0" err="1" smtClean="0"/>
              <a:t>at_hw</a:t>
            </a:r>
            <a:r>
              <a:rPr lang="en-US" altLang="ko-KR" sz="2000" dirty="0" smtClean="0"/>
              <a:t> &gt;=90 A / &gt;=80 B / &gt;=70 C / &gt;=60 D / F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3. </a:t>
            </a:r>
            <a:r>
              <a:rPr lang="en-US" altLang="ko-KR" sz="2000" dirty="0" err="1" smtClean="0"/>
              <a:t>at_pass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 업데이트 </a:t>
            </a:r>
            <a:r>
              <a:rPr lang="en-US" altLang="ko-KR" sz="2000" dirty="0" smtClean="0"/>
              <a:t>(p/f) : </a:t>
            </a:r>
            <a:r>
              <a:rPr lang="en-US" altLang="ko-KR" sz="2000" dirty="0" err="1"/>
              <a:t>at_score</a:t>
            </a:r>
            <a:r>
              <a:rPr lang="ko-KR" altLang="en-US" sz="2000" dirty="0"/>
              <a:t>가 </a:t>
            </a:r>
            <a:r>
              <a:rPr lang="en-US" altLang="ko-KR" sz="2000" dirty="0"/>
              <a:t>A </a:t>
            </a:r>
            <a:r>
              <a:rPr lang="ko-KR" altLang="en-US" sz="2000" dirty="0"/>
              <a:t>또는 </a:t>
            </a:r>
            <a:r>
              <a:rPr lang="en-US" altLang="ko-KR" sz="2000" dirty="0"/>
              <a:t>B </a:t>
            </a:r>
            <a:r>
              <a:rPr lang="ko-KR" altLang="en-US" sz="2000" dirty="0"/>
              <a:t>이면 </a:t>
            </a:r>
            <a:r>
              <a:rPr lang="en-US" altLang="ko-KR" sz="2000" dirty="0"/>
              <a:t>p(pass)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f(fail) 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4. </a:t>
            </a:r>
            <a:r>
              <a:rPr lang="en-US" altLang="ko-KR" sz="2000" dirty="0" err="1" smtClean="0"/>
              <a:t>at_pass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기본값 속성을 </a:t>
            </a:r>
            <a:r>
              <a:rPr lang="en-US" altLang="ko-KR" sz="2000" dirty="0" smtClean="0"/>
              <a:t>f </a:t>
            </a:r>
            <a:r>
              <a:rPr lang="ko-KR" altLang="en-US" sz="2000" dirty="0" smtClean="0"/>
              <a:t>로 변경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5. </a:t>
            </a:r>
            <a:r>
              <a:rPr lang="en-US" altLang="ko-KR" sz="2000" dirty="0" err="1" smtClean="0"/>
              <a:t>at_repetition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업데이트 </a:t>
            </a:r>
            <a:r>
              <a:rPr lang="en-US" altLang="ko-KR" sz="2000" dirty="0" smtClean="0"/>
              <a:t>(y/n)</a:t>
            </a:r>
          </a:p>
          <a:p>
            <a:pPr>
              <a:lnSpc>
                <a:spcPct val="130000"/>
              </a:lnSpc>
            </a:pPr>
            <a:r>
              <a:rPr lang="en-US" altLang="ko-KR" sz="2000" dirty="0" err="1" smtClean="0"/>
              <a:t>at_score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F </a:t>
            </a:r>
            <a:r>
              <a:rPr lang="ko-KR" altLang="en-US" sz="2000" dirty="0" smtClean="0"/>
              <a:t>이거나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at_attend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이하인 자료는 </a:t>
            </a:r>
            <a:r>
              <a:rPr lang="en-US" altLang="ko-KR" sz="2000" dirty="0" smtClean="0"/>
              <a:t>y </a:t>
            </a:r>
            <a:r>
              <a:rPr lang="ko-KR" altLang="en-US" sz="2000" dirty="0" smtClean="0"/>
              <a:t>아니면 </a:t>
            </a:r>
            <a:r>
              <a:rPr lang="en-US" altLang="ko-KR" sz="2000" dirty="0" smtClean="0"/>
              <a:t>n</a:t>
            </a:r>
          </a:p>
          <a:p>
            <a:pPr>
              <a:lnSpc>
                <a:spcPct val="13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6457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테이블의 </a:t>
            </a:r>
            <a:r>
              <a:rPr lang="ko-KR" altLang="en-US" dirty="0" err="1" smtClean="0"/>
              <a:t>조회속도를</a:t>
            </a:r>
            <a:r>
              <a:rPr lang="ko-KR" altLang="en-US" dirty="0" smtClean="0"/>
              <a:t> 높여주는 자료구조</a:t>
            </a:r>
            <a:endParaRPr lang="en-US" altLang="ko-KR" dirty="0" smtClean="0"/>
          </a:p>
          <a:p>
            <a:r>
              <a:rPr lang="ko-KR" altLang="en-US" dirty="0" err="1" smtClean="0"/>
              <a:t>조회속도는</a:t>
            </a:r>
            <a:r>
              <a:rPr lang="ko-KR" altLang="en-US" dirty="0" smtClean="0"/>
              <a:t> 빨라지지만 </a:t>
            </a:r>
            <a:r>
              <a:rPr lang="en-US" altLang="ko-KR" dirty="0" smtClean="0"/>
              <a:t>update, insert, delete</a:t>
            </a:r>
            <a:r>
              <a:rPr lang="ko-KR" altLang="en-US" dirty="0" smtClean="0"/>
              <a:t>는 속도가 저하된다는 단점이 있음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인덱스 </a:t>
            </a:r>
            <a:r>
              <a:rPr lang="en-US" altLang="ko-KR" dirty="0" smtClean="0"/>
              <a:t>MYSQL INDEX(MYI) </a:t>
            </a:r>
            <a:r>
              <a:rPr lang="ko-KR" altLang="en-US" dirty="0" smtClean="0"/>
              <a:t>파일에 저장된다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인덱스는 하나 또는 여러 개 칼럼에 대해 </a:t>
            </a:r>
            <a:r>
              <a:rPr lang="ko-KR" altLang="en-US" dirty="0" err="1" smtClean="0"/>
              <a:t>설정가능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여러 칼럼을 묶어 하나의 인덱스로도 </a:t>
            </a:r>
            <a:r>
              <a:rPr lang="ko-KR" altLang="en-US" dirty="0" err="1" smtClean="0"/>
              <a:t>설정가능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인덱스는 </a:t>
            </a:r>
            <a:r>
              <a:rPr lang="en-US" altLang="ko-KR" dirty="0" smtClean="0"/>
              <a:t>where</a:t>
            </a:r>
            <a:r>
              <a:rPr lang="ko-KR" altLang="en-US" dirty="0"/>
              <a:t> </a:t>
            </a:r>
            <a:r>
              <a:rPr lang="ko-KR" altLang="en-US" dirty="0" smtClean="0"/>
              <a:t>절 뒤에서 </a:t>
            </a:r>
            <a:r>
              <a:rPr lang="ko-KR" altLang="en-US" dirty="0" err="1" smtClean="0"/>
              <a:t>사용할때만</a:t>
            </a:r>
            <a:r>
              <a:rPr lang="ko-KR" altLang="en-US" dirty="0" smtClean="0"/>
              <a:t> 성능에 영향을 끼침</a:t>
            </a:r>
            <a:endParaRPr lang="en-US" altLang="ko-KR" dirty="0" smtClean="0"/>
          </a:p>
          <a:p>
            <a:r>
              <a:rPr lang="en-US" altLang="ko-KR" dirty="0" smtClean="0"/>
              <a:t>order by, group by 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도 영향을 미침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862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 수정</a:t>
            </a:r>
            <a:r>
              <a:rPr lang="en-US" altLang="ko-KR" dirty="0" smtClean="0"/>
              <a:t>(Alter)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칼럼 추가</a:t>
            </a:r>
            <a:r>
              <a:rPr lang="en-US" altLang="ko-KR" dirty="0" smtClean="0"/>
              <a:t>(add)</a:t>
            </a:r>
          </a:p>
          <a:p>
            <a:pPr lvl="1"/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column </a:t>
            </a:r>
            <a:r>
              <a:rPr lang="ko-KR" altLang="en-US" dirty="0" err="1" smtClean="0"/>
              <a:t>추가칼럼명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속성나열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칼럼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(modify) : </a:t>
            </a:r>
            <a:r>
              <a:rPr lang="ko-KR" altLang="en-US" dirty="0" smtClean="0"/>
              <a:t>속성만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이름변경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modify column </a:t>
            </a:r>
            <a:r>
              <a:rPr lang="ko-KR" altLang="en-US" dirty="0" err="1" smtClean="0"/>
              <a:t>변경칼럼명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속성나열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모든속성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칼럼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(change) : </a:t>
            </a:r>
            <a:r>
              <a:rPr lang="ko-KR" altLang="en-US" dirty="0" smtClean="0"/>
              <a:t>이름도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change column (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1 (</a:t>
            </a:r>
            <a:r>
              <a:rPr lang="ko-KR" altLang="en-US" dirty="0" smtClean="0"/>
              <a:t>바꿀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속성나열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모든속성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칼럼 삭제</a:t>
            </a:r>
            <a:r>
              <a:rPr lang="en-US" altLang="ko-KR" dirty="0" smtClean="0"/>
              <a:t>(drop) </a:t>
            </a:r>
          </a:p>
          <a:p>
            <a:pPr lvl="1"/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drop column </a:t>
            </a:r>
            <a:r>
              <a:rPr lang="ko-KR" altLang="en-US" dirty="0" err="1" smtClean="0"/>
              <a:t>삭제칼럼명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테이블 이름 변경</a:t>
            </a:r>
            <a:r>
              <a:rPr lang="en-US" altLang="ko-KR" dirty="0" smtClean="0"/>
              <a:t>(rename)</a:t>
            </a:r>
          </a:p>
          <a:p>
            <a:pPr lvl="1"/>
            <a:r>
              <a:rPr lang="en-US" altLang="ko-KR" dirty="0" smtClean="0"/>
              <a:t>Alter table (</a:t>
            </a:r>
            <a:r>
              <a:rPr lang="ko-KR" altLang="en-US" dirty="0" err="1" smtClean="0"/>
              <a:t>변경전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rename (</a:t>
            </a:r>
            <a:r>
              <a:rPr lang="ko-KR" altLang="en-US" dirty="0" err="1" smtClean="0"/>
              <a:t>변경후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66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를 타지 않는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복수의 </a:t>
            </a:r>
            <a:r>
              <a:rPr lang="ko-KR" altLang="en-US" dirty="0"/>
              <a:t>키에 대해 </a:t>
            </a:r>
            <a:r>
              <a:rPr lang="en-US" altLang="ko-KR" dirty="0"/>
              <a:t>order by </a:t>
            </a:r>
            <a:r>
              <a:rPr lang="ko-KR" altLang="en-US" dirty="0"/>
              <a:t>하는</a:t>
            </a:r>
            <a:r>
              <a:rPr lang="en-US" altLang="ko-KR" dirty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ko-KR" altLang="en-US" dirty="0" smtClean="0"/>
              <a:t>연속하지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않은 칼럼에 대해 </a:t>
            </a:r>
            <a:r>
              <a:rPr lang="en-US" altLang="ko-KR" dirty="0" smtClean="0"/>
              <a:t>order by</a:t>
            </a:r>
            <a:r>
              <a:rPr lang="ko-KR" altLang="en-US" dirty="0" smtClean="0"/>
              <a:t>를 실행한 경우</a:t>
            </a:r>
            <a:endParaRPr lang="en-US" altLang="ko-KR" dirty="0" smtClean="0"/>
          </a:p>
          <a:p>
            <a:r>
              <a:rPr lang="en-US" altLang="ko-KR" dirty="0" smtClean="0"/>
              <a:t>group by </a:t>
            </a:r>
            <a:r>
              <a:rPr lang="ko-KR" altLang="en-US" dirty="0" smtClean="0"/>
              <a:t>칼럼 </a:t>
            </a:r>
            <a:r>
              <a:rPr lang="en-US" altLang="ko-KR" dirty="0" smtClean="0"/>
              <a:t>order by</a:t>
            </a:r>
            <a:r>
              <a:rPr lang="ko-KR" altLang="en-US" dirty="0" smtClean="0"/>
              <a:t>의 칼럼이 다를 경우</a:t>
            </a:r>
            <a:endParaRPr lang="en-US" altLang="ko-KR" dirty="0" smtClean="0"/>
          </a:p>
          <a:p>
            <a:r>
              <a:rPr lang="en-US" altLang="ko-KR" dirty="0" smtClean="0"/>
              <a:t>order by  </a:t>
            </a:r>
            <a:r>
              <a:rPr lang="ko-KR" altLang="en-US" dirty="0" smtClean="0"/>
              <a:t>칼럼을 변형 시켜 사용할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다중 칼럼 인덱스는 단일칼럼인덱스보다 더 비효율적</a:t>
            </a:r>
            <a:r>
              <a:rPr lang="en-US" altLang="ko-KR" dirty="0" smtClean="0"/>
              <a:t>(insert, update, delete)</a:t>
            </a:r>
            <a:r>
              <a:rPr lang="ko-KR" altLang="en-US" dirty="0" smtClean="0"/>
              <a:t>이므로 신중하게</a:t>
            </a:r>
            <a:r>
              <a:rPr lang="en-US" altLang="ko-KR" dirty="0" smtClean="0"/>
              <a:t> index </a:t>
            </a:r>
            <a:r>
              <a:rPr lang="ko-KR" altLang="en-US" dirty="0" smtClean="0"/>
              <a:t>설정을 해야 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62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생성할때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590143" cy="4351338"/>
          </a:xfrm>
        </p:spPr>
        <p:txBody>
          <a:bodyPr/>
          <a:lstStyle/>
          <a:p>
            <a:r>
              <a:rPr lang="en-US" altLang="ko-KR" dirty="0" smtClean="0"/>
              <a:t>create table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칼럼 속성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칼럼 속성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primary key(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인덱스명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key </a:t>
            </a:r>
            <a:r>
              <a:rPr lang="ko-KR" altLang="en-US" dirty="0" err="1" smtClean="0"/>
              <a:t>인덱스명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인덱스명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다중 칼럼 인덱스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570" y="1443946"/>
            <a:ext cx="4189737" cy="4429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create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table  table(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id </a:t>
            </a:r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 not null,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name varchar(10),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address varchar(20),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primary key(id),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key </a:t>
            </a:r>
            <a:r>
              <a:rPr lang="en-US" altLang="ko-KR" sz="3200" dirty="0" err="1" smtClean="0"/>
              <a:t>idx_name</a:t>
            </a:r>
            <a:r>
              <a:rPr lang="en-US" altLang="ko-KR" sz="3200" dirty="0" smtClean="0"/>
              <a:t>(name));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3417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057" y="21998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기존 테이블에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5545"/>
            <a:ext cx="10515600" cy="500039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인덱스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create </a:t>
            </a:r>
            <a:r>
              <a:rPr lang="en-US" altLang="ko-KR" dirty="0"/>
              <a:t>index </a:t>
            </a:r>
            <a:r>
              <a:rPr lang="en-US" altLang="ko-KR" dirty="0" err="1"/>
              <a:t>idex_name</a:t>
            </a:r>
            <a:r>
              <a:rPr lang="en-US" altLang="ko-KR" dirty="0"/>
              <a:t> on </a:t>
            </a:r>
            <a:r>
              <a:rPr lang="ko-KR" altLang="en-US" dirty="0" err="1"/>
              <a:t>테이블명</a:t>
            </a:r>
            <a:r>
              <a:rPr lang="en-US" altLang="ko-KR" dirty="0"/>
              <a:t>(</a:t>
            </a:r>
            <a:r>
              <a:rPr lang="ko-KR" altLang="en-US" dirty="0" err="1"/>
              <a:t>칼럼명</a:t>
            </a:r>
            <a:r>
              <a:rPr lang="en-US" altLang="ko-K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테이블에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index </a:t>
            </a:r>
            <a:r>
              <a:rPr lang="ko-KR" altLang="en-US" dirty="0" err="1" smtClean="0"/>
              <a:t>인덱스명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인덱스 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show index from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인덱스 삭제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drop index </a:t>
            </a:r>
            <a:r>
              <a:rPr lang="ko-KR" altLang="en-US" dirty="0" err="1" smtClean="0"/>
              <a:t>인덱스명</a:t>
            </a:r>
            <a:r>
              <a:rPr lang="en-US" altLang="ko-KR" dirty="0" smtClean="0"/>
              <a:t>;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343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2057"/>
            <a:ext cx="10515600" cy="477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 베이스에서 존재하는 일종의 가상 테이블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실제 데이터를 저장하고 있지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물리적으로 존재하지 않는다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보여주기만 가능 </a:t>
            </a:r>
            <a:r>
              <a:rPr lang="en-US" altLang="ko-KR" dirty="0" smtClean="0"/>
              <a:t>(insert, update, delete</a:t>
            </a:r>
            <a:r>
              <a:rPr lang="ko-KR" altLang="en-US" dirty="0" smtClean="0"/>
              <a:t>는 불가능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뷰는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가질 수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create view </a:t>
            </a:r>
            <a:r>
              <a:rPr lang="en-US" altLang="ko-KR" dirty="0" err="1" smtClean="0"/>
              <a:t>view_name</a:t>
            </a:r>
            <a:r>
              <a:rPr lang="en-US" altLang="ko-KR" dirty="0" smtClean="0"/>
              <a:t> as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select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from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where</a:t>
            </a:r>
            <a:r>
              <a:rPr lang="ko-KR" altLang="en-US" dirty="0" smtClean="0"/>
              <a:t> 조건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0" y="3955143"/>
            <a:ext cx="565411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create</a:t>
            </a:r>
            <a:r>
              <a:rPr lang="ko-KR" altLang="en-US" sz="2400" dirty="0"/>
              <a:t> </a:t>
            </a:r>
            <a:r>
              <a:rPr lang="en-US" altLang="ko-KR" sz="2400" dirty="0"/>
              <a:t>view </a:t>
            </a:r>
            <a:r>
              <a:rPr lang="en-US" altLang="ko-KR" sz="2400" dirty="0" err="1"/>
              <a:t>view_name</a:t>
            </a:r>
            <a:r>
              <a:rPr lang="en-US" altLang="ko-KR" sz="2400" dirty="0"/>
              <a:t> as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select</a:t>
            </a:r>
            <a:r>
              <a:rPr lang="ko-KR" altLang="en-US" sz="2400" dirty="0"/>
              <a:t> </a:t>
            </a:r>
            <a:r>
              <a:rPr lang="en-US" altLang="ko-KR" sz="2400" dirty="0"/>
              <a:t>name from student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where </a:t>
            </a:r>
            <a:r>
              <a:rPr lang="en-US" altLang="ko-KR" sz="2400" dirty="0" err="1"/>
              <a:t>addr</a:t>
            </a:r>
            <a:r>
              <a:rPr lang="en-US" altLang="ko-KR" sz="2400" dirty="0"/>
              <a:t>=‘</a:t>
            </a:r>
            <a:r>
              <a:rPr lang="ko-KR" altLang="en-US" sz="2400" dirty="0"/>
              <a:t>서울</a:t>
            </a:r>
            <a:r>
              <a:rPr lang="en-US" altLang="ko-KR" sz="2400" dirty="0"/>
              <a:t>’ ;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주소가 서울인 친구들 이름만 뷰로 생성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6773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테이블에서 필드를 조회하는 </a:t>
            </a:r>
            <a:r>
              <a:rPr lang="ko-KR" altLang="en-US" dirty="0" smtClean="0"/>
              <a:t>뷰 명령어</a:t>
            </a:r>
            <a:endParaRPr lang="en-US" altLang="ko-KR" dirty="0" smtClean="0"/>
          </a:p>
          <a:p>
            <a:r>
              <a:rPr lang="en-US" altLang="ko-KR" dirty="0" smtClean="0"/>
              <a:t>create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 </a:t>
            </a:r>
            <a:r>
              <a:rPr lang="en-US" altLang="ko-KR" dirty="0" err="1" smtClean="0"/>
              <a:t>view_name</a:t>
            </a:r>
            <a:r>
              <a:rPr lang="en-US" altLang="ko-KR" dirty="0" smtClean="0"/>
              <a:t> as</a:t>
            </a:r>
          </a:p>
          <a:p>
            <a:r>
              <a:rPr lang="en-US" altLang="ko-KR" dirty="0" smtClean="0"/>
              <a:t>select a.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, b.</a:t>
            </a:r>
            <a:r>
              <a:rPr lang="ko-KR" altLang="en-US" dirty="0" smtClean="0"/>
              <a:t>칼럼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table_a</a:t>
            </a:r>
            <a:r>
              <a:rPr lang="en-US" altLang="ko-KR" dirty="0" smtClean="0"/>
              <a:t> AS a,  </a:t>
            </a:r>
            <a:r>
              <a:rPr lang="en-US" altLang="ko-KR" dirty="0" err="1" smtClean="0"/>
              <a:t>table_b</a:t>
            </a:r>
            <a:r>
              <a:rPr lang="en-US" altLang="ko-KR" dirty="0" smtClean="0"/>
              <a:t> AS b</a:t>
            </a:r>
          </a:p>
          <a:p>
            <a:r>
              <a:rPr lang="en-US" altLang="ko-KR" dirty="0" smtClean="0"/>
              <a:t>where</a:t>
            </a:r>
            <a:r>
              <a:rPr lang="ko-KR" altLang="en-US" dirty="0"/>
              <a:t>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10508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대체 명령어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1771"/>
            <a:ext cx="10515600" cy="54428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뷰는 한번 생성하면 변경이 불가능하기 때문에 새로운 뷰로 대체할 수 있음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replace </a:t>
            </a:r>
            <a:r>
              <a:rPr lang="ko-KR" altLang="en-US" dirty="0"/>
              <a:t>명령어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 smtClean="0"/>
              <a:t>=&gt; create</a:t>
            </a:r>
            <a:r>
              <a:rPr lang="ko-KR" altLang="en-US" dirty="0" smtClean="0"/>
              <a:t> </a:t>
            </a:r>
            <a:r>
              <a:rPr lang="ko-KR" altLang="en-US" dirty="0"/>
              <a:t>대신</a:t>
            </a:r>
            <a:r>
              <a:rPr lang="en-US" altLang="ko-KR" dirty="0"/>
              <a:t> replace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create or replace view [</a:t>
            </a:r>
            <a:r>
              <a:rPr lang="en-US" altLang="ko-KR" dirty="0" err="1" smtClean="0"/>
              <a:t>view_name</a:t>
            </a:r>
            <a:r>
              <a:rPr lang="en-US" altLang="ko-KR" dirty="0" smtClean="0"/>
              <a:t>] as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select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2 as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칼럼명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from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select* from </a:t>
            </a:r>
            <a:r>
              <a:rPr lang="en-US" altLang="ko-KR" dirty="0" err="1" smtClean="0"/>
              <a:t>view_name</a:t>
            </a:r>
            <a:r>
              <a:rPr lang="en-US" altLang="ko-KR" dirty="0" smtClean="0"/>
              <a:t>;  =&gt; </a:t>
            </a:r>
            <a:r>
              <a:rPr lang="ko-KR" altLang="en-US" dirty="0" smtClean="0"/>
              <a:t>뷰 조회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drop view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view_name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뷰 삭제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show full tables =&gt;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테이블 같이 보기</a:t>
            </a:r>
            <a:endParaRPr lang="ko-KR" altLang="en-US" dirty="0"/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674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생성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1. 1</a:t>
            </a:r>
            <a:r>
              <a:rPr lang="ko-KR" altLang="en-US" dirty="0" smtClean="0"/>
              <a:t>학기 수업을 듣는 학생들 검색    </a:t>
            </a:r>
            <a:r>
              <a:rPr lang="en-US" altLang="ko-KR" dirty="0" smtClean="0"/>
              <a:t>1term_view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   조건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중복제거</a:t>
            </a:r>
            <a:r>
              <a:rPr lang="ko-KR" altLang="en-US" dirty="0" smtClean="0"/>
              <a:t> 해서 </a:t>
            </a:r>
            <a:r>
              <a:rPr lang="en-US" altLang="ko-KR" dirty="0" smtClean="0"/>
              <a:t>replace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02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트리거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연쇄반응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51235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트리거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이벤트에 반응하여 자동으로 실행되는 구문</a:t>
            </a:r>
            <a:endParaRPr lang="en-US" altLang="ko-KR" dirty="0" smtClean="0"/>
          </a:p>
          <a:p>
            <a:r>
              <a:rPr lang="ko-KR" altLang="en-US" dirty="0" smtClean="0"/>
              <a:t>이벤트가 발생했을 때 데이터의 무결성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지켜야 할 때 사용</a:t>
            </a:r>
            <a:endParaRPr lang="en-US" altLang="ko-KR" dirty="0" smtClean="0"/>
          </a:p>
          <a:p>
            <a:r>
              <a:rPr lang="ko-KR" altLang="en-US" dirty="0" smtClean="0"/>
              <a:t>트리거도 한번 생성하면 중복 생성이 </a:t>
            </a:r>
            <a:r>
              <a:rPr lang="ko-KR" altLang="en-US" dirty="0" err="1" smtClean="0"/>
              <a:t>안되서</a:t>
            </a:r>
            <a:r>
              <a:rPr lang="ko-KR" altLang="en-US" dirty="0" smtClean="0"/>
              <a:t> 삭제하고 재생성</a:t>
            </a:r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/>
              <a:t> </a:t>
            </a:r>
            <a:r>
              <a:rPr lang="en-US" altLang="ko-KR" dirty="0" smtClean="0"/>
              <a:t>trigger if</a:t>
            </a:r>
            <a:r>
              <a:rPr lang="ko-KR" altLang="en-US" dirty="0" smtClean="0"/>
              <a:t> </a:t>
            </a:r>
            <a:r>
              <a:rPr lang="en-US" altLang="ko-KR" dirty="0" smtClean="0"/>
              <a:t>exists </a:t>
            </a:r>
            <a:r>
              <a:rPr lang="ko-KR" altLang="en-US" dirty="0" err="1" smtClean="0"/>
              <a:t>트리거명</a:t>
            </a:r>
            <a:r>
              <a:rPr lang="en-US" altLang="ko-KR" dirty="0" smtClean="0"/>
              <a:t> // </a:t>
            </a:r>
            <a:r>
              <a:rPr lang="ko-KR" altLang="en-US" dirty="0" err="1" smtClean="0"/>
              <a:t>트리거명이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있다면 삭제</a:t>
            </a:r>
            <a:endParaRPr lang="en-US" altLang="ko-KR" dirty="0" smtClean="0"/>
          </a:p>
          <a:p>
            <a:r>
              <a:rPr lang="en-US" altLang="ko-KR" dirty="0"/>
              <a:t>delimiter </a:t>
            </a:r>
            <a:r>
              <a:rPr lang="en-US" altLang="ko-KR" dirty="0" smtClean="0"/>
              <a:t>//    =&gt; </a:t>
            </a:r>
            <a:r>
              <a:rPr lang="en-US" altLang="ko-KR" dirty="0"/>
              <a:t>: </a:t>
            </a:r>
            <a:r>
              <a:rPr lang="ko-KR" altLang="en-US" dirty="0"/>
              <a:t>문자의</a:t>
            </a:r>
            <a:r>
              <a:rPr lang="en-US" altLang="ko-KR" dirty="0"/>
              <a:t> </a:t>
            </a:r>
            <a:r>
              <a:rPr lang="ko-KR" altLang="en-US" dirty="0"/>
              <a:t>끝을 다른 기호로 표시할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create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trigger [</a:t>
            </a:r>
            <a:r>
              <a:rPr lang="ko-KR" altLang="en-US" dirty="0" err="1" smtClean="0"/>
              <a:t>트리거명</a:t>
            </a:r>
            <a:r>
              <a:rPr lang="en-US" altLang="ko-KR" dirty="0" smtClean="0"/>
              <a:t>] after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| before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on [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for each row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실행구문작성</a:t>
            </a:r>
            <a:r>
              <a:rPr lang="en-US" altLang="ko-KR" dirty="0" smtClean="0"/>
              <a:t>;] </a:t>
            </a:r>
          </a:p>
          <a:p>
            <a:r>
              <a:rPr lang="en-US" altLang="ko-KR" dirty="0" smtClean="0"/>
              <a:t>end //</a:t>
            </a:r>
            <a:endParaRPr lang="en-US" altLang="ko-KR" dirty="0"/>
          </a:p>
          <a:p>
            <a:r>
              <a:rPr lang="en-US" altLang="ko-KR" dirty="0" smtClean="0"/>
              <a:t>delimiter ;  =&gt; </a:t>
            </a:r>
            <a:r>
              <a:rPr lang="ko-KR" altLang="en-US" dirty="0" smtClean="0"/>
              <a:t>원상복구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4324705"/>
            <a:ext cx="536717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declare : </a:t>
            </a:r>
            <a:r>
              <a:rPr lang="ko-KR" altLang="en-US" sz="2400" dirty="0" err="1" smtClean="0"/>
              <a:t>변수선언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set : </a:t>
            </a:r>
            <a:r>
              <a:rPr lang="ko-KR" altLang="en-US" sz="2400" dirty="0" smtClean="0"/>
              <a:t>변수에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 할당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new : </a:t>
            </a:r>
            <a:r>
              <a:rPr lang="ko-KR" altLang="en-US" sz="2400" dirty="0" smtClean="0"/>
              <a:t>이벤트 발생한 행의 </a:t>
            </a:r>
            <a:r>
              <a:rPr lang="ko-KR" altLang="en-US" sz="2400" dirty="0" err="1" smtClean="0"/>
              <a:t>변경데이터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old : </a:t>
            </a:r>
            <a:r>
              <a:rPr lang="ko-KR" altLang="en-US" sz="2400" dirty="0" smtClean="0"/>
              <a:t>이벤트 발생한 행의 </a:t>
            </a:r>
            <a:r>
              <a:rPr lang="ko-KR" altLang="en-US" sz="2400" dirty="0" err="1" smtClean="0"/>
              <a:t>이전데이터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06358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홍길동이 </a:t>
            </a:r>
            <a:r>
              <a:rPr lang="ko-KR" altLang="en-US" u="sng" dirty="0" smtClean="0"/>
              <a:t>에이 나시 </a:t>
            </a:r>
            <a:r>
              <a:rPr lang="en-US" altLang="ko-KR" u="sng" dirty="0" smtClean="0"/>
              <a:t>3</a:t>
            </a:r>
            <a:r>
              <a:rPr lang="ko-KR" altLang="en-US" u="sng" dirty="0" smtClean="0"/>
              <a:t>개를 </a:t>
            </a:r>
            <a:r>
              <a:rPr lang="ko-KR" altLang="en-US" dirty="0" smtClean="0"/>
              <a:t>구매하면 </a:t>
            </a:r>
            <a:r>
              <a:rPr lang="ko-KR" altLang="en-US" u="sng" dirty="0" err="1" smtClean="0"/>
              <a:t>에어나시</a:t>
            </a:r>
            <a:r>
              <a:rPr lang="ko-KR" altLang="en-US" dirty="0" smtClean="0"/>
              <a:t> 제품의 </a:t>
            </a:r>
            <a:r>
              <a:rPr lang="ko-KR" altLang="en-US" u="sng" dirty="0" smtClean="0"/>
              <a:t>재고량</a:t>
            </a:r>
            <a:r>
              <a:rPr lang="en-US" altLang="ko-KR" u="sng" dirty="0" smtClean="0"/>
              <a:t>-3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판매량</a:t>
            </a:r>
            <a:r>
              <a:rPr lang="en-US" altLang="ko-KR" u="sng" dirty="0" smtClean="0"/>
              <a:t>+3</a:t>
            </a:r>
            <a:r>
              <a:rPr lang="ko-KR" altLang="en-US" dirty="0" smtClean="0"/>
              <a:t>이 되게 트리거 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buy </a:t>
            </a:r>
            <a:r>
              <a:rPr lang="ko-KR" altLang="en-US" dirty="0" smtClean="0"/>
              <a:t>테이블에 값이 생성</a:t>
            </a:r>
            <a:r>
              <a:rPr lang="en-US" altLang="ko-KR" dirty="0" smtClean="0"/>
              <a:t>(insert) </a:t>
            </a:r>
            <a:r>
              <a:rPr lang="ko-KR" altLang="en-US" dirty="0" smtClean="0"/>
              <a:t>되면 </a:t>
            </a:r>
            <a:r>
              <a:rPr lang="en-US" altLang="ko-KR" dirty="0" smtClean="0"/>
              <a:t>product </a:t>
            </a:r>
            <a:r>
              <a:rPr lang="ko-KR" altLang="en-US" dirty="0" smtClean="0"/>
              <a:t>테이블에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amount(</a:t>
            </a:r>
            <a:r>
              <a:rPr lang="ko-KR" altLang="en-US" dirty="0" smtClean="0"/>
              <a:t>재고량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sale_amount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판매량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변동되는 트리거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663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8714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buy</a:t>
            </a:r>
            <a:r>
              <a:rPr lang="ko-KR" altLang="en-US" dirty="0"/>
              <a:t> </a:t>
            </a:r>
            <a:r>
              <a:rPr lang="ko-KR" altLang="en-US" dirty="0" smtClean="0"/>
              <a:t>테이블의 값을 삭제하면 </a:t>
            </a:r>
            <a:r>
              <a:rPr lang="en-US" altLang="ko-KR" dirty="0" smtClean="0"/>
              <a:t>product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amount, </a:t>
            </a:r>
            <a:r>
              <a:rPr lang="en-US" altLang="ko-KR" dirty="0" err="1" smtClean="0"/>
              <a:t>sale_amount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변경되는 트리거를 작성하시오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트리거나 프로시저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안에서 변수를 사용할 때는 </a:t>
            </a:r>
            <a:r>
              <a:rPr lang="en-US" altLang="ko-KR" dirty="0" smtClean="0"/>
              <a:t>declare</a:t>
            </a:r>
            <a:r>
              <a:rPr lang="ko-KR" altLang="en-US" dirty="0" smtClean="0"/>
              <a:t>를 사용하여 선언 후 변수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지역변수 개념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트리거나 프로시저 안에서의 변수는 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(@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 수 없음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트리거나 프로시저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안에서는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일반 칼럼과 구분을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76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안의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변경 </a:t>
            </a:r>
            <a:r>
              <a:rPr lang="en-US" altLang="ko-KR" dirty="0" smtClean="0"/>
              <a:t>-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바꿀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 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‘</a:t>
            </a:r>
          </a:p>
          <a:p>
            <a:r>
              <a:rPr lang="en-US" altLang="ko-KR" dirty="0" smtClean="0"/>
              <a:t>Where</a:t>
            </a:r>
            <a:r>
              <a:rPr lang="ko-KR" altLang="en-US" dirty="0"/>
              <a:t>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강감찬</a:t>
            </a:r>
            <a:r>
              <a:rPr lang="en-US" altLang="ko-KR" dirty="0" smtClean="0"/>
              <a:t>(4444)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과를 </a:t>
            </a:r>
            <a:r>
              <a:rPr lang="en-US" altLang="ko-KR" dirty="0" smtClean="0"/>
              <a:t>computer</a:t>
            </a:r>
            <a:r>
              <a:rPr lang="ko-KR" altLang="en-US" dirty="0" smtClean="0"/>
              <a:t>로 변경</a:t>
            </a:r>
            <a:endParaRPr lang="en-US" altLang="ko-KR" dirty="0"/>
          </a:p>
          <a:p>
            <a:r>
              <a:rPr lang="en-US" altLang="ko-KR" dirty="0" smtClean="0"/>
              <a:t>Update student set major = ‘computer’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4444;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856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school </a:t>
            </a:r>
            <a:r>
              <a:rPr lang="ko-KR" altLang="en-US" dirty="0" smtClean="0"/>
              <a:t>데이터 베이스에서 </a:t>
            </a:r>
            <a:endParaRPr lang="en-US" altLang="ko-KR" dirty="0" smtClean="0"/>
          </a:p>
          <a:p>
            <a:r>
              <a:rPr lang="en-US" altLang="ko-KR" dirty="0" smtClean="0"/>
              <a:t>course </a:t>
            </a:r>
            <a:r>
              <a:rPr lang="ko-KR" altLang="en-US" dirty="0" smtClean="0"/>
              <a:t>테이블에 해당 코스의 수강인원을 집계하는 필드 생성</a:t>
            </a:r>
            <a:endParaRPr lang="en-US" altLang="ko-KR" dirty="0" smtClean="0"/>
          </a:p>
          <a:p>
            <a:r>
              <a:rPr lang="en-US" altLang="ko-KR" dirty="0" err="1" smtClean="0"/>
              <a:t>co_degree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필드이름</a:t>
            </a:r>
            <a:endParaRPr lang="en-US" altLang="ko-KR" dirty="0" smtClean="0"/>
          </a:p>
          <a:p>
            <a:r>
              <a:rPr lang="en-US" altLang="ko-KR" dirty="0" err="1" smtClean="0"/>
              <a:t>co_degree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 코스를 듣고있는 인원수를 집계하여 업데이트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attend</a:t>
            </a:r>
            <a:r>
              <a:rPr lang="ko-KR" altLang="en-US" dirty="0" smtClean="0"/>
              <a:t>에 수강신청을 하면 </a:t>
            </a:r>
            <a:r>
              <a:rPr lang="en-US" altLang="ko-KR" dirty="0" smtClean="0"/>
              <a:t>course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co_degree</a:t>
            </a:r>
            <a:r>
              <a:rPr lang="ko-KR" altLang="en-US" dirty="0" smtClean="0"/>
              <a:t>가 자동으로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 smtClean="0"/>
              <a:t>attend</a:t>
            </a:r>
            <a:r>
              <a:rPr lang="ko-KR" altLang="en-US" dirty="0" smtClean="0"/>
              <a:t>에 수강신청을 수정하면 </a:t>
            </a:r>
            <a:r>
              <a:rPr lang="en-US" altLang="ko-KR" dirty="0" smtClean="0"/>
              <a:t>course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co_degree</a:t>
            </a:r>
            <a:r>
              <a:rPr lang="ko-KR" altLang="en-US" dirty="0" smtClean="0"/>
              <a:t>가 자동으로 집계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9089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프로시저</a:t>
            </a:r>
            <a:r>
              <a:rPr lang="en-US" altLang="ko-KR" sz="3600" dirty="0" smtClean="0"/>
              <a:t>(procedure) : </a:t>
            </a:r>
            <a:r>
              <a:rPr lang="ko-KR" altLang="en-US" sz="3600" dirty="0" smtClean="0"/>
              <a:t>함수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메서드</a:t>
            </a:r>
            <a:r>
              <a:rPr lang="en-US" altLang="ko-KR" sz="3600" dirty="0" smtClean="0"/>
              <a:t>) – </a:t>
            </a:r>
            <a:r>
              <a:rPr lang="ko-KR" altLang="en-US" sz="3600" dirty="0" smtClean="0"/>
              <a:t>쿼리의 집합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0458"/>
            <a:ext cx="10515600" cy="523965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일련의 쿼리를 마치 하나의 함수처럼 실행하기 위한 쿼리의 집합</a:t>
            </a:r>
            <a:endParaRPr lang="en-US" altLang="ko-KR" sz="2400" dirty="0" smtClean="0"/>
          </a:p>
          <a:p>
            <a:r>
              <a:rPr lang="ko-KR" altLang="en-US" sz="2400" dirty="0" smtClean="0"/>
              <a:t>장점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한번에 </a:t>
            </a:r>
            <a:r>
              <a:rPr lang="en-US" altLang="ko-KR" sz="2400" dirty="0" smtClean="0"/>
              <a:t>SQL </a:t>
            </a:r>
            <a:r>
              <a:rPr lang="ko-KR" altLang="en-US" sz="2400" dirty="0" smtClean="0"/>
              <a:t>구문 처리가 가능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처리시간 단축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유지보수</a:t>
            </a:r>
            <a:endParaRPr lang="en-US" altLang="ko-KR" sz="2400" dirty="0" smtClean="0"/>
          </a:p>
          <a:p>
            <a:r>
              <a:rPr lang="en-US" altLang="ko-KR" sz="2400" dirty="0" smtClean="0"/>
              <a:t>drop procedure if exists [</a:t>
            </a:r>
            <a:r>
              <a:rPr lang="ko-KR" altLang="en-US" sz="2400" dirty="0" err="1" smtClean="0"/>
              <a:t>프로시저명</a:t>
            </a:r>
            <a:r>
              <a:rPr lang="en-US" altLang="ko-KR" sz="2400" dirty="0" smtClean="0"/>
              <a:t>];</a:t>
            </a:r>
          </a:p>
          <a:p>
            <a:r>
              <a:rPr lang="en-US" altLang="ko-KR" sz="2400" dirty="0" smtClean="0"/>
              <a:t>delimiter //</a:t>
            </a:r>
          </a:p>
          <a:p>
            <a:r>
              <a:rPr lang="en-US" altLang="ko-KR" sz="2400" dirty="0" smtClean="0"/>
              <a:t>create </a:t>
            </a:r>
            <a:r>
              <a:rPr lang="en-US" altLang="ko-KR" sz="2400" dirty="0" err="1" smtClean="0"/>
              <a:t>proceduce</a:t>
            </a:r>
            <a:r>
              <a:rPr lang="en-US" altLang="ko-KR" sz="2400" dirty="0" smtClean="0"/>
              <a:t> [</a:t>
            </a:r>
            <a:r>
              <a:rPr lang="ko-KR" altLang="en-US" sz="2400" dirty="0" err="1" smtClean="0"/>
              <a:t>프로시저명</a:t>
            </a:r>
            <a:r>
              <a:rPr lang="en-US" altLang="ko-KR" sz="2400" dirty="0" smtClean="0"/>
              <a:t>]( [</a:t>
            </a:r>
            <a:r>
              <a:rPr lang="ko-KR" altLang="en-US" sz="2400" dirty="0" smtClean="0"/>
              <a:t>매개변수</a:t>
            </a:r>
            <a:r>
              <a:rPr lang="en-US" altLang="ko-KR" sz="2400" dirty="0" smtClean="0"/>
              <a:t>]  =&gt; in, out, </a:t>
            </a:r>
            <a:r>
              <a:rPr lang="en-US" altLang="ko-KR" sz="2400" dirty="0" err="1" smtClean="0"/>
              <a:t>inout</a:t>
            </a:r>
            <a:endParaRPr lang="en-US" altLang="ko-KR" sz="2400" dirty="0" smtClean="0"/>
          </a:p>
          <a:p>
            <a:r>
              <a:rPr lang="en-US" altLang="ko-KR" sz="2400" dirty="0" smtClean="0"/>
              <a:t>in </a:t>
            </a:r>
            <a:r>
              <a:rPr lang="ko-KR" altLang="en-US" sz="2400" dirty="0" smtClean="0"/>
              <a:t>매개변수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in_name</a:t>
            </a:r>
            <a:r>
              <a:rPr lang="en-US" altLang="ko-KR" sz="2400" dirty="0" smtClean="0"/>
              <a:t>), out(</a:t>
            </a:r>
            <a:r>
              <a:rPr lang="en-US" altLang="ko-KR" sz="2400" dirty="0" err="1" smtClean="0"/>
              <a:t>out_mode</a:t>
            </a:r>
            <a:r>
              <a:rPr lang="en-US" altLang="ko-KR" sz="2400" dirty="0" smtClean="0"/>
              <a:t>) )</a:t>
            </a:r>
          </a:p>
          <a:p>
            <a:r>
              <a:rPr lang="en-US" altLang="ko-KR" sz="2400" dirty="0" smtClean="0"/>
              <a:t>begin</a:t>
            </a:r>
          </a:p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쿼리 </a:t>
            </a:r>
            <a:r>
              <a:rPr lang="ko-KR" altLang="en-US" sz="2400" dirty="0" err="1" smtClean="0"/>
              <a:t>실행문</a:t>
            </a:r>
            <a:r>
              <a:rPr lang="en-US" altLang="ko-KR" sz="2400" dirty="0" smtClean="0"/>
              <a:t>]</a:t>
            </a:r>
          </a:p>
          <a:p>
            <a:r>
              <a:rPr lang="en-US" altLang="ko-KR" sz="2400" dirty="0" smtClean="0"/>
              <a:t>end//</a:t>
            </a:r>
          </a:p>
          <a:p>
            <a:r>
              <a:rPr lang="en-US" altLang="ko-KR" sz="2400" dirty="0"/>
              <a:t>delimiter 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call </a:t>
            </a:r>
            <a:r>
              <a:rPr lang="ko-KR" altLang="en-US" sz="2400" dirty="0" err="1" smtClean="0"/>
              <a:t>프로시저명</a:t>
            </a:r>
            <a:r>
              <a:rPr lang="en-US" altLang="ko-KR" sz="2400" dirty="0" smtClean="0"/>
              <a:t>();  =&gt; </a:t>
            </a:r>
            <a:r>
              <a:rPr lang="ko-KR" altLang="en-US" sz="2400" dirty="0" smtClean="0"/>
              <a:t>프로시저 호출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6569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프로시저 매개변수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in, out, </a:t>
            </a:r>
            <a:r>
              <a:rPr lang="en-US" altLang="ko-KR" dirty="0" err="1" smtClean="0"/>
              <a:t>inout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 </a:t>
            </a:r>
            <a:r>
              <a:rPr lang="en-US" altLang="ko-KR" dirty="0"/>
              <a:t>: </a:t>
            </a:r>
            <a:r>
              <a:rPr lang="ko-KR" altLang="en-US" dirty="0"/>
              <a:t>프로시저에 값을 전달하며</a:t>
            </a:r>
            <a:r>
              <a:rPr lang="en-US" altLang="ko-KR" dirty="0"/>
              <a:t>, </a:t>
            </a:r>
            <a:r>
              <a:rPr lang="ko-KR" altLang="en-US" dirty="0"/>
              <a:t>프로시저 내부에서 값을 </a:t>
            </a:r>
            <a:r>
              <a:rPr lang="ko-KR" altLang="en-US" dirty="0" err="1"/>
              <a:t>수정할수</a:t>
            </a:r>
            <a:r>
              <a:rPr lang="ko-KR" altLang="en-US" dirty="0"/>
              <a:t> 있음</a:t>
            </a:r>
            <a:r>
              <a:rPr lang="en-US" altLang="ko-KR" dirty="0"/>
              <a:t>. in</a:t>
            </a:r>
            <a:r>
              <a:rPr lang="ko-KR" altLang="en-US" dirty="0"/>
              <a:t>매개변수는 </a:t>
            </a:r>
            <a:r>
              <a:rPr lang="ko-KR" altLang="en-US" dirty="0" err="1"/>
              <a:t>복사복만을</a:t>
            </a:r>
            <a:r>
              <a:rPr lang="ko-KR" altLang="en-US" dirty="0"/>
              <a:t> 사용한다는 뜻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out : </a:t>
            </a:r>
            <a:r>
              <a:rPr lang="ko-KR" altLang="en-US" dirty="0" smtClean="0"/>
              <a:t>프로시저의 값을 </a:t>
            </a:r>
            <a:r>
              <a:rPr lang="ko-KR" altLang="en-US" dirty="0" err="1" smtClean="0"/>
              <a:t>호출자에게</a:t>
            </a:r>
            <a:r>
              <a:rPr lang="ko-KR" altLang="en-US" dirty="0" smtClean="0"/>
              <a:t> 다시 전달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프로시저가 반환될 때 새로운 값이 </a:t>
            </a:r>
            <a:r>
              <a:rPr lang="ko-KR" altLang="en-US" dirty="0" err="1" smtClean="0"/>
              <a:t>호출자에게</a:t>
            </a:r>
            <a:r>
              <a:rPr lang="ko-KR" altLang="en-US" dirty="0" smtClean="0"/>
              <a:t> 리턴</a:t>
            </a:r>
            <a:r>
              <a:rPr lang="en-US" altLang="ko-KR" dirty="0" smtClean="0"/>
              <a:t>. </a:t>
            </a:r>
            <a:r>
              <a:rPr lang="ko-KR" altLang="en-US" dirty="0" smtClean="0"/>
              <a:t> 초기값은 프로시저 내부에서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가짐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inout</a:t>
            </a:r>
            <a:r>
              <a:rPr lang="en-US" altLang="ko-KR" dirty="0" smtClean="0"/>
              <a:t> = in + out 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호출자에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하나의 변수가 초기화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변경된 값을 </a:t>
            </a:r>
            <a:r>
              <a:rPr lang="ko-KR" altLang="en-US" dirty="0" err="1" smtClean="0"/>
              <a:t>호출자에게</a:t>
            </a:r>
            <a:r>
              <a:rPr lang="ko-KR" altLang="en-US" dirty="0" smtClean="0"/>
              <a:t>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student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st_point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이수학점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업데이트 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학점을 주는 조건 </a:t>
            </a:r>
            <a:r>
              <a:rPr lang="en-US" altLang="ko-KR" dirty="0" err="1" smtClean="0"/>
              <a:t>at_repetition</a:t>
            </a:r>
            <a:r>
              <a:rPr lang="en-US" altLang="ko-KR" dirty="0" smtClean="0"/>
              <a:t> = ‘n’</a:t>
            </a:r>
            <a:r>
              <a:rPr lang="ko-KR" altLang="en-US" dirty="0" smtClean="0"/>
              <a:t>이면 학점을 얻을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attend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at_co_num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어느 과목인지 먼저 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subject </a:t>
            </a:r>
            <a:r>
              <a:rPr lang="ko-KR" altLang="en-US" dirty="0" smtClean="0"/>
              <a:t>테이블에서 과목의 </a:t>
            </a:r>
            <a:r>
              <a:rPr lang="en-US" altLang="ko-KR" dirty="0" err="1" smtClean="0"/>
              <a:t>su_point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 후</a:t>
            </a:r>
            <a:endParaRPr lang="en-US" altLang="ko-KR" dirty="0" smtClean="0"/>
          </a:p>
          <a:p>
            <a:r>
              <a:rPr lang="en-US" altLang="ko-KR" dirty="0" smtClean="0"/>
              <a:t>sum(</a:t>
            </a:r>
            <a:r>
              <a:rPr lang="en-US" altLang="ko-KR" dirty="0" err="1" smtClean="0"/>
              <a:t>su_point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st_point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update.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call </a:t>
            </a:r>
            <a:r>
              <a:rPr lang="en-US" altLang="ko-KR" dirty="0" err="1" smtClean="0"/>
              <a:t>update_stpoint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이수학점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7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안의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-delete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Delete 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테이블명</a:t>
            </a:r>
            <a:r>
              <a:rPr lang="ko-KR" altLang="en-US" dirty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Delete from student where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=4444;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54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31330"/>
              </p:ext>
            </p:extLst>
          </p:nvPr>
        </p:nvGraphicFramePr>
        <p:xfrm>
          <a:off x="792480" y="1492924"/>
          <a:ext cx="10546080" cy="489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1425654008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433862943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4206448715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4265062876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3833053207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543204908"/>
                    </a:ext>
                  </a:extLst>
                </a:gridCol>
              </a:tblGrid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pk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nn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기본값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:20)</a:t>
                      </a:r>
                    </a:p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Varchar(45)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major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varchar(45)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점수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730871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Seoul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Computer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501251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solidFill>
                            <a:schemeClr val="tx1"/>
                          </a:solidFill>
                        </a:rPr>
                        <a:t>강길순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Seoul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6193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incheon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Computer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92488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강감찬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Incheon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55159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5555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유관순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suwon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Computer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4435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2720" y="751840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테이블 명 </a:t>
            </a:r>
            <a:r>
              <a:rPr lang="en-US" altLang="ko-KR" sz="3200" dirty="0" smtClean="0"/>
              <a:t>: student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704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클럽에 제출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지역을 중복없이 출력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점수가 </a:t>
            </a:r>
            <a:r>
              <a:rPr lang="en-US" altLang="ko-KR" dirty="0" smtClean="0"/>
              <a:t>70~90</a:t>
            </a:r>
            <a:r>
              <a:rPr lang="ko-KR" altLang="en-US" dirty="0" smtClean="0"/>
              <a:t>사이의 값 출력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이름을 기준으로 오름차순 정렬 후 전체 출력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en-US" altLang="ko-KR" dirty="0" err="1" smtClean="0"/>
              <a:t>orderby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서울 또는 수원에 사는 친구 중 점수가 </a:t>
            </a:r>
            <a:r>
              <a:rPr lang="en-US" altLang="ko-KR" dirty="0" smtClean="0"/>
              <a:t>90</a:t>
            </a:r>
            <a:r>
              <a:rPr lang="ko-KR" altLang="en-US" dirty="0" err="1" smtClean="0"/>
              <a:t>점이상인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학생출력</a:t>
            </a: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나이가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살 이상만 출력</a:t>
            </a:r>
          </a:p>
        </p:txBody>
      </p:sp>
    </p:spTree>
    <p:extLst>
      <p:ext uri="{BB962C8B-B14F-4D97-AF65-F5344CB8AC3E}">
        <p14:creationId xmlns:p14="http://schemas.microsoft.com/office/powerpoint/2010/main" val="268491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3842</Words>
  <Application>Microsoft Office PowerPoint</Application>
  <PresentationFormat>와이드스크린</PresentationFormat>
  <Paragraphs>706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맑은 고딕</vt:lpstr>
      <vt:lpstr>Arial</vt:lpstr>
      <vt:lpstr>Symbol</vt:lpstr>
      <vt:lpstr>Office 테마</vt:lpstr>
      <vt:lpstr>DB 명령어</vt:lpstr>
      <vt:lpstr>데이터베이스 생성</vt:lpstr>
      <vt:lpstr>테이블 생성</vt:lpstr>
      <vt:lpstr>테이블 안의 내용 추가 – insert문</vt:lpstr>
      <vt:lpstr>테이블 구조 수정(Alter)</vt:lpstr>
      <vt:lpstr>테이블 튜플(안의 데이터) 변경 - update</vt:lpstr>
      <vt:lpstr>테이블 튜플(안의 데이터) 삭제-delete</vt:lpstr>
      <vt:lpstr>PowerPoint 프레젠테이션</vt:lpstr>
      <vt:lpstr>클럽에 제출 </vt:lpstr>
      <vt:lpstr>기본 명령어 순서</vt:lpstr>
      <vt:lpstr>PowerPoint 프레젠테이션</vt:lpstr>
      <vt:lpstr>과제</vt:lpstr>
      <vt:lpstr>집약과 정렬</vt:lpstr>
      <vt:lpstr>PowerPoint 프레젠테이션</vt:lpstr>
      <vt:lpstr>새로운 테이블 생성</vt:lpstr>
      <vt:lpstr>Shop 데이터베이스</vt:lpstr>
      <vt:lpstr>과제</vt:lpstr>
      <vt:lpstr>Buy table 구매내역</vt:lpstr>
      <vt:lpstr>트랜잭션(transaction)</vt:lpstr>
      <vt:lpstr>트랜젝션</vt:lpstr>
      <vt:lpstr>SQL 내장함수</vt:lpstr>
      <vt:lpstr>SQL 내장함수</vt:lpstr>
      <vt:lpstr>SQL 내장함수</vt:lpstr>
      <vt:lpstr>날짜함수</vt:lpstr>
      <vt:lpstr>날짜함수</vt:lpstr>
      <vt:lpstr>논리함수</vt:lpstr>
      <vt:lpstr>변수 사용 가능</vt:lpstr>
      <vt:lpstr>정보함수</vt:lpstr>
      <vt:lpstr>Student 테이블</vt:lpstr>
      <vt:lpstr>Buy 테이블</vt:lpstr>
      <vt:lpstr>Test3 테이블 </vt:lpstr>
      <vt:lpstr>Product 테이블</vt:lpstr>
      <vt:lpstr>ERD 생성</vt:lpstr>
      <vt:lpstr>ERD  생성</vt:lpstr>
      <vt:lpstr>외래키 추가</vt:lpstr>
      <vt:lpstr>내부 데이터 삽입</vt:lpstr>
      <vt:lpstr>course</vt:lpstr>
      <vt:lpstr>attend</vt:lpstr>
      <vt:lpstr>School database</vt:lpstr>
      <vt:lpstr>join</vt:lpstr>
      <vt:lpstr>과제</vt:lpstr>
      <vt:lpstr>outer join – left join, right join</vt:lpstr>
      <vt:lpstr>테이블 구조 설정 - college</vt:lpstr>
      <vt:lpstr>student , subject 테이블 내용</vt:lpstr>
      <vt:lpstr>professor, course</vt:lpstr>
      <vt:lpstr>guide</vt:lpstr>
      <vt:lpstr>과제</vt:lpstr>
      <vt:lpstr>attend 테이블 채우기</vt:lpstr>
      <vt:lpstr>index 인덱스</vt:lpstr>
      <vt:lpstr>index를 타지 않는 경우</vt:lpstr>
      <vt:lpstr>index 설정 – 테이블 생성할때</vt:lpstr>
      <vt:lpstr>index 생성 – 기존 테이블에 추가</vt:lpstr>
      <vt:lpstr>view – 뷰 생성</vt:lpstr>
      <vt:lpstr>뷰 생성</vt:lpstr>
      <vt:lpstr>뷰 대체 명령어  </vt:lpstr>
      <vt:lpstr>뷰 생성 예제</vt:lpstr>
      <vt:lpstr>트리거 : 연쇄반응(작용)</vt:lpstr>
      <vt:lpstr>트리거 예제</vt:lpstr>
      <vt:lpstr>트리거 예제</vt:lpstr>
      <vt:lpstr>트리거 예제</vt:lpstr>
      <vt:lpstr>프로시저(procedure) : 함수(메서드) – 쿼리의 집합</vt:lpstr>
      <vt:lpstr>프로시저 매개변수 3가지 모드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EZEN-217T</dc:creator>
  <cp:lastModifiedBy>EZEN-217T</cp:lastModifiedBy>
  <cp:revision>107</cp:revision>
  <dcterms:created xsi:type="dcterms:W3CDTF">2023-03-23T05:24:50Z</dcterms:created>
  <dcterms:modified xsi:type="dcterms:W3CDTF">2023-03-31T09:11:54Z</dcterms:modified>
</cp:coreProperties>
</file>