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660"/>
  </p:normalViewPr>
  <p:slideViewPr>
    <p:cSldViewPr snapToGrid="0">
      <p:cViewPr>
        <p:scale>
          <a:sx n="100" d="100"/>
          <a:sy n="100" d="100"/>
        </p:scale>
        <p:origin x="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36081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A0DC1-756A-45BD-A882-C68EB5A8934B}"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1216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33135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456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688692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2806465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426135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1428339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123955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370004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30021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5A0DC1-756A-45BD-A882-C68EB5A8934B}"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262948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5A0DC1-756A-45BD-A882-C68EB5A8934B}"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295910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155038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7087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E5A0DC1-756A-45BD-A882-C68EB5A8934B}" type="datetimeFigureOut">
              <a:rPr lang="en-US" smtClean="0"/>
              <a:t>3/12/2019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190767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A0DC1-756A-45BD-A882-C68EB5A8934B}"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C9B2B-E1BF-41A5-B0AB-E2717D2CABAA}" type="slidenum">
              <a:rPr lang="en-US" smtClean="0"/>
              <a:t>‹#›</a:t>
            </a:fld>
            <a:endParaRPr lang="en-US"/>
          </a:p>
        </p:txBody>
      </p:sp>
    </p:spTree>
    <p:extLst>
      <p:ext uri="{BB962C8B-B14F-4D97-AF65-F5344CB8AC3E}">
        <p14:creationId xmlns:p14="http://schemas.microsoft.com/office/powerpoint/2010/main" val="346294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5A0DC1-756A-45BD-A882-C68EB5A8934B}" type="datetimeFigureOut">
              <a:rPr lang="en-US" smtClean="0"/>
              <a:t>3/12/2019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CC9B2B-E1BF-41A5-B0AB-E2717D2CABAA}" type="slidenum">
              <a:rPr lang="en-US" smtClean="0"/>
              <a:t>‹#›</a:t>
            </a:fld>
            <a:endParaRPr lang="en-US"/>
          </a:p>
        </p:txBody>
      </p:sp>
    </p:spTree>
    <p:extLst>
      <p:ext uri="{BB962C8B-B14F-4D97-AF65-F5344CB8AC3E}">
        <p14:creationId xmlns:p14="http://schemas.microsoft.com/office/powerpoint/2010/main" val="50362043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122363"/>
            <a:ext cx="9144000" cy="2387600"/>
          </a:xfrm>
        </p:spPr>
        <p:txBody>
          <a:bodyPr/>
          <a:lstStyle/>
          <a:p>
            <a:r>
              <a:rPr lang="en-US" dirty="0" smtClean="0"/>
              <a:t>School Management System</a:t>
            </a:r>
            <a:endParaRPr lang="en-US" dirty="0"/>
          </a:p>
        </p:txBody>
      </p:sp>
      <p:sp>
        <p:nvSpPr>
          <p:cNvPr id="3" name="Subtitle 2"/>
          <p:cNvSpPr>
            <a:spLocks noGrp="1"/>
          </p:cNvSpPr>
          <p:nvPr>
            <p:ph type="subTitle" idx="4294967295"/>
          </p:nvPr>
        </p:nvSpPr>
        <p:spPr>
          <a:xfrm>
            <a:off x="95416" y="2170803"/>
            <a:ext cx="9144000" cy="1655762"/>
          </a:xfrm>
        </p:spPr>
        <p:txBody>
          <a:bodyPr/>
          <a:lstStyle/>
          <a:p>
            <a:r>
              <a:rPr lang="en-US" dirty="0" smtClean="0"/>
              <a:t>Prepared by Dha Lhamu Lama</a:t>
            </a:r>
            <a:endParaRPr lang="en-US" dirty="0"/>
          </a:p>
          <a:p>
            <a:r>
              <a:rPr lang="en-US" dirty="0" smtClean="0"/>
              <a:t>Batch 21</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568527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4715" y="1715325"/>
            <a:ext cx="8441635" cy="2771015"/>
          </a:xfrm>
          <a:prstGeom prst="rect">
            <a:avLst/>
          </a:prstGeom>
        </p:spPr>
        <p:txBody>
          <a:bodyPr wrap="square">
            <a:spAutoFit/>
          </a:bodyPr>
          <a:lstStyle/>
          <a:p>
            <a:pPr>
              <a:lnSpc>
                <a:spcPct val="107000"/>
              </a:lnSpc>
              <a:spcAft>
                <a:spcPts val="800"/>
              </a:spcAft>
            </a:pPr>
            <a:r>
              <a:rPr lang="en-US" b="1"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Arial" panose="020B0604020202020204" pitchFamily="34" charset="0"/>
                <a:ea typeface="Calibri" panose="020F0502020204030204" pitchFamily="34" charset="0"/>
                <a:cs typeface="Arial" panose="020B0604020202020204" pitchFamily="34" charset="0"/>
              </a:rPr>
              <a:t>Activity Diagram</a:t>
            </a:r>
          </a:p>
          <a:p>
            <a:pPr>
              <a:lnSpc>
                <a:spcPct val="107000"/>
              </a:lnSpc>
              <a:spcAft>
                <a:spcPts val="800"/>
              </a:spcAft>
            </a:pPr>
            <a:r>
              <a:rPr lang="en-US" dirty="0" smtClean="0">
                <a:effectLst/>
                <a:latin typeface="Arial" panose="020B0604020202020204" pitchFamily="34" charset="0"/>
                <a:ea typeface="Calibri" panose="020F0502020204030204" pitchFamily="34" charset="0"/>
                <a:cs typeface="Arial" panose="020B0604020202020204" pitchFamily="34" charset="0"/>
              </a:rPr>
              <a:t>Definition</a:t>
            </a:r>
          </a:p>
          <a:p>
            <a:pPr>
              <a:lnSpc>
                <a:spcPct val="107000"/>
              </a:lnSpc>
              <a:spcAft>
                <a:spcPts val="800"/>
              </a:spcAft>
            </a:pPr>
            <a:r>
              <a:rPr lang="en-US" dirty="0" smtClean="0">
                <a:effectLst/>
                <a:latin typeface="Arial" panose="020B0604020202020204" pitchFamily="34" charset="0"/>
                <a:ea typeface="Calibri" panose="020F0502020204030204" pitchFamily="34" charset="0"/>
                <a:cs typeface="Arial" panose="020B0604020202020204" pitchFamily="34" charset="0"/>
              </a:rPr>
              <a:t>Activity diagram</a:t>
            </a:r>
            <a:r>
              <a:rPr lang="en-US" b="1" dirty="0" smtClean="0">
                <a:effectLst/>
                <a:latin typeface="Arial" panose="020B0604020202020204" pitchFamily="34" charset="0"/>
                <a:ea typeface="Calibri" panose="020F0502020204030204" pitchFamily="34" charset="0"/>
                <a:cs typeface="Arial" panose="020B0604020202020204" pitchFamily="34" charset="0"/>
              </a:rPr>
              <a:t>: </a:t>
            </a:r>
            <a:r>
              <a:rPr lang="en-US" dirty="0" smtClean="0">
                <a:effectLst/>
                <a:latin typeface="Arial" panose="020B0604020202020204" pitchFamily="34" charset="0"/>
                <a:ea typeface="Calibri" panose="020F0502020204030204" pitchFamily="34" charset="0"/>
                <a:cs typeface="Arial" panose="020B0604020202020204" pitchFamily="34" charset="0"/>
              </a:rPr>
              <a:t>An activity diagram visually presents a series of actions or flow of control in a system similar to a flowchart or a data flow diagram. Activity diagrams are often used in business process modeling. They can also describe the steps in a use case diagram. Activities modeled can be sequential and concurrent.</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14610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flipV="1">
            <a:off x="2615979" y="1753261"/>
            <a:ext cx="121999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1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459" y="694943"/>
            <a:ext cx="8857222" cy="52425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943847" y="6264007"/>
            <a:ext cx="121999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Fig: Diagram of activity diagram</a:t>
            </a:r>
            <a:endParaRPr kumimoji="0" lang="en-US"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127963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169" y="2477841"/>
            <a:ext cx="6096000" cy="1870512"/>
          </a:xfrm>
          <a:prstGeom prst="rect">
            <a:avLst/>
          </a:prstGeom>
        </p:spPr>
        <p:txBody>
          <a:bodyPr>
            <a:spAutoFit/>
          </a:bodyPr>
          <a:lstStyle/>
          <a:p>
            <a:pPr algn="just">
              <a:lnSpc>
                <a:spcPct val="107000"/>
              </a:lnSpc>
              <a:spcAft>
                <a:spcPts val="800"/>
              </a:spcAft>
            </a:pPr>
            <a:r>
              <a:rPr lang="en-US" dirty="0" smtClean="0">
                <a:effectLst/>
                <a:latin typeface="Arial" panose="020B0604020202020204" pitchFamily="34" charset="0"/>
                <a:ea typeface="Calibri" panose="020F0502020204030204" pitchFamily="34" charset="0"/>
                <a:cs typeface="Times New Roman" panose="02020603050405020304" pitchFamily="18" charset="0"/>
              </a:rPr>
              <a:t>Justification</a:t>
            </a:r>
            <a:r>
              <a:rPr lang="en-US" b="1" dirty="0" smtClean="0">
                <a:effectLst/>
                <a:latin typeface="Arial" panose="020B0604020202020204" pitchFamily="34" charset="0"/>
                <a:ea typeface="Calibri" panose="020F0502020204030204" pitchFamily="34" charset="0"/>
                <a:cs typeface="Times New Roman" panose="02020603050405020304" pitchFamily="18" charset="0"/>
              </a:rPr>
              <a:t>: </a:t>
            </a:r>
            <a:r>
              <a:rPr lang="en-US" dirty="0" smtClean="0">
                <a:effectLst/>
                <a:latin typeface="Arial" panose="020B0604020202020204" pitchFamily="34" charset="0"/>
                <a:ea typeface="Calibri" panose="020F0502020204030204" pitchFamily="34" charset="0"/>
                <a:cs typeface="Times New Roman" panose="02020603050405020304" pitchFamily="18" charset="0"/>
              </a:rPr>
              <a:t>Purpose of Activity Diagrams. The basic purposes of activity diagrams</a:t>
            </a:r>
            <a:r>
              <a:rPr lang="en-US" b="1" dirty="0" smtClean="0">
                <a:effectLst/>
                <a:latin typeface="Arial" panose="020B0604020202020204" pitchFamily="34" charset="0"/>
                <a:ea typeface="Calibri" panose="020F0502020204030204" pitchFamily="34" charset="0"/>
                <a:cs typeface="Times New Roman" panose="02020603050405020304" pitchFamily="18" charset="0"/>
              </a:rPr>
              <a:t> </a:t>
            </a:r>
            <a:r>
              <a:rPr lang="en-US" dirty="0" smtClean="0">
                <a:effectLst/>
                <a:latin typeface="Arial" panose="020B0604020202020204" pitchFamily="34" charset="0"/>
                <a:ea typeface="Calibri" panose="020F0502020204030204" pitchFamily="34" charset="0"/>
                <a:cs typeface="Times New Roman" panose="02020603050405020304" pitchFamily="18" charset="0"/>
              </a:rPr>
              <a:t>is similar to other four diagrams. It captures the dynamic behavior of the system. Other four diagrams are used to show the message flow from one object to another but activity diagram is used to show message flow from one activity to another.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767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0" y="1598884"/>
            <a:ext cx="6096000" cy="3660233"/>
          </a:xfrm>
          <a:prstGeom prst="rect">
            <a:avLst/>
          </a:prstGeom>
        </p:spPr>
        <p:txBody>
          <a:bodyPr>
            <a:spAutoFit/>
          </a:bodyPr>
          <a:lstStyle/>
          <a:p>
            <a:pPr>
              <a:lnSpc>
                <a:spcPct val="107000"/>
              </a:lnSpc>
              <a:spcAft>
                <a:spcPts val="800"/>
              </a:spcAft>
            </a:pPr>
            <a:r>
              <a:rPr lang="en-US" dirty="0" smtClean="0">
                <a:effectLst/>
                <a:latin typeface="Arial" panose="020B0604020202020204" pitchFamily="34" charset="0"/>
                <a:ea typeface="Calibri" panose="020F0502020204030204" pitchFamily="34" charset="0"/>
                <a:cs typeface="Times New Roman" panose="02020603050405020304" pitchFamily="18" charset="0"/>
              </a:rPr>
              <a:t>Analysis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Arial" panose="020B0604020202020204" pitchFamily="34" charset="0"/>
                <a:ea typeface="Calibri" panose="020F0502020204030204" pitchFamily="34" charset="0"/>
                <a:cs typeface="Times New Roman" panose="02020603050405020304" pitchFamily="18" charset="0"/>
              </a:rPr>
              <a:t>Use Case Diagram</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ts val="2005"/>
              </a:lnSpc>
              <a:spcAft>
                <a:spcPts val="1800"/>
              </a:spcAft>
            </a:pPr>
            <a:r>
              <a:rPr lang="en-US" dirty="0" smtClean="0">
                <a:effectLst/>
                <a:latin typeface="Arial" panose="020B0604020202020204" pitchFamily="34" charset="0"/>
                <a:ea typeface="Times New Roman" panose="02020603050405020304" pitchFamily="18" charset="0"/>
              </a:rPr>
              <a:t>Definition:</a:t>
            </a:r>
            <a:r>
              <a:rPr lang="en-US" dirty="0" smtClean="0">
                <a:solidFill>
                  <a:srgbClr val="6C6C6C"/>
                </a:solidFill>
                <a:effectLst/>
                <a:latin typeface="Arial" panose="020B0604020202020204" pitchFamily="34" charset="0"/>
                <a:ea typeface="Times New Roman" panose="02020603050405020304" pitchFamily="18" charset="0"/>
              </a:rPr>
              <a:t> </a:t>
            </a:r>
            <a:r>
              <a:rPr lang="en-US" dirty="0" smtClean="0">
                <a:solidFill>
                  <a:srgbClr val="000000"/>
                </a:solidFill>
                <a:effectLst/>
                <a:latin typeface="Arial" panose="020B0604020202020204" pitchFamily="34" charset="0"/>
                <a:ea typeface="Times New Roman" panose="02020603050405020304" pitchFamily="18" charset="0"/>
              </a:rPr>
              <a:t>A use case diagram is a graphic depiction of the interactions among the elements of a system. </a:t>
            </a:r>
            <a:endParaRPr lang="en-US" dirty="0" smtClean="0">
              <a:effectLst/>
              <a:latin typeface="Times New Roman" panose="02020603050405020304" pitchFamily="18" charset="0"/>
              <a:ea typeface="Times New Roman" panose="02020603050405020304" pitchFamily="18" charset="0"/>
            </a:endParaRPr>
          </a:p>
          <a:p>
            <a:pPr>
              <a:lnSpc>
                <a:spcPts val="2005"/>
              </a:lnSpc>
              <a:spcBef>
                <a:spcPts val="1800"/>
              </a:spcBef>
              <a:spcAft>
                <a:spcPts val="1800"/>
              </a:spcAft>
            </a:pPr>
            <a:r>
              <a:rPr lang="en-US" dirty="0" smtClean="0">
                <a:solidFill>
                  <a:srgbClr val="000000"/>
                </a:solidFill>
                <a:effectLst/>
                <a:latin typeface="Arial" panose="020B0604020202020204" pitchFamily="34" charset="0"/>
                <a:ea typeface="Times New Roman" panose="02020603050405020304" pitchFamily="18" charset="0"/>
              </a:rPr>
              <a:t>A use case is a methodology used in system analysis to identify, clarify, and organize system requirements. In this context, the term "system" refers to something being developed or operated, such as a mail-order product sales and service Website. Use case diagrams are employed in UML (Unified Modeling Language), a standard notation for the modeling of real-world objects and systems.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2309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24200" y="492982"/>
            <a:ext cx="7164788" cy="4635609"/>
          </a:xfrm>
          <a:prstGeom prst="rect">
            <a:avLst/>
          </a:prstGeom>
        </p:spPr>
      </p:pic>
      <p:sp>
        <p:nvSpPr>
          <p:cNvPr id="3" name="Rectangle 2"/>
          <p:cNvSpPr/>
          <p:nvPr/>
        </p:nvSpPr>
        <p:spPr>
          <a:xfrm>
            <a:off x="3188473" y="5389456"/>
            <a:ext cx="6169463" cy="388696"/>
          </a:xfrm>
          <a:prstGeom prst="rect">
            <a:avLst/>
          </a:prstGeom>
        </p:spPr>
        <p:txBody>
          <a:bodyPr wrap="square">
            <a:spAutoFit/>
          </a:bodyPr>
          <a:lstStyle/>
          <a:p>
            <a:pPr>
              <a:lnSpc>
                <a:spcPct val="107000"/>
              </a:lnSpc>
              <a:spcAft>
                <a:spcPts val="800"/>
              </a:spcAft>
            </a:pPr>
            <a:r>
              <a:rPr lang="en-US" dirty="0" smtClean="0">
                <a:effectLst/>
                <a:latin typeface="Arial" panose="020B0604020202020204" pitchFamily="34" charset="0"/>
                <a:ea typeface="Calibri" panose="020F0502020204030204" pitchFamily="34" charset="0"/>
                <a:cs typeface="Times New Roman" panose="02020603050405020304" pitchFamily="18" charset="0"/>
              </a:rPr>
              <a:t>Fig: Use case diagram for School Management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24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93744"/>
            <a:ext cx="6096000" cy="1870512"/>
          </a:xfrm>
          <a:prstGeom prst="rect">
            <a:avLst/>
          </a:prstGeom>
        </p:spPr>
        <p:txBody>
          <a:bodyPr>
            <a:spAutoFit/>
          </a:bodyPr>
          <a:lstStyle/>
          <a:p>
            <a:pPr>
              <a:lnSpc>
                <a:spcPct val="107000"/>
              </a:lnSpc>
              <a:spcAft>
                <a:spcPts val="800"/>
              </a:spcAft>
            </a:pPr>
            <a:r>
              <a:rPr lang="en-US" dirty="0" smtClean="0">
                <a:effectLst/>
                <a:latin typeface="Arial" panose="020B0604020202020204" pitchFamily="34" charset="0"/>
                <a:ea typeface="Calibri" panose="020F0502020204030204" pitchFamily="34" charset="0"/>
                <a:cs typeface="Times New Roman" panose="02020603050405020304" pitchFamily="18" charset="0"/>
              </a:rPr>
              <a:t>Justification: </a:t>
            </a:r>
            <a:r>
              <a:rPr lang="en-US" dirty="0" smtClean="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 use case is a methodology used in system analysis to identify, clarify, and organize system requirements. The use case is made up of a set of possible sequences of interactions between systems and users in a particular environment and related to a particular goal.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5329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4199" y="729043"/>
            <a:ext cx="1083762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Initial Class Diagram</a:t>
            </a:r>
            <a:endParaRPr kumimoji="0" lang="en-US" sz="800" b="0" i="0"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Definition: class diagram to show the classes and relationships. A class diagram shows classes, the relationships between classes, constraints, and attributes of classes. The diagram is helpful in designing and building a system because it can be used as the blueprint for the final product.</a:t>
            </a:r>
            <a:endParaRPr kumimoji="0" lang="en-US" sz="800" b="0" i="0"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Arial" panose="020B0604020202020204" pitchFamily="34" charset="0"/>
            </a:endParaRPr>
          </a:p>
        </p:txBody>
      </p:sp>
      <p:pic>
        <p:nvPicPr>
          <p:cNvPr id="307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792" y="1652373"/>
            <a:ext cx="5943600" cy="43596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484535" y="63394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Fig: Initial Class Diagram</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8616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33670" y="485635"/>
            <a:ext cx="933483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ER diagram for School Management System</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Definition: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An</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entity-relationship diagram</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(ERD) is a data modeling technique that graphically illustrates an information system's entities and the relationships between those entities. An</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ERD</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is a conceptual and representational model of data used to represent the entity framework infrastructure.</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185" y="1516599"/>
            <a:ext cx="9223514" cy="32612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307710" y="5593904"/>
            <a:ext cx="71066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ER diagrams</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are</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used</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to analyze existing databases to find and resolve problems in logic or deployment. Drawing the</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diagram</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should reveal where it's going wrong. Business information systems: The</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diagrams</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are used</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to design or analyze relational databases</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used</a:t>
            </a:r>
            <a:r>
              <a:rPr kumimoji="0" lang="en-US" sz="1200" b="0" i="0" u="none" strike="noStrike" cap="none" normalizeH="0" baseline="0" dirty="0" smtClean="0">
                <a:ln>
                  <a:noFill/>
                </a:ln>
                <a:solidFill>
                  <a:srgbClr val="222222"/>
                </a:solidFill>
                <a:effectLst/>
                <a:latin typeface="Calibri" panose="020F0502020204030204" pitchFamily="34" charset="0"/>
                <a:ea typeface="Calibri" panose="020F0502020204030204" pitchFamily="34" charset="0"/>
                <a:cs typeface="Arial" panose="020B0604020202020204" pitchFamily="34" charset="0"/>
              </a:rPr>
              <a:t> </a:t>
            </a:r>
            <a:r>
              <a:rPr kumimoji="0" lang="en-US" sz="1200" b="0" i="0" u="none" strike="noStrike" cap="none" normalizeH="0" baseline="0" dirty="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in business processes.</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3854806" y="4920328"/>
            <a:ext cx="1890261" cy="388696"/>
          </a:xfrm>
          <a:prstGeom prst="rect">
            <a:avLst/>
          </a:prstGeom>
        </p:spPr>
        <p:txBody>
          <a:bodyPr wrap="none">
            <a:spAutoFit/>
          </a:bodyPr>
          <a:lstStyle/>
          <a:p>
            <a:pPr>
              <a:lnSpc>
                <a:spcPct val="107000"/>
              </a:lnSpc>
              <a:spcAft>
                <a:spcPts val="800"/>
              </a:spcAft>
            </a:pPr>
            <a:r>
              <a:rPr lang="en-US" dirty="0" smtClean="0">
                <a:effectLst/>
                <a:latin typeface="Arial" panose="020B0604020202020204" pitchFamily="34" charset="0"/>
                <a:ea typeface="Calibri" panose="020F0502020204030204" pitchFamily="34" charset="0"/>
                <a:cs typeface="Times New Roman" panose="02020603050405020304" pitchFamily="18" charset="0"/>
              </a:rPr>
              <a:t>Fig: ER Diagram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3148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53897313"/>
              </p:ext>
            </p:extLst>
          </p:nvPr>
        </p:nvGraphicFramePr>
        <p:xfrm>
          <a:off x="771278" y="1971927"/>
          <a:ext cx="10614990" cy="4731025"/>
        </p:xfrm>
        <a:graphic>
          <a:graphicData uri="http://schemas.openxmlformats.org/drawingml/2006/table">
            <a:tbl>
              <a:tblPr firstRow="1" firstCol="1" bandRow="1">
                <a:tableStyleId>{5C22544A-7EE6-4342-B048-85BDC9FD1C3A}</a:tableStyleId>
              </a:tblPr>
              <a:tblGrid>
                <a:gridCol w="2759898"/>
                <a:gridCol w="5095194"/>
                <a:gridCol w="2759898"/>
              </a:tblGrid>
              <a:tr h="772139">
                <a:tc>
                  <a:txBody>
                    <a:bodyPr/>
                    <a:lstStyle/>
                    <a:p>
                      <a:pPr marL="0" marR="0" algn="l">
                        <a:lnSpc>
                          <a:spcPct val="107000"/>
                        </a:lnSpc>
                        <a:spcBef>
                          <a:spcPts val="0"/>
                        </a:spcBef>
                        <a:spcAft>
                          <a:spcPts val="0"/>
                        </a:spcAft>
                      </a:pPr>
                      <a:r>
                        <a:rPr lang="en-US" sz="1000" dirty="0">
                          <a:effectLst/>
                        </a:rPr>
                        <a:t>Functional(F)/Non-functional(NF)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dirty="0">
                          <a:effectLst/>
                        </a:rPr>
                        <a:t>Requirements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MoSCoW</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224610">
                <a:tc>
                  <a:txBody>
                    <a:bodyPr/>
                    <a:lstStyle/>
                    <a:p>
                      <a:pPr marL="0" marR="0" algn="l">
                        <a:lnSpc>
                          <a:spcPct val="107000"/>
                        </a:lnSpc>
                        <a:spcBef>
                          <a:spcPts val="0"/>
                        </a:spcBef>
                        <a:spcAft>
                          <a:spcPts val="0"/>
                        </a:spcAft>
                      </a:pPr>
                      <a:r>
                        <a:rPr lang="en-US" sz="1000">
                          <a:effectLst/>
                        </a:rPr>
                        <a:t>NF(R1)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dirty="0">
                          <a:effectLst/>
                        </a:rPr>
                        <a:t>Login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224610">
                <a:tc>
                  <a:txBody>
                    <a:bodyPr/>
                    <a:lstStyle/>
                    <a:p>
                      <a:pPr marL="0" marR="0" algn="l">
                        <a:lnSpc>
                          <a:spcPct val="107000"/>
                        </a:lnSpc>
                        <a:spcBef>
                          <a:spcPts val="0"/>
                        </a:spcBef>
                        <a:spcAft>
                          <a:spcPts val="0"/>
                        </a:spcAft>
                      </a:pPr>
                      <a:r>
                        <a:rPr lang="en-US" sz="1000">
                          <a:effectLst/>
                        </a:rPr>
                        <a:t>NF(R2)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Registration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308858">
                <a:tc>
                  <a:txBody>
                    <a:bodyPr/>
                    <a:lstStyle/>
                    <a:p>
                      <a:pPr marL="0" marR="0" algn="l">
                        <a:lnSpc>
                          <a:spcPct val="107000"/>
                        </a:lnSpc>
                        <a:spcBef>
                          <a:spcPts val="0"/>
                        </a:spcBef>
                        <a:spcAft>
                          <a:spcPts val="0"/>
                        </a:spcAft>
                      </a:pPr>
                      <a:r>
                        <a:rPr lang="en-US" sz="1000" dirty="0">
                          <a:effectLst/>
                        </a:rPr>
                        <a:t>F(R3)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Admission Process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308858">
                <a:tc>
                  <a:txBody>
                    <a:bodyPr/>
                    <a:lstStyle/>
                    <a:p>
                      <a:pPr marL="0" marR="0" algn="l">
                        <a:lnSpc>
                          <a:spcPct val="107000"/>
                        </a:lnSpc>
                        <a:spcBef>
                          <a:spcPts val="0"/>
                        </a:spcBef>
                        <a:spcAft>
                          <a:spcPts val="0"/>
                        </a:spcAft>
                      </a:pPr>
                      <a:r>
                        <a:rPr lang="en-US" sz="1000">
                          <a:effectLst/>
                        </a:rPr>
                        <a:t>F(R4)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Update Information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308858">
                <a:tc>
                  <a:txBody>
                    <a:bodyPr/>
                    <a:lstStyle/>
                    <a:p>
                      <a:pPr marL="0" marR="0" algn="l">
                        <a:lnSpc>
                          <a:spcPct val="107000"/>
                        </a:lnSpc>
                        <a:spcBef>
                          <a:spcPts val="0"/>
                        </a:spcBef>
                        <a:spcAft>
                          <a:spcPts val="0"/>
                        </a:spcAft>
                      </a:pPr>
                      <a:r>
                        <a:rPr lang="en-US" sz="1000" dirty="0">
                          <a:effectLst/>
                        </a:rPr>
                        <a:t>F(R5)</a:t>
                      </a:r>
                      <a:endParaRPr lang="en-US" sz="9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Delete Information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308858">
                <a:tc>
                  <a:txBody>
                    <a:bodyPr/>
                    <a:lstStyle/>
                    <a:p>
                      <a:pPr marL="0" marR="0" algn="l">
                        <a:lnSpc>
                          <a:spcPct val="107000"/>
                        </a:lnSpc>
                        <a:spcBef>
                          <a:spcPts val="0"/>
                        </a:spcBef>
                        <a:spcAft>
                          <a:spcPts val="0"/>
                        </a:spcAft>
                      </a:pPr>
                      <a:r>
                        <a:rPr lang="en-US" sz="1000">
                          <a:effectLst/>
                        </a:rPr>
                        <a:t>F(R6)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Retrieve Information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308858">
                <a:tc>
                  <a:txBody>
                    <a:bodyPr/>
                    <a:lstStyle/>
                    <a:p>
                      <a:pPr marL="0" marR="0" algn="l">
                        <a:lnSpc>
                          <a:spcPct val="107000"/>
                        </a:lnSpc>
                        <a:spcBef>
                          <a:spcPts val="0"/>
                        </a:spcBef>
                        <a:spcAft>
                          <a:spcPts val="0"/>
                        </a:spcAft>
                      </a:pPr>
                      <a:r>
                        <a:rPr lang="en-US" sz="1000" dirty="0">
                          <a:effectLst/>
                        </a:rPr>
                        <a:t>F(R7)</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Create Information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224610">
                <a:tc>
                  <a:txBody>
                    <a:bodyPr/>
                    <a:lstStyle/>
                    <a:p>
                      <a:pPr marL="0" marR="0" algn="l">
                        <a:lnSpc>
                          <a:spcPct val="107000"/>
                        </a:lnSpc>
                        <a:spcBef>
                          <a:spcPts val="0"/>
                        </a:spcBef>
                        <a:spcAft>
                          <a:spcPts val="0"/>
                        </a:spcAft>
                      </a:pPr>
                      <a:r>
                        <a:rPr lang="en-US" sz="1000">
                          <a:effectLst/>
                        </a:rPr>
                        <a:t>NF(R8)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Fees Information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308858">
                <a:tc>
                  <a:txBody>
                    <a:bodyPr/>
                    <a:lstStyle/>
                    <a:p>
                      <a:pPr marL="0" marR="0" algn="l">
                        <a:lnSpc>
                          <a:spcPct val="107000"/>
                        </a:lnSpc>
                        <a:spcBef>
                          <a:spcPts val="0"/>
                        </a:spcBef>
                        <a:spcAft>
                          <a:spcPts val="0"/>
                        </a:spcAft>
                      </a:pPr>
                      <a:r>
                        <a:rPr lang="en-US" sz="1000">
                          <a:effectLst/>
                        </a:rPr>
                        <a:t>NF(R9)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Teacher Information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308858">
                <a:tc>
                  <a:txBody>
                    <a:bodyPr/>
                    <a:lstStyle/>
                    <a:p>
                      <a:pPr marL="0" marR="0" algn="l">
                        <a:lnSpc>
                          <a:spcPct val="107000"/>
                        </a:lnSpc>
                        <a:spcBef>
                          <a:spcPts val="0"/>
                        </a:spcBef>
                        <a:spcAft>
                          <a:spcPts val="0"/>
                        </a:spcAft>
                      </a:pPr>
                      <a:r>
                        <a:rPr lang="en-US" sz="1000">
                          <a:effectLst/>
                        </a:rPr>
                        <a:t>NF(R10)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Student Information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224610">
                <a:tc>
                  <a:txBody>
                    <a:bodyPr/>
                    <a:lstStyle/>
                    <a:p>
                      <a:pPr marL="0" marR="0" algn="l">
                        <a:lnSpc>
                          <a:spcPct val="107000"/>
                        </a:lnSpc>
                        <a:spcBef>
                          <a:spcPts val="0"/>
                        </a:spcBef>
                        <a:spcAft>
                          <a:spcPts val="0"/>
                        </a:spcAft>
                      </a:pPr>
                      <a:r>
                        <a:rPr lang="en-US" sz="1000">
                          <a:effectLst/>
                        </a:rPr>
                        <a:t>F(R11)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Routines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224610">
                <a:tc>
                  <a:txBody>
                    <a:bodyPr/>
                    <a:lstStyle/>
                    <a:p>
                      <a:pPr marL="0" marR="0" algn="l">
                        <a:lnSpc>
                          <a:spcPct val="107000"/>
                        </a:lnSpc>
                        <a:spcBef>
                          <a:spcPts val="0"/>
                        </a:spcBef>
                        <a:spcAft>
                          <a:spcPts val="0"/>
                        </a:spcAft>
                      </a:pPr>
                      <a:r>
                        <a:rPr lang="en-US" sz="1000">
                          <a:effectLst/>
                        </a:rPr>
                        <a:t>F(R12)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Results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224610">
                <a:tc>
                  <a:txBody>
                    <a:bodyPr/>
                    <a:lstStyle/>
                    <a:p>
                      <a:pPr marL="0" marR="0" algn="l">
                        <a:lnSpc>
                          <a:spcPct val="107000"/>
                        </a:lnSpc>
                        <a:spcBef>
                          <a:spcPts val="0"/>
                        </a:spcBef>
                        <a:spcAft>
                          <a:spcPts val="0"/>
                        </a:spcAft>
                      </a:pPr>
                      <a:r>
                        <a:rPr lang="en-US" sz="1000">
                          <a:effectLst/>
                        </a:rPr>
                        <a:t>F(R13)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Laboratory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224610">
                <a:tc>
                  <a:txBody>
                    <a:bodyPr/>
                    <a:lstStyle/>
                    <a:p>
                      <a:pPr marL="0" marR="0" algn="l">
                        <a:lnSpc>
                          <a:spcPct val="107000"/>
                        </a:lnSpc>
                        <a:spcBef>
                          <a:spcPts val="0"/>
                        </a:spcBef>
                        <a:spcAft>
                          <a:spcPts val="0"/>
                        </a:spcAft>
                      </a:pPr>
                      <a:r>
                        <a:rPr lang="en-US" sz="1000">
                          <a:effectLst/>
                        </a:rPr>
                        <a:t>F(R14)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Salary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r h="224610">
                <a:tc>
                  <a:txBody>
                    <a:bodyPr/>
                    <a:lstStyle/>
                    <a:p>
                      <a:pPr marL="0" marR="0" algn="l">
                        <a:lnSpc>
                          <a:spcPct val="107000"/>
                        </a:lnSpc>
                        <a:spcBef>
                          <a:spcPts val="0"/>
                        </a:spcBef>
                        <a:spcAft>
                          <a:spcPts val="0"/>
                        </a:spcAft>
                      </a:pPr>
                      <a:r>
                        <a:rPr lang="en-US" sz="1000">
                          <a:effectLst/>
                        </a:rPr>
                        <a:t>NF(R15)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a:effectLst/>
                        </a:rPr>
                        <a:t>Calendar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c>
                  <a:txBody>
                    <a:bodyPr/>
                    <a:lstStyle/>
                    <a:p>
                      <a:pPr marL="0" marR="0" algn="l">
                        <a:lnSpc>
                          <a:spcPct val="107000"/>
                        </a:lnSpc>
                        <a:spcBef>
                          <a:spcPts val="0"/>
                        </a:spcBef>
                        <a:spcAft>
                          <a:spcPts val="0"/>
                        </a:spcAft>
                      </a:pPr>
                      <a:r>
                        <a:rPr lang="en-US" sz="1000" dirty="0">
                          <a:effectLst/>
                        </a:rPr>
                        <a: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455" marR="54455" marT="0" marB="0"/>
                </a:tc>
              </a:tr>
            </a:tbl>
          </a:graphicData>
        </a:graphic>
      </p:graphicFrame>
      <p:sp>
        <p:nvSpPr>
          <p:cNvPr id="3" name="Rectangle 1"/>
          <p:cNvSpPr>
            <a:spLocks noChangeArrowheads="1"/>
          </p:cNvSpPr>
          <p:nvPr/>
        </p:nvSpPr>
        <p:spPr bwMode="auto">
          <a:xfrm>
            <a:off x="771277" y="219555"/>
            <a:ext cx="970059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95488" algn="l"/>
              </a:tabLst>
              <a:defRPr>
                <a:solidFill>
                  <a:schemeClr val="tx1"/>
                </a:solidFill>
                <a:latin typeface="Arial" panose="020B0604020202020204" pitchFamily="34" charset="0"/>
              </a:defRPr>
            </a:lvl1pPr>
            <a:lvl2pPr eaLnBrk="0" fontAlgn="base" hangingPunct="0">
              <a:spcBef>
                <a:spcPct val="0"/>
              </a:spcBef>
              <a:spcAft>
                <a:spcPct val="0"/>
              </a:spcAft>
              <a:tabLst>
                <a:tab pos="1995488" algn="l"/>
              </a:tabLst>
              <a:defRPr>
                <a:solidFill>
                  <a:schemeClr val="tx1"/>
                </a:solidFill>
                <a:latin typeface="Arial" panose="020B0604020202020204" pitchFamily="34" charset="0"/>
              </a:defRPr>
            </a:lvl2pPr>
            <a:lvl3pPr eaLnBrk="0" fontAlgn="base" hangingPunct="0">
              <a:spcBef>
                <a:spcPct val="0"/>
              </a:spcBef>
              <a:spcAft>
                <a:spcPct val="0"/>
              </a:spcAft>
              <a:tabLst>
                <a:tab pos="1995488" algn="l"/>
              </a:tabLst>
              <a:defRPr>
                <a:solidFill>
                  <a:schemeClr val="tx1"/>
                </a:solidFill>
                <a:latin typeface="Arial" panose="020B0604020202020204" pitchFamily="34" charset="0"/>
              </a:defRPr>
            </a:lvl3pPr>
            <a:lvl4pPr eaLnBrk="0" fontAlgn="base" hangingPunct="0">
              <a:spcBef>
                <a:spcPct val="0"/>
              </a:spcBef>
              <a:spcAft>
                <a:spcPct val="0"/>
              </a:spcAft>
              <a:tabLst>
                <a:tab pos="1995488" algn="l"/>
              </a:tabLst>
              <a:defRPr>
                <a:solidFill>
                  <a:schemeClr val="tx1"/>
                </a:solidFill>
                <a:latin typeface="Arial" panose="020B0604020202020204" pitchFamily="34" charset="0"/>
              </a:defRPr>
            </a:lvl4pPr>
            <a:lvl5pPr eaLnBrk="0" fontAlgn="base" hangingPunct="0">
              <a:spcBef>
                <a:spcPct val="0"/>
              </a:spcBef>
              <a:spcAft>
                <a:spcPct val="0"/>
              </a:spcAft>
              <a:tabLst>
                <a:tab pos="1995488" algn="l"/>
              </a:tabLst>
              <a:defRPr>
                <a:solidFill>
                  <a:schemeClr val="tx1"/>
                </a:solidFill>
                <a:latin typeface="Arial" panose="020B0604020202020204" pitchFamily="34" charset="0"/>
              </a:defRPr>
            </a:lvl5pPr>
            <a:lvl6pPr eaLnBrk="0" fontAlgn="base" hangingPunct="0">
              <a:spcBef>
                <a:spcPct val="0"/>
              </a:spcBef>
              <a:spcAft>
                <a:spcPct val="0"/>
              </a:spcAft>
              <a:tabLst>
                <a:tab pos="1995488" algn="l"/>
              </a:tabLst>
              <a:defRPr>
                <a:solidFill>
                  <a:schemeClr val="tx1"/>
                </a:solidFill>
                <a:latin typeface="Arial" panose="020B0604020202020204" pitchFamily="34" charset="0"/>
              </a:defRPr>
            </a:lvl6pPr>
            <a:lvl7pPr eaLnBrk="0" fontAlgn="base" hangingPunct="0">
              <a:spcBef>
                <a:spcPct val="0"/>
              </a:spcBef>
              <a:spcAft>
                <a:spcPct val="0"/>
              </a:spcAft>
              <a:tabLst>
                <a:tab pos="1995488" algn="l"/>
              </a:tabLst>
              <a:defRPr>
                <a:solidFill>
                  <a:schemeClr val="tx1"/>
                </a:solidFill>
                <a:latin typeface="Arial" panose="020B0604020202020204" pitchFamily="34" charset="0"/>
              </a:defRPr>
            </a:lvl7pPr>
            <a:lvl8pPr eaLnBrk="0" fontAlgn="base" hangingPunct="0">
              <a:spcBef>
                <a:spcPct val="0"/>
              </a:spcBef>
              <a:spcAft>
                <a:spcPct val="0"/>
              </a:spcAft>
              <a:tabLst>
                <a:tab pos="1995488" algn="l"/>
              </a:tabLst>
              <a:defRPr>
                <a:solidFill>
                  <a:schemeClr val="tx1"/>
                </a:solidFill>
                <a:latin typeface="Arial" panose="020B0604020202020204" pitchFamily="34" charset="0"/>
              </a:defRPr>
            </a:lvl8pPr>
            <a:lvl9pPr eaLnBrk="0" fontAlgn="base" hangingPunct="0">
              <a:spcBef>
                <a:spcPct val="0"/>
              </a:spcBef>
              <a:spcAft>
                <a:spcPct val="0"/>
              </a:spcAft>
              <a:tabLst>
                <a:tab pos="19954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995488" algn="l"/>
              </a:tabLst>
            </a:pPr>
            <a:r>
              <a:rPr kumimoji="0" lang="en-US" b="0" i="0" u="none" strike="noStrike" cap="none" normalizeH="0" baseline="0" dirty="0" smtClean="0">
                <a:ln>
                  <a:noFill/>
                </a:ln>
                <a:effectLst/>
                <a:ea typeface="Calibri" panose="020F0502020204030204" pitchFamily="34" charset="0"/>
                <a:cs typeface="Arial" panose="020B0604020202020204" pitchFamily="34" charset="0"/>
              </a:rPr>
              <a:t>Functional and non-functional requirement for School Management System</a:t>
            </a:r>
            <a:endParaRPr kumimoji="0" lang="en-US" b="0" i="0" u="none" strike="noStrike" cap="none" normalizeH="0" baseline="0" dirty="0" smtClean="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995488" algn="l"/>
              </a:tabLst>
            </a:pPr>
            <a:r>
              <a:rPr kumimoji="0" lang="en-US" b="0" i="0" u="none" strike="noStrike" cap="none" normalizeH="0" baseline="0" dirty="0" smtClean="0">
                <a:ln>
                  <a:noFill/>
                </a:ln>
                <a:effectLst/>
                <a:ea typeface="Calibri" panose="020F0502020204030204" pitchFamily="34" charset="0"/>
                <a:cs typeface="Arial" panose="020B0604020202020204" pitchFamily="34" charset="0"/>
              </a:rPr>
              <a:t>Functional requirement:</a:t>
            </a:r>
            <a:r>
              <a:rPr kumimoji="0" lang="en-US" b="1" i="0" u="none" strike="noStrike" cap="none" normalizeH="0" baseline="0" dirty="0" smtClean="0">
                <a:ln>
                  <a:noFill/>
                </a:ln>
                <a:effectLst/>
                <a:ea typeface="Calibri" panose="020F0502020204030204" pitchFamily="34" charset="0"/>
                <a:cs typeface="Arial" panose="020B0604020202020204" pitchFamily="34" charset="0"/>
              </a:rPr>
              <a:t> </a:t>
            </a:r>
            <a:r>
              <a:rPr kumimoji="0" lang="en-US" b="0" i="0" u="none" strike="noStrike" cap="none" normalizeH="0" baseline="0" dirty="0" smtClean="0">
                <a:ln>
                  <a:noFill/>
                </a:ln>
                <a:effectLst/>
                <a:ea typeface="Calibri" panose="020F0502020204030204" pitchFamily="34" charset="0"/>
                <a:cs typeface="Arial" panose="020B0604020202020204" pitchFamily="34" charset="0"/>
              </a:rPr>
              <a:t>Functional requirements are those which are related to the technical functionality of the system</a:t>
            </a:r>
            <a:endParaRPr kumimoji="0" lang="en-US" b="0" i="0" u="none" strike="noStrike" cap="none" normalizeH="0" baseline="0" dirty="0" smtClean="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995488" algn="l"/>
              </a:tabLst>
            </a:pPr>
            <a:r>
              <a:rPr kumimoji="0" lang="en-US" b="0" i="0" u="none" strike="noStrike" cap="none" normalizeH="0" baseline="0" dirty="0" smtClean="0">
                <a:ln>
                  <a:noFill/>
                </a:ln>
                <a:effectLst/>
                <a:ea typeface="Calibri" panose="020F0502020204030204" pitchFamily="34" charset="0"/>
                <a:cs typeface="Arial" panose="020B0604020202020204" pitchFamily="34" charset="0"/>
              </a:rPr>
              <a:t>Non-functional requirement: It is a requirement that specifies criteria that can be used to judge the operation of a system in particular conditions, rather than specific behaviors.</a:t>
            </a:r>
            <a:endParaRPr kumimoji="0" lang="en-US" b="0" i="0" u="none" strike="noStrike" cap="none" normalizeH="0" baseline="0" dirty="0" smtClean="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995488" algn="l"/>
              </a:tabLst>
            </a:pP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995488"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921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1799" y="261710"/>
            <a:ext cx="360989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Design</a:t>
            </a:r>
            <a:endParaRPr kumimoji="0" lang="en-US" b="0" i="0"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Arial" panose="020B0604020202020204" pitchFamily="34" charset="0"/>
                <a:ea typeface="Calibri" panose="020F0502020204030204" pitchFamily="34" charset="0"/>
                <a:cs typeface="Arial" panose="020B0604020202020204" pitchFamily="34" charset="0"/>
              </a:rPr>
              <a:t>Class diagram</a:t>
            </a:r>
            <a:r>
              <a:rPr kumimoji="0" 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14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986" y="1474557"/>
            <a:ext cx="8977022" cy="48285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556097" y="6284801"/>
            <a:ext cx="47310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Fig: Class Diagram</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0554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033" y="2228672"/>
            <a:ext cx="8332967" cy="1887696"/>
          </a:xfrm>
          <a:prstGeom prst="rect">
            <a:avLst/>
          </a:prstGeom>
        </p:spPr>
        <p:txBody>
          <a:bodyPr wrap="square">
            <a:spAutoFit/>
          </a:bodyPr>
          <a:lstStyle/>
          <a:p>
            <a:pPr>
              <a:lnSpc>
                <a:spcPts val="2005"/>
              </a:lnSpc>
              <a:spcAft>
                <a:spcPts val="1800"/>
              </a:spcAft>
            </a:pPr>
            <a:r>
              <a:rPr lang="en-US" dirty="0" smtClean="0">
                <a:effectLst/>
                <a:latin typeface="Arial" panose="020B0604020202020204" pitchFamily="34" charset="0"/>
                <a:ea typeface="Calibri" panose="020F0502020204030204" pitchFamily="34" charset="0"/>
                <a:cs typeface="Times New Roman" panose="02020603050405020304" pitchFamily="18" charset="0"/>
              </a:rPr>
              <a:t>Justification</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 A class diagram is an illustration of the relationships and</a:t>
            </a:r>
            <a:r>
              <a:rPr lang="en-US" dirty="0">
                <a:latin typeface="Arial" panose="020B0604020202020204" pitchFamily="34" charset="0"/>
                <a:ea typeface="Times New Roman" panose="02020603050405020304" pitchFamily="18" charset="0"/>
                <a:cs typeface="Times New Roman" panose="02020603050405020304" pitchFamily="18" charset="0"/>
              </a:rPr>
              <a:t> </a:t>
            </a:r>
            <a:r>
              <a:rPr lang="en-US" dirty="0" smtClean="0">
                <a:latin typeface="Arial" panose="020B0604020202020204" pitchFamily="34" charset="0"/>
                <a:ea typeface="Times New Roman" panose="02020603050405020304" pitchFamily="18" charset="0"/>
                <a:cs typeface="Times New Roman" panose="02020603050405020304" pitchFamily="18" charset="0"/>
              </a:rPr>
              <a:t>source</a:t>
            </a:r>
            <a:r>
              <a:rPr lang="en-US" u="sng" strike="noStrike"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u="none" strike="noStrike" dirty="0" smtClean="0">
                <a:effectLst/>
                <a:latin typeface="Arial" panose="020B0604020202020204" pitchFamily="34" charset="0"/>
                <a:ea typeface="Times New Roman" panose="02020603050405020304" pitchFamily="18" charset="0"/>
                <a:cs typeface="Times New Roman" panose="02020603050405020304" pitchFamily="18" charset="0"/>
              </a:rPr>
              <a:t>code</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 dependencies among classes in the Unified Modeling Language (UML). In this context, a </a:t>
            </a:r>
            <a:r>
              <a:rPr lang="en-US" u="none" strike="noStrike" dirty="0" smtClean="0">
                <a:effectLst/>
                <a:latin typeface="Arial" panose="020B0604020202020204" pitchFamily="34" charset="0"/>
                <a:ea typeface="Times New Roman" panose="02020603050405020304" pitchFamily="18" charset="0"/>
                <a:cs typeface="Times New Roman" panose="02020603050405020304" pitchFamily="18" charset="0"/>
              </a:rPr>
              <a:t>class</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 defines the </a:t>
            </a:r>
            <a:r>
              <a:rPr lang="en-US" u="none" strike="noStrike" dirty="0" smtClean="0">
                <a:effectLst/>
                <a:latin typeface="Arial" panose="020B0604020202020204" pitchFamily="34" charset="0"/>
                <a:ea typeface="Times New Roman" panose="02020603050405020304" pitchFamily="18" charset="0"/>
                <a:cs typeface="Times New Roman" panose="02020603050405020304" pitchFamily="18" charset="0"/>
              </a:rPr>
              <a:t>method</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s and </a:t>
            </a:r>
            <a:r>
              <a:rPr lang="en-US" u="none" strike="noStrike" dirty="0" smtClean="0">
                <a:effectLst/>
                <a:latin typeface="Arial" panose="020B0604020202020204" pitchFamily="34" charset="0"/>
                <a:ea typeface="Times New Roman" panose="02020603050405020304" pitchFamily="18" charset="0"/>
                <a:cs typeface="Times New Roman" panose="02020603050405020304" pitchFamily="18" charset="0"/>
              </a:rPr>
              <a:t>variable</a:t>
            </a:r>
            <a:r>
              <a:rPr lang="en-US" dirty="0" smtClean="0">
                <a:effectLst/>
                <a:latin typeface="Arial" panose="020B0604020202020204" pitchFamily="34" charset="0"/>
                <a:ea typeface="Times New Roman" panose="02020603050405020304" pitchFamily="18" charset="0"/>
                <a:cs typeface="Times New Roman" panose="02020603050405020304" pitchFamily="18" charset="0"/>
              </a:rPr>
              <a:t>s in an object, which is a specific entity in a program or the unit of code representing that entity. Class diagrams are useful in all forms of object-oriented programming (OOP). The concept is several years old but has been refined as OOP modeling paradigms have evolved.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53711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TotalTime>
  <Words>189</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vt:lpstr>
      <vt:lpstr>School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dc:title>
  <dc:creator>dawa lhamo</dc:creator>
  <cp:lastModifiedBy>dawa lhamo</cp:lastModifiedBy>
  <cp:revision>10</cp:revision>
  <dcterms:created xsi:type="dcterms:W3CDTF">2019-02-27T11:25:40Z</dcterms:created>
  <dcterms:modified xsi:type="dcterms:W3CDTF">2019-03-12T03:42:34Z</dcterms:modified>
</cp:coreProperties>
</file>