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sldIdLst>
    <p:sldId id="256" r:id="rId2"/>
    <p:sldId id="258" r:id="rId3"/>
    <p:sldId id="259" r:id="rId4"/>
    <p:sldId id="260" r:id="rId5"/>
    <p:sldId id="261" r:id="rId6"/>
    <p:sldId id="280" r:id="rId7"/>
    <p:sldId id="281" r:id="rId8"/>
    <p:sldId id="263" r:id="rId9"/>
    <p:sldId id="264" r:id="rId10"/>
    <p:sldId id="289" r:id="rId11"/>
    <p:sldId id="279" r:id="rId12"/>
    <p:sldId id="266" r:id="rId13"/>
    <p:sldId id="267" r:id="rId14"/>
    <p:sldId id="269" r:id="rId15"/>
    <p:sldId id="285" r:id="rId16"/>
    <p:sldId id="284" r:id="rId17"/>
    <p:sldId id="282" r:id="rId18"/>
    <p:sldId id="270" r:id="rId19"/>
    <p:sldId id="286" r:id="rId20"/>
    <p:sldId id="271" r:id="rId21"/>
    <p:sldId id="287" r:id="rId22"/>
    <p:sldId id="288" r:id="rId23"/>
    <p:sldId id="272" r:id="rId24"/>
    <p:sldId id="273" r:id="rId25"/>
    <p:sldId id="275" r:id="rId26"/>
    <p:sldId id="290" r:id="rId27"/>
    <p:sldId id="291" r:id="rId28"/>
    <p:sldId id="292" r:id="rId29"/>
    <p:sldId id="293" r:id="rId30"/>
    <p:sldId id="294" r:id="rId31"/>
    <p:sldId id="295" r:id="rId32"/>
    <p:sldId id="296" r:id="rId33"/>
    <p:sldId id="297" r:id="rId34"/>
    <p:sldId id="298" r:id="rId35"/>
    <p:sldId id="299" r:id="rId36"/>
    <p:sldId id="274" r:id="rId37"/>
    <p:sldId id="276" r:id="rId38"/>
    <p:sldId id="277"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8973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47308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154490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ADD95-A7FA-43AD-ABC2-F7D4038443D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14164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ADD95-A7FA-43AD-ABC2-F7D4038443DF}"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3243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ADD95-A7FA-43AD-ABC2-F7D4038443DF}"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6902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ADD95-A7FA-43AD-ABC2-F7D4038443DF}"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3607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ADD95-A7FA-43AD-ABC2-F7D4038443DF}"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388792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ADD95-A7FA-43AD-ABC2-F7D4038443DF}"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43186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ADD95-A7FA-43AD-ABC2-F7D4038443DF}"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03409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ADD95-A7FA-43AD-ABC2-F7D4038443DF}"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9E825-BC20-4B73-B339-1E60A800BF8C}" type="slidenum">
              <a:rPr lang="en-US" smtClean="0"/>
              <a:t>‹#›</a:t>
            </a:fld>
            <a:endParaRPr lang="en-US"/>
          </a:p>
        </p:txBody>
      </p:sp>
    </p:spTree>
    <p:extLst>
      <p:ext uri="{BB962C8B-B14F-4D97-AF65-F5344CB8AC3E}">
        <p14:creationId xmlns:p14="http://schemas.microsoft.com/office/powerpoint/2010/main" val="283672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ADD95-A7FA-43AD-ABC2-F7D4038443DF}" type="datetimeFigureOut">
              <a:rPr lang="en-US" smtClean="0"/>
              <a:t>4/23/2019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9E825-BC20-4B73-B339-1E60A800BF8C}" type="slidenum">
              <a:rPr lang="en-US" smtClean="0"/>
              <a:t>‹#›</a:t>
            </a:fld>
            <a:endParaRPr lang="en-US"/>
          </a:p>
        </p:txBody>
      </p:sp>
    </p:spTree>
    <p:extLst>
      <p:ext uri="{BB962C8B-B14F-4D97-AF65-F5344CB8AC3E}">
        <p14:creationId xmlns:p14="http://schemas.microsoft.com/office/powerpoint/2010/main" val="343311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Configuration_management" TargetMode="External"/><Relationship Id="rId2" Type="http://schemas.openxmlformats.org/officeDocument/2006/relationships/hyperlink" Target="https://www.workbreakdownstructure.com/" TargetMode="External"/><Relationship Id="rId1" Type="http://schemas.openxmlformats.org/officeDocument/2006/relationships/slideLayout" Target="../slideLayouts/slideLayout2.xml"/><Relationship Id="rId6" Type="http://schemas.openxmlformats.org/officeDocument/2006/relationships/hyperlink" Target="https://startbootstrap.com/" TargetMode="External"/><Relationship Id="rId5" Type="http://schemas.openxmlformats.org/officeDocument/2006/relationships/hyperlink" Target="https://laravel.com/" TargetMode="External"/><Relationship Id="rId4" Type="http://schemas.openxmlformats.org/officeDocument/2006/relationships/hyperlink" Target="https://www.tutorialspoint.com/mvc_framework/mvc_framework_introduction.ht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026" y="2264560"/>
            <a:ext cx="9144000" cy="2170545"/>
          </a:xfrm>
        </p:spPr>
        <p:txBody>
          <a:bodyPr>
            <a:normAutofit fontScale="90000"/>
          </a:bodyPr>
          <a:lstStyle/>
          <a:p>
            <a:r>
              <a:rPr lang="en-US" dirty="0" smtClean="0"/>
              <a:t>School Management System</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Subtitle 2"/>
          <p:cNvSpPr>
            <a:spLocks noGrp="1"/>
          </p:cNvSpPr>
          <p:nvPr>
            <p:ph type="subTitle" idx="1"/>
          </p:nvPr>
        </p:nvSpPr>
        <p:spPr>
          <a:xfrm>
            <a:off x="1524000" y="5782044"/>
            <a:ext cx="7755172" cy="824044"/>
          </a:xfrm>
        </p:spPr>
        <p:txBody>
          <a:bodyPr>
            <a:normAutofit lnSpcReduction="10000"/>
          </a:bodyPr>
          <a:lstStyle/>
          <a:p>
            <a:r>
              <a:rPr lang="en-US" dirty="0" smtClean="0"/>
              <a:t>Dha Lhamu Lama</a:t>
            </a:r>
          </a:p>
          <a:p>
            <a:r>
              <a:rPr lang="en-US" dirty="0" smtClean="0"/>
              <a:t>NCC ID: 00171890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469" y="1641451"/>
            <a:ext cx="7923113" cy="3467124"/>
          </a:xfrm>
          <a:prstGeom prst="rect">
            <a:avLst/>
          </a:prstGeom>
        </p:spPr>
      </p:pic>
    </p:spTree>
    <p:extLst>
      <p:ext uri="{BB962C8B-B14F-4D97-AF65-F5344CB8AC3E}">
        <p14:creationId xmlns:p14="http://schemas.microsoft.com/office/powerpoint/2010/main" val="2274821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60926" y="1825625"/>
            <a:ext cx="6070147" cy="4351338"/>
          </a:xfrm>
          <a:prstGeom prst="rect">
            <a:avLst/>
          </a:prstGeom>
        </p:spPr>
      </p:pic>
    </p:spTree>
    <p:extLst>
      <p:ext uri="{BB962C8B-B14F-4D97-AF65-F5344CB8AC3E}">
        <p14:creationId xmlns:p14="http://schemas.microsoft.com/office/powerpoint/2010/main" val="1323191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5" name="Content Placeholder 4"/>
          <p:cNvPicPr>
            <a:picLocks noGrp="1"/>
          </p:cNvPicPr>
          <p:nvPr>
            <p:ph idx="1"/>
          </p:nvPr>
        </p:nvPicPr>
        <p:blipFill>
          <a:blip r:embed="rId2"/>
          <a:stretch>
            <a:fillRect/>
          </a:stretch>
        </p:blipFill>
        <p:spPr>
          <a:xfrm>
            <a:off x="2539148" y="1825625"/>
            <a:ext cx="7113704" cy="4351338"/>
          </a:xfrm>
          <a:prstGeom prst="rect">
            <a:avLst/>
          </a:prstGeom>
        </p:spPr>
      </p:pic>
    </p:spTree>
    <p:extLst>
      <p:ext uri="{BB962C8B-B14F-4D97-AF65-F5344CB8AC3E}">
        <p14:creationId xmlns:p14="http://schemas.microsoft.com/office/powerpoint/2010/main" val="3589468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Waterfall methodology is used</a:t>
            </a:r>
          </a:p>
          <a:p>
            <a:pPr marL="0" indent="0">
              <a:buNone/>
            </a:pPr>
            <a:r>
              <a:rPr lang="en-US" dirty="0" smtClean="0"/>
              <a:t>All the project process is done with the steps of waterfall method </a:t>
            </a:r>
            <a:r>
              <a:rPr lang="en-US" dirty="0" err="1" smtClean="0"/>
              <a:t>lik</a:t>
            </a:r>
            <a:endParaRPr lang="en-US" dirty="0" smtClean="0"/>
          </a:p>
          <a:p>
            <a:pPr>
              <a:buFont typeface="Wingdings" panose="05000000000000000000" pitchFamily="2" charset="2"/>
              <a:buChar char="Ø"/>
            </a:pPr>
            <a:r>
              <a:rPr lang="en-US" dirty="0" smtClean="0"/>
              <a:t>Requirement gathering</a:t>
            </a:r>
          </a:p>
          <a:p>
            <a:pPr>
              <a:buFont typeface="Wingdings" panose="05000000000000000000" pitchFamily="2" charset="2"/>
              <a:buChar char="Ø"/>
            </a:pPr>
            <a:r>
              <a:rPr lang="en-US" dirty="0" smtClean="0"/>
              <a:t>Design</a:t>
            </a:r>
          </a:p>
          <a:p>
            <a:pPr>
              <a:buFont typeface="Wingdings" panose="05000000000000000000" pitchFamily="2" charset="2"/>
              <a:buChar char="Ø"/>
            </a:pPr>
            <a:r>
              <a:rPr lang="en-US" dirty="0" smtClean="0"/>
              <a:t>Implementation</a:t>
            </a:r>
          </a:p>
          <a:p>
            <a:pPr>
              <a:buFont typeface="Wingdings" panose="05000000000000000000" pitchFamily="2" charset="2"/>
              <a:buChar char="Ø"/>
            </a:pPr>
            <a:r>
              <a:rPr lang="en-US" dirty="0" smtClean="0"/>
              <a:t>verification</a:t>
            </a:r>
          </a:p>
          <a:p>
            <a:pPr>
              <a:buFont typeface="Wingdings" panose="05000000000000000000" pitchFamily="2" charset="2"/>
              <a:buChar char="Ø"/>
            </a:pPr>
            <a:r>
              <a:rPr lang="en-US" dirty="0" smtClean="0"/>
              <a:t>Maintenance</a:t>
            </a:r>
          </a:p>
        </p:txBody>
      </p:sp>
    </p:spTree>
    <p:extLst>
      <p:ext uri="{BB962C8B-B14F-4D97-AF65-F5344CB8AC3E}">
        <p14:creationId xmlns:p14="http://schemas.microsoft.com/office/powerpoint/2010/main" val="407042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663271" y="1769966"/>
            <a:ext cx="10515600" cy="4351338"/>
          </a:xfrm>
        </p:spPr>
        <p:txBody>
          <a:bodyPr>
            <a:normAutofit/>
          </a:bodyPr>
          <a:lstStyle/>
          <a:p>
            <a:pPr marL="0" indent="0">
              <a:buNone/>
            </a:pPr>
            <a:endParaRPr lang="en-US" dirty="0" smtClean="0"/>
          </a:p>
          <a:p>
            <a:pPr marL="0" indent="0">
              <a:buNone/>
            </a:pPr>
            <a:endParaRPr lang="en-US" dirty="0"/>
          </a:p>
          <a:p>
            <a:pPr marL="0" indent="0">
              <a:buNone/>
            </a:pPr>
            <a:r>
              <a:rPr lang="en-US" dirty="0" smtClean="0"/>
              <a:t>3-tier </a:t>
            </a:r>
            <a:r>
              <a:rPr lang="en-US" dirty="0"/>
              <a:t>system </a:t>
            </a:r>
            <a:r>
              <a:rPr lang="en-US" dirty="0" smtClean="0"/>
              <a:t>architecture is used</a:t>
            </a:r>
            <a:endParaRPr lang="en-US" dirty="0"/>
          </a:p>
          <a:p>
            <a:pPr>
              <a:buFont typeface="Wingdings" panose="05000000000000000000" pitchFamily="2" charset="2"/>
              <a:buChar char="Ø"/>
            </a:pPr>
            <a:r>
              <a:rPr lang="en-US" dirty="0"/>
              <a:t>Presentation </a:t>
            </a:r>
            <a:r>
              <a:rPr lang="en-US" dirty="0" smtClean="0"/>
              <a:t>Layer</a:t>
            </a:r>
          </a:p>
          <a:p>
            <a:pPr>
              <a:buFont typeface="Wingdings" panose="05000000000000000000" pitchFamily="2" charset="2"/>
              <a:buChar char="Ø"/>
            </a:pPr>
            <a:r>
              <a:rPr lang="en-US" dirty="0"/>
              <a:t>Logic </a:t>
            </a:r>
            <a:r>
              <a:rPr lang="en-US" dirty="0" smtClean="0"/>
              <a:t>Tier</a:t>
            </a:r>
          </a:p>
          <a:p>
            <a:pPr>
              <a:buFont typeface="Wingdings" panose="05000000000000000000" pitchFamily="2" charset="2"/>
              <a:buChar char="Ø"/>
            </a:pPr>
            <a:r>
              <a:rPr lang="en-US" dirty="0"/>
              <a:t>Data Tier</a:t>
            </a:r>
            <a:endParaRPr lang="en-US" dirty="0" smtClean="0"/>
          </a:p>
        </p:txBody>
      </p:sp>
    </p:spTree>
    <p:extLst>
      <p:ext uri="{BB962C8B-B14F-4D97-AF65-F5344CB8AC3E}">
        <p14:creationId xmlns:p14="http://schemas.microsoft.com/office/powerpoint/2010/main" val="264584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pPr marL="0" indent="0">
              <a:buNone/>
            </a:pPr>
            <a:r>
              <a:rPr lang="en-US" dirty="0" smtClean="0"/>
              <a:t>Risk </a:t>
            </a:r>
            <a:r>
              <a:rPr lang="en-US" dirty="0"/>
              <a:t>Management is the process of identifying, evaluating, and the prioritizing of the risks seen in the management</a:t>
            </a:r>
            <a:r>
              <a:rPr lang="en-US" b="1" dirty="0"/>
              <a:t>. </a:t>
            </a:r>
            <a:r>
              <a:rPr lang="en-US" dirty="0"/>
              <a:t>Risk can be controlled by the given points below</a:t>
            </a:r>
          </a:p>
          <a:p>
            <a:pPr lvl="0"/>
            <a:r>
              <a:rPr lang="en-US" dirty="0"/>
              <a:t>Identify the reason of risks</a:t>
            </a:r>
          </a:p>
          <a:p>
            <a:pPr lvl="0"/>
            <a:r>
              <a:rPr lang="en-US" dirty="0"/>
              <a:t>Understand who gets harmed and how</a:t>
            </a:r>
          </a:p>
          <a:p>
            <a:pPr lvl="0"/>
            <a:r>
              <a:rPr lang="en-US" dirty="0"/>
              <a:t>Follow the steps of evaluating the risks and follow precautions measures</a:t>
            </a:r>
          </a:p>
          <a:p>
            <a:pPr lvl="0"/>
            <a:r>
              <a:rPr lang="en-US" dirty="0"/>
              <a:t>review the project risks and update if needed</a:t>
            </a:r>
          </a:p>
          <a:p>
            <a:endParaRPr lang="en-US" dirty="0"/>
          </a:p>
        </p:txBody>
      </p:sp>
    </p:spTree>
    <p:extLst>
      <p:ext uri="{BB962C8B-B14F-4D97-AF65-F5344CB8AC3E}">
        <p14:creationId xmlns:p14="http://schemas.microsoft.com/office/powerpoint/2010/main" val="1694151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82395" y="2035495"/>
            <a:ext cx="3802710" cy="3947502"/>
          </a:xfrm>
          <a:prstGeom prst="rect">
            <a:avLst/>
          </a:prstGeom>
        </p:spPr>
      </p:pic>
    </p:spTree>
    <p:extLst>
      <p:ext uri="{BB962C8B-B14F-4D97-AF65-F5344CB8AC3E}">
        <p14:creationId xmlns:p14="http://schemas.microsoft.com/office/powerpoint/2010/main" val="131702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are evaluated on the basis of following table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142" y="2506662"/>
            <a:ext cx="8134286" cy="4351338"/>
          </a:xfrm>
        </p:spPr>
      </p:pic>
    </p:spTree>
    <p:extLst>
      <p:ext uri="{BB962C8B-B14F-4D97-AF65-F5344CB8AC3E}">
        <p14:creationId xmlns:p14="http://schemas.microsoft.com/office/powerpoint/2010/main" val="12762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72" y="2202514"/>
            <a:ext cx="9891617" cy="3756986"/>
          </a:xfrm>
          <a:prstGeom prst="rect">
            <a:avLst/>
          </a:prstGeom>
        </p:spPr>
      </p:pic>
      <p:sp>
        <p:nvSpPr>
          <p:cNvPr id="6" name="Content Placeholder 5"/>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81692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Design is of two types</a:t>
            </a:r>
          </a:p>
          <a:p>
            <a:pPr marL="0" indent="0">
              <a:buNone/>
            </a:pPr>
            <a:r>
              <a:rPr lang="en-US" dirty="0" smtClean="0"/>
              <a:t>Structural and </a:t>
            </a:r>
            <a:r>
              <a:rPr lang="en-US" dirty="0" err="1" smtClean="0"/>
              <a:t>behavioural</a:t>
            </a:r>
            <a:endParaRPr lang="en-US" dirty="0" smtClean="0"/>
          </a:p>
          <a:p>
            <a:pPr marL="0" indent="0">
              <a:buNone/>
            </a:pPr>
            <a:r>
              <a:rPr lang="en-US" dirty="0" smtClean="0"/>
              <a:t>Structural(</a:t>
            </a:r>
            <a:r>
              <a:rPr lang="en-US" dirty="0" err="1" smtClean="0"/>
              <a:t>usecase</a:t>
            </a:r>
            <a:r>
              <a:rPr lang="en-US" dirty="0" smtClean="0"/>
              <a:t>, </a:t>
            </a:r>
            <a:r>
              <a:rPr lang="en-US" dirty="0" err="1" smtClean="0"/>
              <a:t>er</a:t>
            </a:r>
            <a:r>
              <a:rPr lang="en-US" dirty="0" smtClean="0"/>
              <a:t> diagram)</a:t>
            </a:r>
          </a:p>
          <a:p>
            <a:pPr marL="0" indent="0">
              <a:buNone/>
            </a:pPr>
            <a:r>
              <a:rPr lang="en-US" dirty="0" err="1" smtClean="0"/>
              <a:t>Behavioural</a:t>
            </a:r>
            <a:r>
              <a:rPr lang="en-US" dirty="0" smtClean="0"/>
              <a:t>(activity, sequence)</a:t>
            </a:r>
          </a:p>
          <a:p>
            <a:pPr marL="0" indent="0">
              <a:buNone/>
            </a:pPr>
            <a:r>
              <a:rPr lang="en-US" dirty="0" smtClean="0"/>
              <a:t>School management system designed the given diagrams</a:t>
            </a:r>
          </a:p>
          <a:p>
            <a:pPr marL="0" indent="0">
              <a:buNone/>
            </a:pPr>
            <a:r>
              <a:rPr lang="en-US" dirty="0" smtClean="0"/>
              <a:t>Use case: A </a:t>
            </a:r>
            <a:r>
              <a:rPr lang="en-US" dirty="0"/>
              <a:t>use case diagram is a graphic depiction of the interactions among the elements of a system</a:t>
            </a:r>
            <a:r>
              <a:rPr lang="en-US" dirty="0" smtClean="0"/>
              <a:t>.</a:t>
            </a:r>
          </a:p>
          <a:p>
            <a:endParaRPr lang="en-US" dirty="0" smtClean="0"/>
          </a:p>
          <a:p>
            <a:pPr marL="0" indent="0">
              <a:buNone/>
            </a:pPr>
            <a:r>
              <a:rPr lang="en-US" dirty="0"/>
              <a:t> </a:t>
            </a:r>
          </a:p>
          <a:p>
            <a:pPr marL="0" indent="0">
              <a:buNone/>
            </a:pPr>
            <a:endParaRPr lang="en-US" dirty="0" smtClean="0"/>
          </a:p>
        </p:txBody>
      </p:sp>
    </p:spTree>
    <p:extLst>
      <p:ext uri="{BB962C8B-B14F-4D97-AF65-F5344CB8AC3E}">
        <p14:creationId xmlns:p14="http://schemas.microsoft.com/office/powerpoint/2010/main" val="134370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Use case for school management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1" y="2236417"/>
            <a:ext cx="8641829" cy="4720974"/>
          </a:xfrm>
          <a:prstGeom prst="rect">
            <a:avLst/>
          </a:prstGeom>
        </p:spPr>
      </p:pic>
    </p:spTree>
    <p:extLst>
      <p:ext uri="{BB962C8B-B14F-4D97-AF65-F5344CB8AC3E}">
        <p14:creationId xmlns:p14="http://schemas.microsoft.com/office/powerpoint/2010/main" val="35420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School management system is a software that handles the activities of the school.</a:t>
            </a:r>
          </a:p>
          <a:p>
            <a:r>
              <a:rPr lang="en-US" sz="2000" dirty="0" smtClean="0">
                <a:latin typeface="Arial" panose="020B0604020202020204" pitchFamily="34" charset="0"/>
                <a:cs typeface="Arial" panose="020B0604020202020204" pitchFamily="34" charset="0"/>
              </a:rPr>
              <a:t>Built with the use of PHP language with its framework called </a:t>
            </a:r>
            <a:r>
              <a:rPr lang="en-US" sz="2000" b="1" dirty="0" smtClean="0">
                <a:latin typeface="Arial" panose="020B0604020202020204" pitchFamily="34" charset="0"/>
                <a:cs typeface="Arial" panose="020B0604020202020204" pitchFamily="34" charset="0"/>
              </a:rPr>
              <a:t>Laravel</a:t>
            </a:r>
            <a:endParaRPr lang="en-US" sz="2000" b="1"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Backend design with </a:t>
            </a:r>
            <a:r>
              <a:rPr lang="en-US" sz="2000" dirty="0" smtClean="0">
                <a:latin typeface="Arial" panose="020B0604020202020204" pitchFamily="34" charset="0"/>
                <a:cs typeface="Arial" panose="020B0604020202020204" pitchFamily="34" charset="0"/>
              </a:rPr>
              <a:t>Laravel.</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Frontend built with the bootstrap with its framework like html, css, </a:t>
            </a:r>
            <a:r>
              <a:rPr lang="en-US" sz="2000" dirty="0" err="1" smtClean="0">
                <a:latin typeface="Arial" panose="020B0604020202020204" pitchFamily="34" charset="0"/>
                <a:cs typeface="Arial" panose="020B0604020202020204" pitchFamily="34" charset="0"/>
              </a:rPr>
              <a:t>javascript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Database is  done with use of </a:t>
            </a:r>
            <a:r>
              <a:rPr lang="en-US" sz="2000" dirty="0" err="1" smtClean="0">
                <a:latin typeface="Arial" panose="020B0604020202020204" pitchFamily="34" charset="0"/>
                <a:cs typeface="Arial" panose="020B0604020202020204" pitchFamily="34" charset="0"/>
              </a:rPr>
              <a:t>mysql</a:t>
            </a:r>
            <a:r>
              <a:rPr lang="en-US" sz="2000" dirty="0" smtClean="0">
                <a:latin typeface="Arial" panose="020B0604020202020204" pitchFamily="34" charset="0"/>
                <a:cs typeface="Arial" panose="020B0604020202020204" pitchFamily="34" charset="0"/>
              </a:rPr>
              <a:t> to store the details of school</a:t>
            </a:r>
          </a:p>
          <a:p>
            <a:r>
              <a:rPr lang="en-US" sz="2000" dirty="0" smtClean="0">
                <a:latin typeface="Arial" panose="020B0604020202020204" pitchFamily="34" charset="0"/>
                <a:cs typeface="Arial" panose="020B0604020202020204" pitchFamily="34" charset="0"/>
              </a:rPr>
              <a:t>Xampp is installed and used for the system since it is necessary to open the website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3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UI</a:t>
            </a:r>
            <a:endParaRPr lang="en-US" dirty="0"/>
          </a:p>
        </p:txBody>
      </p:sp>
      <p:pic>
        <p:nvPicPr>
          <p:cNvPr id="32" name="Content Placeholder 3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30885" y="2050405"/>
            <a:ext cx="3330229" cy="3901778"/>
          </a:xfrm>
          <a:prstGeom prst="rect">
            <a:avLst/>
          </a:prstGeom>
        </p:spPr>
      </p:pic>
    </p:spTree>
    <p:extLst>
      <p:ext uri="{BB962C8B-B14F-4D97-AF65-F5344CB8AC3E}">
        <p14:creationId xmlns:p14="http://schemas.microsoft.com/office/powerpoint/2010/main" val="3410549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3660" y="1825625"/>
            <a:ext cx="7224679" cy="4351338"/>
          </a:xfrm>
          <a:prstGeom prst="rect">
            <a:avLst/>
          </a:prstGeom>
        </p:spPr>
      </p:pic>
    </p:spTree>
    <p:extLst>
      <p:ext uri="{BB962C8B-B14F-4D97-AF65-F5344CB8AC3E}">
        <p14:creationId xmlns:p14="http://schemas.microsoft.com/office/powerpoint/2010/main" val="1173018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317377"/>
            <a:ext cx="10515600" cy="3367834"/>
          </a:xfrm>
          <a:prstGeom prst="rect">
            <a:avLst/>
          </a:prstGeom>
        </p:spPr>
      </p:pic>
    </p:spTree>
    <p:extLst>
      <p:ext uri="{BB962C8B-B14F-4D97-AF65-F5344CB8AC3E}">
        <p14:creationId xmlns:p14="http://schemas.microsoft.com/office/powerpoint/2010/main" val="228959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smtClean="0"/>
              <a:t>I have tested the project in two ways. Black box testing  and white box testing.</a:t>
            </a:r>
          </a:p>
          <a:p>
            <a:r>
              <a:rPr lang="en-US" dirty="0" smtClean="0"/>
              <a:t>Black box testing is also known as behavioral testing that checks the internal part of the project but the tester wont understand</a:t>
            </a:r>
          </a:p>
          <a:p>
            <a:r>
              <a:rPr lang="en-US" dirty="0" smtClean="0"/>
              <a:t>White box testing is also known as structural </a:t>
            </a:r>
            <a:r>
              <a:rPr lang="en-US" dirty="0"/>
              <a:t>testing that checks the internal part of the project but the tester </a:t>
            </a:r>
            <a:r>
              <a:rPr lang="en-US" dirty="0" smtClean="0"/>
              <a:t>will understand.</a:t>
            </a:r>
            <a:endParaRPr lang="en-US" dirty="0"/>
          </a:p>
          <a:p>
            <a:endParaRPr lang="en-US" dirty="0"/>
          </a:p>
        </p:txBody>
      </p:sp>
    </p:spTree>
    <p:extLst>
      <p:ext uri="{BB962C8B-B14F-4D97-AF65-F5344CB8AC3E}">
        <p14:creationId xmlns:p14="http://schemas.microsoft.com/office/powerpoint/2010/main" val="3075971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Future work are as follows for my school management system</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Online school management system is one of my future work</a:t>
            </a:r>
          </a:p>
          <a:p>
            <a:pPr>
              <a:buFont typeface="Wingdings" panose="05000000000000000000" pitchFamily="2" charset="2"/>
              <a:buChar char="Ø"/>
            </a:pPr>
            <a:r>
              <a:rPr lang="en-US" dirty="0" smtClean="0"/>
              <a:t>Student can pay through online their fees</a:t>
            </a:r>
          </a:p>
          <a:p>
            <a:pPr>
              <a:buFont typeface="Wingdings" panose="05000000000000000000" pitchFamily="2" charset="2"/>
              <a:buChar char="Ø"/>
            </a:pPr>
            <a:r>
              <a:rPr lang="en-US" dirty="0" smtClean="0"/>
              <a:t>Teacher can easily get paid through online.</a:t>
            </a:r>
          </a:p>
          <a:p>
            <a:pPr marL="0" indent="0">
              <a:buNone/>
            </a:pPr>
            <a:endParaRPr lang="en-US" dirty="0"/>
          </a:p>
        </p:txBody>
      </p:sp>
    </p:spTree>
    <p:extLst>
      <p:ext uri="{BB962C8B-B14F-4D97-AF65-F5344CB8AC3E}">
        <p14:creationId xmlns:p14="http://schemas.microsoft.com/office/powerpoint/2010/main" val="1144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User's main feature</a:t>
            </a:r>
          </a:p>
          <a:p>
            <a:pPr lvl="0"/>
            <a:r>
              <a:rPr lang="en-US" dirty="0"/>
              <a:t>All user can get registered and login in the page with the approval of the admin</a:t>
            </a:r>
          </a:p>
          <a:p>
            <a:pPr lvl="0"/>
            <a:r>
              <a:rPr lang="en-US" dirty="0"/>
              <a:t>User can view and send messages</a:t>
            </a:r>
          </a:p>
          <a:p>
            <a:pPr lvl="0"/>
            <a:r>
              <a:rPr lang="en-US" dirty="0"/>
              <a:t>User are notified about the events and holidays of he school</a:t>
            </a:r>
          </a:p>
          <a:p>
            <a:pPr lvl="0"/>
            <a:r>
              <a:rPr lang="en-US" dirty="0"/>
              <a:t>User can view the calendar and see the scheduling of the </a:t>
            </a:r>
            <a:r>
              <a:rPr lang="en-US" dirty="0" smtClean="0"/>
              <a:t>routine</a:t>
            </a:r>
          </a:p>
          <a:p>
            <a:pPr marL="0" indent="0">
              <a:buNone/>
            </a:pPr>
            <a:r>
              <a:rPr lang="en-US" dirty="0" smtClean="0"/>
              <a:t>Admin Main feature</a:t>
            </a:r>
          </a:p>
          <a:p>
            <a:pPr lvl="0"/>
            <a:r>
              <a:rPr lang="en-US" dirty="0" smtClean="0"/>
              <a:t>Admin </a:t>
            </a:r>
            <a:r>
              <a:rPr lang="en-US" dirty="0"/>
              <a:t>can register the students, teacher and parent</a:t>
            </a:r>
          </a:p>
          <a:p>
            <a:pPr lvl="0"/>
            <a:r>
              <a:rPr lang="en-US" dirty="0"/>
              <a:t>Admin can update and delete the information of students, teachers</a:t>
            </a:r>
          </a:p>
          <a:p>
            <a:pPr lvl="0"/>
            <a:r>
              <a:rPr lang="en-US" dirty="0"/>
              <a:t>Admin can assign the subject to the teacher for each class</a:t>
            </a:r>
          </a:p>
          <a:p>
            <a:pPr lvl="0"/>
            <a:r>
              <a:rPr lang="en-US" dirty="0"/>
              <a:t>Admin can notify the events and holidays of the school</a:t>
            </a:r>
          </a:p>
          <a:p>
            <a:pPr marL="0" indent="0">
              <a:buNone/>
            </a:pPr>
            <a:r>
              <a:rPr lang="en-US" dirty="0"/>
              <a:t>Teacher's main feature</a:t>
            </a:r>
          </a:p>
          <a:p>
            <a:pPr lvl="0"/>
            <a:r>
              <a:rPr lang="en-US" dirty="0"/>
              <a:t>Teacher can give assignment to the students</a:t>
            </a:r>
          </a:p>
          <a:p>
            <a:pPr lvl="0"/>
            <a:r>
              <a:rPr lang="en-US" dirty="0"/>
              <a:t>Teacher can take the attendance of the </a:t>
            </a:r>
            <a:r>
              <a:rPr lang="en-US" dirty="0" smtClean="0"/>
              <a:t>students</a:t>
            </a:r>
            <a:endParaRPr lang="en-US" dirty="0"/>
          </a:p>
        </p:txBody>
      </p:sp>
    </p:spTree>
    <p:extLst>
      <p:ext uri="{BB962C8B-B14F-4D97-AF65-F5344CB8AC3E}">
        <p14:creationId xmlns:p14="http://schemas.microsoft.com/office/powerpoint/2010/main" val="66701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idx="1"/>
          </p:nvPr>
        </p:nvSpPr>
        <p:spPr/>
        <p:txBody>
          <a:bodyPr>
            <a:normAutofit/>
          </a:bodyPr>
          <a:lstStyle/>
          <a:p>
            <a:pPr lvl="0"/>
            <a:r>
              <a:rPr lang="en-US" dirty="0" smtClean="0"/>
              <a:t>Teacher </a:t>
            </a:r>
            <a:r>
              <a:rPr lang="en-US" dirty="0"/>
              <a:t>can give exams and check the papers and prepare the results of the student</a:t>
            </a:r>
          </a:p>
          <a:p>
            <a:pPr marL="0" indent="0">
              <a:buNone/>
            </a:pPr>
            <a:r>
              <a:rPr lang="en-US" dirty="0"/>
              <a:t>Student's main feature</a:t>
            </a:r>
          </a:p>
          <a:p>
            <a:pPr lvl="0"/>
            <a:r>
              <a:rPr lang="en-US" dirty="0"/>
              <a:t>Students can view their attendance</a:t>
            </a:r>
          </a:p>
          <a:p>
            <a:pPr lvl="0"/>
            <a:r>
              <a:rPr lang="en-US" dirty="0"/>
              <a:t>Students can view their homework assigned by the teacher</a:t>
            </a:r>
          </a:p>
          <a:p>
            <a:pPr lvl="0"/>
            <a:r>
              <a:rPr lang="en-US" dirty="0"/>
              <a:t>Students can see their results </a:t>
            </a:r>
          </a:p>
          <a:p>
            <a:pPr marL="0" indent="0">
              <a:buNone/>
            </a:pPr>
            <a:r>
              <a:rPr lang="en-US" dirty="0" smtClean="0"/>
              <a:t>For </a:t>
            </a:r>
            <a:r>
              <a:rPr lang="en-US" dirty="0"/>
              <a:t>the user guidance following steps are to be followed to get access in this system</a:t>
            </a:r>
          </a:p>
          <a:p>
            <a:endParaRPr lang="en-US" dirty="0"/>
          </a:p>
        </p:txBody>
      </p:sp>
    </p:spTree>
    <p:extLst>
      <p:ext uri="{BB962C8B-B14F-4D97-AF65-F5344CB8AC3E}">
        <p14:creationId xmlns:p14="http://schemas.microsoft.com/office/powerpoint/2010/main" val="667016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get registered to the school, go to the button </a:t>
            </a:r>
            <a:r>
              <a:rPr lang="en-US" b="1" dirty="0"/>
              <a:t>Register a new membership</a:t>
            </a:r>
            <a:r>
              <a:rPr lang="en-US" dirty="0"/>
              <a:t> and then click and choose whether you are </a:t>
            </a:r>
            <a:r>
              <a:rPr lang="en-US" b="1" dirty="0"/>
              <a:t>Teacher, Student</a:t>
            </a:r>
            <a:r>
              <a:rPr lang="en-US" dirty="0"/>
              <a:t> or </a:t>
            </a:r>
            <a:r>
              <a:rPr lang="en-US" b="1" dirty="0"/>
              <a:t>Parent</a:t>
            </a:r>
            <a:r>
              <a:rPr lang="en-US" dirty="0"/>
              <a:t> then fill the all credentials given in the form. Parents need to have their child already registered to sign up the form.</a:t>
            </a:r>
          </a:p>
          <a:p>
            <a:r>
              <a:rPr lang="en-US" dirty="0"/>
              <a:t>Sign-up form for Teacher</a:t>
            </a:r>
          </a:p>
        </p:txBody>
      </p:sp>
    </p:spTree>
    <p:extLst>
      <p:ext uri="{BB962C8B-B14F-4D97-AF65-F5344CB8AC3E}">
        <p14:creationId xmlns:p14="http://schemas.microsoft.com/office/powerpoint/2010/main" val="1197359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 Register Form</a:t>
            </a:r>
            <a:endParaRPr lang="en-US" dirty="0"/>
          </a:p>
        </p:txBody>
      </p:sp>
      <p:sp>
        <p:nvSpPr>
          <p:cNvPr id="3" name="Content Placeholder 2"/>
          <p:cNvSpPr>
            <a:spLocks noGrp="1"/>
          </p:cNvSpPr>
          <p:nvPr>
            <p:ph idx="1"/>
          </p:nvPr>
        </p:nvSpPr>
        <p:spPr>
          <a:xfrm>
            <a:off x="838200" y="1715617"/>
            <a:ext cx="18853264" cy="4461346"/>
          </a:xfrm>
        </p:spPr>
        <p:txBody>
          <a:bodyPr/>
          <a:lstStyle/>
          <a:p>
            <a:endParaRPr lang="en-US" dirty="0"/>
          </a:p>
        </p:txBody>
      </p:sp>
      <p:sp>
        <p:nvSpPr>
          <p:cNvPr id="4" name="Rectangle 2"/>
          <p:cNvSpPr>
            <a:spLocks noChangeArrowheads="1"/>
          </p:cNvSpPr>
          <p:nvPr/>
        </p:nvSpPr>
        <p:spPr bwMode="auto">
          <a:xfrm>
            <a:off x="0" y="0"/>
            <a:ext cx="218588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715617"/>
            <a:ext cx="4786686" cy="37927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127636" y="5775900"/>
            <a:ext cx="53174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78">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43: Teacher Sign up Form</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79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Registration Form</a:t>
            </a:r>
            <a:endParaRPr lang="en-US" dirty="0"/>
          </a:p>
        </p:txBody>
      </p:sp>
      <p:sp>
        <p:nvSpPr>
          <p:cNvPr id="3" name="Content Placeholder 2"/>
          <p:cNvSpPr>
            <a:spLocks noGrp="1"/>
          </p:cNvSpPr>
          <p:nvPr>
            <p:ph idx="1"/>
          </p:nvPr>
        </p:nvSpPr>
        <p:spPr>
          <a:xfrm>
            <a:off x="838199" y="1633187"/>
            <a:ext cx="33465233" cy="5292399"/>
          </a:xfrm>
        </p:spPr>
        <p:txBody>
          <a:bodyPr/>
          <a:lstStyle/>
          <a:p>
            <a:endParaRPr lang="en-US" dirty="0"/>
          </a:p>
        </p:txBody>
      </p:sp>
      <p:sp>
        <p:nvSpPr>
          <p:cNvPr id="5" name="Rectangle 4"/>
          <p:cNvSpPr>
            <a:spLocks noChangeArrowheads="1"/>
          </p:cNvSpPr>
          <p:nvPr/>
        </p:nvSpPr>
        <p:spPr bwMode="auto">
          <a:xfrm>
            <a:off x="2520562" y="6273225"/>
            <a:ext cx="38800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Student signup form</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58" y="1674784"/>
            <a:ext cx="6798366" cy="459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781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School without this software is having big problem in managing the daily details of school activities. Problems were</a:t>
            </a:r>
          </a:p>
          <a:p>
            <a:r>
              <a:rPr lang="en-US" dirty="0" smtClean="0"/>
              <a:t>Difficult to understand how to manage the students </a:t>
            </a:r>
          </a:p>
          <a:p>
            <a:r>
              <a:rPr lang="en-US" dirty="0" smtClean="0"/>
              <a:t>Problem in finding the details of anything of school whenever needed</a:t>
            </a:r>
          </a:p>
          <a:p>
            <a:r>
              <a:rPr lang="en-US" dirty="0" smtClean="0"/>
              <a:t>Problem in communication with teacher </a:t>
            </a:r>
          </a:p>
          <a:p>
            <a:endParaRPr lang="en-US" dirty="0"/>
          </a:p>
        </p:txBody>
      </p:sp>
    </p:spTree>
    <p:extLst>
      <p:ext uri="{BB962C8B-B14F-4D97-AF65-F5344CB8AC3E}">
        <p14:creationId xmlns:p14="http://schemas.microsoft.com/office/powerpoint/2010/main" val="559177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 y="327205"/>
            <a:ext cx="10515600" cy="1325563"/>
          </a:xfrm>
        </p:spPr>
        <p:txBody>
          <a:bodyPr/>
          <a:lstStyle/>
          <a:p>
            <a:r>
              <a:rPr lang="en-US" dirty="0" smtClean="0"/>
              <a:t>Parent Registration Form</a:t>
            </a:r>
            <a:endParaRPr lang="en-US" dirty="0"/>
          </a:p>
        </p:txBody>
      </p:sp>
      <p:sp>
        <p:nvSpPr>
          <p:cNvPr id="3" name="Content Placeholder 2"/>
          <p:cNvSpPr>
            <a:spLocks noGrp="1"/>
          </p:cNvSpPr>
          <p:nvPr>
            <p:ph idx="1"/>
          </p:nvPr>
        </p:nvSpPr>
        <p:spPr>
          <a:xfrm>
            <a:off x="-76265" y="1690689"/>
            <a:ext cx="13274767" cy="4877088"/>
          </a:xfrm>
        </p:spPr>
        <p:txBody>
          <a:bodyPr/>
          <a:lstStyle/>
          <a:p>
            <a:r>
              <a:rPr lang="en-US" dirty="0" err="1" smtClean="0"/>
              <a:t>dgbng</a:t>
            </a:r>
            <a:endParaRPr lang="en-US" dirty="0"/>
          </a:p>
        </p:txBody>
      </p:sp>
      <p:sp>
        <p:nvSpPr>
          <p:cNvPr id="4" name="Rectangle 2"/>
          <p:cNvSpPr>
            <a:spLocks noChangeArrowheads="1"/>
          </p:cNvSpPr>
          <p:nvPr/>
        </p:nvSpPr>
        <p:spPr bwMode="auto">
          <a:xfrm>
            <a:off x="-1354332" y="-1341314"/>
            <a:ext cx="153910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Parent sign up form</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4097"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6531"/>
            <a:ext cx="4754880" cy="4430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04236" y="5152647"/>
            <a:ext cx="3010440"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Figure 45: Parent sign up form</a:t>
            </a:r>
            <a:endParaRPr lang="en-US" dirty="0"/>
          </a:p>
        </p:txBody>
      </p:sp>
    </p:spTree>
    <p:extLst>
      <p:ext uri="{BB962C8B-B14F-4D97-AF65-F5344CB8AC3E}">
        <p14:creationId xmlns:p14="http://schemas.microsoft.com/office/powerpoint/2010/main" val="2572864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694"/>
          </a:xfrm>
        </p:spPr>
        <p:txBody>
          <a:bodyPr>
            <a:normAutofit fontScale="90000"/>
          </a:bodyPr>
          <a:lstStyle/>
          <a:p>
            <a:r>
              <a:rPr lang="en-US" dirty="0"/>
              <a:t> </a:t>
            </a:r>
            <a:br>
              <a:rPr lang="en-US" dirty="0"/>
            </a:br>
            <a:r>
              <a:rPr lang="en-US" dirty="0"/>
              <a:t>After successful registration approved by admin, users can login the page </a:t>
            </a:r>
            <a:br>
              <a:rPr lang="en-US" dirty="0"/>
            </a:br>
            <a:r>
              <a:rPr lang="en-US" dirty="0"/>
              <a:t>Login page for all users</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9817" y="2116988"/>
            <a:ext cx="3330229" cy="3787468"/>
          </a:xfrm>
          <a:prstGeom prst="rect">
            <a:avLst/>
          </a:prstGeom>
        </p:spPr>
      </p:pic>
      <p:sp>
        <p:nvSpPr>
          <p:cNvPr id="6" name="Rectangle 5"/>
          <p:cNvSpPr/>
          <p:nvPr/>
        </p:nvSpPr>
        <p:spPr>
          <a:xfrm>
            <a:off x="4341412" y="3411110"/>
            <a:ext cx="3326076" cy="369332"/>
          </a:xfrm>
          <a:prstGeom prst="rect">
            <a:avLst/>
          </a:prstGeom>
        </p:spPr>
        <p:txBody>
          <a:bodyPr wrap="square">
            <a:spAutoFit/>
          </a:bodyPr>
          <a:lstStyle/>
          <a:p>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 Figure 46:  Login form for users</a:t>
            </a:r>
            <a:endParaRPr lang="en-US" dirty="0"/>
          </a:p>
        </p:txBody>
      </p:sp>
    </p:spTree>
    <p:extLst>
      <p:ext uri="{BB962C8B-B14F-4D97-AF65-F5344CB8AC3E}">
        <p14:creationId xmlns:p14="http://schemas.microsoft.com/office/powerpoint/2010/main" val="2905919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713" y="234565"/>
            <a:ext cx="7591694" cy="6623435"/>
          </a:xfrm>
        </p:spPr>
        <p:txBody>
          <a:bodyPr/>
          <a:lstStyle/>
          <a:p>
            <a:r>
              <a:rPr lang="en-US" dirty="0" smtClean="0"/>
              <a:t>Steps for login</a:t>
            </a:r>
          </a:p>
          <a:p>
            <a:r>
              <a:rPr lang="en-US" dirty="0" smtClean="0"/>
              <a:t>Put the username/E-mail id of the user and click to the button</a:t>
            </a:r>
          </a:p>
          <a:p>
            <a:r>
              <a:rPr lang="en-US" b="1" dirty="0" smtClean="0"/>
              <a:t>Sign in</a:t>
            </a:r>
            <a:r>
              <a:rPr lang="en-US" dirty="0" smtClean="0"/>
              <a:t> which will lead you to the dashboard of the school</a:t>
            </a:r>
          </a:p>
          <a:p>
            <a:r>
              <a:rPr lang="en-US" dirty="0" smtClean="0"/>
              <a:t>Let's see now how admin can modify the student details or name</a:t>
            </a:r>
          </a:p>
          <a:p>
            <a:r>
              <a:rPr lang="en-US" dirty="0" smtClean="0"/>
              <a:t>Admin login with his/ her username and password</a:t>
            </a:r>
          </a:p>
          <a:p>
            <a:endParaRPr lang="en-US" dirty="0"/>
          </a:p>
        </p:txBody>
      </p:sp>
      <p:sp>
        <p:nvSpPr>
          <p:cNvPr id="4" name="Rectangle 2"/>
          <p:cNvSpPr>
            <a:spLocks noChangeArrowheads="1"/>
          </p:cNvSpPr>
          <p:nvPr/>
        </p:nvSpPr>
        <p:spPr bwMode="auto">
          <a:xfrm>
            <a:off x="4367560" y="139149"/>
            <a:ext cx="82856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139" descr="usermanuallog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67" y="938256"/>
            <a:ext cx="2293648" cy="2608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746865" y="3825341"/>
            <a:ext cx="828561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82">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47: Admin Login form</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After logging select the student icon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616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55563"/>
            <a:ext cx="6675438" cy="33607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03367" y="34526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smtClean="0" bmk="_Toc6834583">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48: Dashboard of Admin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6861976" y="1390189"/>
            <a:ext cx="846283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Then choose student to be modified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let's change the name of student named as Maya Tamang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172" name="Picture 1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131" y="4117455"/>
            <a:ext cx="6017679" cy="18899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6096000" y="6215093"/>
            <a:ext cx="1108026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a:t>
            </a:r>
            <a:r>
              <a:rPr kumimoji="0" lang="en-US" sz="900" b="0" i="1" u="none" strike="noStrike" cap="none" normalizeH="0" baseline="0" dirty="0" smtClean="0" bmk="">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igure </a:t>
            </a:r>
            <a:r>
              <a:rPr kumimoji="0" lang="en-US" sz="900" b="0" i="1" u="none" strike="noStrike" cap="none" normalizeH="0" baseline="0" dirty="0" smtClean="0" bmk="_Toc6834584">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49:  student name before changing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317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5659" y="0"/>
            <a:ext cx="11298141" cy="6858000"/>
          </a:xfrm>
        </p:spPr>
        <p:txBody>
          <a:bodyPr/>
          <a:lstStyle/>
          <a:p>
            <a:r>
              <a:rPr lang="en-US" dirty="0"/>
              <a:t>Then change the name and click to button Edit student</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1363" y="504080"/>
            <a:ext cx="5299378" cy="4259580"/>
          </a:xfrm>
          <a:prstGeom prst="rect">
            <a:avLst/>
          </a:prstGeom>
        </p:spPr>
      </p:pic>
      <p:sp>
        <p:nvSpPr>
          <p:cNvPr id="6" name="Rectangle 5"/>
          <p:cNvSpPr/>
          <p:nvPr/>
        </p:nvSpPr>
        <p:spPr>
          <a:xfrm>
            <a:off x="620202" y="6338634"/>
            <a:ext cx="3100112"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Figure: </a:t>
            </a:r>
            <a:r>
              <a:rPr lang="en-US" dirty="0">
                <a:latin typeface="Calibri" panose="020F0502020204030204" pitchFamily="34" charset="0"/>
                <a:ea typeface="Calibri" panose="020F0502020204030204" pitchFamily="34" charset="0"/>
                <a:cs typeface="Times New Roman" panose="02020603050405020304" pitchFamily="18" charset="0"/>
              </a:rPr>
              <a:t>Student name renamed</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31363" y="4763660"/>
            <a:ext cx="5299378" cy="1424940"/>
          </a:xfrm>
          <a:prstGeom prst="rect">
            <a:avLst/>
          </a:prstGeom>
        </p:spPr>
      </p:pic>
      <p:sp>
        <p:nvSpPr>
          <p:cNvPr id="8" name="Rectangle 7"/>
          <p:cNvSpPr/>
          <p:nvPr/>
        </p:nvSpPr>
        <p:spPr>
          <a:xfrm flipH="1">
            <a:off x="5931671" y="715617"/>
            <a:ext cx="3164620" cy="981423"/>
          </a:xfrm>
          <a:prstGeom prst="rect">
            <a:avLst/>
          </a:prstGeom>
        </p:spPr>
        <p:txBody>
          <a:bodyPr wrap="square">
            <a:spAutoFit/>
          </a:bodyPr>
          <a:lstStyle/>
          <a:p>
            <a:pPr>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After edition of the student, there comes a message box which is displayed below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138571" y="1776454"/>
            <a:ext cx="2750820" cy="792480"/>
          </a:xfrm>
          <a:prstGeom prst="rect">
            <a:avLst/>
          </a:prstGeom>
        </p:spPr>
      </p:pic>
      <p:sp>
        <p:nvSpPr>
          <p:cNvPr id="10" name="Rectangle 9"/>
          <p:cNvSpPr/>
          <p:nvPr/>
        </p:nvSpPr>
        <p:spPr>
          <a:xfrm>
            <a:off x="6035519" y="2648348"/>
            <a:ext cx="4260141" cy="369332"/>
          </a:xfrm>
          <a:prstGeom prst="rect">
            <a:avLst/>
          </a:prstGeom>
        </p:spPr>
        <p:txBody>
          <a:bodyPr wrap="none">
            <a:spAutoFit/>
          </a:bodyPr>
          <a:lstStyle/>
          <a:p>
            <a:pPr>
              <a:spcAft>
                <a:spcPts val="1000"/>
              </a:spcAft>
            </a:pP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a:t>
            </a:r>
            <a:r>
              <a:rPr lang="en-US" i="1"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 </a:t>
            </a:r>
            <a:r>
              <a:rPr lang="en-US"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Student name modified successfully</a:t>
            </a:r>
            <a:endParaRPr lang="en-US"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642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685" y="1463040"/>
            <a:ext cx="11353800" cy="6858000"/>
          </a:xfrm>
        </p:spPr>
        <p:txBody>
          <a:bodyPr/>
          <a:lstStyle/>
          <a:p>
            <a:pPr marL="0" indent="0">
              <a:buNone/>
            </a:pPr>
            <a:r>
              <a:rPr lang="en-US" dirty="0"/>
              <a:t>Now, we can see the modification data of the student</a:t>
            </a:r>
          </a:p>
          <a:p>
            <a:pPr marL="0" indent="0">
              <a:buNone/>
            </a:pP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6206" y="2391521"/>
            <a:ext cx="6477000" cy="1104900"/>
          </a:xfrm>
          <a:prstGeom prst="rect">
            <a:avLst/>
          </a:prstGeom>
        </p:spPr>
      </p:pic>
      <p:sp>
        <p:nvSpPr>
          <p:cNvPr id="5" name="Rectangle 4"/>
          <p:cNvSpPr/>
          <p:nvPr/>
        </p:nvSpPr>
        <p:spPr>
          <a:xfrm>
            <a:off x="1213263" y="4341613"/>
            <a:ext cx="396102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Figure 53: Student name being modified</a:t>
            </a:r>
            <a:endParaRPr lang="en-US" dirty="0"/>
          </a:p>
        </p:txBody>
      </p:sp>
    </p:spTree>
    <p:extLst>
      <p:ext uri="{BB962C8B-B14F-4D97-AF65-F5344CB8AC3E}">
        <p14:creationId xmlns:p14="http://schemas.microsoft.com/office/powerpoint/2010/main" val="1098835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buFont typeface="Wingdings" panose="05000000000000000000" pitchFamily="2" charset="2"/>
              <a:buChar char="Ø"/>
            </a:pPr>
            <a:r>
              <a:rPr lang="en-US" dirty="0" smtClean="0"/>
              <a:t>If </a:t>
            </a:r>
            <a:r>
              <a:rPr lang="en-US" dirty="0"/>
              <a:t>the system crashes this application will be corrupted.</a:t>
            </a:r>
          </a:p>
          <a:p>
            <a:pPr lvl="0">
              <a:buFont typeface="Wingdings" panose="05000000000000000000" pitchFamily="2" charset="2"/>
              <a:buChar char="Ø"/>
            </a:pPr>
            <a:r>
              <a:rPr lang="en-US" dirty="0"/>
              <a:t>Backend can be accessed for the storage but there is limit in storage.</a:t>
            </a:r>
          </a:p>
          <a:p>
            <a:pPr lvl="0">
              <a:buFont typeface="Wingdings" panose="05000000000000000000" pitchFamily="2" charset="2"/>
              <a:buChar char="Ø"/>
            </a:pPr>
            <a:r>
              <a:rPr lang="en-US" dirty="0"/>
              <a:t>It is </a:t>
            </a:r>
            <a:r>
              <a:rPr lang="en-US" dirty="0" smtClean="0"/>
              <a:t>online software but not complete</a:t>
            </a:r>
            <a:endParaRPr lang="en-US" dirty="0"/>
          </a:p>
          <a:p>
            <a:pPr>
              <a:buFont typeface="Wingdings" panose="05000000000000000000" pitchFamily="2" charset="2"/>
              <a:buChar char="Ø"/>
            </a:pPr>
            <a:r>
              <a:rPr lang="en-US" dirty="0"/>
              <a:t>This application can be used only by school management</a:t>
            </a:r>
          </a:p>
        </p:txBody>
      </p:sp>
    </p:spTree>
    <p:extLst>
      <p:ext uri="{BB962C8B-B14F-4D97-AF65-F5344CB8AC3E}">
        <p14:creationId xmlns:p14="http://schemas.microsoft.com/office/powerpoint/2010/main" val="3095239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Finally, with the use of Laravel framework of the PHP and Xampp with database, I am able to complete the website for the school. The school is user friendly and good to use.</a:t>
            </a:r>
            <a:r>
              <a:rPr lang="en-US" dirty="0"/>
              <a:t> </a:t>
            </a:r>
            <a:r>
              <a:rPr lang="en-US" dirty="0" smtClean="0"/>
              <a:t>Now, the school admin student teacher and parent can have easily access to the website and can get all the details of </a:t>
            </a:r>
            <a:r>
              <a:rPr lang="en-US" dirty="0"/>
              <a:t>S</a:t>
            </a:r>
            <a:r>
              <a:rPr lang="en-US" dirty="0" smtClean="0"/>
              <a:t>chool. Most of the requirements of school is completed and some others parts I kept for future work. </a:t>
            </a:r>
          </a:p>
        </p:txBody>
      </p:sp>
    </p:spTree>
    <p:extLst>
      <p:ext uri="{BB962C8B-B14F-4D97-AF65-F5344CB8AC3E}">
        <p14:creationId xmlns:p14="http://schemas.microsoft.com/office/powerpoint/2010/main" val="2298522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hlinkClick r:id="rId2"/>
              </a:rPr>
              <a:t>https://www.workbreakdownstructure.com/</a:t>
            </a:r>
            <a:endParaRPr lang="en-US" dirty="0"/>
          </a:p>
          <a:p>
            <a:pPr>
              <a:buFont typeface="Wingdings" panose="05000000000000000000" pitchFamily="2" charset="2"/>
              <a:buChar char="Ø"/>
            </a:pPr>
            <a:r>
              <a:rPr lang="en-US" u="sng" dirty="0">
                <a:hlinkClick r:id="rId3"/>
              </a:rPr>
              <a:t>https://en.wikipedia.org/wiki/Configuration_management</a:t>
            </a:r>
            <a:endParaRPr lang="en-US" dirty="0"/>
          </a:p>
          <a:p>
            <a:pPr>
              <a:buFont typeface="Wingdings" panose="05000000000000000000" pitchFamily="2" charset="2"/>
              <a:buChar char="Ø"/>
            </a:pPr>
            <a:r>
              <a:rPr lang="en-US" u="sng" dirty="0">
                <a:hlinkClick r:id="rId4"/>
              </a:rPr>
              <a:t>https://www.tutorialspoint.com/mvc_framework/mvc_framework_introduction.htm/</a:t>
            </a:r>
            <a:endParaRPr lang="en-US" dirty="0"/>
          </a:p>
          <a:p>
            <a:pPr>
              <a:buFont typeface="Wingdings" panose="05000000000000000000" pitchFamily="2" charset="2"/>
              <a:buChar char="Ø"/>
            </a:pPr>
            <a:r>
              <a:rPr lang="en-US" dirty="0" smtClean="0">
                <a:hlinkClick r:id="rId5"/>
              </a:rPr>
              <a:t> https</a:t>
            </a:r>
            <a:r>
              <a:rPr lang="en-US" dirty="0">
                <a:hlinkClick r:id="rId5"/>
              </a:rPr>
              <a:t>://laravel.com</a:t>
            </a:r>
            <a:r>
              <a:rPr lang="en-US" dirty="0" smtClean="0">
                <a:hlinkClick r:id="rId5"/>
              </a:rPr>
              <a:t>/</a:t>
            </a:r>
            <a:endParaRPr lang="en-US" dirty="0" smtClean="0"/>
          </a:p>
          <a:p>
            <a:pPr>
              <a:buFont typeface="Wingdings" panose="05000000000000000000" pitchFamily="2" charset="2"/>
              <a:buChar char="Ø"/>
            </a:pPr>
            <a:r>
              <a:rPr lang="en-US" dirty="0">
                <a:hlinkClick r:id="rId6"/>
              </a:rPr>
              <a:t>https://startbootstrap.com/</a:t>
            </a:r>
            <a:endParaRPr lang="en-US" dirty="0"/>
          </a:p>
        </p:txBody>
      </p:sp>
    </p:spTree>
    <p:extLst>
      <p:ext uri="{BB962C8B-B14F-4D97-AF65-F5344CB8AC3E}">
        <p14:creationId xmlns:p14="http://schemas.microsoft.com/office/powerpoint/2010/main" val="280196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1026"/>
            <a:ext cx="10515600" cy="1325563"/>
          </a:xfrm>
        </p:spPr>
        <p:txBody>
          <a:bodyPr/>
          <a:lstStyle/>
          <a:p>
            <a:r>
              <a:rPr lang="en-US" dirty="0" smtClean="0"/>
              <a:t>                               The end</a:t>
            </a:r>
            <a:endParaRPr lang="en-US" dirty="0"/>
          </a:p>
        </p:txBody>
      </p:sp>
      <p:sp>
        <p:nvSpPr>
          <p:cNvPr id="3" name="Content Placeholder 2"/>
          <p:cNvSpPr>
            <a:spLocks noGrp="1"/>
          </p:cNvSpPr>
          <p:nvPr>
            <p:ph idx="1"/>
          </p:nvPr>
        </p:nvSpPr>
        <p:spPr>
          <a:xfrm>
            <a:off x="1156252" y="2234318"/>
            <a:ext cx="5586454" cy="564542"/>
          </a:xfrm>
        </p:spPr>
        <p:txBody>
          <a:bodyPr/>
          <a:lstStyle/>
          <a:p>
            <a:pPr marL="0" indent="0">
              <a:buNone/>
            </a:pPr>
            <a:r>
              <a:rPr lang="en-US" dirty="0" smtClean="0"/>
              <a:t>                                               Thank you</a:t>
            </a:r>
            <a:endParaRPr lang="en-US" dirty="0"/>
          </a:p>
        </p:txBody>
      </p:sp>
    </p:spTree>
    <p:extLst>
      <p:ext uri="{BB962C8B-B14F-4D97-AF65-F5344CB8AC3E}">
        <p14:creationId xmlns:p14="http://schemas.microsoft.com/office/powerpoint/2010/main" val="125331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project</a:t>
            </a:r>
            <a:endParaRPr lang="en-US" dirty="0"/>
          </a:p>
        </p:txBody>
      </p:sp>
      <p:sp>
        <p:nvSpPr>
          <p:cNvPr id="3" name="Content Placeholder 2"/>
          <p:cNvSpPr>
            <a:spLocks noGrp="1"/>
          </p:cNvSpPr>
          <p:nvPr>
            <p:ph idx="1"/>
          </p:nvPr>
        </p:nvSpPr>
        <p:spPr/>
        <p:txBody>
          <a:bodyPr>
            <a:normAutofit lnSpcReduction="10000"/>
          </a:bodyPr>
          <a:lstStyle/>
          <a:p>
            <a:pPr lvl="0"/>
            <a:r>
              <a:rPr lang="en-US" dirty="0"/>
              <a:t>The school management has no record system in database, they are using record book for all the activities which is waste of money and also not safe since it can be damaged by air, water and dust.</a:t>
            </a:r>
          </a:p>
          <a:p>
            <a:pPr lvl="0"/>
            <a:r>
              <a:rPr lang="en-US" dirty="0"/>
              <a:t>Difficult in finding the record of students and the teachers. </a:t>
            </a:r>
          </a:p>
          <a:p>
            <a:pPr lvl="0"/>
            <a:r>
              <a:rPr lang="en-US" dirty="0"/>
              <a:t>Time consuming since searching each student in the record book is difficult.</a:t>
            </a:r>
          </a:p>
          <a:p>
            <a:pPr lvl="0"/>
            <a:r>
              <a:rPr lang="en-US" dirty="0"/>
              <a:t>School was facing the problem in recording the attendances and the          report in and fees</a:t>
            </a:r>
          </a:p>
          <a:p>
            <a:pPr lvl="0"/>
            <a:r>
              <a:rPr lang="en-US" dirty="0"/>
              <a:t>There was not clear idea of how many students are enrolled every year.</a:t>
            </a:r>
          </a:p>
          <a:p>
            <a:endParaRPr lang="en-US" dirty="0" smtClean="0"/>
          </a:p>
        </p:txBody>
      </p:sp>
    </p:spTree>
    <p:extLst>
      <p:ext uri="{BB962C8B-B14F-4D97-AF65-F5344CB8AC3E}">
        <p14:creationId xmlns:p14="http://schemas.microsoft.com/office/powerpoint/2010/main" val="558290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Aims</a:t>
            </a:r>
            <a:endParaRPr lang="en-US" dirty="0"/>
          </a:p>
          <a:p>
            <a:pPr lvl="0">
              <a:buFont typeface="Wingdings" panose="05000000000000000000" pitchFamily="2" charset="2"/>
              <a:buChar char="Ø"/>
            </a:pPr>
            <a:r>
              <a:rPr lang="en-US" dirty="0" smtClean="0"/>
              <a:t>To meet the requirements of the school</a:t>
            </a:r>
          </a:p>
          <a:p>
            <a:pPr lvl="0">
              <a:buFont typeface="Wingdings" panose="05000000000000000000" pitchFamily="2" charset="2"/>
              <a:buChar char="Ø"/>
            </a:pPr>
            <a:r>
              <a:rPr lang="en-US" dirty="0" smtClean="0"/>
              <a:t>To analyze the details data of school that includes teacher, student, class etc.</a:t>
            </a:r>
          </a:p>
          <a:p>
            <a:pPr lvl="0">
              <a:buFont typeface="Wingdings" panose="05000000000000000000" pitchFamily="2" charset="2"/>
              <a:buChar char="Ø"/>
            </a:pPr>
            <a:r>
              <a:rPr lang="en-US" dirty="0" smtClean="0"/>
              <a:t>To make admin easy in running academic process easy and fast </a:t>
            </a:r>
          </a:p>
          <a:p>
            <a:pPr lvl="0">
              <a:buFont typeface="Wingdings" panose="05000000000000000000" pitchFamily="2" charset="2"/>
              <a:buChar char="Ø"/>
            </a:pPr>
            <a:r>
              <a:rPr lang="en-US" dirty="0" smtClean="0"/>
              <a:t>To provide online exams</a:t>
            </a:r>
          </a:p>
          <a:p>
            <a:pPr lvl="0">
              <a:buFont typeface="Wingdings" panose="05000000000000000000" pitchFamily="2" charset="2"/>
              <a:buChar char="Ø"/>
            </a:pPr>
            <a:r>
              <a:rPr lang="en-US" dirty="0" smtClean="0"/>
              <a:t>To provide SMS/email facility for the notifications by admin </a:t>
            </a:r>
            <a:endParaRPr lang="en-US" dirty="0"/>
          </a:p>
        </p:txBody>
      </p:sp>
    </p:spTree>
    <p:extLst>
      <p:ext uri="{BB962C8B-B14F-4D97-AF65-F5344CB8AC3E}">
        <p14:creationId xmlns:p14="http://schemas.microsoft.com/office/powerpoint/2010/main" val="603674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pPr lvl="0"/>
            <a:endParaRPr lang="en-US" dirty="0" smtClean="0"/>
          </a:p>
          <a:p>
            <a:pPr marL="0" lvl="0" indent="0">
              <a:buNone/>
            </a:pPr>
            <a:r>
              <a:rPr lang="en-US" dirty="0" smtClean="0"/>
              <a:t>(a) Record keeping</a:t>
            </a:r>
            <a:endParaRPr lang="en-US" dirty="0"/>
          </a:p>
          <a:p>
            <a:pPr lvl="0">
              <a:buFont typeface="Wingdings" panose="05000000000000000000" pitchFamily="2" charset="2"/>
              <a:buChar char="Ø"/>
            </a:pPr>
            <a:r>
              <a:rPr lang="en-US" dirty="0" smtClean="0"/>
              <a:t>It </a:t>
            </a:r>
            <a:r>
              <a:rPr lang="en-US" dirty="0"/>
              <a:t>maintains the data of all the student and teacher in database system. </a:t>
            </a:r>
          </a:p>
          <a:p>
            <a:pPr lvl="0">
              <a:buFont typeface="Wingdings" panose="05000000000000000000" pitchFamily="2" charset="2"/>
              <a:buChar char="Ø"/>
            </a:pPr>
            <a:r>
              <a:rPr lang="en-US" dirty="0" smtClean="0"/>
              <a:t>It </a:t>
            </a:r>
            <a:r>
              <a:rPr lang="en-US" dirty="0"/>
              <a:t>maintains the personal record as well as the academic record of the student.</a:t>
            </a:r>
          </a:p>
          <a:p>
            <a:pPr>
              <a:buFont typeface="Wingdings" panose="05000000000000000000" pitchFamily="2" charset="2"/>
              <a:buChar char="Ø"/>
            </a:pPr>
            <a:r>
              <a:rPr lang="en-US" dirty="0"/>
              <a:t> It maintains student fee record and dues record. </a:t>
            </a:r>
          </a:p>
          <a:p>
            <a:pPr lvl="0">
              <a:buFont typeface="Wingdings" panose="05000000000000000000" pitchFamily="2" charset="2"/>
              <a:buChar char="Ø"/>
            </a:pPr>
            <a:r>
              <a:rPr lang="en-US" dirty="0"/>
              <a:t>Teacher personal record and salary record are also store in the software. </a:t>
            </a:r>
          </a:p>
          <a:p>
            <a:pPr lvl="0">
              <a:buFont typeface="Wingdings" panose="05000000000000000000" pitchFamily="2" charset="2"/>
              <a:buChar char="Ø"/>
            </a:pPr>
            <a:r>
              <a:rPr lang="en-US" dirty="0"/>
              <a:t>It also manages class record, subject record, examination record</a:t>
            </a:r>
            <a:r>
              <a:rPr lang="en-US" dirty="0" smtClean="0"/>
              <a:t>.</a:t>
            </a:r>
            <a:endParaRPr lang="en-US" dirty="0"/>
          </a:p>
        </p:txBody>
      </p:sp>
    </p:spTree>
    <p:extLst>
      <p:ext uri="{BB962C8B-B14F-4D97-AF65-F5344CB8AC3E}">
        <p14:creationId xmlns:p14="http://schemas.microsoft.com/office/powerpoint/2010/main" val="925517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 Reports Generating</a:t>
            </a:r>
          </a:p>
        </p:txBody>
      </p:sp>
      <p:sp>
        <p:nvSpPr>
          <p:cNvPr id="3" name="Content Placeholder 2"/>
          <p:cNvSpPr>
            <a:spLocks noGrp="1"/>
          </p:cNvSpPr>
          <p:nvPr>
            <p:ph idx="1"/>
          </p:nvPr>
        </p:nvSpPr>
        <p:spPr/>
        <p:txBody>
          <a:bodyPr>
            <a:normAutofit fontScale="85000" lnSpcReduction="20000"/>
          </a:bodyPr>
          <a:lstStyle/>
          <a:p>
            <a:endParaRPr lang="en-US" dirty="0" smtClean="0"/>
          </a:p>
          <a:p>
            <a:pPr marL="0" indent="0">
              <a:buNone/>
            </a:pPr>
            <a:endParaRPr lang="en-US" dirty="0"/>
          </a:p>
          <a:p>
            <a:pPr>
              <a:buFont typeface="Wingdings" panose="05000000000000000000" pitchFamily="2" charset="2"/>
              <a:buChar char="Ø"/>
            </a:pPr>
            <a:r>
              <a:rPr lang="en-US" dirty="0" smtClean="0"/>
              <a:t>Reports </a:t>
            </a:r>
            <a:r>
              <a:rPr lang="en-US" dirty="0"/>
              <a:t>are the essential outcomes of school management system (SMS).Reports includes the given points</a:t>
            </a:r>
          </a:p>
          <a:p>
            <a:pPr lvl="0">
              <a:buFont typeface="Wingdings" panose="05000000000000000000" pitchFamily="2" charset="2"/>
              <a:buChar char="Ø"/>
            </a:pPr>
            <a:r>
              <a:rPr lang="en-US" dirty="0"/>
              <a:t>Total number of student in the class</a:t>
            </a:r>
          </a:p>
          <a:p>
            <a:pPr lvl="0">
              <a:buFont typeface="Wingdings" panose="05000000000000000000" pitchFamily="2" charset="2"/>
              <a:buChar char="Ø"/>
            </a:pPr>
            <a:r>
              <a:rPr lang="en-US" dirty="0"/>
              <a:t>Student admission reports</a:t>
            </a:r>
          </a:p>
          <a:p>
            <a:pPr lvl="0">
              <a:buFont typeface="Wingdings" panose="05000000000000000000" pitchFamily="2" charset="2"/>
              <a:buChar char="Ø"/>
            </a:pPr>
            <a:r>
              <a:rPr lang="en-US" dirty="0"/>
              <a:t>Character certificate of the student </a:t>
            </a:r>
          </a:p>
          <a:p>
            <a:pPr lvl="0">
              <a:buFont typeface="Wingdings" panose="05000000000000000000" pitchFamily="2" charset="2"/>
              <a:buChar char="Ø"/>
            </a:pPr>
            <a:r>
              <a:rPr lang="en-US" dirty="0"/>
              <a:t>Submitted due reports</a:t>
            </a:r>
          </a:p>
          <a:p>
            <a:pPr lvl="0">
              <a:buFont typeface="Wingdings" panose="05000000000000000000" pitchFamily="2" charset="2"/>
              <a:buChar char="Ø"/>
            </a:pPr>
            <a:r>
              <a:rPr lang="en-US" dirty="0"/>
              <a:t>Teacher Experience reports</a:t>
            </a:r>
          </a:p>
          <a:p>
            <a:pPr lvl="0">
              <a:buFont typeface="Wingdings" panose="05000000000000000000" pitchFamily="2" charset="2"/>
              <a:buChar char="Ø"/>
            </a:pPr>
            <a:r>
              <a:rPr lang="en-US" dirty="0"/>
              <a:t>Examination report</a:t>
            </a:r>
          </a:p>
          <a:p>
            <a:r>
              <a:rPr lang="en-US" dirty="0"/>
              <a:t>Detail Marks Certificate</a:t>
            </a:r>
          </a:p>
        </p:txBody>
      </p:sp>
    </p:spTree>
    <p:extLst>
      <p:ext uri="{BB962C8B-B14F-4D97-AF65-F5344CB8AC3E}">
        <p14:creationId xmlns:p14="http://schemas.microsoft.com/office/powerpoint/2010/main" val="925517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a:t>Following are the main features of our project</a:t>
            </a:r>
          </a:p>
          <a:p>
            <a:pPr lvl="0"/>
            <a:r>
              <a:rPr lang="en-US" dirty="0"/>
              <a:t>Admin </a:t>
            </a:r>
            <a:r>
              <a:rPr lang="en-US" dirty="0" smtClean="0"/>
              <a:t>work</a:t>
            </a:r>
          </a:p>
          <a:p>
            <a:pPr lvl="0"/>
            <a:r>
              <a:rPr lang="en-US" dirty="0" smtClean="0"/>
              <a:t>Crud function</a:t>
            </a:r>
          </a:p>
          <a:p>
            <a:pPr lvl="0"/>
            <a:r>
              <a:rPr lang="en-US" dirty="0" smtClean="0"/>
              <a:t>Thorough Attendance</a:t>
            </a:r>
            <a:endParaRPr lang="en-US" dirty="0"/>
          </a:p>
          <a:p>
            <a:pPr lvl="0"/>
            <a:r>
              <a:rPr lang="en-US" dirty="0"/>
              <a:t>Maintaining </a:t>
            </a:r>
            <a:r>
              <a:rPr lang="en-US" dirty="0" smtClean="0"/>
              <a:t>Examination </a:t>
            </a:r>
          </a:p>
          <a:p>
            <a:pPr lvl="0"/>
            <a:r>
              <a:rPr lang="en-US" dirty="0" smtClean="0"/>
              <a:t>Communication</a:t>
            </a:r>
            <a:endParaRPr lang="en-US" dirty="0"/>
          </a:p>
        </p:txBody>
      </p:sp>
    </p:spTree>
    <p:extLst>
      <p:ext uri="{BB962C8B-B14F-4D97-AF65-F5344CB8AC3E}">
        <p14:creationId xmlns:p14="http://schemas.microsoft.com/office/powerpoint/2010/main" val="539976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 Breakdown system</a:t>
            </a:r>
            <a:r>
              <a:rPr lang="en-US" dirty="0"/>
              <a:t/>
            </a:r>
            <a:br>
              <a:rPr lang="en-US" dirty="0"/>
            </a:br>
            <a:r>
              <a:rPr lang="en-US" sz="2000" dirty="0"/>
              <a:t>Work breakdown structure is a project management and systems where works are divided into smaller projects.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96899" y="2488758"/>
            <a:ext cx="8163651" cy="3636719"/>
          </a:xfrm>
          <a:prstGeom prst="rect">
            <a:avLst/>
          </a:prstGeom>
        </p:spPr>
      </p:pic>
    </p:spTree>
    <p:extLst>
      <p:ext uri="{BB962C8B-B14F-4D97-AF65-F5344CB8AC3E}">
        <p14:creationId xmlns:p14="http://schemas.microsoft.com/office/powerpoint/2010/main" val="285814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1241</Words>
  <Application>Microsoft Office PowerPoint</Application>
  <PresentationFormat>Widescreen</PresentationFormat>
  <Paragraphs>171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School Management System    </vt:lpstr>
      <vt:lpstr>Introduction</vt:lpstr>
      <vt:lpstr>Problem statement</vt:lpstr>
      <vt:lpstr>Background of project</vt:lpstr>
      <vt:lpstr>Aims and Objectives</vt:lpstr>
      <vt:lpstr>Objectives</vt:lpstr>
      <vt:lpstr>(b) Reports Generating</vt:lpstr>
      <vt:lpstr>Features</vt:lpstr>
      <vt:lpstr>Work Breakdown system Work breakdown structure is a project management and systems where works are divided into smaller projects. </vt:lpstr>
      <vt:lpstr>PowerPoint Presentation</vt:lpstr>
      <vt:lpstr>Gantt Chart</vt:lpstr>
      <vt:lpstr>Methodology</vt:lpstr>
      <vt:lpstr>Architecture</vt:lpstr>
      <vt:lpstr>Risk management</vt:lpstr>
      <vt:lpstr>PowerPoint Presentation</vt:lpstr>
      <vt:lpstr>Risk are evaluated on the basis of following table</vt:lpstr>
      <vt:lpstr>PowerPoint Presentation</vt:lpstr>
      <vt:lpstr>Design</vt:lpstr>
      <vt:lpstr>PowerPoint Presentation</vt:lpstr>
      <vt:lpstr>Coding and UI</vt:lpstr>
      <vt:lpstr>PowerPoint Presentation</vt:lpstr>
      <vt:lpstr>PowerPoint Presentation</vt:lpstr>
      <vt:lpstr>Test cases</vt:lpstr>
      <vt:lpstr>Future work</vt:lpstr>
      <vt:lpstr>User manual</vt:lpstr>
      <vt:lpstr>User manual</vt:lpstr>
      <vt:lpstr>PowerPoint Presentation</vt:lpstr>
      <vt:lpstr>Teacher Register Form</vt:lpstr>
      <vt:lpstr>Student Registration Form</vt:lpstr>
      <vt:lpstr>Parent Registration Form</vt:lpstr>
      <vt:lpstr>  After successful registration approved by admin, users can login the page  Login page for all users</vt:lpstr>
      <vt:lpstr>PowerPoint Presentation</vt:lpstr>
      <vt:lpstr>PowerPoint Presentation</vt:lpstr>
      <vt:lpstr>PowerPoint Presentation</vt:lpstr>
      <vt:lpstr>PowerPoint Presentation</vt:lpstr>
      <vt:lpstr>Limitations</vt:lpstr>
      <vt:lpstr>conclusion</vt:lpstr>
      <vt:lpstr>References</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    </dc:title>
  <dc:creator>dawa lhamo</dc:creator>
  <cp:lastModifiedBy>dawa lhamo</cp:lastModifiedBy>
  <cp:revision>33</cp:revision>
  <dcterms:created xsi:type="dcterms:W3CDTF">2019-03-27T16:58:17Z</dcterms:created>
  <dcterms:modified xsi:type="dcterms:W3CDTF">2019-04-23T03:23:57Z</dcterms:modified>
</cp:coreProperties>
</file>