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5/13/2025</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5/13/2025</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5/13/2025</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5/13/2025</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5/13/2025</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5/13/2025</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5/13/2025</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5/13/2025</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5/13/2025</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5/13/2025</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5/13/2025</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5/13/2025</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2716501" y="1996373"/>
            <a:ext cx="6739136" cy="2387918"/>
          </a:xfrm>
        </p:spPr>
        <p:txBody>
          <a:bodyPr anchor="b">
            <a:normAutofit/>
          </a:bodyPr>
          <a:lstStyle/>
          <a:p>
            <a:r>
              <a:rPr lang="en-US" sz="3600" b="1" dirty="0">
                <a:solidFill>
                  <a:schemeClr val="tx2"/>
                </a:solidFill>
              </a:rPr>
              <a:t>Understanding Employee Attrition through HR Data</a:t>
            </a:r>
            <a:br>
              <a:rPr lang="en-US" sz="3600" b="1" dirty="0">
                <a:solidFill>
                  <a:schemeClr val="tx2"/>
                </a:solidFill>
              </a:rPr>
            </a:br>
            <a:r>
              <a:rPr lang="en-US" sz="3600" b="1" dirty="0">
                <a:solidFill>
                  <a:schemeClr val="tx2"/>
                </a:solidFill>
              </a:rPr>
              <a:t>Micro-Project 1</a:t>
            </a:r>
            <a:br>
              <a:rPr lang="en-US" sz="3600" b="1" dirty="0">
                <a:solidFill>
                  <a:schemeClr val="tx2"/>
                </a:solidFill>
              </a:rPr>
            </a:br>
            <a:endParaRPr lang="en-US" sz="3600" b="1" dirty="0">
              <a:solidFill>
                <a:schemeClr val="tx2"/>
              </a:solidFill>
            </a:endParaRPr>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2725505" y="4200522"/>
            <a:ext cx="6740685" cy="682079"/>
          </a:xfrm>
        </p:spPr>
        <p:txBody>
          <a:bodyPr>
            <a:normAutofit/>
          </a:bodyPr>
          <a:lstStyle/>
          <a:p>
            <a:r>
              <a:rPr lang="en-US" sz="1500" dirty="0">
                <a:solidFill>
                  <a:schemeClr val="tx2"/>
                </a:solidFill>
              </a:rPr>
              <a:t>David A. Hall</a:t>
            </a:r>
          </a:p>
          <a:p>
            <a:r>
              <a:rPr lang="en-US" sz="1500" dirty="0">
                <a:solidFill>
                  <a:schemeClr val="tx2"/>
                </a:solidFill>
              </a:rPr>
              <a:t>5/13/2025</a:t>
            </a:r>
          </a:p>
          <a:p>
            <a:endParaRPr lang="en-US" sz="1500" dirty="0">
              <a:solidFill>
                <a:schemeClr val="tx2"/>
              </a:solidFill>
            </a:endParaRPr>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8EAE528-DF03-503A-932D-A5D9037F5AA1}"/>
              </a:ext>
            </a:extLst>
          </p:cNvPr>
          <p:cNvSpPr txBox="1"/>
          <p:nvPr/>
        </p:nvSpPr>
        <p:spPr>
          <a:xfrm>
            <a:off x="203113" y="6035347"/>
            <a:ext cx="6896425" cy="636072"/>
          </a:xfrm>
          <a:prstGeom prst="rect">
            <a:avLst/>
          </a:prstGeom>
          <a:noFill/>
        </p:spPr>
        <p:txBody>
          <a:bodyPr wrap="square">
            <a:spAutoFit/>
          </a:bodyPr>
          <a:lstStyle/>
          <a:p>
            <a:pPr>
              <a:lnSpc>
                <a:spcPct val="90000"/>
              </a:lnSpc>
              <a:spcBef>
                <a:spcPts val="1000"/>
              </a:spcBef>
            </a:pPr>
            <a:r>
              <a:rPr lang="en-US" sz="1500" dirty="0">
                <a:solidFill>
                  <a:schemeClr val="tx2"/>
                </a:solidFill>
              </a:rPr>
              <a:t>Data Repository:</a:t>
            </a:r>
          </a:p>
          <a:p>
            <a:pPr>
              <a:lnSpc>
                <a:spcPct val="90000"/>
              </a:lnSpc>
              <a:spcBef>
                <a:spcPts val="1000"/>
              </a:spcBef>
            </a:pPr>
            <a:r>
              <a:rPr lang="en-US" sz="1500" dirty="0">
                <a:solidFill>
                  <a:schemeClr val="tx2"/>
                </a:solidFill>
              </a:rPr>
              <a:t>https://github.com/dhall891/ANA500/tree/main</a:t>
            </a:r>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Attrition vs Job Satisfaction</a:t>
            </a:r>
          </a:p>
        </p:txBody>
      </p:sp>
      <p:pic>
        <p:nvPicPr>
          <p:cNvPr id="3" name="Picture 2" descr="Attrition_vs_JobSatisfaction.png"/>
          <p:cNvPicPr>
            <a:picLocks noChangeAspect="1"/>
          </p:cNvPicPr>
          <p:nvPr/>
        </p:nvPicPr>
        <p:blipFill>
          <a:blip r:embed="rId2"/>
          <a:stretch>
            <a:fillRect/>
          </a:stretch>
        </p:blipFill>
        <p:spPr>
          <a:xfrm>
            <a:off x="2438400" y="1371600"/>
            <a:ext cx="7315200" cy="4572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Years at Company by Attrition</a:t>
            </a:r>
          </a:p>
        </p:txBody>
      </p:sp>
      <p:pic>
        <p:nvPicPr>
          <p:cNvPr id="3" name="Picture 2" descr="YearsAtCompany_by_Attrition.png"/>
          <p:cNvPicPr>
            <a:picLocks noChangeAspect="1"/>
          </p:cNvPicPr>
          <p:nvPr/>
        </p:nvPicPr>
        <p:blipFill>
          <a:blip r:embed="rId2"/>
          <a:stretch>
            <a:fillRect/>
          </a:stretch>
        </p:blipFill>
        <p:spPr>
          <a:xfrm>
            <a:off x="2438400" y="1371600"/>
            <a:ext cx="7315200" cy="4572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rrelation_Heatmap.png"/>
          <p:cNvPicPr>
            <a:picLocks noChangeAspect="1"/>
          </p:cNvPicPr>
          <p:nvPr/>
        </p:nvPicPr>
        <p:blipFill>
          <a:blip r:embed="rId2"/>
          <a:stretch>
            <a:fillRect/>
          </a:stretch>
        </p:blipFill>
        <p:spPr>
          <a:xfrm>
            <a:off x="4727089" y="576085"/>
            <a:ext cx="7315200" cy="6096000"/>
          </a:xfrm>
          <a:prstGeom prst="rect">
            <a:avLst/>
          </a:prstGeom>
        </p:spPr>
      </p:pic>
      <p:sp>
        <p:nvSpPr>
          <p:cNvPr id="2" name="Title 1"/>
          <p:cNvSpPr>
            <a:spLocks noGrp="1"/>
          </p:cNvSpPr>
          <p:nvPr>
            <p:ph type="title"/>
          </p:nvPr>
        </p:nvSpPr>
        <p:spPr>
          <a:xfrm>
            <a:off x="149711" y="-86696"/>
            <a:ext cx="10515600" cy="1325563"/>
          </a:xfrm>
        </p:spPr>
        <p:txBody>
          <a:bodyPr/>
          <a:lstStyle/>
          <a:p>
            <a:r>
              <a:rPr dirty="0"/>
              <a:t>Correlation Heatmap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Tree>
    <p:extLst>
      <p:ext uri="{BB962C8B-B14F-4D97-AF65-F5344CB8AC3E}">
        <p14:creationId xmlns:p14="http://schemas.microsoft.com/office/powerpoint/2010/main" val="4024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a:xfrm>
            <a:off x="6094105" y="802955"/>
            <a:ext cx="4977976" cy="1454051"/>
          </a:xfrm>
        </p:spPr>
        <p:txBody>
          <a:bodyPr>
            <a:normAutofit/>
          </a:bodyPr>
          <a:lstStyle/>
          <a:p>
            <a:r>
              <a:rPr lang="en-US" sz="4000" b="1" dirty="0">
                <a:solidFill>
                  <a:schemeClr val="tx2"/>
                </a:solidFill>
              </a:rPr>
              <a:t>Problem Statement</a:t>
            </a:r>
          </a:p>
        </p:txBody>
      </p:sp>
      <p:pic>
        <p:nvPicPr>
          <p:cNvPr id="7" name="Graphic 6" descr="Connections">
            <a:extLst>
              <a:ext uri="{FF2B5EF4-FFF2-40B4-BE49-F238E27FC236}">
                <a16:creationId xmlns:a16="http://schemas.microsoft.com/office/drawing/2014/main" id="{9C3140FB-3B13-FEF9-D86D-A7BE0ECBEE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a:xfrm>
            <a:off x="6090574" y="2421682"/>
            <a:ext cx="4977578" cy="3639289"/>
          </a:xfrm>
        </p:spPr>
        <p:txBody>
          <a:bodyPr anchor="ctr">
            <a:normAutofit/>
          </a:bodyPr>
          <a:lstStyle/>
          <a:p>
            <a:pPr marL="0" indent="0">
              <a:buNone/>
            </a:pPr>
            <a:r>
              <a:rPr lang="en-US" sz="1800" dirty="0">
                <a:solidFill>
                  <a:schemeClr val="tx2"/>
                </a:solidFill>
              </a:rPr>
              <a:t>Employee turnover is a costly issue for companies. Understanding which factors contribute to employee attrition can help organizations take early action to retain valuable talent. This project uses historical HR data to explore patterns and variables linked to employee attrition.</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06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6094105" y="802955"/>
            <a:ext cx="4977976" cy="1454051"/>
          </a:xfrm>
        </p:spPr>
        <p:txBody>
          <a:bodyPr>
            <a:normAutofit/>
          </a:bodyPr>
          <a:lstStyle/>
          <a:p>
            <a:r>
              <a:rPr lang="en-US" sz="3600" b="1" dirty="0">
                <a:solidFill>
                  <a:schemeClr val="tx2"/>
                </a:solidFill>
              </a:rPr>
              <a:t>Hypothesis Formulation</a:t>
            </a:r>
          </a:p>
        </p:txBody>
      </p:sp>
      <p:pic>
        <p:nvPicPr>
          <p:cNvPr id="7" name="Graphic 6" descr="Onboarding">
            <a:extLst>
              <a:ext uri="{FF2B5EF4-FFF2-40B4-BE49-F238E27FC236}">
                <a16:creationId xmlns:a16="http://schemas.microsoft.com/office/drawing/2014/main" id="{AFCEA6A0-9F8E-3F3F-7824-FB5EF4CA1D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a:xfrm>
            <a:off x="6090574" y="2421682"/>
            <a:ext cx="4977578" cy="3639289"/>
          </a:xfrm>
        </p:spPr>
        <p:txBody>
          <a:bodyPr anchor="ctr">
            <a:normAutofit/>
          </a:bodyPr>
          <a:lstStyle/>
          <a:p>
            <a:pPr marL="0" indent="0">
              <a:buNone/>
            </a:pPr>
            <a:r>
              <a:rPr lang="en-US" sz="1800" dirty="0">
                <a:solidFill>
                  <a:schemeClr val="tx2"/>
                </a:solidFill>
              </a:rPr>
              <a:t>Employees with long commute distances, low job satisfaction, and limited career growth are more likely to leave the company.</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094105" y="802955"/>
            <a:ext cx="4977976" cy="1454051"/>
          </a:xfrm>
        </p:spPr>
        <p:txBody>
          <a:bodyPr>
            <a:normAutofit/>
          </a:bodyPr>
          <a:lstStyle/>
          <a:p>
            <a:r>
              <a:rPr lang="en-US" sz="3600" b="1" dirty="0">
                <a:solidFill>
                  <a:schemeClr val="tx2"/>
                </a:solidFill>
              </a:rPr>
              <a:t>Acquire Data</a:t>
            </a:r>
          </a:p>
        </p:txBody>
      </p:sp>
      <p:pic>
        <p:nvPicPr>
          <p:cNvPr id="9" name="Graphic 8" descr="Table">
            <a:extLst>
              <a:ext uri="{FF2B5EF4-FFF2-40B4-BE49-F238E27FC236}">
                <a16:creationId xmlns:a16="http://schemas.microsoft.com/office/drawing/2014/main" id="{149605BF-58EB-D8F1-BACF-E5C0108766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5" name="Rectangle 2">
            <a:extLst>
              <a:ext uri="{FF2B5EF4-FFF2-40B4-BE49-F238E27FC236}">
                <a16:creationId xmlns:a16="http://schemas.microsoft.com/office/drawing/2014/main" id="{683FD2F3-F66A-7C97-F095-276FC9DD7D19}"/>
              </a:ext>
            </a:extLst>
          </p:cNvPr>
          <p:cNvSpPr>
            <a:spLocks noGrp="1" noChangeArrowheads="1"/>
          </p:cNvSpPr>
          <p:nvPr>
            <p:ph idx="1"/>
          </p:nvPr>
        </p:nvSpPr>
        <p:spPr bwMode="auto">
          <a:xfrm>
            <a:off x="6090574" y="2421682"/>
            <a:ext cx="4977578" cy="36392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fontAlgn="base">
              <a:spcAft>
                <a:spcPct val="0"/>
              </a:spcAft>
            </a:pPr>
            <a:r>
              <a:rPr lang="en-US" altLang="en-US" sz="1800" dirty="0">
                <a:solidFill>
                  <a:schemeClr val="tx2"/>
                </a:solidFill>
              </a:rPr>
              <a:t>Dataset: Employee Attrition.csv</a:t>
            </a:r>
          </a:p>
          <a:p>
            <a:pPr fontAlgn="base">
              <a:spcAft>
                <a:spcPct val="0"/>
              </a:spcAft>
            </a:pPr>
            <a:r>
              <a:rPr lang="en-US" altLang="en-US" sz="1800" dirty="0">
                <a:solidFill>
                  <a:schemeClr val="tx2"/>
                </a:solidFill>
              </a:rPr>
              <a:t>Rows: 1,470</a:t>
            </a:r>
          </a:p>
          <a:p>
            <a:pPr fontAlgn="base">
              <a:spcAft>
                <a:spcPct val="0"/>
              </a:spcAft>
            </a:pPr>
            <a:r>
              <a:rPr lang="en-US" altLang="en-US" sz="1800" dirty="0">
                <a:solidFill>
                  <a:schemeClr val="tx2"/>
                </a:solidFill>
              </a:rPr>
              <a:t>Columns: 35</a:t>
            </a:r>
          </a:p>
          <a:p>
            <a:pPr fontAlgn="base">
              <a:spcAft>
                <a:spcPct val="0"/>
              </a:spcAft>
            </a:pPr>
            <a:r>
              <a:rPr lang="en-US" altLang="en-US" sz="1800" dirty="0">
                <a:solidFill>
                  <a:schemeClr val="tx2"/>
                </a:solidFill>
              </a:rPr>
              <a:t>No missing values were detected.</a:t>
            </a:r>
          </a:p>
          <a:p>
            <a:pPr fontAlgn="base">
              <a:spcAft>
                <a:spcPct val="0"/>
              </a:spcAft>
            </a:pPr>
            <a:r>
              <a:rPr lang="en-US" altLang="en-US" sz="1800" dirty="0">
                <a:solidFill>
                  <a:schemeClr val="tx2"/>
                </a:solidFill>
              </a:rPr>
              <a:t>No duplicate rows found.</a:t>
            </a:r>
          </a:p>
          <a:p>
            <a:pPr marL="0" marR="0" lvl="0" indent="0"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70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243425" y="274729"/>
            <a:ext cx="2804837" cy="1078174"/>
          </a:xfrm>
        </p:spPr>
        <p:txBody>
          <a:bodyPr>
            <a:normAutofit/>
          </a:bodyPr>
          <a:lstStyle/>
          <a:p>
            <a:r>
              <a:rPr lang="en-US" sz="3600" b="1" dirty="0">
                <a:solidFill>
                  <a:schemeClr val="tx2"/>
                </a:solidFill>
              </a:rPr>
              <a:t>Prepare Data</a:t>
            </a:r>
          </a:p>
        </p:txBody>
      </p:sp>
      <p:sp>
        <p:nvSpPr>
          <p:cNvPr id="5" name="Rectangle 2">
            <a:extLst>
              <a:ext uri="{FF2B5EF4-FFF2-40B4-BE49-F238E27FC236}">
                <a16:creationId xmlns:a16="http://schemas.microsoft.com/office/drawing/2014/main" id="{8F123587-6D57-91C9-A15D-705D32E9B986}"/>
              </a:ext>
            </a:extLst>
          </p:cNvPr>
          <p:cNvSpPr>
            <a:spLocks noGrp="1" noChangeArrowheads="1"/>
          </p:cNvSpPr>
          <p:nvPr>
            <p:ph idx="1"/>
          </p:nvPr>
        </p:nvSpPr>
        <p:spPr bwMode="auto">
          <a:xfrm>
            <a:off x="3859481" y="1132626"/>
            <a:ext cx="8217724" cy="52303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2" anchor="ctr" anchorCtr="0" compatLnSpc="1">
            <a:prstTxWarp prst="textNoShape">
              <a:avLst/>
            </a:prstTxWarp>
            <a:normAutofit/>
          </a:bodyPr>
          <a:lstStyle/>
          <a:p>
            <a:pPr marL="0" marR="0" lvl="0" indent="0" fontAlgn="base">
              <a:spcAft>
                <a:spcPct val="0"/>
              </a:spcAft>
              <a:buClrTx/>
              <a:buSzTx/>
              <a:buNone/>
              <a:tabLst/>
            </a:pPr>
            <a:r>
              <a:rPr lang="en-US" altLang="en-US" sz="1800" dirty="0">
                <a:solidFill>
                  <a:schemeClr val="tx2"/>
                </a:solidFill>
              </a:rPr>
              <a:t>Dropped irrelevant or constant-value columns:</a:t>
            </a:r>
          </a:p>
          <a:p>
            <a:pPr lvl="1" fontAlgn="base">
              <a:spcAft>
                <a:spcPct val="0"/>
              </a:spcAft>
            </a:pPr>
            <a:r>
              <a:rPr lang="en-US" altLang="en-US" sz="1400" dirty="0" err="1">
                <a:solidFill>
                  <a:schemeClr val="tx2"/>
                </a:solidFill>
              </a:rPr>
              <a:t>EmployeeCount</a:t>
            </a:r>
            <a:r>
              <a:rPr lang="en-US" altLang="en-US" sz="1400" dirty="0">
                <a:solidFill>
                  <a:schemeClr val="tx2"/>
                </a:solidFill>
              </a:rPr>
              <a:t> </a:t>
            </a:r>
          </a:p>
          <a:p>
            <a:pPr lvl="1" fontAlgn="base">
              <a:spcAft>
                <a:spcPct val="0"/>
              </a:spcAft>
            </a:pPr>
            <a:r>
              <a:rPr lang="en-US" altLang="en-US" sz="1400" dirty="0" err="1">
                <a:solidFill>
                  <a:schemeClr val="tx2"/>
                </a:solidFill>
              </a:rPr>
              <a:t>EmployeeNumber</a:t>
            </a:r>
            <a:r>
              <a:rPr lang="en-US" altLang="en-US" sz="1400" dirty="0">
                <a:solidFill>
                  <a:schemeClr val="tx2"/>
                </a:solidFill>
              </a:rPr>
              <a:t> </a:t>
            </a:r>
          </a:p>
          <a:p>
            <a:pPr lvl="1" fontAlgn="base">
              <a:spcAft>
                <a:spcPct val="0"/>
              </a:spcAft>
            </a:pPr>
            <a:r>
              <a:rPr lang="en-US" altLang="en-US" sz="1400" dirty="0">
                <a:solidFill>
                  <a:schemeClr val="tx2"/>
                </a:solidFill>
              </a:rPr>
              <a:t>Over18 </a:t>
            </a:r>
          </a:p>
          <a:p>
            <a:pPr lvl="1" fontAlgn="base">
              <a:spcAft>
                <a:spcPct val="0"/>
              </a:spcAft>
            </a:pPr>
            <a:r>
              <a:rPr lang="en-US" altLang="en-US" sz="1400" dirty="0" err="1">
                <a:solidFill>
                  <a:schemeClr val="tx2"/>
                </a:solidFill>
              </a:rPr>
              <a:t>StandardHours</a:t>
            </a:r>
            <a:endParaRPr lang="en-US" altLang="en-US" sz="1400" dirty="0">
              <a:solidFill>
                <a:schemeClr val="tx2"/>
              </a:solidFill>
            </a:endParaRPr>
          </a:p>
          <a:p>
            <a:pPr marL="0" marR="0" lvl="0" indent="0" fontAlgn="base">
              <a:spcAft>
                <a:spcPct val="0"/>
              </a:spcAft>
              <a:buClrTx/>
              <a:buSzTx/>
              <a:buNone/>
              <a:tabLst/>
            </a:pPr>
            <a:r>
              <a:rPr lang="en-US" altLang="en-US" sz="1800" dirty="0">
                <a:solidFill>
                  <a:schemeClr val="tx2"/>
                </a:solidFill>
              </a:rPr>
              <a:t>Dataset reduced to 31 relevant columns</a:t>
            </a:r>
          </a:p>
          <a:p>
            <a:pPr marL="0" marR="0" lvl="0" indent="0" fontAlgn="base">
              <a:spcAft>
                <a:spcPct val="0"/>
              </a:spcAft>
              <a:buClrTx/>
              <a:buSzTx/>
              <a:buNone/>
              <a:tabLst/>
            </a:pPr>
            <a:r>
              <a:rPr lang="en-US" altLang="en-US" sz="1800" dirty="0">
                <a:solidFill>
                  <a:schemeClr val="tx2"/>
                </a:solidFill>
              </a:rPr>
              <a:t>Target variable Attrition is imbalanced:</a:t>
            </a:r>
          </a:p>
          <a:p>
            <a:pPr lvl="1" fontAlgn="base">
              <a:spcAft>
                <a:spcPct val="0"/>
              </a:spcAft>
            </a:pPr>
            <a:r>
              <a:rPr lang="en-US" altLang="en-US" sz="1400" dirty="0">
                <a:solidFill>
                  <a:schemeClr val="tx2"/>
                </a:solidFill>
              </a:rPr>
              <a:t>1,233 "No" (still with the company)</a:t>
            </a:r>
          </a:p>
          <a:p>
            <a:pPr lvl="1" fontAlgn="base">
              <a:spcAft>
                <a:spcPct val="0"/>
              </a:spcAft>
            </a:pPr>
            <a:r>
              <a:rPr lang="en-US" altLang="en-US" sz="1400" dirty="0">
                <a:solidFill>
                  <a:schemeClr val="tx2"/>
                </a:solidFill>
              </a:rPr>
              <a:t>237 "Yes" (have left the company)</a:t>
            </a:r>
          </a:p>
          <a:p>
            <a:pPr marL="0" marR="0" lvl="0" indent="0" fontAlgn="base">
              <a:spcAft>
                <a:spcPct val="0"/>
              </a:spcAft>
              <a:buClrTx/>
              <a:buSzTx/>
              <a:buNone/>
              <a:tabLst/>
            </a:pPr>
            <a:r>
              <a:rPr lang="en-US" altLang="en-US" sz="1800" dirty="0">
                <a:solidFill>
                  <a:schemeClr val="tx2"/>
                </a:solidFill>
              </a:rPr>
              <a:t>To address this imbalance in future modeling:</a:t>
            </a:r>
          </a:p>
          <a:p>
            <a:pPr marR="0" lvl="1" fontAlgn="base">
              <a:spcAft>
                <a:spcPct val="0"/>
              </a:spcAft>
              <a:buClrTx/>
              <a:buSzTx/>
              <a:tabLst/>
            </a:pPr>
            <a:r>
              <a:rPr lang="en-US" altLang="en-US" sz="1400" dirty="0">
                <a:solidFill>
                  <a:schemeClr val="tx2"/>
                </a:solidFill>
              </a:rPr>
              <a:t>Will consider using resampling techniques such as SMOTE</a:t>
            </a:r>
          </a:p>
          <a:p>
            <a:pPr marR="0" lvl="1" fontAlgn="base">
              <a:spcAft>
                <a:spcPct val="0"/>
              </a:spcAft>
              <a:buClrTx/>
              <a:buSzTx/>
              <a:tabLst/>
            </a:pPr>
            <a:r>
              <a:rPr lang="en-US" altLang="en-US" sz="1400" dirty="0">
                <a:solidFill>
                  <a:schemeClr val="tx2"/>
                </a:solidFill>
              </a:rPr>
              <a:t>May also use class weighting in predictive models</a:t>
            </a:r>
          </a:p>
          <a:p>
            <a:pPr marL="0" marR="0" lvl="0" indent="0" fontAlgn="base">
              <a:spcAft>
                <a:spcPct val="0"/>
              </a:spcAft>
              <a:buClrTx/>
              <a:buSzTx/>
              <a:buNone/>
              <a:tabLst/>
            </a:pPr>
            <a:endParaRPr lang="en-US" altLang="en-US" sz="1800" dirty="0">
              <a:solidFill>
                <a:schemeClr val="tx2"/>
              </a:solidFill>
            </a:endParaRPr>
          </a:p>
          <a:p>
            <a:pPr marL="0" marR="0" lvl="0" indent="0" fontAlgn="base">
              <a:spcAft>
                <a:spcPct val="0"/>
              </a:spcAft>
              <a:buClrTx/>
              <a:buSzTx/>
              <a:buNone/>
              <a:tabLst/>
            </a:pPr>
            <a:endParaRPr lang="en-US" altLang="en-US" sz="1800" dirty="0">
              <a:solidFill>
                <a:schemeClr val="tx2"/>
              </a:solidFill>
            </a:endParaRPr>
          </a:p>
          <a:p>
            <a:pPr marL="0" marR="0" lvl="0" indent="0" fontAlgn="base">
              <a:spcAft>
                <a:spcPct val="0"/>
              </a:spcAft>
              <a:buClrTx/>
              <a:buSzTx/>
              <a:buNone/>
              <a:tabLst/>
            </a:pPr>
            <a:r>
              <a:rPr lang="en-US" altLang="en-US" sz="1800" dirty="0">
                <a:solidFill>
                  <a:schemeClr val="tx2"/>
                </a:solidFill>
              </a:rPr>
              <a:t>Planned feature transformations:</a:t>
            </a:r>
          </a:p>
          <a:p>
            <a:pPr lvl="1" fontAlgn="base">
              <a:spcAft>
                <a:spcPct val="0"/>
              </a:spcAft>
            </a:pPr>
            <a:r>
              <a:rPr lang="en-US" altLang="en-US" sz="1400" dirty="0">
                <a:solidFill>
                  <a:schemeClr val="tx2"/>
                </a:solidFill>
              </a:rPr>
              <a:t>Categorical features such as </a:t>
            </a:r>
            <a:r>
              <a:rPr lang="en-US" altLang="en-US" sz="1400" dirty="0" err="1">
                <a:solidFill>
                  <a:schemeClr val="tx2"/>
                </a:solidFill>
              </a:rPr>
              <a:t>BusinessTravel</a:t>
            </a:r>
            <a:r>
              <a:rPr lang="en-US" altLang="en-US" sz="1400" dirty="0">
                <a:solidFill>
                  <a:schemeClr val="tx2"/>
                </a:solidFill>
              </a:rPr>
              <a:t>, </a:t>
            </a:r>
            <a:r>
              <a:rPr lang="en-US" altLang="en-US" sz="1400" dirty="0" err="1">
                <a:solidFill>
                  <a:schemeClr val="tx2"/>
                </a:solidFill>
              </a:rPr>
              <a:t>JobRole</a:t>
            </a:r>
            <a:r>
              <a:rPr lang="en-US" altLang="en-US" sz="1400" dirty="0">
                <a:solidFill>
                  <a:schemeClr val="tx2"/>
                </a:solidFill>
              </a:rPr>
              <a:t>, and Gender will require one-hot encoding</a:t>
            </a:r>
          </a:p>
          <a:p>
            <a:pPr lvl="1" fontAlgn="base">
              <a:spcAft>
                <a:spcPct val="0"/>
              </a:spcAft>
            </a:pPr>
            <a:r>
              <a:rPr lang="en-US" altLang="en-US" sz="1400" dirty="0">
                <a:solidFill>
                  <a:schemeClr val="tx2"/>
                </a:solidFill>
              </a:rPr>
              <a:t>Numerical features may be normalized depending on the algorithm used</a:t>
            </a:r>
          </a:p>
          <a:p>
            <a:pPr marL="0" marR="0" lvl="0" indent="0" fontAlgn="base">
              <a:spcAft>
                <a:spcPct val="0"/>
              </a:spcAft>
              <a:buClrTx/>
              <a:buSzTx/>
              <a:buNone/>
              <a:tabLst/>
            </a:pPr>
            <a:r>
              <a:rPr lang="en-US" altLang="en-US" sz="1800" dirty="0">
                <a:solidFill>
                  <a:schemeClr val="tx2"/>
                </a:solidFill>
              </a:rPr>
              <a:t>Summary statistics give insight into numeric variables such as:</a:t>
            </a:r>
          </a:p>
          <a:p>
            <a:pPr lvl="1" fontAlgn="base">
              <a:spcAft>
                <a:spcPct val="0"/>
              </a:spcAft>
            </a:pPr>
            <a:r>
              <a:rPr lang="en-US" altLang="en-US" sz="1400" dirty="0">
                <a:solidFill>
                  <a:schemeClr val="tx2"/>
                </a:solidFill>
              </a:rPr>
              <a:t> Age</a:t>
            </a:r>
          </a:p>
          <a:p>
            <a:pPr lvl="1" fontAlgn="base">
              <a:spcAft>
                <a:spcPct val="0"/>
              </a:spcAft>
            </a:pPr>
            <a:r>
              <a:rPr lang="en-US" altLang="en-US" sz="1400" dirty="0" err="1">
                <a:solidFill>
                  <a:schemeClr val="tx2"/>
                </a:solidFill>
              </a:rPr>
              <a:t>DistanceFromHome</a:t>
            </a:r>
            <a:endParaRPr lang="en-US" altLang="en-US" sz="1400" dirty="0">
              <a:solidFill>
                <a:schemeClr val="tx2"/>
              </a:solidFill>
            </a:endParaRPr>
          </a:p>
          <a:p>
            <a:pPr lvl="1" fontAlgn="base">
              <a:spcAft>
                <a:spcPct val="0"/>
              </a:spcAft>
            </a:pPr>
            <a:r>
              <a:rPr lang="en-US" altLang="en-US" sz="1400" dirty="0" err="1">
                <a:solidFill>
                  <a:schemeClr val="tx2"/>
                </a:solidFill>
              </a:rPr>
              <a:t>JobSatisfaction</a:t>
            </a:r>
            <a:endParaRPr lang="en-US" altLang="en-US" sz="1400" dirty="0">
              <a:solidFill>
                <a:schemeClr val="tx2"/>
              </a:solidFill>
            </a:endParaRPr>
          </a:p>
          <a:p>
            <a:pPr lvl="1" fontAlgn="base">
              <a:spcAft>
                <a:spcPct val="0"/>
              </a:spcAft>
            </a:pPr>
            <a:r>
              <a:rPr lang="en-US" altLang="en-US" sz="1400" dirty="0" err="1">
                <a:solidFill>
                  <a:schemeClr val="tx2"/>
                </a:solidFill>
              </a:rPr>
              <a:t>YearsAtCompany</a:t>
            </a:r>
            <a:endParaRPr lang="en-US" altLang="en-US" sz="1400" dirty="0">
              <a:solidFill>
                <a:schemeClr val="tx2"/>
              </a:solidFill>
            </a:endParaRPr>
          </a:p>
        </p:txBody>
      </p:sp>
      <p:pic>
        <p:nvPicPr>
          <p:cNvPr id="9" name="Graphic 8" descr="Network diagram with solid fill">
            <a:extLst>
              <a:ext uri="{FF2B5EF4-FFF2-40B4-BE49-F238E27FC236}">
                <a16:creationId xmlns:a16="http://schemas.microsoft.com/office/drawing/2014/main" id="{6E1CC8B0-4703-39AB-8CB3-6C2E3EBEAA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8863" y="2155326"/>
            <a:ext cx="2547348" cy="2547348"/>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094105" y="802955"/>
            <a:ext cx="4977976" cy="1454051"/>
          </a:xfrm>
        </p:spPr>
        <p:txBody>
          <a:bodyPr>
            <a:normAutofit/>
          </a:bodyPr>
          <a:lstStyle/>
          <a:p>
            <a:r>
              <a:rPr lang="en-US" sz="3600" b="1" dirty="0">
                <a:solidFill>
                  <a:schemeClr val="tx2"/>
                </a:solidFill>
              </a:rPr>
              <a:t>Analyze Data</a:t>
            </a:r>
          </a:p>
        </p:txBody>
      </p:sp>
      <p:pic>
        <p:nvPicPr>
          <p:cNvPr id="7" name="Graphic 6" descr="Bar chart">
            <a:extLst>
              <a:ext uri="{FF2B5EF4-FFF2-40B4-BE49-F238E27FC236}">
                <a16:creationId xmlns:a16="http://schemas.microsoft.com/office/drawing/2014/main" id="{2168415F-5A1C-FE9F-4F33-4D6ABAC887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9919" y="1809205"/>
            <a:ext cx="3239589" cy="3239589"/>
          </a:xfrm>
          <a:prstGeom prst="rect">
            <a:avLst/>
          </a:prstGeom>
        </p:spPr>
      </p:pic>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6090574" y="2421682"/>
            <a:ext cx="4977578" cy="3639289"/>
          </a:xfrm>
        </p:spPr>
        <p:txBody>
          <a:bodyPr anchor="ctr">
            <a:normAutofit/>
          </a:bodyPr>
          <a:lstStyle/>
          <a:p>
            <a:pPr fontAlgn="base">
              <a:spcAft>
                <a:spcPct val="0"/>
              </a:spcAft>
              <a:buNone/>
            </a:pPr>
            <a:r>
              <a:rPr lang="en-US" sz="1800" dirty="0">
                <a:solidFill>
                  <a:schemeClr val="tx2"/>
                </a:solidFill>
              </a:rPr>
              <a:t>Used Seaborn and Matplotlib to explore relationships:</a:t>
            </a:r>
          </a:p>
          <a:p>
            <a:pPr fontAlgn="base">
              <a:spcAft>
                <a:spcPct val="0"/>
              </a:spcAft>
              <a:buFont typeface="Arial" panose="020B0604020202020204" pitchFamily="34" charset="0"/>
              <a:buChar char="•"/>
            </a:pPr>
            <a:r>
              <a:rPr lang="en-US" sz="1800" dirty="0">
                <a:solidFill>
                  <a:schemeClr val="tx2"/>
                </a:solidFill>
              </a:rPr>
              <a:t>Attrition counts</a:t>
            </a:r>
          </a:p>
          <a:p>
            <a:pPr fontAlgn="base">
              <a:spcAft>
                <a:spcPct val="0"/>
              </a:spcAft>
              <a:buFont typeface="Arial" panose="020B0604020202020204" pitchFamily="34" charset="0"/>
              <a:buChar char="•"/>
            </a:pPr>
            <a:r>
              <a:rPr lang="en-US" sz="1800" dirty="0">
                <a:solidFill>
                  <a:schemeClr val="tx2"/>
                </a:solidFill>
              </a:rPr>
              <a:t>Distance from home</a:t>
            </a:r>
          </a:p>
          <a:p>
            <a:pPr fontAlgn="base">
              <a:spcAft>
                <a:spcPct val="0"/>
              </a:spcAft>
              <a:buFont typeface="Arial" panose="020B0604020202020204" pitchFamily="34" charset="0"/>
              <a:buChar char="•"/>
            </a:pPr>
            <a:r>
              <a:rPr lang="en-US" sz="1800" dirty="0">
                <a:solidFill>
                  <a:schemeClr val="tx2"/>
                </a:solidFill>
              </a:rPr>
              <a:t>Job satisfaction</a:t>
            </a:r>
          </a:p>
          <a:p>
            <a:pPr fontAlgn="base">
              <a:spcAft>
                <a:spcPct val="0"/>
              </a:spcAft>
              <a:buFont typeface="Arial" panose="020B0604020202020204" pitchFamily="34" charset="0"/>
              <a:buChar char="•"/>
            </a:pPr>
            <a:r>
              <a:rPr lang="en-US" sz="1800" dirty="0">
                <a:solidFill>
                  <a:schemeClr val="tx2"/>
                </a:solidFill>
              </a:rPr>
              <a:t>Years at company</a:t>
            </a:r>
          </a:p>
          <a:p>
            <a:pPr fontAlgn="base">
              <a:spcAft>
                <a:spcPct val="0"/>
              </a:spcAft>
              <a:buFont typeface="Arial" panose="020B0604020202020204" pitchFamily="34" charset="0"/>
              <a:buChar char="•"/>
            </a:pPr>
            <a:r>
              <a:rPr lang="en-US" sz="1800" dirty="0">
                <a:solidFill>
                  <a:schemeClr val="tx2"/>
                </a:solidFill>
              </a:rPr>
              <a:t>Correlation heatmap of numeric features</a:t>
            </a:r>
          </a:p>
          <a:p>
            <a:pPr marL="0" indent="0">
              <a:buNone/>
            </a:pPr>
            <a:endParaRPr lang="en-US"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979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094105" y="802955"/>
            <a:ext cx="4977976" cy="1454051"/>
          </a:xfrm>
        </p:spPr>
        <p:txBody>
          <a:bodyPr>
            <a:normAutofit/>
          </a:bodyPr>
          <a:lstStyle/>
          <a:p>
            <a:r>
              <a:rPr lang="en-US" sz="3600" b="1" dirty="0">
                <a:solidFill>
                  <a:schemeClr val="tx2"/>
                </a:solidFill>
              </a:rPr>
              <a:t>Report</a:t>
            </a:r>
          </a:p>
        </p:txBody>
      </p:sp>
      <p:pic>
        <p:nvPicPr>
          <p:cNvPr id="8" name="Graphic 7" descr="Upward trend">
            <a:extLst>
              <a:ext uri="{FF2B5EF4-FFF2-40B4-BE49-F238E27FC236}">
                <a16:creationId xmlns:a16="http://schemas.microsoft.com/office/drawing/2014/main" id="{A8D2E384-4D4A-8AC3-098C-65720575E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4" name="Rectangle 1">
            <a:extLst>
              <a:ext uri="{FF2B5EF4-FFF2-40B4-BE49-F238E27FC236}">
                <a16:creationId xmlns:a16="http://schemas.microsoft.com/office/drawing/2014/main" id="{59D7CCEA-02FC-106F-C33C-62DEA3603C54}"/>
              </a:ext>
            </a:extLst>
          </p:cNvPr>
          <p:cNvSpPr>
            <a:spLocks noGrp="1" noChangeArrowheads="1"/>
          </p:cNvSpPr>
          <p:nvPr>
            <p:ph idx="1"/>
          </p:nvPr>
        </p:nvSpPr>
        <p:spPr bwMode="auto">
          <a:xfrm>
            <a:off x="6090574" y="2421682"/>
            <a:ext cx="4977578" cy="36392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R="0" lvl="0" fontAlgn="base">
              <a:spcAft>
                <a:spcPct val="0"/>
              </a:spcAft>
              <a:buClrTx/>
              <a:buSzTx/>
              <a:buFont typeface="Arial" panose="020B0604020202020204" pitchFamily="34" charset="0"/>
              <a:buChar char="•"/>
              <a:tabLst/>
            </a:pPr>
            <a:r>
              <a:rPr lang="en-US" altLang="en-US" sz="1800" dirty="0">
                <a:solidFill>
                  <a:schemeClr val="tx2"/>
                </a:solidFill>
              </a:rPr>
              <a:t>Employees with longer commutes and lower job satisfaction show higher attrition</a:t>
            </a:r>
          </a:p>
          <a:p>
            <a:pPr marR="0" lvl="0" fontAlgn="base">
              <a:spcAft>
                <a:spcPct val="0"/>
              </a:spcAft>
              <a:buClrTx/>
              <a:buSzTx/>
              <a:buFont typeface="Arial" panose="020B0604020202020204" pitchFamily="34" charset="0"/>
              <a:buChar char="•"/>
              <a:tabLst/>
            </a:pPr>
            <a:r>
              <a:rPr lang="en-US" altLang="en-US" sz="1800" dirty="0">
                <a:solidFill>
                  <a:schemeClr val="tx2"/>
                </a:solidFill>
              </a:rPr>
              <a:t>Employees with shorter tenure are more likely to leave</a:t>
            </a:r>
          </a:p>
          <a:p>
            <a:pPr marR="0" lvl="0" fontAlgn="base">
              <a:spcAft>
                <a:spcPct val="0"/>
              </a:spcAft>
              <a:buClrTx/>
              <a:buSzTx/>
              <a:buFont typeface="Arial" panose="020B0604020202020204" pitchFamily="34" charset="0"/>
              <a:buChar char="•"/>
              <a:tabLst/>
            </a:pPr>
            <a:r>
              <a:rPr lang="en-US" altLang="en-US" sz="1800" dirty="0">
                <a:solidFill>
                  <a:schemeClr val="tx2"/>
                </a:solidFill>
              </a:rPr>
              <a:t>Visualization supports hypothesis and guides future modeling focus</a:t>
            </a:r>
          </a:p>
        </p:txBody>
      </p:sp>
      <p:grpSp>
        <p:nvGrpSpPr>
          <p:cNvPr id="15" name="Group 14">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6" name="Freeform: Shape 15">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0990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Attrition Count</a:t>
            </a:r>
          </a:p>
        </p:txBody>
      </p:sp>
      <p:pic>
        <p:nvPicPr>
          <p:cNvPr id="3" name="Picture 2" descr="Attrition_Count.png"/>
          <p:cNvPicPr>
            <a:picLocks noChangeAspect="1"/>
          </p:cNvPicPr>
          <p:nvPr/>
        </p:nvPicPr>
        <p:blipFill>
          <a:blip r:embed="rId2"/>
          <a:stretch>
            <a:fillRect/>
          </a:stretch>
        </p:blipFill>
        <p:spPr>
          <a:xfrm>
            <a:off x="2438400" y="1371600"/>
            <a:ext cx="7315200" cy="4876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Attrition vs Distance From Home</a:t>
            </a:r>
          </a:p>
        </p:txBody>
      </p:sp>
      <p:pic>
        <p:nvPicPr>
          <p:cNvPr id="3" name="Picture 2" descr="Attrition_vs_Distance.png"/>
          <p:cNvPicPr>
            <a:picLocks noChangeAspect="1"/>
          </p:cNvPicPr>
          <p:nvPr/>
        </p:nvPicPr>
        <p:blipFill>
          <a:blip r:embed="rId2"/>
          <a:stretch>
            <a:fillRect/>
          </a:stretch>
        </p:blipFill>
        <p:spPr>
          <a:xfrm>
            <a:off x="2438400" y="1371600"/>
            <a:ext cx="731520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324</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Understanding Employee Attrition through HR Data Micro-Project 1 </vt:lpstr>
      <vt:lpstr>Problem Statement</vt:lpstr>
      <vt:lpstr>Hypothesis Formulation</vt:lpstr>
      <vt:lpstr>Acquire Data</vt:lpstr>
      <vt:lpstr>Prepare Data</vt:lpstr>
      <vt:lpstr>Analyze Data</vt:lpstr>
      <vt:lpstr>Report</vt:lpstr>
      <vt:lpstr>Attrition Count</vt:lpstr>
      <vt:lpstr>Attrition vs Distance From Home</vt:lpstr>
      <vt:lpstr>Attrition vs Job Satisfaction</vt:lpstr>
      <vt:lpstr>Years at Company by Attrition</vt:lpstr>
      <vt:lpstr>Correlation Heatmap</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April Madlangbayan</cp:lastModifiedBy>
  <cp:revision>5</cp:revision>
  <dcterms:created xsi:type="dcterms:W3CDTF">2022-03-01T22:05:03Z</dcterms:created>
  <dcterms:modified xsi:type="dcterms:W3CDTF">2025-05-14T03:58:50Z</dcterms:modified>
</cp:coreProperties>
</file>