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3" d="100"/>
          <a:sy n="9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5/7/2025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5/7/2025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2726279" y="1741337"/>
            <a:ext cx="6739136" cy="2387918"/>
          </a:xfrm>
        </p:spPr>
        <p:txBody>
          <a:bodyPr anchor="b">
            <a:normAutofit/>
          </a:bodyPr>
          <a:lstStyle/>
          <a:p>
            <a:r>
              <a:rPr lang="en-US" sz="2500" dirty="0">
                <a:solidFill>
                  <a:schemeClr val="tx2"/>
                </a:solidFill>
              </a:rPr>
              <a:t>Understanding Employee Attrition through HR Data</a:t>
            </a:r>
            <a:br>
              <a:rPr lang="en-US" sz="2500" dirty="0">
                <a:solidFill>
                  <a:schemeClr val="tx2"/>
                </a:solidFill>
              </a:rPr>
            </a:br>
            <a:r>
              <a:rPr lang="en-US" sz="2500" dirty="0">
                <a:solidFill>
                  <a:schemeClr val="tx2"/>
                </a:solidFill>
              </a:rPr>
              <a:t>Micro-Project 1</a:t>
            </a:r>
            <a:br>
              <a:rPr lang="en-US" sz="2500" dirty="0">
                <a:solidFill>
                  <a:schemeClr val="tx2"/>
                </a:solidFill>
              </a:rPr>
            </a:br>
            <a:endParaRPr lang="en-US" sz="2500" dirty="0">
              <a:solidFill>
                <a:schemeClr val="tx2"/>
              </a:solidFill>
            </a:endParaRP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2725505" y="4200522"/>
            <a:ext cx="6740685" cy="682079"/>
          </a:xfrm>
        </p:spPr>
        <p:txBody>
          <a:bodyPr>
            <a:normAutofit/>
          </a:bodyPr>
          <a:lstStyle/>
          <a:p>
            <a:r>
              <a:rPr lang="en-US" sz="1500" dirty="0">
                <a:solidFill>
                  <a:schemeClr val="tx2"/>
                </a:solidFill>
              </a:rPr>
              <a:t>David A. Hall</a:t>
            </a:r>
          </a:p>
          <a:p>
            <a:r>
              <a:rPr lang="en-US" sz="1500" dirty="0">
                <a:solidFill>
                  <a:schemeClr val="tx2"/>
                </a:solidFill>
              </a:rPr>
              <a:t>5/7/2025</a:t>
            </a:r>
          </a:p>
          <a:p>
            <a:endParaRPr lang="en-US" sz="1500" dirty="0">
              <a:solidFill>
                <a:schemeClr val="tx2"/>
              </a:solidFill>
            </a:endParaRP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8EAE528-DF03-503A-932D-A5D9037F5AA1}"/>
              </a:ext>
            </a:extLst>
          </p:cNvPr>
          <p:cNvSpPr txBox="1"/>
          <p:nvPr/>
        </p:nvSpPr>
        <p:spPr>
          <a:xfrm>
            <a:off x="203113" y="6035347"/>
            <a:ext cx="6896425" cy="636072"/>
          </a:xfrm>
          <a:prstGeom prst="rect">
            <a:avLst/>
          </a:prstGeom>
          <a:noFill/>
        </p:spPr>
        <p:txBody>
          <a:bodyPr wrap="square">
            <a:spAutoFit/>
          </a:bodyPr>
          <a:lstStyle/>
          <a:p>
            <a:pPr>
              <a:lnSpc>
                <a:spcPct val="90000"/>
              </a:lnSpc>
              <a:spcBef>
                <a:spcPts val="1000"/>
              </a:spcBef>
            </a:pPr>
            <a:r>
              <a:rPr lang="en-US" sz="1500" dirty="0">
                <a:solidFill>
                  <a:schemeClr val="tx2"/>
                </a:solidFill>
              </a:rPr>
              <a:t>Data Repository:</a:t>
            </a:r>
          </a:p>
          <a:p>
            <a:pPr>
              <a:lnSpc>
                <a:spcPct val="90000"/>
              </a:lnSpc>
              <a:spcBef>
                <a:spcPts val="1000"/>
              </a:spcBef>
            </a:pPr>
            <a:r>
              <a:rPr lang="en-US" sz="1500" dirty="0">
                <a:solidFill>
                  <a:schemeClr val="tx2"/>
                </a:solidFill>
              </a:rPr>
              <a:t>https://github.com/dhall891/ANA500/blob/main/data/Employee%20Attrition.csv</a:t>
            </a:r>
          </a:p>
        </p:txBody>
      </p:sp>
    </p:spTree>
    <p:extLst>
      <p:ext uri="{BB962C8B-B14F-4D97-AF65-F5344CB8AC3E}">
        <p14:creationId xmlns:p14="http://schemas.microsoft.com/office/powerpoint/2010/main" val="365125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Problem Statement</a:t>
            </a:r>
          </a:p>
        </p:txBody>
      </p:sp>
      <p:pic>
        <p:nvPicPr>
          <p:cNvPr id="7" name="Graphic 6" descr="Connections">
            <a:extLst>
              <a:ext uri="{FF2B5EF4-FFF2-40B4-BE49-F238E27FC236}">
                <a16:creationId xmlns:a16="http://schemas.microsoft.com/office/drawing/2014/main" id="{9C3140FB-3B13-FEF9-D86D-A7BE0ECBE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 turnover is a costly issue for companies. Understanding which factors contribute to employee attrition can help organizations take early action to retain valuable talent. This project uses historical HR data to explore patterns and variables linked to employee attrition.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Hypothesis Formulation</a:t>
            </a:r>
          </a:p>
        </p:txBody>
      </p:sp>
      <p:pic>
        <p:nvPicPr>
          <p:cNvPr id="7" name="Graphic 6" descr="Onboarding">
            <a:extLst>
              <a:ext uri="{FF2B5EF4-FFF2-40B4-BE49-F238E27FC236}">
                <a16:creationId xmlns:a16="http://schemas.microsoft.com/office/drawing/2014/main" id="{AFCEA6A0-9F8E-3F3F-7824-FB5EF4CA1D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Employees with long commute distances, low job satisfaction, and limited career growth are more likely to leave the company.</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Acquire Data</a:t>
            </a:r>
          </a:p>
        </p:txBody>
      </p:sp>
      <p:pic>
        <p:nvPicPr>
          <p:cNvPr id="9" name="Graphic 8" descr="Table">
            <a:extLst>
              <a:ext uri="{FF2B5EF4-FFF2-40B4-BE49-F238E27FC236}">
                <a16:creationId xmlns:a16="http://schemas.microsoft.com/office/drawing/2014/main" id="{149605BF-58EB-D8F1-BACF-E5C010876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 name="Rectangle 2">
            <a:extLst>
              <a:ext uri="{FF2B5EF4-FFF2-40B4-BE49-F238E27FC236}">
                <a16:creationId xmlns:a16="http://schemas.microsoft.com/office/drawing/2014/main" id="{683FD2F3-F66A-7C97-F095-276FC9DD7D19}"/>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fontAlgn="base">
              <a:spcAft>
                <a:spcPct val="0"/>
              </a:spcAft>
            </a:pPr>
            <a:r>
              <a:rPr lang="en-US" altLang="en-US" sz="1800" dirty="0">
                <a:solidFill>
                  <a:schemeClr val="tx2"/>
                </a:solidFill>
              </a:rPr>
              <a:t>Dataset: Employee Attrition.csv</a:t>
            </a:r>
          </a:p>
          <a:p>
            <a:pPr fontAlgn="base">
              <a:spcAft>
                <a:spcPct val="0"/>
              </a:spcAft>
            </a:pPr>
            <a:r>
              <a:rPr lang="en-US" altLang="en-US" sz="1800" dirty="0">
                <a:solidFill>
                  <a:schemeClr val="tx2"/>
                </a:solidFill>
              </a:rPr>
              <a:t>Rows: 1,470</a:t>
            </a:r>
          </a:p>
          <a:p>
            <a:pPr fontAlgn="base">
              <a:spcAft>
                <a:spcPct val="0"/>
              </a:spcAft>
            </a:pPr>
            <a:r>
              <a:rPr lang="en-US" altLang="en-US" sz="1800" dirty="0">
                <a:solidFill>
                  <a:schemeClr val="tx2"/>
                </a:solidFill>
              </a:rPr>
              <a:t>Columns: 35</a:t>
            </a:r>
          </a:p>
          <a:p>
            <a:pPr fontAlgn="base">
              <a:spcAft>
                <a:spcPct val="0"/>
              </a:spcAft>
            </a:pPr>
            <a:r>
              <a:rPr lang="en-US" altLang="en-US" sz="1800" dirty="0">
                <a:solidFill>
                  <a:schemeClr val="tx2"/>
                </a:solidFill>
              </a:rPr>
              <a:t>No missing values were detected.</a:t>
            </a:r>
          </a:p>
          <a:p>
            <a:pPr fontAlgn="base">
              <a:spcAft>
                <a:spcPct val="0"/>
              </a:spcAft>
            </a:pPr>
            <a:r>
              <a:rPr lang="en-US" altLang="en-US" sz="1800" dirty="0">
                <a:solidFill>
                  <a:schemeClr val="tx2"/>
                </a:solidFill>
              </a:rPr>
              <a:t>No duplicate rows found.</a:t>
            </a:r>
          </a:p>
          <a:p>
            <a:pPr marL="0" marR="0" lvl="0" indent="0"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623435" y="92466"/>
            <a:ext cx="3855720" cy="2897635"/>
          </a:xfrm>
        </p:spPr>
        <p:txBody>
          <a:bodyPr>
            <a:normAutofit/>
          </a:bodyPr>
          <a:lstStyle/>
          <a:p>
            <a:r>
              <a:rPr lang="en-US" sz="3600" dirty="0">
                <a:solidFill>
                  <a:schemeClr val="tx2"/>
                </a:solidFill>
              </a:rPr>
              <a:t>Prepare Data</a:t>
            </a:r>
          </a:p>
        </p:txBody>
      </p:sp>
      <p:sp>
        <p:nvSpPr>
          <p:cNvPr id="5" name="Rectangle 2">
            <a:extLst>
              <a:ext uri="{FF2B5EF4-FFF2-40B4-BE49-F238E27FC236}">
                <a16:creationId xmlns:a16="http://schemas.microsoft.com/office/drawing/2014/main" id="{8F123587-6D57-91C9-A15D-705D32E9B986}"/>
              </a:ext>
            </a:extLst>
          </p:cNvPr>
          <p:cNvSpPr>
            <a:spLocks noGrp="1" noChangeArrowheads="1"/>
          </p:cNvSpPr>
          <p:nvPr>
            <p:ph idx="1"/>
          </p:nvPr>
        </p:nvSpPr>
        <p:spPr bwMode="auto">
          <a:xfrm>
            <a:off x="6213297" y="1627631"/>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fontAlgn="base">
              <a:spcAft>
                <a:spcPct val="0"/>
              </a:spcAft>
              <a:buClrTx/>
              <a:buSzTx/>
              <a:buNone/>
              <a:tabLst/>
            </a:pPr>
            <a:r>
              <a:rPr lang="en-US" altLang="en-US" sz="1800" dirty="0">
                <a:solidFill>
                  <a:schemeClr val="tx2"/>
                </a:solidFill>
              </a:rPr>
              <a:t>Dropped irrelevant or constant-value columns:</a:t>
            </a:r>
          </a:p>
          <a:p>
            <a:pPr lvl="1" fontAlgn="base">
              <a:spcAft>
                <a:spcPct val="0"/>
              </a:spcAft>
            </a:pPr>
            <a:r>
              <a:rPr lang="en-US" altLang="en-US" sz="1400" dirty="0" err="1">
                <a:solidFill>
                  <a:schemeClr val="tx2"/>
                </a:solidFill>
              </a:rPr>
              <a:t>EmployeeCount</a:t>
            </a:r>
            <a:r>
              <a:rPr lang="en-US" altLang="en-US" sz="1400" dirty="0">
                <a:solidFill>
                  <a:schemeClr val="tx2"/>
                </a:solidFill>
              </a:rPr>
              <a:t> </a:t>
            </a:r>
          </a:p>
          <a:p>
            <a:pPr lvl="1" fontAlgn="base">
              <a:spcAft>
                <a:spcPct val="0"/>
              </a:spcAft>
            </a:pPr>
            <a:r>
              <a:rPr lang="en-US" altLang="en-US" sz="1400" dirty="0" err="1">
                <a:solidFill>
                  <a:schemeClr val="tx2"/>
                </a:solidFill>
              </a:rPr>
              <a:t>EmployeeNumber</a:t>
            </a:r>
            <a:r>
              <a:rPr lang="en-US" altLang="en-US" sz="1400" dirty="0">
                <a:solidFill>
                  <a:schemeClr val="tx2"/>
                </a:solidFill>
              </a:rPr>
              <a:t> </a:t>
            </a:r>
          </a:p>
          <a:p>
            <a:pPr lvl="1" fontAlgn="base">
              <a:spcAft>
                <a:spcPct val="0"/>
              </a:spcAft>
            </a:pPr>
            <a:r>
              <a:rPr lang="en-US" altLang="en-US" sz="1400" dirty="0">
                <a:solidFill>
                  <a:schemeClr val="tx2"/>
                </a:solidFill>
              </a:rPr>
              <a:t>Over18 </a:t>
            </a:r>
          </a:p>
          <a:p>
            <a:pPr lvl="1" fontAlgn="base">
              <a:spcAft>
                <a:spcPct val="0"/>
              </a:spcAft>
            </a:pPr>
            <a:r>
              <a:rPr lang="en-US" altLang="en-US" sz="1400" dirty="0" err="1">
                <a:solidFill>
                  <a:schemeClr val="tx2"/>
                </a:solidFill>
              </a:rPr>
              <a:t>StandardHours</a:t>
            </a:r>
            <a:endParaRPr lang="en-US" altLang="en-US" sz="1400" dirty="0">
              <a:solidFill>
                <a:schemeClr val="tx2"/>
              </a:solidFill>
            </a:endParaRPr>
          </a:p>
          <a:p>
            <a:pPr marL="0" marR="0" lvl="0" indent="0" fontAlgn="base">
              <a:spcAft>
                <a:spcPct val="0"/>
              </a:spcAft>
              <a:buClrTx/>
              <a:buSzTx/>
              <a:buNone/>
              <a:tabLst/>
            </a:pPr>
            <a:r>
              <a:rPr lang="en-US" altLang="en-US" sz="1800" dirty="0">
                <a:solidFill>
                  <a:schemeClr val="tx2"/>
                </a:solidFill>
              </a:rPr>
              <a:t>Dataset reduced to 31 relevant columns</a:t>
            </a:r>
          </a:p>
          <a:p>
            <a:pPr marL="0" marR="0" lvl="0" indent="0" fontAlgn="base">
              <a:spcAft>
                <a:spcPct val="0"/>
              </a:spcAft>
              <a:buClrTx/>
              <a:buSzTx/>
              <a:buNone/>
              <a:tabLst/>
            </a:pPr>
            <a:r>
              <a:rPr lang="en-US" altLang="en-US" sz="1800" dirty="0">
                <a:solidFill>
                  <a:schemeClr val="tx2"/>
                </a:solidFill>
              </a:rPr>
              <a:t>Target variable Attrition is imbalanced:</a:t>
            </a:r>
          </a:p>
          <a:p>
            <a:pPr lvl="1" fontAlgn="base">
              <a:spcAft>
                <a:spcPct val="0"/>
              </a:spcAft>
            </a:pPr>
            <a:r>
              <a:rPr lang="en-US" altLang="en-US" sz="1400" dirty="0">
                <a:solidFill>
                  <a:schemeClr val="tx2"/>
                </a:solidFill>
              </a:rPr>
              <a:t>1,233 "No" (still with the company)</a:t>
            </a:r>
          </a:p>
          <a:p>
            <a:pPr lvl="1" fontAlgn="base">
              <a:spcAft>
                <a:spcPct val="0"/>
              </a:spcAft>
            </a:pPr>
            <a:r>
              <a:rPr lang="en-US" altLang="en-US" sz="1400" dirty="0">
                <a:solidFill>
                  <a:schemeClr val="tx2"/>
                </a:solidFill>
              </a:rPr>
              <a:t>237 "Yes" (have left the company)</a:t>
            </a:r>
          </a:p>
          <a:p>
            <a:pPr marL="0" marR="0" lvl="0" indent="0" fontAlgn="base">
              <a:spcAft>
                <a:spcPct val="0"/>
              </a:spcAft>
              <a:buClrTx/>
              <a:buSzTx/>
              <a:buNone/>
              <a:tabLst/>
            </a:pPr>
            <a:r>
              <a:rPr lang="en-US" altLang="en-US" sz="1800" dirty="0">
                <a:solidFill>
                  <a:schemeClr val="tx2"/>
                </a:solidFill>
              </a:rPr>
              <a:t>Summary statistics give insight into numeric variables such as:</a:t>
            </a:r>
          </a:p>
          <a:p>
            <a:pPr lvl="1" fontAlgn="base">
              <a:spcAft>
                <a:spcPct val="0"/>
              </a:spcAft>
            </a:pPr>
            <a:r>
              <a:rPr lang="en-US" altLang="en-US" sz="1400" dirty="0">
                <a:solidFill>
                  <a:schemeClr val="tx2"/>
                </a:solidFill>
              </a:rPr>
              <a:t> Age</a:t>
            </a:r>
          </a:p>
          <a:p>
            <a:pPr lvl="1" fontAlgn="base">
              <a:spcAft>
                <a:spcPct val="0"/>
              </a:spcAft>
            </a:pPr>
            <a:r>
              <a:rPr lang="en-US" altLang="en-US" sz="1400" dirty="0" err="1">
                <a:solidFill>
                  <a:schemeClr val="tx2"/>
                </a:solidFill>
              </a:rPr>
              <a:t>DistanceFromHome</a:t>
            </a:r>
            <a:endParaRPr lang="en-US" altLang="en-US" sz="1400" dirty="0">
              <a:solidFill>
                <a:schemeClr val="tx2"/>
              </a:solidFill>
            </a:endParaRPr>
          </a:p>
          <a:p>
            <a:pPr lvl="1" fontAlgn="base">
              <a:spcAft>
                <a:spcPct val="0"/>
              </a:spcAft>
            </a:pPr>
            <a:r>
              <a:rPr lang="en-US" altLang="en-US" sz="1400" dirty="0" err="1">
                <a:solidFill>
                  <a:schemeClr val="tx2"/>
                </a:solidFill>
              </a:rPr>
              <a:t>JobSatisfaction</a:t>
            </a:r>
            <a:endParaRPr lang="en-US" altLang="en-US" sz="1400" dirty="0">
              <a:solidFill>
                <a:schemeClr val="tx2"/>
              </a:solidFill>
            </a:endParaRPr>
          </a:p>
          <a:p>
            <a:pPr lvl="1" fontAlgn="base">
              <a:spcAft>
                <a:spcPct val="0"/>
              </a:spcAft>
            </a:pPr>
            <a:r>
              <a:rPr lang="en-US" altLang="en-US" sz="1400" dirty="0" err="1">
                <a:solidFill>
                  <a:schemeClr val="tx2"/>
                </a:solidFill>
              </a:rPr>
              <a:t>YearsAtCompany</a:t>
            </a:r>
            <a:endParaRPr lang="en-US" altLang="en-US" sz="1400" dirty="0">
              <a:solidFill>
                <a:schemeClr val="tx2"/>
              </a:solidFill>
            </a:endParaRPr>
          </a:p>
        </p:txBody>
      </p:sp>
      <p:pic>
        <p:nvPicPr>
          <p:cNvPr id="9" name="Graphic 8" descr="Network diagram with solid fill">
            <a:extLst>
              <a:ext uri="{FF2B5EF4-FFF2-40B4-BE49-F238E27FC236}">
                <a16:creationId xmlns:a16="http://schemas.microsoft.com/office/drawing/2014/main" id="{6E1CC8B0-4703-39AB-8CB3-6C2E3EBEA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8863" y="2155326"/>
            <a:ext cx="2547348" cy="254734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223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Understanding Employee Attrition through HR Data Micro-Project 1 </vt:lpstr>
      <vt:lpstr>Problem Statement</vt:lpstr>
      <vt:lpstr>Hypothesis Formulation</vt:lpstr>
      <vt:lpstr>Acquire Data</vt:lpstr>
      <vt:lpstr>Prepare Data</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April Madlangbayan</cp:lastModifiedBy>
  <cp:revision>3</cp:revision>
  <dcterms:created xsi:type="dcterms:W3CDTF">2022-03-01T22:05:03Z</dcterms:created>
  <dcterms:modified xsi:type="dcterms:W3CDTF">2025-05-08T01:49:43Z</dcterms:modified>
</cp:coreProperties>
</file>