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1" r:id="rId14"/>
    <p:sldId id="269" r:id="rId15"/>
    <p:sldId id="270" r:id="rId16"/>
    <p:sldId id="272" r:id="rId17"/>
    <p:sldId id="263" r:id="rId18"/>
    <p:sldId id="277"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8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6/1/2025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6/1/2025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2716501" y="1996373"/>
            <a:ext cx="6739136" cy="2387918"/>
          </a:xfrm>
        </p:spPr>
        <p:txBody>
          <a:bodyPr anchor="b">
            <a:normAutofit/>
          </a:bodyPr>
          <a:lstStyle/>
          <a:p>
            <a:r>
              <a:rPr lang="en-US" sz="3600" b="1" dirty="0">
                <a:solidFill>
                  <a:schemeClr val="tx2"/>
                </a:solidFill>
              </a:rPr>
              <a:t>Understanding Employee Attrition through HR Data</a:t>
            </a:r>
            <a:br>
              <a:rPr lang="en-US" sz="3600" b="1" dirty="0">
                <a:solidFill>
                  <a:schemeClr val="tx2"/>
                </a:solidFill>
              </a:rPr>
            </a:br>
            <a:r>
              <a:rPr lang="en-US" sz="3600" b="1" dirty="0">
                <a:solidFill>
                  <a:schemeClr val="tx2"/>
                </a:solidFill>
              </a:rPr>
              <a:t>Micro-Project 1</a:t>
            </a:r>
            <a:br>
              <a:rPr lang="en-US" sz="3600" b="1" dirty="0">
                <a:solidFill>
                  <a:schemeClr val="tx2"/>
                </a:solidFill>
              </a:rPr>
            </a:br>
            <a:endParaRPr lang="en-US" sz="3600" b="1" dirty="0">
              <a:solidFill>
                <a:schemeClr val="tx2"/>
              </a:solidFill>
            </a:endParaRPr>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2725505" y="4200522"/>
            <a:ext cx="6740685" cy="682079"/>
          </a:xfrm>
        </p:spPr>
        <p:txBody>
          <a:bodyPr>
            <a:normAutofit/>
          </a:bodyPr>
          <a:lstStyle/>
          <a:p>
            <a:r>
              <a:rPr lang="en-US" sz="1500" dirty="0">
                <a:solidFill>
                  <a:schemeClr val="tx2"/>
                </a:solidFill>
              </a:rPr>
              <a:t>David A. Hall</a:t>
            </a:r>
          </a:p>
          <a:p>
            <a:r>
              <a:rPr lang="en-US" sz="1500" dirty="0">
                <a:solidFill>
                  <a:schemeClr val="tx2"/>
                </a:solidFill>
              </a:rPr>
              <a:t>5/13/2025</a:t>
            </a:r>
          </a:p>
          <a:p>
            <a:endParaRPr lang="en-US" sz="1500" dirty="0">
              <a:solidFill>
                <a:schemeClr val="tx2"/>
              </a:solidFill>
            </a:endParaRP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8EAE528-DF03-503A-932D-A5D9037F5AA1}"/>
              </a:ext>
            </a:extLst>
          </p:cNvPr>
          <p:cNvSpPr txBox="1"/>
          <p:nvPr/>
        </p:nvSpPr>
        <p:spPr>
          <a:xfrm>
            <a:off x="203113" y="6035347"/>
            <a:ext cx="6896425" cy="636072"/>
          </a:xfrm>
          <a:prstGeom prst="rect">
            <a:avLst/>
          </a:prstGeom>
          <a:noFill/>
        </p:spPr>
        <p:txBody>
          <a:bodyPr wrap="square">
            <a:spAutoFit/>
          </a:bodyPr>
          <a:lstStyle/>
          <a:p>
            <a:pPr>
              <a:lnSpc>
                <a:spcPct val="90000"/>
              </a:lnSpc>
              <a:spcBef>
                <a:spcPts val="1000"/>
              </a:spcBef>
            </a:pPr>
            <a:r>
              <a:rPr lang="en-US" sz="1500" dirty="0">
                <a:solidFill>
                  <a:schemeClr val="tx2"/>
                </a:solidFill>
              </a:rPr>
              <a:t>Data Repository:</a:t>
            </a:r>
          </a:p>
          <a:p>
            <a:pPr>
              <a:lnSpc>
                <a:spcPct val="90000"/>
              </a:lnSpc>
              <a:spcBef>
                <a:spcPts val="1000"/>
              </a:spcBef>
            </a:pPr>
            <a:r>
              <a:rPr lang="en-US" sz="1500" dirty="0">
                <a:solidFill>
                  <a:schemeClr val="tx2"/>
                </a:solidFill>
              </a:rPr>
              <a:t>https://github.com/dhall891/ANA500/tree/main</a:t>
            </a:r>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Attrition vs Job Satisfaction</a:t>
            </a:r>
          </a:p>
        </p:txBody>
      </p:sp>
      <p:sp>
        <p:nvSpPr>
          <p:cNvPr id="5" name="TextBox 4">
            <a:extLst>
              <a:ext uri="{FF2B5EF4-FFF2-40B4-BE49-F238E27FC236}">
                <a16:creationId xmlns:a16="http://schemas.microsoft.com/office/drawing/2014/main" id="{F7B780F4-D0D0-DF95-9BF1-4BB54BC14267}"/>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dirty="0">
                <a:solidFill>
                  <a:schemeClr val="tx2"/>
                </a:solidFill>
              </a:rPr>
              <a:t>What it shows:</a:t>
            </a:r>
            <a:br>
              <a:rPr lang="en-US" dirty="0">
                <a:solidFill>
                  <a:schemeClr val="tx2"/>
                </a:solidFill>
              </a:rPr>
            </a:br>
            <a:r>
              <a:rPr lang="en-US" dirty="0">
                <a:solidFill>
                  <a:schemeClr val="tx2"/>
                </a:solidFill>
              </a:rPr>
              <a:t>A violin plot showing the distribution of job satisfaction scores among employees based on attrition status.</a:t>
            </a:r>
          </a:p>
          <a:p>
            <a:pPr indent="-228600">
              <a:lnSpc>
                <a:spcPct val="90000"/>
              </a:lnSpc>
              <a:spcAft>
                <a:spcPts val="600"/>
              </a:spcAft>
              <a:buFont typeface="Arial" panose="020B0604020202020204" pitchFamily="34" charset="0"/>
              <a:buChar char="•"/>
            </a:pPr>
            <a:r>
              <a:rPr lang="en-US" b="1" dirty="0">
                <a:solidFill>
                  <a:schemeClr val="tx2"/>
                </a:solidFill>
              </a:rPr>
              <a:t>Why it matters:</a:t>
            </a:r>
            <a:br>
              <a:rPr lang="en-US" dirty="0">
                <a:solidFill>
                  <a:schemeClr val="tx2"/>
                </a:solidFill>
              </a:rPr>
            </a:br>
            <a:r>
              <a:rPr lang="en-US" dirty="0">
                <a:solidFill>
                  <a:schemeClr val="tx2"/>
                </a:solidFill>
              </a:rPr>
              <a:t>Employees with lower satisfaction scores are more likely to leave.</a:t>
            </a:r>
          </a:p>
          <a:p>
            <a:pPr indent="-228600">
              <a:lnSpc>
                <a:spcPct val="90000"/>
              </a:lnSpc>
              <a:spcAft>
                <a:spcPts val="600"/>
              </a:spcAft>
              <a:buFont typeface="Arial" panose="020B0604020202020204" pitchFamily="34" charset="0"/>
              <a:buChar char="•"/>
            </a:pPr>
            <a:r>
              <a:rPr lang="en-US" b="1" dirty="0">
                <a:solidFill>
                  <a:schemeClr val="tx2"/>
                </a:solidFill>
              </a:rPr>
              <a:t>Conclusion:</a:t>
            </a:r>
            <a:br>
              <a:rPr lang="en-US" dirty="0">
                <a:solidFill>
                  <a:schemeClr val="tx2"/>
                </a:solidFill>
              </a:rPr>
            </a:br>
            <a:r>
              <a:rPr lang="en-US" dirty="0">
                <a:solidFill>
                  <a:schemeClr val="tx2"/>
                </a:solidFill>
              </a:rPr>
              <a:t>Efforts to improve job satisfaction—through feedback, engagement, or benefits—may reduce attrition.</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ttrition_vs_JobSatisfaction.png"/>
          <p:cNvPicPr>
            <a:picLocks noChangeAspect="1"/>
          </p:cNvPicPr>
          <p:nvPr/>
        </p:nvPicPr>
        <p:blipFill>
          <a:blip r:embed="rId2"/>
          <a:stretch>
            <a:fillRect/>
          </a:stretch>
        </p:blipFill>
        <p:spPr>
          <a:xfrm>
            <a:off x="7708392" y="2596325"/>
            <a:ext cx="4142232" cy="25888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Years at Company by Attrition</a:t>
            </a:r>
          </a:p>
        </p:txBody>
      </p:sp>
      <p:sp>
        <p:nvSpPr>
          <p:cNvPr id="5" name="TextBox 4">
            <a:extLst>
              <a:ext uri="{FF2B5EF4-FFF2-40B4-BE49-F238E27FC236}">
                <a16:creationId xmlns:a16="http://schemas.microsoft.com/office/drawing/2014/main" id="{2E025FD8-6E1F-0FB9-160D-3979F911B5B1}"/>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dirty="0">
                <a:solidFill>
                  <a:schemeClr val="tx2"/>
                </a:solidFill>
              </a:rPr>
              <a:t>What it shows:</a:t>
            </a:r>
            <a:br>
              <a:rPr lang="en-US" dirty="0">
                <a:solidFill>
                  <a:schemeClr val="tx2"/>
                </a:solidFill>
              </a:rPr>
            </a:br>
            <a:r>
              <a:rPr lang="en-US" dirty="0">
                <a:solidFill>
                  <a:schemeClr val="tx2"/>
                </a:solidFill>
              </a:rPr>
              <a:t>A histogram of employee tenure, separated by those who stayed versus those who left.</a:t>
            </a:r>
          </a:p>
          <a:p>
            <a:pPr indent="-228600">
              <a:lnSpc>
                <a:spcPct val="90000"/>
              </a:lnSpc>
              <a:spcAft>
                <a:spcPts val="600"/>
              </a:spcAft>
              <a:buFont typeface="Arial" panose="020B0604020202020204" pitchFamily="34" charset="0"/>
              <a:buChar char="•"/>
            </a:pPr>
            <a:r>
              <a:rPr lang="en-US" b="1" dirty="0">
                <a:solidFill>
                  <a:schemeClr val="tx2"/>
                </a:solidFill>
              </a:rPr>
              <a:t>Why it matters:</a:t>
            </a:r>
            <a:br>
              <a:rPr lang="en-US" dirty="0">
                <a:solidFill>
                  <a:schemeClr val="tx2"/>
                </a:solidFill>
              </a:rPr>
            </a:br>
            <a:r>
              <a:rPr lang="en-US" dirty="0">
                <a:solidFill>
                  <a:schemeClr val="tx2"/>
                </a:solidFill>
              </a:rPr>
              <a:t>A high proportion of employees who left did so within the first few years.</a:t>
            </a:r>
          </a:p>
          <a:p>
            <a:pPr indent="-228600">
              <a:lnSpc>
                <a:spcPct val="90000"/>
              </a:lnSpc>
              <a:spcAft>
                <a:spcPts val="600"/>
              </a:spcAft>
              <a:buFont typeface="Arial" panose="020B0604020202020204" pitchFamily="34" charset="0"/>
              <a:buChar char="•"/>
            </a:pPr>
            <a:r>
              <a:rPr lang="en-US" b="1" dirty="0">
                <a:solidFill>
                  <a:schemeClr val="tx2"/>
                </a:solidFill>
              </a:rPr>
              <a:t>Conclusion:</a:t>
            </a:r>
            <a:br>
              <a:rPr lang="en-US" dirty="0">
                <a:solidFill>
                  <a:schemeClr val="tx2"/>
                </a:solidFill>
              </a:rPr>
            </a:br>
            <a:r>
              <a:rPr lang="en-US" dirty="0">
                <a:solidFill>
                  <a:schemeClr val="tx2"/>
                </a:solidFill>
              </a:rPr>
              <a:t>Retention strategies should be focused on early career stages, including onboarding and development programs.</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YearsAtCompany_by_Attrition.png"/>
          <p:cNvPicPr>
            <a:picLocks noChangeAspect="1"/>
          </p:cNvPicPr>
          <p:nvPr/>
        </p:nvPicPr>
        <p:blipFill>
          <a:blip r:embed="rId2"/>
          <a:stretch>
            <a:fillRect/>
          </a:stretch>
        </p:blipFill>
        <p:spPr>
          <a:xfrm>
            <a:off x="7708392" y="2596325"/>
            <a:ext cx="4142232" cy="25888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Correlation Heatmap</a:t>
            </a:r>
          </a:p>
        </p:txBody>
      </p:sp>
      <p:sp>
        <p:nvSpPr>
          <p:cNvPr id="5" name="TextBox 4">
            <a:extLst>
              <a:ext uri="{FF2B5EF4-FFF2-40B4-BE49-F238E27FC236}">
                <a16:creationId xmlns:a16="http://schemas.microsoft.com/office/drawing/2014/main" id="{4009A4F6-841C-69C5-56A0-7DA1FF94EC9C}"/>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a:solidFill>
                  <a:schemeClr val="tx2"/>
                </a:solidFill>
              </a:rPr>
              <a:t>What it shows:</a:t>
            </a:r>
            <a:br>
              <a:rPr lang="en-US">
                <a:solidFill>
                  <a:schemeClr val="tx2"/>
                </a:solidFill>
              </a:rPr>
            </a:br>
            <a:r>
              <a:rPr lang="en-US">
                <a:solidFill>
                  <a:schemeClr val="tx2"/>
                </a:solidFill>
              </a:rPr>
              <a:t>A heatmap of correlations between numerical variables in the dataset.</a:t>
            </a:r>
          </a:p>
          <a:p>
            <a:pPr indent="-228600">
              <a:lnSpc>
                <a:spcPct val="90000"/>
              </a:lnSpc>
              <a:spcAft>
                <a:spcPts val="600"/>
              </a:spcAft>
              <a:buFont typeface="Arial" panose="020B0604020202020204" pitchFamily="34" charset="0"/>
              <a:buChar char="•"/>
            </a:pPr>
            <a:r>
              <a:rPr lang="en-US" b="1">
                <a:solidFill>
                  <a:schemeClr val="tx2"/>
                </a:solidFill>
              </a:rPr>
              <a:t>Why it matters:</a:t>
            </a:r>
            <a:br>
              <a:rPr lang="en-US">
                <a:solidFill>
                  <a:schemeClr val="tx2"/>
                </a:solidFill>
              </a:rPr>
            </a:br>
            <a:r>
              <a:rPr lang="en-US">
                <a:solidFill>
                  <a:schemeClr val="tx2"/>
                </a:solidFill>
              </a:rPr>
              <a:t>Some features are moderately correlated, including YearsAtCompany and TotalWorkingYears.</a:t>
            </a:r>
          </a:p>
          <a:p>
            <a:pPr indent="-228600">
              <a:lnSpc>
                <a:spcPct val="90000"/>
              </a:lnSpc>
              <a:spcAft>
                <a:spcPts val="600"/>
              </a:spcAft>
              <a:buFont typeface="Arial" panose="020B0604020202020204" pitchFamily="34" charset="0"/>
              <a:buChar char="•"/>
            </a:pPr>
            <a:r>
              <a:rPr lang="en-US" b="1">
                <a:solidFill>
                  <a:schemeClr val="tx2"/>
                </a:solidFill>
              </a:rPr>
              <a:t>Conclusion:</a:t>
            </a:r>
            <a:br>
              <a:rPr lang="en-US">
                <a:solidFill>
                  <a:schemeClr val="tx2"/>
                </a:solidFill>
              </a:rPr>
            </a:br>
            <a:r>
              <a:rPr lang="en-US">
                <a:solidFill>
                  <a:schemeClr val="tx2"/>
                </a:solidFill>
              </a:rPr>
              <a:t>Understanding these relationships supports better feature selection for future modeling.</a:t>
            </a:r>
            <a:endParaRPr lang="en-US"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Correlation_Heatmap.png"/>
          <p:cNvPicPr>
            <a:picLocks noChangeAspect="1"/>
          </p:cNvPicPr>
          <p:nvPr/>
        </p:nvPicPr>
        <p:blipFill>
          <a:blip r:embed="rId2"/>
          <a:stretch>
            <a:fillRect/>
          </a:stretch>
        </p:blipFill>
        <p:spPr>
          <a:xfrm>
            <a:off x="7525512" y="1983689"/>
            <a:ext cx="4142232" cy="3448407"/>
          </a:xfrm>
          <a:prstGeom prst="rect">
            <a:avLst/>
          </a:prstGeom>
          <a:effectLst>
            <a:softEdge rad="1016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65ECEB-EDF4-3577-FDE1-FDC52C39870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8A0332D-E093-945C-FF7E-87CC7024F3B8}"/>
              </a:ext>
            </a:extLst>
          </p:cNvPr>
          <p:cNvSpPr>
            <a:spLocks noGrp="1"/>
          </p:cNvSpPr>
          <p:nvPr>
            <p:ph type="title"/>
          </p:nvPr>
        </p:nvSpPr>
        <p:spPr>
          <a:xfrm>
            <a:off x="91725" y="1243013"/>
            <a:ext cx="550136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Predicting Tenure to Inform Attrition Strategy</a:t>
            </a:r>
          </a:p>
        </p:txBody>
      </p:sp>
      <p:sp>
        <p:nvSpPr>
          <p:cNvPr id="3" name="Rectangle 1">
            <a:extLst>
              <a:ext uri="{FF2B5EF4-FFF2-40B4-BE49-F238E27FC236}">
                <a16:creationId xmlns:a16="http://schemas.microsoft.com/office/drawing/2014/main" id="{F9515E9C-657D-A112-8307-D7B2128A9DA9}"/>
              </a:ext>
            </a:extLst>
          </p:cNvPr>
          <p:cNvSpPr>
            <a:spLocks noChangeArrowheads="1"/>
          </p:cNvSpPr>
          <p:nvPr/>
        </p:nvSpPr>
        <p:spPr bwMode="auto">
          <a:xfrm>
            <a:off x="6172200" y="804672"/>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solidFill>
                  <a:schemeClr val="tx2"/>
                </a:solidFill>
                <a:effectLst/>
              </a:rPr>
              <a:t>To better </a:t>
            </a:r>
            <a:r>
              <a:rPr lang="en-US" altLang="en-US" dirty="0">
                <a:solidFill>
                  <a:schemeClr val="tx2"/>
                </a:solidFill>
              </a:rPr>
              <a:t>understand employee attrition, we modeled YearsAtCompany — predicting how long employees stay based on demographic, role, and satisfaction factors.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rPr>
              <a:t>This allows HR teams to forecast tenure and take proactive steps to improve retention.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rPr>
              <a:t>Modeling tenure supports our original hypothesis that low satisfaction, long commutes, and lack of growth contribute to employee turnover.</a:t>
            </a:r>
          </a:p>
        </p:txBody>
      </p:sp>
    </p:spTree>
    <p:extLst>
      <p:ext uri="{BB962C8B-B14F-4D97-AF65-F5344CB8AC3E}">
        <p14:creationId xmlns:p14="http://schemas.microsoft.com/office/powerpoint/2010/main" val="326894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9F420-F59B-C6AB-7E05-684FEFAECE65}"/>
              </a:ext>
            </a:extLst>
          </p:cNvPr>
          <p:cNvSpPr>
            <a:spLocks noGrp="1"/>
          </p:cNvSpPr>
          <p:nvPr>
            <p:ph type="title"/>
          </p:nvPr>
        </p:nvSpPr>
        <p:spPr>
          <a:xfrm>
            <a:off x="166497" y="483816"/>
            <a:ext cx="8663178" cy="1454051"/>
          </a:xfrm>
        </p:spPr>
        <p:txBody>
          <a:bodyPr vert="horz" lIns="91440" tIns="45720" rIns="91440" bIns="45720" rtlCol="0" anchor="ctr">
            <a:normAutofit/>
          </a:bodyPr>
          <a:lstStyle/>
          <a:p>
            <a:r>
              <a:rPr lang="en-US" sz="3300" b="1" kern="1200" dirty="0">
                <a:solidFill>
                  <a:schemeClr val="tx2"/>
                </a:solidFill>
                <a:latin typeface="+mj-lt"/>
                <a:ea typeface="+mj-ea"/>
                <a:cs typeface="+mj-cs"/>
              </a:rPr>
              <a:t>Model Comparison – Mean Squared Error (MSE)</a:t>
            </a:r>
          </a:p>
        </p:txBody>
      </p:sp>
      <p:sp>
        <p:nvSpPr>
          <p:cNvPr id="4" name="TextBox 3">
            <a:extLst>
              <a:ext uri="{FF2B5EF4-FFF2-40B4-BE49-F238E27FC236}">
                <a16:creationId xmlns:a16="http://schemas.microsoft.com/office/drawing/2014/main" id="{3EC68951-47EC-D827-2158-B2EB7FBE2A26}"/>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solidFill>
                  <a:schemeClr val="tx2"/>
                </a:solidFill>
              </a:rPr>
              <a:t>MSE measures how far off the model’s predictions are, on average. Lower values are better.</a:t>
            </a:r>
          </a:p>
          <a:p>
            <a:pPr indent="-228600">
              <a:lnSpc>
                <a:spcPct val="90000"/>
              </a:lnSpc>
              <a:spcAft>
                <a:spcPts val="600"/>
              </a:spcAft>
              <a:buFont typeface="Arial" panose="020B0604020202020204" pitchFamily="34" charset="0"/>
              <a:buChar char="•"/>
            </a:pPr>
            <a:r>
              <a:rPr lang="en-US" b="1">
                <a:solidFill>
                  <a:schemeClr val="tx2"/>
                </a:solidFill>
              </a:rPr>
              <a:t>Linear Regression</a:t>
            </a:r>
            <a:r>
              <a:rPr lang="en-US">
                <a:solidFill>
                  <a:schemeClr val="tx2"/>
                </a:solidFill>
              </a:rPr>
              <a:t> had a significantly lower MSE (9.08)</a:t>
            </a:r>
          </a:p>
          <a:p>
            <a:pPr indent="-228600">
              <a:lnSpc>
                <a:spcPct val="90000"/>
              </a:lnSpc>
              <a:spcAft>
                <a:spcPts val="600"/>
              </a:spcAft>
              <a:buFont typeface="Arial" panose="020B0604020202020204" pitchFamily="34" charset="0"/>
              <a:buChar char="•"/>
            </a:pPr>
            <a:r>
              <a:rPr lang="en-US" b="1">
                <a:solidFill>
                  <a:schemeClr val="tx2"/>
                </a:solidFill>
              </a:rPr>
              <a:t>SVR</a:t>
            </a:r>
            <a:r>
              <a:rPr lang="en-US">
                <a:solidFill>
                  <a:schemeClr val="tx2"/>
                </a:solidFill>
              </a:rPr>
              <a:t> was less accurate (13.85)</a:t>
            </a:r>
          </a:p>
          <a:p>
            <a:pPr indent="-228600">
              <a:lnSpc>
                <a:spcPct val="90000"/>
              </a:lnSpc>
              <a:spcAft>
                <a:spcPts val="600"/>
              </a:spcAft>
              <a:buFont typeface="Arial" panose="020B0604020202020204" pitchFamily="34" charset="0"/>
              <a:buChar char="•"/>
            </a:pPr>
            <a:r>
              <a:rPr lang="en-US">
                <a:solidFill>
                  <a:schemeClr val="tx2"/>
                </a:solidFill>
              </a:rPr>
              <a:t>This tells us Linear Regression is the better model for forecasting tenure.</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8937935-F612-AF33-F7C0-3FF375F7710C}"/>
              </a:ext>
            </a:extLst>
          </p:cNvPr>
          <p:cNvPicPr>
            <a:picLocks noChangeAspect="1"/>
          </p:cNvPicPr>
          <p:nvPr/>
        </p:nvPicPr>
        <p:blipFill>
          <a:blip r:embed="rId2"/>
          <a:stretch>
            <a:fillRect/>
          </a:stretch>
        </p:blipFill>
        <p:spPr>
          <a:xfrm>
            <a:off x="7708392" y="2508303"/>
            <a:ext cx="4142232" cy="2764938"/>
          </a:xfrm>
          <a:prstGeom prst="rect">
            <a:avLst/>
          </a:prstGeom>
        </p:spPr>
      </p:pic>
      <p:sp>
        <p:nvSpPr>
          <p:cNvPr id="7" name="TextBox 6">
            <a:extLst>
              <a:ext uri="{FF2B5EF4-FFF2-40B4-BE49-F238E27FC236}">
                <a16:creationId xmlns:a16="http://schemas.microsoft.com/office/drawing/2014/main" id="{CB9FAA53-98A8-6E62-DEF5-1C71B2FC40FE}"/>
              </a:ext>
            </a:extLst>
          </p:cNvPr>
          <p:cNvSpPr txBox="1"/>
          <p:nvPr/>
        </p:nvSpPr>
        <p:spPr>
          <a:xfrm>
            <a:off x="7296375" y="5569915"/>
            <a:ext cx="6094206" cy="369332"/>
          </a:xfrm>
          <a:prstGeom prst="rect">
            <a:avLst/>
          </a:prstGeom>
          <a:noFill/>
        </p:spPr>
        <p:txBody>
          <a:bodyPr wrap="square">
            <a:spAutoFit/>
          </a:bodyPr>
          <a:lstStyle/>
          <a:p>
            <a:r>
              <a:rPr lang="en-US" dirty="0"/>
              <a:t>Linear Regression MSE = 9.08; SVR MSE = 13.85</a:t>
            </a:r>
          </a:p>
        </p:txBody>
      </p:sp>
    </p:spTree>
    <p:extLst>
      <p:ext uri="{BB962C8B-B14F-4D97-AF65-F5344CB8AC3E}">
        <p14:creationId xmlns:p14="http://schemas.microsoft.com/office/powerpoint/2010/main" val="214336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D378-8365-E6F2-EB23-737EB0AA82F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10B84-501F-4474-B5B5-C68DDAC67A47}"/>
              </a:ext>
            </a:extLst>
          </p:cNvPr>
          <p:cNvSpPr>
            <a:spLocks noGrp="1"/>
          </p:cNvSpPr>
          <p:nvPr>
            <p:ph type="title"/>
          </p:nvPr>
        </p:nvSpPr>
        <p:spPr>
          <a:xfrm>
            <a:off x="804672" y="802955"/>
            <a:ext cx="6091428"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Model Comparison – R² Score</a:t>
            </a:r>
          </a:p>
        </p:txBody>
      </p:sp>
      <p:sp>
        <p:nvSpPr>
          <p:cNvPr id="3" name="Rectangle 1">
            <a:extLst>
              <a:ext uri="{FF2B5EF4-FFF2-40B4-BE49-F238E27FC236}">
                <a16:creationId xmlns:a16="http://schemas.microsoft.com/office/drawing/2014/main" id="{CEB1BED1-6E06-D0EE-DCF5-7A9243E11640}"/>
              </a:ext>
            </a:extLst>
          </p:cNvPr>
          <p:cNvSpPr>
            <a:spLocks noChangeArrowheads="1"/>
          </p:cNvSpPr>
          <p:nvPr/>
        </p:nvSpPr>
        <p:spPr bwMode="auto">
          <a:xfrm>
            <a:off x="804672" y="2421683"/>
            <a:ext cx="4765949" cy="33534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rPr>
              <a:t>R² shows how much of the variation in YearsAtCompany the model can explain.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rPr>
              <a:t>Linear Regression: </a:t>
            </a:r>
            <a:r>
              <a:rPr kumimoji="0" lang="en-US" altLang="en-US" b="1" i="0" u="none" strike="noStrike" cap="none" normalizeH="0" baseline="0">
                <a:ln>
                  <a:noFill/>
                </a:ln>
                <a:solidFill>
                  <a:schemeClr val="tx2"/>
                </a:solidFill>
                <a:effectLst/>
              </a:rPr>
              <a:t>0.77</a:t>
            </a:r>
            <a:endParaRPr kumimoji="0" lang="en-US" altLang="en-US" b="0" i="0" u="none" strike="noStrike" cap="none" normalizeH="0" baseline="0">
              <a:ln>
                <a:noFill/>
              </a:ln>
              <a:solidFill>
                <a:schemeClr val="tx2"/>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rPr>
              <a:t>SVR: </a:t>
            </a:r>
            <a:r>
              <a:rPr kumimoji="0" lang="en-US" altLang="en-US" b="1" i="0" u="none" strike="noStrike" cap="none" normalizeH="0" baseline="0">
                <a:ln>
                  <a:noFill/>
                </a:ln>
                <a:solidFill>
                  <a:schemeClr val="tx2"/>
                </a:solidFill>
                <a:effectLst/>
              </a:rPr>
              <a:t>0.65</a:t>
            </a:r>
            <a:endParaRPr kumimoji="0" lang="en-US" altLang="en-US" b="0" i="0" u="none" strike="noStrike" cap="none" normalizeH="0" baseline="0">
              <a:ln>
                <a:noFill/>
              </a:ln>
              <a:solidFill>
                <a:schemeClr val="tx2"/>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rPr>
              <a:t>Linear Regression explains 77% of the variance in employee tenure — a strong indicator of its usefulness.</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2F6A395-DAFE-0B64-6403-273524FE14B5}"/>
              </a:ext>
            </a:extLst>
          </p:cNvPr>
          <p:cNvPicPr>
            <a:picLocks noChangeAspect="1"/>
          </p:cNvPicPr>
          <p:nvPr/>
        </p:nvPicPr>
        <p:blipFill>
          <a:blip r:embed="rId2"/>
          <a:stretch>
            <a:fillRect/>
          </a:stretch>
        </p:blipFill>
        <p:spPr>
          <a:xfrm>
            <a:off x="7708392" y="2508303"/>
            <a:ext cx="4142232" cy="2764938"/>
          </a:xfrm>
          <a:prstGeom prst="rect">
            <a:avLst/>
          </a:prstGeom>
        </p:spPr>
      </p:pic>
      <p:sp>
        <p:nvSpPr>
          <p:cNvPr id="7" name="TextBox 6">
            <a:extLst>
              <a:ext uri="{FF2B5EF4-FFF2-40B4-BE49-F238E27FC236}">
                <a16:creationId xmlns:a16="http://schemas.microsoft.com/office/drawing/2014/main" id="{E3AD7751-1D12-439D-A63C-0B718301D7CF}"/>
              </a:ext>
            </a:extLst>
          </p:cNvPr>
          <p:cNvSpPr txBox="1"/>
          <p:nvPr/>
        </p:nvSpPr>
        <p:spPr>
          <a:xfrm>
            <a:off x="7708392" y="5511622"/>
            <a:ext cx="6094206" cy="369332"/>
          </a:xfrm>
          <a:prstGeom prst="rect">
            <a:avLst/>
          </a:prstGeom>
          <a:noFill/>
        </p:spPr>
        <p:txBody>
          <a:bodyPr wrap="square">
            <a:spAutoFit/>
          </a:bodyPr>
          <a:lstStyle/>
          <a:p>
            <a:r>
              <a:rPr lang="pt-BR" dirty="0"/>
              <a:t>Linear Regression R² = 0.77; SVR R² = 0.65</a:t>
            </a:r>
            <a:endParaRPr lang="en-US" dirty="0"/>
          </a:p>
        </p:txBody>
      </p:sp>
    </p:spTree>
    <p:extLst>
      <p:ext uri="{BB962C8B-B14F-4D97-AF65-F5344CB8AC3E}">
        <p14:creationId xmlns:p14="http://schemas.microsoft.com/office/powerpoint/2010/main" val="345637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DDE32-389A-5BD1-668C-B0D756D255D0}"/>
              </a:ext>
            </a:extLst>
          </p:cNvPr>
          <p:cNvSpPr>
            <a:spLocks noGrp="1"/>
          </p:cNvSpPr>
          <p:nvPr>
            <p:ph type="title"/>
          </p:nvPr>
        </p:nvSpPr>
        <p:spPr>
          <a:xfrm>
            <a:off x="718222" y="1230170"/>
            <a:ext cx="10755249" cy="1325880"/>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Linear Regression: Predicted vs Actual Years at Company</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7812C1E-26E0-33DE-68B8-B362404CDE53}"/>
              </a:ext>
            </a:extLst>
          </p:cNvPr>
          <p:cNvSpPr txBox="1"/>
          <p:nvPr/>
        </p:nvSpPr>
        <p:spPr>
          <a:xfrm>
            <a:off x="804672" y="2827419"/>
            <a:ext cx="5126896"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Each dot represents one employee. The closer the dot is to the red line, the more accurate the prediction.</a:t>
            </a:r>
          </a:p>
          <a:p>
            <a:pPr indent="-228600">
              <a:lnSpc>
                <a:spcPct val="90000"/>
              </a:lnSpc>
              <a:spcAft>
                <a:spcPts val="600"/>
              </a:spcAft>
              <a:buFont typeface="Arial" panose="020B0604020202020204" pitchFamily="34" charset="0"/>
              <a:buChar char="•"/>
            </a:pPr>
            <a:r>
              <a:rPr lang="en-US">
                <a:solidFill>
                  <a:schemeClr val="tx2"/>
                </a:solidFill>
              </a:rPr>
              <a:t>The scatter plot shows the model performs especially well for employees in the 0–10 year range — the critical period for attrition risk.</a:t>
            </a:r>
          </a:p>
          <a:p>
            <a:pPr indent="-228600">
              <a:lnSpc>
                <a:spcPct val="90000"/>
              </a:lnSpc>
              <a:spcAft>
                <a:spcPts val="600"/>
              </a:spcAft>
              <a:buFont typeface="Arial" panose="020B0604020202020204" pitchFamily="34" charset="0"/>
              <a:buChar char="•"/>
            </a:pPr>
            <a:r>
              <a:rPr lang="en-US">
                <a:solidFill>
                  <a:schemeClr val="tx2"/>
                </a:solidFill>
              </a:rPr>
              <a:t>This visual confirms the model's practical value for early intervention.</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C03A49DA-A816-E9F9-7146-43A1A209F01D}"/>
              </a:ext>
            </a:extLst>
          </p:cNvPr>
          <p:cNvPicPr>
            <a:picLocks noChangeAspect="1"/>
          </p:cNvPicPr>
          <p:nvPr/>
        </p:nvPicPr>
        <p:blipFill>
          <a:blip r:embed="rId2"/>
          <a:stretch>
            <a:fillRect/>
          </a:stretch>
        </p:blipFill>
        <p:spPr>
          <a:xfrm>
            <a:off x="6761836" y="2837712"/>
            <a:ext cx="4289777" cy="3217333"/>
          </a:xfrm>
          <a:prstGeom prst="rect">
            <a:avLst/>
          </a:prstGeom>
        </p:spPr>
      </p:pic>
      <p:sp>
        <p:nvSpPr>
          <p:cNvPr id="7" name="TextBox 6">
            <a:extLst>
              <a:ext uri="{FF2B5EF4-FFF2-40B4-BE49-F238E27FC236}">
                <a16:creationId xmlns:a16="http://schemas.microsoft.com/office/drawing/2014/main" id="{19DA4FE8-E4A6-C0B4-5947-0AAD2C6E0EA5}"/>
              </a:ext>
            </a:extLst>
          </p:cNvPr>
          <p:cNvSpPr txBox="1"/>
          <p:nvPr/>
        </p:nvSpPr>
        <p:spPr>
          <a:xfrm>
            <a:off x="6984403" y="6152041"/>
            <a:ext cx="6094206" cy="369332"/>
          </a:xfrm>
          <a:prstGeom prst="rect">
            <a:avLst/>
          </a:prstGeom>
          <a:noFill/>
        </p:spPr>
        <p:txBody>
          <a:bodyPr wrap="square">
            <a:spAutoFit/>
          </a:bodyPr>
          <a:lstStyle/>
          <a:p>
            <a:r>
              <a:rPr lang="en-US" dirty="0"/>
              <a:t>Most predictions fall close to the 1:1 line</a:t>
            </a:r>
          </a:p>
        </p:txBody>
      </p:sp>
    </p:spTree>
    <p:extLst>
      <p:ext uri="{BB962C8B-B14F-4D97-AF65-F5344CB8AC3E}">
        <p14:creationId xmlns:p14="http://schemas.microsoft.com/office/powerpoint/2010/main" val="369938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a:xfrm>
            <a:off x="2191916" y="972211"/>
            <a:ext cx="7492344" cy="1837349"/>
          </a:xfrm>
        </p:spPr>
        <p:txBody>
          <a:bodyPr anchor="ctr">
            <a:normAutofit/>
          </a:bodyPr>
          <a:lstStyle/>
          <a:p>
            <a:pPr algn="ctr"/>
            <a:r>
              <a:rPr lang="en-US" sz="3600" b="1" dirty="0">
                <a:solidFill>
                  <a:schemeClr val="tx2"/>
                </a:solidFill>
              </a:rPr>
              <a:t>Act — Applying Tenure Predictions</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a:xfrm>
            <a:off x="350162" y="2525456"/>
            <a:ext cx="4910327" cy="3063042"/>
          </a:xfrm>
        </p:spPr>
        <p:txBody>
          <a:bodyPr anchor="t">
            <a:normAutofit fontScale="32500" lnSpcReduction="20000"/>
          </a:bodyPr>
          <a:lstStyle/>
          <a:p>
            <a:pPr marL="0" indent="0">
              <a:buNone/>
            </a:pPr>
            <a:r>
              <a:rPr lang="en-US" sz="6400" dirty="0">
                <a:solidFill>
                  <a:schemeClr val="tx2"/>
                </a:solidFill>
              </a:rPr>
              <a:t>Our model provides actionable insight into retention planning:</a:t>
            </a:r>
            <a:br>
              <a:rPr lang="en-US" sz="6400" dirty="0">
                <a:solidFill>
                  <a:schemeClr val="tx2"/>
                </a:solidFill>
              </a:rPr>
            </a:br>
            <a:endParaRPr lang="en-US" sz="6400" dirty="0">
              <a:solidFill>
                <a:schemeClr val="tx2"/>
              </a:solidFill>
            </a:endParaRPr>
          </a:p>
          <a:p>
            <a:r>
              <a:rPr lang="en-US" sz="6400" dirty="0">
                <a:solidFill>
                  <a:schemeClr val="tx2"/>
                </a:solidFill>
              </a:rPr>
              <a:t>Forecast tenure for individual employees</a:t>
            </a:r>
          </a:p>
          <a:p>
            <a:r>
              <a:rPr lang="en-US" sz="6400" dirty="0">
                <a:solidFill>
                  <a:schemeClr val="tx2"/>
                </a:solidFill>
              </a:rPr>
              <a:t>Identify early attrition risks based on predictive attributes</a:t>
            </a:r>
          </a:p>
          <a:p>
            <a:r>
              <a:rPr lang="en-US" sz="6400" dirty="0">
                <a:solidFill>
                  <a:schemeClr val="tx2"/>
                </a:solidFill>
              </a:rPr>
              <a:t>Guide onboarding and development strategies for new hires</a:t>
            </a:r>
          </a:p>
          <a:p>
            <a:r>
              <a:rPr lang="en-US" sz="6400" dirty="0">
                <a:solidFill>
                  <a:schemeClr val="tx2"/>
                </a:solidFill>
              </a:rPr>
              <a:t>Integrate tenure forecasting into workforce planning tools</a:t>
            </a:r>
          </a:p>
          <a:p>
            <a:pPr marL="0" indent="0">
              <a:buNone/>
            </a:pPr>
            <a:endParaRPr lang="en-US" sz="6400" dirty="0">
              <a:solidFill>
                <a:schemeClr val="tx2"/>
              </a:solidFill>
            </a:endParaRPr>
          </a:p>
          <a:p>
            <a:pPr marL="0" indent="0">
              <a:buNone/>
            </a:pPr>
            <a:endParaRPr lang="en-US" sz="1400" dirty="0">
              <a:solidFill>
                <a:schemeClr val="tx2"/>
              </a:solidFill>
            </a:endParaRPr>
          </a:p>
        </p:txBody>
      </p:sp>
      <p:sp>
        <p:nvSpPr>
          <p:cNvPr id="7" name="TextBox 6">
            <a:extLst>
              <a:ext uri="{FF2B5EF4-FFF2-40B4-BE49-F238E27FC236}">
                <a16:creationId xmlns:a16="http://schemas.microsoft.com/office/drawing/2014/main" id="{D3D9CEB3-3114-07F8-AB85-5D7235373D12}"/>
              </a:ext>
            </a:extLst>
          </p:cNvPr>
          <p:cNvSpPr txBox="1"/>
          <p:nvPr/>
        </p:nvSpPr>
        <p:spPr>
          <a:xfrm>
            <a:off x="5934758" y="2522865"/>
            <a:ext cx="6094206" cy="3000821"/>
          </a:xfrm>
          <a:prstGeom prst="rect">
            <a:avLst/>
          </a:prstGeom>
          <a:noFill/>
        </p:spPr>
        <p:txBody>
          <a:bodyPr wrap="square">
            <a:spAutoFit/>
          </a:bodyPr>
          <a:lstStyle/>
          <a:p>
            <a:pPr marL="0" indent="0" fontAlgn="base">
              <a:spcAft>
                <a:spcPct val="0"/>
              </a:spcAft>
              <a:buNone/>
            </a:pPr>
            <a:r>
              <a:rPr lang="en-US" sz="2100" dirty="0">
                <a:solidFill>
                  <a:schemeClr val="tx2"/>
                </a:solidFill>
              </a:rPr>
              <a:t>This supports the broader goal of reducing employee turnover by targeting support where it's most needed.</a:t>
            </a:r>
            <a:br>
              <a:rPr lang="en-US" sz="2100" dirty="0">
                <a:solidFill>
                  <a:schemeClr val="tx2"/>
                </a:solidFill>
              </a:rPr>
            </a:br>
            <a:endParaRPr lang="en-US" sz="2100" dirty="0">
              <a:solidFill>
                <a:schemeClr val="tx2"/>
              </a:solidFill>
            </a:endParaRPr>
          </a:p>
          <a:p>
            <a:pPr marL="285750" indent="-285750" fontAlgn="base">
              <a:spcAft>
                <a:spcPct val="0"/>
              </a:spcAft>
              <a:buFont typeface="Arial" panose="020B0604020202020204" pitchFamily="34" charset="0"/>
              <a:buChar char="•"/>
            </a:pPr>
            <a:r>
              <a:rPr lang="en-US" altLang="en-US" sz="2100" dirty="0">
                <a:solidFill>
                  <a:schemeClr val="tx2"/>
                </a:solidFill>
              </a:rPr>
              <a:t>Attrition is highest in early years of employment</a:t>
            </a:r>
          </a:p>
          <a:p>
            <a:pPr marL="285750" lvl="0" indent="-285750" fontAlgn="base">
              <a:spcAft>
                <a:spcPct val="0"/>
              </a:spcAft>
              <a:buFont typeface="Arial" panose="020B0604020202020204" pitchFamily="34" charset="0"/>
              <a:buChar char="•"/>
            </a:pPr>
            <a:r>
              <a:rPr lang="en-US" altLang="en-US" sz="2100" dirty="0">
                <a:solidFill>
                  <a:schemeClr val="tx2"/>
                </a:solidFill>
              </a:rPr>
              <a:t>Commute, job satisfaction, and compensation strongly influence tenure</a:t>
            </a:r>
          </a:p>
          <a:p>
            <a:pPr marL="285750" lvl="0" indent="-285750" fontAlgn="base">
              <a:spcAft>
                <a:spcPct val="0"/>
              </a:spcAft>
              <a:buFont typeface="Arial" panose="020B0604020202020204" pitchFamily="34" charset="0"/>
              <a:buChar char="•"/>
            </a:pPr>
            <a:r>
              <a:rPr lang="en-US" altLang="en-US" sz="2100" dirty="0">
                <a:solidFill>
                  <a:schemeClr val="tx2"/>
                </a:solidFill>
              </a:rPr>
              <a:t>Linear Regression effectively predicts tenure</a:t>
            </a:r>
          </a:p>
          <a:p>
            <a:pPr marL="285750" lvl="0" indent="-285750" fontAlgn="base">
              <a:spcAft>
                <a:spcPct val="0"/>
              </a:spcAft>
              <a:buFont typeface="Arial" panose="020B0604020202020204" pitchFamily="34" charset="0"/>
              <a:buChar char="•"/>
            </a:pPr>
            <a:r>
              <a:rPr lang="en-US" altLang="en-US" sz="2100" dirty="0">
                <a:solidFill>
                  <a:schemeClr val="tx2"/>
                </a:solidFill>
              </a:rPr>
              <a:t>Predictive insights can drive smarter HR interventions</a:t>
            </a:r>
          </a:p>
        </p:txBody>
      </p:sp>
    </p:spTree>
    <p:extLst>
      <p:ext uri="{BB962C8B-B14F-4D97-AF65-F5344CB8AC3E}">
        <p14:creationId xmlns:p14="http://schemas.microsoft.com/office/powerpoint/2010/main" val="402410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B0E87D-35EB-59C9-9986-A7450436B096}"/>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64" name="Freeform: Shape 63">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9" name="Freeform: Shape 68">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3D423E1-DD16-AB49-894C-137774887744}"/>
              </a:ext>
            </a:extLst>
          </p:cNvPr>
          <p:cNvSpPr>
            <a:spLocks noGrp="1"/>
          </p:cNvSpPr>
          <p:nvPr/>
        </p:nvSpPr>
        <p:spPr>
          <a:xfrm>
            <a:off x="3033466" y="991261"/>
            <a:ext cx="5754696" cy="18373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kern="1200" dirty="0">
                <a:solidFill>
                  <a:schemeClr val="tx2"/>
                </a:solidFill>
                <a:latin typeface="+mj-lt"/>
                <a:ea typeface="+mj-ea"/>
                <a:cs typeface="+mj-cs"/>
              </a:rPr>
              <a:t>Modeling Shift: From Tenure to Attrition</a:t>
            </a:r>
          </a:p>
        </p:txBody>
      </p:sp>
      <p:sp>
        <p:nvSpPr>
          <p:cNvPr id="3" name="Content Placeholder 2">
            <a:extLst>
              <a:ext uri="{FF2B5EF4-FFF2-40B4-BE49-F238E27FC236}">
                <a16:creationId xmlns:a16="http://schemas.microsoft.com/office/drawing/2014/main" id="{2EBB448B-2FEF-67EC-08BA-7F9D0E981B9D}"/>
              </a:ext>
            </a:extLst>
          </p:cNvPr>
          <p:cNvSpPr>
            <a:spLocks noGrp="1"/>
          </p:cNvSpPr>
          <p:nvPr/>
        </p:nvSpPr>
        <p:spPr>
          <a:xfrm>
            <a:off x="3055954" y="2979336"/>
            <a:ext cx="5709721" cy="24308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solidFill>
              </a:rPr>
              <a:t>We began by using regression to predict employee tenure as a proxy for attrition risk.</a:t>
            </a:r>
            <a:br>
              <a:rPr lang="en-US" sz="2000" dirty="0">
                <a:solidFill>
                  <a:schemeClr val="tx2"/>
                </a:solidFill>
              </a:rPr>
            </a:br>
            <a:r>
              <a:rPr lang="en-US" sz="2000" dirty="0">
                <a:solidFill>
                  <a:schemeClr val="tx2"/>
                </a:solidFill>
              </a:rPr>
              <a:t>However, to directly address the problem, we pivoted to a classification approach that predicts whether an employee is likely to leave (Yes/No).</a:t>
            </a:r>
            <a:br>
              <a:rPr lang="en-US" sz="2000" dirty="0">
                <a:solidFill>
                  <a:schemeClr val="tx2"/>
                </a:solidFill>
              </a:rPr>
            </a:br>
            <a:r>
              <a:rPr lang="en-US" sz="2000" dirty="0">
                <a:solidFill>
                  <a:schemeClr val="tx2"/>
                </a:solidFill>
              </a:rPr>
              <a:t>This allowed us to apply classification metrics like ROC-AUC, precision, and recall, making the results more actionable for HR teams.</a:t>
            </a:r>
          </a:p>
        </p:txBody>
      </p:sp>
    </p:spTree>
    <p:extLst>
      <p:ext uri="{BB962C8B-B14F-4D97-AF65-F5344CB8AC3E}">
        <p14:creationId xmlns:p14="http://schemas.microsoft.com/office/powerpoint/2010/main" val="180603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1">
            <a:extLst>
              <a:ext uri="{FF2B5EF4-FFF2-40B4-BE49-F238E27FC236}">
                <a16:creationId xmlns:a16="http://schemas.microsoft.com/office/drawing/2014/main" id="{E6FE5803-1702-85AF-226E-357E8B377478}"/>
              </a:ext>
            </a:extLst>
          </p:cNvPr>
          <p:cNvSpPr>
            <a:spLocks noGrp="1"/>
          </p:cNvSpPr>
          <p:nvPr/>
        </p:nvSpPr>
        <p:spPr>
          <a:xfrm>
            <a:off x="640080" y="1243013"/>
            <a:ext cx="3855720" cy="4371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solidFill>
                  <a:schemeClr val="tx2"/>
                </a:solidFill>
                <a:latin typeface="+mj-lt"/>
                <a:ea typeface="+mj-ea"/>
                <a:cs typeface="+mj-cs"/>
              </a:rPr>
              <a:t>Deep Learning Classification Performance</a:t>
            </a:r>
          </a:p>
        </p:txBody>
      </p:sp>
      <p:sp>
        <p:nvSpPr>
          <p:cNvPr id="5" name="Content Placeholder 2">
            <a:extLst>
              <a:ext uri="{FF2B5EF4-FFF2-40B4-BE49-F238E27FC236}">
                <a16:creationId xmlns:a16="http://schemas.microsoft.com/office/drawing/2014/main" id="{09104F73-4AB4-1B28-C7BC-7074541086C4}"/>
              </a:ext>
            </a:extLst>
          </p:cNvPr>
          <p:cNvSpPr>
            <a:spLocks noGrp="1"/>
          </p:cNvSpPr>
          <p:nvPr/>
        </p:nvSpPr>
        <p:spPr>
          <a:xfrm>
            <a:off x="6172200" y="804672"/>
            <a:ext cx="5221224" cy="52303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We trained a deep neural network on employee data such as job satisfaction, commute distance, compensation, and more.</a:t>
            </a:r>
            <a:br>
              <a:rPr lang="en-US" sz="1800" dirty="0">
                <a:solidFill>
                  <a:schemeClr val="tx2"/>
                </a:solidFill>
              </a:rPr>
            </a:br>
            <a:r>
              <a:rPr lang="en-US" sz="1800" dirty="0">
                <a:solidFill>
                  <a:schemeClr val="tx2"/>
                </a:solidFill>
              </a:rPr>
              <a:t>The model achieved strong predictive performance:</a:t>
            </a:r>
          </a:p>
          <a:p>
            <a:r>
              <a:rPr lang="en-US" sz="1800" b="1" dirty="0">
                <a:solidFill>
                  <a:schemeClr val="tx2"/>
                </a:solidFill>
              </a:rPr>
              <a:t>ROC AUC:</a:t>
            </a:r>
            <a:r>
              <a:rPr lang="en-US" sz="1800" dirty="0">
                <a:solidFill>
                  <a:schemeClr val="tx2"/>
                </a:solidFill>
              </a:rPr>
              <a:t> 0.84</a:t>
            </a:r>
          </a:p>
          <a:p>
            <a:r>
              <a:rPr lang="en-US" sz="1800" b="1" dirty="0">
                <a:solidFill>
                  <a:schemeClr val="tx2"/>
                </a:solidFill>
              </a:rPr>
              <a:t>Accuracy:</a:t>
            </a:r>
            <a:r>
              <a:rPr lang="en-US" sz="1800" dirty="0">
                <a:solidFill>
                  <a:schemeClr val="tx2"/>
                </a:solidFill>
              </a:rPr>
              <a:t> 0.88</a:t>
            </a:r>
          </a:p>
          <a:p>
            <a:r>
              <a:rPr lang="en-US" sz="1800" b="1" dirty="0">
                <a:solidFill>
                  <a:schemeClr val="tx2"/>
                </a:solidFill>
              </a:rPr>
              <a:t>Precision:</a:t>
            </a:r>
            <a:r>
              <a:rPr lang="en-US" sz="1800" dirty="0">
                <a:solidFill>
                  <a:schemeClr val="tx2"/>
                </a:solidFill>
              </a:rPr>
              <a:t> 0.71</a:t>
            </a:r>
          </a:p>
          <a:p>
            <a:r>
              <a:rPr lang="en-US" sz="1800" b="1" dirty="0">
                <a:solidFill>
                  <a:schemeClr val="tx2"/>
                </a:solidFill>
              </a:rPr>
              <a:t>Recall:</a:t>
            </a:r>
            <a:r>
              <a:rPr lang="en-US" sz="1800" dirty="0">
                <a:solidFill>
                  <a:schemeClr val="tx2"/>
                </a:solidFill>
              </a:rPr>
              <a:t> 0.67</a:t>
            </a:r>
          </a:p>
          <a:p>
            <a:r>
              <a:rPr lang="en-US" sz="1800" b="1" dirty="0">
                <a:solidFill>
                  <a:schemeClr val="tx2"/>
                </a:solidFill>
              </a:rPr>
              <a:t>F1 Score:</a:t>
            </a:r>
            <a:r>
              <a:rPr lang="en-US" sz="1800" dirty="0">
                <a:solidFill>
                  <a:schemeClr val="tx2"/>
                </a:solidFill>
              </a:rPr>
              <a:t> 0.69</a:t>
            </a:r>
            <a:br>
              <a:rPr lang="en-US" sz="1800" dirty="0">
                <a:solidFill>
                  <a:schemeClr val="tx2"/>
                </a:solidFill>
              </a:rPr>
            </a:br>
            <a:endParaRPr lang="en-US" sz="1800" dirty="0">
              <a:solidFill>
                <a:schemeClr val="tx2"/>
              </a:solidFill>
            </a:endParaRPr>
          </a:p>
          <a:p>
            <a:pPr marL="0" indent="0">
              <a:buNone/>
            </a:pPr>
            <a:r>
              <a:rPr lang="en-US" sz="1800" dirty="0">
                <a:solidFill>
                  <a:schemeClr val="tx2"/>
                </a:solidFill>
              </a:rPr>
              <a:t>These results show a solid balance between sensitivity and precision — ideal for identifying employees at risk of leaving.</a:t>
            </a:r>
          </a:p>
        </p:txBody>
      </p:sp>
    </p:spTree>
    <p:extLst>
      <p:ext uri="{BB962C8B-B14F-4D97-AF65-F5344CB8AC3E}">
        <p14:creationId xmlns:p14="http://schemas.microsoft.com/office/powerpoint/2010/main" val="151017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6094105" y="802955"/>
            <a:ext cx="4977976" cy="1454051"/>
          </a:xfrm>
        </p:spPr>
        <p:txBody>
          <a:bodyPr>
            <a:normAutofit/>
          </a:bodyPr>
          <a:lstStyle/>
          <a:p>
            <a:r>
              <a:rPr lang="en-US" sz="4000" b="1" dirty="0">
                <a:solidFill>
                  <a:schemeClr val="tx2"/>
                </a:solidFill>
              </a:rPr>
              <a:t>Problem Statement</a:t>
            </a:r>
          </a:p>
        </p:txBody>
      </p:sp>
      <p:pic>
        <p:nvPicPr>
          <p:cNvPr id="7" name="Graphic 6" descr="Connections">
            <a:extLst>
              <a:ext uri="{FF2B5EF4-FFF2-40B4-BE49-F238E27FC236}">
                <a16:creationId xmlns:a16="http://schemas.microsoft.com/office/drawing/2014/main" id="{9C3140FB-3B13-FEF9-D86D-A7BE0ECBEE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 turnover is a costly issue for companies. Understanding which factors contribute to employee attrition can help organizations take early action to retain valuable talent. This project uses historical HR data to explore patterns and variables linked to employee attrition.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1342C1-9615-B364-0B2C-0C166129E5B8}"/>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3ACB3-5276-7EE6-A323-CDE2FE45389E}"/>
              </a:ext>
            </a:extLst>
          </p:cNvPr>
          <p:cNvSpPr>
            <a:spLocks noGrp="1"/>
          </p:cNvSpPr>
          <p:nvPr/>
        </p:nvSpPr>
        <p:spPr>
          <a:xfrm>
            <a:off x="804672" y="802955"/>
            <a:ext cx="4766330" cy="1454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300" b="1" kern="1200" dirty="0">
                <a:solidFill>
                  <a:schemeClr val="tx2"/>
                </a:solidFill>
                <a:latin typeface="+mj-lt"/>
                <a:ea typeface="+mj-ea"/>
                <a:cs typeface="+mj-cs"/>
              </a:rPr>
              <a:t>ROC Curve: Deep Learning vs Logistic Regression</a:t>
            </a:r>
          </a:p>
        </p:txBody>
      </p:sp>
      <p:sp>
        <p:nvSpPr>
          <p:cNvPr id="3" name="Content Placeholder 2">
            <a:extLst>
              <a:ext uri="{FF2B5EF4-FFF2-40B4-BE49-F238E27FC236}">
                <a16:creationId xmlns:a16="http://schemas.microsoft.com/office/drawing/2014/main" id="{2E6410CF-0339-740F-C2FC-BF42448AFE6B}"/>
              </a:ext>
            </a:extLst>
          </p:cNvPr>
          <p:cNvSpPr>
            <a:spLocks noGrp="1"/>
          </p:cNvSpPr>
          <p:nvPr/>
        </p:nvSpPr>
        <p:spPr>
          <a:xfrm>
            <a:off x="804672" y="2421683"/>
            <a:ext cx="4765949" cy="3353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rPr>
              <a:t>To assess performance, we compared our deep learning model to a logistic regression baseline.</a:t>
            </a:r>
            <a:br>
              <a:rPr lang="en-US" sz="1800" dirty="0">
                <a:solidFill>
                  <a:schemeClr val="tx2"/>
                </a:solidFill>
              </a:rPr>
            </a:br>
            <a:r>
              <a:rPr lang="en-US" sz="1800" dirty="0">
                <a:solidFill>
                  <a:schemeClr val="tx2"/>
                </a:solidFill>
              </a:rPr>
              <a:t>While both models performed well, the deep learning model showed:</a:t>
            </a:r>
          </a:p>
          <a:p>
            <a:r>
              <a:rPr lang="en-US" sz="1800" dirty="0">
                <a:solidFill>
                  <a:schemeClr val="tx2"/>
                </a:solidFill>
              </a:rPr>
              <a:t>Higher AUC</a:t>
            </a:r>
          </a:p>
          <a:p>
            <a:r>
              <a:rPr lang="en-US" sz="1800" dirty="0">
                <a:solidFill>
                  <a:schemeClr val="tx2"/>
                </a:solidFill>
              </a:rPr>
              <a:t>Better recall</a:t>
            </a:r>
            <a:br>
              <a:rPr lang="en-US" sz="1800" dirty="0">
                <a:solidFill>
                  <a:schemeClr val="tx2"/>
                </a:solidFill>
              </a:rPr>
            </a:br>
            <a:endParaRPr lang="en-US" sz="1800" dirty="0">
              <a:solidFill>
                <a:schemeClr val="tx2"/>
              </a:solidFill>
            </a:endParaRPr>
          </a:p>
          <a:p>
            <a:pPr marL="0" indent="0">
              <a:buNone/>
            </a:pPr>
            <a:r>
              <a:rPr lang="en-US" sz="1800" dirty="0">
                <a:solidFill>
                  <a:schemeClr val="tx2"/>
                </a:solidFill>
              </a:rPr>
              <a:t>This makes it more effective for early detection of potential attrition and stronger for HR decision-making.</a:t>
            </a:r>
          </a:p>
        </p:txBody>
      </p:sp>
      <p:grpSp>
        <p:nvGrpSpPr>
          <p:cNvPr id="59" name="Group 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60" name="Freeform: Shape 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1FEC5F0-CDCC-8DE2-422D-043E45869065}"/>
              </a:ext>
            </a:extLst>
          </p:cNvPr>
          <p:cNvPicPr>
            <a:picLocks noChangeAspect="1"/>
          </p:cNvPicPr>
          <p:nvPr/>
        </p:nvPicPr>
        <p:blipFill>
          <a:blip r:embed="rId2"/>
          <a:stretch>
            <a:fillRect/>
          </a:stretch>
        </p:blipFill>
        <p:spPr>
          <a:xfrm>
            <a:off x="7708392" y="2673992"/>
            <a:ext cx="4142232" cy="2433560"/>
          </a:xfrm>
          <a:prstGeom prst="rect">
            <a:avLst/>
          </a:prstGeom>
        </p:spPr>
      </p:pic>
    </p:spTree>
    <p:extLst>
      <p:ext uri="{BB962C8B-B14F-4D97-AF65-F5344CB8AC3E}">
        <p14:creationId xmlns:p14="http://schemas.microsoft.com/office/powerpoint/2010/main" val="1845125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70F045-A9D3-2E71-88EF-9967C1BEA0BC}"/>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3A78DE5-0D0F-794E-A18E-1CF292721436}"/>
              </a:ext>
            </a:extLst>
          </p:cNvPr>
          <p:cNvSpPr txBox="1"/>
          <p:nvPr/>
        </p:nvSpPr>
        <p:spPr>
          <a:xfrm>
            <a:off x="804672"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1210"/>
              </a:spcAft>
            </a:pPr>
            <a:r>
              <a:rPr lang="en-US" sz="3600" b="1" i="0" kern="1200" dirty="0">
                <a:solidFill>
                  <a:schemeClr val="tx2"/>
                </a:solidFill>
                <a:effectLst/>
                <a:latin typeface="+mj-lt"/>
                <a:ea typeface="+mj-ea"/>
                <a:cs typeface="+mj-cs"/>
              </a:rPr>
              <a:t>Model Training Performance</a:t>
            </a:r>
            <a:endParaRPr lang="en-US" sz="3600" b="1" i="0" kern="1200">
              <a:solidFill>
                <a:schemeClr val="tx2"/>
              </a:solidFill>
              <a:effectLst/>
              <a:latin typeface="+mj-lt"/>
              <a:ea typeface="+mj-ea"/>
              <a:cs typeface="+mj-cs"/>
            </a:endParaRPr>
          </a:p>
        </p:txBody>
      </p:sp>
      <p:sp>
        <p:nvSpPr>
          <p:cNvPr id="7" name="TextBox 6">
            <a:extLst>
              <a:ext uri="{FF2B5EF4-FFF2-40B4-BE49-F238E27FC236}">
                <a16:creationId xmlns:a16="http://schemas.microsoft.com/office/drawing/2014/main" id="{88F20BE6-FFD9-24F9-D43C-579FC070DD30}"/>
              </a:ext>
            </a:extLst>
          </p:cNvPr>
          <p:cNvSpPr txBox="1"/>
          <p:nvPr/>
        </p:nvSpPr>
        <p:spPr>
          <a:xfrm>
            <a:off x="804672" y="2421683"/>
            <a:ext cx="4765949" cy="3353476"/>
          </a:xfrm>
          <a:prstGeom prst="rect">
            <a:avLst/>
          </a:prstGeom>
        </p:spPr>
        <p:txBody>
          <a:bodyPr vert="horz" lIns="91440" tIns="45720" rIns="91440" bIns="45720" rtlCol="0" anchor="t">
            <a:normAutofit/>
          </a:bodyPr>
          <a:lstStyle/>
          <a:p>
            <a:pPr>
              <a:lnSpc>
                <a:spcPct val="90000"/>
              </a:lnSpc>
              <a:spcAft>
                <a:spcPts val="600"/>
              </a:spcAft>
            </a:pPr>
            <a:r>
              <a:rPr lang="en-US" dirty="0">
                <a:solidFill>
                  <a:schemeClr val="tx2"/>
                </a:solidFill>
              </a:rPr>
              <a:t>This plot shows the change in loss over training epochs.</a:t>
            </a:r>
          </a:p>
          <a:p>
            <a:pPr indent="-228600">
              <a:lnSpc>
                <a:spcPct val="90000"/>
              </a:lnSpc>
              <a:spcAft>
                <a:spcPts val="600"/>
              </a:spcAft>
              <a:buFont typeface="Arial" panose="020B0604020202020204" pitchFamily="34" charset="0"/>
              <a:buChar char="•"/>
            </a:pPr>
            <a:r>
              <a:rPr lang="en-US" dirty="0">
                <a:solidFill>
                  <a:schemeClr val="tx2"/>
                </a:solidFill>
              </a:rPr>
              <a:t>The training loss consistently declined, while validation loss remained stable before diverging.</a:t>
            </a:r>
          </a:p>
          <a:p>
            <a:pPr indent="-228600">
              <a:lnSpc>
                <a:spcPct val="90000"/>
              </a:lnSpc>
              <a:spcAft>
                <a:spcPts val="600"/>
              </a:spcAft>
              <a:buFont typeface="Arial" panose="020B0604020202020204" pitchFamily="34" charset="0"/>
              <a:buChar char="•"/>
            </a:pPr>
            <a:r>
              <a:rPr lang="en-US" dirty="0">
                <a:solidFill>
                  <a:schemeClr val="tx2"/>
                </a:solidFill>
              </a:rPr>
              <a:t>This suggests the model learned patterns effectively, with only slight overfitting.</a:t>
            </a:r>
            <a:br>
              <a:rPr lang="en-US" dirty="0">
                <a:solidFill>
                  <a:schemeClr val="tx2"/>
                </a:solidFill>
              </a:rPr>
            </a:br>
            <a:endParaRPr lang="en-US" dirty="0">
              <a:solidFill>
                <a:schemeClr val="tx2"/>
              </a:solidFill>
            </a:endParaRPr>
          </a:p>
          <a:p>
            <a:pPr>
              <a:lnSpc>
                <a:spcPct val="90000"/>
              </a:lnSpc>
              <a:spcAft>
                <a:spcPts val="600"/>
              </a:spcAft>
            </a:pPr>
            <a:r>
              <a:rPr lang="en-US" dirty="0">
                <a:solidFill>
                  <a:schemeClr val="tx2"/>
                </a:solidFill>
              </a:rPr>
              <a:t>The trend supports that the model generalized well on unseen data, as reflected in the performance metrics.</a:t>
            </a:r>
          </a:p>
        </p:txBody>
      </p:sp>
      <p:grpSp>
        <p:nvGrpSpPr>
          <p:cNvPr id="37" name="Group 3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8" name="Freeform: Shape 3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E4AED1E-255E-715D-0BCB-F3A6A8C2D68E}"/>
              </a:ext>
            </a:extLst>
          </p:cNvPr>
          <p:cNvPicPr>
            <a:picLocks noChangeAspect="1"/>
          </p:cNvPicPr>
          <p:nvPr/>
        </p:nvPicPr>
        <p:blipFill>
          <a:blip r:embed="rId2"/>
          <a:stretch>
            <a:fillRect/>
          </a:stretch>
        </p:blipFill>
        <p:spPr>
          <a:xfrm>
            <a:off x="7708392" y="2389213"/>
            <a:ext cx="4142232" cy="3003118"/>
          </a:xfrm>
          <a:prstGeom prst="rect">
            <a:avLst/>
          </a:prstGeom>
        </p:spPr>
      </p:pic>
    </p:spTree>
    <p:extLst>
      <p:ext uri="{BB962C8B-B14F-4D97-AF65-F5344CB8AC3E}">
        <p14:creationId xmlns:p14="http://schemas.microsoft.com/office/powerpoint/2010/main" val="3904237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D348C-32B8-7E3B-7C9F-3F4890AF607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E4F7D7E-E17A-B1CA-3239-68DA202B2091}"/>
              </a:ext>
            </a:extLst>
          </p:cNvPr>
          <p:cNvSpPr txBox="1"/>
          <p:nvPr/>
        </p:nvSpPr>
        <p:spPr>
          <a:xfrm>
            <a:off x="804672"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1210"/>
              </a:spcAft>
            </a:pPr>
            <a:r>
              <a:rPr lang="en-US" sz="3600" b="1" i="0" kern="1200" dirty="0">
                <a:solidFill>
                  <a:schemeClr val="tx2"/>
                </a:solidFill>
                <a:effectLst/>
                <a:latin typeface="+mj-lt"/>
                <a:ea typeface="+mj-ea"/>
                <a:cs typeface="+mj-cs"/>
              </a:rPr>
              <a:t>Confusion Matrix – Deep Learning Model</a:t>
            </a:r>
          </a:p>
        </p:txBody>
      </p:sp>
      <p:sp>
        <p:nvSpPr>
          <p:cNvPr id="5" name="TextBox 4">
            <a:extLst>
              <a:ext uri="{FF2B5EF4-FFF2-40B4-BE49-F238E27FC236}">
                <a16:creationId xmlns:a16="http://schemas.microsoft.com/office/drawing/2014/main" id="{F0BBCB30-24DB-F0BB-8BE1-8839C831283B}"/>
              </a:ext>
            </a:extLst>
          </p:cNvPr>
          <p:cNvSpPr txBox="1"/>
          <p:nvPr/>
        </p:nvSpPr>
        <p:spPr>
          <a:xfrm>
            <a:off x="804672" y="2421683"/>
            <a:ext cx="4765949" cy="3353476"/>
          </a:xfrm>
          <a:prstGeom prst="rect">
            <a:avLst/>
          </a:prstGeom>
        </p:spPr>
        <p:txBody>
          <a:bodyPr vert="horz" lIns="91440" tIns="45720" rIns="91440" bIns="45720" rtlCol="0" anchor="t">
            <a:normAutofit/>
          </a:bodyPr>
          <a:lstStyle/>
          <a:p>
            <a:pPr>
              <a:lnSpc>
                <a:spcPct val="90000"/>
              </a:lnSpc>
              <a:spcAft>
                <a:spcPts val="600"/>
              </a:spcAft>
            </a:pPr>
            <a:r>
              <a:rPr lang="en-US" dirty="0">
                <a:solidFill>
                  <a:schemeClr val="tx2"/>
                </a:solidFill>
              </a:rPr>
              <a:t>The confusion matrix gives a detailed view of prediction accuracy:</a:t>
            </a:r>
          </a:p>
          <a:p>
            <a:pPr indent="-228600">
              <a:lnSpc>
                <a:spcPct val="90000"/>
              </a:lnSpc>
              <a:spcAft>
                <a:spcPts val="600"/>
              </a:spcAft>
              <a:buFont typeface="Arial" panose="020B0604020202020204" pitchFamily="34" charset="0"/>
              <a:buChar char="•"/>
            </a:pPr>
            <a:r>
              <a:rPr lang="en-US" b="1" dirty="0">
                <a:solidFill>
                  <a:schemeClr val="tx2"/>
                </a:solidFill>
              </a:rPr>
              <a:t>True Positives:</a:t>
            </a:r>
            <a:r>
              <a:rPr lang="en-US" dirty="0">
                <a:solidFill>
                  <a:schemeClr val="tx2"/>
                </a:solidFill>
              </a:rPr>
              <a:t> Correctly predicted leavers</a:t>
            </a:r>
          </a:p>
          <a:p>
            <a:pPr indent="-228600">
              <a:lnSpc>
                <a:spcPct val="90000"/>
              </a:lnSpc>
              <a:spcAft>
                <a:spcPts val="600"/>
              </a:spcAft>
              <a:buFont typeface="Arial" panose="020B0604020202020204" pitchFamily="34" charset="0"/>
              <a:buChar char="•"/>
            </a:pPr>
            <a:r>
              <a:rPr lang="en-US" b="1" dirty="0">
                <a:solidFill>
                  <a:schemeClr val="tx2"/>
                </a:solidFill>
              </a:rPr>
              <a:t>True Negatives:</a:t>
            </a:r>
            <a:r>
              <a:rPr lang="en-US" dirty="0">
                <a:solidFill>
                  <a:schemeClr val="tx2"/>
                </a:solidFill>
              </a:rPr>
              <a:t> Correctly predicted stayers</a:t>
            </a:r>
          </a:p>
          <a:p>
            <a:pPr indent="-228600">
              <a:lnSpc>
                <a:spcPct val="90000"/>
              </a:lnSpc>
              <a:spcAft>
                <a:spcPts val="600"/>
              </a:spcAft>
              <a:buFont typeface="Arial" panose="020B0604020202020204" pitchFamily="34" charset="0"/>
              <a:buChar char="•"/>
            </a:pPr>
            <a:r>
              <a:rPr lang="en-US" b="1" dirty="0">
                <a:solidFill>
                  <a:schemeClr val="tx2"/>
                </a:solidFill>
              </a:rPr>
              <a:t>False Positives:</a:t>
            </a:r>
            <a:r>
              <a:rPr lang="en-US" dirty="0">
                <a:solidFill>
                  <a:schemeClr val="tx2"/>
                </a:solidFill>
              </a:rPr>
              <a:t> Predicted to leave but stayed</a:t>
            </a:r>
          </a:p>
          <a:p>
            <a:pPr indent="-228600">
              <a:lnSpc>
                <a:spcPct val="90000"/>
              </a:lnSpc>
              <a:spcAft>
                <a:spcPts val="600"/>
              </a:spcAft>
              <a:buFont typeface="Arial" panose="020B0604020202020204" pitchFamily="34" charset="0"/>
              <a:buChar char="•"/>
            </a:pPr>
            <a:r>
              <a:rPr lang="en-US" b="1" dirty="0">
                <a:solidFill>
                  <a:schemeClr val="tx2"/>
                </a:solidFill>
              </a:rPr>
              <a:t>False Negatives:</a:t>
            </a:r>
            <a:r>
              <a:rPr lang="en-US" dirty="0">
                <a:solidFill>
                  <a:schemeClr val="tx2"/>
                </a:solidFill>
              </a:rPr>
              <a:t> Predicted to stay but left</a:t>
            </a:r>
            <a:br>
              <a:rPr lang="en-US" dirty="0">
                <a:solidFill>
                  <a:schemeClr val="tx2"/>
                </a:solidFill>
              </a:rPr>
            </a:b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The model made relatively few false predictions, demonstrating reliability in real-world HR scenarios.</a:t>
            </a:r>
          </a:p>
        </p:txBody>
      </p:sp>
      <p:grpSp>
        <p:nvGrpSpPr>
          <p:cNvPr id="35" name="Group 3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6" name="Freeform: Shape 3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110C2C2-DFA5-8911-234D-2F7CA8C7D7A8}"/>
              </a:ext>
            </a:extLst>
          </p:cNvPr>
          <p:cNvPicPr>
            <a:picLocks noChangeAspect="1"/>
          </p:cNvPicPr>
          <p:nvPr/>
        </p:nvPicPr>
        <p:blipFill>
          <a:blip r:embed="rId2"/>
          <a:stretch>
            <a:fillRect/>
          </a:stretch>
        </p:blipFill>
        <p:spPr>
          <a:xfrm>
            <a:off x="7708392" y="2202813"/>
            <a:ext cx="4142232" cy="3375918"/>
          </a:xfrm>
          <a:prstGeom prst="rect">
            <a:avLst/>
          </a:prstGeom>
        </p:spPr>
      </p:pic>
    </p:spTree>
    <p:extLst>
      <p:ext uri="{BB962C8B-B14F-4D97-AF65-F5344CB8AC3E}">
        <p14:creationId xmlns:p14="http://schemas.microsoft.com/office/powerpoint/2010/main" val="255165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2" name="Freeform: Shape 4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3603920-B5B8-4A0B-D8FA-A0F81457F5C1}"/>
              </a:ext>
            </a:extLst>
          </p:cNvPr>
          <p:cNvSpPr txBox="1"/>
          <p:nvPr/>
        </p:nvSpPr>
        <p:spPr>
          <a:xfrm>
            <a:off x="-194494" y="449356"/>
            <a:ext cx="4312655" cy="160951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chemeClr val="tx2"/>
                </a:solidFill>
                <a:latin typeface="+mj-lt"/>
                <a:ea typeface="+mj-ea"/>
                <a:cs typeface="+mj-cs"/>
              </a:rPr>
              <a:t>Final Summary and Business Impact</a:t>
            </a:r>
          </a:p>
        </p:txBody>
      </p:sp>
      <p:sp>
        <p:nvSpPr>
          <p:cNvPr id="6" name="Rectangle 1">
            <a:extLst>
              <a:ext uri="{FF2B5EF4-FFF2-40B4-BE49-F238E27FC236}">
                <a16:creationId xmlns:a16="http://schemas.microsoft.com/office/drawing/2014/main" id="{85BF1E6E-74CD-3707-4628-3882019A8443}"/>
              </a:ext>
            </a:extLst>
          </p:cNvPr>
          <p:cNvSpPr>
            <a:spLocks noChangeArrowheads="1"/>
          </p:cNvSpPr>
          <p:nvPr/>
        </p:nvSpPr>
        <p:spPr bwMode="auto">
          <a:xfrm>
            <a:off x="4118161" y="667334"/>
            <a:ext cx="8127532" cy="69579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400" b="0" i="0" u="none" strike="noStrike" cap="none" normalizeH="0" baseline="0" dirty="0">
                <a:ln>
                  <a:noFill/>
                </a:ln>
                <a:solidFill>
                  <a:schemeClr val="tx2"/>
                </a:solidFill>
                <a:effectLst/>
              </a:rPr>
              <a:t>This project applied both regression and classification techniques to understand and predict employee attrition:</a:t>
            </a:r>
          </a:p>
          <a:p>
            <a:pPr marR="0" lvl="0" fontAlgn="base">
              <a:lnSpc>
                <a:spcPct val="90000"/>
              </a:lnSpc>
              <a:spcBef>
                <a:spcPct val="0"/>
              </a:spcBef>
              <a:spcAft>
                <a:spcPts val="600"/>
              </a:spcAft>
              <a:buClrTx/>
              <a:buSzTx/>
              <a:tabLst/>
            </a:pPr>
            <a:endParaRPr kumimoji="0" lang="en-US" altLang="en-US" sz="1400" b="0" i="0" u="none" strike="noStrike" cap="none" normalizeH="0" baseline="0" dirty="0">
              <a:ln>
                <a:noFill/>
              </a:ln>
              <a:solidFill>
                <a:schemeClr val="tx2"/>
              </a:solidFill>
              <a:effectLst/>
            </a:endParaRPr>
          </a:p>
          <a:p>
            <a:pPr marL="342900" marR="0" lvl="0" indent="-342900" fontAlgn="base">
              <a:lnSpc>
                <a:spcPct val="90000"/>
              </a:lnSpc>
              <a:spcBef>
                <a:spcPct val="0"/>
              </a:spcBef>
              <a:spcAft>
                <a:spcPts val="600"/>
              </a:spcAft>
              <a:buClrTx/>
              <a:buSzTx/>
              <a:buAutoNum type="arabicPeriod"/>
              <a:tabLst/>
            </a:pPr>
            <a:r>
              <a:rPr kumimoji="0" lang="en-US" altLang="en-US" sz="1400" b="1" i="0" u="none" strike="noStrike" cap="none" normalizeH="0" baseline="0" dirty="0">
                <a:ln>
                  <a:noFill/>
                </a:ln>
                <a:solidFill>
                  <a:schemeClr val="tx2"/>
                </a:solidFill>
                <a:effectLst/>
              </a:rPr>
              <a:t>Regression Phase:</a:t>
            </a:r>
            <a:endParaRPr lang="en-US" altLang="en-US" sz="1400" dirty="0">
              <a:solidFill>
                <a:schemeClr val="tx2"/>
              </a:solidFill>
            </a:endParaRPr>
          </a:p>
          <a:p>
            <a:pPr marR="0" lvl="0" fontAlgn="base">
              <a:lnSpc>
                <a:spcPct val="90000"/>
              </a:lnSpc>
              <a:spcBef>
                <a:spcPct val="0"/>
              </a:spcBef>
              <a:spcAft>
                <a:spcPts val="600"/>
              </a:spcAft>
              <a:buClrTx/>
              <a:buSzTx/>
              <a:tabLst/>
            </a:pPr>
            <a:r>
              <a:rPr kumimoji="0" lang="en-US" altLang="en-US" sz="1400" b="0" i="0" u="none" strike="noStrike" cap="none" normalizeH="0" baseline="0" dirty="0">
                <a:ln>
                  <a:noFill/>
                </a:ln>
                <a:solidFill>
                  <a:schemeClr val="tx2"/>
                </a:solidFill>
                <a:effectLst/>
              </a:rPr>
              <a:t>	We began by modeling YearsAtCompany to identify early attrition trends. This revealed that many employees who leave do so within their first few years.</a:t>
            </a:r>
          </a:p>
          <a:p>
            <a:pPr marL="342900" marR="0" lvl="0" indent="-342900" fontAlgn="base">
              <a:lnSpc>
                <a:spcPct val="90000"/>
              </a:lnSpc>
              <a:spcBef>
                <a:spcPct val="0"/>
              </a:spcBef>
              <a:spcAft>
                <a:spcPts val="600"/>
              </a:spcAft>
              <a:buClrTx/>
              <a:buSzTx/>
              <a:buAutoNum type="arabicPeriod"/>
              <a:tabLst/>
            </a:pPr>
            <a:endParaRPr kumimoji="0" lang="en-US" altLang="en-US" sz="1400" b="0" i="0" u="none" strike="noStrike" cap="none" normalizeH="0" baseline="0" dirty="0">
              <a:ln>
                <a:noFill/>
              </a:ln>
              <a:solidFill>
                <a:schemeClr val="tx2"/>
              </a:solidFill>
              <a:effectLst/>
            </a:endParaRPr>
          </a:p>
          <a:p>
            <a:pPr marR="0" lvl="0" fontAlgn="base">
              <a:lnSpc>
                <a:spcPct val="90000"/>
              </a:lnSpc>
              <a:spcBef>
                <a:spcPct val="0"/>
              </a:spcBef>
              <a:spcAft>
                <a:spcPts val="600"/>
              </a:spcAft>
              <a:buClrTx/>
              <a:buSzTx/>
              <a:tabLst/>
            </a:pPr>
            <a:r>
              <a:rPr kumimoji="0" lang="en-US" altLang="en-US" sz="1400" b="1" i="0" u="none" strike="noStrike" cap="none" normalizeH="0" baseline="0" dirty="0">
                <a:ln>
                  <a:noFill/>
                </a:ln>
                <a:solidFill>
                  <a:schemeClr val="tx2"/>
                </a:solidFill>
                <a:effectLst/>
              </a:rPr>
              <a:t>2. Classification Pivot:</a:t>
            </a:r>
            <a:br>
              <a:rPr kumimoji="0" lang="en-US" altLang="en-US" sz="1400" b="0" i="0" u="none" strike="noStrike" cap="none" normalizeH="0" baseline="0" dirty="0">
                <a:ln>
                  <a:noFill/>
                </a:ln>
                <a:solidFill>
                  <a:schemeClr val="tx2"/>
                </a:solidFill>
                <a:effectLst/>
              </a:rPr>
            </a:br>
            <a:r>
              <a:rPr kumimoji="0" lang="en-US" altLang="en-US" sz="1400" b="0" i="0" u="none" strike="noStrike" cap="none" normalizeH="0" baseline="0" dirty="0">
                <a:ln>
                  <a:noFill/>
                </a:ln>
                <a:solidFill>
                  <a:schemeClr val="tx2"/>
                </a:solidFill>
                <a:effectLst/>
              </a:rPr>
              <a:t>	We then shifted to predicting attrition directly using a deep learning classifier. The model achieved high performance across metrics like ROC AUC (0.84), F1 Score (0.69), and Accuracy (0.88).</a:t>
            </a:r>
          </a:p>
          <a:p>
            <a:pPr marR="0" lvl="0" fontAlgn="base">
              <a:lnSpc>
                <a:spcPct val="90000"/>
              </a:lnSpc>
              <a:spcBef>
                <a:spcPct val="0"/>
              </a:spcBef>
              <a:spcAft>
                <a:spcPts val="600"/>
              </a:spcAft>
              <a:buClrTx/>
              <a:buSzTx/>
              <a:tabLst/>
            </a:pPr>
            <a:endParaRPr kumimoji="0" lang="en-US" altLang="en-US" sz="1400" b="0" i="0" u="none" strike="noStrike" cap="none" normalizeH="0" baseline="0" dirty="0">
              <a:ln>
                <a:noFill/>
              </a:ln>
              <a:solidFill>
                <a:schemeClr val="tx2"/>
              </a:solidFill>
              <a:effectLst/>
            </a:endParaRPr>
          </a:p>
          <a:p>
            <a:pPr marR="0" lvl="0" fontAlgn="base">
              <a:lnSpc>
                <a:spcPct val="90000"/>
              </a:lnSpc>
              <a:spcBef>
                <a:spcPct val="0"/>
              </a:spcBef>
              <a:spcAft>
                <a:spcPts val="600"/>
              </a:spcAft>
              <a:buClrTx/>
              <a:buSzTx/>
              <a:tabLst/>
            </a:pPr>
            <a:r>
              <a:rPr kumimoji="0" lang="en-US" altLang="en-US" sz="1400" b="1" i="0" u="none" strike="noStrike" cap="none" normalizeH="0" baseline="0" dirty="0">
                <a:ln>
                  <a:noFill/>
                </a:ln>
                <a:solidFill>
                  <a:schemeClr val="tx2"/>
                </a:solidFill>
                <a:effectLst/>
              </a:rPr>
              <a:t>3. Key Insights:</a:t>
            </a:r>
            <a:endParaRPr kumimoji="0" lang="en-US" altLang="en-US" sz="1400" b="0" i="0" u="none" strike="noStrike" cap="none" normalizeH="0" baseline="0" dirty="0">
              <a:ln>
                <a:noFill/>
              </a:ln>
              <a:solidFill>
                <a:schemeClr val="tx2"/>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Commute distance, job satisfaction, and growth opportunities are top attrition drivers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Deep learning outperformed logistic regression in both precision and recall</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The model generalizes well and identifies risk early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2"/>
              </a:solidFill>
              <a:effectLst/>
            </a:endParaRPr>
          </a:p>
          <a:p>
            <a:pPr marR="0" lvl="0" fontAlgn="base">
              <a:lnSpc>
                <a:spcPct val="90000"/>
              </a:lnSpc>
              <a:spcBef>
                <a:spcPct val="0"/>
              </a:spcBef>
              <a:spcAft>
                <a:spcPts val="600"/>
              </a:spcAft>
              <a:buClrTx/>
              <a:buSzTx/>
              <a:tabLst/>
            </a:pPr>
            <a:r>
              <a:rPr kumimoji="0" lang="en-US" altLang="en-US" sz="1400" b="1" i="0" u="none" strike="noStrike" cap="none" normalizeH="0" baseline="0" dirty="0">
                <a:ln>
                  <a:noFill/>
                </a:ln>
                <a:solidFill>
                  <a:schemeClr val="tx2"/>
                </a:solidFill>
                <a:effectLst/>
              </a:rPr>
              <a:t>4. Business Value:</a:t>
            </a:r>
            <a:br>
              <a:rPr kumimoji="0" lang="en-US" altLang="en-US" sz="1400" b="0" i="0" u="none" strike="noStrike" cap="none" normalizeH="0" baseline="0" dirty="0">
                <a:ln>
                  <a:noFill/>
                </a:ln>
                <a:solidFill>
                  <a:schemeClr val="tx2"/>
                </a:solidFill>
                <a:effectLst/>
              </a:rPr>
            </a:br>
            <a:r>
              <a:rPr kumimoji="0" lang="en-US" altLang="en-US" sz="1400" b="0" i="0" u="none" strike="noStrike" cap="none" normalizeH="0" baseline="0" dirty="0">
                <a:ln>
                  <a:noFill/>
                </a:ln>
                <a:solidFill>
                  <a:schemeClr val="tx2"/>
                </a:solidFill>
                <a:effectLst/>
              </a:rPr>
              <a:t>These findings enable HR teams to:</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Proactively intervene with at-risk employees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Target support during critical early tenure periods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chemeClr val="tx2"/>
                </a:solidFill>
                <a:effectLst/>
              </a:rPr>
              <a:t>Integrate attrition forecasting into long-term workforce strategy</a:t>
            </a:r>
          </a:p>
          <a:p>
            <a:pPr marR="0" lvl="0" fontAlgn="base">
              <a:lnSpc>
                <a:spcPct val="90000"/>
              </a:lnSpc>
              <a:spcBef>
                <a:spcPct val="0"/>
              </a:spcBef>
              <a:spcAft>
                <a:spcPts val="600"/>
              </a:spcAft>
              <a:buClrTx/>
              <a:buSzTx/>
              <a:tabLst/>
            </a:pPr>
            <a:endParaRPr kumimoji="0" lang="en-US" altLang="en-US" sz="1400" b="0" i="0" u="none" strike="noStrike" cap="none" normalizeH="0" baseline="0" dirty="0">
              <a:ln>
                <a:noFill/>
              </a:ln>
              <a:solidFill>
                <a:schemeClr val="tx2"/>
              </a:solidFill>
              <a:effectLst/>
            </a:endParaRPr>
          </a:p>
          <a:p>
            <a:pPr marR="0" lvl="0" fontAlgn="base">
              <a:lnSpc>
                <a:spcPct val="90000"/>
              </a:lnSpc>
              <a:spcBef>
                <a:spcPct val="0"/>
              </a:spcBef>
              <a:spcAft>
                <a:spcPts val="600"/>
              </a:spcAft>
              <a:buClrTx/>
              <a:buSzTx/>
              <a:tabLst/>
            </a:pPr>
            <a:r>
              <a:rPr kumimoji="0" lang="en-US" altLang="en-US" sz="1400" b="0" i="0" u="none" strike="noStrike" cap="none" normalizeH="0" baseline="0" dirty="0">
                <a:ln>
                  <a:noFill/>
                </a:ln>
                <a:solidFill>
                  <a:schemeClr val="tx2"/>
                </a:solidFill>
                <a:effectLst/>
              </a:rPr>
              <a:t>By combining analytical rigor with business relevance, this project empowers smarter HR decisions and strengthens organizational retention efforts.</a:t>
            </a:r>
          </a:p>
        </p:txBody>
      </p:sp>
      <p:grpSp>
        <p:nvGrpSpPr>
          <p:cNvPr id="34" name="Group 33">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5" name="Freeform: Shape 34">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4947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Hypothesis Formulation</a:t>
            </a:r>
          </a:p>
        </p:txBody>
      </p:sp>
      <p:pic>
        <p:nvPicPr>
          <p:cNvPr id="7" name="Graphic 6" descr="Onboarding">
            <a:extLst>
              <a:ext uri="{FF2B5EF4-FFF2-40B4-BE49-F238E27FC236}">
                <a16:creationId xmlns:a16="http://schemas.microsoft.com/office/drawing/2014/main" id="{AFCEA6A0-9F8E-3F3F-7824-FB5EF4CA1D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a:xfrm>
            <a:off x="6090574" y="2421682"/>
            <a:ext cx="4977578" cy="3639289"/>
          </a:xfrm>
        </p:spPr>
        <p:txBody>
          <a:bodyPr anchor="ctr">
            <a:normAutofit/>
          </a:bodyPr>
          <a:lstStyle/>
          <a:p>
            <a:pPr marL="0" indent="0">
              <a:buNone/>
            </a:pPr>
            <a:r>
              <a:rPr lang="en-US" sz="1800" dirty="0">
                <a:solidFill>
                  <a:schemeClr val="tx2"/>
                </a:solidFill>
              </a:rPr>
              <a:t>Employees with long commute distances, low job satisfaction, and limited career growth are more likely to leave the company.</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Acquire Data</a:t>
            </a:r>
          </a:p>
        </p:txBody>
      </p:sp>
      <p:pic>
        <p:nvPicPr>
          <p:cNvPr id="9" name="Graphic 8" descr="Table">
            <a:extLst>
              <a:ext uri="{FF2B5EF4-FFF2-40B4-BE49-F238E27FC236}">
                <a16:creationId xmlns:a16="http://schemas.microsoft.com/office/drawing/2014/main" id="{149605BF-58EB-D8F1-BACF-E5C0108766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 name="Rectangle 2">
            <a:extLst>
              <a:ext uri="{FF2B5EF4-FFF2-40B4-BE49-F238E27FC236}">
                <a16:creationId xmlns:a16="http://schemas.microsoft.com/office/drawing/2014/main" id="{683FD2F3-F66A-7C97-F095-276FC9DD7D19}"/>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fontAlgn="base">
              <a:spcAft>
                <a:spcPct val="0"/>
              </a:spcAft>
            </a:pPr>
            <a:r>
              <a:rPr lang="en-US" altLang="en-US" sz="1800" dirty="0">
                <a:solidFill>
                  <a:schemeClr val="tx2"/>
                </a:solidFill>
              </a:rPr>
              <a:t>Dataset: Employee Attrition.csv</a:t>
            </a:r>
          </a:p>
          <a:p>
            <a:pPr fontAlgn="base">
              <a:spcAft>
                <a:spcPct val="0"/>
              </a:spcAft>
            </a:pPr>
            <a:r>
              <a:rPr lang="en-US" altLang="en-US" sz="1800" dirty="0">
                <a:solidFill>
                  <a:schemeClr val="tx2"/>
                </a:solidFill>
              </a:rPr>
              <a:t>Rows: 1,470</a:t>
            </a:r>
          </a:p>
          <a:p>
            <a:pPr fontAlgn="base">
              <a:spcAft>
                <a:spcPct val="0"/>
              </a:spcAft>
            </a:pPr>
            <a:r>
              <a:rPr lang="en-US" altLang="en-US" sz="1800" dirty="0">
                <a:solidFill>
                  <a:schemeClr val="tx2"/>
                </a:solidFill>
              </a:rPr>
              <a:t>Columns: 35</a:t>
            </a:r>
          </a:p>
          <a:p>
            <a:pPr fontAlgn="base">
              <a:spcAft>
                <a:spcPct val="0"/>
              </a:spcAft>
            </a:pPr>
            <a:r>
              <a:rPr lang="en-US" altLang="en-US" sz="1800" dirty="0">
                <a:solidFill>
                  <a:schemeClr val="tx2"/>
                </a:solidFill>
              </a:rPr>
              <a:t>No missing values were detected.</a:t>
            </a:r>
          </a:p>
          <a:p>
            <a:pPr fontAlgn="base">
              <a:spcAft>
                <a:spcPct val="0"/>
              </a:spcAft>
            </a:pPr>
            <a:r>
              <a:rPr lang="en-US" altLang="en-US" sz="1800" dirty="0">
                <a:solidFill>
                  <a:schemeClr val="tx2"/>
                </a:solidFill>
              </a:rPr>
              <a:t>No duplicate rows found.</a:t>
            </a:r>
          </a:p>
          <a:p>
            <a:pPr marL="0" marR="0" lvl="0" indent="0"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243425" y="274729"/>
            <a:ext cx="2804837" cy="1078174"/>
          </a:xfrm>
        </p:spPr>
        <p:txBody>
          <a:bodyPr>
            <a:normAutofit/>
          </a:bodyPr>
          <a:lstStyle/>
          <a:p>
            <a:r>
              <a:rPr lang="en-US" sz="3600" b="1" dirty="0">
                <a:solidFill>
                  <a:schemeClr val="tx2"/>
                </a:solidFill>
              </a:rPr>
              <a:t>Prepare Data</a:t>
            </a:r>
          </a:p>
        </p:txBody>
      </p:sp>
      <p:sp>
        <p:nvSpPr>
          <p:cNvPr id="5" name="Rectangle 2">
            <a:extLst>
              <a:ext uri="{FF2B5EF4-FFF2-40B4-BE49-F238E27FC236}">
                <a16:creationId xmlns:a16="http://schemas.microsoft.com/office/drawing/2014/main" id="{8F123587-6D57-91C9-A15D-705D32E9B986}"/>
              </a:ext>
            </a:extLst>
          </p:cNvPr>
          <p:cNvSpPr>
            <a:spLocks noGrp="1" noChangeArrowheads="1"/>
          </p:cNvSpPr>
          <p:nvPr>
            <p:ph idx="1"/>
          </p:nvPr>
        </p:nvSpPr>
        <p:spPr bwMode="auto">
          <a:xfrm>
            <a:off x="3859481" y="1132626"/>
            <a:ext cx="82177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2" anchor="ctr" anchorCtr="0" compatLnSpc="1">
            <a:prstTxWarp prst="textNoShape">
              <a:avLst/>
            </a:prstTxWarp>
            <a:normAutofit/>
          </a:bodyPr>
          <a:lstStyle/>
          <a:p>
            <a:pPr marL="0" marR="0" lvl="0" indent="0" fontAlgn="base">
              <a:spcAft>
                <a:spcPct val="0"/>
              </a:spcAft>
              <a:buClrTx/>
              <a:buSzTx/>
              <a:buNone/>
              <a:tabLst/>
            </a:pPr>
            <a:r>
              <a:rPr lang="en-US" altLang="en-US" sz="1800" dirty="0">
                <a:solidFill>
                  <a:schemeClr val="tx2"/>
                </a:solidFill>
              </a:rPr>
              <a:t>Dropped irrelevant or constant-value columns:</a:t>
            </a:r>
          </a:p>
          <a:p>
            <a:pPr lvl="1" fontAlgn="base">
              <a:spcAft>
                <a:spcPct val="0"/>
              </a:spcAft>
            </a:pPr>
            <a:r>
              <a:rPr lang="en-US" altLang="en-US" sz="1400" dirty="0" err="1">
                <a:solidFill>
                  <a:schemeClr val="tx2"/>
                </a:solidFill>
              </a:rPr>
              <a:t>EmployeeCount</a:t>
            </a:r>
            <a:r>
              <a:rPr lang="en-US" altLang="en-US" sz="1400" dirty="0">
                <a:solidFill>
                  <a:schemeClr val="tx2"/>
                </a:solidFill>
              </a:rPr>
              <a:t> </a:t>
            </a:r>
          </a:p>
          <a:p>
            <a:pPr lvl="1" fontAlgn="base">
              <a:spcAft>
                <a:spcPct val="0"/>
              </a:spcAft>
            </a:pPr>
            <a:r>
              <a:rPr lang="en-US" altLang="en-US" sz="1400" dirty="0" err="1">
                <a:solidFill>
                  <a:schemeClr val="tx2"/>
                </a:solidFill>
              </a:rPr>
              <a:t>EmployeeNumber</a:t>
            </a:r>
            <a:r>
              <a:rPr lang="en-US" altLang="en-US" sz="1400" dirty="0">
                <a:solidFill>
                  <a:schemeClr val="tx2"/>
                </a:solidFill>
              </a:rPr>
              <a:t> </a:t>
            </a:r>
          </a:p>
          <a:p>
            <a:pPr lvl="1" fontAlgn="base">
              <a:spcAft>
                <a:spcPct val="0"/>
              </a:spcAft>
            </a:pPr>
            <a:r>
              <a:rPr lang="en-US" altLang="en-US" sz="1400" dirty="0">
                <a:solidFill>
                  <a:schemeClr val="tx2"/>
                </a:solidFill>
              </a:rPr>
              <a:t>Over18 </a:t>
            </a:r>
          </a:p>
          <a:p>
            <a:pPr lvl="1" fontAlgn="base">
              <a:spcAft>
                <a:spcPct val="0"/>
              </a:spcAft>
            </a:pPr>
            <a:r>
              <a:rPr lang="en-US" altLang="en-US" sz="1400" dirty="0" err="1">
                <a:solidFill>
                  <a:schemeClr val="tx2"/>
                </a:solidFill>
              </a:rPr>
              <a:t>StandardHours</a:t>
            </a:r>
            <a:endParaRPr lang="en-US" altLang="en-US" sz="1400" dirty="0">
              <a:solidFill>
                <a:schemeClr val="tx2"/>
              </a:solidFill>
            </a:endParaRPr>
          </a:p>
          <a:p>
            <a:pPr marL="0" marR="0" lvl="0" indent="0" fontAlgn="base">
              <a:spcAft>
                <a:spcPct val="0"/>
              </a:spcAft>
              <a:buClrTx/>
              <a:buSzTx/>
              <a:buNone/>
              <a:tabLst/>
            </a:pPr>
            <a:r>
              <a:rPr lang="en-US" altLang="en-US" sz="1800" dirty="0">
                <a:solidFill>
                  <a:schemeClr val="tx2"/>
                </a:solidFill>
              </a:rPr>
              <a:t>Dataset reduced to 31 relevant columns</a:t>
            </a:r>
          </a:p>
          <a:p>
            <a:pPr marL="0" marR="0" lvl="0" indent="0" fontAlgn="base">
              <a:spcAft>
                <a:spcPct val="0"/>
              </a:spcAft>
              <a:buClrTx/>
              <a:buSzTx/>
              <a:buNone/>
              <a:tabLst/>
            </a:pPr>
            <a:r>
              <a:rPr lang="en-US" altLang="en-US" sz="1800" dirty="0">
                <a:solidFill>
                  <a:schemeClr val="tx2"/>
                </a:solidFill>
              </a:rPr>
              <a:t>Target variable Attrition is imbalanced:</a:t>
            </a:r>
          </a:p>
          <a:p>
            <a:pPr lvl="1" fontAlgn="base">
              <a:spcAft>
                <a:spcPct val="0"/>
              </a:spcAft>
            </a:pPr>
            <a:r>
              <a:rPr lang="en-US" altLang="en-US" sz="1400" dirty="0">
                <a:solidFill>
                  <a:schemeClr val="tx2"/>
                </a:solidFill>
              </a:rPr>
              <a:t>1,233 "No" (still with the company)</a:t>
            </a:r>
          </a:p>
          <a:p>
            <a:pPr lvl="1" fontAlgn="base">
              <a:spcAft>
                <a:spcPct val="0"/>
              </a:spcAft>
            </a:pPr>
            <a:r>
              <a:rPr lang="en-US" altLang="en-US" sz="1400" dirty="0">
                <a:solidFill>
                  <a:schemeClr val="tx2"/>
                </a:solidFill>
              </a:rPr>
              <a:t>237 "Yes" (have left the company)</a:t>
            </a:r>
          </a:p>
          <a:p>
            <a:pPr marL="0" marR="0" lvl="0" indent="0" fontAlgn="base">
              <a:spcAft>
                <a:spcPct val="0"/>
              </a:spcAft>
              <a:buClrTx/>
              <a:buSzTx/>
              <a:buNone/>
              <a:tabLst/>
            </a:pPr>
            <a:r>
              <a:rPr lang="en-US" altLang="en-US" sz="1800" dirty="0">
                <a:solidFill>
                  <a:schemeClr val="tx2"/>
                </a:solidFill>
              </a:rPr>
              <a:t>To address this imbalance in future modeling:</a:t>
            </a:r>
          </a:p>
          <a:p>
            <a:pPr marR="0" lvl="1" fontAlgn="base">
              <a:spcAft>
                <a:spcPct val="0"/>
              </a:spcAft>
              <a:buClrTx/>
              <a:buSzTx/>
              <a:tabLst/>
            </a:pPr>
            <a:r>
              <a:rPr lang="en-US" altLang="en-US" sz="1400" dirty="0">
                <a:solidFill>
                  <a:schemeClr val="tx2"/>
                </a:solidFill>
              </a:rPr>
              <a:t>Will consider using resampling techniques such as SMOTE</a:t>
            </a:r>
          </a:p>
          <a:p>
            <a:pPr marR="0" lvl="1" fontAlgn="base">
              <a:spcAft>
                <a:spcPct val="0"/>
              </a:spcAft>
              <a:buClrTx/>
              <a:buSzTx/>
              <a:tabLst/>
            </a:pPr>
            <a:r>
              <a:rPr lang="en-US" altLang="en-US" sz="1400" dirty="0">
                <a:solidFill>
                  <a:schemeClr val="tx2"/>
                </a:solidFill>
              </a:rPr>
              <a:t>May also use class weighting in predictive models</a:t>
            </a:r>
          </a:p>
          <a:p>
            <a:pPr marL="0" marR="0" lvl="0" indent="0" fontAlgn="base">
              <a:spcAft>
                <a:spcPct val="0"/>
              </a:spcAft>
              <a:buClrTx/>
              <a:buSzTx/>
              <a:buNone/>
              <a:tabLst/>
            </a:pPr>
            <a:endParaRPr lang="en-US" altLang="en-US" sz="1800" dirty="0">
              <a:solidFill>
                <a:schemeClr val="tx2"/>
              </a:solidFill>
            </a:endParaRPr>
          </a:p>
          <a:p>
            <a:pPr marL="0" marR="0" lvl="0" indent="0" fontAlgn="base">
              <a:spcAft>
                <a:spcPct val="0"/>
              </a:spcAft>
              <a:buClrTx/>
              <a:buSzTx/>
              <a:buNone/>
              <a:tabLst/>
            </a:pPr>
            <a:endParaRPr lang="en-US" altLang="en-US" sz="1800" dirty="0">
              <a:solidFill>
                <a:schemeClr val="tx2"/>
              </a:solidFill>
            </a:endParaRPr>
          </a:p>
          <a:p>
            <a:pPr marL="0" marR="0" lvl="0" indent="0" fontAlgn="base">
              <a:spcAft>
                <a:spcPct val="0"/>
              </a:spcAft>
              <a:buClrTx/>
              <a:buSzTx/>
              <a:buNone/>
              <a:tabLst/>
            </a:pPr>
            <a:r>
              <a:rPr lang="en-US" altLang="en-US" sz="1800" dirty="0">
                <a:solidFill>
                  <a:schemeClr val="tx2"/>
                </a:solidFill>
              </a:rPr>
              <a:t>Planned feature transformations:</a:t>
            </a:r>
          </a:p>
          <a:p>
            <a:pPr lvl="1" fontAlgn="base">
              <a:spcAft>
                <a:spcPct val="0"/>
              </a:spcAft>
            </a:pPr>
            <a:r>
              <a:rPr lang="en-US" altLang="en-US" sz="1400" dirty="0">
                <a:solidFill>
                  <a:schemeClr val="tx2"/>
                </a:solidFill>
              </a:rPr>
              <a:t>Categorical features such as </a:t>
            </a:r>
            <a:r>
              <a:rPr lang="en-US" altLang="en-US" sz="1400" dirty="0" err="1">
                <a:solidFill>
                  <a:schemeClr val="tx2"/>
                </a:solidFill>
              </a:rPr>
              <a:t>BusinessTravel</a:t>
            </a:r>
            <a:r>
              <a:rPr lang="en-US" altLang="en-US" sz="1400" dirty="0">
                <a:solidFill>
                  <a:schemeClr val="tx2"/>
                </a:solidFill>
              </a:rPr>
              <a:t>, </a:t>
            </a:r>
            <a:r>
              <a:rPr lang="en-US" altLang="en-US" sz="1400" dirty="0" err="1">
                <a:solidFill>
                  <a:schemeClr val="tx2"/>
                </a:solidFill>
              </a:rPr>
              <a:t>JobRole</a:t>
            </a:r>
            <a:r>
              <a:rPr lang="en-US" altLang="en-US" sz="1400" dirty="0">
                <a:solidFill>
                  <a:schemeClr val="tx2"/>
                </a:solidFill>
              </a:rPr>
              <a:t>, and Gender will require one-hot encoding</a:t>
            </a:r>
          </a:p>
          <a:p>
            <a:pPr lvl="1" fontAlgn="base">
              <a:spcAft>
                <a:spcPct val="0"/>
              </a:spcAft>
            </a:pPr>
            <a:r>
              <a:rPr lang="en-US" altLang="en-US" sz="1400" dirty="0">
                <a:solidFill>
                  <a:schemeClr val="tx2"/>
                </a:solidFill>
              </a:rPr>
              <a:t>Numerical features may be normalized depending on the algorithm used</a:t>
            </a:r>
          </a:p>
          <a:p>
            <a:pPr marL="0" marR="0" lvl="0" indent="0" fontAlgn="base">
              <a:spcAft>
                <a:spcPct val="0"/>
              </a:spcAft>
              <a:buClrTx/>
              <a:buSzTx/>
              <a:buNone/>
              <a:tabLst/>
            </a:pPr>
            <a:r>
              <a:rPr lang="en-US" altLang="en-US" sz="1800" dirty="0">
                <a:solidFill>
                  <a:schemeClr val="tx2"/>
                </a:solidFill>
              </a:rPr>
              <a:t>Summary statistics give insight into numeric variables such as:</a:t>
            </a:r>
          </a:p>
          <a:p>
            <a:pPr lvl="1" fontAlgn="base">
              <a:spcAft>
                <a:spcPct val="0"/>
              </a:spcAft>
            </a:pPr>
            <a:r>
              <a:rPr lang="en-US" altLang="en-US" sz="1400" dirty="0">
                <a:solidFill>
                  <a:schemeClr val="tx2"/>
                </a:solidFill>
              </a:rPr>
              <a:t> Age</a:t>
            </a:r>
          </a:p>
          <a:p>
            <a:pPr lvl="1" fontAlgn="base">
              <a:spcAft>
                <a:spcPct val="0"/>
              </a:spcAft>
            </a:pPr>
            <a:r>
              <a:rPr lang="en-US" altLang="en-US" sz="1400" dirty="0" err="1">
                <a:solidFill>
                  <a:schemeClr val="tx2"/>
                </a:solidFill>
              </a:rPr>
              <a:t>DistanceFromHome</a:t>
            </a:r>
            <a:endParaRPr lang="en-US" altLang="en-US" sz="1400" dirty="0">
              <a:solidFill>
                <a:schemeClr val="tx2"/>
              </a:solidFill>
            </a:endParaRPr>
          </a:p>
          <a:p>
            <a:pPr lvl="1" fontAlgn="base">
              <a:spcAft>
                <a:spcPct val="0"/>
              </a:spcAft>
            </a:pPr>
            <a:r>
              <a:rPr lang="en-US" altLang="en-US" sz="1400" dirty="0" err="1">
                <a:solidFill>
                  <a:schemeClr val="tx2"/>
                </a:solidFill>
              </a:rPr>
              <a:t>JobSatisfaction</a:t>
            </a:r>
            <a:endParaRPr lang="en-US" altLang="en-US" sz="1400" dirty="0">
              <a:solidFill>
                <a:schemeClr val="tx2"/>
              </a:solidFill>
            </a:endParaRPr>
          </a:p>
          <a:p>
            <a:pPr lvl="1" fontAlgn="base">
              <a:spcAft>
                <a:spcPct val="0"/>
              </a:spcAft>
            </a:pPr>
            <a:r>
              <a:rPr lang="en-US" altLang="en-US" sz="1400" dirty="0" err="1">
                <a:solidFill>
                  <a:schemeClr val="tx2"/>
                </a:solidFill>
              </a:rPr>
              <a:t>YearsAtCompany</a:t>
            </a:r>
            <a:endParaRPr lang="en-US" altLang="en-US" sz="1400" dirty="0">
              <a:solidFill>
                <a:schemeClr val="tx2"/>
              </a:solidFill>
            </a:endParaRPr>
          </a:p>
        </p:txBody>
      </p:sp>
      <p:pic>
        <p:nvPicPr>
          <p:cNvPr id="9" name="Graphic 8" descr="Network diagram with solid fill">
            <a:extLst>
              <a:ext uri="{FF2B5EF4-FFF2-40B4-BE49-F238E27FC236}">
                <a16:creationId xmlns:a16="http://schemas.microsoft.com/office/drawing/2014/main" id="{6E1CC8B0-4703-39AB-8CB3-6C2E3EBEA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8863" y="2155326"/>
            <a:ext cx="2547348" cy="254734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Analyze Data</a:t>
            </a:r>
          </a:p>
        </p:txBody>
      </p:sp>
      <p:pic>
        <p:nvPicPr>
          <p:cNvPr id="7" name="Graphic 6" descr="Bar chart">
            <a:extLst>
              <a:ext uri="{FF2B5EF4-FFF2-40B4-BE49-F238E27FC236}">
                <a16:creationId xmlns:a16="http://schemas.microsoft.com/office/drawing/2014/main" id="{2168415F-5A1C-FE9F-4F33-4D6ABAC887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919" y="1809205"/>
            <a:ext cx="3239589" cy="3239589"/>
          </a:xfrm>
          <a:prstGeom prst="rect">
            <a:avLst/>
          </a:prstGeom>
        </p:spPr>
      </p:pic>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6090574" y="2421682"/>
            <a:ext cx="4977578" cy="3639289"/>
          </a:xfrm>
        </p:spPr>
        <p:txBody>
          <a:bodyPr anchor="ctr">
            <a:normAutofit/>
          </a:bodyPr>
          <a:lstStyle/>
          <a:p>
            <a:pPr fontAlgn="base">
              <a:spcAft>
                <a:spcPct val="0"/>
              </a:spcAft>
              <a:buNone/>
            </a:pPr>
            <a:r>
              <a:rPr lang="en-US" sz="1800" dirty="0">
                <a:solidFill>
                  <a:schemeClr val="tx2"/>
                </a:solidFill>
              </a:rPr>
              <a:t>Used Seaborn and Matplotlib to explore relationships:</a:t>
            </a:r>
          </a:p>
          <a:p>
            <a:pPr fontAlgn="base">
              <a:spcAft>
                <a:spcPct val="0"/>
              </a:spcAft>
              <a:buFont typeface="Arial" panose="020B0604020202020204" pitchFamily="34" charset="0"/>
              <a:buChar char="•"/>
            </a:pPr>
            <a:r>
              <a:rPr lang="en-US" sz="1800" dirty="0">
                <a:solidFill>
                  <a:schemeClr val="tx2"/>
                </a:solidFill>
              </a:rPr>
              <a:t>Attrition counts</a:t>
            </a:r>
          </a:p>
          <a:p>
            <a:pPr fontAlgn="base">
              <a:spcAft>
                <a:spcPct val="0"/>
              </a:spcAft>
              <a:buFont typeface="Arial" panose="020B0604020202020204" pitchFamily="34" charset="0"/>
              <a:buChar char="•"/>
            </a:pPr>
            <a:r>
              <a:rPr lang="en-US" sz="1800" dirty="0">
                <a:solidFill>
                  <a:schemeClr val="tx2"/>
                </a:solidFill>
              </a:rPr>
              <a:t>Distance from home</a:t>
            </a:r>
          </a:p>
          <a:p>
            <a:pPr fontAlgn="base">
              <a:spcAft>
                <a:spcPct val="0"/>
              </a:spcAft>
              <a:buFont typeface="Arial" panose="020B0604020202020204" pitchFamily="34" charset="0"/>
              <a:buChar char="•"/>
            </a:pPr>
            <a:r>
              <a:rPr lang="en-US" sz="1800" dirty="0">
                <a:solidFill>
                  <a:schemeClr val="tx2"/>
                </a:solidFill>
              </a:rPr>
              <a:t>Job satisfaction</a:t>
            </a:r>
          </a:p>
          <a:p>
            <a:pPr fontAlgn="base">
              <a:spcAft>
                <a:spcPct val="0"/>
              </a:spcAft>
              <a:buFont typeface="Arial" panose="020B0604020202020204" pitchFamily="34" charset="0"/>
              <a:buChar char="•"/>
            </a:pPr>
            <a:r>
              <a:rPr lang="en-US" sz="1800" dirty="0">
                <a:solidFill>
                  <a:schemeClr val="tx2"/>
                </a:solidFill>
              </a:rPr>
              <a:t>Years at company</a:t>
            </a:r>
          </a:p>
          <a:p>
            <a:pPr fontAlgn="base">
              <a:spcAft>
                <a:spcPct val="0"/>
              </a:spcAft>
              <a:buFont typeface="Arial" panose="020B0604020202020204" pitchFamily="34" charset="0"/>
              <a:buChar char="•"/>
            </a:pPr>
            <a:r>
              <a:rPr lang="en-US" sz="1800" dirty="0">
                <a:solidFill>
                  <a:schemeClr val="tx2"/>
                </a:solidFill>
              </a:rPr>
              <a:t>Correlation heatmap of numeric features</a:t>
            </a:r>
          </a:p>
          <a:p>
            <a:pPr marL="0" indent="0">
              <a:buNone/>
            </a:pP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9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rPr>
              <a:t>Report</a:t>
            </a:r>
          </a:p>
        </p:txBody>
      </p:sp>
      <p:pic>
        <p:nvPicPr>
          <p:cNvPr id="8" name="Graphic 7" descr="Upward trend">
            <a:extLst>
              <a:ext uri="{FF2B5EF4-FFF2-40B4-BE49-F238E27FC236}">
                <a16:creationId xmlns:a16="http://schemas.microsoft.com/office/drawing/2014/main" id="{A8D2E384-4D4A-8AC3-098C-65720575E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4" name="Rectangle 1">
            <a:extLst>
              <a:ext uri="{FF2B5EF4-FFF2-40B4-BE49-F238E27FC236}">
                <a16:creationId xmlns:a16="http://schemas.microsoft.com/office/drawing/2014/main" id="{59D7CCEA-02FC-106F-C33C-62DEA3603C54}"/>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R="0" lvl="0" fontAlgn="base">
              <a:spcAft>
                <a:spcPct val="0"/>
              </a:spcAft>
              <a:buClrTx/>
              <a:buSzTx/>
              <a:buFont typeface="Arial" panose="020B0604020202020204" pitchFamily="34" charset="0"/>
              <a:buChar char="•"/>
              <a:tabLst/>
            </a:pPr>
            <a:r>
              <a:rPr lang="en-US" altLang="en-US" sz="1800" dirty="0">
                <a:solidFill>
                  <a:schemeClr val="tx2"/>
                </a:solidFill>
              </a:rPr>
              <a:t>Employees with longer commutes and lower job satisfaction show higher attrition</a:t>
            </a:r>
          </a:p>
          <a:p>
            <a:pPr marR="0" lvl="0" fontAlgn="base">
              <a:spcAft>
                <a:spcPct val="0"/>
              </a:spcAft>
              <a:buClrTx/>
              <a:buSzTx/>
              <a:buFont typeface="Arial" panose="020B0604020202020204" pitchFamily="34" charset="0"/>
              <a:buChar char="•"/>
              <a:tabLst/>
            </a:pPr>
            <a:r>
              <a:rPr lang="en-US" altLang="en-US" sz="1800" dirty="0">
                <a:solidFill>
                  <a:schemeClr val="tx2"/>
                </a:solidFill>
              </a:rPr>
              <a:t>Employees with shorter tenure are more likely to leave</a:t>
            </a:r>
          </a:p>
          <a:p>
            <a:pPr marR="0" lvl="0" fontAlgn="base">
              <a:spcAft>
                <a:spcPct val="0"/>
              </a:spcAft>
              <a:buClrTx/>
              <a:buSzTx/>
              <a:buFont typeface="Arial" panose="020B0604020202020204" pitchFamily="34" charset="0"/>
              <a:buChar char="•"/>
              <a:tabLst/>
            </a:pPr>
            <a:r>
              <a:rPr lang="en-US" altLang="en-US" sz="1800" dirty="0">
                <a:solidFill>
                  <a:schemeClr val="tx2"/>
                </a:solidFill>
              </a:rPr>
              <a:t>Visualization supports hypothesis and guides future modeling focus</a:t>
            </a:r>
          </a:p>
        </p:txBody>
      </p:sp>
      <p:grpSp>
        <p:nvGrpSpPr>
          <p:cNvPr id="15"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990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Attrition Count</a:t>
            </a:r>
          </a:p>
        </p:txBody>
      </p:sp>
      <p:sp>
        <p:nvSpPr>
          <p:cNvPr id="5" name="TextBox 4">
            <a:extLst>
              <a:ext uri="{FF2B5EF4-FFF2-40B4-BE49-F238E27FC236}">
                <a16:creationId xmlns:a16="http://schemas.microsoft.com/office/drawing/2014/main" id="{67721754-ADE0-E518-23BC-C0EA556F99C9}"/>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a:solidFill>
                  <a:schemeClr val="tx2"/>
                </a:solidFill>
              </a:rPr>
              <a:t>What it shows:</a:t>
            </a:r>
            <a:br>
              <a:rPr lang="en-US">
                <a:solidFill>
                  <a:schemeClr val="tx2"/>
                </a:solidFill>
              </a:rPr>
            </a:br>
            <a:r>
              <a:rPr lang="en-US">
                <a:solidFill>
                  <a:schemeClr val="tx2"/>
                </a:solidFill>
              </a:rPr>
              <a:t>This bar chart displays the number of employees who left the company compared to those who stayed.</a:t>
            </a:r>
          </a:p>
          <a:p>
            <a:pPr indent="-228600">
              <a:lnSpc>
                <a:spcPct val="90000"/>
              </a:lnSpc>
              <a:spcAft>
                <a:spcPts val="600"/>
              </a:spcAft>
              <a:buFont typeface="Arial" panose="020B0604020202020204" pitchFamily="34" charset="0"/>
              <a:buChar char="•"/>
            </a:pPr>
            <a:r>
              <a:rPr lang="en-US" b="1">
                <a:solidFill>
                  <a:schemeClr val="tx2"/>
                </a:solidFill>
              </a:rPr>
              <a:t>Why it matters:</a:t>
            </a:r>
            <a:br>
              <a:rPr lang="en-US">
                <a:solidFill>
                  <a:schemeClr val="tx2"/>
                </a:solidFill>
              </a:rPr>
            </a:br>
            <a:r>
              <a:rPr lang="en-US">
                <a:solidFill>
                  <a:schemeClr val="tx2"/>
                </a:solidFill>
              </a:rPr>
              <a:t>There is a significant imbalance, with far more employees staying than leaving.</a:t>
            </a:r>
          </a:p>
          <a:p>
            <a:pPr indent="-228600">
              <a:lnSpc>
                <a:spcPct val="90000"/>
              </a:lnSpc>
              <a:spcAft>
                <a:spcPts val="600"/>
              </a:spcAft>
              <a:buFont typeface="Arial" panose="020B0604020202020204" pitchFamily="34" charset="0"/>
              <a:buChar char="•"/>
            </a:pPr>
            <a:r>
              <a:rPr lang="en-US" b="1">
                <a:solidFill>
                  <a:schemeClr val="tx2"/>
                </a:solidFill>
              </a:rPr>
              <a:t>Conclusion:</a:t>
            </a:r>
            <a:br>
              <a:rPr lang="en-US">
                <a:solidFill>
                  <a:schemeClr val="tx2"/>
                </a:solidFill>
              </a:rPr>
            </a:br>
            <a:r>
              <a:rPr lang="en-US">
                <a:solidFill>
                  <a:schemeClr val="tx2"/>
                </a:solidFill>
              </a:rPr>
              <a:t>This class imbalance may affect predictive modeling and should be addressed through resampling or weighting strategies.</a:t>
            </a:r>
          </a:p>
        </p:txBody>
      </p:sp>
      <p:grpSp>
        <p:nvGrpSpPr>
          <p:cNvPr id="33" name="Group 3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4" name="Freeform: Shape 3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ttrition_Count.png"/>
          <p:cNvPicPr>
            <a:picLocks noChangeAspect="1"/>
          </p:cNvPicPr>
          <p:nvPr/>
        </p:nvPicPr>
        <p:blipFill>
          <a:blip r:embed="rId2"/>
          <a:stretch>
            <a:fillRect/>
          </a:stretch>
        </p:blipFill>
        <p:spPr>
          <a:xfrm>
            <a:off x="7708392" y="2508303"/>
            <a:ext cx="4142232" cy="2764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Attrition vs Distance From Home</a:t>
            </a:r>
          </a:p>
        </p:txBody>
      </p:sp>
      <p:sp>
        <p:nvSpPr>
          <p:cNvPr id="5" name="TextBox 4">
            <a:extLst>
              <a:ext uri="{FF2B5EF4-FFF2-40B4-BE49-F238E27FC236}">
                <a16:creationId xmlns:a16="http://schemas.microsoft.com/office/drawing/2014/main" id="{33F58056-CEB0-5365-5749-D75DCAF2D616}"/>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dirty="0">
                <a:solidFill>
                  <a:schemeClr val="tx2"/>
                </a:solidFill>
              </a:rPr>
              <a:t>What it shows:</a:t>
            </a:r>
            <a:br>
              <a:rPr lang="en-US" dirty="0">
                <a:solidFill>
                  <a:schemeClr val="tx2"/>
                </a:solidFill>
              </a:rPr>
            </a:br>
            <a:r>
              <a:rPr lang="en-US" dirty="0">
                <a:solidFill>
                  <a:schemeClr val="tx2"/>
                </a:solidFill>
              </a:rPr>
              <a:t>A boxplot comparing distance from home for employees who left versus those who stayed.</a:t>
            </a:r>
          </a:p>
          <a:p>
            <a:pPr indent="-228600">
              <a:lnSpc>
                <a:spcPct val="90000"/>
              </a:lnSpc>
              <a:spcAft>
                <a:spcPts val="600"/>
              </a:spcAft>
              <a:buFont typeface="Arial" panose="020B0604020202020204" pitchFamily="34" charset="0"/>
              <a:buChar char="•"/>
            </a:pPr>
            <a:r>
              <a:rPr lang="en-US" b="1" dirty="0">
                <a:solidFill>
                  <a:schemeClr val="tx2"/>
                </a:solidFill>
              </a:rPr>
              <a:t>Why it matters:</a:t>
            </a:r>
            <a:br>
              <a:rPr lang="en-US" dirty="0">
                <a:solidFill>
                  <a:schemeClr val="tx2"/>
                </a:solidFill>
              </a:rPr>
            </a:br>
            <a:r>
              <a:rPr lang="en-US" dirty="0">
                <a:solidFill>
                  <a:schemeClr val="tx2"/>
                </a:solidFill>
              </a:rPr>
              <a:t>Employees who live farther away appear more likely to leave.</a:t>
            </a:r>
          </a:p>
          <a:p>
            <a:pPr indent="-228600">
              <a:lnSpc>
                <a:spcPct val="90000"/>
              </a:lnSpc>
              <a:spcAft>
                <a:spcPts val="600"/>
              </a:spcAft>
              <a:buFont typeface="Arial" panose="020B0604020202020204" pitchFamily="34" charset="0"/>
              <a:buChar char="•"/>
            </a:pPr>
            <a:r>
              <a:rPr lang="en-US" b="1" dirty="0">
                <a:solidFill>
                  <a:schemeClr val="tx2"/>
                </a:solidFill>
              </a:rPr>
              <a:t>Conclusion:</a:t>
            </a:r>
            <a:br>
              <a:rPr lang="en-US" dirty="0">
                <a:solidFill>
                  <a:schemeClr val="tx2"/>
                </a:solidFill>
              </a:rPr>
            </a:br>
            <a:r>
              <a:rPr lang="en-US" dirty="0">
                <a:solidFill>
                  <a:schemeClr val="tx2"/>
                </a:solidFill>
              </a:rPr>
              <a:t>Commute distance may be a key factor in employee retention and could influence remote work or relocation policies.</a:t>
            </a:r>
          </a:p>
        </p:txBody>
      </p:sp>
      <p:grpSp>
        <p:nvGrpSpPr>
          <p:cNvPr id="28" name="Group 2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9" name="Freeform: Shape 2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ttrition_vs_Distance.png"/>
          <p:cNvPicPr>
            <a:picLocks noChangeAspect="1"/>
          </p:cNvPicPr>
          <p:nvPr/>
        </p:nvPicPr>
        <p:blipFill>
          <a:blip r:embed="rId2"/>
          <a:stretch>
            <a:fillRect/>
          </a:stretch>
        </p:blipFill>
        <p:spPr>
          <a:xfrm>
            <a:off x="7708392" y="2596325"/>
            <a:ext cx="4142232" cy="25888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1459</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Understanding Employee Attrition through HR Data Micro-Project 1 </vt:lpstr>
      <vt:lpstr>Problem Statement</vt:lpstr>
      <vt:lpstr>Hypothesis Formulation</vt:lpstr>
      <vt:lpstr>Acquire Data</vt:lpstr>
      <vt:lpstr>Prepare Data</vt:lpstr>
      <vt:lpstr>Analyze Data</vt:lpstr>
      <vt:lpstr>Report</vt:lpstr>
      <vt:lpstr>Attrition Count</vt:lpstr>
      <vt:lpstr>Attrition vs Distance From Home</vt:lpstr>
      <vt:lpstr>Attrition vs Job Satisfaction</vt:lpstr>
      <vt:lpstr>Years at Company by Attrition</vt:lpstr>
      <vt:lpstr>Correlation Heatmap</vt:lpstr>
      <vt:lpstr>Predicting Tenure to Inform Attrition Strategy</vt:lpstr>
      <vt:lpstr>Model Comparison – Mean Squared Error (MSE)</vt:lpstr>
      <vt:lpstr>Model Comparison – R² Score</vt:lpstr>
      <vt:lpstr>Linear Regression: Predicted vs Actual Years at Company</vt:lpstr>
      <vt:lpstr>Act — Applying Tenure Predictions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April Madlangbayan</cp:lastModifiedBy>
  <cp:revision>13</cp:revision>
  <dcterms:created xsi:type="dcterms:W3CDTF">2022-03-01T22:05:03Z</dcterms:created>
  <dcterms:modified xsi:type="dcterms:W3CDTF">2025-06-02T05:34:51Z</dcterms:modified>
</cp:coreProperties>
</file>