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441" r:id="rId5"/>
    <p:sldId id="474" r:id="rId6"/>
    <p:sldId id="476" r:id="rId7"/>
    <p:sldId id="475" r:id="rId8"/>
    <p:sldId id="477" r:id="rId9"/>
    <p:sldId id="478" r:id="rId10"/>
    <p:sldId id="434" r:id="rId11"/>
  </p:sldIdLst>
  <p:sldSz cx="9144000" cy="6858000" type="screen4x3"/>
  <p:notesSz cx="7010400" cy="9296400"/>
  <p:custDataLst>
    <p:tags r:id="rId13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178F4B-0C58-4123-B378-B1DF3CD7B9B9}">
          <p14:sldIdLst>
            <p14:sldId id="441"/>
            <p14:sldId id="474"/>
            <p14:sldId id="476"/>
            <p14:sldId id="475"/>
            <p14:sldId id="477"/>
            <p14:sldId id="478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BEC"/>
    <a:srgbClr val="CEF1F2"/>
    <a:srgbClr val="FF00FF"/>
    <a:srgbClr val="FAC09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1" autoAdjust="0"/>
    <p:restoredTop sz="89542" autoAdjust="0"/>
  </p:normalViewPr>
  <p:slideViewPr>
    <p:cSldViewPr snapToGrid="0" snapToObjects="1">
      <p:cViewPr varScale="1">
        <p:scale>
          <a:sx n="65" d="100"/>
          <a:sy n="65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7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52AE3-B756-4CAF-A2FC-4606C4DAC6B2}" type="datetimeFigureOut">
              <a:rPr lang="es-CO" smtClean="0"/>
              <a:t>31/05/2019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55AA-83A7-4BDF-83A0-914CE254AF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19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55AA-83A7-4BDF-83A0-914CE254AF9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96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55AA-83A7-4BDF-83A0-914CE254AF9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31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55AA-83A7-4BDF-83A0-914CE254AF9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13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55AA-83A7-4BDF-83A0-914CE254AF9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95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55AA-83A7-4BDF-83A0-914CE254AF9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03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47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9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31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31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08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63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36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90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98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A112-E9A3-8E46-88C3-1EACF9324E29}" type="datetimeFigureOut">
              <a:rPr lang="es-ES" smtClean="0"/>
              <a:t>31/05/2019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8D76-697E-1545-A9FE-FF72ECD2BC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27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2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CuadroTexto 5"/>
          <p:cNvSpPr txBox="1"/>
          <p:nvPr/>
        </p:nvSpPr>
        <p:spPr>
          <a:xfrm>
            <a:off x="3110104" y="448142"/>
            <a:ext cx="4863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</a:rPr>
              <a:t>Visión Artificial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110104" y="2825133"/>
            <a:ext cx="5326690" cy="1616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Operaciones Aritméticas</a:t>
            </a:r>
          </a:p>
          <a:p>
            <a:pPr marL="0" indent="0">
              <a:buNone/>
            </a:pPr>
            <a:endParaRPr lang="es-CO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s-CO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Gustavo Andrés Moreno Hincapié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97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216" y="17132"/>
            <a:ext cx="9114137" cy="859168"/>
            <a:chOff x="12216" y="17132"/>
            <a:chExt cx="9114137" cy="85916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t="88535" b="-1"/>
            <a:stretch/>
          </p:blipFill>
          <p:spPr>
            <a:xfrm>
              <a:off x="2127298" y="673100"/>
              <a:ext cx="5607003" cy="109747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12216" y="153657"/>
              <a:ext cx="2139950" cy="4953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2800" dirty="0">
                  <a:latin typeface="Arial Narrow" panose="020B0606020202030204" pitchFamily="34" charset="0"/>
                </a:rPr>
                <a:t>Ingeniería </a:t>
              </a:r>
              <a:endParaRPr lang="es-CO" sz="32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2139466" y="153657"/>
              <a:ext cx="3670300" cy="495300"/>
            </a:xfrm>
            <a:custGeom>
              <a:avLst/>
              <a:gdLst>
                <a:gd name="connsiteX0" fmla="*/ 12700 w 3670300"/>
                <a:gd name="connsiteY0" fmla="*/ 0 h 495300"/>
                <a:gd name="connsiteX1" fmla="*/ 0 w 3670300"/>
                <a:gd name="connsiteY1" fmla="*/ 495300 h 495300"/>
                <a:gd name="connsiteX2" fmla="*/ 3175000 w 3670300"/>
                <a:gd name="connsiteY2" fmla="*/ 495300 h 495300"/>
                <a:gd name="connsiteX3" fmla="*/ 3670300 w 3670300"/>
                <a:gd name="connsiteY3" fmla="*/ 0 h 495300"/>
                <a:gd name="connsiteX4" fmla="*/ 12700 w 3670300"/>
                <a:gd name="connsiteY4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0300" h="495300">
                  <a:moveTo>
                    <a:pt x="12700" y="0"/>
                  </a:moveTo>
                  <a:lnTo>
                    <a:pt x="0" y="495300"/>
                  </a:lnTo>
                  <a:lnTo>
                    <a:pt x="3175000" y="495300"/>
                  </a:lnTo>
                  <a:lnTo>
                    <a:pt x="3670300" y="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1A465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2800" dirty="0">
                  <a:latin typeface="Arial Narrow" panose="020B0606020202030204" pitchFamily="34" charset="0"/>
                </a:rPr>
                <a:t>   Mecatrónica</a:t>
              </a:r>
            </a:p>
          </p:txBody>
        </p:sp>
        <p:pic>
          <p:nvPicPr>
            <p:cNvPr id="11" name="Imagen 10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5101" y="17132"/>
              <a:ext cx="1341252" cy="8591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9 Rectángulo">
            <a:extLst>
              <a:ext uri="{FF2B5EF4-FFF2-40B4-BE49-F238E27FC236}">
                <a16:creationId xmlns:a16="http://schemas.microsoft.com/office/drawing/2014/main" id="{3B778AA3-48EA-41D8-8171-1D45E67707A8}"/>
              </a:ext>
            </a:extLst>
          </p:cNvPr>
          <p:cNvSpPr/>
          <p:nvPr/>
        </p:nvSpPr>
        <p:spPr>
          <a:xfrm>
            <a:off x="1130424" y="1045308"/>
            <a:ext cx="7013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3600" b="1" i="1" dirty="0">
                <a:solidFill>
                  <a:srgbClr val="002060"/>
                </a:solidFill>
              </a:rPr>
              <a:t>Operaciones Aritméticas</a:t>
            </a: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3A8335DE-852F-4B11-B499-6BBB8D7C8F69}"/>
              </a:ext>
            </a:extLst>
          </p:cNvPr>
          <p:cNvSpPr/>
          <p:nvPr/>
        </p:nvSpPr>
        <p:spPr>
          <a:xfrm>
            <a:off x="584300" y="1704583"/>
            <a:ext cx="81172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Son combinaciones lineales de las componentes (píxeles) de dos o más imágenes a través de operaciones aritméticas como la suma, resta, multiplicación.</a:t>
            </a: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Operación suma: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5D8C1A7A-3553-4324-8F44-E4A4395E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06" y="2925486"/>
            <a:ext cx="5642803" cy="394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15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216" y="17132"/>
            <a:ext cx="9114137" cy="859168"/>
            <a:chOff x="12216" y="17132"/>
            <a:chExt cx="9114137" cy="85916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t="88535" b="-1"/>
            <a:stretch/>
          </p:blipFill>
          <p:spPr>
            <a:xfrm>
              <a:off x="2127298" y="673100"/>
              <a:ext cx="5607003" cy="109747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12216" y="153657"/>
              <a:ext cx="2139950" cy="4953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2800" dirty="0">
                  <a:latin typeface="Arial Narrow" panose="020B0606020202030204" pitchFamily="34" charset="0"/>
                </a:rPr>
                <a:t>Ingeniería </a:t>
              </a:r>
              <a:endParaRPr lang="es-CO" sz="32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2139466" y="153657"/>
              <a:ext cx="3670300" cy="495300"/>
            </a:xfrm>
            <a:custGeom>
              <a:avLst/>
              <a:gdLst>
                <a:gd name="connsiteX0" fmla="*/ 12700 w 3670300"/>
                <a:gd name="connsiteY0" fmla="*/ 0 h 495300"/>
                <a:gd name="connsiteX1" fmla="*/ 0 w 3670300"/>
                <a:gd name="connsiteY1" fmla="*/ 495300 h 495300"/>
                <a:gd name="connsiteX2" fmla="*/ 3175000 w 3670300"/>
                <a:gd name="connsiteY2" fmla="*/ 495300 h 495300"/>
                <a:gd name="connsiteX3" fmla="*/ 3670300 w 3670300"/>
                <a:gd name="connsiteY3" fmla="*/ 0 h 495300"/>
                <a:gd name="connsiteX4" fmla="*/ 12700 w 3670300"/>
                <a:gd name="connsiteY4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0300" h="495300">
                  <a:moveTo>
                    <a:pt x="12700" y="0"/>
                  </a:moveTo>
                  <a:lnTo>
                    <a:pt x="0" y="495300"/>
                  </a:lnTo>
                  <a:lnTo>
                    <a:pt x="3175000" y="495300"/>
                  </a:lnTo>
                  <a:lnTo>
                    <a:pt x="3670300" y="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1A465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2800" dirty="0">
                  <a:latin typeface="Arial Narrow" panose="020B0606020202030204" pitchFamily="34" charset="0"/>
                </a:rPr>
                <a:t>   Mecatrónica</a:t>
              </a:r>
            </a:p>
          </p:txBody>
        </p:sp>
        <p:pic>
          <p:nvPicPr>
            <p:cNvPr id="11" name="Imagen 10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5101" y="17132"/>
              <a:ext cx="1341252" cy="8591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9 Rectángulo">
            <a:extLst>
              <a:ext uri="{FF2B5EF4-FFF2-40B4-BE49-F238E27FC236}">
                <a16:creationId xmlns:a16="http://schemas.microsoft.com/office/drawing/2014/main" id="{3B778AA3-48EA-41D8-8171-1D45E67707A8}"/>
              </a:ext>
            </a:extLst>
          </p:cNvPr>
          <p:cNvSpPr/>
          <p:nvPr/>
        </p:nvSpPr>
        <p:spPr>
          <a:xfrm>
            <a:off x="1130424" y="1045308"/>
            <a:ext cx="7013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2800" b="1" i="1" dirty="0">
                <a:solidFill>
                  <a:srgbClr val="002060"/>
                </a:solidFill>
              </a:rPr>
              <a:t>Condiciones paramétricas de la suma</a:t>
            </a: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3A8335DE-852F-4B11-B499-6BBB8D7C8F69}"/>
              </a:ext>
            </a:extLst>
          </p:cNvPr>
          <p:cNvSpPr/>
          <p:nvPr/>
        </p:nvSpPr>
        <p:spPr>
          <a:xfrm>
            <a:off x="584300" y="1704583"/>
            <a:ext cx="81172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 posible generar </a:t>
            </a:r>
            <a:r>
              <a:rPr lang="es-ES_tradnl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es-ES_tradnl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luego de realizar esta operación. Para ello, se debe realizar las siguientes operaciones:</a:t>
            </a: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Normalización: </a:t>
            </a: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Limitación: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C273F8-629B-4592-964A-FE5DABCE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13" y="2773783"/>
            <a:ext cx="1121956" cy="8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B8BD09DB-8929-47AC-9212-7D00FF5DF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66" y="4244906"/>
            <a:ext cx="4891164" cy="89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7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216" y="17132"/>
            <a:ext cx="9114137" cy="859168"/>
            <a:chOff x="12216" y="17132"/>
            <a:chExt cx="9114137" cy="85916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t="88535" b="-1"/>
            <a:stretch/>
          </p:blipFill>
          <p:spPr>
            <a:xfrm>
              <a:off x="2127298" y="673100"/>
              <a:ext cx="5607003" cy="109747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12216" y="153657"/>
              <a:ext cx="2139950" cy="4953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2800" dirty="0">
                  <a:latin typeface="Arial Narrow" panose="020B0606020202030204" pitchFamily="34" charset="0"/>
                </a:rPr>
                <a:t>Ingeniería </a:t>
              </a:r>
              <a:endParaRPr lang="es-CO" sz="32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2139466" y="153657"/>
              <a:ext cx="3670300" cy="495300"/>
            </a:xfrm>
            <a:custGeom>
              <a:avLst/>
              <a:gdLst>
                <a:gd name="connsiteX0" fmla="*/ 12700 w 3670300"/>
                <a:gd name="connsiteY0" fmla="*/ 0 h 495300"/>
                <a:gd name="connsiteX1" fmla="*/ 0 w 3670300"/>
                <a:gd name="connsiteY1" fmla="*/ 495300 h 495300"/>
                <a:gd name="connsiteX2" fmla="*/ 3175000 w 3670300"/>
                <a:gd name="connsiteY2" fmla="*/ 495300 h 495300"/>
                <a:gd name="connsiteX3" fmla="*/ 3670300 w 3670300"/>
                <a:gd name="connsiteY3" fmla="*/ 0 h 495300"/>
                <a:gd name="connsiteX4" fmla="*/ 12700 w 3670300"/>
                <a:gd name="connsiteY4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0300" h="495300">
                  <a:moveTo>
                    <a:pt x="12700" y="0"/>
                  </a:moveTo>
                  <a:lnTo>
                    <a:pt x="0" y="495300"/>
                  </a:lnTo>
                  <a:lnTo>
                    <a:pt x="3175000" y="495300"/>
                  </a:lnTo>
                  <a:lnTo>
                    <a:pt x="3670300" y="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1A465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2800" dirty="0">
                  <a:latin typeface="Arial Narrow" panose="020B0606020202030204" pitchFamily="34" charset="0"/>
                </a:rPr>
                <a:t>   Mecatrónica</a:t>
              </a:r>
            </a:p>
          </p:txBody>
        </p:sp>
        <p:pic>
          <p:nvPicPr>
            <p:cNvPr id="11" name="Imagen 10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5101" y="17132"/>
              <a:ext cx="1341252" cy="8591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Rectángulo 2">
            <a:extLst>
              <a:ext uri="{FF2B5EF4-FFF2-40B4-BE49-F238E27FC236}">
                <a16:creationId xmlns:a16="http://schemas.microsoft.com/office/drawing/2014/main" id="{3A8335DE-852F-4B11-B499-6BBB8D7C8F69}"/>
              </a:ext>
            </a:extLst>
          </p:cNvPr>
          <p:cNvSpPr/>
          <p:nvPr/>
        </p:nvSpPr>
        <p:spPr>
          <a:xfrm>
            <a:off x="584300" y="1139317"/>
            <a:ext cx="81172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Operación resta</a:t>
            </a: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Condición paramétrica</a:t>
            </a: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			Limitación: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C65C26AC-866E-4DA3-A4DE-F98F22CA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22" y="1139318"/>
            <a:ext cx="5540713" cy="389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2">
                <a:extLst>
                  <a:ext uri="{FF2B5EF4-FFF2-40B4-BE49-F238E27FC236}">
                    <a16:creationId xmlns:a16="http://schemas.microsoft.com/office/drawing/2014/main" id="{34F8F510-8B89-4080-A8E3-77257ACB3D90}"/>
                  </a:ext>
                </a:extLst>
              </p:cNvPr>
              <p:cNvSpPr/>
              <p:nvPr/>
            </p:nvSpPr>
            <p:spPr>
              <a:xfrm>
                <a:off x="4175458" y="5855480"/>
                <a:ext cx="4480634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CO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&amp;0,                      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4" name="Rectángulo 2">
                <a:extLst>
                  <a:ext uri="{FF2B5EF4-FFF2-40B4-BE49-F238E27FC236}">
                    <a16:creationId xmlns:a16="http://schemas.microsoft.com/office/drawing/2014/main" id="{34F8F510-8B89-4080-A8E3-77257ACB3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58" y="5855480"/>
                <a:ext cx="4480634" cy="916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358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216" y="17132"/>
            <a:ext cx="9114137" cy="859168"/>
            <a:chOff x="12216" y="17132"/>
            <a:chExt cx="9114137" cy="85916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t="88535" b="-1"/>
            <a:stretch/>
          </p:blipFill>
          <p:spPr>
            <a:xfrm>
              <a:off x="2127298" y="673100"/>
              <a:ext cx="5607003" cy="109747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12216" y="153657"/>
              <a:ext cx="2139950" cy="4953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2800" dirty="0">
                  <a:latin typeface="Arial Narrow" panose="020B0606020202030204" pitchFamily="34" charset="0"/>
                </a:rPr>
                <a:t>Ingeniería </a:t>
              </a:r>
              <a:endParaRPr lang="es-CO" sz="32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2139466" y="153657"/>
              <a:ext cx="3670300" cy="495300"/>
            </a:xfrm>
            <a:custGeom>
              <a:avLst/>
              <a:gdLst>
                <a:gd name="connsiteX0" fmla="*/ 12700 w 3670300"/>
                <a:gd name="connsiteY0" fmla="*/ 0 h 495300"/>
                <a:gd name="connsiteX1" fmla="*/ 0 w 3670300"/>
                <a:gd name="connsiteY1" fmla="*/ 495300 h 495300"/>
                <a:gd name="connsiteX2" fmla="*/ 3175000 w 3670300"/>
                <a:gd name="connsiteY2" fmla="*/ 495300 h 495300"/>
                <a:gd name="connsiteX3" fmla="*/ 3670300 w 3670300"/>
                <a:gd name="connsiteY3" fmla="*/ 0 h 495300"/>
                <a:gd name="connsiteX4" fmla="*/ 12700 w 3670300"/>
                <a:gd name="connsiteY4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0300" h="495300">
                  <a:moveTo>
                    <a:pt x="12700" y="0"/>
                  </a:moveTo>
                  <a:lnTo>
                    <a:pt x="0" y="495300"/>
                  </a:lnTo>
                  <a:lnTo>
                    <a:pt x="3175000" y="495300"/>
                  </a:lnTo>
                  <a:lnTo>
                    <a:pt x="3670300" y="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1A465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2800" dirty="0">
                  <a:latin typeface="Arial Narrow" panose="020B0606020202030204" pitchFamily="34" charset="0"/>
                </a:rPr>
                <a:t>   Mecatrónica</a:t>
              </a:r>
            </a:p>
          </p:txBody>
        </p:sp>
        <p:pic>
          <p:nvPicPr>
            <p:cNvPr id="11" name="Imagen 10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5101" y="17132"/>
              <a:ext cx="1341252" cy="8591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Rectángulo 2">
            <a:extLst>
              <a:ext uri="{FF2B5EF4-FFF2-40B4-BE49-F238E27FC236}">
                <a16:creationId xmlns:a16="http://schemas.microsoft.com/office/drawing/2014/main" id="{3A8335DE-852F-4B11-B499-6BBB8D7C8F69}"/>
              </a:ext>
            </a:extLst>
          </p:cNvPr>
          <p:cNvSpPr/>
          <p:nvPr/>
        </p:nvSpPr>
        <p:spPr>
          <a:xfrm>
            <a:off x="584300" y="1139317"/>
            <a:ext cx="81172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Operación </a:t>
            </a:r>
          </a:p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Multiplicación:</a:t>
            </a: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Condición paramétrica</a:t>
            </a:r>
          </a:p>
          <a:p>
            <a:pPr algn="just"/>
            <a:endParaRPr lang="es-ES_tradnl" alt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		Normalización:                                     Donde, 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05262D4E-F650-4CC8-B835-342A52E8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445" y="1273207"/>
            <a:ext cx="5726162" cy="402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22812F09-CBED-414F-BB5C-026D83E3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07" y="6215534"/>
            <a:ext cx="2249367" cy="55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034037EB-3714-4590-B315-78CD0D3D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03" y="6341266"/>
            <a:ext cx="1933572" cy="39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82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216" y="17132"/>
            <a:ext cx="9114137" cy="859168"/>
            <a:chOff x="12216" y="17132"/>
            <a:chExt cx="9114137" cy="85916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t="88535" b="-1"/>
            <a:stretch/>
          </p:blipFill>
          <p:spPr>
            <a:xfrm>
              <a:off x="2127298" y="673100"/>
              <a:ext cx="5607003" cy="109747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12216" y="153657"/>
              <a:ext cx="2139950" cy="4953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sz="2800" dirty="0">
                  <a:latin typeface="Arial Narrow" panose="020B0606020202030204" pitchFamily="34" charset="0"/>
                </a:rPr>
                <a:t>Ingeniería </a:t>
              </a:r>
              <a:endParaRPr lang="es-CO" sz="32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2139466" y="153657"/>
              <a:ext cx="3670300" cy="495300"/>
            </a:xfrm>
            <a:custGeom>
              <a:avLst/>
              <a:gdLst>
                <a:gd name="connsiteX0" fmla="*/ 12700 w 3670300"/>
                <a:gd name="connsiteY0" fmla="*/ 0 h 495300"/>
                <a:gd name="connsiteX1" fmla="*/ 0 w 3670300"/>
                <a:gd name="connsiteY1" fmla="*/ 495300 h 495300"/>
                <a:gd name="connsiteX2" fmla="*/ 3175000 w 3670300"/>
                <a:gd name="connsiteY2" fmla="*/ 495300 h 495300"/>
                <a:gd name="connsiteX3" fmla="*/ 3670300 w 3670300"/>
                <a:gd name="connsiteY3" fmla="*/ 0 h 495300"/>
                <a:gd name="connsiteX4" fmla="*/ 12700 w 3670300"/>
                <a:gd name="connsiteY4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0300" h="495300">
                  <a:moveTo>
                    <a:pt x="12700" y="0"/>
                  </a:moveTo>
                  <a:lnTo>
                    <a:pt x="0" y="495300"/>
                  </a:lnTo>
                  <a:lnTo>
                    <a:pt x="3175000" y="495300"/>
                  </a:lnTo>
                  <a:lnTo>
                    <a:pt x="3670300" y="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1A465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2800" dirty="0">
                  <a:latin typeface="Arial Narrow" panose="020B0606020202030204" pitchFamily="34" charset="0"/>
                </a:rPr>
                <a:t>   Mecatrónica</a:t>
              </a:r>
            </a:p>
          </p:txBody>
        </p:sp>
        <p:pic>
          <p:nvPicPr>
            <p:cNvPr id="11" name="Imagen 10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5101" y="17132"/>
              <a:ext cx="1341252" cy="8591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9 Rectángulo">
            <a:extLst>
              <a:ext uri="{FF2B5EF4-FFF2-40B4-BE49-F238E27FC236}">
                <a16:creationId xmlns:a16="http://schemas.microsoft.com/office/drawing/2014/main" id="{3B778AA3-48EA-41D8-8171-1D45E67707A8}"/>
              </a:ext>
            </a:extLst>
          </p:cNvPr>
          <p:cNvSpPr/>
          <p:nvPr/>
        </p:nvSpPr>
        <p:spPr>
          <a:xfrm>
            <a:off x="1130424" y="1045308"/>
            <a:ext cx="7013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3600" b="1" i="1" dirty="0">
                <a:solidFill>
                  <a:srgbClr val="002060"/>
                </a:solidFill>
              </a:rPr>
              <a:t>Actividad entregable</a:t>
            </a: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3A8335DE-852F-4B11-B499-6BBB8D7C8F69}"/>
              </a:ext>
            </a:extLst>
          </p:cNvPr>
          <p:cNvSpPr/>
          <p:nvPr/>
        </p:nvSpPr>
        <p:spPr>
          <a:xfrm>
            <a:off x="584300" y="1704583"/>
            <a:ext cx="81172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E4B6E28-1CA0-42A0-8C8E-C749C11D01DF}"/>
              </a:ext>
            </a:extLst>
          </p:cNvPr>
          <p:cNvSpPr txBox="1">
            <a:spLocks noChangeArrowheads="1"/>
          </p:cNvSpPr>
          <p:nvPr/>
        </p:nvSpPr>
        <p:spPr>
          <a:xfrm>
            <a:off x="223592" y="1931926"/>
            <a:ext cx="8737528" cy="1979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None/>
            </a:pPr>
            <a:r>
              <a:rPr lang="es-CO" alt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Problema </a:t>
            </a:r>
            <a:r>
              <a:rPr lang="es-CO" alt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s-CO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Una empresa de farmacéuticos produce en masa  y por tabletas el producto mostrado en la imagen 1. Cada tableta debe ir completa para su empaque.</a:t>
            </a:r>
          </a:p>
          <a:p>
            <a:pPr algn="just">
              <a:lnSpc>
                <a:spcPct val="90000"/>
              </a:lnSpc>
              <a:buNone/>
            </a:pPr>
            <a:r>
              <a:rPr lang="es-CO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Realizar un programa que lleve a cabo la inspección del producto, reporte cuando hay fallas en el proceso, haciendo el conteo de  las pastillas así como la ubicación de las faltantes. Haga uso de la imagen 2 como ejemplo.</a:t>
            </a:r>
            <a:endParaRPr lang="es-CO" alt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endParaRPr lang="es-CO" alt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s-CO" alt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s-CO" alt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s-CO" alt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s-ES" altLang="es-ES" sz="2400" dirty="0"/>
          </a:p>
        </p:txBody>
      </p:sp>
      <p:pic>
        <p:nvPicPr>
          <p:cNvPr id="14" name="Imagen 3">
            <a:extLst>
              <a:ext uri="{FF2B5EF4-FFF2-40B4-BE49-F238E27FC236}">
                <a16:creationId xmlns:a16="http://schemas.microsoft.com/office/drawing/2014/main" id="{057A5BF3-6F48-49A7-9D3B-826E86A81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4" y="4000949"/>
            <a:ext cx="3209156" cy="1819275"/>
          </a:xfrm>
          <a:prstGeom prst="rect">
            <a:avLst/>
          </a:prstGeom>
        </p:spPr>
      </p:pic>
      <p:pic>
        <p:nvPicPr>
          <p:cNvPr id="15" name="Imagen 4">
            <a:extLst>
              <a:ext uri="{FF2B5EF4-FFF2-40B4-BE49-F238E27FC236}">
                <a16:creationId xmlns:a16="http://schemas.microsoft.com/office/drawing/2014/main" id="{A78386D0-4F64-4EF9-9C76-F3FFC3C6F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88" y="3998667"/>
            <a:ext cx="3213182" cy="1821557"/>
          </a:xfrm>
          <a:prstGeom prst="rect">
            <a:avLst/>
          </a:prstGeom>
        </p:spPr>
      </p:pic>
      <p:sp>
        <p:nvSpPr>
          <p:cNvPr id="18" name="CuadroTexto 5">
            <a:extLst>
              <a:ext uri="{FF2B5EF4-FFF2-40B4-BE49-F238E27FC236}">
                <a16:creationId xmlns:a16="http://schemas.microsoft.com/office/drawing/2014/main" id="{9FDB6D52-E705-4F95-BE50-29DA82920642}"/>
              </a:ext>
            </a:extLst>
          </p:cNvPr>
          <p:cNvSpPr txBox="1"/>
          <p:nvPr/>
        </p:nvSpPr>
        <p:spPr>
          <a:xfrm>
            <a:off x="2129492" y="5950255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Imagen 1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91A996CC-15A5-4FB1-8BF5-1879F2B3B3E8}"/>
              </a:ext>
            </a:extLst>
          </p:cNvPr>
          <p:cNvSpPr txBox="1"/>
          <p:nvPr/>
        </p:nvSpPr>
        <p:spPr>
          <a:xfrm>
            <a:off x="5874594" y="5989633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Imagen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CuadroTexto 5"/>
          <p:cNvSpPr txBox="1"/>
          <p:nvPr/>
        </p:nvSpPr>
        <p:spPr>
          <a:xfrm>
            <a:off x="3519377" y="922909"/>
            <a:ext cx="68563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>
                <a:solidFill>
                  <a:schemeClr val="bg1"/>
                </a:solidFill>
                <a:latin typeface="Freestyle Script" panose="030804020302050B0404" pitchFamily="66" charset="0"/>
              </a:rPr>
              <a:t>¡Muchas</a:t>
            </a:r>
            <a:endParaRPr lang="es-CO" sz="1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72935" y="2030904"/>
            <a:ext cx="381386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3800" dirty="0">
                <a:solidFill>
                  <a:schemeClr val="bg1"/>
                </a:solidFill>
                <a:latin typeface="Freestyle Script" panose="030804020302050B0404" pitchFamily="66" charset="0"/>
              </a:rPr>
              <a:t>gracias!</a:t>
            </a:r>
            <a:endParaRPr lang="es-CO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427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9861333436F441AC69FBE096F09EC2" ma:contentTypeVersion="0" ma:contentTypeDescription="Crear nuevo documento." ma:contentTypeScope="" ma:versionID="772215a48c3f77c1e2071467563a2552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12A868A-5CDF-48E5-8D29-B1ACB698C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3548BE-3AFE-4767-815F-4812FFE7F777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2B67A3-2CFD-435B-B66A-73DFDEFE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16519</TotalTime>
  <Words>140</Words>
  <Application>Microsoft Office PowerPoint</Application>
  <PresentationFormat>Presentación en pantalla (4:3)</PresentationFormat>
  <Paragraphs>90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Arial Rounded MT Bold</vt:lpstr>
      <vt:lpstr>Calibri</vt:lpstr>
      <vt:lpstr>Cambria Math</vt:lpstr>
      <vt:lpstr>Freestyle Script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Escuela de Ingenieria de Antioquia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Farley Montoya Ocampo</dc:creator>
  <cp:lastModifiedBy>Gustavo Andrés Moreno Hincapié</cp:lastModifiedBy>
  <cp:revision>491</cp:revision>
  <cp:lastPrinted>2014-06-11T21:56:44Z</cp:lastPrinted>
  <dcterms:created xsi:type="dcterms:W3CDTF">2012-06-15T15:27:07Z</dcterms:created>
  <dcterms:modified xsi:type="dcterms:W3CDTF">2019-06-01T04:22:11Z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0x010100849861333436F441AC69FBE096F09EC2</vt:lpwstr>
  </property>
  <property fmtid="{D5CDD505-2E9C-101B-9397-08002B2CF9AE}" pid="3" name="ArticulateGUID">
    <vt:lpwstr>808C81D0-2DB6-465E-9031-5A731C611AD5</vt:lpwstr>
  </property>
  <property fmtid="{D5CDD505-2E9C-101B-9397-08002B2CF9AE}" pid="4" name="ArticulatePath">
    <vt:lpwstr>Rector_ Ing Mecatrónica abril 2016</vt:lpwstr>
  </property>
</Properties>
</file>