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1"/>
  </p:notesMasterIdLst>
  <p:handoutMasterIdLst>
    <p:handoutMasterId r:id="rId62"/>
  </p:handoutMasterIdLst>
  <p:sldIdLst>
    <p:sldId id="463" r:id="rId2"/>
    <p:sldId id="383" r:id="rId3"/>
    <p:sldId id="384" r:id="rId4"/>
    <p:sldId id="385" r:id="rId5"/>
    <p:sldId id="461" r:id="rId6"/>
    <p:sldId id="462" r:id="rId7"/>
    <p:sldId id="458" r:id="rId8"/>
    <p:sldId id="459" r:id="rId9"/>
    <p:sldId id="460" r:id="rId10"/>
    <p:sldId id="387" r:id="rId11"/>
    <p:sldId id="389" r:id="rId12"/>
    <p:sldId id="390" r:id="rId13"/>
    <p:sldId id="391" r:id="rId14"/>
    <p:sldId id="388" r:id="rId15"/>
    <p:sldId id="393" r:id="rId16"/>
    <p:sldId id="401" r:id="rId17"/>
    <p:sldId id="400" r:id="rId18"/>
    <p:sldId id="409" r:id="rId19"/>
    <p:sldId id="410" r:id="rId20"/>
    <p:sldId id="411" r:id="rId21"/>
    <p:sldId id="412" r:id="rId22"/>
    <p:sldId id="413" r:id="rId23"/>
    <p:sldId id="414" r:id="rId24"/>
    <p:sldId id="416" r:id="rId25"/>
    <p:sldId id="415" r:id="rId26"/>
    <p:sldId id="418" r:id="rId27"/>
    <p:sldId id="417" r:id="rId28"/>
    <p:sldId id="419" r:id="rId29"/>
    <p:sldId id="444" r:id="rId30"/>
    <p:sldId id="445" r:id="rId31"/>
    <p:sldId id="446" r:id="rId32"/>
    <p:sldId id="457" r:id="rId33"/>
    <p:sldId id="447" r:id="rId34"/>
    <p:sldId id="450" r:id="rId35"/>
    <p:sldId id="451" r:id="rId36"/>
    <p:sldId id="452" r:id="rId37"/>
    <p:sldId id="456" r:id="rId38"/>
    <p:sldId id="421" r:id="rId39"/>
    <p:sldId id="424" r:id="rId40"/>
    <p:sldId id="422" r:id="rId41"/>
    <p:sldId id="423"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2" r:id="rId59"/>
    <p:sldId id="443" r:id="rId60"/>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361" autoAdjust="0"/>
  </p:normalViewPr>
  <p:slideViewPr>
    <p:cSldViewPr snapToGrid="0">
      <p:cViewPr varScale="1">
        <p:scale>
          <a:sx n="102" d="100"/>
          <a:sy n="102" d="100"/>
        </p:scale>
        <p:origin x="1256" y="192"/>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gs" Target="tags/tag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06F87-1BFA-48B3-B8FC-B49B621EEA74}"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en-US"/>
        </a:p>
      </dgm:t>
    </dgm:pt>
    <dgm:pt modelId="{E82B88BB-2202-4793-9085-59FF497A4838}">
      <dgm:prSet/>
      <dgm:spPr/>
      <dgm:t>
        <a:bodyPr/>
        <a:lstStyle/>
        <a:p>
          <a:r>
            <a:rPr lang="en-US"/>
            <a:t>SPA doesn't refresh the entire page to display different views </a:t>
          </a:r>
        </a:p>
      </dgm:t>
    </dgm:pt>
    <dgm:pt modelId="{CD78BC3F-0CFD-46B2-95F3-EC59A99FDBEC}" type="parTrans" cxnId="{BCC8155F-3C02-4A25-8D67-F4C19B435264}">
      <dgm:prSet/>
      <dgm:spPr/>
      <dgm:t>
        <a:bodyPr/>
        <a:lstStyle/>
        <a:p>
          <a:endParaRPr lang="en-US"/>
        </a:p>
      </dgm:t>
    </dgm:pt>
    <dgm:pt modelId="{D30FC7F9-F1AA-4868-A934-CDC8E74FFC9C}" type="sibTrans" cxnId="{BCC8155F-3C02-4A25-8D67-F4C19B435264}">
      <dgm:prSet phldrT="1" phldr="0"/>
      <dgm:spPr/>
      <dgm:t>
        <a:bodyPr/>
        <a:lstStyle/>
        <a:p>
          <a:r>
            <a:rPr lang="en-US"/>
            <a:t>1</a:t>
          </a:r>
        </a:p>
      </dgm:t>
    </dgm:pt>
    <dgm:pt modelId="{FDB1BC58-3CA7-451A-A595-1F332A8963BD}">
      <dgm:prSet/>
      <dgm:spPr/>
      <dgm:t>
        <a:bodyPr/>
        <a:lstStyle/>
        <a:p>
          <a:r>
            <a:rPr lang="en-US"/>
            <a:t>SPA is a collection of view states. Home, Product Details, Shipping etc</a:t>
          </a:r>
        </a:p>
      </dgm:t>
    </dgm:pt>
    <dgm:pt modelId="{08BA319C-151A-4624-92D5-197DFB3BEF14}" type="parTrans" cxnId="{7B9D9AC0-9E81-48CE-B62C-1EDE3038C1DE}">
      <dgm:prSet/>
      <dgm:spPr/>
      <dgm:t>
        <a:bodyPr/>
        <a:lstStyle/>
        <a:p>
          <a:endParaRPr lang="en-US"/>
        </a:p>
      </dgm:t>
    </dgm:pt>
    <dgm:pt modelId="{F1427924-9647-435C-9FA6-045F80CAC172}" type="sibTrans" cxnId="{7B9D9AC0-9E81-48CE-B62C-1EDE3038C1DE}">
      <dgm:prSet phldrT="2" phldr="0"/>
      <dgm:spPr/>
      <dgm:t>
        <a:bodyPr/>
        <a:lstStyle/>
        <a:p>
          <a:r>
            <a:rPr lang="en-US"/>
            <a:t>2</a:t>
          </a:r>
        </a:p>
      </dgm:t>
    </dgm:pt>
    <dgm:pt modelId="{18C8C0D5-D772-43C3-9A8E-25AD1006AAE0}">
      <dgm:prSet/>
      <dgm:spPr/>
      <dgm:t>
        <a:bodyPr/>
        <a:lstStyle/>
        <a:p>
          <a:r>
            <a:rPr lang="en-US"/>
            <a:t>A component router allows the user to navigate from one view to another within the SPA</a:t>
          </a:r>
        </a:p>
      </dgm:t>
    </dgm:pt>
    <dgm:pt modelId="{8CB2457A-4003-4308-AD3F-69EDDD5CE6EF}" type="parTrans" cxnId="{7D7F8BB5-E52B-478A-83F6-B5A67D807868}">
      <dgm:prSet/>
      <dgm:spPr/>
      <dgm:t>
        <a:bodyPr/>
        <a:lstStyle/>
        <a:p>
          <a:endParaRPr lang="en-US"/>
        </a:p>
      </dgm:t>
    </dgm:pt>
    <dgm:pt modelId="{6835EBBC-1B79-49AF-829E-7FB0010A1672}" type="sibTrans" cxnId="{7D7F8BB5-E52B-478A-83F6-B5A67D807868}">
      <dgm:prSet phldrT="3" phldr="0"/>
      <dgm:spPr/>
      <dgm:t>
        <a:bodyPr/>
        <a:lstStyle/>
        <a:p>
          <a:r>
            <a:rPr lang="en-US"/>
            <a:t>3</a:t>
          </a:r>
        </a:p>
      </dgm:t>
    </dgm:pt>
    <dgm:pt modelId="{0F377885-08B6-4B87-B249-433CCF4611D7}" type="pres">
      <dgm:prSet presAssocID="{A0D06F87-1BFA-48B3-B8FC-B49B621EEA74}" presName="Name0" presStyleCnt="0">
        <dgm:presLayoutVars>
          <dgm:animLvl val="lvl"/>
          <dgm:resizeHandles val="exact"/>
        </dgm:presLayoutVars>
      </dgm:prSet>
      <dgm:spPr/>
      <dgm:t>
        <a:bodyPr/>
        <a:lstStyle/>
        <a:p>
          <a:endParaRPr lang="en-US"/>
        </a:p>
      </dgm:t>
    </dgm:pt>
    <dgm:pt modelId="{78A48B18-896B-4867-9BF8-60F7F1A90A5B}" type="pres">
      <dgm:prSet presAssocID="{E82B88BB-2202-4793-9085-59FF497A4838}" presName="compositeNode" presStyleCnt="0">
        <dgm:presLayoutVars>
          <dgm:bulletEnabled val="1"/>
        </dgm:presLayoutVars>
      </dgm:prSet>
      <dgm:spPr/>
    </dgm:pt>
    <dgm:pt modelId="{F360ADE5-A84D-4A13-803E-E3D4423E4AC7}" type="pres">
      <dgm:prSet presAssocID="{E82B88BB-2202-4793-9085-59FF497A4838}" presName="bgRect" presStyleLbl="bgAccFollowNode1" presStyleIdx="0" presStyleCnt="3"/>
      <dgm:spPr/>
      <dgm:t>
        <a:bodyPr/>
        <a:lstStyle/>
        <a:p>
          <a:endParaRPr lang="en-US"/>
        </a:p>
      </dgm:t>
    </dgm:pt>
    <dgm:pt modelId="{1F812508-F60B-4811-B082-C251D91ADECC}" type="pres">
      <dgm:prSet presAssocID="{D30FC7F9-F1AA-4868-A934-CDC8E74FFC9C}" presName="sibTransNodeCircle" presStyleLbl="alignNode1" presStyleIdx="0" presStyleCnt="6">
        <dgm:presLayoutVars>
          <dgm:chMax val="0"/>
          <dgm:bulletEnabled/>
        </dgm:presLayoutVars>
      </dgm:prSet>
      <dgm:spPr/>
      <dgm:t>
        <a:bodyPr/>
        <a:lstStyle/>
        <a:p>
          <a:endParaRPr lang="en-US"/>
        </a:p>
      </dgm:t>
    </dgm:pt>
    <dgm:pt modelId="{744597BD-D0C9-4DA2-90B8-815261858E98}" type="pres">
      <dgm:prSet presAssocID="{E82B88BB-2202-4793-9085-59FF497A4838}" presName="bottomLine" presStyleLbl="alignNode1" presStyleIdx="1" presStyleCnt="6">
        <dgm:presLayoutVars/>
      </dgm:prSet>
      <dgm:spPr/>
    </dgm:pt>
    <dgm:pt modelId="{9AA29C5F-7D48-4E40-B45A-8D31F187C438}" type="pres">
      <dgm:prSet presAssocID="{E82B88BB-2202-4793-9085-59FF497A4838}" presName="nodeText" presStyleLbl="bgAccFollowNode1" presStyleIdx="0" presStyleCnt="3">
        <dgm:presLayoutVars>
          <dgm:bulletEnabled val="1"/>
        </dgm:presLayoutVars>
      </dgm:prSet>
      <dgm:spPr/>
      <dgm:t>
        <a:bodyPr/>
        <a:lstStyle/>
        <a:p>
          <a:endParaRPr lang="en-US"/>
        </a:p>
      </dgm:t>
    </dgm:pt>
    <dgm:pt modelId="{C69E6B7A-1465-4C23-B1B1-B3547EB4ECA6}" type="pres">
      <dgm:prSet presAssocID="{D30FC7F9-F1AA-4868-A934-CDC8E74FFC9C}" presName="sibTrans" presStyleCnt="0"/>
      <dgm:spPr/>
    </dgm:pt>
    <dgm:pt modelId="{84C36D03-5E09-4B1B-8A59-D10A66002DF3}" type="pres">
      <dgm:prSet presAssocID="{FDB1BC58-3CA7-451A-A595-1F332A8963BD}" presName="compositeNode" presStyleCnt="0">
        <dgm:presLayoutVars>
          <dgm:bulletEnabled val="1"/>
        </dgm:presLayoutVars>
      </dgm:prSet>
      <dgm:spPr/>
    </dgm:pt>
    <dgm:pt modelId="{5AD1D428-9D1C-4026-85A0-74982E91D4C2}" type="pres">
      <dgm:prSet presAssocID="{FDB1BC58-3CA7-451A-A595-1F332A8963BD}" presName="bgRect" presStyleLbl="bgAccFollowNode1" presStyleIdx="1" presStyleCnt="3"/>
      <dgm:spPr/>
      <dgm:t>
        <a:bodyPr/>
        <a:lstStyle/>
        <a:p>
          <a:endParaRPr lang="en-US"/>
        </a:p>
      </dgm:t>
    </dgm:pt>
    <dgm:pt modelId="{A574357E-4EC1-4851-AA0F-211985065F50}" type="pres">
      <dgm:prSet presAssocID="{F1427924-9647-435C-9FA6-045F80CAC172}" presName="sibTransNodeCircle" presStyleLbl="alignNode1" presStyleIdx="2" presStyleCnt="6">
        <dgm:presLayoutVars>
          <dgm:chMax val="0"/>
          <dgm:bulletEnabled/>
        </dgm:presLayoutVars>
      </dgm:prSet>
      <dgm:spPr/>
      <dgm:t>
        <a:bodyPr/>
        <a:lstStyle/>
        <a:p>
          <a:endParaRPr lang="en-US"/>
        </a:p>
      </dgm:t>
    </dgm:pt>
    <dgm:pt modelId="{F31E15A4-E03D-468D-8B2C-F9B51A7CA984}" type="pres">
      <dgm:prSet presAssocID="{FDB1BC58-3CA7-451A-A595-1F332A8963BD}" presName="bottomLine" presStyleLbl="alignNode1" presStyleIdx="3" presStyleCnt="6">
        <dgm:presLayoutVars/>
      </dgm:prSet>
      <dgm:spPr/>
    </dgm:pt>
    <dgm:pt modelId="{974233B5-EDBB-40EB-BD1C-B18C244E546C}" type="pres">
      <dgm:prSet presAssocID="{FDB1BC58-3CA7-451A-A595-1F332A8963BD}" presName="nodeText" presStyleLbl="bgAccFollowNode1" presStyleIdx="1" presStyleCnt="3">
        <dgm:presLayoutVars>
          <dgm:bulletEnabled val="1"/>
        </dgm:presLayoutVars>
      </dgm:prSet>
      <dgm:spPr/>
      <dgm:t>
        <a:bodyPr/>
        <a:lstStyle/>
        <a:p>
          <a:endParaRPr lang="en-US"/>
        </a:p>
      </dgm:t>
    </dgm:pt>
    <dgm:pt modelId="{B0A2F7FE-49B4-4B3D-BCF0-521A836A7F9F}" type="pres">
      <dgm:prSet presAssocID="{F1427924-9647-435C-9FA6-045F80CAC172}" presName="sibTrans" presStyleCnt="0"/>
      <dgm:spPr/>
    </dgm:pt>
    <dgm:pt modelId="{3E100167-7BB9-47E4-BB7E-AEF504D3F1BC}" type="pres">
      <dgm:prSet presAssocID="{18C8C0D5-D772-43C3-9A8E-25AD1006AAE0}" presName="compositeNode" presStyleCnt="0">
        <dgm:presLayoutVars>
          <dgm:bulletEnabled val="1"/>
        </dgm:presLayoutVars>
      </dgm:prSet>
      <dgm:spPr/>
    </dgm:pt>
    <dgm:pt modelId="{8926BB06-35A8-4819-8EE0-C8A78CB209D7}" type="pres">
      <dgm:prSet presAssocID="{18C8C0D5-D772-43C3-9A8E-25AD1006AAE0}" presName="bgRect" presStyleLbl="bgAccFollowNode1" presStyleIdx="2" presStyleCnt="3"/>
      <dgm:spPr/>
      <dgm:t>
        <a:bodyPr/>
        <a:lstStyle/>
        <a:p>
          <a:endParaRPr lang="en-US"/>
        </a:p>
      </dgm:t>
    </dgm:pt>
    <dgm:pt modelId="{ACBFADAB-4B7B-4461-B16B-B0C6A4E40580}" type="pres">
      <dgm:prSet presAssocID="{6835EBBC-1B79-49AF-829E-7FB0010A1672}" presName="sibTransNodeCircle" presStyleLbl="alignNode1" presStyleIdx="4" presStyleCnt="6">
        <dgm:presLayoutVars>
          <dgm:chMax val="0"/>
          <dgm:bulletEnabled/>
        </dgm:presLayoutVars>
      </dgm:prSet>
      <dgm:spPr/>
      <dgm:t>
        <a:bodyPr/>
        <a:lstStyle/>
        <a:p>
          <a:endParaRPr lang="en-US"/>
        </a:p>
      </dgm:t>
    </dgm:pt>
    <dgm:pt modelId="{E3A2AAAA-3DB8-4BB3-B6F1-4FF3EA4F9B0B}" type="pres">
      <dgm:prSet presAssocID="{18C8C0D5-D772-43C3-9A8E-25AD1006AAE0}" presName="bottomLine" presStyleLbl="alignNode1" presStyleIdx="5" presStyleCnt="6">
        <dgm:presLayoutVars/>
      </dgm:prSet>
      <dgm:spPr/>
    </dgm:pt>
    <dgm:pt modelId="{A3313043-5AED-4210-B57F-FDA53D2DEB8E}" type="pres">
      <dgm:prSet presAssocID="{18C8C0D5-D772-43C3-9A8E-25AD1006AAE0}" presName="nodeText" presStyleLbl="bgAccFollowNode1" presStyleIdx="2" presStyleCnt="3">
        <dgm:presLayoutVars>
          <dgm:bulletEnabled val="1"/>
        </dgm:presLayoutVars>
      </dgm:prSet>
      <dgm:spPr/>
      <dgm:t>
        <a:bodyPr/>
        <a:lstStyle/>
        <a:p>
          <a:endParaRPr lang="en-US"/>
        </a:p>
      </dgm:t>
    </dgm:pt>
  </dgm:ptLst>
  <dgm:cxnLst>
    <dgm:cxn modelId="{7B9D9AC0-9E81-48CE-B62C-1EDE3038C1DE}" srcId="{A0D06F87-1BFA-48B3-B8FC-B49B621EEA74}" destId="{FDB1BC58-3CA7-451A-A595-1F332A8963BD}" srcOrd="1" destOrd="0" parTransId="{08BA319C-151A-4624-92D5-197DFB3BEF14}" sibTransId="{F1427924-9647-435C-9FA6-045F80CAC172}"/>
    <dgm:cxn modelId="{A089A348-0D2E-4868-9680-B5A23650562A}" type="presOf" srcId="{F1427924-9647-435C-9FA6-045F80CAC172}" destId="{A574357E-4EC1-4851-AA0F-211985065F50}" srcOrd="0" destOrd="0" presId="urn:microsoft.com/office/officeart/2016/7/layout/BasicLinearProcessNumbered"/>
    <dgm:cxn modelId="{64EF2911-083D-46B9-9858-49E81FF91CE8}" type="presOf" srcId="{E82B88BB-2202-4793-9085-59FF497A4838}" destId="{9AA29C5F-7D48-4E40-B45A-8D31F187C438}" srcOrd="1" destOrd="0" presId="urn:microsoft.com/office/officeart/2016/7/layout/BasicLinearProcessNumbered"/>
    <dgm:cxn modelId="{D86C1710-A791-4C3F-8751-5120CB0AABDA}" type="presOf" srcId="{A0D06F87-1BFA-48B3-B8FC-B49B621EEA74}" destId="{0F377885-08B6-4B87-B249-433CCF4611D7}" srcOrd="0" destOrd="0" presId="urn:microsoft.com/office/officeart/2016/7/layout/BasicLinearProcessNumbered"/>
    <dgm:cxn modelId="{2B3A9D04-3BE2-4C54-BF2D-0B3B977B1D96}" type="presOf" srcId="{18C8C0D5-D772-43C3-9A8E-25AD1006AAE0}" destId="{A3313043-5AED-4210-B57F-FDA53D2DEB8E}" srcOrd="1" destOrd="0" presId="urn:microsoft.com/office/officeart/2016/7/layout/BasicLinearProcessNumbered"/>
    <dgm:cxn modelId="{7D7F8BB5-E52B-478A-83F6-B5A67D807868}" srcId="{A0D06F87-1BFA-48B3-B8FC-B49B621EEA74}" destId="{18C8C0D5-D772-43C3-9A8E-25AD1006AAE0}" srcOrd="2" destOrd="0" parTransId="{8CB2457A-4003-4308-AD3F-69EDDD5CE6EF}" sibTransId="{6835EBBC-1B79-49AF-829E-7FB0010A1672}"/>
    <dgm:cxn modelId="{FD396375-BC4A-4671-90B7-49919DCF7FEC}" type="presOf" srcId="{E82B88BB-2202-4793-9085-59FF497A4838}" destId="{F360ADE5-A84D-4A13-803E-E3D4423E4AC7}" srcOrd="0" destOrd="0" presId="urn:microsoft.com/office/officeart/2016/7/layout/BasicLinearProcessNumbered"/>
    <dgm:cxn modelId="{C402D9F9-35C1-4278-BA2E-83237E5A25BA}" type="presOf" srcId="{FDB1BC58-3CA7-451A-A595-1F332A8963BD}" destId="{974233B5-EDBB-40EB-BD1C-B18C244E546C}" srcOrd="1" destOrd="0" presId="urn:microsoft.com/office/officeart/2016/7/layout/BasicLinearProcessNumbered"/>
    <dgm:cxn modelId="{D4D7C2B1-F04C-403B-8832-ACFEC153F444}" type="presOf" srcId="{18C8C0D5-D772-43C3-9A8E-25AD1006AAE0}" destId="{8926BB06-35A8-4819-8EE0-C8A78CB209D7}" srcOrd="0" destOrd="0" presId="urn:microsoft.com/office/officeart/2016/7/layout/BasicLinearProcessNumbered"/>
    <dgm:cxn modelId="{751E5822-8F54-49A8-AD16-DB758D3B866E}" type="presOf" srcId="{FDB1BC58-3CA7-451A-A595-1F332A8963BD}" destId="{5AD1D428-9D1C-4026-85A0-74982E91D4C2}" srcOrd="0" destOrd="0" presId="urn:microsoft.com/office/officeart/2016/7/layout/BasicLinearProcessNumbered"/>
    <dgm:cxn modelId="{FB9EA20D-F7B1-45EF-AED6-12DE0ECC49E1}" type="presOf" srcId="{6835EBBC-1B79-49AF-829E-7FB0010A1672}" destId="{ACBFADAB-4B7B-4461-B16B-B0C6A4E40580}" srcOrd="0" destOrd="0" presId="urn:microsoft.com/office/officeart/2016/7/layout/BasicLinearProcessNumbered"/>
    <dgm:cxn modelId="{2A7A9432-1A85-4EC9-9ED1-4B9DD3E32478}" type="presOf" srcId="{D30FC7F9-F1AA-4868-A934-CDC8E74FFC9C}" destId="{1F812508-F60B-4811-B082-C251D91ADECC}" srcOrd="0" destOrd="0" presId="urn:microsoft.com/office/officeart/2016/7/layout/BasicLinearProcessNumbered"/>
    <dgm:cxn modelId="{BCC8155F-3C02-4A25-8D67-F4C19B435264}" srcId="{A0D06F87-1BFA-48B3-B8FC-B49B621EEA74}" destId="{E82B88BB-2202-4793-9085-59FF497A4838}" srcOrd="0" destOrd="0" parTransId="{CD78BC3F-0CFD-46B2-95F3-EC59A99FDBEC}" sibTransId="{D30FC7F9-F1AA-4868-A934-CDC8E74FFC9C}"/>
    <dgm:cxn modelId="{AAE67032-2086-4454-B956-909815C28090}" type="presParOf" srcId="{0F377885-08B6-4B87-B249-433CCF4611D7}" destId="{78A48B18-896B-4867-9BF8-60F7F1A90A5B}" srcOrd="0" destOrd="0" presId="urn:microsoft.com/office/officeart/2016/7/layout/BasicLinearProcessNumbered"/>
    <dgm:cxn modelId="{D725AADD-D78B-4DD2-983F-60800B6FC58C}" type="presParOf" srcId="{78A48B18-896B-4867-9BF8-60F7F1A90A5B}" destId="{F360ADE5-A84D-4A13-803E-E3D4423E4AC7}" srcOrd="0" destOrd="0" presId="urn:microsoft.com/office/officeart/2016/7/layout/BasicLinearProcessNumbered"/>
    <dgm:cxn modelId="{09F3390A-9C0E-40B5-BBD2-14572DF691BF}" type="presParOf" srcId="{78A48B18-896B-4867-9BF8-60F7F1A90A5B}" destId="{1F812508-F60B-4811-B082-C251D91ADECC}" srcOrd="1" destOrd="0" presId="urn:microsoft.com/office/officeart/2016/7/layout/BasicLinearProcessNumbered"/>
    <dgm:cxn modelId="{B4F3AB80-207F-4476-BFD1-CBFFB9EAF13A}" type="presParOf" srcId="{78A48B18-896B-4867-9BF8-60F7F1A90A5B}" destId="{744597BD-D0C9-4DA2-90B8-815261858E98}" srcOrd="2" destOrd="0" presId="urn:microsoft.com/office/officeart/2016/7/layout/BasicLinearProcessNumbered"/>
    <dgm:cxn modelId="{FB807FD7-EED1-4A9A-A877-D5128C34BAE6}" type="presParOf" srcId="{78A48B18-896B-4867-9BF8-60F7F1A90A5B}" destId="{9AA29C5F-7D48-4E40-B45A-8D31F187C438}" srcOrd="3" destOrd="0" presId="urn:microsoft.com/office/officeart/2016/7/layout/BasicLinearProcessNumbered"/>
    <dgm:cxn modelId="{A34ACC7D-DEDE-461B-9C96-662E5778474B}" type="presParOf" srcId="{0F377885-08B6-4B87-B249-433CCF4611D7}" destId="{C69E6B7A-1465-4C23-B1B1-B3547EB4ECA6}" srcOrd="1" destOrd="0" presId="urn:microsoft.com/office/officeart/2016/7/layout/BasicLinearProcessNumbered"/>
    <dgm:cxn modelId="{54DF6795-027E-42A3-A36E-853A1EC2B5A6}" type="presParOf" srcId="{0F377885-08B6-4B87-B249-433CCF4611D7}" destId="{84C36D03-5E09-4B1B-8A59-D10A66002DF3}" srcOrd="2" destOrd="0" presId="urn:microsoft.com/office/officeart/2016/7/layout/BasicLinearProcessNumbered"/>
    <dgm:cxn modelId="{A9DEC706-5E1C-4949-B408-6B0EA3753A3A}" type="presParOf" srcId="{84C36D03-5E09-4B1B-8A59-D10A66002DF3}" destId="{5AD1D428-9D1C-4026-85A0-74982E91D4C2}" srcOrd="0" destOrd="0" presId="urn:microsoft.com/office/officeart/2016/7/layout/BasicLinearProcessNumbered"/>
    <dgm:cxn modelId="{5B5A6279-3C58-4177-B568-DC4900BE626B}" type="presParOf" srcId="{84C36D03-5E09-4B1B-8A59-D10A66002DF3}" destId="{A574357E-4EC1-4851-AA0F-211985065F50}" srcOrd="1" destOrd="0" presId="urn:microsoft.com/office/officeart/2016/7/layout/BasicLinearProcessNumbered"/>
    <dgm:cxn modelId="{858AECE9-006D-4CFB-A4C9-1F3121B215B1}" type="presParOf" srcId="{84C36D03-5E09-4B1B-8A59-D10A66002DF3}" destId="{F31E15A4-E03D-468D-8B2C-F9B51A7CA984}" srcOrd="2" destOrd="0" presId="urn:microsoft.com/office/officeart/2016/7/layout/BasicLinearProcessNumbered"/>
    <dgm:cxn modelId="{867A8AF3-7E52-4662-8D82-524BC9906375}" type="presParOf" srcId="{84C36D03-5E09-4B1B-8A59-D10A66002DF3}" destId="{974233B5-EDBB-40EB-BD1C-B18C244E546C}" srcOrd="3" destOrd="0" presId="urn:microsoft.com/office/officeart/2016/7/layout/BasicLinearProcessNumbered"/>
    <dgm:cxn modelId="{7263C863-E6BA-4F40-8B55-C464BE8032CF}" type="presParOf" srcId="{0F377885-08B6-4B87-B249-433CCF4611D7}" destId="{B0A2F7FE-49B4-4B3D-BCF0-521A836A7F9F}" srcOrd="3" destOrd="0" presId="urn:microsoft.com/office/officeart/2016/7/layout/BasicLinearProcessNumbered"/>
    <dgm:cxn modelId="{3DE88B1B-F190-4D6F-83EF-E14AB7366B2D}" type="presParOf" srcId="{0F377885-08B6-4B87-B249-433CCF4611D7}" destId="{3E100167-7BB9-47E4-BB7E-AEF504D3F1BC}" srcOrd="4" destOrd="0" presId="urn:microsoft.com/office/officeart/2016/7/layout/BasicLinearProcessNumbered"/>
    <dgm:cxn modelId="{917ED0CC-CB99-4687-AB52-8CB59F632173}" type="presParOf" srcId="{3E100167-7BB9-47E4-BB7E-AEF504D3F1BC}" destId="{8926BB06-35A8-4819-8EE0-C8A78CB209D7}" srcOrd="0" destOrd="0" presId="urn:microsoft.com/office/officeart/2016/7/layout/BasicLinearProcessNumbered"/>
    <dgm:cxn modelId="{49F13616-F85F-4703-95A1-974DA8FD4C28}" type="presParOf" srcId="{3E100167-7BB9-47E4-BB7E-AEF504D3F1BC}" destId="{ACBFADAB-4B7B-4461-B16B-B0C6A4E40580}" srcOrd="1" destOrd="0" presId="urn:microsoft.com/office/officeart/2016/7/layout/BasicLinearProcessNumbered"/>
    <dgm:cxn modelId="{B2B7A2E5-A454-414C-B140-C3521DFBE31F}" type="presParOf" srcId="{3E100167-7BB9-47E4-BB7E-AEF504D3F1BC}" destId="{E3A2AAAA-3DB8-4BB3-B6F1-4FF3EA4F9B0B}" srcOrd="2" destOrd="0" presId="urn:microsoft.com/office/officeart/2016/7/layout/BasicLinearProcessNumbered"/>
    <dgm:cxn modelId="{B48CD97D-B9E4-4FA2-AE9E-034BD65CED10}" type="presParOf" srcId="{3E100167-7BB9-47E4-BB7E-AEF504D3F1BC}" destId="{A3313043-5AED-4210-B57F-FDA53D2DEB8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A98980-D60B-4546-AA6A-95141F3EF4AB}"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US"/>
        </a:p>
      </dgm:t>
    </dgm:pt>
    <dgm:pt modelId="{249746CD-B64C-4ABF-A766-1991A0FD7E27}">
      <dgm:prSet/>
      <dgm:spPr/>
      <dgm:t>
        <a:bodyPr/>
        <a:lstStyle/>
        <a:p>
          <a:r>
            <a:rPr lang="en-US" b="1"/>
            <a:t>Isolated unit tests</a:t>
          </a:r>
          <a:endParaRPr lang="en-US"/>
        </a:p>
      </dgm:t>
    </dgm:pt>
    <dgm:pt modelId="{37A46A17-2625-4B71-B94D-F8EC61F1A173}" type="parTrans" cxnId="{D39C9EC3-DFBC-44B1-9DC2-BF3410DA68D6}">
      <dgm:prSet/>
      <dgm:spPr/>
      <dgm:t>
        <a:bodyPr/>
        <a:lstStyle/>
        <a:p>
          <a:endParaRPr lang="en-US"/>
        </a:p>
      </dgm:t>
    </dgm:pt>
    <dgm:pt modelId="{B2A17428-4457-46CB-B626-EE398463663C}" type="sibTrans" cxnId="{D39C9EC3-DFBC-44B1-9DC2-BF3410DA68D6}">
      <dgm:prSet/>
      <dgm:spPr/>
      <dgm:t>
        <a:bodyPr/>
        <a:lstStyle/>
        <a:p>
          <a:endParaRPr lang="en-US"/>
        </a:p>
      </dgm:t>
    </dgm:pt>
    <dgm:pt modelId="{451907B5-D61E-4F3C-84A0-CBF9E6C8B6FF}">
      <dgm:prSet/>
      <dgm:spPr/>
      <dgm:t>
        <a:bodyPr/>
        <a:lstStyle/>
        <a:p>
          <a:r>
            <a:rPr lang="en-US"/>
            <a:t>Examines an instance of a class only without any dependence on Angular or any injected values.</a:t>
          </a:r>
        </a:p>
      </dgm:t>
    </dgm:pt>
    <dgm:pt modelId="{38B88247-C8FB-4015-BC9A-61B87AA348B6}" type="parTrans" cxnId="{B98180FD-E0E8-47B1-B34D-125A7BD6C612}">
      <dgm:prSet/>
      <dgm:spPr/>
      <dgm:t>
        <a:bodyPr/>
        <a:lstStyle/>
        <a:p>
          <a:endParaRPr lang="en-US"/>
        </a:p>
      </dgm:t>
    </dgm:pt>
    <dgm:pt modelId="{4AD55314-9E6D-4AE1-BA28-5F2772EF54FA}" type="sibTrans" cxnId="{B98180FD-E0E8-47B1-B34D-125A7BD6C612}">
      <dgm:prSet/>
      <dgm:spPr/>
      <dgm:t>
        <a:bodyPr/>
        <a:lstStyle/>
        <a:p>
          <a:endParaRPr lang="en-US"/>
        </a:p>
      </dgm:t>
    </dgm:pt>
    <dgm:pt modelId="{EEDDC9F0-D0FF-405F-A7D8-7B94B520DA18}">
      <dgm:prSet/>
      <dgm:spPr/>
      <dgm:t>
        <a:bodyPr/>
        <a:lstStyle/>
        <a:p>
          <a:r>
            <a:rPr lang="en-US"/>
            <a:t>The tester creates a test instance of the class with </a:t>
          </a:r>
          <a:r>
            <a:rPr lang="en-US" i="1"/>
            <a:t>new</a:t>
          </a:r>
          <a:r>
            <a:rPr lang="en-US"/>
            <a:t>, supplies test doubles for the constructor parameters as required and probes the test instance API.</a:t>
          </a:r>
        </a:p>
      </dgm:t>
    </dgm:pt>
    <dgm:pt modelId="{249952B6-52E9-4E40-8C23-929CD3FC542F}" type="parTrans" cxnId="{F3C950C6-3432-4476-A973-6C479E27D383}">
      <dgm:prSet/>
      <dgm:spPr/>
      <dgm:t>
        <a:bodyPr/>
        <a:lstStyle/>
        <a:p>
          <a:endParaRPr lang="en-US"/>
        </a:p>
      </dgm:t>
    </dgm:pt>
    <dgm:pt modelId="{D1CE8F50-9419-434F-9A04-769427E7C758}" type="sibTrans" cxnId="{F3C950C6-3432-4476-A973-6C479E27D383}">
      <dgm:prSet/>
      <dgm:spPr/>
      <dgm:t>
        <a:bodyPr/>
        <a:lstStyle/>
        <a:p>
          <a:endParaRPr lang="en-US"/>
        </a:p>
      </dgm:t>
    </dgm:pt>
    <dgm:pt modelId="{B984882A-7838-46E3-8544-1E9131227D43}">
      <dgm:prSet/>
      <dgm:spPr/>
      <dgm:t>
        <a:bodyPr/>
        <a:lstStyle/>
        <a:p>
          <a:r>
            <a:rPr lang="en-US"/>
            <a:t>Eg: Test cases for Pipes and Services</a:t>
          </a:r>
        </a:p>
      </dgm:t>
    </dgm:pt>
    <dgm:pt modelId="{76D1F485-347C-46E6-AB0C-A7372023559A}" type="parTrans" cxnId="{28F0ACD5-1C73-4664-B15C-03AFF3B4F35A}">
      <dgm:prSet/>
      <dgm:spPr/>
      <dgm:t>
        <a:bodyPr/>
        <a:lstStyle/>
        <a:p>
          <a:endParaRPr lang="en-US"/>
        </a:p>
      </dgm:t>
    </dgm:pt>
    <dgm:pt modelId="{0F58EA83-E351-4DED-B7EF-B54EDCA04384}" type="sibTrans" cxnId="{28F0ACD5-1C73-4664-B15C-03AFF3B4F35A}">
      <dgm:prSet/>
      <dgm:spPr/>
      <dgm:t>
        <a:bodyPr/>
        <a:lstStyle/>
        <a:p>
          <a:endParaRPr lang="en-US"/>
        </a:p>
      </dgm:t>
    </dgm:pt>
    <dgm:pt modelId="{0AB9B4DB-5704-4FF8-B082-39411C8876A3}">
      <dgm:prSet/>
      <dgm:spPr/>
      <dgm:t>
        <a:bodyPr/>
        <a:lstStyle/>
        <a:p>
          <a:r>
            <a:rPr lang="en-US" b="1"/>
            <a:t>Integrated Test</a:t>
          </a:r>
          <a:endParaRPr lang="en-US"/>
        </a:p>
      </dgm:t>
    </dgm:pt>
    <dgm:pt modelId="{A1EC3980-3C64-4378-ACD5-4BF1361AD035}" type="parTrans" cxnId="{0ABC7C3C-3D19-461B-9E92-934270FE41B1}">
      <dgm:prSet/>
      <dgm:spPr/>
      <dgm:t>
        <a:bodyPr/>
        <a:lstStyle/>
        <a:p>
          <a:endParaRPr lang="en-US"/>
        </a:p>
      </dgm:t>
    </dgm:pt>
    <dgm:pt modelId="{B568BB83-08CF-49DA-9E89-2BBE0F6D63E9}" type="sibTrans" cxnId="{0ABC7C3C-3D19-461B-9E92-934270FE41B1}">
      <dgm:prSet/>
      <dgm:spPr/>
      <dgm:t>
        <a:bodyPr/>
        <a:lstStyle/>
        <a:p>
          <a:endParaRPr lang="en-US"/>
        </a:p>
      </dgm:t>
    </dgm:pt>
    <dgm:pt modelId="{F8A56992-87E8-4422-8C63-AA194CE98C80}">
      <dgm:prSet/>
      <dgm:spPr/>
      <dgm:t>
        <a:bodyPr/>
        <a:lstStyle/>
        <a:p>
          <a:r>
            <a:rPr lang="en-US"/>
            <a:t>Tests both the class and its template.</a:t>
          </a:r>
        </a:p>
      </dgm:t>
    </dgm:pt>
    <dgm:pt modelId="{1F125B6C-E5C5-46E3-BA3B-27ED5171A579}" type="parTrans" cxnId="{4E18295B-9127-4765-9DE7-3EBA52044CF1}">
      <dgm:prSet/>
      <dgm:spPr/>
      <dgm:t>
        <a:bodyPr/>
        <a:lstStyle/>
        <a:p>
          <a:endParaRPr lang="en-US"/>
        </a:p>
      </dgm:t>
    </dgm:pt>
    <dgm:pt modelId="{39C6316C-37E9-432D-9087-17D647D0BE9F}" type="sibTrans" cxnId="{4E18295B-9127-4765-9DE7-3EBA52044CF1}">
      <dgm:prSet/>
      <dgm:spPr/>
      <dgm:t>
        <a:bodyPr/>
        <a:lstStyle/>
        <a:p>
          <a:endParaRPr lang="en-US"/>
        </a:p>
      </dgm:t>
    </dgm:pt>
    <dgm:pt modelId="{197B1B5B-8FBA-44A9-B5ED-7DA8A0DEFDE9}">
      <dgm:prSet/>
      <dgm:spPr/>
      <dgm:t>
        <a:bodyPr/>
        <a:lstStyle/>
        <a:p>
          <a:r>
            <a:rPr lang="en-US"/>
            <a:t>Constructed using angular </a:t>
          </a:r>
          <a:r>
            <a:rPr lang="en-US" b="1"/>
            <a:t>Angular Test Utilities</a:t>
          </a:r>
          <a:endParaRPr lang="en-US"/>
        </a:p>
      </dgm:t>
    </dgm:pt>
    <dgm:pt modelId="{CC603F59-E9EE-4F63-89C0-49043C49EB0B}" type="parTrans" cxnId="{2E3C9842-3257-4BAB-B66C-5989C1EFEF9A}">
      <dgm:prSet/>
      <dgm:spPr/>
      <dgm:t>
        <a:bodyPr/>
        <a:lstStyle/>
        <a:p>
          <a:endParaRPr lang="en-US"/>
        </a:p>
      </dgm:t>
    </dgm:pt>
    <dgm:pt modelId="{CBB18E59-17BC-485A-8BD1-AAFCEECDCC2F}" type="sibTrans" cxnId="{2E3C9842-3257-4BAB-B66C-5989C1EFEF9A}">
      <dgm:prSet/>
      <dgm:spPr/>
      <dgm:t>
        <a:bodyPr/>
        <a:lstStyle/>
        <a:p>
          <a:endParaRPr lang="en-US"/>
        </a:p>
      </dgm:t>
    </dgm:pt>
    <dgm:pt modelId="{D3798BAC-1311-4C66-A152-A3D42C4FFCE4}">
      <dgm:prSet/>
      <dgm:spPr/>
      <dgm:t>
        <a:bodyPr/>
        <a:lstStyle/>
        <a:p>
          <a:r>
            <a:rPr lang="en-US"/>
            <a:t>The Angular testing utilities include the TestBed class and several helper functions from @angular/core/testing</a:t>
          </a:r>
        </a:p>
      </dgm:t>
    </dgm:pt>
    <dgm:pt modelId="{290A4262-C478-45F2-AB52-A943C45C4C33}" type="parTrans" cxnId="{CB0259E7-BDAB-4F2F-9970-AD0348DCADEF}">
      <dgm:prSet/>
      <dgm:spPr/>
      <dgm:t>
        <a:bodyPr/>
        <a:lstStyle/>
        <a:p>
          <a:endParaRPr lang="en-US"/>
        </a:p>
      </dgm:t>
    </dgm:pt>
    <dgm:pt modelId="{1BC76161-6F70-418A-A23F-CC1CC9DA2644}" type="sibTrans" cxnId="{CB0259E7-BDAB-4F2F-9970-AD0348DCADEF}">
      <dgm:prSet/>
      <dgm:spPr/>
      <dgm:t>
        <a:bodyPr/>
        <a:lstStyle/>
        <a:p>
          <a:endParaRPr lang="en-US"/>
        </a:p>
      </dgm:t>
    </dgm:pt>
    <dgm:pt modelId="{4CBEA968-A4B5-49D1-909D-96DB05765059}">
      <dgm:prSet/>
      <dgm:spPr/>
      <dgm:t>
        <a:bodyPr/>
        <a:lstStyle/>
        <a:p>
          <a:r>
            <a:rPr lang="en-US"/>
            <a:t>Eg: Test cases for Components and Directives</a:t>
          </a:r>
        </a:p>
      </dgm:t>
    </dgm:pt>
    <dgm:pt modelId="{2F2C8C49-5861-4E2A-B77B-D12582B7AE40}" type="parTrans" cxnId="{52545D97-24BD-448E-8F08-E1060781E2AA}">
      <dgm:prSet/>
      <dgm:spPr/>
      <dgm:t>
        <a:bodyPr/>
        <a:lstStyle/>
        <a:p>
          <a:endParaRPr lang="en-US"/>
        </a:p>
      </dgm:t>
    </dgm:pt>
    <dgm:pt modelId="{AB7511C9-42DE-49A8-BF3F-DBCF110497F6}" type="sibTrans" cxnId="{52545D97-24BD-448E-8F08-E1060781E2AA}">
      <dgm:prSet/>
      <dgm:spPr/>
      <dgm:t>
        <a:bodyPr/>
        <a:lstStyle/>
        <a:p>
          <a:endParaRPr lang="en-US"/>
        </a:p>
      </dgm:t>
    </dgm:pt>
    <dgm:pt modelId="{788637CE-E86F-41DF-9F00-98A9F4411FFD}" type="pres">
      <dgm:prSet presAssocID="{8FA98980-D60B-4546-AA6A-95141F3EF4AB}" presName="Name0" presStyleCnt="0">
        <dgm:presLayoutVars>
          <dgm:dir/>
          <dgm:animLvl val="lvl"/>
          <dgm:resizeHandles val="exact"/>
        </dgm:presLayoutVars>
      </dgm:prSet>
      <dgm:spPr/>
      <dgm:t>
        <a:bodyPr/>
        <a:lstStyle/>
        <a:p>
          <a:endParaRPr lang="en-US"/>
        </a:p>
      </dgm:t>
    </dgm:pt>
    <dgm:pt modelId="{45F57F92-5547-45A7-A934-5A8B91B18C77}" type="pres">
      <dgm:prSet presAssocID="{249746CD-B64C-4ABF-A766-1991A0FD7E27}" presName="composite" presStyleCnt="0"/>
      <dgm:spPr/>
    </dgm:pt>
    <dgm:pt modelId="{9DC95650-EF1E-43EE-A837-037A35779521}" type="pres">
      <dgm:prSet presAssocID="{249746CD-B64C-4ABF-A766-1991A0FD7E27}" presName="parTx" presStyleLbl="alignNode1" presStyleIdx="0" presStyleCnt="2">
        <dgm:presLayoutVars>
          <dgm:chMax val="0"/>
          <dgm:chPref val="0"/>
          <dgm:bulletEnabled val="1"/>
        </dgm:presLayoutVars>
      </dgm:prSet>
      <dgm:spPr/>
      <dgm:t>
        <a:bodyPr/>
        <a:lstStyle/>
        <a:p>
          <a:endParaRPr lang="en-US"/>
        </a:p>
      </dgm:t>
    </dgm:pt>
    <dgm:pt modelId="{377498FC-BD4E-484E-816A-0BA770791984}" type="pres">
      <dgm:prSet presAssocID="{249746CD-B64C-4ABF-A766-1991A0FD7E27}" presName="desTx" presStyleLbl="alignAccFollowNode1" presStyleIdx="0" presStyleCnt="2">
        <dgm:presLayoutVars>
          <dgm:bulletEnabled val="1"/>
        </dgm:presLayoutVars>
      </dgm:prSet>
      <dgm:spPr/>
      <dgm:t>
        <a:bodyPr/>
        <a:lstStyle/>
        <a:p>
          <a:endParaRPr lang="en-US"/>
        </a:p>
      </dgm:t>
    </dgm:pt>
    <dgm:pt modelId="{8923D5D7-25C0-4408-B5D1-BDD58B31F262}" type="pres">
      <dgm:prSet presAssocID="{B2A17428-4457-46CB-B626-EE398463663C}" presName="space" presStyleCnt="0"/>
      <dgm:spPr/>
    </dgm:pt>
    <dgm:pt modelId="{10EA87D3-0328-4C2C-BBDA-C1E4E402E095}" type="pres">
      <dgm:prSet presAssocID="{0AB9B4DB-5704-4FF8-B082-39411C8876A3}" presName="composite" presStyleCnt="0"/>
      <dgm:spPr/>
    </dgm:pt>
    <dgm:pt modelId="{61673C39-2623-40D8-AAFE-82999E57E539}" type="pres">
      <dgm:prSet presAssocID="{0AB9B4DB-5704-4FF8-B082-39411C8876A3}" presName="parTx" presStyleLbl="alignNode1" presStyleIdx="1" presStyleCnt="2">
        <dgm:presLayoutVars>
          <dgm:chMax val="0"/>
          <dgm:chPref val="0"/>
          <dgm:bulletEnabled val="1"/>
        </dgm:presLayoutVars>
      </dgm:prSet>
      <dgm:spPr/>
      <dgm:t>
        <a:bodyPr/>
        <a:lstStyle/>
        <a:p>
          <a:endParaRPr lang="en-US"/>
        </a:p>
      </dgm:t>
    </dgm:pt>
    <dgm:pt modelId="{8BC15E28-249E-481B-B761-59F02D0B8CEE}" type="pres">
      <dgm:prSet presAssocID="{0AB9B4DB-5704-4FF8-B082-39411C8876A3}" presName="desTx" presStyleLbl="alignAccFollowNode1" presStyleIdx="1" presStyleCnt="2">
        <dgm:presLayoutVars>
          <dgm:bulletEnabled val="1"/>
        </dgm:presLayoutVars>
      </dgm:prSet>
      <dgm:spPr/>
      <dgm:t>
        <a:bodyPr/>
        <a:lstStyle/>
        <a:p>
          <a:endParaRPr lang="en-US"/>
        </a:p>
      </dgm:t>
    </dgm:pt>
  </dgm:ptLst>
  <dgm:cxnLst>
    <dgm:cxn modelId="{7605FB5F-F5D7-46CD-95A4-D044FA490817}" type="presOf" srcId="{B984882A-7838-46E3-8544-1E9131227D43}" destId="{377498FC-BD4E-484E-816A-0BA770791984}" srcOrd="0" destOrd="2" presId="urn:microsoft.com/office/officeart/2005/8/layout/hList1"/>
    <dgm:cxn modelId="{7044146D-F24D-46A4-8C5E-7BCDB473B74F}" type="presOf" srcId="{F8A56992-87E8-4422-8C63-AA194CE98C80}" destId="{8BC15E28-249E-481B-B761-59F02D0B8CEE}" srcOrd="0" destOrd="0" presId="urn:microsoft.com/office/officeart/2005/8/layout/hList1"/>
    <dgm:cxn modelId="{9B37D274-FAEF-4E58-AD95-049FD69B682C}" type="presOf" srcId="{249746CD-B64C-4ABF-A766-1991A0FD7E27}" destId="{9DC95650-EF1E-43EE-A837-037A35779521}" srcOrd="0" destOrd="0" presId="urn:microsoft.com/office/officeart/2005/8/layout/hList1"/>
    <dgm:cxn modelId="{0ABC7C3C-3D19-461B-9E92-934270FE41B1}" srcId="{8FA98980-D60B-4546-AA6A-95141F3EF4AB}" destId="{0AB9B4DB-5704-4FF8-B082-39411C8876A3}" srcOrd="1" destOrd="0" parTransId="{A1EC3980-3C64-4378-ACD5-4BF1361AD035}" sibTransId="{B568BB83-08CF-49DA-9E89-2BBE0F6D63E9}"/>
    <dgm:cxn modelId="{0598A44D-85C4-4888-AC28-E169DE2132E1}" type="presOf" srcId="{197B1B5B-8FBA-44A9-B5ED-7DA8A0DEFDE9}" destId="{8BC15E28-249E-481B-B761-59F02D0B8CEE}" srcOrd="0" destOrd="1" presId="urn:microsoft.com/office/officeart/2005/8/layout/hList1"/>
    <dgm:cxn modelId="{F3C950C6-3432-4476-A973-6C479E27D383}" srcId="{249746CD-B64C-4ABF-A766-1991A0FD7E27}" destId="{EEDDC9F0-D0FF-405F-A7D8-7B94B520DA18}" srcOrd="1" destOrd="0" parTransId="{249952B6-52E9-4E40-8C23-929CD3FC542F}" sibTransId="{D1CE8F50-9419-434F-9A04-769427E7C758}"/>
    <dgm:cxn modelId="{D39C9EC3-DFBC-44B1-9DC2-BF3410DA68D6}" srcId="{8FA98980-D60B-4546-AA6A-95141F3EF4AB}" destId="{249746CD-B64C-4ABF-A766-1991A0FD7E27}" srcOrd="0" destOrd="0" parTransId="{37A46A17-2625-4B71-B94D-F8EC61F1A173}" sibTransId="{B2A17428-4457-46CB-B626-EE398463663C}"/>
    <dgm:cxn modelId="{9F6AE173-76A4-4194-8981-486A57011298}" type="presOf" srcId="{0AB9B4DB-5704-4FF8-B082-39411C8876A3}" destId="{61673C39-2623-40D8-AAFE-82999E57E539}" srcOrd="0" destOrd="0" presId="urn:microsoft.com/office/officeart/2005/8/layout/hList1"/>
    <dgm:cxn modelId="{2E3C9842-3257-4BAB-B66C-5989C1EFEF9A}" srcId="{0AB9B4DB-5704-4FF8-B082-39411C8876A3}" destId="{197B1B5B-8FBA-44A9-B5ED-7DA8A0DEFDE9}" srcOrd="1" destOrd="0" parTransId="{CC603F59-E9EE-4F63-89C0-49043C49EB0B}" sibTransId="{CBB18E59-17BC-485A-8BD1-AAFCEECDCC2F}"/>
    <dgm:cxn modelId="{B98180FD-E0E8-47B1-B34D-125A7BD6C612}" srcId="{249746CD-B64C-4ABF-A766-1991A0FD7E27}" destId="{451907B5-D61E-4F3C-84A0-CBF9E6C8B6FF}" srcOrd="0" destOrd="0" parTransId="{38B88247-C8FB-4015-BC9A-61B87AA348B6}" sibTransId="{4AD55314-9E6D-4AE1-BA28-5F2772EF54FA}"/>
    <dgm:cxn modelId="{6E5D3CE0-5491-42A8-8E47-1FB6BF43757E}" type="presOf" srcId="{451907B5-D61E-4F3C-84A0-CBF9E6C8B6FF}" destId="{377498FC-BD4E-484E-816A-0BA770791984}" srcOrd="0" destOrd="0" presId="urn:microsoft.com/office/officeart/2005/8/layout/hList1"/>
    <dgm:cxn modelId="{3E1CB95E-821F-4F3E-8F11-DF4162E16A47}" type="presOf" srcId="{8FA98980-D60B-4546-AA6A-95141F3EF4AB}" destId="{788637CE-E86F-41DF-9F00-98A9F4411FFD}" srcOrd="0" destOrd="0" presId="urn:microsoft.com/office/officeart/2005/8/layout/hList1"/>
    <dgm:cxn modelId="{CB0259E7-BDAB-4F2F-9970-AD0348DCADEF}" srcId="{0AB9B4DB-5704-4FF8-B082-39411C8876A3}" destId="{D3798BAC-1311-4C66-A152-A3D42C4FFCE4}" srcOrd="2" destOrd="0" parTransId="{290A4262-C478-45F2-AB52-A943C45C4C33}" sibTransId="{1BC76161-6F70-418A-A23F-CC1CC9DA2644}"/>
    <dgm:cxn modelId="{52545D97-24BD-448E-8F08-E1060781E2AA}" srcId="{0AB9B4DB-5704-4FF8-B082-39411C8876A3}" destId="{4CBEA968-A4B5-49D1-909D-96DB05765059}" srcOrd="3" destOrd="0" parTransId="{2F2C8C49-5861-4E2A-B77B-D12582B7AE40}" sibTransId="{AB7511C9-42DE-49A8-BF3F-DBCF110497F6}"/>
    <dgm:cxn modelId="{28F0ACD5-1C73-4664-B15C-03AFF3B4F35A}" srcId="{249746CD-B64C-4ABF-A766-1991A0FD7E27}" destId="{B984882A-7838-46E3-8544-1E9131227D43}" srcOrd="2" destOrd="0" parTransId="{76D1F485-347C-46E6-AB0C-A7372023559A}" sibTransId="{0F58EA83-E351-4DED-B7EF-B54EDCA04384}"/>
    <dgm:cxn modelId="{3F1653EA-4005-4DEA-88C4-A80BBECB3FDA}" type="presOf" srcId="{D3798BAC-1311-4C66-A152-A3D42C4FFCE4}" destId="{8BC15E28-249E-481B-B761-59F02D0B8CEE}" srcOrd="0" destOrd="2" presId="urn:microsoft.com/office/officeart/2005/8/layout/hList1"/>
    <dgm:cxn modelId="{A1C793B4-DA81-4B59-BF08-DD5B6C0A6158}" type="presOf" srcId="{EEDDC9F0-D0FF-405F-A7D8-7B94B520DA18}" destId="{377498FC-BD4E-484E-816A-0BA770791984}" srcOrd="0" destOrd="1" presId="urn:microsoft.com/office/officeart/2005/8/layout/hList1"/>
    <dgm:cxn modelId="{4E18295B-9127-4765-9DE7-3EBA52044CF1}" srcId="{0AB9B4DB-5704-4FF8-B082-39411C8876A3}" destId="{F8A56992-87E8-4422-8C63-AA194CE98C80}" srcOrd="0" destOrd="0" parTransId="{1F125B6C-E5C5-46E3-BA3B-27ED5171A579}" sibTransId="{39C6316C-37E9-432D-9087-17D647D0BE9F}"/>
    <dgm:cxn modelId="{E29ED408-E6CA-4733-A78A-4EF7CBCAC142}" type="presOf" srcId="{4CBEA968-A4B5-49D1-909D-96DB05765059}" destId="{8BC15E28-249E-481B-B761-59F02D0B8CEE}" srcOrd="0" destOrd="3" presId="urn:microsoft.com/office/officeart/2005/8/layout/hList1"/>
    <dgm:cxn modelId="{511BCBB2-135A-4DAB-AEBC-732E65F5378A}" type="presParOf" srcId="{788637CE-E86F-41DF-9F00-98A9F4411FFD}" destId="{45F57F92-5547-45A7-A934-5A8B91B18C77}" srcOrd="0" destOrd="0" presId="urn:microsoft.com/office/officeart/2005/8/layout/hList1"/>
    <dgm:cxn modelId="{5CCEAC2C-44DE-4D39-8A23-6517AAA9CABA}" type="presParOf" srcId="{45F57F92-5547-45A7-A934-5A8B91B18C77}" destId="{9DC95650-EF1E-43EE-A837-037A35779521}" srcOrd="0" destOrd="0" presId="urn:microsoft.com/office/officeart/2005/8/layout/hList1"/>
    <dgm:cxn modelId="{6C07CE4B-77BC-44B5-B27A-6F00B0B903ED}" type="presParOf" srcId="{45F57F92-5547-45A7-A934-5A8B91B18C77}" destId="{377498FC-BD4E-484E-816A-0BA770791984}" srcOrd="1" destOrd="0" presId="urn:microsoft.com/office/officeart/2005/8/layout/hList1"/>
    <dgm:cxn modelId="{0BE75A66-8765-4976-82E2-B2F5368BDEB6}" type="presParOf" srcId="{788637CE-E86F-41DF-9F00-98A9F4411FFD}" destId="{8923D5D7-25C0-4408-B5D1-BDD58B31F262}" srcOrd="1" destOrd="0" presId="urn:microsoft.com/office/officeart/2005/8/layout/hList1"/>
    <dgm:cxn modelId="{F16C0943-676F-484B-8FB0-DE9FE126D6B7}" type="presParOf" srcId="{788637CE-E86F-41DF-9F00-98A9F4411FFD}" destId="{10EA87D3-0328-4C2C-BBDA-C1E4E402E095}" srcOrd="2" destOrd="0" presId="urn:microsoft.com/office/officeart/2005/8/layout/hList1"/>
    <dgm:cxn modelId="{FB4F4935-9986-4AD7-937D-BB3D7669936F}" type="presParOf" srcId="{10EA87D3-0328-4C2C-BBDA-C1E4E402E095}" destId="{61673C39-2623-40D8-AAFE-82999E57E539}" srcOrd="0" destOrd="0" presId="urn:microsoft.com/office/officeart/2005/8/layout/hList1"/>
    <dgm:cxn modelId="{5B051645-5120-42D6-B29D-B53E177F3E30}" type="presParOf" srcId="{10EA87D3-0328-4C2C-BBDA-C1E4E402E095}" destId="{8BC15E28-249E-481B-B761-59F02D0B8C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34A36-F2AA-4E4A-8704-944E9FDF6DF7}"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DE45FA07-F365-4271-B155-2BDF89A2F458}">
      <dgm:prSet phldrT="[Text]"/>
      <dgm:spPr/>
      <dgm:t>
        <a:bodyPr/>
        <a:lstStyle/>
        <a:p>
          <a:r>
            <a:rPr lang="en-US"/>
            <a:t>Domain</a:t>
          </a:r>
        </a:p>
      </dgm:t>
    </dgm:pt>
    <dgm:pt modelId="{9195D2E5-6F77-4CC9-84D7-E9F129EB85ED}" type="parTrans" cxnId="{FFA1C846-8DEE-4522-971D-D3C0A522AB7F}">
      <dgm:prSet/>
      <dgm:spPr/>
      <dgm:t>
        <a:bodyPr/>
        <a:lstStyle/>
        <a:p>
          <a:endParaRPr lang="en-US"/>
        </a:p>
      </dgm:t>
    </dgm:pt>
    <dgm:pt modelId="{C852D005-BC88-457B-A681-43B13581FEE8}" type="sibTrans" cxnId="{FFA1C846-8DEE-4522-971D-D3C0A522AB7F}">
      <dgm:prSet/>
      <dgm:spPr/>
      <dgm:t>
        <a:bodyPr/>
        <a:lstStyle/>
        <a:p>
          <a:endParaRPr lang="en-US"/>
        </a:p>
      </dgm:t>
    </dgm:pt>
    <dgm:pt modelId="{A0E012D9-190A-4F8D-BF45-BA29DF514D45}">
      <dgm:prSet phldrT="[Text]"/>
      <dgm:spPr/>
      <dgm:t>
        <a:bodyPr/>
        <a:lstStyle/>
        <a:p>
          <a:r>
            <a:rPr lang="en-US"/>
            <a:t>Routed</a:t>
          </a:r>
        </a:p>
      </dgm:t>
    </dgm:pt>
    <dgm:pt modelId="{3F51C18E-5E2A-405C-8FFC-E4E31F7E1878}" type="parTrans" cxnId="{35696EC3-0EF4-4EC5-AF44-8BD4291BD262}">
      <dgm:prSet/>
      <dgm:spPr/>
      <dgm:t>
        <a:bodyPr/>
        <a:lstStyle/>
        <a:p>
          <a:endParaRPr lang="en-US"/>
        </a:p>
      </dgm:t>
    </dgm:pt>
    <dgm:pt modelId="{7C1BA4FB-5764-4E99-800A-7A3F80082A72}" type="sibTrans" cxnId="{35696EC3-0EF4-4EC5-AF44-8BD4291BD262}">
      <dgm:prSet/>
      <dgm:spPr/>
      <dgm:t>
        <a:bodyPr/>
        <a:lstStyle/>
        <a:p>
          <a:endParaRPr lang="en-US"/>
        </a:p>
      </dgm:t>
    </dgm:pt>
    <dgm:pt modelId="{A9536DCA-4E7C-44D2-A5C0-A901D833BC50}">
      <dgm:prSet phldrT="[Text]"/>
      <dgm:spPr/>
      <dgm:t>
        <a:bodyPr/>
        <a:lstStyle/>
        <a:p>
          <a:r>
            <a:rPr lang="en-US"/>
            <a:t>Service</a:t>
          </a:r>
        </a:p>
      </dgm:t>
    </dgm:pt>
    <dgm:pt modelId="{9482D1FE-CBA5-414C-9A5F-BFECD1D592A4}" type="parTrans" cxnId="{0F46EA6C-55A5-46D5-8794-28703F8C0DAA}">
      <dgm:prSet/>
      <dgm:spPr/>
      <dgm:t>
        <a:bodyPr/>
        <a:lstStyle/>
        <a:p>
          <a:endParaRPr lang="en-US"/>
        </a:p>
      </dgm:t>
    </dgm:pt>
    <dgm:pt modelId="{A6FC2ECD-3B24-416B-8A73-BD51D9DBEB4D}" type="sibTrans" cxnId="{0F46EA6C-55A5-46D5-8794-28703F8C0DAA}">
      <dgm:prSet/>
      <dgm:spPr/>
      <dgm:t>
        <a:bodyPr/>
        <a:lstStyle/>
        <a:p>
          <a:endParaRPr lang="en-US"/>
        </a:p>
      </dgm:t>
    </dgm:pt>
    <dgm:pt modelId="{173055E6-B2FD-49F1-832F-16B3A0698209}">
      <dgm:prSet phldrT="[Text]"/>
      <dgm:spPr/>
      <dgm:t>
        <a:bodyPr/>
        <a:lstStyle/>
        <a:p>
          <a:r>
            <a:rPr lang="en-US"/>
            <a:t>Widget</a:t>
          </a:r>
        </a:p>
      </dgm:t>
    </dgm:pt>
    <dgm:pt modelId="{18E371DA-C899-40C7-A01F-5F4FF47478CF}" type="parTrans" cxnId="{34F128CB-ECDD-4C73-AA90-0D0B6904B8EB}">
      <dgm:prSet/>
      <dgm:spPr/>
      <dgm:t>
        <a:bodyPr/>
        <a:lstStyle/>
        <a:p>
          <a:endParaRPr lang="en-US"/>
        </a:p>
      </dgm:t>
    </dgm:pt>
    <dgm:pt modelId="{632554C2-D9C6-4352-A5F1-AF8CD1A3DC28}" type="sibTrans" cxnId="{34F128CB-ECDD-4C73-AA90-0D0B6904B8EB}">
      <dgm:prSet/>
      <dgm:spPr/>
      <dgm:t>
        <a:bodyPr/>
        <a:lstStyle/>
        <a:p>
          <a:endParaRPr lang="en-US"/>
        </a:p>
      </dgm:t>
    </dgm:pt>
    <dgm:pt modelId="{7C8411AF-2F42-413E-890E-A68535E410D1}" type="pres">
      <dgm:prSet presAssocID="{F1234A36-F2AA-4E4A-8704-944E9FDF6DF7}" presName="diagram" presStyleCnt="0">
        <dgm:presLayoutVars>
          <dgm:dir/>
          <dgm:resizeHandles val="exact"/>
        </dgm:presLayoutVars>
      </dgm:prSet>
      <dgm:spPr/>
      <dgm:t>
        <a:bodyPr/>
        <a:lstStyle/>
        <a:p>
          <a:endParaRPr lang="en-US"/>
        </a:p>
      </dgm:t>
    </dgm:pt>
    <dgm:pt modelId="{F45F3204-9333-436C-931D-E3647E152550}" type="pres">
      <dgm:prSet presAssocID="{DE45FA07-F365-4271-B155-2BDF89A2F458}" presName="node" presStyleLbl="node1" presStyleIdx="0" presStyleCnt="4">
        <dgm:presLayoutVars>
          <dgm:bulletEnabled val="1"/>
        </dgm:presLayoutVars>
      </dgm:prSet>
      <dgm:spPr/>
      <dgm:t>
        <a:bodyPr/>
        <a:lstStyle/>
        <a:p>
          <a:endParaRPr lang="en-US"/>
        </a:p>
      </dgm:t>
    </dgm:pt>
    <dgm:pt modelId="{44B4237E-66B4-42C1-94AF-7F77C58A6490}" type="pres">
      <dgm:prSet presAssocID="{C852D005-BC88-457B-A681-43B13581FEE8}" presName="sibTrans" presStyleCnt="0"/>
      <dgm:spPr/>
    </dgm:pt>
    <dgm:pt modelId="{D3ED8007-56EE-47A4-A00D-2CCD847EBA19}" type="pres">
      <dgm:prSet presAssocID="{A0E012D9-190A-4F8D-BF45-BA29DF514D45}" presName="node" presStyleLbl="node1" presStyleIdx="1" presStyleCnt="4">
        <dgm:presLayoutVars>
          <dgm:bulletEnabled val="1"/>
        </dgm:presLayoutVars>
      </dgm:prSet>
      <dgm:spPr/>
      <dgm:t>
        <a:bodyPr/>
        <a:lstStyle/>
        <a:p>
          <a:endParaRPr lang="en-US"/>
        </a:p>
      </dgm:t>
    </dgm:pt>
    <dgm:pt modelId="{C53BB7BC-0AA9-420C-B004-70B1F07C722A}" type="pres">
      <dgm:prSet presAssocID="{7C1BA4FB-5764-4E99-800A-7A3F80082A72}" presName="sibTrans" presStyleCnt="0"/>
      <dgm:spPr/>
    </dgm:pt>
    <dgm:pt modelId="{7789E8E0-828A-42A8-ACE4-68AF9C2901C7}" type="pres">
      <dgm:prSet presAssocID="{A9536DCA-4E7C-44D2-A5C0-A901D833BC50}" presName="node" presStyleLbl="node1" presStyleIdx="2" presStyleCnt="4">
        <dgm:presLayoutVars>
          <dgm:bulletEnabled val="1"/>
        </dgm:presLayoutVars>
      </dgm:prSet>
      <dgm:spPr/>
      <dgm:t>
        <a:bodyPr/>
        <a:lstStyle/>
        <a:p>
          <a:endParaRPr lang="en-US"/>
        </a:p>
      </dgm:t>
    </dgm:pt>
    <dgm:pt modelId="{B3059332-6BA6-4597-9090-C8A7DBA15CAA}" type="pres">
      <dgm:prSet presAssocID="{A6FC2ECD-3B24-416B-8A73-BD51D9DBEB4D}" presName="sibTrans" presStyleCnt="0"/>
      <dgm:spPr/>
    </dgm:pt>
    <dgm:pt modelId="{19F5F24D-DA04-4D0D-B1E8-B110B0E5B38C}" type="pres">
      <dgm:prSet presAssocID="{173055E6-B2FD-49F1-832F-16B3A0698209}" presName="node" presStyleLbl="node1" presStyleIdx="3" presStyleCnt="4">
        <dgm:presLayoutVars>
          <dgm:bulletEnabled val="1"/>
        </dgm:presLayoutVars>
      </dgm:prSet>
      <dgm:spPr/>
      <dgm:t>
        <a:bodyPr/>
        <a:lstStyle/>
        <a:p>
          <a:endParaRPr lang="en-US"/>
        </a:p>
      </dgm:t>
    </dgm:pt>
  </dgm:ptLst>
  <dgm:cxnLst>
    <dgm:cxn modelId="{4886FB5C-F801-4DAE-BE77-90A6C6AC64C7}" type="presOf" srcId="{A9536DCA-4E7C-44D2-A5C0-A901D833BC50}" destId="{7789E8E0-828A-42A8-ACE4-68AF9C2901C7}" srcOrd="0" destOrd="0" presId="urn:microsoft.com/office/officeart/2005/8/layout/default"/>
    <dgm:cxn modelId="{0F46EA6C-55A5-46D5-8794-28703F8C0DAA}" srcId="{F1234A36-F2AA-4E4A-8704-944E9FDF6DF7}" destId="{A9536DCA-4E7C-44D2-A5C0-A901D833BC50}" srcOrd="2" destOrd="0" parTransId="{9482D1FE-CBA5-414C-9A5F-BFECD1D592A4}" sibTransId="{A6FC2ECD-3B24-416B-8A73-BD51D9DBEB4D}"/>
    <dgm:cxn modelId="{507DB7E5-4AAC-4B99-8B27-1F3FED319D0F}" type="presOf" srcId="{A0E012D9-190A-4F8D-BF45-BA29DF514D45}" destId="{D3ED8007-56EE-47A4-A00D-2CCD847EBA19}" srcOrd="0" destOrd="0" presId="urn:microsoft.com/office/officeart/2005/8/layout/default"/>
    <dgm:cxn modelId="{8F8F9B9A-8F43-4362-B666-8F1D274D547F}" type="presOf" srcId="{F1234A36-F2AA-4E4A-8704-944E9FDF6DF7}" destId="{7C8411AF-2F42-413E-890E-A68535E410D1}" srcOrd="0" destOrd="0" presId="urn:microsoft.com/office/officeart/2005/8/layout/default"/>
    <dgm:cxn modelId="{8885420F-01ED-4F59-84D9-07DD917B5E68}" type="presOf" srcId="{173055E6-B2FD-49F1-832F-16B3A0698209}" destId="{19F5F24D-DA04-4D0D-B1E8-B110B0E5B38C}" srcOrd="0" destOrd="0" presId="urn:microsoft.com/office/officeart/2005/8/layout/default"/>
    <dgm:cxn modelId="{FFA1C846-8DEE-4522-971D-D3C0A522AB7F}" srcId="{F1234A36-F2AA-4E4A-8704-944E9FDF6DF7}" destId="{DE45FA07-F365-4271-B155-2BDF89A2F458}" srcOrd="0" destOrd="0" parTransId="{9195D2E5-6F77-4CC9-84D7-E9F129EB85ED}" sibTransId="{C852D005-BC88-457B-A681-43B13581FEE8}"/>
    <dgm:cxn modelId="{7FD81AB9-D904-4764-ABF4-8E4ECD9C143A}" type="presOf" srcId="{DE45FA07-F365-4271-B155-2BDF89A2F458}" destId="{F45F3204-9333-436C-931D-E3647E152550}" srcOrd="0" destOrd="0" presId="urn:microsoft.com/office/officeart/2005/8/layout/default"/>
    <dgm:cxn modelId="{34F128CB-ECDD-4C73-AA90-0D0B6904B8EB}" srcId="{F1234A36-F2AA-4E4A-8704-944E9FDF6DF7}" destId="{173055E6-B2FD-49F1-832F-16B3A0698209}" srcOrd="3" destOrd="0" parTransId="{18E371DA-C899-40C7-A01F-5F4FF47478CF}" sibTransId="{632554C2-D9C6-4352-A5F1-AF8CD1A3DC28}"/>
    <dgm:cxn modelId="{35696EC3-0EF4-4EC5-AF44-8BD4291BD262}" srcId="{F1234A36-F2AA-4E4A-8704-944E9FDF6DF7}" destId="{A0E012D9-190A-4F8D-BF45-BA29DF514D45}" srcOrd="1" destOrd="0" parTransId="{3F51C18E-5E2A-405C-8FFC-E4E31F7E1878}" sibTransId="{7C1BA4FB-5764-4E99-800A-7A3F80082A72}"/>
    <dgm:cxn modelId="{46F9EFB6-6F78-44BC-9E6F-78AC0C09063C}" type="presParOf" srcId="{7C8411AF-2F42-413E-890E-A68535E410D1}" destId="{F45F3204-9333-436C-931D-E3647E152550}" srcOrd="0" destOrd="0" presId="urn:microsoft.com/office/officeart/2005/8/layout/default"/>
    <dgm:cxn modelId="{E8F7C2C7-4498-430E-B39C-5616B092C5A0}" type="presParOf" srcId="{7C8411AF-2F42-413E-890E-A68535E410D1}" destId="{44B4237E-66B4-42C1-94AF-7F77C58A6490}" srcOrd="1" destOrd="0" presId="urn:microsoft.com/office/officeart/2005/8/layout/default"/>
    <dgm:cxn modelId="{E103ED56-4D78-4B25-8681-058B8E324AE7}" type="presParOf" srcId="{7C8411AF-2F42-413E-890E-A68535E410D1}" destId="{D3ED8007-56EE-47A4-A00D-2CCD847EBA19}" srcOrd="2" destOrd="0" presId="urn:microsoft.com/office/officeart/2005/8/layout/default"/>
    <dgm:cxn modelId="{BD8FFFD6-1B6E-409B-BD53-25A7BBC2E3D8}" type="presParOf" srcId="{7C8411AF-2F42-413E-890E-A68535E410D1}" destId="{C53BB7BC-0AA9-420C-B004-70B1F07C722A}" srcOrd="3" destOrd="0" presId="urn:microsoft.com/office/officeart/2005/8/layout/default"/>
    <dgm:cxn modelId="{43A4F77F-D665-455B-9C7E-911A7B26BCCB}" type="presParOf" srcId="{7C8411AF-2F42-413E-890E-A68535E410D1}" destId="{7789E8E0-828A-42A8-ACE4-68AF9C2901C7}" srcOrd="4" destOrd="0" presId="urn:microsoft.com/office/officeart/2005/8/layout/default"/>
    <dgm:cxn modelId="{5F81CDF7-390F-45B0-BF56-652692BFD07D}" type="presParOf" srcId="{7C8411AF-2F42-413E-890E-A68535E410D1}" destId="{B3059332-6BA6-4597-9090-C8A7DBA15CAA}" srcOrd="5" destOrd="0" presId="urn:microsoft.com/office/officeart/2005/8/layout/default"/>
    <dgm:cxn modelId="{55C2FB07-D94F-4088-9201-BF4676072873}" type="presParOf" srcId="{7C8411AF-2F42-413E-890E-A68535E410D1}" destId="{19F5F24D-DA04-4D0D-B1E8-B110B0E5B38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8FD48-4713-4B04-9A40-C902A7877A0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9FCDECF-2EEB-4106-861B-AC1AD370ABA9}">
      <dgm:prSet phldrT="[Text]"/>
      <dgm:spPr/>
      <dgm:t>
        <a:bodyPr/>
        <a:lstStyle/>
        <a:p>
          <a:r>
            <a:rPr lang="en-US"/>
            <a:t>A service provided in a component, is accessible to that component and to its children</a:t>
          </a:r>
        </a:p>
      </dgm:t>
    </dgm:pt>
    <dgm:pt modelId="{58253A9B-DF1E-4853-8DDB-482558647F2B}" type="parTrans" cxnId="{997DDCA8-08AB-4047-A2E4-95EC821329E0}">
      <dgm:prSet/>
      <dgm:spPr/>
      <dgm:t>
        <a:bodyPr/>
        <a:lstStyle/>
        <a:p>
          <a:endParaRPr lang="en-US"/>
        </a:p>
      </dgm:t>
    </dgm:pt>
    <dgm:pt modelId="{F16FA1E2-C4D7-44FF-BF3B-BC80302D543A}" type="sibTrans" cxnId="{997DDCA8-08AB-4047-A2E4-95EC821329E0}">
      <dgm:prSet/>
      <dgm:spPr/>
      <dgm:t>
        <a:bodyPr/>
        <a:lstStyle/>
        <a:p>
          <a:endParaRPr lang="en-US"/>
        </a:p>
      </dgm:t>
    </dgm:pt>
    <dgm:pt modelId="{45350A15-2024-4861-A5C3-A60E4E283EA2}">
      <dgm:prSet phldrT="[Text]"/>
      <dgm:spPr/>
      <dgm:t>
        <a:bodyPr/>
        <a:lstStyle/>
        <a:p>
          <a:r>
            <a:rPr lang="en-US"/>
            <a:t>When we import a module with providers, we’ll get a new instance of that service upon injection</a:t>
          </a:r>
        </a:p>
      </dgm:t>
    </dgm:pt>
    <dgm:pt modelId="{1ABD30C0-17C2-43C6-B3C4-ECEDB466ECF5}" type="parTrans" cxnId="{C4F365E3-F18B-43AE-B3DB-F7E7B392E672}">
      <dgm:prSet/>
      <dgm:spPr/>
      <dgm:t>
        <a:bodyPr/>
        <a:lstStyle/>
        <a:p>
          <a:endParaRPr lang="en-US"/>
        </a:p>
      </dgm:t>
    </dgm:pt>
    <dgm:pt modelId="{745B5E1A-6C95-4D3B-B428-97E90C923F0E}" type="sibTrans" cxnId="{C4F365E3-F18B-43AE-B3DB-F7E7B392E672}">
      <dgm:prSet/>
      <dgm:spPr/>
      <dgm:t>
        <a:bodyPr/>
        <a:lstStyle/>
        <a:p>
          <a:endParaRPr lang="en-US"/>
        </a:p>
      </dgm:t>
    </dgm:pt>
    <dgm:pt modelId="{DE2F2B72-37F4-4BA5-AAB3-214F4BE8C5E3}">
      <dgm:prSet phldrT="[Text]"/>
      <dgm:spPr/>
      <dgm:t>
        <a:bodyPr/>
        <a:lstStyle/>
        <a:p>
          <a:r>
            <a:rPr lang="en-US"/>
            <a:t>Be careful putting providers in a module that can be imported more than once</a:t>
          </a:r>
        </a:p>
      </dgm:t>
    </dgm:pt>
    <dgm:pt modelId="{84C4D74C-4C7F-4B23-B43D-F7E849FD02CE}" type="parTrans" cxnId="{69870F90-A309-4947-9504-8FB11DF9E703}">
      <dgm:prSet/>
      <dgm:spPr/>
      <dgm:t>
        <a:bodyPr/>
        <a:lstStyle/>
        <a:p>
          <a:endParaRPr lang="en-US"/>
        </a:p>
      </dgm:t>
    </dgm:pt>
    <dgm:pt modelId="{C9C06E6A-CB7D-4888-99DB-3AC8757003EF}" type="sibTrans" cxnId="{69870F90-A309-4947-9504-8FB11DF9E703}">
      <dgm:prSet/>
      <dgm:spPr/>
      <dgm:t>
        <a:bodyPr/>
        <a:lstStyle/>
        <a:p>
          <a:endParaRPr lang="en-US"/>
        </a:p>
      </dgm:t>
    </dgm:pt>
    <dgm:pt modelId="{016ECF38-07A1-40C0-A2B8-87004EAB56CD}" type="pres">
      <dgm:prSet presAssocID="{76F8FD48-4713-4B04-9A40-C902A7877A01}" presName="diagram" presStyleCnt="0">
        <dgm:presLayoutVars>
          <dgm:dir/>
          <dgm:resizeHandles val="exact"/>
        </dgm:presLayoutVars>
      </dgm:prSet>
      <dgm:spPr/>
      <dgm:t>
        <a:bodyPr/>
        <a:lstStyle/>
        <a:p>
          <a:endParaRPr lang="en-US"/>
        </a:p>
      </dgm:t>
    </dgm:pt>
    <dgm:pt modelId="{4D457231-D8DE-4C06-85EA-2746F027E1FD}" type="pres">
      <dgm:prSet presAssocID="{69FCDECF-2EEB-4106-861B-AC1AD370ABA9}" presName="node" presStyleLbl="node1" presStyleIdx="0" presStyleCnt="3">
        <dgm:presLayoutVars>
          <dgm:bulletEnabled val="1"/>
        </dgm:presLayoutVars>
      </dgm:prSet>
      <dgm:spPr/>
      <dgm:t>
        <a:bodyPr/>
        <a:lstStyle/>
        <a:p>
          <a:endParaRPr lang="en-US"/>
        </a:p>
      </dgm:t>
    </dgm:pt>
    <dgm:pt modelId="{23EDD300-8B63-434E-8285-F12249A561D6}" type="pres">
      <dgm:prSet presAssocID="{F16FA1E2-C4D7-44FF-BF3B-BC80302D543A}" presName="sibTrans" presStyleCnt="0"/>
      <dgm:spPr/>
    </dgm:pt>
    <dgm:pt modelId="{6A082805-F36B-491A-927E-E3690575B672}" type="pres">
      <dgm:prSet presAssocID="{45350A15-2024-4861-A5C3-A60E4E283EA2}" presName="node" presStyleLbl="node1" presStyleIdx="1" presStyleCnt="3">
        <dgm:presLayoutVars>
          <dgm:bulletEnabled val="1"/>
        </dgm:presLayoutVars>
      </dgm:prSet>
      <dgm:spPr/>
      <dgm:t>
        <a:bodyPr/>
        <a:lstStyle/>
        <a:p>
          <a:endParaRPr lang="en-US"/>
        </a:p>
      </dgm:t>
    </dgm:pt>
    <dgm:pt modelId="{125E6CFD-DA7B-421D-80A7-CE97D4A76620}" type="pres">
      <dgm:prSet presAssocID="{745B5E1A-6C95-4D3B-B428-97E90C923F0E}" presName="sibTrans" presStyleCnt="0"/>
      <dgm:spPr/>
    </dgm:pt>
    <dgm:pt modelId="{4AA1DB99-9ABB-4C83-978B-8098E27C0A17}" type="pres">
      <dgm:prSet presAssocID="{DE2F2B72-37F4-4BA5-AAB3-214F4BE8C5E3}" presName="node" presStyleLbl="node1" presStyleIdx="2" presStyleCnt="3">
        <dgm:presLayoutVars>
          <dgm:bulletEnabled val="1"/>
        </dgm:presLayoutVars>
      </dgm:prSet>
      <dgm:spPr/>
      <dgm:t>
        <a:bodyPr/>
        <a:lstStyle/>
        <a:p>
          <a:endParaRPr lang="en-US"/>
        </a:p>
      </dgm:t>
    </dgm:pt>
  </dgm:ptLst>
  <dgm:cxnLst>
    <dgm:cxn modelId="{85098FE5-2378-4592-AA44-FC26245EA45A}" type="presOf" srcId="{45350A15-2024-4861-A5C3-A60E4E283EA2}" destId="{6A082805-F36B-491A-927E-E3690575B672}" srcOrd="0" destOrd="0" presId="urn:microsoft.com/office/officeart/2005/8/layout/default"/>
    <dgm:cxn modelId="{95CD89C4-C71B-4A2B-BF29-F739FA940300}" type="presOf" srcId="{76F8FD48-4713-4B04-9A40-C902A7877A01}" destId="{016ECF38-07A1-40C0-A2B8-87004EAB56CD}" srcOrd="0" destOrd="0" presId="urn:microsoft.com/office/officeart/2005/8/layout/default"/>
    <dgm:cxn modelId="{997DDCA8-08AB-4047-A2E4-95EC821329E0}" srcId="{76F8FD48-4713-4B04-9A40-C902A7877A01}" destId="{69FCDECF-2EEB-4106-861B-AC1AD370ABA9}" srcOrd="0" destOrd="0" parTransId="{58253A9B-DF1E-4853-8DDB-482558647F2B}" sibTransId="{F16FA1E2-C4D7-44FF-BF3B-BC80302D543A}"/>
    <dgm:cxn modelId="{997E53D9-7EBC-49A3-8D53-3933232C0AAE}" type="presOf" srcId="{DE2F2B72-37F4-4BA5-AAB3-214F4BE8C5E3}" destId="{4AA1DB99-9ABB-4C83-978B-8098E27C0A17}" srcOrd="0" destOrd="0" presId="urn:microsoft.com/office/officeart/2005/8/layout/default"/>
    <dgm:cxn modelId="{19D519BC-C97A-42B7-ABAE-B7B7D3697C80}" type="presOf" srcId="{69FCDECF-2EEB-4106-861B-AC1AD370ABA9}" destId="{4D457231-D8DE-4C06-85EA-2746F027E1FD}" srcOrd="0" destOrd="0" presId="urn:microsoft.com/office/officeart/2005/8/layout/default"/>
    <dgm:cxn modelId="{C4F365E3-F18B-43AE-B3DB-F7E7B392E672}" srcId="{76F8FD48-4713-4B04-9A40-C902A7877A01}" destId="{45350A15-2024-4861-A5C3-A60E4E283EA2}" srcOrd="1" destOrd="0" parTransId="{1ABD30C0-17C2-43C6-B3C4-ECEDB466ECF5}" sibTransId="{745B5E1A-6C95-4D3B-B428-97E90C923F0E}"/>
    <dgm:cxn modelId="{69870F90-A309-4947-9504-8FB11DF9E703}" srcId="{76F8FD48-4713-4B04-9A40-C902A7877A01}" destId="{DE2F2B72-37F4-4BA5-AAB3-214F4BE8C5E3}" srcOrd="2" destOrd="0" parTransId="{84C4D74C-4C7F-4B23-B43D-F7E849FD02CE}" sibTransId="{C9C06E6A-CB7D-4888-99DB-3AC8757003EF}"/>
    <dgm:cxn modelId="{98B14320-6CCF-40E3-B0E9-C9D1DB9E716E}" type="presParOf" srcId="{016ECF38-07A1-40C0-A2B8-87004EAB56CD}" destId="{4D457231-D8DE-4C06-85EA-2746F027E1FD}" srcOrd="0" destOrd="0" presId="urn:microsoft.com/office/officeart/2005/8/layout/default"/>
    <dgm:cxn modelId="{D0218682-D432-4A93-B96B-C77DFCF7A0E1}" type="presParOf" srcId="{016ECF38-07A1-40C0-A2B8-87004EAB56CD}" destId="{23EDD300-8B63-434E-8285-F12249A561D6}" srcOrd="1" destOrd="0" presId="urn:microsoft.com/office/officeart/2005/8/layout/default"/>
    <dgm:cxn modelId="{CCA2B87D-7152-47D5-9678-460BF9EFDD23}" type="presParOf" srcId="{016ECF38-07A1-40C0-A2B8-87004EAB56CD}" destId="{6A082805-F36B-491A-927E-E3690575B672}" srcOrd="2" destOrd="0" presId="urn:microsoft.com/office/officeart/2005/8/layout/default"/>
    <dgm:cxn modelId="{96550605-ADD3-407E-8D67-639B3029B041}" type="presParOf" srcId="{016ECF38-07A1-40C0-A2B8-87004EAB56CD}" destId="{125E6CFD-DA7B-421D-80A7-CE97D4A76620}" srcOrd="3" destOrd="0" presId="urn:microsoft.com/office/officeart/2005/8/layout/default"/>
    <dgm:cxn modelId="{B38B64A4-B522-416F-9F6B-0B6DEE19F301}" type="presParOf" srcId="{016ECF38-07A1-40C0-A2B8-87004EAB56CD}" destId="{4AA1DB99-9ABB-4C83-978B-8098E27C0A1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0ADE5-A84D-4A13-803E-E3D4423E4AC7}">
      <dsp:nvSpPr>
        <dsp:cNvPr id="0" name=""/>
        <dsp:cNvSpPr/>
      </dsp:nvSpPr>
      <dsp:spPr>
        <a:xfrm>
          <a:off x="0"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lvl="0" algn="l" defTabSz="800100">
            <a:lnSpc>
              <a:spcPct val="90000"/>
            </a:lnSpc>
            <a:spcBef>
              <a:spcPct val="0"/>
            </a:spcBef>
            <a:spcAft>
              <a:spcPct val="35000"/>
            </a:spcAft>
          </a:pPr>
          <a:r>
            <a:rPr lang="en-US" sz="1800" kern="1200"/>
            <a:t>SPA doesn't refresh the entire page to display different views </a:t>
          </a:r>
        </a:p>
      </dsp:txBody>
      <dsp:txXfrm>
        <a:off x="0" y="1626679"/>
        <a:ext cx="2464593" cy="2070258"/>
      </dsp:txXfrm>
    </dsp:sp>
    <dsp:sp modelId="{1F812508-F60B-4811-B082-C251D91ADECC}">
      <dsp:nvSpPr>
        <dsp:cNvPr id="0" name=""/>
        <dsp:cNvSpPr/>
      </dsp:nvSpPr>
      <dsp:spPr>
        <a:xfrm>
          <a:off x="714732"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lvl="0" algn="ctr" defTabSz="2133600">
            <a:lnSpc>
              <a:spcPct val="90000"/>
            </a:lnSpc>
            <a:spcBef>
              <a:spcPct val="0"/>
            </a:spcBef>
            <a:spcAft>
              <a:spcPct val="35000"/>
            </a:spcAft>
          </a:pPr>
          <a:r>
            <a:rPr lang="en-US" sz="4800" kern="1200"/>
            <a:t>1</a:t>
          </a:r>
        </a:p>
      </dsp:txBody>
      <dsp:txXfrm>
        <a:off x="866323" y="812149"/>
        <a:ext cx="731947" cy="731947"/>
      </dsp:txXfrm>
    </dsp:sp>
    <dsp:sp modelId="{744597BD-D0C9-4DA2-90B8-815261858E98}">
      <dsp:nvSpPr>
        <dsp:cNvPr id="0" name=""/>
        <dsp:cNvSpPr/>
      </dsp:nvSpPr>
      <dsp:spPr>
        <a:xfrm>
          <a:off x="0"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1D428-9D1C-4026-85A0-74982E91D4C2}">
      <dsp:nvSpPr>
        <dsp:cNvPr id="0" name=""/>
        <dsp:cNvSpPr/>
      </dsp:nvSpPr>
      <dsp:spPr>
        <a:xfrm>
          <a:off x="2711053"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lvl="0" algn="l" defTabSz="800100">
            <a:lnSpc>
              <a:spcPct val="90000"/>
            </a:lnSpc>
            <a:spcBef>
              <a:spcPct val="0"/>
            </a:spcBef>
            <a:spcAft>
              <a:spcPct val="35000"/>
            </a:spcAft>
          </a:pPr>
          <a:r>
            <a:rPr lang="en-US" sz="1800" kern="1200"/>
            <a:t>SPA is a collection of view states. Home, Product Details, Shipping etc</a:t>
          </a:r>
        </a:p>
      </dsp:txBody>
      <dsp:txXfrm>
        <a:off x="2711053" y="1626679"/>
        <a:ext cx="2464593" cy="2070258"/>
      </dsp:txXfrm>
    </dsp:sp>
    <dsp:sp modelId="{A574357E-4EC1-4851-AA0F-211985065F50}">
      <dsp:nvSpPr>
        <dsp:cNvPr id="0" name=""/>
        <dsp:cNvSpPr/>
      </dsp:nvSpPr>
      <dsp:spPr>
        <a:xfrm>
          <a:off x="3425785"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lvl="0" algn="ctr" defTabSz="2133600">
            <a:lnSpc>
              <a:spcPct val="90000"/>
            </a:lnSpc>
            <a:spcBef>
              <a:spcPct val="0"/>
            </a:spcBef>
            <a:spcAft>
              <a:spcPct val="35000"/>
            </a:spcAft>
          </a:pPr>
          <a:r>
            <a:rPr lang="en-US" sz="4800" kern="1200"/>
            <a:t>2</a:t>
          </a:r>
        </a:p>
      </dsp:txBody>
      <dsp:txXfrm>
        <a:off x="3577376" y="812149"/>
        <a:ext cx="731947" cy="731947"/>
      </dsp:txXfrm>
    </dsp:sp>
    <dsp:sp modelId="{F31E15A4-E03D-468D-8B2C-F9B51A7CA984}">
      <dsp:nvSpPr>
        <dsp:cNvPr id="0" name=""/>
        <dsp:cNvSpPr/>
      </dsp:nvSpPr>
      <dsp:spPr>
        <a:xfrm>
          <a:off x="2711053"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6BB06-35A8-4819-8EE0-C8A78CB209D7}">
      <dsp:nvSpPr>
        <dsp:cNvPr id="0" name=""/>
        <dsp:cNvSpPr/>
      </dsp:nvSpPr>
      <dsp:spPr>
        <a:xfrm>
          <a:off x="5422106"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lvl="0" algn="l" defTabSz="800100">
            <a:lnSpc>
              <a:spcPct val="90000"/>
            </a:lnSpc>
            <a:spcBef>
              <a:spcPct val="0"/>
            </a:spcBef>
            <a:spcAft>
              <a:spcPct val="35000"/>
            </a:spcAft>
          </a:pPr>
          <a:r>
            <a:rPr lang="en-US" sz="1800" kern="1200"/>
            <a:t>A component router allows the user to navigate from one view to another within the SPA</a:t>
          </a:r>
        </a:p>
      </dsp:txBody>
      <dsp:txXfrm>
        <a:off x="5422106" y="1626679"/>
        <a:ext cx="2464593" cy="2070258"/>
      </dsp:txXfrm>
    </dsp:sp>
    <dsp:sp modelId="{ACBFADAB-4B7B-4461-B16B-B0C6A4E40580}">
      <dsp:nvSpPr>
        <dsp:cNvPr id="0" name=""/>
        <dsp:cNvSpPr/>
      </dsp:nvSpPr>
      <dsp:spPr>
        <a:xfrm>
          <a:off x="6136838"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lvl="0" algn="ctr" defTabSz="2133600">
            <a:lnSpc>
              <a:spcPct val="90000"/>
            </a:lnSpc>
            <a:spcBef>
              <a:spcPct val="0"/>
            </a:spcBef>
            <a:spcAft>
              <a:spcPct val="35000"/>
            </a:spcAft>
          </a:pPr>
          <a:r>
            <a:rPr lang="en-US" sz="4800" kern="1200"/>
            <a:t>3</a:t>
          </a:r>
        </a:p>
      </dsp:txBody>
      <dsp:txXfrm>
        <a:off x="6288429" y="812149"/>
        <a:ext cx="731947" cy="731947"/>
      </dsp:txXfrm>
    </dsp:sp>
    <dsp:sp modelId="{E3A2AAAA-3DB8-4BB3-B6F1-4FF3EA4F9B0B}">
      <dsp:nvSpPr>
        <dsp:cNvPr id="0" name=""/>
        <dsp:cNvSpPr/>
      </dsp:nvSpPr>
      <dsp:spPr>
        <a:xfrm>
          <a:off x="5422106"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95650-EF1E-43EE-A837-037A35779521}">
      <dsp:nvSpPr>
        <dsp:cNvPr id="0" name=""/>
        <dsp:cNvSpPr/>
      </dsp:nvSpPr>
      <dsp:spPr>
        <a:xfrm>
          <a:off x="40" y="90377"/>
          <a:ext cx="3920355"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a:t>Isolated unit tests</a:t>
          </a:r>
          <a:endParaRPr lang="en-US" sz="1800" kern="1200"/>
        </a:p>
      </dsp:txBody>
      <dsp:txXfrm>
        <a:off x="40" y="90377"/>
        <a:ext cx="3920355" cy="518400"/>
      </dsp:txXfrm>
    </dsp:sp>
    <dsp:sp modelId="{377498FC-BD4E-484E-816A-0BA770791984}">
      <dsp:nvSpPr>
        <dsp:cNvPr id="0" name=""/>
        <dsp:cNvSpPr/>
      </dsp:nvSpPr>
      <dsp:spPr>
        <a:xfrm>
          <a:off x="40" y="608777"/>
          <a:ext cx="3920355" cy="280247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Examines an instance of a class only without any dependence on Angular or any injected values.</a:t>
          </a:r>
        </a:p>
        <a:p>
          <a:pPr marL="171450" lvl="1" indent="-171450" algn="l" defTabSz="800100">
            <a:lnSpc>
              <a:spcPct val="90000"/>
            </a:lnSpc>
            <a:spcBef>
              <a:spcPct val="0"/>
            </a:spcBef>
            <a:spcAft>
              <a:spcPct val="15000"/>
            </a:spcAft>
            <a:buChar char="•"/>
          </a:pPr>
          <a:r>
            <a:rPr lang="en-US" sz="1800" kern="1200"/>
            <a:t>The tester creates a test instance of the class with </a:t>
          </a:r>
          <a:r>
            <a:rPr lang="en-US" sz="1800" i="1" kern="1200"/>
            <a:t>new</a:t>
          </a:r>
          <a:r>
            <a:rPr lang="en-US" sz="1800" kern="1200"/>
            <a:t>, supplies test doubles for the constructor parameters as required and probes the test instance API.</a:t>
          </a:r>
        </a:p>
        <a:p>
          <a:pPr marL="171450" lvl="1" indent="-171450" algn="l" defTabSz="800100">
            <a:lnSpc>
              <a:spcPct val="90000"/>
            </a:lnSpc>
            <a:spcBef>
              <a:spcPct val="0"/>
            </a:spcBef>
            <a:spcAft>
              <a:spcPct val="15000"/>
            </a:spcAft>
            <a:buChar char="•"/>
          </a:pPr>
          <a:r>
            <a:rPr lang="en-US" sz="1800" kern="1200"/>
            <a:t>Eg: Test cases for Pipes and Services</a:t>
          </a:r>
        </a:p>
      </dsp:txBody>
      <dsp:txXfrm>
        <a:off x="40" y="608777"/>
        <a:ext cx="3920355" cy="2802473"/>
      </dsp:txXfrm>
    </dsp:sp>
    <dsp:sp modelId="{61673C39-2623-40D8-AAFE-82999E57E539}">
      <dsp:nvSpPr>
        <dsp:cNvPr id="0" name=""/>
        <dsp:cNvSpPr/>
      </dsp:nvSpPr>
      <dsp:spPr>
        <a:xfrm>
          <a:off x="4469246" y="90377"/>
          <a:ext cx="3920355"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a:t>Integrated Test</a:t>
          </a:r>
          <a:endParaRPr lang="en-US" sz="1800" kern="1200"/>
        </a:p>
      </dsp:txBody>
      <dsp:txXfrm>
        <a:off x="4469246" y="90377"/>
        <a:ext cx="3920355" cy="518400"/>
      </dsp:txXfrm>
    </dsp:sp>
    <dsp:sp modelId="{8BC15E28-249E-481B-B761-59F02D0B8CEE}">
      <dsp:nvSpPr>
        <dsp:cNvPr id="0" name=""/>
        <dsp:cNvSpPr/>
      </dsp:nvSpPr>
      <dsp:spPr>
        <a:xfrm>
          <a:off x="4469246" y="608777"/>
          <a:ext cx="3920355" cy="280247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Tests both the class and its template.</a:t>
          </a:r>
        </a:p>
        <a:p>
          <a:pPr marL="171450" lvl="1" indent="-171450" algn="l" defTabSz="800100">
            <a:lnSpc>
              <a:spcPct val="90000"/>
            </a:lnSpc>
            <a:spcBef>
              <a:spcPct val="0"/>
            </a:spcBef>
            <a:spcAft>
              <a:spcPct val="15000"/>
            </a:spcAft>
            <a:buChar char="•"/>
          </a:pPr>
          <a:r>
            <a:rPr lang="en-US" sz="1800" kern="1200"/>
            <a:t>Constructed using angular </a:t>
          </a:r>
          <a:r>
            <a:rPr lang="en-US" sz="1800" b="1" kern="1200"/>
            <a:t>Angular Test Utilities</a:t>
          </a:r>
          <a:endParaRPr lang="en-US" sz="1800" kern="1200"/>
        </a:p>
        <a:p>
          <a:pPr marL="171450" lvl="1" indent="-171450" algn="l" defTabSz="800100">
            <a:lnSpc>
              <a:spcPct val="90000"/>
            </a:lnSpc>
            <a:spcBef>
              <a:spcPct val="0"/>
            </a:spcBef>
            <a:spcAft>
              <a:spcPct val="15000"/>
            </a:spcAft>
            <a:buChar char="•"/>
          </a:pPr>
          <a:r>
            <a:rPr lang="en-US" sz="1800" kern="1200"/>
            <a:t>The Angular testing utilities include the TestBed class and several helper functions from @angular/core/testing</a:t>
          </a:r>
        </a:p>
        <a:p>
          <a:pPr marL="171450" lvl="1" indent="-171450" algn="l" defTabSz="800100">
            <a:lnSpc>
              <a:spcPct val="90000"/>
            </a:lnSpc>
            <a:spcBef>
              <a:spcPct val="0"/>
            </a:spcBef>
            <a:spcAft>
              <a:spcPct val="15000"/>
            </a:spcAft>
            <a:buChar char="•"/>
          </a:pPr>
          <a:r>
            <a:rPr lang="en-US" sz="1800" kern="1200"/>
            <a:t>Eg: Test cases for Components and Directives</a:t>
          </a:r>
        </a:p>
      </dsp:txBody>
      <dsp:txXfrm>
        <a:off x="4469246" y="608777"/>
        <a:ext cx="3920355" cy="2802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F3204-9333-436C-931D-E3647E152550}">
      <dsp:nvSpPr>
        <dsp:cNvPr id="0" name=""/>
        <dsp:cNvSpPr/>
      </dsp:nvSpPr>
      <dsp:spPr>
        <a:xfrm>
          <a:off x="744" y="145603"/>
          <a:ext cx="2902148" cy="174128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Domain</a:t>
          </a:r>
        </a:p>
      </dsp:txBody>
      <dsp:txXfrm>
        <a:off x="744" y="145603"/>
        <a:ext cx="2902148" cy="1741289"/>
      </dsp:txXfrm>
    </dsp:sp>
    <dsp:sp modelId="{D3ED8007-56EE-47A4-A00D-2CCD847EBA19}">
      <dsp:nvSpPr>
        <dsp:cNvPr id="0" name=""/>
        <dsp:cNvSpPr/>
      </dsp:nvSpPr>
      <dsp:spPr>
        <a:xfrm>
          <a:off x="3193107" y="145603"/>
          <a:ext cx="2902148" cy="1741289"/>
        </a:xfrm>
        <a:prstGeom prst="rect">
          <a:avLst/>
        </a:prstGeom>
        <a:solidFill>
          <a:schemeClr val="accent4">
            <a:hueOff val="6000000"/>
            <a:satOff val="0"/>
            <a:lumOff val="-83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Routed</a:t>
          </a:r>
        </a:p>
      </dsp:txBody>
      <dsp:txXfrm>
        <a:off x="3193107" y="145603"/>
        <a:ext cx="2902148" cy="1741289"/>
      </dsp:txXfrm>
    </dsp:sp>
    <dsp:sp modelId="{7789E8E0-828A-42A8-ACE4-68AF9C2901C7}">
      <dsp:nvSpPr>
        <dsp:cNvPr id="0" name=""/>
        <dsp:cNvSpPr/>
      </dsp:nvSpPr>
      <dsp:spPr>
        <a:xfrm>
          <a:off x="744" y="2177107"/>
          <a:ext cx="2902148" cy="1741289"/>
        </a:xfrm>
        <a:prstGeom prst="rect">
          <a:avLst/>
        </a:prstGeom>
        <a:solidFill>
          <a:schemeClr val="accent4">
            <a:hueOff val="12000000"/>
            <a:satOff val="0"/>
            <a:lumOff val="-166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Service</a:t>
          </a:r>
        </a:p>
      </dsp:txBody>
      <dsp:txXfrm>
        <a:off x="744" y="2177107"/>
        <a:ext cx="2902148" cy="1741289"/>
      </dsp:txXfrm>
    </dsp:sp>
    <dsp:sp modelId="{19F5F24D-DA04-4D0D-B1E8-B110B0E5B38C}">
      <dsp:nvSpPr>
        <dsp:cNvPr id="0" name=""/>
        <dsp:cNvSpPr/>
      </dsp:nvSpPr>
      <dsp:spPr>
        <a:xfrm>
          <a:off x="3193107" y="2177107"/>
          <a:ext cx="2902148" cy="1741289"/>
        </a:xfrm>
        <a:prstGeom prst="rect">
          <a:avLst/>
        </a:prstGeom>
        <a:solidFill>
          <a:schemeClr val="accent4">
            <a:hueOff val="18000000"/>
            <a:satOff val="0"/>
            <a:lumOff val="-2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Widget</a:t>
          </a:r>
        </a:p>
      </dsp:txBody>
      <dsp:txXfrm>
        <a:off x="3193107" y="2177107"/>
        <a:ext cx="2902148" cy="1741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57231-D8DE-4C06-85EA-2746F027E1FD}">
      <dsp:nvSpPr>
        <dsp:cNvPr id="0" name=""/>
        <dsp:cNvSpPr/>
      </dsp:nvSpPr>
      <dsp:spPr>
        <a:xfrm>
          <a:off x="744" y="145603"/>
          <a:ext cx="2902148" cy="174128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A service provided in a component, is accessible to that component and to its children</a:t>
          </a:r>
        </a:p>
      </dsp:txBody>
      <dsp:txXfrm>
        <a:off x="744" y="145603"/>
        <a:ext cx="2902148" cy="1741289"/>
      </dsp:txXfrm>
    </dsp:sp>
    <dsp:sp modelId="{6A082805-F36B-491A-927E-E3690575B672}">
      <dsp:nvSpPr>
        <dsp:cNvPr id="0" name=""/>
        <dsp:cNvSpPr/>
      </dsp:nvSpPr>
      <dsp:spPr>
        <a:xfrm>
          <a:off x="3193107" y="145603"/>
          <a:ext cx="2902148" cy="1741289"/>
        </a:xfrm>
        <a:prstGeom prst="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When we import a module with providers, we’ll get a new instance of that service upon injection</a:t>
          </a:r>
        </a:p>
      </dsp:txBody>
      <dsp:txXfrm>
        <a:off x="3193107" y="145603"/>
        <a:ext cx="2902148" cy="1741289"/>
      </dsp:txXfrm>
    </dsp:sp>
    <dsp:sp modelId="{4AA1DB99-9ABB-4C83-978B-8098E27C0A17}">
      <dsp:nvSpPr>
        <dsp:cNvPr id="0" name=""/>
        <dsp:cNvSpPr/>
      </dsp:nvSpPr>
      <dsp:spPr>
        <a:xfrm>
          <a:off x="1596925" y="2177107"/>
          <a:ext cx="2902148" cy="1741289"/>
        </a:xfrm>
        <a:prstGeom prst="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Be careful putting providers in a module that can be imported more than once</a:t>
          </a:r>
        </a:p>
      </dsp:txBody>
      <dsp:txXfrm>
        <a:off x="1596925"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69764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a:p>
        </p:txBody>
      </p:sp>
    </p:spTree>
    <p:extLst>
      <p:ext uri="{BB962C8B-B14F-4D97-AF65-F5344CB8AC3E}">
        <p14:creationId xmlns:p14="http://schemas.microsoft.com/office/powerpoint/2010/main" val="331044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a:p>
        </p:txBody>
      </p:sp>
    </p:spTree>
    <p:extLst>
      <p:ext uri="{BB962C8B-B14F-4D97-AF65-F5344CB8AC3E}">
        <p14:creationId xmlns:p14="http://schemas.microsoft.com/office/powerpoint/2010/main" val="2708828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Karma is a test-runner created by the Angular team.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Naturally it is a very good fit for testing Angular applications.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Karma is essentially a tool which spawns a web server that executes source code against test code for each of the browsers connected.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The results for each test against each browser are examined and displayed via the command line to the developer such that they can see which browsers and tests passed or failed.</a:t>
            </a:r>
            <a:endParaRPr lang="en-US"/>
          </a:p>
          <a:p>
            <a:endParaRPr lang="en-US"/>
          </a:p>
        </p:txBody>
      </p:sp>
    </p:spTree>
    <p:extLst>
      <p:ext uri="{BB962C8B-B14F-4D97-AF65-F5344CB8AC3E}">
        <p14:creationId xmlns:p14="http://schemas.microsoft.com/office/powerpoint/2010/main" val="7144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Expectations are built with the function </a:t>
            </a:r>
            <a:r>
              <a:rPr lang="en-US"/>
              <a:t>expect</a:t>
            </a:r>
            <a:r>
              <a:rPr lang="en-US" sz="900" b="0" i="0" kern="1200">
                <a:solidFill>
                  <a:schemeClr val="tx1"/>
                </a:solidFill>
                <a:effectLst/>
                <a:latin typeface="Arial" pitchFamily="34" charset="0"/>
                <a:ea typeface="Arial" pitchFamily="34" charset="0"/>
                <a:cs typeface="Arial" pitchFamily="34" charset="0"/>
              </a:rPr>
              <a:t> which takes a value, called the actual. It is chained with a Matcher function, which takes the expected value.</a:t>
            </a:r>
            <a:endParaRPr lang="en-US"/>
          </a:p>
        </p:txBody>
      </p:sp>
    </p:spTree>
    <p:extLst>
      <p:ext uri="{BB962C8B-B14F-4D97-AF65-F5344CB8AC3E}">
        <p14:creationId xmlns:p14="http://schemas.microsoft.com/office/powerpoint/2010/main" val="179121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Expectations are built with the function </a:t>
            </a:r>
            <a:r>
              <a:rPr lang="en-US"/>
              <a:t>expect</a:t>
            </a:r>
            <a:r>
              <a:rPr lang="en-US" sz="900" b="0" i="0" kern="1200">
                <a:solidFill>
                  <a:schemeClr val="tx1"/>
                </a:solidFill>
                <a:effectLst/>
                <a:latin typeface="Arial" pitchFamily="34" charset="0"/>
                <a:ea typeface="Arial" pitchFamily="34" charset="0"/>
                <a:cs typeface="Arial" pitchFamily="34" charset="0"/>
              </a:rPr>
              <a:t> which takes a value, called the actual. It is chained with a Matcher function, which takes the expected value.</a:t>
            </a:r>
            <a:endParaRPr lang="en-US"/>
          </a:p>
        </p:txBody>
      </p:sp>
    </p:spTree>
    <p:extLst>
      <p:ext uri="{BB962C8B-B14F-4D97-AF65-F5344CB8AC3E}">
        <p14:creationId xmlns:p14="http://schemas.microsoft.com/office/powerpoint/2010/main" val="3942207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tx1">
                    <a:lumMod val="95000"/>
                    <a:lumOff val="5000"/>
                  </a:schemeClr>
                </a:solidFill>
              </a:rPr>
              <a:t>The Angular team recommends putting unit test scripts alongside the files they are testing and using a .spec filename extension to mark it as a testing script (this is a Jasmine convention). So if you had a component /app/components/</a:t>
            </a:r>
            <a:r>
              <a:rPr lang="en-US" err="1">
                <a:solidFill>
                  <a:schemeClr val="tx1">
                    <a:lumMod val="95000"/>
                    <a:lumOff val="5000"/>
                  </a:schemeClr>
                </a:solidFill>
              </a:rPr>
              <a:t>mycomponent.ts</a:t>
            </a:r>
            <a:r>
              <a:rPr lang="en-US">
                <a:solidFill>
                  <a:schemeClr val="tx1">
                    <a:lumMod val="95000"/>
                    <a:lumOff val="5000"/>
                  </a:schemeClr>
                </a:solidFill>
              </a:rPr>
              <a:t>, then your unit test for this component would be in /app/components/</a:t>
            </a:r>
            <a:r>
              <a:rPr lang="en-US" err="1">
                <a:solidFill>
                  <a:schemeClr val="tx1">
                    <a:lumMod val="95000"/>
                    <a:lumOff val="5000"/>
                  </a:schemeClr>
                </a:solidFill>
              </a:rPr>
              <a:t>mycomponent.spec.ts</a:t>
            </a:r>
            <a:r>
              <a:rPr lang="en-US">
                <a:solidFill>
                  <a:schemeClr val="tx1">
                    <a:lumMod val="95000"/>
                    <a:lumOff val="5000"/>
                  </a:schemeClr>
                </a:solidFill>
              </a:rPr>
              <a:t>.</a:t>
            </a:r>
          </a:p>
          <a:p>
            <a:endParaRPr lang="en-US"/>
          </a:p>
        </p:txBody>
      </p:sp>
    </p:spTree>
    <p:extLst>
      <p:ext uri="{BB962C8B-B14F-4D97-AF65-F5344CB8AC3E}">
        <p14:creationId xmlns:p14="http://schemas.microsoft.com/office/powerpoint/2010/main" val="1957846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You can test components in isolation as well. However, isolated unit tests don't reveal how components interact with Angular. In particular, they can't reveal how a component class interacts with its own template or with other components.</a:t>
            </a:r>
          </a:p>
          <a:p>
            <a:endParaRPr lang="en-US" sz="900" b="0" i="0" kern="1200">
              <a:solidFill>
                <a:schemeClr val="tx1"/>
              </a:solidFill>
              <a:effectLst/>
              <a:latin typeface="Arial" pitchFamily="34" charset="0"/>
              <a:cs typeface="Arial" pitchFamily="34" charset="0"/>
            </a:endParaRPr>
          </a:p>
          <a:p>
            <a:r>
              <a:rPr lang="en-US" sz="900" b="0" i="0" kern="1200">
                <a:solidFill>
                  <a:schemeClr val="tx1"/>
                </a:solidFill>
                <a:effectLst/>
                <a:latin typeface="Arial" pitchFamily="34" charset="0"/>
                <a:cs typeface="Arial" pitchFamily="34" charset="0"/>
              </a:rPr>
              <a:t>An</a:t>
            </a:r>
            <a:r>
              <a:rPr lang="en-US" sz="900" b="0" i="0" kern="1200" baseline="0">
                <a:solidFill>
                  <a:schemeClr val="tx1"/>
                </a:solidFill>
                <a:effectLst/>
                <a:latin typeface="Arial" pitchFamily="34" charset="0"/>
                <a:cs typeface="Arial" pitchFamily="34" charset="0"/>
              </a:rPr>
              <a:t> isolated test of the controller will not involve testing of the template. They are appropriate for components and directives if you focusing on only the code and not the interaction with the template</a:t>
            </a:r>
            <a:endParaRPr lang="en-US"/>
          </a:p>
        </p:txBody>
      </p:sp>
    </p:spTree>
    <p:extLst>
      <p:ext uri="{BB962C8B-B14F-4D97-AF65-F5344CB8AC3E}">
        <p14:creationId xmlns:p14="http://schemas.microsoft.com/office/powerpoint/2010/main" val="235291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a:p>
        </p:txBody>
      </p:sp>
      <p:sp>
        <p:nvSpPr>
          <p:cNvPr id="4" name="Slide Number Placeholder 3"/>
          <p:cNvSpPr>
            <a:spLocks noGrp="1"/>
          </p:cNvSpPr>
          <p:nvPr>
            <p:ph type="sldNum" sz="quarter" idx="10"/>
          </p:nvPr>
        </p:nvSpPr>
        <p:spPr/>
        <p:txBody>
          <a:bodyPr/>
          <a:lstStyle/>
          <a:p>
            <a:fld id="{DD6786AE-087B-544D-BEEA-7571DB48FC2E}" type="slidenum">
              <a:rPr lang="en-US" smtClean="0"/>
              <a:t>37</a:t>
            </a:fld>
            <a:endParaRPr lang="en-US"/>
          </a:p>
        </p:txBody>
      </p:sp>
    </p:spTree>
    <p:extLst>
      <p:ext uri="{BB962C8B-B14F-4D97-AF65-F5344CB8AC3E}">
        <p14:creationId xmlns:p14="http://schemas.microsoft.com/office/powerpoint/2010/main" val="800095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r>
              <a:rPr lang="en-US" baseline="0"/>
              <a:t> for stubs if the software requires data from database, instead of fetching the data from the database we create stubs.</a:t>
            </a:r>
          </a:p>
          <a:p>
            <a:r>
              <a:rPr lang="en-US" baseline="0"/>
              <a:t>Example for Mock – mock a http service to test the functionality. </a:t>
            </a:r>
            <a:r>
              <a:rPr lang="en-US" sz="1200" b="0" i="0" kern="1200" baseline="0">
                <a:solidFill>
                  <a:schemeClr val="tx1"/>
                </a:solidFill>
                <a:effectLst/>
                <a:latin typeface="+mn-lt"/>
                <a:ea typeface="+mn-ea"/>
                <a:cs typeface="+mn-cs"/>
              </a:rPr>
              <a:t>T</a:t>
            </a:r>
            <a:r>
              <a:rPr lang="en-US" sz="1200" b="0" i="0" kern="1200">
                <a:solidFill>
                  <a:schemeClr val="tx1"/>
                </a:solidFill>
                <a:effectLst/>
                <a:latin typeface="+mn-lt"/>
                <a:ea typeface="+mn-ea"/>
                <a:cs typeface="+mn-cs"/>
              </a:rPr>
              <a:t>he behavior of a complex object such as a network socket can be mimicked by a mock object, </a:t>
            </a:r>
            <a:endParaRPr lang="en-US" baseline="0"/>
          </a:p>
        </p:txBody>
      </p:sp>
      <p:sp>
        <p:nvSpPr>
          <p:cNvPr id="4" name="Slide Number Placeholder 3"/>
          <p:cNvSpPr>
            <a:spLocks noGrp="1"/>
          </p:cNvSpPr>
          <p:nvPr>
            <p:ph type="sldNum" sz="quarter" idx="10"/>
          </p:nvPr>
        </p:nvSpPr>
        <p:spPr/>
        <p:txBody>
          <a:bodyPr/>
          <a:lstStyle/>
          <a:p>
            <a:fld id="{FE9BC4E5-2BC1-4F43-85DD-A1B8F74CB7EB}" type="slidenum">
              <a:rPr lang="en-US" smtClean="0"/>
              <a:pPr/>
              <a:t>38</a:t>
            </a:fld>
            <a:endParaRPr lang="en-US"/>
          </a:p>
        </p:txBody>
      </p:sp>
    </p:spTree>
    <p:extLst>
      <p:ext uri="{BB962C8B-B14F-4D97-AF65-F5344CB8AC3E}">
        <p14:creationId xmlns:p14="http://schemas.microsoft.com/office/powerpoint/2010/main" val="21585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with a way to create fake HTTP calls with </a:t>
            </a:r>
            <a:r>
              <a:rPr lang="en-US" sz="1200" b="0" i="0" u="none" strike="noStrike" kern="1200" baseline="0" err="1">
                <a:solidFill>
                  <a:schemeClr val="tx1"/>
                </a:solidFill>
                <a:latin typeface="+mn-lt"/>
                <a:ea typeface="+mn-ea"/>
                <a:cs typeface="+mn-cs"/>
              </a:rPr>
              <a:t>MockBackend</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137412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 example of a</a:t>
            </a:r>
            <a:r>
              <a:rPr lang="en-US" baseline="0"/>
              <a:t>n Inventory application and talk about the necessity of book marking </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388078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TestBed.configureTestingModule</a:t>
            </a:r>
            <a:r>
              <a:rPr lang="en-US"/>
              <a:t> and Providers</a:t>
            </a:r>
            <a:br>
              <a:rPr lang="en-US"/>
            </a:b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300983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1916550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3448604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Recollect the </a:t>
            </a:r>
            <a:r>
              <a:rPr lang="en-US" err="1"/>
              <a:t>NgModules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NgModules</a:t>
            </a:r>
            <a:r>
              <a:rPr lang="en-US"/>
              <a:t> consolidate components, directives, and pipes into cohesive blocks of functionality, each focused on a feature area, application business domain, workflow, or common collection of utilities.</a:t>
            </a:r>
          </a:p>
          <a:p>
            <a:r>
              <a:rPr lang="en-US"/>
              <a:t>So far we have developed only one module when</a:t>
            </a:r>
            <a:r>
              <a:rPr lang="en-US" baseline="0"/>
              <a:t> an app loads.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111716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Routed Module can be eager or lazy loaded.</a:t>
            </a:r>
          </a:p>
          <a:p>
            <a:r>
              <a:rPr lang="en-US" baseline="0"/>
              <a:t>Service modules are singletons. </a:t>
            </a:r>
          </a:p>
          <a:p>
            <a:r>
              <a:rPr lang="en-US" baseline="0"/>
              <a:t>Widgets are shared instances. Not singletons, Example Calendar widget. Each instance should take a new state and a behavior.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49</a:t>
            </a:fld>
            <a:endParaRPr lang="en-US"/>
          </a:p>
        </p:txBody>
      </p:sp>
    </p:spTree>
    <p:extLst>
      <p:ext uri="{BB962C8B-B14F-4D97-AF65-F5344CB8AC3E}">
        <p14:creationId xmlns:p14="http://schemas.microsoft.com/office/powerpoint/2010/main" val="3008519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Deliver a user </a:t>
            </a:r>
            <a:r>
              <a:rPr lang="en-US" err="1"/>
              <a:t>experiencededicated</a:t>
            </a:r>
            <a:r>
              <a:rPr lang="en-US"/>
              <a:t> to a particular application domain.</a:t>
            </a:r>
          </a:p>
          <a:p>
            <a:r>
              <a:rPr lang="en-US"/>
              <a:t>Typically </a:t>
            </a:r>
            <a:r>
              <a:rPr lang="en-US" err="1"/>
              <a:t>importedonceby</a:t>
            </a:r>
            <a:r>
              <a:rPr lang="en-US"/>
              <a:t> the </a:t>
            </a:r>
            <a:r>
              <a:rPr lang="en-US" err="1"/>
              <a:t>rootAppModule</a:t>
            </a:r>
            <a:r>
              <a:rPr lang="en-US"/>
              <a:t>, without routing.</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50</a:t>
            </a:fld>
            <a:endParaRPr lang="en-US"/>
          </a:p>
        </p:txBody>
      </p:sp>
    </p:spTree>
    <p:extLst>
      <p:ext uri="{BB962C8B-B14F-4D97-AF65-F5344CB8AC3E}">
        <p14:creationId xmlns:p14="http://schemas.microsoft.com/office/powerpoint/2010/main" val="2669766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51</a:t>
            </a:fld>
            <a:endParaRPr lang="en-US"/>
          </a:p>
        </p:txBody>
      </p:sp>
    </p:spTree>
    <p:extLst>
      <p:ext uri="{BB962C8B-B14F-4D97-AF65-F5344CB8AC3E}">
        <p14:creationId xmlns:p14="http://schemas.microsoft.com/office/powerpoint/2010/main" val="1762922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Service feature modules contain singleton services used by anyone across the app.</a:t>
            </a:r>
          </a:p>
          <a:p>
            <a:r>
              <a:rPr lang="en-US"/>
              <a:t>Generally all providers, no components.</a:t>
            </a:r>
          </a:p>
          <a:p>
            <a:r>
              <a:rPr lang="en-US"/>
              <a:t>We import them once in App Root Module.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52</a:t>
            </a:fld>
            <a:endParaRPr lang="en-US"/>
          </a:p>
        </p:txBody>
      </p:sp>
    </p:spTree>
    <p:extLst>
      <p:ext uri="{BB962C8B-B14F-4D97-AF65-F5344CB8AC3E}">
        <p14:creationId xmlns:p14="http://schemas.microsoft.com/office/powerpoint/2010/main" val="1058864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Shared feature modules generally contain components, directives and pipes.</a:t>
            </a:r>
          </a:p>
          <a:p>
            <a:r>
              <a:rPr lang="en-US" sz="1200" b="0" i="0" u="none" strike="noStrike" kern="1200" baseline="0">
                <a:solidFill>
                  <a:schemeClr val="tx1"/>
                </a:solidFill>
                <a:latin typeface="+mn-lt"/>
                <a:ea typeface="+mn-ea"/>
                <a:cs typeface="+mn-cs"/>
              </a:rPr>
              <a:t>We import these in every module that uses them.</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53</a:t>
            </a:fld>
            <a:endParaRPr lang="en-US"/>
          </a:p>
        </p:txBody>
      </p:sp>
    </p:spTree>
    <p:extLst>
      <p:ext uri="{BB962C8B-B14F-4D97-AF65-F5344CB8AC3E}">
        <p14:creationId xmlns:p14="http://schemas.microsoft.com/office/powerpoint/2010/main" val="2721806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54</a:t>
            </a:fld>
            <a:endParaRPr lang="en-US"/>
          </a:p>
        </p:txBody>
      </p:sp>
    </p:spTree>
    <p:extLst>
      <p:ext uri="{BB962C8B-B14F-4D97-AF65-F5344CB8AC3E}">
        <p14:creationId xmlns:p14="http://schemas.microsoft.com/office/powerpoint/2010/main" val="10631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dirty="0"/>
          </a:p>
        </p:txBody>
      </p:sp>
    </p:spTree>
    <p:extLst>
      <p:ext uri="{BB962C8B-B14F-4D97-AF65-F5344CB8AC3E}">
        <p14:creationId xmlns:p14="http://schemas.microsoft.com/office/powerpoint/2010/main" val="3674807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a:p>
        </p:txBody>
      </p:sp>
    </p:spTree>
    <p:extLst>
      <p:ext uri="{BB962C8B-B14F-4D97-AF65-F5344CB8AC3E}">
        <p14:creationId xmlns:p14="http://schemas.microsoft.com/office/powerpoint/2010/main" val="455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When we import a module with providers, we’ll get a new instance of that service upon injection</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a:p>
        </p:txBody>
      </p:sp>
    </p:spTree>
    <p:extLst>
      <p:ext uri="{BB962C8B-B14F-4D97-AF65-F5344CB8AC3E}">
        <p14:creationId xmlns:p14="http://schemas.microsoft.com/office/powerpoint/2010/main" val="3850734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387402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6</a:t>
            </a:fld>
            <a:endParaRPr lang="en-US" dirty="0"/>
          </a:p>
        </p:txBody>
      </p:sp>
    </p:spTree>
    <p:extLst>
      <p:ext uri="{BB962C8B-B14F-4D97-AF65-F5344CB8AC3E}">
        <p14:creationId xmlns:p14="http://schemas.microsoft.com/office/powerpoint/2010/main" val="332096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2461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24644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for </a:t>
            </a:r>
            <a:r>
              <a:rPr lang="en-US"/>
              <a:t>other routes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41028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a:p>
        </p:txBody>
      </p:sp>
    </p:spTree>
    <p:extLst>
      <p:ext uri="{BB962C8B-B14F-4D97-AF65-F5344CB8AC3E}">
        <p14:creationId xmlns:p14="http://schemas.microsoft.com/office/powerpoint/2010/main" val="98269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272919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nkr.co/edit/2ZhTRZ?p=preview" TargetMode="Externa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8.png"/><Relationship Id="rId5" Type="http://schemas.openxmlformats.org/officeDocument/2006/relationships/hyperlink" Target="https://embed.plnkr.co/lASo4n/"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2.xml.rels><?xml version="1.0" encoding="UTF-8" standalone="yes"?>
<Relationships xmlns="http://schemas.openxmlformats.org/package/2006/relationships"><Relationship Id="rId3" Type="http://schemas.openxmlformats.org/officeDocument/2006/relationships/hyperlink" Target="https://embed.plnkr.co/rT6vSy/" TargetMode="External"/><Relationship Id="rId4" Type="http://schemas.openxmlformats.org/officeDocument/2006/relationships/image" Target="../media/image28.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hyperlink" Target="https://embed.plnkr.co/TbvTyZ/" TargetMode="External"/><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tps://angular.io/" TargetMode="External"/><Relationship Id="rId4" Type="http://schemas.openxmlformats.org/officeDocument/2006/relationships/hyperlink" Target="https://angular-university.io/"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2"/>
          </p:nvPr>
        </p:nvSpPr>
        <p:spPr/>
        <p:txBody>
          <a:bodyPr/>
          <a:lstStyle/>
          <a:p>
            <a:pPr algn="ctr"/>
            <a:endParaRPr lang="en-US" sz="4000" dirty="0" smtClean="0"/>
          </a:p>
          <a:p>
            <a:pPr algn="ctr"/>
            <a:endParaRPr lang="en-US" sz="4000" dirty="0"/>
          </a:p>
          <a:p>
            <a:pPr algn="ctr"/>
            <a:r>
              <a:rPr lang="en-AU" sz="4000" dirty="0"/>
              <a:t>Introduction to Angular </a:t>
            </a:r>
            <a:r>
              <a:rPr lang="en-AU" sz="4000" dirty="0" smtClean="0"/>
              <a:t>2</a:t>
            </a:r>
          </a:p>
          <a:p>
            <a:pPr algn="ctr"/>
            <a:endParaRPr lang="en-AU" sz="4000" dirty="0"/>
          </a:p>
          <a:p>
            <a:pPr algn="ctr"/>
            <a:r>
              <a:rPr lang="en-AU" sz="2000" dirty="0" smtClean="0"/>
              <a:t>Day 3</a:t>
            </a:r>
            <a:endParaRPr lang="en-US" sz="2000" dirty="0"/>
          </a:p>
        </p:txBody>
      </p:sp>
    </p:spTree>
    <p:extLst>
      <p:ext uri="{BB962C8B-B14F-4D97-AF65-F5344CB8AC3E}">
        <p14:creationId xmlns:p14="http://schemas.microsoft.com/office/powerpoint/2010/main" val="163768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HTML5 side client side routing. </a:t>
            </a:r>
          </a:p>
          <a:p>
            <a:pPr marL="914400" lvl="1" indent="-457200">
              <a:buFont typeface="Arial" panose="020B0604020202020204" pitchFamily="34" charset="0"/>
              <a:buChar char="•"/>
            </a:pPr>
            <a:r>
              <a:rPr lang="en-US" dirty="0"/>
              <a:t>browsers acquired the ability to programmatically create new browser history entries that change the displayed URL without the need for a new request.</a:t>
            </a:r>
          </a:p>
          <a:p>
            <a:pPr marL="914400" lvl="1" indent="-457200">
              <a:buFont typeface="Arial" panose="020B0604020202020204" pitchFamily="34" charset="0"/>
              <a:buChar char="•"/>
            </a:pPr>
            <a:r>
              <a:rPr lang="en-US" dirty="0"/>
              <a:t>Achieved using </a:t>
            </a:r>
            <a:r>
              <a:rPr lang="en-US" dirty="0" err="1"/>
              <a:t>history.pushState</a:t>
            </a:r>
            <a:endParaRPr lang="en-US" dirty="0"/>
          </a:p>
          <a:p>
            <a:pPr marL="457200" indent="-457200">
              <a:buFont typeface="Arial" panose="020B0604020202020204" pitchFamily="34" charset="0"/>
              <a:buChar char="•"/>
            </a:pPr>
            <a:r>
              <a:rPr lang="en-US" dirty="0"/>
              <a:t>In Angular4 HTML5 is the default mode </a:t>
            </a:r>
          </a:p>
          <a:p>
            <a:pPr marL="457200" indent="-457200">
              <a:buFont typeface="Arial" panose="020B0604020202020204" pitchFamily="34" charset="0"/>
              <a:buChar char="•"/>
            </a:pPr>
            <a:r>
              <a:rPr lang="en-US" dirty="0"/>
              <a:t>Not all browsers support HTML5 mode routing, so if you need to support older browsers you might be stuck with hash-based routing for a while.</a:t>
            </a:r>
          </a:p>
          <a:p>
            <a:pPr marL="457200" indent="-457200">
              <a:buFont typeface="Arial" panose="020B0604020202020204" pitchFamily="34" charset="0"/>
              <a:buChar char="•"/>
            </a:pPr>
            <a:r>
              <a:rPr lang="en-US" dirty="0"/>
              <a:t>The server has to support HTML5 based routing.</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8922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Angular Routing</a:t>
            </a:r>
          </a:p>
        </p:txBody>
      </p:sp>
      <p:sp>
        <p:nvSpPr>
          <p:cNvPr id="3" name="Text Placeholder 2"/>
          <p:cNvSpPr>
            <a:spLocks noGrp="1"/>
          </p:cNvSpPr>
          <p:nvPr>
            <p:ph type="body" idx="12"/>
          </p:nvPr>
        </p:nvSpPr>
        <p:spPr/>
        <p:txBody>
          <a:bodyPr/>
          <a:lstStyle/>
          <a:p>
            <a:r>
              <a:rPr lang="en-US" b="1" dirty="0"/>
              <a:t>Components of Angular Routing </a:t>
            </a:r>
          </a:p>
          <a:p>
            <a:pPr marL="457200" indent="-457200">
              <a:buFont typeface="Arial" panose="020B0604020202020204" pitchFamily="34" charset="0"/>
              <a:buChar char="•"/>
            </a:pPr>
            <a:r>
              <a:rPr lang="en-US" dirty="0">
                <a:solidFill>
                  <a:schemeClr val="accent1"/>
                </a:solidFill>
              </a:rPr>
              <a:t>Routes</a:t>
            </a:r>
            <a:r>
              <a:rPr lang="en-US" dirty="0"/>
              <a:t> describes the routes our application supports</a:t>
            </a:r>
          </a:p>
          <a:p>
            <a:pPr marL="457200" indent="-457200">
              <a:buFont typeface="Arial" panose="020B0604020202020204" pitchFamily="34" charset="0"/>
              <a:buChar char="•"/>
            </a:pPr>
            <a:r>
              <a:rPr lang="en-US" dirty="0" err="1">
                <a:solidFill>
                  <a:schemeClr val="accent1"/>
                </a:solidFill>
              </a:rPr>
              <a:t>RouterOutlet</a:t>
            </a:r>
            <a:r>
              <a:rPr lang="en-US" dirty="0">
                <a:solidFill>
                  <a:schemeClr val="accent1"/>
                </a:solidFill>
              </a:rPr>
              <a:t> </a:t>
            </a:r>
            <a:r>
              <a:rPr lang="en-US" dirty="0"/>
              <a:t>is a “placeholder” component that shows Angular where to put the content of</a:t>
            </a:r>
          </a:p>
          <a:p>
            <a:pPr marL="457200" indent="-457200">
              <a:buFont typeface="Arial" panose="020B0604020202020204" pitchFamily="34" charset="0"/>
              <a:buChar char="•"/>
            </a:pPr>
            <a:r>
              <a:rPr lang="en-US" dirty="0"/>
              <a:t>each route</a:t>
            </a:r>
          </a:p>
          <a:p>
            <a:pPr marL="457200" indent="-457200">
              <a:buFont typeface="Arial" panose="020B0604020202020204" pitchFamily="34" charset="0"/>
              <a:buChar char="•"/>
            </a:pPr>
            <a:r>
              <a:rPr lang="en-US" dirty="0" err="1">
                <a:solidFill>
                  <a:schemeClr val="accent1"/>
                </a:solidFill>
              </a:rPr>
              <a:t>RouterLink</a:t>
            </a:r>
            <a:r>
              <a:rPr lang="en-US" dirty="0">
                <a:solidFill>
                  <a:schemeClr val="accent1"/>
                </a:solidFill>
              </a:rPr>
              <a:t> </a:t>
            </a:r>
            <a:r>
              <a:rPr lang="en-US" dirty="0"/>
              <a:t>directive is used to link to routes</a:t>
            </a:r>
          </a:p>
          <a:p>
            <a:r>
              <a:rPr lang="en-US" b="1" dirty="0"/>
              <a:t>Imports</a:t>
            </a:r>
          </a:p>
          <a:p>
            <a:endParaRPr lang="en-US" dirty="0"/>
          </a:p>
        </p:txBody>
      </p:sp>
      <p:pic>
        <p:nvPicPr>
          <p:cNvPr id="4" name="Picture 3"/>
          <p:cNvPicPr>
            <a:picLocks noChangeAspect="1"/>
          </p:cNvPicPr>
          <p:nvPr/>
        </p:nvPicPr>
        <p:blipFill>
          <a:blip r:embed="rId2"/>
          <a:stretch>
            <a:fillRect/>
          </a:stretch>
        </p:blipFill>
        <p:spPr>
          <a:xfrm>
            <a:off x="1149227" y="4360618"/>
            <a:ext cx="2695575" cy="1114425"/>
          </a:xfrm>
          <a:prstGeom prst="rect">
            <a:avLst/>
          </a:prstGeom>
        </p:spPr>
      </p:pic>
      <p:pic>
        <p:nvPicPr>
          <p:cNvPr id="5" name="Picture 4"/>
          <p:cNvPicPr>
            <a:picLocks noChangeAspect="1"/>
          </p:cNvPicPr>
          <p:nvPr/>
        </p:nvPicPr>
        <p:blipFill>
          <a:blip r:embed="rId3"/>
          <a:stretch>
            <a:fillRect/>
          </a:stretch>
        </p:blipFill>
        <p:spPr>
          <a:xfrm>
            <a:off x="5765171" y="4917830"/>
            <a:ext cx="2143125" cy="533400"/>
          </a:xfrm>
          <a:prstGeom prst="rect">
            <a:avLst/>
          </a:prstGeom>
        </p:spPr>
      </p:pic>
      <p:sp>
        <p:nvSpPr>
          <p:cNvPr id="6" name="TextBox 5"/>
          <p:cNvSpPr txBox="1"/>
          <p:nvPr/>
        </p:nvSpPr>
        <p:spPr>
          <a:xfrm>
            <a:off x="5869172" y="4360618"/>
            <a:ext cx="1318437" cy="369332"/>
          </a:xfrm>
          <a:prstGeom prst="rect">
            <a:avLst/>
          </a:prstGeom>
          <a:noFill/>
        </p:spPr>
        <p:txBody>
          <a:bodyPr wrap="square" rtlCol="0">
            <a:spAutoFit/>
          </a:bodyPr>
          <a:lstStyle/>
          <a:p>
            <a:r>
              <a:rPr lang="en-US"/>
              <a:t>index.html</a:t>
            </a:r>
          </a:p>
        </p:txBody>
      </p:sp>
    </p:spTree>
    <p:extLst>
      <p:ext uri="{BB962C8B-B14F-4D97-AF65-F5344CB8AC3E}">
        <p14:creationId xmlns:p14="http://schemas.microsoft.com/office/powerpoint/2010/main" val="276142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A5A25781-6D3D-4854-A728-80AA9A3FC638}"/>
              </a:ext>
            </a:extLst>
          </p:cNvPr>
          <p:cNvPicPr>
            <a:picLocks noChangeAspect="1"/>
          </p:cNvPicPr>
          <p:nvPr/>
        </p:nvPicPr>
        <p:blipFill>
          <a:blip r:embed="rId3"/>
          <a:stretch>
            <a:fillRect/>
          </a:stretch>
        </p:blipFill>
        <p:spPr>
          <a:xfrm>
            <a:off x="1014779" y="2080922"/>
            <a:ext cx="7400925" cy="2438400"/>
          </a:xfrm>
          <a:prstGeom prst="rect">
            <a:avLst/>
          </a:prstGeom>
        </p:spPr>
      </p:pic>
      <p:sp>
        <p:nvSpPr>
          <p:cNvPr id="2" name="Title 1"/>
          <p:cNvSpPr>
            <a:spLocks noGrp="1"/>
          </p:cNvSpPr>
          <p:nvPr>
            <p:ph type="title"/>
          </p:nvPr>
        </p:nvSpPr>
        <p:spPr/>
        <p:txBody>
          <a:bodyPr/>
          <a:lstStyle/>
          <a:p>
            <a:r>
              <a:rPr lang="en-US"/>
              <a:t>Components of Angular 2 Routing</a:t>
            </a:r>
          </a:p>
        </p:txBody>
      </p:sp>
      <p:sp>
        <p:nvSpPr>
          <p:cNvPr id="3" name="Text Placeholder 2"/>
          <p:cNvSpPr>
            <a:spLocks noGrp="1"/>
          </p:cNvSpPr>
          <p:nvPr>
            <p:ph type="body" idx="12"/>
          </p:nvPr>
        </p:nvSpPr>
        <p:spPr/>
        <p:txBody>
          <a:bodyPr/>
          <a:lstStyle/>
          <a:p>
            <a:r>
              <a:rPr lang="en-US" b="1"/>
              <a:t>Routes</a:t>
            </a:r>
          </a:p>
          <a:p>
            <a:pPr marL="457200" indent="-457200">
              <a:buFont typeface="Arial" panose="020B0604020202020204" pitchFamily="34" charset="0"/>
              <a:buChar char="•"/>
            </a:pPr>
            <a:r>
              <a:rPr lang="en-US"/>
              <a:t>Create routes configuration </a:t>
            </a:r>
          </a:p>
        </p:txBody>
      </p:sp>
      <p:sp>
        <p:nvSpPr>
          <p:cNvPr id="5" name="Rectangle 4"/>
          <p:cNvSpPr/>
          <p:nvPr/>
        </p:nvSpPr>
        <p:spPr>
          <a:xfrm>
            <a:off x="1814472" y="2585438"/>
            <a:ext cx="748106" cy="28135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4221589" y="3805811"/>
            <a:ext cx="1445433" cy="37151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3519486" y="2873092"/>
            <a:ext cx="1404206" cy="39170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920994" y="4631452"/>
            <a:ext cx="3170360" cy="646331"/>
          </a:xfrm>
          <a:prstGeom prst="rect">
            <a:avLst/>
          </a:prstGeom>
        </p:spPr>
        <p:txBody>
          <a:bodyPr wrap="square">
            <a:spAutoFit/>
          </a:bodyPr>
          <a:lstStyle/>
          <a:p>
            <a:r>
              <a:rPr lang="en-US">
                <a:solidFill>
                  <a:schemeClr val="accent1"/>
                </a:solidFill>
              </a:rPr>
              <a:t>path</a:t>
            </a:r>
            <a:r>
              <a:rPr lang="en-US"/>
              <a:t> specifies the URL this route will handle</a:t>
            </a:r>
          </a:p>
        </p:txBody>
      </p:sp>
      <p:sp>
        <p:nvSpPr>
          <p:cNvPr id="9" name="Rectangle 8"/>
          <p:cNvSpPr/>
          <p:nvPr/>
        </p:nvSpPr>
        <p:spPr>
          <a:xfrm>
            <a:off x="1014779" y="5549107"/>
            <a:ext cx="4572000" cy="646331"/>
          </a:xfrm>
          <a:prstGeom prst="rect">
            <a:avLst/>
          </a:prstGeom>
        </p:spPr>
        <p:txBody>
          <a:bodyPr>
            <a:spAutoFit/>
          </a:bodyPr>
          <a:lstStyle/>
          <a:p>
            <a:r>
              <a:rPr lang="en-US">
                <a:solidFill>
                  <a:schemeClr val="accent1"/>
                </a:solidFill>
              </a:rPr>
              <a:t>component </a:t>
            </a:r>
            <a:r>
              <a:rPr lang="en-US"/>
              <a:t>is what ties a given route path to a component that will handle the route</a:t>
            </a:r>
          </a:p>
        </p:txBody>
      </p:sp>
      <p:sp>
        <p:nvSpPr>
          <p:cNvPr id="10" name="Rectangle 9"/>
          <p:cNvSpPr/>
          <p:nvPr/>
        </p:nvSpPr>
        <p:spPr>
          <a:xfrm>
            <a:off x="4923692" y="4554807"/>
            <a:ext cx="3763108" cy="923330"/>
          </a:xfrm>
          <a:prstGeom prst="rect">
            <a:avLst/>
          </a:prstGeom>
        </p:spPr>
        <p:txBody>
          <a:bodyPr wrap="square">
            <a:spAutoFit/>
          </a:bodyPr>
          <a:lstStyle/>
          <a:p>
            <a:r>
              <a:rPr lang="en-US" dirty="0"/>
              <a:t>the optional </a:t>
            </a:r>
            <a:r>
              <a:rPr lang="en-US" dirty="0" err="1">
                <a:solidFill>
                  <a:schemeClr val="accent1"/>
                </a:solidFill>
              </a:rPr>
              <a:t>redirectTo</a:t>
            </a:r>
            <a:r>
              <a:rPr lang="en-US" dirty="0">
                <a:solidFill>
                  <a:schemeClr val="accent1"/>
                </a:solidFill>
              </a:rPr>
              <a:t> </a:t>
            </a:r>
            <a:r>
              <a:rPr lang="en-US" dirty="0"/>
              <a:t>is used to redirect a given path to an existing route</a:t>
            </a:r>
          </a:p>
        </p:txBody>
      </p:sp>
      <p:sp>
        <p:nvSpPr>
          <p:cNvPr id="12" name="Rectangle 11">
            <a:extLst>
              <a:ext uri="{FF2B5EF4-FFF2-40B4-BE49-F238E27FC236}">
                <a16:creationId xmlns:a16="http://schemas.microsoft.com/office/drawing/2014/main" xmlns="" id="{DE4863BF-802A-4F4C-9745-19382B1DEB50}"/>
              </a:ext>
            </a:extLst>
          </p:cNvPr>
          <p:cNvSpPr/>
          <p:nvPr/>
        </p:nvSpPr>
        <p:spPr>
          <a:xfrm>
            <a:off x="5586779" y="2530260"/>
            <a:ext cx="1404206" cy="39170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8ED1B02-801B-4E55-A5C8-1FC453DDE7FF}"/>
              </a:ext>
            </a:extLst>
          </p:cNvPr>
          <p:cNvSpPr/>
          <p:nvPr/>
        </p:nvSpPr>
        <p:spPr>
          <a:xfrm>
            <a:off x="5586779" y="5380832"/>
            <a:ext cx="3100021" cy="923330"/>
          </a:xfrm>
          <a:prstGeom prst="rect">
            <a:avLst/>
          </a:prstGeom>
        </p:spPr>
        <p:txBody>
          <a:bodyPr wrap="square">
            <a:spAutoFit/>
          </a:bodyPr>
          <a:lstStyle/>
          <a:p>
            <a:r>
              <a:rPr lang="en-US" dirty="0" err="1">
                <a:solidFill>
                  <a:schemeClr val="accent1"/>
                </a:solidFill>
              </a:rPr>
              <a:t>pathMatch</a:t>
            </a:r>
            <a:r>
              <a:rPr lang="en-US" dirty="0">
                <a:solidFill>
                  <a:schemeClr val="accent1"/>
                </a:solidFill>
              </a:rPr>
              <a:t> </a:t>
            </a:r>
            <a:r>
              <a:rPr lang="en-US" dirty="0"/>
              <a:t>is needed for the default path(</a:t>
            </a:r>
            <a:r>
              <a:rPr lang="en-US" dirty="0" err="1"/>
              <a:t>i.e</a:t>
            </a:r>
            <a:r>
              <a:rPr lang="en-US" dirty="0"/>
              <a:t>) http:/localhost:4200 </a:t>
            </a:r>
          </a:p>
        </p:txBody>
      </p:sp>
      <p:pic>
        <p:nvPicPr>
          <p:cNvPr id="4" name="Picture 3">
            <a:extLst>
              <a:ext uri="{FF2B5EF4-FFF2-40B4-BE49-F238E27FC236}">
                <a16:creationId xmlns:a16="http://schemas.microsoft.com/office/drawing/2014/main" xmlns="" id="{DF91B20A-779E-4E97-87A3-6F7CD334B4C9}"/>
              </a:ext>
            </a:extLst>
          </p:cNvPr>
          <p:cNvPicPr>
            <a:picLocks noChangeAspect="1"/>
          </p:cNvPicPr>
          <p:nvPr/>
        </p:nvPicPr>
        <p:blipFill>
          <a:blip r:embed="rId4"/>
          <a:stretch>
            <a:fillRect/>
          </a:stretch>
        </p:blipFill>
        <p:spPr>
          <a:xfrm>
            <a:off x="1614853" y="4673670"/>
            <a:ext cx="6200775" cy="381000"/>
          </a:xfrm>
          <a:prstGeom prst="rect">
            <a:avLst/>
          </a:prstGeom>
        </p:spPr>
      </p:pic>
    </p:spTree>
    <p:extLst>
      <p:ext uri="{BB962C8B-B14F-4D97-AF65-F5344CB8AC3E}">
        <p14:creationId xmlns:p14="http://schemas.microsoft.com/office/powerpoint/2010/main" val="24512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Angular 2 Routing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Install the routes using </a:t>
            </a:r>
            <a:r>
              <a:rPr lang="en-US" err="1"/>
              <a:t>RouterModule.forRoot</a:t>
            </a:r>
            <a:r>
              <a:rPr lang="en-US"/>
              <a:t>(routes) in the imports of </a:t>
            </a:r>
            <a:r>
              <a:rPr lang="en-US" err="1"/>
              <a:t>NgModule</a:t>
            </a:r>
            <a:endParaRPr lang="en-US"/>
          </a:p>
          <a:p>
            <a:pPr marL="457200" indent="-457200">
              <a:buFont typeface="Arial" panose="020B0604020202020204" pitchFamily="34" charset="0"/>
              <a:buChar char="•"/>
            </a:pPr>
            <a:r>
              <a:rPr lang="en-US" err="1"/>
              <a:t>RouterOutlet</a:t>
            </a:r>
            <a:r>
              <a:rPr lang="en-US"/>
              <a:t> using &lt;router-outlet&gt;</a:t>
            </a:r>
          </a:p>
          <a:p>
            <a:pPr marL="914400" lvl="1" indent="-457200">
              <a:buFont typeface="Arial" panose="020B0604020202020204" pitchFamily="34" charset="0"/>
              <a:buChar char="•"/>
            </a:pPr>
            <a:r>
              <a:rPr lang="en-US"/>
              <a:t>Used to render the contents for each route  </a:t>
            </a:r>
          </a:p>
          <a:p>
            <a:pPr marL="457200" indent="-457200">
              <a:buFont typeface="Arial" panose="020B0604020202020204" pitchFamily="34" charset="0"/>
              <a:buChar char="•"/>
            </a:pPr>
            <a:r>
              <a:rPr lang="en-US" err="1"/>
              <a:t>RouterLink</a:t>
            </a:r>
            <a:r>
              <a:rPr lang="en-US"/>
              <a:t> using [</a:t>
            </a:r>
            <a:r>
              <a:rPr lang="en-US" err="1"/>
              <a:t>routerLink</a:t>
            </a:r>
            <a:r>
              <a:rPr lang="en-US"/>
              <a:t>]</a:t>
            </a:r>
          </a:p>
          <a:p>
            <a:r>
              <a:rPr lang="en-US"/>
              <a:t>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r>
              <a:rPr lang="en-US" b="1"/>
              <a:t/>
            </a:r>
            <a:br>
              <a:rPr lang="en-US" b="1"/>
            </a:br>
            <a:endParaRPr lang="en-US" b="1"/>
          </a:p>
        </p:txBody>
      </p:sp>
      <p:pic>
        <p:nvPicPr>
          <p:cNvPr id="4" name="Picture 3"/>
          <p:cNvPicPr>
            <a:picLocks noChangeAspect="1"/>
          </p:cNvPicPr>
          <p:nvPr/>
        </p:nvPicPr>
        <p:blipFill>
          <a:blip r:embed="rId3"/>
          <a:stretch>
            <a:fillRect/>
          </a:stretch>
        </p:blipFill>
        <p:spPr>
          <a:xfrm>
            <a:off x="945173" y="4071937"/>
            <a:ext cx="6057900" cy="1285875"/>
          </a:xfrm>
          <a:prstGeom prst="rect">
            <a:avLst/>
          </a:prstGeom>
        </p:spPr>
      </p:pic>
      <p:sp>
        <p:nvSpPr>
          <p:cNvPr id="5" name="TextBox 4">
            <a:extLst>
              <a:ext uri="{FF2B5EF4-FFF2-40B4-BE49-F238E27FC236}">
                <a16:creationId xmlns:a16="http://schemas.microsoft.com/office/drawing/2014/main" xmlns="" id="{A4B4B78C-6745-4DBF-9A22-CA54F6041B41}"/>
              </a:ext>
            </a:extLst>
          </p:cNvPr>
          <p:cNvSpPr txBox="1"/>
          <p:nvPr/>
        </p:nvSpPr>
        <p:spPr>
          <a:xfrm>
            <a:off x="2901244" y="5689600"/>
            <a:ext cx="2269067" cy="646331"/>
          </a:xfrm>
          <a:prstGeom prst="borderCallout1">
            <a:avLst>
              <a:gd name="adj1" fmla="val 18750"/>
              <a:gd name="adj2" fmla="val -8333"/>
              <a:gd name="adj3" fmla="val -48188"/>
              <a:gd name="adj4" fmla="val -29875"/>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Navigation using template links</a:t>
            </a:r>
          </a:p>
        </p:txBody>
      </p:sp>
      <p:pic>
        <p:nvPicPr>
          <p:cNvPr id="6" name="Picture 5">
            <a:extLst>
              <a:ext uri="{FF2B5EF4-FFF2-40B4-BE49-F238E27FC236}">
                <a16:creationId xmlns:a16="http://schemas.microsoft.com/office/drawing/2014/main" xmlns="" id="{5EB47215-2176-422C-9253-26BE1EBF9F49}"/>
              </a:ext>
            </a:extLst>
          </p:cNvPr>
          <p:cNvPicPr>
            <a:picLocks noChangeAspect="1"/>
          </p:cNvPicPr>
          <p:nvPr/>
        </p:nvPicPr>
        <p:blipFill>
          <a:blip r:embed="rId4"/>
          <a:stretch>
            <a:fillRect/>
          </a:stretch>
        </p:blipFill>
        <p:spPr>
          <a:xfrm>
            <a:off x="4173652" y="6357433"/>
            <a:ext cx="4219575" cy="304800"/>
          </a:xfrm>
          <a:prstGeom prst="rect">
            <a:avLst/>
          </a:prstGeom>
        </p:spPr>
      </p:pic>
    </p:spTree>
    <p:extLst>
      <p:ext uri="{BB962C8B-B14F-4D97-AF65-F5344CB8AC3E}">
        <p14:creationId xmlns:p14="http://schemas.microsoft.com/office/powerpoint/2010/main" val="47712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an Application </a:t>
            </a:r>
          </a:p>
        </p:txBody>
      </p:sp>
      <p:pic>
        <p:nvPicPr>
          <p:cNvPr id="4" name="Picture 3"/>
          <p:cNvPicPr>
            <a:picLocks noChangeAspect="1"/>
          </p:cNvPicPr>
          <p:nvPr/>
        </p:nvPicPr>
        <p:blipFill>
          <a:blip r:embed="rId2"/>
          <a:stretch>
            <a:fillRect/>
          </a:stretch>
        </p:blipFill>
        <p:spPr>
          <a:xfrm>
            <a:off x="2113077" y="1497989"/>
            <a:ext cx="4933950" cy="1704975"/>
          </a:xfrm>
          <a:prstGeom prst="rect">
            <a:avLst/>
          </a:prstGeom>
        </p:spPr>
      </p:pic>
    </p:spTree>
    <p:extLst>
      <p:ext uri="{BB962C8B-B14F-4D97-AF65-F5344CB8AC3E}">
        <p14:creationId xmlns:p14="http://schemas.microsoft.com/office/powerpoint/2010/main" val="229298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Parameters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If we have navigate to a specific resource, we use a route parameter</a:t>
            </a:r>
          </a:p>
          <a:p>
            <a:r>
              <a:rPr lang="en-US"/>
              <a:t>	/route/:</a:t>
            </a:r>
            <a:r>
              <a:rPr lang="en-US" err="1"/>
              <a:t>param</a:t>
            </a:r>
            <a:endParaRPr lang="en-US"/>
          </a:p>
          <a:p>
            <a:pPr marL="457200" indent="-457200">
              <a:buFont typeface="Arial" panose="020B0604020202020204" pitchFamily="34" charset="0"/>
              <a:buChar char="•"/>
            </a:pPr>
            <a:r>
              <a:rPr lang="en-US"/>
              <a:t>Import the </a:t>
            </a:r>
            <a:r>
              <a:rPr lang="en-US" err="1"/>
              <a:t>ActivatedRoute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r>
              <a:rPr lang="en-US"/>
              <a:t>	</a:t>
            </a:r>
          </a:p>
        </p:txBody>
      </p:sp>
      <p:pic>
        <p:nvPicPr>
          <p:cNvPr id="4" name="Picture 3"/>
          <p:cNvPicPr>
            <a:picLocks noChangeAspect="1"/>
          </p:cNvPicPr>
          <p:nvPr/>
        </p:nvPicPr>
        <p:blipFill>
          <a:blip r:embed="rId3"/>
          <a:stretch>
            <a:fillRect/>
          </a:stretch>
        </p:blipFill>
        <p:spPr>
          <a:xfrm>
            <a:off x="1352184" y="2881678"/>
            <a:ext cx="5267325" cy="438150"/>
          </a:xfrm>
          <a:prstGeom prst="rect">
            <a:avLst/>
          </a:prstGeom>
        </p:spPr>
      </p:pic>
      <p:pic>
        <p:nvPicPr>
          <p:cNvPr id="5" name="Picture 4"/>
          <p:cNvPicPr>
            <a:picLocks noChangeAspect="1"/>
          </p:cNvPicPr>
          <p:nvPr/>
        </p:nvPicPr>
        <p:blipFill>
          <a:blip r:embed="rId4"/>
          <a:stretch>
            <a:fillRect/>
          </a:stretch>
        </p:blipFill>
        <p:spPr>
          <a:xfrm>
            <a:off x="1352184" y="3607777"/>
            <a:ext cx="5895975" cy="876300"/>
          </a:xfrm>
          <a:prstGeom prst="rect">
            <a:avLst/>
          </a:prstGeom>
        </p:spPr>
      </p:pic>
      <p:pic>
        <p:nvPicPr>
          <p:cNvPr id="6" name="Picture 5"/>
          <p:cNvPicPr>
            <a:picLocks noChangeAspect="1"/>
          </p:cNvPicPr>
          <p:nvPr/>
        </p:nvPicPr>
        <p:blipFill>
          <a:blip r:embed="rId5"/>
          <a:stretch>
            <a:fillRect/>
          </a:stretch>
        </p:blipFill>
        <p:spPr>
          <a:xfrm>
            <a:off x="847358" y="4889979"/>
            <a:ext cx="6905625" cy="790575"/>
          </a:xfrm>
          <a:prstGeom prst="rect">
            <a:avLst/>
          </a:prstGeom>
        </p:spPr>
      </p:pic>
    </p:spTree>
    <p:extLst>
      <p:ext uri="{BB962C8B-B14F-4D97-AF65-F5344CB8AC3E}">
        <p14:creationId xmlns:p14="http://schemas.microsoft.com/office/powerpoint/2010/main" val="344954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Protected Route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Guard class should implement </a:t>
            </a:r>
            <a:r>
              <a:rPr lang="en-US" err="1"/>
              <a:t>CanActivate</a:t>
            </a:r>
            <a:r>
              <a:rPr lang="en-US"/>
              <a:t> Interface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Protected component is activate only if </a:t>
            </a:r>
            <a:r>
              <a:rPr lang="en-US" err="1"/>
              <a:t>canActivate</a:t>
            </a:r>
            <a:r>
              <a:rPr lang="en-US"/>
              <a:t> function returns true.</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1530960" y="1700212"/>
            <a:ext cx="5495925" cy="2238375"/>
          </a:xfrm>
          <a:prstGeom prst="rect">
            <a:avLst/>
          </a:prstGeom>
        </p:spPr>
      </p:pic>
      <p:pic>
        <p:nvPicPr>
          <p:cNvPr id="5" name="Picture 4"/>
          <p:cNvPicPr>
            <a:picLocks noChangeAspect="1"/>
          </p:cNvPicPr>
          <p:nvPr/>
        </p:nvPicPr>
        <p:blipFill>
          <a:blip r:embed="rId4"/>
          <a:stretch>
            <a:fillRect/>
          </a:stretch>
        </p:blipFill>
        <p:spPr>
          <a:xfrm>
            <a:off x="1369035" y="4348529"/>
            <a:ext cx="5657850" cy="552450"/>
          </a:xfrm>
          <a:prstGeom prst="rect">
            <a:avLst/>
          </a:prstGeom>
        </p:spPr>
      </p:pic>
      <p:sp>
        <p:nvSpPr>
          <p:cNvPr id="6" name="Rectangle 5"/>
          <p:cNvSpPr/>
          <p:nvPr/>
        </p:nvSpPr>
        <p:spPr>
          <a:xfrm>
            <a:off x="4771292" y="4348529"/>
            <a:ext cx="216877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161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Login Component to see the protected tab</a:t>
            </a:r>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46275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Nested routes is the concept of containing routes within other routes. With nested routes we can encapsulate the functionality of parent routes and have that functionality apply to the child routes.</a:t>
            </a:r>
          </a:p>
        </p:txBody>
      </p:sp>
      <p:pic>
        <p:nvPicPr>
          <p:cNvPr id="4" name="Picture 3"/>
          <p:cNvPicPr>
            <a:picLocks noChangeAspect="1"/>
          </p:cNvPicPr>
          <p:nvPr/>
        </p:nvPicPr>
        <p:blipFill>
          <a:blip r:embed="rId3"/>
          <a:stretch>
            <a:fillRect/>
          </a:stretch>
        </p:blipFill>
        <p:spPr>
          <a:xfrm>
            <a:off x="1284043" y="2804608"/>
            <a:ext cx="5895975" cy="3552825"/>
          </a:xfrm>
          <a:prstGeom prst="rect">
            <a:avLst/>
          </a:prstGeom>
        </p:spPr>
      </p:pic>
      <p:sp>
        <p:nvSpPr>
          <p:cNvPr id="6" name="Rectangle 5"/>
          <p:cNvSpPr/>
          <p:nvPr/>
        </p:nvSpPr>
        <p:spPr>
          <a:xfrm>
            <a:off x="1652953" y="5786360"/>
            <a:ext cx="2368061"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477106" y="3152776"/>
            <a:ext cx="2414955"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918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r>
              <a:rPr lang="en-US" err="1"/>
              <a:t>ProductsComponent</a:t>
            </a:r>
            <a:endParaRPr lang="en-US"/>
          </a:p>
        </p:txBody>
      </p:sp>
      <p:pic>
        <p:nvPicPr>
          <p:cNvPr id="4" name="Picture 3"/>
          <p:cNvPicPr>
            <a:picLocks noChangeAspect="1"/>
          </p:cNvPicPr>
          <p:nvPr/>
        </p:nvPicPr>
        <p:blipFill>
          <a:blip r:embed="rId2"/>
          <a:stretch>
            <a:fillRect/>
          </a:stretch>
        </p:blipFill>
        <p:spPr>
          <a:xfrm>
            <a:off x="1485167" y="1733183"/>
            <a:ext cx="5962650" cy="2219325"/>
          </a:xfrm>
          <a:prstGeom prst="rect">
            <a:avLst/>
          </a:prstGeom>
        </p:spPr>
      </p:pic>
      <p:sp>
        <p:nvSpPr>
          <p:cNvPr id="5" name="Rectangle 4"/>
          <p:cNvSpPr/>
          <p:nvPr/>
        </p:nvSpPr>
        <p:spPr>
          <a:xfrm>
            <a:off x="1746737" y="2097699"/>
            <a:ext cx="5568463"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Line Callout 1 (Border and Accent Bar) 6"/>
          <p:cNvSpPr/>
          <p:nvPr/>
        </p:nvSpPr>
        <p:spPr>
          <a:xfrm>
            <a:off x="704849" y="4362450"/>
            <a:ext cx="1438275" cy="914400"/>
          </a:xfrm>
          <a:prstGeom prst="accentBorderCallout1">
            <a:avLst>
              <a:gd name="adj1" fmla="val 18750"/>
              <a:gd name="adj2" fmla="val -8333"/>
              <a:gd name="adj3" fmla="val -221113"/>
              <a:gd name="adj4" fmla="val 7156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When we visit </a:t>
            </a:r>
            <a:r>
              <a:rPr lang="en-US" sz="1400" b="1"/>
              <a:t>/product</a:t>
            </a:r>
            <a:r>
              <a:rPr lang="en-US" sz="1400"/>
              <a:t> directs to the main route</a:t>
            </a:r>
          </a:p>
        </p:txBody>
      </p:sp>
      <p:sp>
        <p:nvSpPr>
          <p:cNvPr id="8" name="Line Callout 1 (Border and Accent Bar) 7"/>
          <p:cNvSpPr/>
          <p:nvPr/>
        </p:nvSpPr>
        <p:spPr>
          <a:xfrm>
            <a:off x="3141777" y="4514849"/>
            <a:ext cx="1801698" cy="1571607"/>
          </a:xfrm>
          <a:prstGeom prst="accentBorderCallout1">
            <a:avLst>
              <a:gd name="adj1" fmla="val 18750"/>
              <a:gd name="adj2" fmla="val -8333"/>
              <a:gd name="adj3" fmla="val -111491"/>
              <a:gd name="adj4" fmla="val -1679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Fallback when none of the routes match. Everything that is passed after / will be extracted to the parameter of the route called id</a:t>
            </a:r>
          </a:p>
        </p:txBody>
      </p:sp>
    </p:spTree>
    <p:extLst>
      <p:ext uri="{BB962C8B-B14F-4D97-AF65-F5344CB8AC3E}">
        <p14:creationId xmlns:p14="http://schemas.microsoft.com/office/powerpoint/2010/main" val="54734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3 Agenda </a:t>
            </a:r>
          </a:p>
        </p:txBody>
      </p:sp>
      <p:sp>
        <p:nvSpPr>
          <p:cNvPr id="6" name="Text Placeholder 5"/>
          <p:cNvSpPr>
            <a:spLocks noGrp="1"/>
          </p:cNvSpPr>
          <p:nvPr>
            <p:ph type="body" idx="12"/>
          </p:nvPr>
        </p:nvSpPr>
        <p:spPr/>
        <p:txBody>
          <a:bodyPr vert="horz" lIns="0" tIns="0" rIns="0" bIns="0" rtlCol="0" anchor="t">
            <a:noAutofit/>
          </a:bodyPr>
          <a:lstStyle/>
          <a:p>
            <a:r>
              <a:rPr lang="en-US"/>
              <a:t>Routing</a:t>
            </a:r>
          </a:p>
          <a:p>
            <a:r>
              <a:rPr lang="en-US"/>
              <a:t>Lifecycle Hooks</a:t>
            </a:r>
          </a:p>
          <a:p>
            <a:r>
              <a:rPr lang="en-US"/>
              <a:t>Debugging</a:t>
            </a:r>
          </a:p>
          <a:p>
            <a:r>
              <a:rPr lang="en-US"/>
              <a:t>Unit Testing Angular applications</a:t>
            </a:r>
          </a:p>
          <a:p>
            <a:r>
              <a:rPr lang="en-US" err="1"/>
              <a:t>NgModules</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We can navigate to Route without using [</a:t>
            </a:r>
            <a:r>
              <a:rPr lang="en-US" err="1"/>
              <a:t>routerLink</a:t>
            </a:r>
            <a:r>
              <a:rPr lang="en-US"/>
              <a:t>] using navigate method and providing the route name and an object with route parameters.</a:t>
            </a:r>
          </a:p>
        </p:txBody>
      </p:sp>
      <p:pic>
        <p:nvPicPr>
          <p:cNvPr id="4" name="Picture 3"/>
          <p:cNvPicPr>
            <a:picLocks noChangeAspect="1"/>
          </p:cNvPicPr>
          <p:nvPr/>
        </p:nvPicPr>
        <p:blipFill>
          <a:blip r:embed="rId2"/>
          <a:stretch>
            <a:fillRect/>
          </a:stretch>
        </p:blipFill>
        <p:spPr>
          <a:xfrm>
            <a:off x="1114425" y="2424598"/>
            <a:ext cx="5734050" cy="1952625"/>
          </a:xfrm>
          <a:prstGeom prst="rect">
            <a:avLst/>
          </a:prstGeom>
        </p:spPr>
      </p:pic>
      <p:pic>
        <p:nvPicPr>
          <p:cNvPr id="5" name="Picture 4"/>
          <p:cNvPicPr>
            <a:picLocks noChangeAspect="1"/>
          </p:cNvPicPr>
          <p:nvPr/>
        </p:nvPicPr>
        <p:blipFill>
          <a:blip r:embed="rId3"/>
          <a:stretch>
            <a:fillRect/>
          </a:stretch>
        </p:blipFill>
        <p:spPr>
          <a:xfrm>
            <a:off x="866775" y="4774639"/>
            <a:ext cx="6743700" cy="914400"/>
          </a:xfrm>
          <a:prstGeom prst="rect">
            <a:avLst/>
          </a:prstGeom>
        </p:spPr>
      </p:pic>
    </p:spTree>
    <p:extLst>
      <p:ext uri="{BB962C8B-B14F-4D97-AF65-F5344CB8AC3E}">
        <p14:creationId xmlns:p14="http://schemas.microsoft.com/office/powerpoint/2010/main" val="344686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pic>
        <p:nvPicPr>
          <p:cNvPr id="4" name="Picture 3"/>
          <p:cNvPicPr>
            <a:picLocks noChangeAspect="1"/>
          </p:cNvPicPr>
          <p:nvPr/>
        </p:nvPicPr>
        <p:blipFill>
          <a:blip r:embed="rId2"/>
          <a:stretch>
            <a:fillRect/>
          </a:stretch>
        </p:blipFill>
        <p:spPr>
          <a:xfrm>
            <a:off x="604837" y="1190625"/>
            <a:ext cx="3076575" cy="3028950"/>
          </a:xfrm>
          <a:prstGeom prst="rect">
            <a:avLst/>
          </a:prstGeom>
        </p:spPr>
      </p:pic>
      <p:pic>
        <p:nvPicPr>
          <p:cNvPr id="5" name="Picture 4"/>
          <p:cNvPicPr>
            <a:picLocks noChangeAspect="1"/>
          </p:cNvPicPr>
          <p:nvPr/>
        </p:nvPicPr>
        <p:blipFill>
          <a:blip r:embed="rId3"/>
          <a:stretch>
            <a:fillRect/>
          </a:stretch>
        </p:blipFill>
        <p:spPr>
          <a:xfrm>
            <a:off x="4057650" y="1190625"/>
            <a:ext cx="4800600" cy="3600450"/>
          </a:xfrm>
          <a:prstGeom prst="rect">
            <a:avLst/>
          </a:prstGeom>
        </p:spPr>
      </p:pic>
      <p:pic>
        <p:nvPicPr>
          <p:cNvPr id="6" name="Picture 5"/>
          <p:cNvPicPr>
            <a:picLocks noChangeAspect="1"/>
          </p:cNvPicPr>
          <p:nvPr/>
        </p:nvPicPr>
        <p:blipFill>
          <a:blip r:embed="rId4"/>
          <a:stretch>
            <a:fillRect/>
          </a:stretch>
        </p:blipFill>
        <p:spPr>
          <a:xfrm>
            <a:off x="513322" y="2990850"/>
            <a:ext cx="3914775" cy="3371850"/>
          </a:xfrm>
          <a:prstGeom prst="rect">
            <a:avLst/>
          </a:prstGeom>
        </p:spPr>
      </p:pic>
      <p:pic>
        <p:nvPicPr>
          <p:cNvPr id="7" name="Picture 6"/>
          <p:cNvPicPr>
            <a:picLocks noChangeAspect="1"/>
          </p:cNvPicPr>
          <p:nvPr/>
        </p:nvPicPr>
        <p:blipFill>
          <a:blip r:embed="rId5"/>
          <a:stretch>
            <a:fillRect/>
          </a:stretch>
        </p:blipFill>
        <p:spPr>
          <a:xfrm>
            <a:off x="4519612" y="2705100"/>
            <a:ext cx="3962400" cy="3476625"/>
          </a:xfrm>
          <a:prstGeom prst="rect">
            <a:avLst/>
          </a:prstGeom>
        </p:spPr>
      </p:pic>
      <p:sp>
        <p:nvSpPr>
          <p:cNvPr id="8" name="Rectangle 7"/>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8253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Lifecycle Hooks</a:t>
            </a:r>
          </a:p>
        </p:txBody>
      </p:sp>
    </p:spTree>
    <p:extLst>
      <p:ext uri="{BB962C8B-B14F-4D97-AF65-F5344CB8AC3E}">
        <p14:creationId xmlns:p14="http://schemas.microsoft.com/office/powerpoint/2010/main" val="146843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Lifecycle Hooks</a:t>
            </a:r>
          </a:p>
        </p:txBody>
      </p:sp>
      <p:sp>
        <p:nvSpPr>
          <p:cNvPr id="4" name="Text Placeholder 3"/>
          <p:cNvSpPr>
            <a:spLocks noGrp="1"/>
          </p:cNvSpPr>
          <p:nvPr>
            <p:ph type="body" idx="13"/>
          </p:nvPr>
        </p:nvSpPr>
        <p:spPr/>
        <p:txBody>
          <a:bodyPr/>
          <a:lstStyle/>
          <a:p>
            <a:r>
              <a:rPr lang="en-US"/>
              <a:t>Lifecycle hooks are the way Angular allows you to add code that runs before or after each step of</a:t>
            </a:r>
          </a:p>
          <a:p>
            <a:r>
              <a:rPr lang="en-US"/>
              <a:t>the directive or component lifecycle.</a:t>
            </a:r>
          </a:p>
          <a:p>
            <a:endParaRPr lang="en-US"/>
          </a:p>
        </p:txBody>
      </p:sp>
      <p:sp>
        <p:nvSpPr>
          <p:cNvPr id="5" name="Text Placeholder 4"/>
          <p:cNvSpPr>
            <a:spLocks noGrp="1"/>
          </p:cNvSpPr>
          <p:nvPr>
            <p:ph type="body" idx="14"/>
          </p:nvPr>
        </p:nvSpPr>
        <p:spPr/>
        <p:txBody>
          <a:bodyPr/>
          <a:lstStyle/>
          <a:p>
            <a:r>
              <a:rPr lang="en-US"/>
              <a:t>The list of hooks Angular offers are:</a:t>
            </a:r>
          </a:p>
          <a:p>
            <a:pPr marL="457200" indent="-457200">
              <a:buFont typeface="Arial" panose="020B0604020202020204" pitchFamily="34" charset="0"/>
              <a:buChar char="•"/>
            </a:pPr>
            <a:r>
              <a:rPr lang="en-US" err="1"/>
              <a:t>OnInit</a:t>
            </a:r>
            <a:endParaRPr lang="en-US"/>
          </a:p>
          <a:p>
            <a:pPr marL="457200" indent="-457200">
              <a:buFont typeface="Arial" panose="020B0604020202020204" pitchFamily="34" charset="0"/>
              <a:buChar char="•"/>
            </a:pPr>
            <a:r>
              <a:rPr lang="en-US" err="1"/>
              <a:t>OnDestroy</a:t>
            </a:r>
            <a:endParaRPr lang="en-US"/>
          </a:p>
          <a:p>
            <a:pPr marL="457200" indent="-457200">
              <a:buFont typeface="Arial" panose="020B0604020202020204" pitchFamily="34" charset="0"/>
              <a:buChar char="•"/>
            </a:pPr>
            <a:r>
              <a:rPr lang="en-US" err="1"/>
              <a:t>DoCheck</a:t>
            </a:r>
            <a:endParaRPr lang="en-US"/>
          </a:p>
          <a:p>
            <a:pPr marL="457200" indent="-457200">
              <a:buFont typeface="Arial" panose="020B0604020202020204" pitchFamily="34" charset="0"/>
              <a:buChar char="•"/>
            </a:pPr>
            <a:r>
              <a:rPr lang="en-US" err="1"/>
              <a:t>OnChanges</a:t>
            </a:r>
            <a:endParaRPr lang="en-US"/>
          </a:p>
          <a:p>
            <a:pPr marL="457200" indent="-457200">
              <a:buFont typeface="Arial" panose="020B0604020202020204" pitchFamily="34" charset="0"/>
              <a:buChar char="•"/>
            </a:pPr>
            <a:r>
              <a:rPr lang="en-US" err="1"/>
              <a:t>AfterContentInit</a:t>
            </a:r>
            <a:endParaRPr lang="en-US"/>
          </a:p>
          <a:p>
            <a:pPr marL="457200" indent="-457200">
              <a:buFont typeface="Arial" panose="020B0604020202020204" pitchFamily="34" charset="0"/>
              <a:buChar char="•"/>
            </a:pPr>
            <a:r>
              <a:rPr lang="en-US" err="1"/>
              <a:t>AfterContentChecked</a:t>
            </a:r>
            <a:endParaRPr lang="en-US"/>
          </a:p>
          <a:p>
            <a:pPr marL="457200" indent="-457200">
              <a:buFont typeface="Arial" panose="020B0604020202020204" pitchFamily="34" charset="0"/>
              <a:buChar char="•"/>
            </a:pPr>
            <a:r>
              <a:rPr lang="en-US" err="1"/>
              <a:t>AfterViewInit</a:t>
            </a:r>
            <a:endParaRPr lang="en-US"/>
          </a:p>
          <a:p>
            <a:pPr marL="457200" indent="-457200">
              <a:buFont typeface="Arial" panose="020B0604020202020204" pitchFamily="34" charset="0"/>
              <a:buChar char="•"/>
            </a:pPr>
            <a:r>
              <a:rPr lang="en-US" err="1"/>
              <a:t>AfterViewChecked</a:t>
            </a: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2578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Lifecycle Hooks</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In order to be notified</a:t>
            </a:r>
          </a:p>
          <a:p>
            <a:pPr marL="514350" indent="-514350">
              <a:buFont typeface="+mj-lt"/>
              <a:buAutoNum type="arabicPeriod"/>
            </a:pPr>
            <a:r>
              <a:rPr lang="en-US"/>
              <a:t>declare that your directive or component class implements the interface and then</a:t>
            </a:r>
          </a:p>
          <a:p>
            <a:pPr marL="514350" indent="-514350">
              <a:buFont typeface="+mj-lt"/>
              <a:buAutoNum type="arabicPeriod"/>
            </a:pPr>
            <a:r>
              <a:rPr lang="en-US"/>
              <a:t>declare the ng method of the hook (e.g. </a:t>
            </a:r>
            <a:r>
              <a:rPr lang="en-US" err="1"/>
              <a:t>ngOnInit</a:t>
            </a:r>
            <a:r>
              <a:rPr lang="en-US"/>
              <a:t>)</a:t>
            </a:r>
          </a:p>
          <a:p>
            <a:endParaRPr lang="en-US"/>
          </a:p>
        </p:txBody>
      </p:sp>
    </p:spTree>
    <p:extLst>
      <p:ext uri="{BB962C8B-B14F-4D97-AF65-F5344CB8AC3E}">
        <p14:creationId xmlns:p14="http://schemas.microsoft.com/office/powerpoint/2010/main" val="2462887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Lifecycle Hooks</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t>OnInit</a:t>
            </a:r>
            <a:r>
              <a:rPr lang="en-US"/>
              <a:t> and </a:t>
            </a:r>
            <a:r>
              <a:rPr lang="en-US" err="1"/>
              <a:t>OnDestroy</a:t>
            </a:r>
            <a:endParaRPr lang="en-US"/>
          </a:p>
          <a:p>
            <a:pPr marL="914400" lvl="1" indent="-457200">
              <a:buFont typeface="Arial" panose="020B0604020202020204" pitchFamily="34" charset="0"/>
              <a:buChar char="•"/>
            </a:pPr>
            <a:r>
              <a:rPr lang="en-US" b="1" err="1"/>
              <a:t>OnInit</a:t>
            </a:r>
            <a:r>
              <a:rPr lang="en-US"/>
              <a:t> hook is called when your directive properties have been initialized, and before any of the child directive properties are initialized.</a:t>
            </a:r>
          </a:p>
          <a:p>
            <a:pPr marL="914400" lvl="1" indent="-457200">
              <a:buFont typeface="Arial" panose="020B0604020202020204" pitchFamily="34" charset="0"/>
              <a:buChar char="•"/>
            </a:pPr>
            <a:r>
              <a:rPr lang="en-US" b="1" err="1"/>
              <a:t>OnDestroy</a:t>
            </a:r>
            <a:r>
              <a:rPr lang="en-US"/>
              <a:t> hook is called when the directive instance is destroyed. This is typically used if we need to do some cleanup every time our directive is destroyed.</a:t>
            </a:r>
          </a:p>
          <a:p>
            <a:r>
              <a:rPr lang="en-US">
                <a:hlinkClick r:id="rId2"/>
              </a:rPr>
              <a:t>https://plnkr.co/edit/2ZhTRZ?p=preview</a:t>
            </a:r>
            <a:r>
              <a:rPr lang="en-US"/>
              <a:t> </a:t>
            </a:r>
          </a:p>
          <a:p>
            <a:endParaRPr lang="en-US"/>
          </a:p>
          <a:p>
            <a:endParaRPr lang="en-US"/>
          </a:p>
        </p:txBody>
      </p:sp>
      <p:pic>
        <p:nvPicPr>
          <p:cNvPr id="3" name="Picture 2"/>
          <p:cNvPicPr>
            <a:picLocks noChangeAspect="1"/>
          </p:cNvPicPr>
          <p:nvPr/>
        </p:nvPicPr>
        <p:blipFill>
          <a:blip r:embed="rId3"/>
          <a:stretch>
            <a:fillRect/>
          </a:stretch>
        </p:blipFill>
        <p:spPr>
          <a:xfrm>
            <a:off x="7043744" y="4461510"/>
            <a:ext cx="1201545" cy="1188720"/>
          </a:xfrm>
          <a:prstGeom prst="rect">
            <a:avLst/>
          </a:prstGeom>
        </p:spPr>
      </p:pic>
    </p:spTree>
    <p:extLst>
      <p:ext uri="{BB962C8B-B14F-4D97-AF65-F5344CB8AC3E}">
        <p14:creationId xmlns:p14="http://schemas.microsoft.com/office/powerpoint/2010/main" val="214710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Debugging</a:t>
            </a:r>
          </a:p>
        </p:txBody>
      </p:sp>
    </p:spTree>
    <p:extLst>
      <p:ext uri="{BB962C8B-B14F-4D97-AF65-F5344CB8AC3E}">
        <p14:creationId xmlns:p14="http://schemas.microsoft.com/office/powerpoint/2010/main" val="339745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Augury</a:t>
            </a:r>
          </a:p>
          <a:p>
            <a:pPr marL="457200" indent="-457200">
              <a:buFont typeface="Arial" panose="020B0604020202020204" pitchFamily="34" charset="0"/>
              <a:buChar char="•"/>
            </a:pPr>
            <a:r>
              <a:rPr lang="en-US"/>
              <a:t>Debugging components from the Developer Console.</a:t>
            </a:r>
          </a:p>
          <a:p>
            <a:endParaRPr lang="en-US"/>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5" name="Picture 4"/>
          <p:cNvPicPr>
            <a:picLocks noChangeAspect="1"/>
          </p:cNvPicPr>
          <p:nvPr/>
        </p:nvPicPr>
        <p:blipFill>
          <a:blip r:embed="rId2"/>
          <a:stretch>
            <a:fillRect/>
          </a:stretch>
        </p:blipFill>
        <p:spPr>
          <a:xfrm>
            <a:off x="5991225" y="2481262"/>
            <a:ext cx="2571750" cy="2447925"/>
          </a:xfrm>
          <a:prstGeom prst="rect">
            <a:avLst/>
          </a:prstGeom>
        </p:spPr>
      </p:pic>
    </p:spTree>
    <p:extLst>
      <p:ext uri="{BB962C8B-B14F-4D97-AF65-F5344CB8AC3E}">
        <p14:creationId xmlns:p14="http://schemas.microsoft.com/office/powerpoint/2010/main" val="288340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Unit testing Angular applications</a:t>
            </a:r>
          </a:p>
        </p:txBody>
      </p:sp>
    </p:spTree>
    <p:extLst>
      <p:ext uri="{BB962C8B-B14F-4D97-AF65-F5344CB8AC3E}">
        <p14:creationId xmlns:p14="http://schemas.microsoft.com/office/powerpoint/2010/main" val="2533336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Testing Tools</a:t>
            </a:r>
          </a:p>
        </p:txBody>
      </p:sp>
      <p:graphicFrame>
        <p:nvGraphicFramePr>
          <p:cNvPr id="4" name="Table 3"/>
          <p:cNvGraphicFramePr>
            <a:graphicFrameLocks noGrp="1"/>
          </p:cNvGraphicFramePr>
          <p:nvPr>
            <p:extLst/>
          </p:nvPr>
        </p:nvGraphicFramePr>
        <p:xfrm>
          <a:off x="380353" y="1927627"/>
          <a:ext cx="8389644" cy="3633429"/>
        </p:xfrm>
        <a:graphic>
          <a:graphicData uri="http://schemas.openxmlformats.org/drawingml/2006/table">
            <a:tbl>
              <a:tblPr firstRow="1" bandCol="1">
                <a:tableStyleId>{9DCAF9ED-07DC-4A11-8D7F-57B35C25682E}</a:tableStyleId>
              </a:tblPr>
              <a:tblGrid>
                <a:gridCol w="2027996">
                  <a:extLst>
                    <a:ext uri="{9D8B030D-6E8A-4147-A177-3AD203B41FA5}">
                      <a16:colId xmlns:a16="http://schemas.microsoft.com/office/drawing/2014/main" xmlns="" val="2357327223"/>
                    </a:ext>
                  </a:extLst>
                </a:gridCol>
                <a:gridCol w="6361648">
                  <a:extLst>
                    <a:ext uri="{9D8B030D-6E8A-4147-A177-3AD203B41FA5}">
                      <a16:colId xmlns:a16="http://schemas.microsoft.com/office/drawing/2014/main" xmlns="" val="3407994745"/>
                    </a:ext>
                  </a:extLst>
                </a:gridCol>
              </a:tblGrid>
              <a:tr h="348342">
                <a:tc>
                  <a:txBody>
                    <a:bodyPr/>
                    <a:lstStyle/>
                    <a:p>
                      <a:pPr algn="l"/>
                      <a:r>
                        <a:rPr lang="en-US" sz="1400">
                          <a:effectLst/>
                        </a:rPr>
                        <a:t>Technology</a:t>
                      </a:r>
                      <a:endParaRPr lang="en-US" sz="1400" b="1">
                        <a:effectLst/>
                      </a:endParaRPr>
                    </a:p>
                  </a:txBody>
                  <a:tcPr marL="155764" marR="155764" marT="77882" marB="77882" anchor="ctr"/>
                </a:tc>
                <a:tc>
                  <a:txBody>
                    <a:bodyPr/>
                    <a:lstStyle/>
                    <a:p>
                      <a:pPr algn="l"/>
                      <a:r>
                        <a:rPr lang="en-US" sz="1400">
                          <a:effectLst/>
                        </a:rPr>
                        <a:t>Purpose</a:t>
                      </a:r>
                      <a:endParaRPr lang="en-US" sz="1400" b="1">
                        <a:effectLst/>
                      </a:endParaRPr>
                    </a:p>
                  </a:txBody>
                  <a:tcPr marL="155764" marR="155764" marT="77882" marB="77882" anchor="ctr"/>
                </a:tc>
                <a:extLst>
                  <a:ext uri="{0D108BD9-81ED-4DB2-BD59-A6C34878D82A}">
                    <a16:rowId xmlns:a16="http://schemas.microsoft.com/office/drawing/2014/main" xmlns="" val="1754130930"/>
                  </a:ext>
                </a:extLst>
              </a:tr>
              <a:tr h="450053">
                <a:tc>
                  <a:txBody>
                    <a:bodyPr/>
                    <a:lstStyle/>
                    <a:p>
                      <a:pPr algn="l" fontAlgn="t"/>
                      <a:r>
                        <a:rPr lang="en-US" sz="1400" b="1">
                          <a:effectLst/>
                        </a:rPr>
                        <a:t>Jasmine</a:t>
                      </a:r>
                    </a:p>
                  </a:txBody>
                  <a:tcPr marL="155764" marR="155764" marT="77882" marB="77882"/>
                </a:tc>
                <a:tc>
                  <a:txBody>
                    <a:bodyPr/>
                    <a:lstStyle/>
                    <a:p>
                      <a:pPr marL="0" indent="0" algn="l"/>
                      <a:r>
                        <a:rPr lang="en-US" sz="1400">
                          <a:effectLst/>
                        </a:rPr>
                        <a:t>The </a:t>
                      </a:r>
                      <a:r>
                        <a:rPr lang="en-US" sz="1400" u="none" strike="noStrike">
                          <a:effectLst/>
                        </a:rPr>
                        <a:t>Jasmine test framework</a:t>
                      </a:r>
                      <a:r>
                        <a:rPr lang="en-US" sz="1400">
                          <a:effectLst/>
                        </a:rPr>
                        <a:t> provides everything needed to write basic tests</a:t>
                      </a:r>
                      <a:endParaRPr lang="en-US" sz="1400" b="0">
                        <a:effectLst/>
                      </a:endParaRPr>
                    </a:p>
                  </a:txBody>
                  <a:tcPr marL="155764" marR="155764" marT="77882" marB="77882" anchor="ctr"/>
                </a:tc>
                <a:extLst>
                  <a:ext uri="{0D108BD9-81ED-4DB2-BD59-A6C34878D82A}">
                    <a16:rowId xmlns:a16="http://schemas.microsoft.com/office/drawing/2014/main" xmlns="" val="2223836021"/>
                  </a:ext>
                </a:extLst>
              </a:tr>
              <a:tr h="666589">
                <a:tc>
                  <a:txBody>
                    <a:bodyPr/>
                    <a:lstStyle/>
                    <a:p>
                      <a:pPr algn="l" fontAlgn="t"/>
                      <a:r>
                        <a:rPr lang="en-US" sz="1400" b="1">
                          <a:effectLst/>
                        </a:rPr>
                        <a:t>Angular testing utilities</a:t>
                      </a:r>
                    </a:p>
                  </a:txBody>
                  <a:tcPr marL="155764" marR="155764" marT="77882" marB="77882"/>
                </a:tc>
                <a:tc>
                  <a:txBody>
                    <a:bodyPr/>
                    <a:lstStyle/>
                    <a:p>
                      <a:pPr algn="l"/>
                      <a:r>
                        <a:rPr lang="en-US" sz="1400">
                          <a:effectLst/>
                        </a:rPr>
                        <a:t>Angular testing utilities create a test environment for the Angular application code under test. Use them to condition and control parts of the application as they interact within the Angular environment.</a:t>
                      </a:r>
                      <a:endParaRPr lang="en-US" sz="1400" b="0">
                        <a:effectLst/>
                      </a:endParaRPr>
                    </a:p>
                  </a:txBody>
                  <a:tcPr marL="155764" marR="155764" marT="77882" marB="77882" anchor="ctr"/>
                </a:tc>
                <a:extLst>
                  <a:ext uri="{0D108BD9-81ED-4DB2-BD59-A6C34878D82A}">
                    <a16:rowId xmlns:a16="http://schemas.microsoft.com/office/drawing/2014/main" xmlns="" val="1031035661"/>
                  </a:ext>
                </a:extLst>
              </a:tr>
              <a:tr h="703546">
                <a:tc>
                  <a:txBody>
                    <a:bodyPr/>
                    <a:lstStyle/>
                    <a:p>
                      <a:pPr algn="l" fontAlgn="t"/>
                      <a:r>
                        <a:rPr lang="en-US" sz="1400" b="1">
                          <a:effectLst/>
                        </a:rPr>
                        <a:t>Karma</a:t>
                      </a:r>
                    </a:p>
                  </a:txBody>
                  <a:tcPr marL="155764" marR="155764" marT="77882" marB="77882"/>
                </a:tc>
                <a:tc>
                  <a:txBody>
                    <a:bodyPr/>
                    <a:lstStyle/>
                    <a:p>
                      <a:pPr algn="l"/>
                      <a:r>
                        <a:rPr lang="en-US" sz="1400">
                          <a:effectLst/>
                        </a:rPr>
                        <a:t>The </a:t>
                      </a:r>
                      <a:r>
                        <a:rPr lang="en-US" sz="1400" u="none" strike="noStrike">
                          <a:effectLst/>
                        </a:rPr>
                        <a:t>karma test runner</a:t>
                      </a:r>
                      <a:r>
                        <a:rPr lang="en-US" sz="1400">
                          <a:effectLst/>
                        </a:rPr>
                        <a:t> is ideal for writing and running unit tests while developing the application. It can be an integral part of the project's development and continuous integration processes.</a:t>
                      </a:r>
                      <a:endParaRPr lang="en-US" sz="1400" b="0">
                        <a:effectLst/>
                      </a:endParaRPr>
                    </a:p>
                  </a:txBody>
                  <a:tcPr marL="155764" marR="155764" marT="77882" marB="77882" anchor="ctr"/>
                </a:tc>
                <a:extLst>
                  <a:ext uri="{0D108BD9-81ED-4DB2-BD59-A6C34878D82A}">
                    <a16:rowId xmlns:a16="http://schemas.microsoft.com/office/drawing/2014/main" xmlns="" val="41666311"/>
                  </a:ext>
                </a:extLst>
              </a:tr>
              <a:tr h="1024003">
                <a:tc>
                  <a:txBody>
                    <a:bodyPr/>
                    <a:lstStyle/>
                    <a:p>
                      <a:pPr algn="l" fontAlgn="t"/>
                      <a:r>
                        <a:rPr lang="en-US" sz="1400" b="1">
                          <a:effectLst/>
                        </a:rPr>
                        <a:t>Protractor</a:t>
                      </a:r>
                    </a:p>
                  </a:txBody>
                  <a:tcPr marL="155764" marR="155764" marT="77882" marB="77882"/>
                </a:tc>
                <a:tc>
                  <a:txBody>
                    <a:bodyPr/>
                    <a:lstStyle/>
                    <a:p>
                      <a:pPr algn="l"/>
                      <a:r>
                        <a:rPr lang="en-US" sz="1400">
                          <a:effectLst/>
                        </a:rPr>
                        <a:t>Use protractor to write and run end-to-end (e2e) tests. End-to-end tests explore the application as users experience it. In e2e testing, one process runs the real application and a second process runs protractor tests that simulate user behavior and assert that the application respond in the browser as expected.</a:t>
                      </a:r>
                      <a:endParaRPr lang="en-US" sz="1400" b="0">
                        <a:effectLst/>
                      </a:endParaRPr>
                    </a:p>
                  </a:txBody>
                  <a:tcPr marL="155764" marR="155764" marT="77882" marB="77882" anchor="ctr"/>
                </a:tc>
                <a:extLst>
                  <a:ext uri="{0D108BD9-81ED-4DB2-BD59-A6C34878D82A}">
                    <a16:rowId xmlns:a16="http://schemas.microsoft.com/office/drawing/2014/main" xmlns="" val="3064916287"/>
                  </a:ext>
                </a:extLst>
              </a:tr>
            </a:tbl>
          </a:graphicData>
        </a:graphic>
      </p:graphicFrame>
    </p:spTree>
    <p:extLst>
      <p:ext uri="{BB962C8B-B14F-4D97-AF65-F5344CB8AC3E}">
        <p14:creationId xmlns:p14="http://schemas.microsoft.com/office/powerpoint/2010/main" val="1563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Routing</a:t>
            </a:r>
          </a:p>
        </p:txBody>
      </p:sp>
    </p:spTree>
    <p:extLst>
      <p:ext uri="{BB962C8B-B14F-4D97-AF65-F5344CB8AC3E}">
        <p14:creationId xmlns:p14="http://schemas.microsoft.com/office/powerpoint/2010/main" val="2224320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Karma</a:t>
            </a:r>
          </a:p>
        </p:txBody>
      </p:sp>
      <p:sp>
        <p:nvSpPr>
          <p:cNvPr id="5" name="Text Placeholder 4"/>
          <p:cNvSpPr>
            <a:spLocks noGrp="1"/>
          </p:cNvSpPr>
          <p:nvPr>
            <p:ph type="body" idx="12"/>
          </p:nvPr>
        </p:nvSpPr>
        <p:spPr/>
        <p:txBody>
          <a:bodyPr/>
          <a:lstStyle/>
          <a:p>
            <a:pPr marL="257175" indent="-257175">
              <a:spcAft>
                <a:spcPts val="900"/>
              </a:spcAft>
              <a:buFont typeface="Wingdings" panose="05000000000000000000" pitchFamily="2" charset="2"/>
              <a:buChar char="§"/>
            </a:pPr>
            <a:r>
              <a:rPr lang="en-US">
                <a:solidFill>
                  <a:schemeClr val="tx1">
                    <a:lumMod val="95000"/>
                    <a:lumOff val="5000"/>
                  </a:schemeClr>
                </a:solidFill>
              </a:rPr>
              <a:t>Karma is test running framework</a:t>
            </a:r>
          </a:p>
          <a:p>
            <a:pPr marL="257175" indent="-257175">
              <a:spcAft>
                <a:spcPts val="900"/>
              </a:spcAft>
              <a:buFont typeface="Wingdings" panose="05000000000000000000" pitchFamily="2" charset="2"/>
              <a:buChar char="§"/>
            </a:pPr>
            <a:r>
              <a:rPr lang="en-US">
                <a:solidFill>
                  <a:schemeClr val="tx1">
                    <a:lumMod val="95000"/>
                    <a:lumOff val="5000"/>
                  </a:schemeClr>
                </a:solidFill>
              </a:rPr>
              <a:t>It can run for any JavaScript testing framework (given that an adapter is created for that testing framework)</a:t>
            </a:r>
          </a:p>
          <a:p>
            <a:pPr marL="257175" indent="-257175">
              <a:spcAft>
                <a:spcPts val="900"/>
              </a:spcAft>
              <a:buFont typeface="Wingdings" panose="05000000000000000000" pitchFamily="2" charset="2"/>
              <a:buChar char="§"/>
            </a:pPr>
            <a:r>
              <a:rPr lang="en-US">
                <a:solidFill>
                  <a:schemeClr val="tx1">
                    <a:lumMod val="95000"/>
                    <a:lumOff val="5000"/>
                  </a:schemeClr>
                </a:solidFill>
              </a:rPr>
              <a:t>Karma spawns an instance of the browser(s) specified</a:t>
            </a:r>
          </a:p>
          <a:p>
            <a:pPr marL="257175" indent="-257175">
              <a:spcAft>
                <a:spcPts val="900"/>
              </a:spcAft>
              <a:buFont typeface="Wingdings" panose="05000000000000000000" pitchFamily="2" charset="2"/>
              <a:buChar char="§"/>
            </a:pPr>
            <a:r>
              <a:rPr lang="en-US">
                <a:solidFill>
                  <a:schemeClr val="tx1">
                    <a:lumMod val="95000"/>
                    <a:lumOff val="5000"/>
                  </a:schemeClr>
                </a:solidFill>
              </a:rPr>
              <a:t>Karma can watch for file changes, and run tests whenever those files change. </a:t>
            </a:r>
          </a:p>
          <a:p>
            <a:pPr marL="257175" indent="-257175">
              <a:spcAft>
                <a:spcPts val="900"/>
              </a:spcAft>
              <a:buFont typeface="Wingdings" panose="05000000000000000000" pitchFamily="2" charset="2"/>
              <a:buChar char="§"/>
            </a:pPr>
            <a:r>
              <a:rPr lang="en-US">
                <a:solidFill>
                  <a:schemeClr val="tx1">
                    <a:lumMod val="95000"/>
                    <a:lumOff val="5000"/>
                  </a:schemeClr>
                </a:solidFill>
              </a:rPr>
              <a:t>All Karma configuration is placed in the file karma.conf.js</a:t>
            </a:r>
          </a:p>
        </p:txBody>
      </p:sp>
      <p:pic>
        <p:nvPicPr>
          <p:cNvPr id="4" name="Picture 2" descr="https://raw.githubusercontent.com/mjhea0/angular-testing-tutorial/master/img/angular-karma.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17237" y="4564443"/>
            <a:ext cx="2286000" cy="19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939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idx="12"/>
          </p:nvPr>
        </p:nvSpPr>
        <p:spPr/>
        <p:txBody>
          <a:bodyPr/>
          <a:lstStyle/>
          <a:p>
            <a:pPr marL="115888" indent="-115888">
              <a:buFont typeface="Wingdings" panose="05000000000000000000" pitchFamily="2" charset="2"/>
              <a:buChar char="§"/>
            </a:pPr>
            <a:r>
              <a:rPr lang="en-US"/>
              <a:t>Behavior-Driven Open Source Unit Testing Framework</a:t>
            </a:r>
          </a:p>
          <a:p>
            <a:pPr>
              <a:buFont typeface="Wingdings" panose="05000000000000000000" pitchFamily="2" charset="2"/>
              <a:buChar char="§"/>
            </a:pPr>
            <a:r>
              <a:rPr lang="en-US"/>
              <a:t>Works well with </a:t>
            </a:r>
            <a:r>
              <a:rPr lang="en-US" err="1"/>
              <a:t>Angular’s</a:t>
            </a:r>
            <a:r>
              <a:rPr lang="en-US"/>
              <a:t> injector.</a:t>
            </a:r>
          </a:p>
          <a:p>
            <a:pPr marL="115888" indent="-115888">
              <a:buFont typeface="Wingdings" panose="05000000000000000000" pitchFamily="2" charset="2"/>
              <a:buChar char="§"/>
            </a:pPr>
            <a:r>
              <a:rPr lang="en-US"/>
              <a:t>Based on “describe” and “it” to make complete sentences based on expectation of functionality.</a:t>
            </a:r>
          </a:p>
          <a:p>
            <a:pPr marL="600075" lvl="1" indent="-257175">
              <a:buFont typeface="Wingdings" panose="05000000000000000000" pitchFamily="2" charset="2"/>
              <a:buChar char="§"/>
            </a:pPr>
            <a:r>
              <a:rPr lang="en-US"/>
              <a:t>Strong readability </a:t>
            </a:r>
          </a:p>
          <a:p>
            <a:pPr marL="600075" lvl="1" indent="-257175">
              <a:buFont typeface="Wingdings" panose="05000000000000000000" pitchFamily="2" charset="2"/>
              <a:buChar char="§"/>
            </a:pPr>
            <a:r>
              <a:rPr lang="en-US"/>
              <a:t>Helps logging errors</a:t>
            </a:r>
          </a:p>
          <a:p>
            <a:pPr>
              <a:buFont typeface="Wingdings" panose="05000000000000000000" pitchFamily="2" charset="2"/>
              <a:buChar char="§"/>
            </a:pPr>
            <a:r>
              <a:rPr lang="en-US"/>
              <a:t>Includes matchers and possible customer matchers</a:t>
            </a:r>
          </a:p>
          <a:p>
            <a:pPr marL="600075" lvl="1" indent="-257175">
              <a:buFont typeface="Wingdings" panose="05000000000000000000" pitchFamily="2" charset="2"/>
              <a:buChar char="§"/>
            </a:pPr>
            <a:r>
              <a:rPr lang="en-US" err="1"/>
              <a:t>toBe</a:t>
            </a:r>
            <a:r>
              <a:rPr lang="en-US"/>
              <a:t>, </a:t>
            </a:r>
            <a:r>
              <a:rPr lang="en-US" err="1"/>
              <a:t>not.toBe</a:t>
            </a:r>
            <a:r>
              <a:rPr lang="en-US"/>
              <a:t>, </a:t>
            </a:r>
            <a:r>
              <a:rPr lang="en-US" err="1"/>
              <a:t>toEqual</a:t>
            </a:r>
            <a:r>
              <a:rPr lang="en-US"/>
              <a:t>, </a:t>
            </a:r>
            <a:r>
              <a:rPr lang="en-US" err="1"/>
              <a:t>toBeTruthy</a:t>
            </a:r>
            <a:r>
              <a:rPr lang="en-US"/>
              <a:t>, </a:t>
            </a:r>
            <a:r>
              <a:rPr lang="en-US" err="1"/>
              <a:t>toMatch</a:t>
            </a:r>
            <a:r>
              <a:rPr lang="en-US"/>
              <a:t>, etc.</a:t>
            </a:r>
          </a:p>
          <a:p>
            <a:pPr marL="115888" indent="-115888">
              <a:buFont typeface="Wingdings" panose="05000000000000000000" pitchFamily="2" charset="2"/>
              <a:buChar char="§"/>
            </a:pPr>
            <a:r>
              <a:rPr lang="en-US"/>
              <a:t>Capable of running only one test suite or test case by using </a:t>
            </a:r>
            <a:r>
              <a:rPr lang="en-US" err="1"/>
              <a:t>fdescribe</a:t>
            </a:r>
            <a:r>
              <a:rPr lang="en-US"/>
              <a:t> and fit.</a:t>
            </a:r>
          </a:p>
        </p:txBody>
      </p:sp>
      <p:pic>
        <p:nvPicPr>
          <p:cNvPr id="5" name="Picture 4" descr="http://derickbailey.com/wp-content/uploads/2014/04/jasmine.png"/>
          <p:cNvPicPr>
            <a:picLocks noChangeAspect="1" noChangeArrowheads="1"/>
          </p:cNvPicPr>
          <p:nvPr/>
        </p:nvPicPr>
        <p:blipFill>
          <a:blip r:embed="rId2" cstate="screen">
            <a:clrChange>
              <a:clrFrom>
                <a:srgbClr val="EAEAEA"/>
              </a:clrFrom>
              <a:clrTo>
                <a:srgbClr val="EAEAEA">
                  <a:alpha val="0"/>
                </a:srgbClr>
              </a:clrTo>
            </a:clrChange>
            <a:extLst>
              <a:ext uri="{28A0092B-C50C-407E-A947-70E740481C1C}">
                <a14:useLocalDpi xmlns:a14="http://schemas.microsoft.com/office/drawing/2010/main"/>
              </a:ext>
            </a:extLst>
          </a:blip>
          <a:srcRect/>
          <a:stretch>
            <a:fillRect/>
          </a:stretch>
        </p:blipFill>
        <p:spPr bwMode="auto">
          <a:xfrm>
            <a:off x="6103515" y="5189009"/>
            <a:ext cx="1554480" cy="12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sz="quarter" idx="12"/>
          </p:nvPr>
        </p:nvSpPr>
        <p:spPr/>
        <p:txBody>
          <a:bodyPr/>
          <a:lstStyle/>
          <a:p>
            <a:r>
              <a:rPr lang="en-US">
                <a:solidFill>
                  <a:schemeClr val="tx1"/>
                </a:solidFill>
              </a:rPr>
              <a:t>Jasmine is an open source testing framework that uses the BDD approach.</a:t>
            </a:r>
          </a:p>
          <a:p>
            <a:pPr marL="342900" indent="-342900">
              <a:buFont typeface="Arial" panose="020B0604020202020204" pitchFamily="34" charset="0"/>
              <a:buChar char="•"/>
            </a:pPr>
            <a:r>
              <a:rPr lang="en-US" b="1">
                <a:solidFill>
                  <a:schemeClr val="tx1"/>
                </a:solidFill>
              </a:rPr>
              <a:t>Suites</a:t>
            </a:r>
            <a:r>
              <a:rPr lang="en-US">
                <a:solidFill>
                  <a:schemeClr val="tx1"/>
                </a:solidFill>
              </a:rPr>
              <a:t> : </a:t>
            </a:r>
            <a:r>
              <a:rPr lang="en-US" b="1" i="1">
                <a:solidFill>
                  <a:schemeClr val="tx1"/>
                </a:solidFill>
              </a:rPr>
              <a:t>describe(string, function)</a:t>
            </a:r>
            <a:r>
              <a:rPr lang="en-US" i="1">
                <a:solidFill>
                  <a:schemeClr val="tx1"/>
                </a:solidFill>
              </a:rPr>
              <a:t> </a:t>
            </a:r>
            <a:r>
              <a:rPr lang="en-US">
                <a:solidFill>
                  <a:schemeClr val="tx1"/>
                </a:solidFill>
              </a:rPr>
              <a:t>functions, A test suite that takes a title and a function containing one or more specs.</a:t>
            </a:r>
          </a:p>
          <a:p>
            <a:pPr marL="342900" indent="-342900">
              <a:buFont typeface="Arial" panose="020B0604020202020204" pitchFamily="34" charset="0"/>
              <a:buChar char="•"/>
            </a:pPr>
            <a:r>
              <a:rPr lang="en-US" b="1">
                <a:solidFill>
                  <a:schemeClr val="tx1"/>
                </a:solidFill>
              </a:rPr>
              <a:t>Specs </a:t>
            </a:r>
            <a:r>
              <a:rPr lang="en-US">
                <a:solidFill>
                  <a:schemeClr val="tx1"/>
                </a:solidFill>
              </a:rPr>
              <a:t>: </a:t>
            </a:r>
            <a:r>
              <a:rPr lang="en-US" b="1" i="1">
                <a:solidFill>
                  <a:schemeClr val="tx1"/>
                </a:solidFill>
              </a:rPr>
              <a:t>it(string, function)</a:t>
            </a:r>
            <a:r>
              <a:rPr lang="en-US">
                <a:solidFill>
                  <a:schemeClr val="tx1"/>
                </a:solidFill>
              </a:rPr>
              <a:t> functions, take a title and a function containing one or more expectations.</a:t>
            </a:r>
          </a:p>
          <a:p>
            <a:endParaRPr lang="en-US" b="1">
              <a:solidFill>
                <a:schemeClr val="tx1"/>
              </a:solidFill>
            </a:endParaRPr>
          </a:p>
          <a:p>
            <a:pPr marL="342900"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37189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sz="quarter" idx="12"/>
          </p:nvPr>
        </p:nvSpPr>
        <p:spPr/>
        <p:txBody>
          <a:bodyPr/>
          <a:lstStyle/>
          <a:p>
            <a:r>
              <a:rPr lang="en-US">
                <a:solidFill>
                  <a:schemeClr val="tx1"/>
                </a:solidFill>
              </a:rPr>
              <a:t>Jasmine is an open source testing framework that uses the BDD approach.</a:t>
            </a:r>
          </a:p>
          <a:p>
            <a:pPr marL="342900" indent="-342900">
              <a:buFont typeface="Arial" panose="020B0604020202020204" pitchFamily="34" charset="0"/>
              <a:buChar char="•"/>
            </a:pPr>
            <a:r>
              <a:rPr lang="en-US" b="1">
                <a:solidFill>
                  <a:schemeClr val="tx1"/>
                </a:solidFill>
              </a:rPr>
              <a:t>Expectations</a:t>
            </a:r>
            <a:r>
              <a:rPr lang="en-US">
                <a:solidFill>
                  <a:schemeClr val="tx1"/>
                </a:solidFill>
              </a:rPr>
              <a:t>: assertions that evaluate to </a:t>
            </a:r>
            <a:r>
              <a:rPr lang="en-US" i="1">
                <a:solidFill>
                  <a:schemeClr val="tx1"/>
                </a:solidFill>
              </a:rPr>
              <a:t>true</a:t>
            </a:r>
            <a:r>
              <a:rPr lang="en-US">
                <a:solidFill>
                  <a:schemeClr val="tx1"/>
                </a:solidFill>
              </a:rPr>
              <a:t> or </a:t>
            </a:r>
            <a:r>
              <a:rPr lang="en-US" i="1">
                <a:solidFill>
                  <a:schemeClr val="tx1"/>
                </a:solidFill>
              </a:rPr>
              <a:t>false</a:t>
            </a:r>
            <a:r>
              <a:rPr lang="en-US">
                <a:solidFill>
                  <a:schemeClr val="tx1"/>
                </a:solidFill>
              </a:rPr>
              <a:t>. Basic syntax reads </a:t>
            </a:r>
            <a:r>
              <a:rPr lang="en-US" b="1" i="1">
                <a:solidFill>
                  <a:schemeClr val="tx1"/>
                </a:solidFill>
              </a:rPr>
              <a:t>expect(actual).</a:t>
            </a:r>
            <a:r>
              <a:rPr lang="en-US" b="1" i="1" err="1">
                <a:solidFill>
                  <a:schemeClr val="tx1"/>
                </a:solidFill>
              </a:rPr>
              <a:t>toBe</a:t>
            </a:r>
            <a:r>
              <a:rPr lang="en-US" b="1" i="1">
                <a:solidFill>
                  <a:schemeClr val="tx1"/>
                </a:solidFill>
              </a:rPr>
              <a:t>(expected)</a:t>
            </a:r>
            <a:endParaRPr lang="en-US">
              <a:solidFill>
                <a:schemeClr val="tx1"/>
              </a:solidFill>
            </a:endParaRPr>
          </a:p>
          <a:p>
            <a:pPr marL="342900" indent="-342900">
              <a:buFont typeface="Arial" panose="020B0604020202020204" pitchFamily="34" charset="0"/>
              <a:buChar char="•"/>
            </a:pPr>
            <a:r>
              <a:rPr lang="en-US" b="1">
                <a:solidFill>
                  <a:schemeClr val="tx1"/>
                </a:solidFill>
              </a:rPr>
              <a:t>Matchers</a:t>
            </a:r>
            <a:r>
              <a:rPr lang="en-US">
                <a:solidFill>
                  <a:schemeClr val="tx1"/>
                </a:solidFill>
              </a:rPr>
              <a:t> :  are predefined helpers for common assertions called in expect methods. </a:t>
            </a:r>
            <a:r>
              <a:rPr lang="en-US" err="1">
                <a:solidFill>
                  <a:schemeClr val="tx1"/>
                </a:solidFill>
              </a:rPr>
              <a:t>Eg</a:t>
            </a:r>
            <a:r>
              <a:rPr lang="en-US">
                <a:solidFill>
                  <a:schemeClr val="tx1"/>
                </a:solidFill>
              </a:rPr>
              <a:t>: </a:t>
            </a:r>
            <a:r>
              <a:rPr lang="en-US" b="1" i="1" err="1">
                <a:solidFill>
                  <a:schemeClr val="tx1"/>
                </a:solidFill>
              </a:rPr>
              <a:t>toBe</a:t>
            </a:r>
            <a:r>
              <a:rPr lang="en-US" b="1" i="1">
                <a:solidFill>
                  <a:schemeClr val="tx1"/>
                </a:solidFill>
              </a:rPr>
              <a:t>(expected)</a:t>
            </a:r>
            <a:r>
              <a:rPr lang="en-US">
                <a:solidFill>
                  <a:schemeClr val="tx1"/>
                </a:solidFill>
              </a:rPr>
              <a:t>, </a:t>
            </a:r>
            <a:r>
              <a:rPr lang="en-US" b="1" i="1" err="1">
                <a:solidFill>
                  <a:schemeClr val="tx1"/>
                </a:solidFill>
              </a:rPr>
              <a:t>toEqual</a:t>
            </a:r>
            <a:r>
              <a:rPr lang="en-US" b="1" i="1">
                <a:solidFill>
                  <a:schemeClr val="tx1"/>
                </a:solidFill>
              </a:rPr>
              <a:t>(expected)</a:t>
            </a:r>
            <a:r>
              <a:rPr lang="en-US">
                <a:solidFill>
                  <a:schemeClr val="tx1"/>
                </a:solidFill>
              </a:rPr>
              <a:t>. </a:t>
            </a:r>
          </a:p>
          <a:p>
            <a:pPr marL="342900" indent="-342900">
              <a:buFont typeface="Arial" panose="020B0604020202020204" pitchFamily="34" charset="0"/>
              <a:buChar char="•"/>
            </a:pPr>
            <a:r>
              <a:rPr lang="en-US" b="1" err="1">
                <a:solidFill>
                  <a:schemeClr val="tx1"/>
                </a:solidFill>
              </a:rPr>
              <a:t>beforeEach</a:t>
            </a:r>
            <a:r>
              <a:rPr lang="en-US" b="1">
                <a:solidFill>
                  <a:schemeClr val="tx1"/>
                </a:solidFill>
              </a:rPr>
              <a:t>() :  </a:t>
            </a:r>
            <a:r>
              <a:rPr lang="en-US">
                <a:solidFill>
                  <a:schemeClr val="tx1"/>
                </a:solidFill>
              </a:rPr>
              <a:t>Common setup code is defined here.</a:t>
            </a:r>
            <a:endParaRPr lang="en-US" b="1">
              <a:solidFill>
                <a:schemeClr val="tx1"/>
              </a:solidFill>
            </a:endParaRPr>
          </a:p>
          <a:p>
            <a:pPr marL="342900"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79736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Testing</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b="1">
                <a:solidFill>
                  <a:schemeClr val="tx1">
                    <a:lumMod val="95000"/>
                    <a:lumOff val="5000"/>
                  </a:schemeClr>
                </a:solidFill>
              </a:rPr>
              <a:t>@angular/core/testing </a:t>
            </a:r>
            <a:r>
              <a:rPr lang="en-US">
                <a:solidFill>
                  <a:schemeClr val="tx1">
                    <a:lumMod val="95000"/>
                    <a:lumOff val="5000"/>
                  </a:schemeClr>
                </a:solidFill>
              </a:rPr>
              <a:t>provides wrappers and routines that Angular requires when testing components.</a:t>
            </a:r>
          </a:p>
          <a:p>
            <a:pPr marL="342900" indent="-342900">
              <a:buFont typeface="Arial" panose="020B0604020202020204" pitchFamily="34" charset="0"/>
              <a:buChar char="•"/>
            </a:pPr>
            <a:r>
              <a:rPr lang="en-US">
                <a:solidFill>
                  <a:schemeClr val="tx1">
                    <a:lumMod val="95000"/>
                    <a:lumOff val="5000"/>
                  </a:schemeClr>
                </a:solidFill>
              </a:rPr>
              <a:t>Each unit test is put into its own separate file. </a:t>
            </a:r>
          </a:p>
        </p:txBody>
      </p:sp>
    </p:spTree>
    <p:extLst>
      <p:ext uri="{BB962C8B-B14F-4D97-AF65-F5344CB8AC3E}">
        <p14:creationId xmlns:p14="http://schemas.microsoft.com/office/powerpoint/2010/main" val="3731229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Isolated unit tests vs. Integrated Test</a:t>
            </a:r>
          </a:p>
        </p:txBody>
      </p:sp>
      <p:graphicFrame>
        <p:nvGraphicFramePr>
          <p:cNvPr id="5" name="Diagram 4"/>
          <p:cNvGraphicFramePr/>
          <p:nvPr>
            <p:extLst/>
          </p:nvPr>
        </p:nvGraphicFramePr>
        <p:xfrm>
          <a:off x="380356" y="1927623"/>
          <a:ext cx="8389643" cy="350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57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Isolated unit Test</a:t>
            </a:r>
          </a:p>
        </p:txBody>
      </p:sp>
      <p:sp>
        <p:nvSpPr>
          <p:cNvPr id="4" name="Rectangle 1"/>
          <p:cNvSpPr>
            <a:spLocks noGrp="1" noChangeArrowheads="1"/>
          </p:cNvSpPr>
          <p:nvPr>
            <p:ph type="body" sz="quarter" idx="12"/>
          </p:nvPr>
        </p:nvSpPr>
        <p:spPr bwMode="auto">
          <a:xfrm>
            <a:off x="494638" y="1639111"/>
            <a:ext cx="817082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eaLnBrk="0" fontAlgn="base" hangingPunct="0">
              <a:spcBef>
                <a:spcPct val="0"/>
              </a:spcBef>
              <a:spcAft>
                <a:spcPct val="0"/>
              </a:spcAft>
              <a:buClrTx/>
              <a:buSzTx/>
            </a:pPr>
            <a:r>
              <a:rPr lang="en-US" altLang="en-US" sz="2200">
                <a:solidFill>
                  <a:srgbClr val="000000"/>
                </a:solidFill>
                <a:latin typeface="Courier New" panose="02070309020205020404" pitchFamily="49" charset="0"/>
                <a:cs typeface="Courier New" panose="02070309020205020404" pitchFamily="49" charset="0"/>
              </a:rPr>
              <a:t>describe(</a:t>
            </a:r>
            <a:r>
              <a:rPr lang="en-US" altLang="en-US" sz="2200" b="1">
                <a:solidFill>
                  <a:srgbClr val="008000"/>
                </a:solidFill>
                <a:latin typeface="Courier New" panose="02070309020205020404" pitchFamily="49" charset="0"/>
                <a:cs typeface="Courier New" panose="02070309020205020404" pitchFamily="49" charset="0"/>
              </a:rPr>
              <a:t>'</a:t>
            </a:r>
            <a:r>
              <a:rPr lang="en-US" altLang="en-US" sz="2200" b="1" err="1">
                <a:solidFill>
                  <a:srgbClr val="008000"/>
                </a:solidFill>
                <a:latin typeface="Courier New" panose="02070309020205020404" pitchFamily="49" charset="0"/>
                <a:cs typeface="Courier New" panose="02070309020205020404" pitchFamily="49" charset="0"/>
              </a:rPr>
              <a:t>AppComponent</a:t>
            </a:r>
            <a:r>
              <a:rPr lang="en-US" altLang="en-US" sz="2200" b="1">
                <a:solidFill>
                  <a:srgbClr val="008000"/>
                </a:solidFill>
                <a:latin typeface="Courier New" panose="02070309020205020404" pitchFamily="49" charset="0"/>
                <a:cs typeface="Courier New" panose="02070309020205020404" pitchFamily="49" charset="0"/>
              </a:rPr>
              <a:t>'</a:t>
            </a:r>
            <a:r>
              <a:rPr lang="en-US" altLang="en-US" sz="2200">
                <a:solidFill>
                  <a:srgbClr val="000000"/>
                </a:solidFill>
                <a:latin typeface="Courier New" panose="02070309020205020404" pitchFamily="49" charset="0"/>
                <a:cs typeface="Courier New" panose="02070309020205020404" pitchFamily="49" charset="0"/>
              </a:rPr>
              <a:t>, () =&gt;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err="1">
                <a:solidFill>
                  <a:srgbClr val="000000"/>
                </a:solidFill>
                <a:latin typeface="Courier New" panose="02070309020205020404" pitchFamily="49" charset="0"/>
                <a:cs typeface="Courier New" panose="02070309020205020404" pitchFamily="49" charset="0"/>
              </a:rPr>
              <a:t>beforeEach</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0080"/>
                </a:solidFill>
                <a:latin typeface="Courier New" panose="02070309020205020404" pitchFamily="49" charset="0"/>
                <a:cs typeface="Courier New" panose="02070309020205020404" pitchFamily="49" charset="0"/>
              </a:rPr>
              <a:t>function</a:t>
            </a: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err="1">
                <a:solidFill>
                  <a:srgbClr val="000080"/>
                </a:solidFill>
                <a:latin typeface="Courier New" panose="02070309020205020404" pitchFamily="49" charset="0"/>
                <a:cs typeface="Courier New" panose="02070309020205020404" pitchFamily="49" charset="0"/>
              </a:rPr>
              <a:t>this</a:t>
            </a:r>
            <a:r>
              <a:rPr lang="en-US" altLang="en-US" sz="2200" err="1">
                <a:solidFill>
                  <a:srgbClr val="000000"/>
                </a:solidFill>
                <a:latin typeface="Courier New" panose="02070309020205020404" pitchFamily="49" charset="0"/>
                <a:cs typeface="Courier New" panose="02070309020205020404" pitchFamily="49" charset="0"/>
              </a:rPr>
              <a:t>.</a:t>
            </a:r>
            <a:r>
              <a:rPr lang="en-US" altLang="en-US" sz="2200" b="1" err="1">
                <a:solidFill>
                  <a:srgbClr val="660E7A"/>
                </a:solidFill>
                <a:latin typeface="Courier New" panose="02070309020205020404" pitchFamily="49" charset="0"/>
                <a:cs typeface="Courier New" panose="02070309020205020404" pitchFamily="49" charset="0"/>
              </a:rPr>
              <a:t>app</a:t>
            </a:r>
            <a:r>
              <a:rPr lang="en-US" altLang="en-US" sz="2200" b="1">
                <a:solidFill>
                  <a:srgbClr val="660E7A"/>
                </a:solidFill>
                <a:latin typeface="Courier New" panose="02070309020205020404" pitchFamily="49" charset="0"/>
                <a:cs typeface="Courier New" panose="02070309020205020404" pitchFamily="49" charset="0"/>
              </a:rPr>
              <a:t> </a:t>
            </a: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a:solidFill>
                  <a:srgbClr val="000080"/>
                </a:solidFill>
                <a:latin typeface="Courier New" panose="02070309020205020404" pitchFamily="49" charset="0"/>
                <a:cs typeface="Courier New" panose="02070309020205020404" pitchFamily="49" charset="0"/>
              </a:rPr>
              <a:t>new </a:t>
            </a:r>
            <a:r>
              <a:rPr lang="en-US" altLang="en-US" sz="2200" err="1">
                <a:solidFill>
                  <a:srgbClr val="000000"/>
                </a:solidFill>
                <a:latin typeface="Courier New" panose="02070309020205020404" pitchFamily="49" charset="0"/>
                <a:cs typeface="Courier New" panose="02070309020205020404" pitchFamily="49" charset="0"/>
              </a:rPr>
              <a:t>AppComponent</a:t>
            </a:r>
            <a:r>
              <a:rPr lang="en-US" altLang="en-US" sz="2200">
                <a:solidFill>
                  <a:srgbClr val="000000"/>
                </a:solidFill>
                <a:latin typeface="Courier New" panose="02070309020205020404" pitchFamily="49" charset="0"/>
                <a:cs typeface="Courier New" panose="02070309020205020404" pitchFamily="49" charset="0"/>
              </a:rPr>
              <a:t>();</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a:solidFill>
                  <a:srgbClr val="000000"/>
                </a:solidFill>
                <a:latin typeface="Courier New" panose="02070309020205020404" pitchFamily="49" charset="0"/>
                <a:cs typeface="Courier New" panose="02070309020205020404" pitchFamily="49" charset="0"/>
              </a:rPr>
              <a:t>it</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8000"/>
                </a:solidFill>
                <a:latin typeface="Courier New" panose="02070309020205020404" pitchFamily="49" charset="0"/>
                <a:cs typeface="Courier New" panose="02070309020205020404" pitchFamily="49" charset="0"/>
              </a:rPr>
              <a:t>'should have hello property'</a:t>
            </a: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a:solidFill>
                  <a:srgbClr val="000080"/>
                </a:solidFill>
                <a:latin typeface="Courier New" panose="02070309020205020404" pitchFamily="49" charset="0"/>
                <a:cs typeface="Courier New" panose="02070309020205020404" pitchFamily="49" charset="0"/>
              </a:rPr>
              <a:t>function</a:t>
            </a: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a:solidFill>
                  <a:srgbClr val="000000"/>
                </a:solidFill>
                <a:latin typeface="Courier New" panose="02070309020205020404" pitchFamily="49" charset="0"/>
                <a:cs typeface="Courier New" panose="02070309020205020404" pitchFamily="49" charset="0"/>
              </a:rPr>
              <a:t>expect</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err="1">
                <a:solidFill>
                  <a:srgbClr val="000080"/>
                </a:solidFill>
                <a:latin typeface="Courier New" panose="02070309020205020404" pitchFamily="49" charset="0"/>
                <a:cs typeface="Courier New" panose="02070309020205020404" pitchFamily="49" charset="0"/>
              </a:rPr>
              <a:t>this</a:t>
            </a:r>
            <a:r>
              <a:rPr lang="en-US" altLang="en-US" sz="2200" err="1">
                <a:solidFill>
                  <a:srgbClr val="000000"/>
                </a:solidFill>
                <a:latin typeface="Courier New" panose="02070309020205020404" pitchFamily="49" charset="0"/>
                <a:cs typeface="Courier New" panose="02070309020205020404" pitchFamily="49" charset="0"/>
              </a:rPr>
              <a:t>.app.</a:t>
            </a:r>
            <a:r>
              <a:rPr lang="en-US" altLang="en-US" sz="2200" b="1" err="1">
                <a:solidFill>
                  <a:srgbClr val="660E7A"/>
                </a:solidFill>
                <a:latin typeface="Courier New" panose="02070309020205020404" pitchFamily="49" charset="0"/>
                <a:cs typeface="Courier New" panose="02070309020205020404" pitchFamily="49" charset="0"/>
              </a:rPr>
              <a:t>title</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err="1">
                <a:solidFill>
                  <a:srgbClr val="7A7A43"/>
                </a:solidFill>
                <a:latin typeface="Courier New" panose="02070309020205020404" pitchFamily="49" charset="0"/>
                <a:cs typeface="Courier New" panose="02070309020205020404" pitchFamily="49" charset="0"/>
              </a:rPr>
              <a:t>toBe</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8000"/>
                </a:solidFill>
                <a:latin typeface="Courier New" panose="02070309020205020404" pitchFamily="49" charset="0"/>
                <a:cs typeface="Courier New" panose="02070309020205020404" pitchFamily="49" charset="0"/>
              </a:rPr>
              <a:t>'app works!'</a:t>
            </a:r>
            <a:r>
              <a:rPr lang="en-US" altLang="en-US" sz="2200">
                <a:solidFill>
                  <a:srgbClr val="000000"/>
                </a:solidFill>
                <a:latin typeface="Courier New" panose="02070309020205020404" pitchFamily="49" charset="0"/>
                <a:cs typeface="Courier New" panose="02070309020205020404" pitchFamily="49" charset="0"/>
              </a:rPr>
              <a:t>);</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a:t>
            </a:r>
            <a:endParaRPr lang="en-US" altLang="en-US" sz="1800">
              <a:solidFill>
                <a:schemeClr val="tx1"/>
              </a:solidFill>
            </a:endParaRPr>
          </a:p>
        </p:txBody>
      </p:sp>
    </p:spTree>
    <p:extLst>
      <p:ext uri="{BB962C8B-B14F-4D97-AF65-F5344CB8AC3E}">
        <p14:creationId xmlns:p14="http://schemas.microsoft.com/office/powerpoint/2010/main" val="125066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Protractor?</a:t>
            </a:r>
          </a:p>
        </p:txBody>
      </p:sp>
      <p:sp>
        <p:nvSpPr>
          <p:cNvPr id="3" name="Text Placeholder 2"/>
          <p:cNvSpPr>
            <a:spLocks noGrp="1"/>
          </p:cNvSpPr>
          <p:nvPr>
            <p:ph type="body" idx="12"/>
          </p:nvPr>
        </p:nvSpPr>
        <p:spPr/>
        <p:txBody>
          <a:bodyPr/>
          <a:lstStyle/>
          <a:p>
            <a:r>
              <a:rPr lang="en-US"/>
              <a:t>Functional testing framework that run tests cases against the application running in a browser.</a:t>
            </a:r>
          </a:p>
          <a:p>
            <a:r>
              <a:rPr lang="en-US"/>
              <a:t>Builds on top of:</a:t>
            </a:r>
          </a:p>
          <a:p>
            <a:pPr lvl="1"/>
            <a:r>
              <a:rPr lang="en-US"/>
              <a:t>Jasmine to specify the test cases</a:t>
            </a:r>
          </a:p>
          <a:p>
            <a:pPr lvl="1"/>
            <a:r>
              <a:rPr lang="en-US"/>
              <a:t>Selenium to talk through the browser</a:t>
            </a:r>
          </a:p>
          <a:p>
            <a:r>
              <a:rPr lang="en-US"/>
              <a:t>Protractor can also:</a:t>
            </a:r>
          </a:p>
          <a:p>
            <a:pPr lvl="1"/>
            <a:r>
              <a:rPr lang="en-US"/>
              <a:t>Run multiple browsers at once.</a:t>
            </a:r>
          </a:p>
          <a:p>
            <a:pPr lvl="1"/>
            <a:r>
              <a:rPr lang="en-US"/>
              <a:t>Run the tests on a remote address.</a:t>
            </a:r>
          </a:p>
        </p:txBody>
      </p:sp>
      <p:pic>
        <p:nvPicPr>
          <p:cNvPr id="5" name="Picture 4"/>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907239" y="3982097"/>
            <a:ext cx="2651760" cy="2185931"/>
          </a:xfrm>
          <a:prstGeom prst="rect">
            <a:avLst/>
          </a:prstGeom>
          <a:ln>
            <a:noFill/>
          </a:ln>
        </p:spPr>
      </p:pic>
    </p:spTree>
    <p:extLst>
      <p:ext uri="{BB962C8B-B14F-4D97-AF65-F5344CB8AC3E}">
        <p14:creationId xmlns:p14="http://schemas.microsoft.com/office/powerpoint/2010/main" val="2903672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Unit testing Framework</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Angular provides its own set of classes that build upon the Jasmine framework to help writing unit testing for the framework.</a:t>
            </a:r>
          </a:p>
          <a:p>
            <a:pPr marL="457200" indent="-457200">
              <a:buFont typeface="Arial" panose="020B0604020202020204" pitchFamily="34" charset="0"/>
              <a:buChar char="•"/>
            </a:pPr>
            <a:r>
              <a:rPr lang="en-US"/>
              <a:t>The main testing framework can be found on the </a:t>
            </a:r>
            <a:r>
              <a:rPr lang="en-US" b="1"/>
              <a:t>@angular/core/testing </a:t>
            </a:r>
            <a:r>
              <a:rPr lang="en-US"/>
              <a:t>package</a:t>
            </a:r>
          </a:p>
        </p:txBody>
      </p:sp>
      <p:sp>
        <p:nvSpPr>
          <p:cNvPr id="4" name="TextBox 3"/>
          <p:cNvSpPr txBox="1"/>
          <p:nvPr/>
        </p:nvSpPr>
        <p:spPr>
          <a:xfrm>
            <a:off x="695325" y="3656003"/>
            <a:ext cx="3810000" cy="2333863"/>
          </a:xfrm>
          <a:prstGeom prst="irregularSeal1">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a:t>Stubs </a:t>
            </a:r>
            <a:r>
              <a:rPr lang="en-US" sz="1200"/>
              <a:t>are objects we create on the fly, with a subset of the behaviors our dependency has</a:t>
            </a:r>
          </a:p>
        </p:txBody>
      </p:sp>
      <p:sp>
        <p:nvSpPr>
          <p:cNvPr id="5" name="TextBox 4"/>
          <p:cNvSpPr txBox="1"/>
          <p:nvPr/>
        </p:nvSpPr>
        <p:spPr>
          <a:xfrm>
            <a:off x="4580052" y="3265478"/>
            <a:ext cx="3810000" cy="2852499"/>
          </a:xfrm>
          <a:prstGeom prst="irregularSeal1">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a:t>Mocks</a:t>
            </a:r>
            <a:r>
              <a:rPr lang="en-US" sz="1200"/>
              <a:t> will be a more complete representation of objects, that overrides parts or all of the behavior of the dependency</a:t>
            </a:r>
          </a:p>
        </p:txBody>
      </p:sp>
    </p:spTree>
    <p:extLst>
      <p:ext uri="{BB962C8B-B14F-4D97-AF65-F5344CB8AC3E}">
        <p14:creationId xmlns:p14="http://schemas.microsoft.com/office/powerpoint/2010/main" val="2768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with Angular </a:t>
            </a:r>
            <a:r>
              <a:rPr lang="en-US" err="1"/>
              <a:t>Cli</a:t>
            </a:r>
            <a:r>
              <a:rPr lang="en-US"/>
              <a:t> app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ng test runs the tests written and run the karma plugin.</a:t>
            </a:r>
          </a:p>
          <a:p>
            <a:pPr marL="457200" indent="-457200">
              <a:buFont typeface="Arial" panose="020B0604020202020204" pitchFamily="34" charset="0"/>
              <a:buChar char="•"/>
            </a:pPr>
            <a:r>
              <a:rPr lang="en-US"/>
              <a:t>ng test –code-coverage places the coverage reports under coverage folder</a:t>
            </a:r>
          </a:p>
        </p:txBody>
      </p:sp>
    </p:spTree>
    <p:extLst>
      <p:ext uri="{BB962C8B-B14F-4D97-AF65-F5344CB8AC3E}">
        <p14:creationId xmlns:p14="http://schemas.microsoft.com/office/powerpoint/2010/main" val="33664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Routing</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b="1"/>
              <a:t>Why do we need Routing</a:t>
            </a:r>
          </a:p>
          <a:p>
            <a:pPr lvl="1"/>
            <a:r>
              <a:rPr lang="en-US"/>
              <a:t>It is important because we can </a:t>
            </a:r>
          </a:p>
          <a:p>
            <a:pPr marL="971550" lvl="1" indent="-514350">
              <a:buFont typeface="+mj-lt"/>
              <a:buAutoNum type="arabicPeriod"/>
            </a:pPr>
            <a:r>
              <a:rPr lang="en-US"/>
              <a:t>separate different areas of the app</a:t>
            </a:r>
          </a:p>
          <a:p>
            <a:pPr marL="971550" lvl="1" indent="-514350">
              <a:buFont typeface="+mj-lt"/>
              <a:buAutoNum type="arabicPeriod"/>
            </a:pPr>
            <a:r>
              <a:rPr lang="en-US"/>
              <a:t>maintain the state in the app</a:t>
            </a:r>
          </a:p>
          <a:p>
            <a:pPr marL="971550" lvl="1" indent="-514350">
              <a:buFont typeface="+mj-lt"/>
              <a:buAutoNum type="arabicPeriod"/>
            </a:pPr>
            <a:r>
              <a:rPr lang="en-US"/>
              <a:t>protect areas of the app based on certain rules</a:t>
            </a:r>
          </a:p>
          <a:p>
            <a:pPr marL="457200" indent="-457200">
              <a:buFont typeface="Arial" panose="020B0604020202020204" pitchFamily="34" charset="0"/>
              <a:buChar char="•"/>
            </a:pPr>
            <a:r>
              <a:rPr lang="en-US"/>
              <a:t>Routing let us to change the </a:t>
            </a:r>
            <a:r>
              <a:rPr lang="en-US" err="1"/>
              <a:t>url</a:t>
            </a:r>
            <a:r>
              <a:rPr lang="en-US"/>
              <a:t> for different pages within the application. Hence </a:t>
            </a:r>
          </a:p>
          <a:p>
            <a:pPr marL="914400" lvl="1" indent="-457200">
              <a:buFont typeface="Arial" panose="020B0604020202020204" pitchFamily="34" charset="0"/>
              <a:buChar char="•"/>
            </a:pPr>
            <a:r>
              <a:rPr lang="en-US"/>
              <a:t>You can maintain the page even after refresh</a:t>
            </a:r>
          </a:p>
          <a:p>
            <a:pPr marL="914400" lvl="1" indent="-457200">
              <a:buFont typeface="Arial" panose="020B0604020202020204" pitchFamily="34" charset="0"/>
              <a:buChar char="•"/>
            </a:pPr>
            <a:r>
              <a:rPr lang="en-US"/>
              <a:t>Bookmark a page</a:t>
            </a:r>
          </a:p>
          <a:p>
            <a:pPr marL="914400" lvl="1" indent="-457200">
              <a:buFont typeface="Arial" panose="020B0604020202020204" pitchFamily="34" charset="0"/>
              <a:buChar char="•"/>
            </a:pPr>
            <a:r>
              <a:rPr lang="en-US"/>
              <a:t>Share the </a:t>
            </a:r>
            <a:r>
              <a:rPr lang="en-US" err="1"/>
              <a:t>url</a:t>
            </a:r>
            <a:r>
              <a:rPr lang="en-US"/>
              <a:t> with others</a:t>
            </a:r>
          </a:p>
        </p:txBody>
      </p:sp>
    </p:spTree>
    <p:extLst>
      <p:ext uri="{BB962C8B-B14F-4D97-AF65-F5344CB8AC3E}">
        <p14:creationId xmlns:p14="http://schemas.microsoft.com/office/powerpoint/2010/main" val="3042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Service class with Http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Interacting with a live service every time a test is run is a poor idea and hence angular provides </a:t>
            </a:r>
            <a:r>
              <a:rPr lang="en-US" sz="2800"/>
              <a:t>with a way to create fake HTTP calls with </a:t>
            </a:r>
            <a:r>
              <a:rPr lang="en-US" sz="2800" b="1" err="1"/>
              <a:t>MockBackend</a:t>
            </a:r>
            <a:endParaRPr lang="en-US" b="1"/>
          </a:p>
          <a:p>
            <a:pPr marL="457200" indent="-457200">
              <a:buFont typeface="Arial" panose="020B0604020202020204" pitchFamily="34" charset="0"/>
              <a:buChar char="•"/>
            </a:pPr>
            <a:r>
              <a:rPr lang="en-US"/>
              <a:t>This acts as a fake http library and for the code it acts as a real. </a:t>
            </a:r>
          </a:p>
          <a:p>
            <a:pPr marL="457200" indent="-457200">
              <a:buFont typeface="Arial" panose="020B0604020202020204" pitchFamily="34" charset="0"/>
              <a:buChar char="•"/>
            </a:pPr>
            <a:r>
              <a:rPr lang="en-US"/>
              <a:t>It provides the methods available in the real http. </a:t>
            </a:r>
          </a:p>
          <a:p>
            <a:pPr marL="457200" indent="-457200">
              <a:buFont typeface="Arial" panose="020B0604020202020204" pitchFamily="34" charset="0"/>
              <a:buChar char="•"/>
            </a:pPr>
            <a:r>
              <a:rPr lang="en-US" b="1" err="1"/>
              <a:t>MockBackend</a:t>
            </a:r>
            <a:r>
              <a:rPr lang="en-US"/>
              <a:t> will actually allow us to setup expectations and watch for behaviors we expect.</a:t>
            </a:r>
          </a:p>
        </p:txBody>
      </p:sp>
    </p:spTree>
    <p:extLst>
      <p:ext uri="{BB962C8B-B14F-4D97-AF65-F5344CB8AC3E}">
        <p14:creationId xmlns:p14="http://schemas.microsoft.com/office/powerpoint/2010/main" val="294764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Service class with Http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Need to configure the top level </a:t>
            </a:r>
            <a:r>
              <a:rPr lang="en-US" err="1"/>
              <a:t>NgModule</a:t>
            </a:r>
            <a:r>
              <a:rPr lang="en-US"/>
              <a:t> that will be used to test</a:t>
            </a:r>
          </a:p>
          <a:p>
            <a:pPr marL="457200" indent="-457200">
              <a:buFont typeface="Arial" panose="020B0604020202020204" pitchFamily="34" charset="0"/>
              <a:buChar char="•"/>
            </a:pPr>
            <a:r>
              <a:rPr lang="en-US"/>
              <a:t>We should configure the providers, declare components and import modules just like normal </a:t>
            </a:r>
            <a:r>
              <a:rPr lang="en-US" err="1"/>
              <a:t>NgModule</a:t>
            </a:r>
            <a:r>
              <a:rPr lang="en-US"/>
              <a:t> which is done using </a:t>
            </a:r>
            <a:r>
              <a:rPr lang="en-US" b="1" err="1"/>
              <a:t>TestBed.configureTestingModule</a:t>
            </a:r>
            <a:endParaRPr lang="en-US" b="1"/>
          </a:p>
          <a:p>
            <a:pPr marL="457200" indent="-457200">
              <a:buFont typeface="Arial" panose="020B0604020202020204" pitchFamily="34" charset="0"/>
              <a:buChar char="•"/>
            </a:pPr>
            <a:r>
              <a:rPr lang="en-US"/>
              <a:t>When testing http requests we create a version of Http that uses the </a:t>
            </a:r>
            <a:r>
              <a:rPr lang="en-US" err="1"/>
              <a:t>MockBackEnd</a:t>
            </a:r>
            <a:r>
              <a:rPr lang="en-US"/>
              <a:t> Internally. </a:t>
            </a:r>
          </a:p>
          <a:p>
            <a:endParaRPr lang="en-US"/>
          </a:p>
        </p:txBody>
      </p:sp>
      <p:pic>
        <p:nvPicPr>
          <p:cNvPr id="4" name="Picture 3"/>
          <p:cNvPicPr>
            <a:picLocks noChangeAspect="1"/>
          </p:cNvPicPr>
          <p:nvPr/>
        </p:nvPicPr>
        <p:blipFill>
          <a:blip r:embed="rId3"/>
          <a:stretch>
            <a:fillRect/>
          </a:stretch>
        </p:blipFill>
        <p:spPr>
          <a:xfrm>
            <a:off x="871537" y="2209781"/>
            <a:ext cx="7400925" cy="3876675"/>
          </a:xfrm>
          <a:prstGeom prst="rect">
            <a:avLst/>
          </a:prstGeom>
        </p:spPr>
      </p:pic>
    </p:spTree>
    <p:extLst>
      <p:ext uri="{BB962C8B-B14F-4D97-AF65-F5344CB8AC3E}">
        <p14:creationId xmlns:p14="http://schemas.microsoft.com/office/powerpoint/2010/main" val="25845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Call the </a:t>
            </a:r>
            <a:r>
              <a:rPr lang="en-US" err="1"/>
              <a:t>createComponent</a:t>
            </a:r>
            <a:r>
              <a:rPr lang="en-US"/>
              <a:t> method in the </a:t>
            </a:r>
            <a:r>
              <a:rPr lang="en-US" err="1"/>
              <a:t>TestBed</a:t>
            </a:r>
            <a:endParaRPr lang="en-US"/>
          </a:p>
          <a:p>
            <a:pPr marL="457200" indent="-457200">
              <a:buFont typeface="Arial" panose="020B0604020202020204" pitchFamily="34" charset="0"/>
              <a:buChar char="•"/>
            </a:pPr>
            <a:r>
              <a:rPr lang="en-US"/>
              <a:t>Check the component’s instance using </a:t>
            </a:r>
            <a:r>
              <a:rPr lang="en-US" err="1"/>
              <a:t>debugElement.componentInstance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Component’s dependencies should be mocked and a new mock class needs to the created for the dependent class which extends the </a:t>
            </a:r>
            <a:r>
              <a:rPr lang="en-US" err="1"/>
              <a:t>SpyObject</a:t>
            </a:r>
            <a:r>
              <a:rPr lang="en-US"/>
              <a:t>. </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1471612" y="2728912"/>
            <a:ext cx="6200775" cy="1400175"/>
          </a:xfrm>
          <a:prstGeom prst="rect">
            <a:avLst/>
          </a:prstGeom>
        </p:spPr>
      </p:pic>
    </p:spTree>
    <p:extLst>
      <p:ext uri="{BB962C8B-B14F-4D97-AF65-F5344CB8AC3E}">
        <p14:creationId xmlns:p14="http://schemas.microsoft.com/office/powerpoint/2010/main" val="1086909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r>
              <a:rPr lang="en-US"/>
              <a:t>A spy is a specific type of mock object that gives us two benefits:</a:t>
            </a:r>
          </a:p>
          <a:p>
            <a:pPr marL="514350" indent="-514350">
              <a:buFont typeface="+mj-lt"/>
              <a:buAutoNum type="arabicPeriod"/>
            </a:pPr>
            <a:r>
              <a:rPr lang="en-US"/>
              <a:t>we can simulate return values and</a:t>
            </a:r>
          </a:p>
          <a:p>
            <a:pPr marL="514350" indent="-514350">
              <a:buFont typeface="+mj-lt"/>
              <a:buAutoNum type="arabicPeriod"/>
            </a:pPr>
            <a:r>
              <a:rPr lang="en-US"/>
              <a:t>count how many times the method was called and with which parameters.</a:t>
            </a:r>
          </a:p>
        </p:txBody>
      </p:sp>
      <p:sp>
        <p:nvSpPr>
          <p:cNvPr id="5" name="Line Callout 1 (Border and Accent Bar) 4"/>
          <p:cNvSpPr/>
          <p:nvPr/>
        </p:nvSpPr>
        <p:spPr>
          <a:xfrm>
            <a:off x="234027" y="5779679"/>
            <a:ext cx="1294072" cy="524097"/>
          </a:xfrm>
          <a:prstGeom prst="accentBorderCallout1">
            <a:avLst>
              <a:gd name="adj1" fmla="val 18750"/>
              <a:gd name="adj2" fmla="val -8333"/>
              <a:gd name="adj3" fmla="val -75044"/>
              <a:gd name="adj4" fmla="val 14880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Create a </a:t>
            </a:r>
            <a:r>
              <a:rPr lang="en-US" sz="1400" err="1"/>
              <a:t>getAlbumSpy</a:t>
            </a:r>
            <a:endParaRPr lang="en-US" sz="1400"/>
          </a:p>
        </p:txBody>
      </p:sp>
      <p:pic>
        <p:nvPicPr>
          <p:cNvPr id="6" name="Picture 5"/>
          <p:cNvPicPr>
            <a:picLocks noChangeAspect="1"/>
          </p:cNvPicPr>
          <p:nvPr/>
        </p:nvPicPr>
        <p:blipFill>
          <a:blip r:embed="rId3"/>
          <a:stretch>
            <a:fillRect/>
          </a:stretch>
        </p:blipFill>
        <p:spPr>
          <a:xfrm>
            <a:off x="1826087" y="3290383"/>
            <a:ext cx="6562725" cy="3067050"/>
          </a:xfrm>
          <a:prstGeom prst="rect">
            <a:avLst/>
          </a:prstGeom>
        </p:spPr>
      </p:pic>
    </p:spTree>
    <p:extLst>
      <p:ext uri="{BB962C8B-B14F-4D97-AF65-F5344CB8AC3E}">
        <p14:creationId xmlns:p14="http://schemas.microsoft.com/office/powerpoint/2010/main" val="73258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r>
              <a:rPr lang="en-US"/>
              <a:t>On testing the methods that calls a service, we test against the spy</a:t>
            </a:r>
          </a:p>
        </p:txBody>
      </p:sp>
      <p:pic>
        <p:nvPicPr>
          <p:cNvPr id="4" name="Picture 3"/>
          <p:cNvPicPr>
            <a:picLocks noChangeAspect="1"/>
          </p:cNvPicPr>
          <p:nvPr/>
        </p:nvPicPr>
        <p:blipFill>
          <a:blip r:embed="rId3"/>
          <a:stretch>
            <a:fillRect/>
          </a:stretch>
        </p:blipFill>
        <p:spPr>
          <a:xfrm>
            <a:off x="571500" y="2457450"/>
            <a:ext cx="8001000" cy="1943100"/>
          </a:xfrm>
          <a:prstGeom prst="rect">
            <a:avLst/>
          </a:prstGeom>
        </p:spPr>
      </p:pic>
      <p:sp>
        <p:nvSpPr>
          <p:cNvPr id="7" name="Rectangle 6"/>
          <p:cNvSpPr/>
          <p:nvPr/>
        </p:nvSpPr>
        <p:spPr>
          <a:xfrm>
            <a:off x="3239814" y="4675344"/>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045661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err="1"/>
              <a:t>NgModules</a:t>
            </a:r>
            <a:endParaRPr lang="en-US"/>
          </a:p>
        </p:txBody>
      </p:sp>
    </p:spTree>
    <p:extLst>
      <p:ext uri="{BB962C8B-B14F-4D97-AF65-F5344CB8AC3E}">
        <p14:creationId xmlns:p14="http://schemas.microsoft.com/office/powerpoint/2010/main" val="227415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Angular Modularity</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Modules helps to organize the application.</a:t>
            </a:r>
          </a:p>
          <a:p>
            <a:pPr marL="457200" indent="-457200">
              <a:buFont typeface="Arial" panose="020B0604020202020204" pitchFamily="34" charset="0"/>
              <a:buChar char="•"/>
            </a:pPr>
            <a:r>
              <a:rPr lang="en-US"/>
              <a:t>Extends the app’s capabilities from external libraries.</a:t>
            </a:r>
          </a:p>
          <a:p>
            <a:pPr marL="457200" indent="-457200">
              <a:buFont typeface="Arial" panose="020B0604020202020204" pitchFamily="34" charset="0"/>
              <a:buChar char="•"/>
            </a:pPr>
            <a:r>
              <a:rPr lang="en-US"/>
              <a:t>In-built Angular modules </a:t>
            </a:r>
          </a:p>
          <a:p>
            <a:pPr marL="914400" lvl="1" indent="-457200">
              <a:buFont typeface="Arial" panose="020B0604020202020204" pitchFamily="34" charset="0"/>
              <a:buChar char="•"/>
            </a:pPr>
            <a:r>
              <a:rPr lang="en-US" err="1"/>
              <a:t>FormsModule</a:t>
            </a:r>
            <a:endParaRPr lang="en-US"/>
          </a:p>
          <a:p>
            <a:pPr marL="914400" lvl="1" indent="-457200">
              <a:buFont typeface="Arial" panose="020B0604020202020204" pitchFamily="34" charset="0"/>
              <a:buChar char="•"/>
            </a:pPr>
            <a:r>
              <a:rPr lang="en-US" err="1"/>
              <a:t>HttpModule</a:t>
            </a:r>
            <a:endParaRPr lang="en-US"/>
          </a:p>
          <a:p>
            <a:pPr marL="914400" lvl="1" indent="-457200">
              <a:buFont typeface="Arial" panose="020B0604020202020204" pitchFamily="34" charset="0"/>
              <a:buChar char="•"/>
            </a:pPr>
            <a:r>
              <a:rPr lang="en-US" err="1"/>
              <a:t>RouterModule</a:t>
            </a:r>
            <a:endParaRPr lang="en-US"/>
          </a:p>
          <a:p>
            <a:pPr marL="457200" indent="-457200">
              <a:buFont typeface="Arial" panose="020B0604020202020204" pitchFamily="34" charset="0"/>
              <a:buChar char="•"/>
            </a:pPr>
            <a:r>
              <a:rPr lang="en-US"/>
              <a:t>Modules can be loaded eagerly when the application starts.</a:t>
            </a:r>
          </a:p>
          <a:p>
            <a:pPr marL="457200" indent="-457200">
              <a:buFont typeface="Arial" panose="020B0604020202020204" pitchFamily="34" charset="0"/>
              <a:buChar char="•"/>
            </a:pPr>
            <a:r>
              <a:rPr lang="en-US"/>
              <a:t>They can also be </a:t>
            </a:r>
            <a:r>
              <a:rPr lang="en-US" i="1"/>
              <a:t>lazy loaded</a:t>
            </a:r>
            <a:r>
              <a:rPr lang="en-US"/>
              <a:t> asynchronously by the router.</a:t>
            </a:r>
          </a:p>
        </p:txBody>
      </p:sp>
    </p:spTree>
    <p:extLst>
      <p:ext uri="{BB962C8B-B14F-4D97-AF65-F5344CB8AC3E}">
        <p14:creationId xmlns:p14="http://schemas.microsoft.com/office/powerpoint/2010/main" val="280763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Feature Module</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A </a:t>
            </a:r>
            <a:r>
              <a:rPr lang="en-US" b="1"/>
              <a:t>feature module </a:t>
            </a:r>
            <a:r>
              <a:rPr lang="en-US"/>
              <a:t>is a class adorned by the @</a:t>
            </a:r>
            <a:r>
              <a:rPr lang="en-US" err="1"/>
              <a:t>NgModule</a:t>
            </a:r>
            <a:r>
              <a:rPr lang="en-US"/>
              <a:t> decorator and its metadata, just like a root module. </a:t>
            </a:r>
          </a:p>
          <a:p>
            <a:pPr marL="457200" indent="-457200">
              <a:buFont typeface="Arial" panose="020B0604020202020204" pitchFamily="34" charset="0"/>
              <a:buChar char="•"/>
            </a:pPr>
            <a:r>
              <a:rPr lang="en-US" b="1"/>
              <a:t>Feature module</a:t>
            </a:r>
            <a:r>
              <a:rPr lang="en-US"/>
              <a:t> metadata have the same properties as the metadata for a root module.</a:t>
            </a:r>
          </a:p>
          <a:p>
            <a:pPr marL="457200" indent="-457200">
              <a:buFont typeface="Arial" panose="020B0604020202020204" pitchFamily="34" charset="0"/>
              <a:buChar char="•"/>
            </a:pPr>
            <a:r>
              <a:rPr lang="en-US"/>
              <a:t>The root module and the feature module share the same execution context. </a:t>
            </a:r>
          </a:p>
          <a:p>
            <a:pPr marL="457200" indent="-457200">
              <a:buFont typeface="Arial" panose="020B0604020202020204" pitchFamily="34" charset="0"/>
              <a:buChar char="•"/>
            </a:pPr>
            <a:r>
              <a:rPr lang="en-US"/>
              <a:t>They share the same dependency injector, which means the services in one module are available to all.</a:t>
            </a:r>
          </a:p>
        </p:txBody>
      </p:sp>
    </p:spTree>
    <p:extLst>
      <p:ext uri="{BB962C8B-B14F-4D97-AF65-F5344CB8AC3E}">
        <p14:creationId xmlns:p14="http://schemas.microsoft.com/office/powerpoint/2010/main" val="793484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 Module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Boot the root module to launch the app; Import a feature module to extend the app.</a:t>
            </a:r>
          </a:p>
          <a:p>
            <a:pPr marL="457200" indent="-457200">
              <a:buFont typeface="Arial" panose="020B0604020202020204" pitchFamily="34" charset="0"/>
              <a:buChar char="•"/>
            </a:pPr>
            <a:r>
              <a:rPr lang="en-US"/>
              <a:t>A feature module can expose or hide its implementation from other modules.</a:t>
            </a:r>
          </a:p>
          <a:p>
            <a:pPr marL="457200" indent="-457200">
              <a:buFont typeface="Arial" panose="020B0604020202020204" pitchFamily="34" charset="0"/>
              <a:buChar char="•"/>
            </a:pPr>
            <a:r>
              <a:rPr lang="en-US"/>
              <a:t>A feature module delivers a cohesive set of functionality focused on an application business domain, user workflow, facility (forms, http, routing), or collection of related utilities.</a:t>
            </a:r>
          </a:p>
          <a:p>
            <a:pPr marL="457200" indent="-457200">
              <a:buFont typeface="Arial" panose="020B0604020202020204" pitchFamily="34" charset="0"/>
              <a:buChar char="•"/>
            </a:pPr>
            <a:r>
              <a:rPr lang="en-US"/>
              <a:t>A feature modules help you partition the app into areas of specific interest and purpose.</a:t>
            </a:r>
          </a:p>
          <a:p>
            <a:pPr marL="457200" indent="-457200">
              <a:buFont typeface="Arial" panose="020B0604020202020204" pitchFamily="34" charset="0"/>
              <a:buChar char="•"/>
            </a:pPr>
            <a:r>
              <a:rPr lang="en-US"/>
              <a:t>A feature module collaborates with the root module and with other modules through the services it provides and the components, directives, and pipes that it shares.</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88105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Types of Featured Module</a:t>
            </a:r>
          </a:p>
        </p:txBody>
      </p:sp>
      <p:graphicFrame>
        <p:nvGraphicFramePr>
          <p:cNvPr id="4" name="Diagram 3"/>
          <p:cNvGraphicFramePr/>
          <p:nvPr>
            <p:extLst>
              <p:ext uri="{D42A27DB-BD31-4B8C-83A1-F6EECF244321}">
                <p14:modId xmlns:p14="http://schemas.microsoft.com/office/powerpoint/2010/main" val="3104708190"/>
              </p:ext>
            </p:extLst>
          </p:nvPr>
        </p:nvGraphicFramePr>
        <p:xfrm>
          <a:off x="1532052" y="11311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4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Page applications (SPA)</a:t>
            </a:r>
          </a:p>
        </p:txBody>
      </p:sp>
      <p:graphicFrame>
        <p:nvGraphicFramePr>
          <p:cNvPr id="5" name="Content Placeholder 2"/>
          <p:cNvGraphicFramePr>
            <a:graphicFrameLocks noGrp="1"/>
          </p:cNvGraphicFramePr>
          <p:nvPr>
            <p:ph idx="4294967295"/>
            <p:extLst>
              <p:ext uri="{D42A27DB-BD31-4B8C-83A1-F6EECF244321}">
                <p14:modId xmlns:p14="http://schemas.microsoft.com/office/powerpoint/2010/main" val="2883600381"/>
              </p:ext>
            </p:extLst>
          </p:nvPr>
        </p:nvGraphicFramePr>
        <p:xfrm>
          <a:off x="636702" y="1586697"/>
          <a:ext cx="7886700" cy="408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506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Types of Feature Module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Domain Module </a:t>
            </a:r>
          </a:p>
          <a:p>
            <a:pPr marL="914400" lvl="1" indent="-457200">
              <a:buFont typeface="Arial" panose="020B0604020202020204" pitchFamily="34" charset="0"/>
              <a:buChar char="•"/>
            </a:pPr>
            <a:r>
              <a:rPr lang="en-US" err="1"/>
              <a:t>NgModule</a:t>
            </a:r>
            <a:r>
              <a:rPr lang="en-US"/>
              <a:t> is an example for Domain Module. They are bootstrapped during application load.</a:t>
            </a:r>
          </a:p>
          <a:p>
            <a:pPr marL="457200" indent="-457200">
              <a:buFont typeface="Arial" panose="020B0604020202020204" pitchFamily="34" charset="0"/>
              <a:buChar char="•"/>
            </a:pPr>
            <a:r>
              <a:rPr lang="en-US"/>
              <a:t>We can create custom </a:t>
            </a:r>
            <a:r>
              <a:rPr lang="en-US" err="1"/>
              <a:t>NgModule</a:t>
            </a:r>
            <a:r>
              <a:rPr lang="en-US"/>
              <a:t> called feature module. Typically encapsulates a feature of an application.</a:t>
            </a:r>
          </a:p>
          <a:p>
            <a:pPr marL="914400" lvl="1" indent="-457200">
              <a:buFont typeface="Arial" panose="020B0604020202020204" pitchFamily="34" charset="0"/>
              <a:buChar char="•"/>
            </a:pPr>
            <a:r>
              <a:rPr lang="en-US" err="1"/>
              <a:t>Eg</a:t>
            </a:r>
            <a:r>
              <a:rPr lang="en-US"/>
              <a:t>: University App – Feature Modules can be Department Module, Course Module etc.</a:t>
            </a:r>
          </a:p>
          <a:p>
            <a:pPr marL="457200" indent="-457200">
              <a:buFont typeface="Arial" panose="020B0604020202020204" pitchFamily="34" charset="0"/>
              <a:buChar char="•"/>
            </a:pPr>
            <a:r>
              <a:rPr lang="en-US"/>
              <a:t>Deliver a user experience dedicated to a particular application domain.</a:t>
            </a:r>
          </a:p>
          <a:p>
            <a:pPr marL="457200" indent="-457200">
              <a:buFont typeface="Arial" panose="020B0604020202020204" pitchFamily="34" charset="0"/>
              <a:buChar char="•"/>
            </a:pPr>
            <a:r>
              <a:rPr lang="en-US"/>
              <a:t>Typically imported once by the </a:t>
            </a:r>
            <a:r>
              <a:rPr lang="en-US" err="1"/>
              <a:t>rootAppModule</a:t>
            </a:r>
            <a:r>
              <a:rPr lang="en-US"/>
              <a:t>, without routing.</a:t>
            </a:r>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7358223" y="5450688"/>
            <a:ext cx="760554" cy="752436"/>
          </a:xfrm>
          <a:prstGeom prst="rect">
            <a:avLst/>
          </a:prstGeom>
        </p:spPr>
      </p:pic>
    </p:spTree>
    <p:extLst>
      <p:ext uri="{BB962C8B-B14F-4D97-AF65-F5344CB8AC3E}">
        <p14:creationId xmlns:p14="http://schemas.microsoft.com/office/powerpoint/2010/main" val="2329863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Feature Module</a:t>
            </a:r>
          </a:p>
        </p:txBody>
      </p:sp>
      <p:sp>
        <p:nvSpPr>
          <p:cNvPr id="7" name="Text Placeholder 6"/>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endParaRPr lang="en-US"/>
          </a:p>
          <a:p>
            <a:pPr marL="514350" indent="-514350">
              <a:buFont typeface="+mj-lt"/>
              <a:buAutoNum type="arabicPeriod"/>
            </a:pPr>
            <a:r>
              <a:rPr lang="en-US"/>
              <a:t>Declare the components, that you would to expose in the declarations section and in the exports section</a:t>
            </a:r>
          </a:p>
          <a:p>
            <a:pPr marL="514350" indent="-514350">
              <a:buFont typeface="+mj-lt"/>
              <a:buAutoNum type="arabicPeriod"/>
            </a:pPr>
            <a:r>
              <a:rPr lang="en-US"/>
              <a:t>In the main module export include in under imports</a:t>
            </a:r>
          </a:p>
        </p:txBody>
      </p:sp>
      <p:pic>
        <p:nvPicPr>
          <p:cNvPr id="4" name="Picture 3"/>
          <p:cNvPicPr>
            <a:picLocks noChangeAspect="1"/>
          </p:cNvPicPr>
          <p:nvPr/>
        </p:nvPicPr>
        <p:blipFill>
          <a:blip r:embed="rId3"/>
          <a:stretch>
            <a:fillRect/>
          </a:stretch>
        </p:blipFill>
        <p:spPr>
          <a:xfrm>
            <a:off x="457200" y="1072723"/>
            <a:ext cx="7010400" cy="3686175"/>
          </a:xfrm>
          <a:prstGeom prst="rect">
            <a:avLst/>
          </a:prstGeom>
        </p:spPr>
      </p:pic>
      <p:sp>
        <p:nvSpPr>
          <p:cNvPr id="5" name="Rectangle 4"/>
          <p:cNvSpPr/>
          <p:nvPr/>
        </p:nvSpPr>
        <p:spPr>
          <a:xfrm>
            <a:off x="2647507" y="3173817"/>
            <a:ext cx="139341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705293" y="2915811"/>
            <a:ext cx="139341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7087323" y="5981215"/>
            <a:ext cx="760554" cy="752436"/>
          </a:xfrm>
          <a:prstGeom prst="rect">
            <a:avLst/>
          </a:prstGeom>
        </p:spPr>
      </p:pic>
      <p:sp>
        <p:nvSpPr>
          <p:cNvPr id="9" name="Rectangle 8"/>
          <p:cNvSpPr/>
          <p:nvPr/>
        </p:nvSpPr>
        <p:spPr>
          <a:xfrm>
            <a:off x="3063960" y="6172767"/>
            <a:ext cx="3377912" cy="369332"/>
          </a:xfrm>
          <a:prstGeom prst="rect">
            <a:avLst/>
          </a:prstGeom>
        </p:spPr>
        <p:txBody>
          <a:bodyPr wrap="none">
            <a:spAutoFit/>
          </a:bodyPr>
          <a:lstStyle/>
          <a:p>
            <a:r>
              <a:rPr lang="en-US">
                <a:hlinkClick r:id="rId5"/>
              </a:rPr>
              <a:t>https://embed.plnkr.co/lASo4n/</a:t>
            </a:r>
            <a:r>
              <a:rPr lang="en-US"/>
              <a:t> </a:t>
            </a:r>
          </a:p>
        </p:txBody>
      </p:sp>
    </p:spTree>
    <p:extLst>
      <p:ext uri="{BB962C8B-B14F-4D97-AF65-F5344CB8AC3E}">
        <p14:creationId xmlns:p14="http://schemas.microsoft.com/office/powerpoint/2010/main" val="3745411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Service-Feature Module</a:t>
            </a:r>
          </a:p>
        </p:txBody>
      </p:sp>
      <p:sp>
        <p:nvSpPr>
          <p:cNvPr id="6" name="Text Placeholder 5"/>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endParaRPr lang="en-US"/>
          </a:p>
          <a:p>
            <a:pPr marL="457200" indent="-457200">
              <a:buFont typeface="Arial" panose="020B0604020202020204" pitchFamily="34" charset="0"/>
              <a:buChar char="•"/>
            </a:pPr>
            <a:r>
              <a:rPr lang="en-US"/>
              <a:t>Only one instance of the service is created and it is shared among all other components. </a:t>
            </a:r>
            <a:r>
              <a:rPr lang="en-US" err="1"/>
              <a:t>Eg</a:t>
            </a:r>
            <a:r>
              <a:rPr lang="en-US"/>
              <a:t>( Service class that fetches data from an external service )</a:t>
            </a:r>
          </a:p>
          <a:p>
            <a:endParaRPr lang="en-US"/>
          </a:p>
        </p:txBody>
      </p:sp>
      <p:sp>
        <p:nvSpPr>
          <p:cNvPr id="4" name="Rectangle 3"/>
          <p:cNvSpPr/>
          <p:nvPr/>
        </p:nvSpPr>
        <p:spPr>
          <a:xfrm>
            <a:off x="3910344" y="6072175"/>
            <a:ext cx="3365088" cy="369332"/>
          </a:xfrm>
          <a:prstGeom prst="rect">
            <a:avLst/>
          </a:prstGeom>
        </p:spPr>
        <p:txBody>
          <a:bodyPr wrap="none">
            <a:spAutoFit/>
          </a:bodyPr>
          <a:lstStyle/>
          <a:p>
            <a:r>
              <a:rPr lang="en-US">
                <a:hlinkClick r:id="rId3"/>
              </a:rPr>
              <a:t>https://embed.plnkr.co/rT6vSy/</a:t>
            </a:r>
            <a:r>
              <a:rPr lang="en-US"/>
              <a:t> </a:t>
            </a:r>
          </a:p>
        </p:txBody>
      </p:sp>
      <p:pic>
        <p:nvPicPr>
          <p:cNvPr id="5" name="Picture 4"/>
          <p:cNvPicPr>
            <a:picLocks noChangeAspect="1"/>
          </p:cNvPicPr>
          <p:nvPr/>
        </p:nvPicPr>
        <p:blipFill>
          <a:blip r:embed="rId4"/>
          <a:stretch>
            <a:fillRect/>
          </a:stretch>
        </p:blipFill>
        <p:spPr>
          <a:xfrm>
            <a:off x="7220562" y="5981215"/>
            <a:ext cx="760554" cy="752436"/>
          </a:xfrm>
          <a:prstGeom prst="rect">
            <a:avLst/>
          </a:prstGeom>
        </p:spPr>
      </p:pic>
      <p:pic>
        <p:nvPicPr>
          <p:cNvPr id="7" name="Picture 6"/>
          <p:cNvPicPr>
            <a:picLocks noChangeAspect="1"/>
          </p:cNvPicPr>
          <p:nvPr/>
        </p:nvPicPr>
        <p:blipFill>
          <a:blip r:embed="rId5"/>
          <a:stretch>
            <a:fillRect/>
          </a:stretch>
        </p:blipFill>
        <p:spPr>
          <a:xfrm>
            <a:off x="1238250" y="1122831"/>
            <a:ext cx="6667500" cy="3438525"/>
          </a:xfrm>
          <a:prstGeom prst="rect">
            <a:avLst/>
          </a:prstGeom>
        </p:spPr>
      </p:pic>
      <p:sp>
        <p:nvSpPr>
          <p:cNvPr id="8" name="Rectangle 7"/>
          <p:cNvSpPr/>
          <p:nvPr/>
        </p:nvSpPr>
        <p:spPr>
          <a:xfrm>
            <a:off x="1401997" y="2701050"/>
            <a:ext cx="4073769"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0361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Widget- Featured Module</a:t>
            </a:r>
          </a:p>
        </p:txBody>
      </p:sp>
      <p:sp>
        <p:nvSpPr>
          <p:cNvPr id="3" name="Text Placeholder 2"/>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pPr marL="457200" indent="-457200">
              <a:buFont typeface="Arial" panose="020B0604020202020204" pitchFamily="34" charset="0"/>
              <a:buChar char="•"/>
            </a:pPr>
            <a:r>
              <a:rPr lang="en-US"/>
              <a:t>Directives that should take a new instance like </a:t>
            </a:r>
            <a:r>
              <a:rPr lang="en-US" err="1"/>
              <a:t>ButtonComponent</a:t>
            </a:r>
            <a:r>
              <a:rPr lang="en-US"/>
              <a:t>, </a:t>
            </a:r>
            <a:r>
              <a:rPr lang="en-US" err="1"/>
              <a:t>DateComponent</a:t>
            </a:r>
            <a:r>
              <a:rPr lang="en-US"/>
              <a:t> to use widget-feature module</a:t>
            </a:r>
          </a:p>
        </p:txBody>
      </p:sp>
      <p:pic>
        <p:nvPicPr>
          <p:cNvPr id="4" name="Picture 3"/>
          <p:cNvPicPr>
            <a:picLocks noChangeAspect="1"/>
          </p:cNvPicPr>
          <p:nvPr/>
        </p:nvPicPr>
        <p:blipFill>
          <a:blip r:embed="rId3"/>
          <a:stretch>
            <a:fillRect/>
          </a:stretch>
        </p:blipFill>
        <p:spPr>
          <a:xfrm>
            <a:off x="1127239" y="990933"/>
            <a:ext cx="6905625" cy="2962275"/>
          </a:xfrm>
          <a:prstGeom prst="rect">
            <a:avLst/>
          </a:prstGeom>
        </p:spPr>
      </p:pic>
      <p:sp>
        <p:nvSpPr>
          <p:cNvPr id="5" name="Rectangle 4"/>
          <p:cNvSpPr/>
          <p:nvPr/>
        </p:nvSpPr>
        <p:spPr>
          <a:xfrm>
            <a:off x="2678964" y="5572865"/>
            <a:ext cx="3403624" cy="369332"/>
          </a:xfrm>
          <a:prstGeom prst="rect">
            <a:avLst/>
          </a:prstGeom>
        </p:spPr>
        <p:txBody>
          <a:bodyPr wrap="none">
            <a:spAutoFit/>
          </a:bodyPr>
          <a:lstStyle/>
          <a:p>
            <a:r>
              <a:rPr lang="en-US">
                <a:hlinkClick r:id="rId4"/>
              </a:rPr>
              <a:t>https://embed.plnkr.co/TbvTyZ/</a:t>
            </a:r>
            <a:r>
              <a:rPr lang="en-US"/>
              <a:t> </a:t>
            </a:r>
          </a:p>
        </p:txBody>
      </p:sp>
      <p:pic>
        <p:nvPicPr>
          <p:cNvPr id="6" name="Picture 5"/>
          <p:cNvPicPr>
            <a:picLocks noChangeAspect="1"/>
          </p:cNvPicPr>
          <p:nvPr/>
        </p:nvPicPr>
        <p:blipFill>
          <a:blip r:embed="rId5"/>
          <a:stretch>
            <a:fillRect/>
          </a:stretch>
        </p:blipFill>
        <p:spPr>
          <a:xfrm>
            <a:off x="6243863" y="5381313"/>
            <a:ext cx="760554" cy="752436"/>
          </a:xfrm>
          <a:prstGeom prst="rect">
            <a:avLst/>
          </a:prstGeom>
        </p:spPr>
      </p:pic>
    </p:spTree>
    <p:extLst>
      <p:ext uri="{BB962C8B-B14F-4D97-AF65-F5344CB8AC3E}">
        <p14:creationId xmlns:p14="http://schemas.microsoft.com/office/powerpoint/2010/main" val="3093689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Eager Loading Modules </a:t>
            </a:r>
          </a:p>
          <a:p>
            <a:pPr marL="914400" lvl="1" indent="-457200">
              <a:buFont typeface="Arial" panose="020B0604020202020204" pitchFamily="34" charset="0"/>
              <a:buChar char="•"/>
            </a:pPr>
            <a:r>
              <a:rPr lang="en-US"/>
              <a:t>Loads at the start-up</a:t>
            </a:r>
          </a:p>
          <a:p>
            <a:pPr marL="914400" lvl="1" indent="-457200">
              <a:buFont typeface="Arial" panose="020B0604020202020204" pitchFamily="34" charset="0"/>
              <a:buChar char="•"/>
            </a:pPr>
            <a:r>
              <a:rPr lang="en-US"/>
              <a:t>Ideal for Modules where the users need it immediately </a:t>
            </a:r>
          </a:p>
          <a:p>
            <a:pPr marL="457200" indent="-457200">
              <a:buFont typeface="Arial" panose="020B0604020202020204" pitchFamily="34" charset="0"/>
              <a:buChar char="•"/>
            </a:pPr>
            <a:r>
              <a:rPr lang="en-US"/>
              <a:t>Loading modules on demand, as needed, just in time lowers the initial payload, improving the app startup experience.</a:t>
            </a:r>
          </a:p>
          <a:p>
            <a:pPr marL="457200" indent="-457200">
              <a:buFont typeface="Arial" panose="020B0604020202020204" pitchFamily="34" charset="0"/>
              <a:buChar char="•"/>
            </a:pPr>
            <a:r>
              <a:rPr lang="en-US"/>
              <a:t>Lazy Loaded modules are ideal for modules not immediately needed in the workflow.</a:t>
            </a:r>
          </a:p>
          <a:p>
            <a:r>
              <a:rPr lang="en-US"/>
              <a:t>	</a:t>
            </a:r>
            <a:r>
              <a:rPr lang="en-US" err="1"/>
              <a:t>eg</a:t>
            </a:r>
            <a:r>
              <a:rPr lang="en-US"/>
              <a:t> – 1. Login modules should always be eager loaded</a:t>
            </a:r>
          </a:p>
          <a:p>
            <a:r>
              <a:rPr lang="en-US"/>
              <a:t>2. Discount section in an </a:t>
            </a:r>
            <a:r>
              <a:rPr lang="en-US" err="1"/>
              <a:t>eCommerce</a:t>
            </a:r>
            <a:r>
              <a:rPr lang="en-US"/>
              <a:t> site can be loaded lazily.</a:t>
            </a:r>
          </a:p>
          <a:p>
            <a:endParaRPr lang="en-US"/>
          </a:p>
        </p:txBody>
      </p:sp>
    </p:spTree>
    <p:extLst>
      <p:ext uri="{BB962C8B-B14F-4D97-AF65-F5344CB8AC3E}">
        <p14:creationId xmlns:p14="http://schemas.microsoft.com/office/powerpoint/2010/main" val="1305910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sp>
        <p:nvSpPr>
          <p:cNvPr id="3" name="Text Placeholder 2"/>
          <p:cNvSpPr>
            <a:spLocks noGrp="1"/>
          </p:cNvSpPr>
          <p:nvPr>
            <p:ph type="body" idx="12"/>
          </p:nvPr>
        </p:nvSpPr>
        <p:spPr/>
        <p:txBody>
          <a:bodyPr/>
          <a:lstStyle/>
          <a:p>
            <a:endParaRPr lang="en-US"/>
          </a:p>
          <a:p>
            <a:r>
              <a:rPr lang="en-US"/>
              <a:t>Lazy Loading</a:t>
            </a:r>
          </a:p>
          <a:p>
            <a:pPr marL="514350" indent="-514350">
              <a:buFont typeface="+mj-lt"/>
              <a:buAutoNum type="arabicPeriod"/>
            </a:pPr>
            <a:r>
              <a:rPr lang="en-US"/>
              <a:t>Use </a:t>
            </a:r>
            <a:r>
              <a:rPr lang="en-US" err="1"/>
              <a:t>loadChildren</a:t>
            </a:r>
            <a:endParaRPr lang="en-US"/>
          </a:p>
          <a:p>
            <a:pPr marL="514350" indent="-514350">
              <a:buFont typeface="+mj-lt"/>
              <a:buAutoNum type="arabicPeriod"/>
            </a:pPr>
            <a:r>
              <a:rPr lang="en-US"/>
              <a:t>Load the module by path # name</a:t>
            </a:r>
          </a:p>
          <a:p>
            <a:pPr marL="514350" indent="-514350">
              <a:buFont typeface="+mj-lt"/>
              <a:buAutoNum type="arabicPeriod"/>
            </a:pPr>
            <a:r>
              <a:rPr lang="en-US"/>
              <a:t>Do not import nor reference the module directly</a:t>
            </a:r>
          </a:p>
        </p:txBody>
      </p:sp>
      <p:pic>
        <p:nvPicPr>
          <p:cNvPr id="4" name="Picture 3"/>
          <p:cNvPicPr>
            <a:picLocks noChangeAspect="1"/>
          </p:cNvPicPr>
          <p:nvPr/>
        </p:nvPicPr>
        <p:blipFill>
          <a:blip r:embed="rId2"/>
          <a:stretch>
            <a:fillRect/>
          </a:stretch>
        </p:blipFill>
        <p:spPr>
          <a:xfrm>
            <a:off x="834766" y="3911119"/>
            <a:ext cx="7134225" cy="1800225"/>
          </a:xfrm>
          <a:prstGeom prst="rect">
            <a:avLst/>
          </a:prstGeom>
        </p:spPr>
      </p:pic>
      <p:sp>
        <p:nvSpPr>
          <p:cNvPr id="5" name="Rectangle 4"/>
          <p:cNvSpPr/>
          <p:nvPr/>
        </p:nvSpPr>
        <p:spPr>
          <a:xfrm>
            <a:off x="1051123" y="5018946"/>
            <a:ext cx="6625584"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51166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pic>
        <p:nvPicPr>
          <p:cNvPr id="4" name="Picture 3"/>
          <p:cNvPicPr>
            <a:picLocks noChangeAspect="1"/>
          </p:cNvPicPr>
          <p:nvPr/>
        </p:nvPicPr>
        <p:blipFill>
          <a:blip r:embed="rId3"/>
          <a:stretch>
            <a:fillRect/>
          </a:stretch>
        </p:blipFill>
        <p:spPr>
          <a:xfrm>
            <a:off x="444906" y="1029695"/>
            <a:ext cx="7134225" cy="1800225"/>
          </a:xfrm>
          <a:prstGeom prst="rect">
            <a:avLst/>
          </a:prstGeom>
        </p:spPr>
      </p:pic>
      <p:sp>
        <p:nvSpPr>
          <p:cNvPr id="5" name="Rectangle 4"/>
          <p:cNvSpPr/>
          <p:nvPr/>
        </p:nvSpPr>
        <p:spPr>
          <a:xfrm>
            <a:off x="661263" y="2137522"/>
            <a:ext cx="6625584"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444906" y="2962192"/>
            <a:ext cx="6096000" cy="2514600"/>
          </a:xfrm>
          <a:prstGeom prst="rect">
            <a:avLst/>
          </a:prstGeom>
        </p:spPr>
      </p:pic>
      <p:pic>
        <p:nvPicPr>
          <p:cNvPr id="8" name="Picture 7"/>
          <p:cNvPicPr>
            <a:picLocks noChangeAspect="1"/>
          </p:cNvPicPr>
          <p:nvPr/>
        </p:nvPicPr>
        <p:blipFill>
          <a:blip r:embed="rId5"/>
          <a:stretch>
            <a:fillRect/>
          </a:stretch>
        </p:blipFill>
        <p:spPr>
          <a:xfrm>
            <a:off x="3813433" y="5069958"/>
            <a:ext cx="4600575" cy="2438400"/>
          </a:xfrm>
          <a:prstGeom prst="rect">
            <a:avLst/>
          </a:prstGeom>
        </p:spPr>
      </p:pic>
    </p:spTree>
    <p:extLst>
      <p:ext uri="{BB962C8B-B14F-4D97-AF65-F5344CB8AC3E}">
        <p14:creationId xmlns:p14="http://schemas.microsoft.com/office/powerpoint/2010/main" val="3241190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Providing Services and Their </a:t>
            </a:r>
            <a:r>
              <a:rPr lang="en-US" err="1"/>
              <a:t>Behaviour</a:t>
            </a:r>
            <a:r>
              <a:rPr lang="en-US"/>
              <a:t> </a:t>
            </a:r>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graphicFrame>
        <p:nvGraphicFramePr>
          <p:cNvPr id="5" name="Diagram 4"/>
          <p:cNvGraphicFramePr/>
          <p:nvPr>
            <p:extLst>
              <p:ext uri="{D42A27DB-BD31-4B8C-83A1-F6EECF244321}">
                <p14:modId xmlns:p14="http://schemas.microsoft.com/office/powerpoint/2010/main" val="49595427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039721" y="5196049"/>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086709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a:t>End of Day 03</a:t>
            </a:r>
          </a:p>
        </p:txBody>
      </p:sp>
    </p:spTree>
    <p:extLst>
      <p:ext uri="{BB962C8B-B14F-4D97-AF65-F5344CB8AC3E}">
        <p14:creationId xmlns:p14="http://schemas.microsoft.com/office/powerpoint/2010/main" val="3538449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References</a:t>
            </a:r>
          </a:p>
        </p:txBody>
      </p:sp>
      <p:sp>
        <p:nvSpPr>
          <p:cNvPr id="5" name="Text Placeholder 4"/>
          <p:cNvSpPr>
            <a:spLocks noGrp="1"/>
          </p:cNvSpPr>
          <p:nvPr>
            <p:ph type="body" idx="12"/>
          </p:nvPr>
        </p:nvSpPr>
        <p:spPr/>
        <p:txBody>
          <a:bodyPr/>
          <a:lstStyle/>
          <a:p>
            <a:r>
              <a:rPr lang="en-US"/>
              <a:t>ng-book 2</a:t>
            </a:r>
          </a:p>
          <a:p>
            <a:r>
              <a:rPr lang="en-US" sz="1400"/>
              <a:t>The Complete Guide to Angular</a:t>
            </a:r>
          </a:p>
          <a:p>
            <a:r>
              <a:rPr lang="en-US" sz="1200"/>
              <a:t>Written by Nate Murray, Felipe </a:t>
            </a:r>
            <a:r>
              <a:rPr lang="en-US" sz="1200" err="1"/>
              <a:t>Coury</a:t>
            </a:r>
            <a:r>
              <a:rPr lang="en-US" sz="1200"/>
              <a:t>, Ari Lerner, and Carlos </a:t>
            </a:r>
            <a:r>
              <a:rPr lang="en-US" sz="1200" err="1"/>
              <a:t>Taborda</a:t>
            </a:r>
            <a:endParaRPr lang="en-US" sz="1200"/>
          </a:p>
          <a:p>
            <a:r>
              <a:rPr lang="en-US">
                <a:hlinkClick r:id="rId3"/>
              </a:rPr>
              <a:t>https://angular.io/</a:t>
            </a:r>
            <a:r>
              <a:rPr lang="en-US"/>
              <a:t> </a:t>
            </a:r>
          </a:p>
          <a:p>
            <a:r>
              <a:rPr lang="en-US">
                <a:hlinkClick r:id="rId4"/>
              </a:rPr>
              <a:t>https://angular-university.io/</a:t>
            </a:r>
            <a:r>
              <a:rPr lang="en-US"/>
              <a:t> </a:t>
            </a:r>
          </a:p>
          <a:p>
            <a:r>
              <a:rPr lang="en-US"/>
              <a:t>Angular 2 – First look (John Papa – </a:t>
            </a:r>
            <a:r>
              <a:rPr lang="en-US" err="1"/>
              <a:t>Pluralsight</a:t>
            </a:r>
            <a:r>
              <a:rPr lang="en-US"/>
              <a:t> course) </a:t>
            </a:r>
          </a:p>
        </p:txBody>
      </p:sp>
    </p:spTree>
    <p:extLst>
      <p:ext uri="{BB962C8B-B14F-4D97-AF65-F5344CB8AC3E}">
        <p14:creationId xmlns:p14="http://schemas.microsoft.com/office/powerpoint/2010/main" val="285178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a:t>
            </a:r>
          </a:p>
        </p:txBody>
      </p:sp>
      <p:pic>
        <p:nvPicPr>
          <p:cNvPr id="6" name="Picture 5">
            <a:extLst>
              <a:ext uri="{FF2B5EF4-FFF2-40B4-BE49-F238E27FC236}">
                <a16:creationId xmlns:a16="http://schemas.microsoft.com/office/drawing/2014/main" xmlns="" id="{80821A5A-A4C1-4D33-B73A-47F77ADD66E6}"/>
              </a:ext>
            </a:extLst>
          </p:cNvPr>
          <p:cNvPicPr>
            <a:picLocks noChangeAspect="1"/>
          </p:cNvPicPr>
          <p:nvPr/>
        </p:nvPicPr>
        <p:blipFill>
          <a:blip r:embed="rId3"/>
          <a:stretch>
            <a:fillRect/>
          </a:stretch>
        </p:blipFill>
        <p:spPr>
          <a:xfrm>
            <a:off x="680605" y="1677269"/>
            <a:ext cx="4495800" cy="3286125"/>
          </a:xfrm>
          <a:prstGeom prst="rect">
            <a:avLst/>
          </a:prstGeom>
        </p:spPr>
      </p:pic>
      <p:sp>
        <p:nvSpPr>
          <p:cNvPr id="7" name="Rectangle 6">
            <a:extLst>
              <a:ext uri="{FF2B5EF4-FFF2-40B4-BE49-F238E27FC236}">
                <a16:creationId xmlns:a16="http://schemas.microsoft.com/office/drawing/2014/main" xmlns="" id="{B7BCE546-E8A6-4A7A-B2A4-AF1BB4007A19}"/>
              </a:ext>
            </a:extLst>
          </p:cNvPr>
          <p:cNvSpPr/>
          <p:nvPr/>
        </p:nvSpPr>
        <p:spPr>
          <a:xfrm>
            <a:off x="838200" y="1796548"/>
            <a:ext cx="3886200" cy="990600"/>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xmlns="" id="{9678FE28-FCDF-43E3-A7D1-D31F33EC6DD1}"/>
              </a:ext>
            </a:extLst>
          </p:cNvPr>
          <p:cNvSpPr/>
          <p:nvPr/>
        </p:nvSpPr>
        <p:spPr>
          <a:xfrm>
            <a:off x="820882" y="3581400"/>
            <a:ext cx="3886200" cy="51789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xmlns="" id="{5FAC1132-6F1F-48E1-94C9-A0BB3C4A8A72}"/>
              </a:ext>
            </a:extLst>
          </p:cNvPr>
          <p:cNvCxnSpPr>
            <a:cxnSpLocks/>
            <a:stCxn id="7" idx="2"/>
          </p:cNvCxnSpPr>
          <p:nvPr/>
        </p:nvCxnSpPr>
        <p:spPr>
          <a:xfrm>
            <a:off x="2781300" y="2787148"/>
            <a:ext cx="0" cy="2013452"/>
          </a:xfrm>
          <a:prstGeom prst="straightConnector1">
            <a:avLst/>
          </a:prstGeom>
          <a:noFill/>
          <a:ln w="28575">
            <a:headEnd type="none" w="med" len="med"/>
            <a:tailEnd type="arrow" w="med" len="med"/>
          </a:ln>
        </p:spPr>
        <p:style>
          <a:lnRef idx="2">
            <a:schemeClr val="accent2"/>
          </a:lnRef>
          <a:fillRef idx="1">
            <a:schemeClr val="lt1"/>
          </a:fillRef>
          <a:effectRef idx="0">
            <a:schemeClr val="accent2"/>
          </a:effectRef>
          <a:fontRef idx="minor">
            <a:schemeClr val="dk1"/>
          </a:fontRef>
        </p:style>
      </p:cxnSp>
      <p:cxnSp>
        <p:nvCxnSpPr>
          <p:cNvPr id="14" name="Straight Arrow Connector 13">
            <a:extLst>
              <a:ext uri="{FF2B5EF4-FFF2-40B4-BE49-F238E27FC236}">
                <a16:creationId xmlns:a16="http://schemas.microsoft.com/office/drawing/2014/main" xmlns="" id="{CC61C076-DA89-49E9-A2FD-F2405721737C}"/>
              </a:ext>
            </a:extLst>
          </p:cNvPr>
          <p:cNvCxnSpPr>
            <a:cxnSpLocks/>
          </p:cNvCxnSpPr>
          <p:nvPr/>
        </p:nvCxnSpPr>
        <p:spPr>
          <a:xfrm>
            <a:off x="1752600" y="4099291"/>
            <a:ext cx="0" cy="2013452"/>
          </a:xfrm>
          <a:prstGeom prst="straightConnector1">
            <a:avLst/>
          </a:prstGeom>
          <a:noFill/>
          <a:ln w="28575">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15" name="TextBox 14">
            <a:extLst>
              <a:ext uri="{FF2B5EF4-FFF2-40B4-BE49-F238E27FC236}">
                <a16:creationId xmlns:a16="http://schemas.microsoft.com/office/drawing/2014/main" xmlns="" id="{46D40898-F18E-4592-97A2-9E0263E69C41}"/>
              </a:ext>
            </a:extLst>
          </p:cNvPr>
          <p:cNvSpPr txBox="1"/>
          <p:nvPr/>
        </p:nvSpPr>
        <p:spPr>
          <a:xfrm>
            <a:off x="1981200" y="5943600"/>
            <a:ext cx="1447800" cy="923330"/>
          </a:xfrm>
          <a:prstGeom prst="rect">
            <a:avLst/>
          </a:prstGeom>
          <a:noFill/>
        </p:spPr>
        <p:txBody>
          <a:bodyPr wrap="square" rtlCol="0">
            <a:spAutoFit/>
          </a:bodyPr>
          <a:lstStyle/>
          <a:p>
            <a:r>
              <a:rPr lang="en-US" dirty="0"/>
              <a:t>These contents will not change</a:t>
            </a:r>
          </a:p>
        </p:txBody>
      </p:sp>
      <p:cxnSp>
        <p:nvCxnSpPr>
          <p:cNvPr id="16" name="Straight Arrow Connector 15">
            <a:extLst>
              <a:ext uri="{FF2B5EF4-FFF2-40B4-BE49-F238E27FC236}">
                <a16:creationId xmlns:a16="http://schemas.microsoft.com/office/drawing/2014/main" xmlns="" id="{131C3A9A-26EA-4696-B9CD-BCEE4C6FD9A0}"/>
              </a:ext>
            </a:extLst>
          </p:cNvPr>
          <p:cNvCxnSpPr>
            <a:cxnSpLocks/>
          </p:cNvCxnSpPr>
          <p:nvPr/>
        </p:nvCxnSpPr>
        <p:spPr>
          <a:xfrm>
            <a:off x="2438400" y="3200400"/>
            <a:ext cx="3429000" cy="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xmlns="" id="{A4AD4F67-07B4-4EB0-AA99-9086EDA646AE}"/>
              </a:ext>
            </a:extLst>
          </p:cNvPr>
          <p:cNvSpPr txBox="1"/>
          <p:nvPr/>
        </p:nvSpPr>
        <p:spPr>
          <a:xfrm>
            <a:off x="6323734" y="2738735"/>
            <a:ext cx="1447800" cy="2031325"/>
          </a:xfrm>
          <a:prstGeom prst="rect">
            <a:avLst/>
          </a:prstGeom>
          <a:noFill/>
        </p:spPr>
        <p:txBody>
          <a:bodyPr wrap="square" rtlCol="0">
            <a:spAutoFit/>
          </a:bodyPr>
          <a:lstStyle/>
          <a:p>
            <a:r>
              <a:rPr lang="en-US" dirty="0"/>
              <a:t>Different views will be displayed here.</a:t>
            </a:r>
          </a:p>
          <a:p>
            <a:r>
              <a:rPr lang="en-US" dirty="0"/>
              <a:t>&lt;router-outlet&gt;&lt;/router-outlet&gt;</a:t>
            </a:r>
          </a:p>
        </p:txBody>
      </p:sp>
    </p:spTree>
    <p:extLst>
      <p:ext uri="{BB962C8B-B14F-4D97-AF65-F5344CB8AC3E}">
        <p14:creationId xmlns:p14="http://schemas.microsoft.com/office/powerpoint/2010/main" val="322317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0CA2D-0F14-44E7-8560-387CA36E4DA6}"/>
              </a:ext>
            </a:extLst>
          </p:cNvPr>
          <p:cNvSpPr>
            <a:spLocks noGrp="1"/>
          </p:cNvSpPr>
          <p:nvPr>
            <p:ph type="title"/>
          </p:nvPr>
        </p:nvSpPr>
        <p:spPr/>
        <p:txBody>
          <a:bodyPr/>
          <a:lstStyle/>
          <a:p>
            <a:r>
              <a:rPr lang="en-US" dirty="0"/>
              <a:t>Routing – location strategy</a:t>
            </a:r>
          </a:p>
        </p:txBody>
      </p:sp>
      <p:sp>
        <p:nvSpPr>
          <p:cNvPr id="3" name="Text Placeholder 2">
            <a:extLst>
              <a:ext uri="{FF2B5EF4-FFF2-40B4-BE49-F238E27FC236}">
                <a16:creationId xmlns:a16="http://schemas.microsoft.com/office/drawing/2014/main" xmlns="" id="{EAB3FB65-5867-41A4-9764-483038D233C4}"/>
              </a:ext>
            </a:extLst>
          </p:cNvPr>
          <p:cNvSpPr>
            <a:spLocks noGrp="1"/>
          </p:cNvSpPr>
          <p:nvPr>
            <p:ph type="body" idx="12"/>
          </p:nvPr>
        </p:nvSpPr>
        <p:spPr/>
        <p:txBody>
          <a:bodyPr/>
          <a:lstStyle/>
          <a:p>
            <a:pPr marL="457200" indent="-457200">
              <a:buFont typeface="Arial" panose="020B0604020202020204" pitchFamily="34" charset="0"/>
              <a:buChar char="•"/>
            </a:pPr>
            <a:r>
              <a:rPr lang="en-US" b="1" dirty="0" err="1"/>
              <a:t>HashLocationStrategy</a:t>
            </a:r>
            <a:r>
              <a:rPr lang="en-US" dirty="0"/>
              <a:t> – a hash sign (#) is added to the URL. The fragment after # identifies the route on the client</a:t>
            </a:r>
          </a:p>
          <a:p>
            <a:pPr marL="457200" indent="-457200">
              <a:buFont typeface="Arial" panose="020B0604020202020204" pitchFamily="34" charset="0"/>
              <a:buChar char="•"/>
            </a:pPr>
            <a:r>
              <a:rPr lang="en-US" b="1" dirty="0" err="1"/>
              <a:t>PathLocationStrategy</a:t>
            </a:r>
            <a:r>
              <a:rPr lang="en-US" dirty="0"/>
              <a:t> - a History API based strategy works only in the browsers that support HTML5</a:t>
            </a:r>
          </a:p>
        </p:txBody>
      </p:sp>
    </p:spTree>
    <p:extLst>
      <p:ext uri="{BB962C8B-B14F-4D97-AF65-F5344CB8AC3E}">
        <p14:creationId xmlns:p14="http://schemas.microsoft.com/office/powerpoint/2010/main" val="270563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0CA2D-0F14-44E7-8560-387CA36E4DA6}"/>
              </a:ext>
            </a:extLst>
          </p:cNvPr>
          <p:cNvSpPr>
            <a:spLocks noGrp="1"/>
          </p:cNvSpPr>
          <p:nvPr>
            <p:ph type="title"/>
          </p:nvPr>
        </p:nvSpPr>
        <p:spPr/>
        <p:txBody>
          <a:bodyPr/>
          <a:lstStyle/>
          <a:p>
            <a:r>
              <a:rPr lang="en-US" dirty="0"/>
              <a:t>Routing – location strategy</a:t>
            </a:r>
          </a:p>
        </p:txBody>
      </p:sp>
      <p:sp>
        <p:nvSpPr>
          <p:cNvPr id="3" name="Text Placeholder 2">
            <a:extLst>
              <a:ext uri="{FF2B5EF4-FFF2-40B4-BE49-F238E27FC236}">
                <a16:creationId xmlns:a16="http://schemas.microsoft.com/office/drawing/2014/main" xmlns="" id="{EAB3FB65-5867-41A4-9764-483038D233C4}"/>
              </a:ext>
            </a:extLst>
          </p:cNvPr>
          <p:cNvSpPr>
            <a:spLocks noGrp="1"/>
          </p:cNvSpPr>
          <p:nvPr>
            <p:ph type="body" idx="12"/>
          </p:nvPr>
        </p:nvSpPr>
        <p:spPr/>
        <p:txBody>
          <a:bodyPr/>
          <a:lstStyle/>
          <a:p>
            <a:pPr marL="457200" indent="-457200">
              <a:buFont typeface="Arial" panose="020B0604020202020204" pitchFamily="34" charset="0"/>
              <a:buChar char="•"/>
            </a:pPr>
            <a:r>
              <a:rPr lang="en-US" b="1" dirty="0" err="1"/>
              <a:t>HashLocationStrategy</a:t>
            </a:r>
            <a:endParaRPr lang="en-US" b="1" dirty="0"/>
          </a:p>
          <a:p>
            <a:r>
              <a:rPr lang="en-US" b="1" dirty="0"/>
              <a:t>	</a:t>
            </a:r>
            <a:r>
              <a:rPr lang="en-US" b="1" dirty="0">
                <a:solidFill>
                  <a:schemeClr val="accent1"/>
                </a:solidFill>
              </a:rPr>
              <a:t>http://mysite.com:8080</a:t>
            </a:r>
            <a:r>
              <a:rPr lang="en-US" b="1" dirty="0"/>
              <a:t>/#/</a:t>
            </a:r>
            <a:r>
              <a:rPr lang="en-US" b="1" dirty="0">
                <a:solidFill>
                  <a:schemeClr val="accent5">
                    <a:lumMod val="75000"/>
                  </a:schemeClr>
                </a:solidFill>
              </a:rPr>
              <a:t>products/page/</a:t>
            </a:r>
            <a:r>
              <a:rPr lang="en-US" b="1" dirty="0">
                <a:solidFill>
                  <a:schemeClr val="accent4"/>
                </a:solidFill>
              </a:rPr>
              <a:t>3</a:t>
            </a:r>
            <a:r>
              <a:rPr lang="en-US" dirty="0">
                <a:solidFill>
                  <a:schemeClr val="accent4"/>
                </a:solidFill>
              </a:rPr>
              <a:t>	</a:t>
            </a:r>
          </a:p>
          <a:p>
            <a:r>
              <a:rPr lang="en-US" dirty="0">
                <a:solidFill>
                  <a:schemeClr val="accent4"/>
                </a:solidFill>
              </a:rPr>
              <a:t>	</a:t>
            </a:r>
            <a:r>
              <a:rPr lang="en-US" dirty="0">
                <a:solidFill>
                  <a:schemeClr val="accent1"/>
                </a:solidFill>
              </a:rPr>
              <a:t> – Location on the server</a:t>
            </a:r>
          </a:p>
          <a:p>
            <a:r>
              <a:rPr lang="en-US" dirty="0">
                <a:solidFill>
                  <a:schemeClr val="accent4"/>
                </a:solidFill>
              </a:rPr>
              <a:t>	</a:t>
            </a:r>
            <a:r>
              <a:rPr lang="en-US" dirty="0">
                <a:solidFill>
                  <a:schemeClr val="accent5"/>
                </a:solidFill>
              </a:rPr>
              <a:t> – route path</a:t>
            </a:r>
          </a:p>
          <a:p>
            <a:r>
              <a:rPr lang="en-US" dirty="0">
                <a:solidFill>
                  <a:schemeClr val="accent4"/>
                </a:solidFill>
              </a:rPr>
              <a:t>     	 – route parameter</a:t>
            </a:r>
          </a:p>
        </p:txBody>
      </p:sp>
      <p:pic>
        <p:nvPicPr>
          <p:cNvPr id="6" name="Picture 5">
            <a:extLst>
              <a:ext uri="{FF2B5EF4-FFF2-40B4-BE49-F238E27FC236}">
                <a16:creationId xmlns:a16="http://schemas.microsoft.com/office/drawing/2014/main" xmlns="" id="{8FDFE005-38BC-48D9-BFD9-F1C04D7A6FFF}"/>
              </a:ext>
            </a:extLst>
          </p:cNvPr>
          <p:cNvPicPr>
            <a:picLocks noChangeAspect="1"/>
          </p:cNvPicPr>
          <p:nvPr/>
        </p:nvPicPr>
        <p:blipFill>
          <a:blip r:embed="rId3"/>
          <a:stretch>
            <a:fillRect/>
          </a:stretch>
        </p:blipFill>
        <p:spPr>
          <a:xfrm>
            <a:off x="866599" y="3609956"/>
            <a:ext cx="6981825" cy="2476500"/>
          </a:xfrm>
          <a:prstGeom prst="rect">
            <a:avLst/>
          </a:prstGeom>
        </p:spPr>
      </p:pic>
      <p:sp>
        <p:nvSpPr>
          <p:cNvPr id="7" name="Rectangle 6">
            <a:extLst>
              <a:ext uri="{FF2B5EF4-FFF2-40B4-BE49-F238E27FC236}">
                <a16:creationId xmlns:a16="http://schemas.microsoft.com/office/drawing/2014/main" xmlns="" id="{2D7485BE-5980-4441-BD97-27D9BCF5D4D1}"/>
              </a:ext>
            </a:extLst>
          </p:cNvPr>
          <p:cNvSpPr/>
          <p:nvPr/>
        </p:nvSpPr>
        <p:spPr>
          <a:xfrm>
            <a:off x="970193" y="5173785"/>
            <a:ext cx="6728829" cy="28135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5000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66ACC-66E2-47E8-BB27-049E9B8D7A78}"/>
              </a:ext>
            </a:extLst>
          </p:cNvPr>
          <p:cNvSpPr>
            <a:spLocks noGrp="1"/>
          </p:cNvSpPr>
          <p:nvPr>
            <p:ph type="title"/>
          </p:nvPr>
        </p:nvSpPr>
        <p:spPr/>
        <p:txBody>
          <a:bodyPr/>
          <a:lstStyle/>
          <a:p>
            <a:r>
              <a:rPr lang="en-US" dirty="0"/>
              <a:t>Routing – path location strategy</a:t>
            </a:r>
          </a:p>
        </p:txBody>
      </p:sp>
      <p:sp>
        <p:nvSpPr>
          <p:cNvPr id="3" name="Text Placeholder 2">
            <a:extLst>
              <a:ext uri="{FF2B5EF4-FFF2-40B4-BE49-F238E27FC236}">
                <a16:creationId xmlns:a16="http://schemas.microsoft.com/office/drawing/2014/main" xmlns="" id="{96FD4C6C-49AC-4097-8E9E-7CBF39E2A316}"/>
              </a:ext>
            </a:extLst>
          </p:cNvPr>
          <p:cNvSpPr>
            <a:spLocks noGrp="1"/>
          </p:cNvSpPr>
          <p:nvPr>
            <p:ph type="body" idx="12"/>
          </p:nvPr>
        </p:nvSpPr>
        <p:spPr/>
        <p:txBody>
          <a:bodyPr/>
          <a:lstStyle/>
          <a:p>
            <a:r>
              <a:rPr lang="en-US" dirty="0"/>
              <a:t>History API</a:t>
            </a:r>
          </a:p>
        </p:txBody>
      </p:sp>
      <p:sp>
        <p:nvSpPr>
          <p:cNvPr id="4" name="Rectangle 3">
            <a:extLst>
              <a:ext uri="{FF2B5EF4-FFF2-40B4-BE49-F238E27FC236}">
                <a16:creationId xmlns:a16="http://schemas.microsoft.com/office/drawing/2014/main" xmlns="" id="{43AED02A-FD46-4ADE-B211-31E9F1E5C5EB}"/>
              </a:ext>
            </a:extLst>
          </p:cNvPr>
          <p:cNvSpPr/>
          <p:nvPr/>
        </p:nvSpPr>
        <p:spPr>
          <a:xfrm>
            <a:off x="1371599" y="1796323"/>
            <a:ext cx="5853289" cy="369332"/>
          </a:xfrm>
          <a:prstGeom prst="rect">
            <a:avLst/>
          </a:prstGeom>
        </p:spPr>
        <p:txBody>
          <a:bodyPr wrap="square">
            <a:spAutoFit/>
          </a:bodyPr>
          <a:lstStyle/>
          <a:p>
            <a:r>
              <a:rPr lang="en-US" b="1" dirty="0">
                <a:solidFill>
                  <a:schemeClr val="accent1"/>
                </a:solidFill>
              </a:rPr>
              <a:t>http://mysite.com:8080</a:t>
            </a:r>
            <a:r>
              <a:rPr lang="en-US" b="1" dirty="0"/>
              <a:t>/</a:t>
            </a:r>
            <a:r>
              <a:rPr lang="en-US" b="1" dirty="0">
                <a:solidFill>
                  <a:schemeClr val="accent5">
                    <a:lumMod val="75000"/>
                  </a:schemeClr>
                </a:solidFill>
              </a:rPr>
              <a:t>products/page/</a:t>
            </a:r>
            <a:r>
              <a:rPr lang="en-US" b="1" dirty="0">
                <a:solidFill>
                  <a:schemeClr val="accent4"/>
                </a:solidFill>
              </a:rPr>
              <a:t>3</a:t>
            </a:r>
            <a:endParaRPr lang="en-US" dirty="0"/>
          </a:p>
        </p:txBody>
      </p:sp>
      <p:pic>
        <p:nvPicPr>
          <p:cNvPr id="5" name="Picture 4">
            <a:extLst>
              <a:ext uri="{FF2B5EF4-FFF2-40B4-BE49-F238E27FC236}">
                <a16:creationId xmlns:a16="http://schemas.microsoft.com/office/drawing/2014/main" xmlns="" id="{F0EC9875-49A9-48F2-9FA9-338A8F020F59}"/>
              </a:ext>
            </a:extLst>
          </p:cNvPr>
          <p:cNvPicPr>
            <a:picLocks noChangeAspect="1"/>
          </p:cNvPicPr>
          <p:nvPr/>
        </p:nvPicPr>
        <p:blipFill>
          <a:blip r:embed="rId3"/>
          <a:stretch>
            <a:fillRect/>
          </a:stretch>
        </p:blipFill>
        <p:spPr>
          <a:xfrm>
            <a:off x="1537406" y="2645833"/>
            <a:ext cx="5143500" cy="2514600"/>
          </a:xfrm>
          <a:prstGeom prst="rect">
            <a:avLst/>
          </a:prstGeom>
        </p:spPr>
      </p:pic>
      <p:sp>
        <p:nvSpPr>
          <p:cNvPr id="6" name="Rectangle 5">
            <a:extLst>
              <a:ext uri="{FF2B5EF4-FFF2-40B4-BE49-F238E27FC236}">
                <a16:creationId xmlns:a16="http://schemas.microsoft.com/office/drawing/2014/main" xmlns="" id="{A69FE2E2-294C-40DC-83B6-05E042ED17AD}"/>
              </a:ext>
            </a:extLst>
          </p:cNvPr>
          <p:cNvSpPr/>
          <p:nvPr/>
        </p:nvSpPr>
        <p:spPr>
          <a:xfrm>
            <a:off x="1537406" y="4236807"/>
            <a:ext cx="5143500" cy="23359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2431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2571</Words>
  <Application>Microsoft Macintosh PowerPoint</Application>
  <PresentationFormat>On-screen Show (4:3)</PresentationFormat>
  <Paragraphs>387</Paragraphs>
  <Slides>59</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Courier New</vt:lpstr>
      <vt:lpstr>Wingdings</vt:lpstr>
      <vt:lpstr>Arial</vt:lpstr>
      <vt:lpstr>Accenture_Innovation_Ad_4-3</vt:lpstr>
      <vt:lpstr>PowerPoint Presentation</vt:lpstr>
      <vt:lpstr>Day 3 Agenda </vt:lpstr>
      <vt:lpstr>Routing</vt:lpstr>
      <vt:lpstr>Routing</vt:lpstr>
      <vt:lpstr>Single Page applications (SPA)</vt:lpstr>
      <vt:lpstr>SPA</vt:lpstr>
      <vt:lpstr>Routing – location strategy</vt:lpstr>
      <vt:lpstr>Routing – location strategy</vt:lpstr>
      <vt:lpstr>Routing – path location strategy</vt:lpstr>
      <vt:lpstr>Routing</vt:lpstr>
      <vt:lpstr>Components of Angular Routing</vt:lpstr>
      <vt:lpstr>Components of Angular 2 Routing</vt:lpstr>
      <vt:lpstr>Components of Angular 2 Routing</vt:lpstr>
      <vt:lpstr>Build an Application </vt:lpstr>
      <vt:lpstr>Route Parameters</vt:lpstr>
      <vt:lpstr>Protected Route</vt:lpstr>
      <vt:lpstr>Login Component to see the protected tab</vt:lpstr>
      <vt:lpstr>Nested Routes</vt:lpstr>
      <vt:lpstr>Nested Routes</vt:lpstr>
      <vt:lpstr>Nested Routes</vt:lpstr>
      <vt:lpstr>Nested Routes</vt:lpstr>
      <vt:lpstr>Lifecycle Hooks</vt:lpstr>
      <vt:lpstr>Lifecycle Hooks</vt:lpstr>
      <vt:lpstr>Lifecycle Hooks</vt:lpstr>
      <vt:lpstr>Lifecycle Hooks</vt:lpstr>
      <vt:lpstr>Debugging</vt:lpstr>
      <vt:lpstr>Debugging</vt:lpstr>
      <vt:lpstr>Unit testing Angular applications</vt:lpstr>
      <vt:lpstr>Angular Testing Tools</vt:lpstr>
      <vt:lpstr>Karma</vt:lpstr>
      <vt:lpstr>Jasmine</vt:lpstr>
      <vt:lpstr>Jasmine</vt:lpstr>
      <vt:lpstr>Jasmine</vt:lpstr>
      <vt:lpstr>Angular Testing</vt:lpstr>
      <vt:lpstr>Isolated unit tests vs. Integrated Test</vt:lpstr>
      <vt:lpstr>Isolated unit Test</vt:lpstr>
      <vt:lpstr>What is Protractor?</vt:lpstr>
      <vt:lpstr>Angular Unit testing Framework</vt:lpstr>
      <vt:lpstr>Testing with Angular Cli app</vt:lpstr>
      <vt:lpstr>Testing Service class with Http</vt:lpstr>
      <vt:lpstr>Testing Service class with Http</vt:lpstr>
      <vt:lpstr>Testing the Component</vt:lpstr>
      <vt:lpstr>Testing the Component</vt:lpstr>
      <vt:lpstr>Testing the Component</vt:lpstr>
      <vt:lpstr>NgModules</vt:lpstr>
      <vt:lpstr>Angular Modularity</vt:lpstr>
      <vt:lpstr>Feature Module</vt:lpstr>
      <vt:lpstr>Feature Module</vt:lpstr>
      <vt:lpstr>Basic Types of Featured Module</vt:lpstr>
      <vt:lpstr>Basic Types of Feature Module</vt:lpstr>
      <vt:lpstr>(Domain) Feature Module</vt:lpstr>
      <vt:lpstr>Service-Feature Module</vt:lpstr>
      <vt:lpstr>Widget- Featured Module</vt:lpstr>
      <vt:lpstr>Routed – Lazy Loaded Modules</vt:lpstr>
      <vt:lpstr>Routed – Lazy Loaded Modules</vt:lpstr>
      <vt:lpstr>Routed – Lazy Loaded Modules</vt:lpstr>
      <vt:lpstr>Providing Services and Their Behaviour </vt:lpstr>
      <vt:lpstr>End of Day 03</vt:lpstr>
      <vt:lpstr>References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2</dc:title>
  <cp:revision>1</cp:revision>
  <dcterms:modified xsi:type="dcterms:W3CDTF">2017-11-14T06:21:31Z</dcterms:modified>
</cp:coreProperties>
</file>