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1" Type="http://schemas.microsoft.com/office/2011/relationships/webextensiontaskpanes" Target="ppt/webextensions/taskpanes.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7"/>
  </p:notesMasterIdLst>
  <p:handoutMasterIdLst>
    <p:handoutMasterId r:id="rId68"/>
  </p:handoutMasterIdLst>
  <p:sldIdLst>
    <p:sldId id="458" r:id="rId2"/>
    <p:sldId id="383" r:id="rId3"/>
    <p:sldId id="434" r:id="rId4"/>
    <p:sldId id="410" r:id="rId5"/>
    <p:sldId id="435" r:id="rId6"/>
    <p:sldId id="436" r:id="rId7"/>
    <p:sldId id="437" r:id="rId8"/>
    <p:sldId id="438" r:id="rId9"/>
    <p:sldId id="439" r:id="rId10"/>
    <p:sldId id="440" r:id="rId11"/>
    <p:sldId id="441" r:id="rId12"/>
    <p:sldId id="442" r:id="rId13"/>
    <p:sldId id="443" r:id="rId14"/>
    <p:sldId id="444" r:id="rId15"/>
    <p:sldId id="445" r:id="rId16"/>
    <p:sldId id="446" r:id="rId17"/>
    <p:sldId id="361" r:id="rId18"/>
    <p:sldId id="362" r:id="rId19"/>
    <p:sldId id="409" r:id="rId20"/>
    <p:sldId id="405" r:id="rId21"/>
    <p:sldId id="407" r:id="rId22"/>
    <p:sldId id="408" r:id="rId23"/>
    <p:sldId id="406" r:id="rId24"/>
    <p:sldId id="364" r:id="rId25"/>
    <p:sldId id="365" r:id="rId26"/>
    <p:sldId id="367" r:id="rId27"/>
    <p:sldId id="371" r:id="rId28"/>
    <p:sldId id="447" r:id="rId29"/>
    <p:sldId id="373" r:id="rId30"/>
    <p:sldId id="432" r:id="rId31"/>
    <p:sldId id="374" r:id="rId32"/>
    <p:sldId id="375" r:id="rId33"/>
    <p:sldId id="376" r:id="rId34"/>
    <p:sldId id="377" r:id="rId35"/>
    <p:sldId id="394" r:id="rId36"/>
    <p:sldId id="395" r:id="rId37"/>
    <p:sldId id="396" r:id="rId38"/>
    <p:sldId id="415" r:id="rId39"/>
    <p:sldId id="397" r:id="rId40"/>
    <p:sldId id="398" r:id="rId41"/>
    <p:sldId id="399" r:id="rId42"/>
    <p:sldId id="456" r:id="rId43"/>
    <p:sldId id="457" r:id="rId44"/>
    <p:sldId id="416" r:id="rId45"/>
    <p:sldId id="417" r:id="rId46"/>
    <p:sldId id="347" r:id="rId47"/>
    <p:sldId id="450" r:id="rId48"/>
    <p:sldId id="451" r:id="rId49"/>
    <p:sldId id="452" r:id="rId50"/>
    <p:sldId id="453" r:id="rId51"/>
    <p:sldId id="454" r:id="rId52"/>
    <p:sldId id="455" r:id="rId53"/>
    <p:sldId id="418" r:id="rId54"/>
    <p:sldId id="419" r:id="rId55"/>
    <p:sldId id="420" r:id="rId56"/>
    <p:sldId id="426" r:id="rId57"/>
    <p:sldId id="421" r:id="rId58"/>
    <p:sldId id="422" r:id="rId59"/>
    <p:sldId id="423" r:id="rId60"/>
    <p:sldId id="424" r:id="rId61"/>
    <p:sldId id="427" r:id="rId62"/>
    <p:sldId id="425" r:id="rId63"/>
    <p:sldId id="448" r:id="rId64"/>
    <p:sldId id="449" r:id="rId65"/>
    <p:sldId id="431" r:id="rId66"/>
  </p:sldIdLst>
  <p:sldSz cx="9144000" cy="6858000" type="screen4x3"/>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CE300-32FF-4035-9902-6F121E734A78}">
          <p14:sldIdLst>
            <p14:sldId id="458"/>
            <p14:sldId id="383"/>
            <p14:sldId id="434"/>
            <p14:sldId id="410"/>
            <p14:sldId id="435"/>
            <p14:sldId id="436"/>
            <p14:sldId id="437"/>
            <p14:sldId id="438"/>
            <p14:sldId id="439"/>
            <p14:sldId id="440"/>
            <p14:sldId id="441"/>
            <p14:sldId id="442"/>
            <p14:sldId id="443"/>
            <p14:sldId id="444"/>
            <p14:sldId id="445"/>
            <p14:sldId id="446"/>
            <p14:sldId id="361"/>
            <p14:sldId id="362"/>
            <p14:sldId id="409"/>
            <p14:sldId id="405"/>
            <p14:sldId id="407"/>
            <p14:sldId id="408"/>
            <p14:sldId id="406"/>
            <p14:sldId id="364"/>
            <p14:sldId id="365"/>
            <p14:sldId id="367"/>
            <p14:sldId id="371"/>
            <p14:sldId id="447"/>
            <p14:sldId id="373"/>
            <p14:sldId id="432"/>
            <p14:sldId id="374"/>
            <p14:sldId id="375"/>
            <p14:sldId id="376"/>
            <p14:sldId id="377"/>
            <p14:sldId id="394"/>
            <p14:sldId id="395"/>
            <p14:sldId id="396"/>
            <p14:sldId id="415"/>
            <p14:sldId id="397"/>
            <p14:sldId id="398"/>
            <p14:sldId id="399"/>
            <p14:sldId id="456"/>
            <p14:sldId id="457"/>
            <p14:sldId id="416"/>
            <p14:sldId id="417"/>
            <p14:sldId id="347"/>
            <p14:sldId id="450"/>
            <p14:sldId id="451"/>
            <p14:sldId id="452"/>
            <p14:sldId id="453"/>
            <p14:sldId id="454"/>
            <p14:sldId id="455"/>
            <p14:sldId id="418"/>
            <p14:sldId id="419"/>
            <p14:sldId id="420"/>
            <p14:sldId id="426"/>
            <p14:sldId id="421"/>
            <p14:sldId id="422"/>
            <p14:sldId id="423"/>
            <p14:sldId id="424"/>
            <p14:sldId id="427"/>
            <p14:sldId id="425"/>
            <p14:sldId id="448"/>
            <p14:sldId id="449"/>
            <p14:sldId id="431"/>
          </p14:sldIdLst>
        </p14:section>
      </p14:sectionLst>
    </p:ex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74"/>
    <p:restoredTop sz="76165"/>
  </p:normalViewPr>
  <p:slideViewPr>
    <p:cSldViewPr snapToGrid="0">
      <p:cViewPr varScale="1">
        <p:scale>
          <a:sx n="98" d="100"/>
          <a:sy n="98" d="100"/>
        </p:scale>
        <p:origin x="1368" y="192"/>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tags" Target="tags/tag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http://blog.angular-university.io/functional-reactive-programming-for-angular-2-developers-rxjs-and-observables/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susithrac</a:t>
            </a:r>
            <a:r>
              <a:rPr lang="en-US" dirty="0"/>
              <a:t>/angular12hr/blob/master/unit4/observables/</a:t>
            </a:r>
            <a:r>
              <a:rPr lang="en-US" dirty="0" err="1"/>
              <a:t>src</a:t>
            </a:r>
            <a:r>
              <a:rPr lang="en-US" dirty="0"/>
              <a:t>/app/</a:t>
            </a:r>
            <a:r>
              <a:rPr lang="en-US" dirty="0" err="1"/>
              <a:t>formcontrol</a:t>
            </a:r>
            <a:r>
              <a:rPr lang="en-US" dirty="0"/>
              <a:t>/</a:t>
            </a:r>
            <a:r>
              <a:rPr lang="en-US" dirty="0" err="1"/>
              <a:t>app.component.ts</a:t>
            </a:r>
            <a:endParaRPr lang="en-US" dirty="0"/>
          </a:p>
          <a:p>
            <a:endParaRPr lang="en-US" dirty="0"/>
          </a:p>
          <a:p>
            <a:r>
              <a:rPr lang="en-US" dirty="0"/>
              <a:t>Run the example and show the result in console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83894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plnkr.co</a:t>
            </a:r>
            <a:r>
              <a:rPr lang="en-US" dirty="0"/>
              <a:t>/edit/</a:t>
            </a:r>
            <a:r>
              <a:rPr lang="en-US" dirty="0" err="1"/>
              <a:t>CsoBDn?p</a:t>
            </a:r>
            <a:r>
              <a:rPr lang="en-US" dirty="0"/>
              <a:t>=preview</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43433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slide with the revised example from router</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104594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a:p>
        </p:txBody>
      </p:sp>
    </p:spTree>
    <p:extLst>
      <p:ext uri="{BB962C8B-B14F-4D97-AF65-F5344CB8AC3E}">
        <p14:creationId xmlns:p14="http://schemas.microsoft.com/office/powerpoint/2010/main" val="301330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#v=thing syntax says that we want to create a local variable for this view.</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a:p>
        </p:txBody>
      </p:sp>
    </p:spTree>
    <p:extLst>
      <p:ext uri="{BB962C8B-B14F-4D97-AF65-F5344CB8AC3E}">
        <p14:creationId xmlns:p14="http://schemas.microsoft.com/office/powerpoint/2010/main" val="355205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a:t>
            </a:r>
            <a:r>
              <a:rPr lang="en-US" sz="1200" b="0" i="0" u="none" strike="noStrike" kern="1200" baseline="0" err="1">
                <a:solidFill>
                  <a:schemeClr val="tx1"/>
                </a:solidFill>
                <a:latin typeface="+mn-lt"/>
                <a:ea typeface="+mn-ea"/>
                <a:cs typeface="+mn-cs"/>
              </a:rPr>
              <a:t>NgModel</a:t>
            </a:r>
            <a:r>
              <a:rPr lang="en-US" sz="1200" b="0" i="0" u="none" strike="noStrike" kern="1200" baseline="0">
                <a:solidFill>
                  <a:schemeClr val="tx1"/>
                </a:solidFill>
                <a:latin typeface="+mn-lt"/>
                <a:ea typeface="+mn-ea"/>
                <a:cs typeface="+mn-cs"/>
              </a:rPr>
              <a:t> directive specifies a selector of </a:t>
            </a:r>
            <a:r>
              <a:rPr lang="en-US" sz="1200" b="0" i="0" u="none" strike="noStrike" kern="1200" baseline="0" err="1">
                <a:solidFill>
                  <a:schemeClr val="tx1"/>
                </a:solidFill>
                <a:latin typeface="+mn-lt"/>
                <a:ea typeface="+mn-ea"/>
                <a:cs typeface="+mn-cs"/>
              </a:rPr>
              <a:t>ngModel</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a:p>
        </p:txBody>
      </p:sp>
    </p:spTree>
    <p:extLst>
      <p:ext uri="{BB962C8B-B14F-4D97-AF65-F5344CB8AC3E}">
        <p14:creationId xmlns:p14="http://schemas.microsoft.com/office/powerpoint/2010/main" val="221603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dirty indicates whether or not the user has entered any data into the form, even if they delete it</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extLst>
      <p:ext uri="{BB962C8B-B14F-4D97-AF65-F5344CB8AC3E}">
        <p14:creationId xmlns:p14="http://schemas.microsoft.com/office/powerpoint/2010/main" val="237476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25</a:t>
            </a:fld>
            <a:endParaRPr lang="en-US"/>
          </a:p>
        </p:txBody>
      </p:sp>
    </p:spTree>
    <p:extLst>
      <p:ext uri="{BB962C8B-B14F-4D97-AF65-F5344CB8AC3E}">
        <p14:creationId xmlns:p14="http://schemas.microsoft.com/office/powerpoint/2010/main" val="1435679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a:p>
        </p:txBody>
      </p:sp>
    </p:spTree>
    <p:extLst>
      <p:ext uri="{BB962C8B-B14F-4D97-AF65-F5344CB8AC3E}">
        <p14:creationId xmlns:p14="http://schemas.microsoft.com/office/powerpoint/2010/main" val="13459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a:p>
        </p:txBody>
      </p:sp>
    </p:spTree>
    <p:extLst>
      <p:ext uri="{BB962C8B-B14F-4D97-AF65-F5344CB8AC3E}">
        <p14:creationId xmlns:p14="http://schemas.microsoft.com/office/powerpoint/2010/main" val="352754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a:t>
            </a:r>
            <a:r>
              <a:rPr lang="en-US" baseline="0" dirty="0"/>
              <a:t> Agenda. Benefits of Reactive Programming. Give example of the Excel. Rx is library to implement reactive programming with a push of data and it is ported to </a:t>
            </a:r>
            <a:r>
              <a:rPr lang="en-US" baseline="0" dirty="0" err="1"/>
              <a:t>diffferent</a:t>
            </a:r>
            <a:r>
              <a:rPr lang="en-US" baseline="0" dirty="0"/>
              <a:t> languages</a:t>
            </a:r>
            <a:endParaRPr lang="en-US" dirty="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a:p>
        </p:txBody>
      </p:sp>
    </p:spTree>
    <p:extLst>
      <p:ext uri="{BB962C8B-B14F-4D97-AF65-F5344CB8AC3E}">
        <p14:creationId xmlns:p14="http://schemas.microsoft.com/office/powerpoint/2010/main" val="602011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28</a:t>
            </a:fld>
            <a:endParaRPr lang="en-US"/>
          </a:p>
        </p:txBody>
      </p:sp>
    </p:spTree>
    <p:extLst>
      <p:ext uri="{BB962C8B-B14F-4D97-AF65-F5344CB8AC3E}">
        <p14:creationId xmlns:p14="http://schemas.microsoft.com/office/powerpoint/2010/main" val="1691100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a:t>
            </a:r>
            <a:r>
              <a:rPr lang="en-US" err="1"/>
              <a:t>sku</a:t>
            </a:r>
            <a:r>
              <a:rPr lang="en-US"/>
              <a:t> to</a:t>
            </a:r>
          </a:p>
          <a:p>
            <a:r>
              <a:rPr lang="en-US"/>
              <a:t>"!</a:t>
            </a:r>
            <a:r>
              <a:rPr lang="en-US" err="1"/>
              <a:t>myForm.controls</a:t>
            </a:r>
            <a:r>
              <a:rPr lang="en-US"/>
              <a:t>['</a:t>
            </a:r>
            <a:r>
              <a:rPr lang="en-US" err="1"/>
              <a:t>sku</a:t>
            </a:r>
            <a:r>
              <a:rPr lang="en-US"/>
              <a:t>'].valid &amp;&amp; </a:t>
            </a:r>
            <a:r>
              <a:rPr lang="en-US" err="1"/>
              <a:t>sku.touched</a:t>
            </a:r>
            <a:r>
              <a:rPr lang="en-US"/>
              <a:t>“</a:t>
            </a:r>
          </a:p>
          <a:p>
            <a:endParaRPr lang="en-US"/>
          </a:p>
          <a:p>
            <a:r>
              <a:rPr lang="en-US"/>
              <a:t>Since</a:t>
            </a:r>
            <a:r>
              <a:rPr lang="en-US" baseline="0"/>
              <a:t> declaring each instance variables in tedious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31</a:t>
            </a:fld>
            <a:endParaRPr lang="en-US"/>
          </a:p>
        </p:txBody>
      </p:sp>
    </p:spTree>
    <p:extLst>
      <p:ext uri="{BB962C8B-B14F-4D97-AF65-F5344CB8AC3E}">
        <p14:creationId xmlns:p14="http://schemas.microsoft.com/office/powerpoint/2010/main" val="1674626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a:p>
        </p:txBody>
      </p:sp>
    </p:spTree>
    <p:extLst>
      <p:ext uri="{BB962C8B-B14F-4D97-AF65-F5344CB8AC3E}">
        <p14:creationId xmlns:p14="http://schemas.microsoft.com/office/powerpoint/2010/main" val="304423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a:p>
        </p:txBody>
      </p:sp>
    </p:spTree>
    <p:extLst>
      <p:ext uri="{BB962C8B-B14F-4D97-AF65-F5344CB8AC3E}">
        <p14:creationId xmlns:p14="http://schemas.microsoft.com/office/powerpoint/2010/main" val="211537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a:p>
        </p:txBody>
      </p:sp>
    </p:spTree>
    <p:extLst>
      <p:ext uri="{BB962C8B-B14F-4D97-AF65-F5344CB8AC3E}">
        <p14:creationId xmlns:p14="http://schemas.microsoft.com/office/powerpoint/2010/main" val="449753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term Dependency Injection is used to describe both a design pattern (that used in many different</a:t>
            </a:r>
            <a:r>
              <a:rPr lang="en-US" baseline="0"/>
              <a:t> </a:t>
            </a:r>
            <a:r>
              <a:rPr lang="en-US"/>
              <a:t>frameworks) and also the specific implementation DI library that is built-in to Angular.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major benefit of using dependency injection is that the client component doesn’t have to be</a:t>
            </a:r>
            <a:r>
              <a:rPr lang="en-US" baseline="0"/>
              <a:t> </a:t>
            </a:r>
            <a:r>
              <a:rPr lang="en-US"/>
              <a:t>aware of how to create the dependencies, all the component needs to know is how to interact with</a:t>
            </a:r>
            <a:r>
              <a:rPr lang="en-US" baseline="0"/>
              <a:t> </a:t>
            </a:r>
            <a:r>
              <a:rPr lang="en-US"/>
              <a:t>those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@Injectable is needed when another service is Injectable from this service.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extLst>
      <p:ext uri="{BB962C8B-B14F-4D97-AF65-F5344CB8AC3E}">
        <p14:creationId xmlns:p14="http://schemas.microsoft.com/office/powerpoint/2010/main" val="304645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injector will create a singleton</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behind the scenes and return</a:t>
            </a:r>
          </a:p>
          <a:p>
            <a:r>
              <a:rPr lang="en-US" sz="1200" b="0" i="0" u="none" strike="noStrike" kern="1200" baseline="0" dirty="0">
                <a:solidFill>
                  <a:schemeClr val="tx1"/>
                </a:solidFill>
                <a:latin typeface="+mn-lt"/>
                <a:ea typeface="+mn-ea"/>
                <a:cs typeface="+mn-cs"/>
              </a:rPr>
              <a:t>the same instance every time we inject it .</a:t>
            </a:r>
          </a:p>
          <a:p>
            <a:r>
              <a:rPr lang="en-US" sz="1200" b="0" i="0" u="none" strike="noStrike" kern="1200" baseline="0" dirty="0">
                <a:solidFill>
                  <a:schemeClr val="tx1"/>
                </a:solidFill>
                <a:latin typeface="+mn-lt"/>
                <a:ea typeface="+mn-ea"/>
                <a:cs typeface="+mn-cs"/>
              </a:rPr>
              <a:t>Of course, the first time it is injected, it hasn’t been instantiated yet, so when creating the</a:t>
            </a:r>
          </a:p>
          <a:p>
            <a:r>
              <a:rPr lang="en-US" sz="1200" b="0" i="0" u="none" strike="noStrike" kern="1200" baseline="0" dirty="0" err="1">
                <a:solidFill>
                  <a:schemeClr val="tx1"/>
                </a:solidFill>
                <a:latin typeface="+mn-lt"/>
                <a:ea typeface="+mn-ea"/>
                <a:cs typeface="+mn-cs"/>
              </a:rPr>
              <a:t>MyComponent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instance for the first time, the DI system will trigger the class constructor</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method.</a:t>
            </a:r>
            <a:endParaRPr lang="en-US" dirty="0"/>
          </a:p>
          <a:p>
            <a:endParaRPr lang="en-US" dirty="0"/>
          </a:p>
          <a:p>
            <a:endParaRPr lang="en-US" dirty="0"/>
          </a:p>
          <a:p>
            <a:r>
              <a:rPr lang="en-US" dirty="0"/>
              <a:t>Here token can be different ,</a:t>
            </a:r>
            <a:r>
              <a:rPr lang="en-US" baseline="0" dirty="0"/>
              <a:t> but it is convention to use the same token. In the snippet shown we need to pass a string to the constructor. For this we need to use factory</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a:p>
        </p:txBody>
      </p:sp>
    </p:spTree>
    <p:extLst>
      <p:ext uri="{BB962C8B-B14F-4D97-AF65-F5344CB8AC3E}">
        <p14:creationId xmlns:p14="http://schemas.microsoft.com/office/powerpoint/2010/main" val="1663745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3554330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889161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a:t>
            </a:r>
            <a:r>
              <a:rPr lang="en-US" dirty="0" err="1"/>
              <a:t>practise</a:t>
            </a:r>
            <a:r>
              <a:rPr lang="en-US" dirty="0"/>
              <a:t> to use class for token when using service classes but you can use </a:t>
            </a:r>
            <a:r>
              <a:rPr lang="en-US" dirty="0" err="1"/>
              <a:t>InjectionToken</a:t>
            </a:r>
            <a:r>
              <a:rPr lang="en-US" dirty="0"/>
              <a:t> as well.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a:p>
        </p:txBody>
      </p:sp>
    </p:spTree>
    <p:extLst>
      <p:ext uri="{BB962C8B-B14F-4D97-AF65-F5344CB8AC3E}">
        <p14:creationId xmlns:p14="http://schemas.microsoft.com/office/powerpoint/2010/main" val="6568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291361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3998139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15420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45</a:t>
            </a:fld>
            <a:endParaRPr lang="en-US"/>
          </a:p>
        </p:txBody>
      </p:sp>
    </p:spTree>
    <p:extLst>
      <p:ext uri="{BB962C8B-B14F-4D97-AF65-F5344CB8AC3E}">
        <p14:creationId xmlns:p14="http://schemas.microsoft.com/office/powerpoint/2010/main" val="332330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2938420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a:p>
        </p:txBody>
      </p:sp>
    </p:spTree>
    <p:extLst>
      <p:ext uri="{BB962C8B-B14F-4D97-AF65-F5344CB8AC3E}">
        <p14:creationId xmlns:p14="http://schemas.microsoft.com/office/powerpoint/2010/main" val="3309718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55</a:t>
            </a:fld>
            <a:endParaRPr lang="en-US"/>
          </a:p>
        </p:txBody>
      </p:sp>
    </p:spTree>
    <p:extLst>
      <p:ext uri="{BB962C8B-B14F-4D97-AF65-F5344CB8AC3E}">
        <p14:creationId xmlns:p14="http://schemas.microsoft.com/office/powerpoint/2010/main" val="1881914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864040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777987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58</a:t>
            </a:fld>
            <a:endParaRPr lang="en-US"/>
          </a:p>
        </p:txBody>
      </p:sp>
    </p:spTree>
    <p:extLst>
      <p:ext uri="{BB962C8B-B14F-4D97-AF65-F5344CB8AC3E}">
        <p14:creationId xmlns:p14="http://schemas.microsoft.com/office/powerpoint/2010/main" val="1020410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276992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a:p>
        </p:txBody>
      </p:sp>
    </p:spTree>
    <p:extLst>
      <p:ext uri="{BB962C8B-B14F-4D97-AF65-F5344CB8AC3E}">
        <p14:creationId xmlns:p14="http://schemas.microsoft.com/office/powerpoint/2010/main" val="1581555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60</a:t>
            </a:fld>
            <a:endParaRPr lang="en-US"/>
          </a:p>
        </p:txBody>
      </p:sp>
    </p:spTree>
    <p:extLst>
      <p:ext uri="{BB962C8B-B14F-4D97-AF65-F5344CB8AC3E}">
        <p14:creationId xmlns:p14="http://schemas.microsoft.com/office/powerpoint/2010/main" val="4051568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means that, when we define any given pipe, we can declare whether it is </a:t>
            </a:r>
            <a:r>
              <a:rPr lang="en-US" err="1"/>
              <a:t>stateful</a:t>
            </a:r>
            <a:r>
              <a:rPr lang="en-US"/>
              <a:t> or stateless. The pure property is important because, in case the pipe is stateless (that is, it returns the same result in case it is applied over the same value with the same set of arguments), the change detection can be optimized.</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61</a:t>
            </a:fld>
            <a:endParaRPr lang="en-US"/>
          </a:p>
        </p:txBody>
      </p:sp>
    </p:spTree>
    <p:extLst>
      <p:ext uri="{BB962C8B-B14F-4D97-AF65-F5344CB8AC3E}">
        <p14:creationId xmlns:p14="http://schemas.microsoft.com/office/powerpoint/2010/main" val="2520672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Angular 4.4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this.posts</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this.http.get</a:t>
            </a:r>
            <a:r>
              <a:rPr lang="en-US" sz="1200" b="0" kern="1200" dirty="0">
                <a:solidFill>
                  <a:schemeClr val="tx1"/>
                </a:solidFill>
                <a:effectLst/>
                <a:latin typeface="+mn-lt"/>
                <a:ea typeface="+mn-ea"/>
                <a:cs typeface="+mn-cs"/>
              </a:rPr>
              <a:t>&lt;Post[]&gt;("http://jsonplaceholder.typicode.com/posts")</a:t>
            </a:r>
          </a:p>
          <a:p>
            <a:r>
              <a:rPr lang="en-US" dirty="0"/>
              <a:t>Map can </a:t>
            </a:r>
            <a:r>
              <a:rPr lang="en-US"/>
              <a:t>be removed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64</a:t>
            </a:fld>
            <a:endParaRPr lang="en-US"/>
          </a:p>
        </p:txBody>
      </p:sp>
    </p:spTree>
    <p:extLst>
      <p:ext uri="{BB962C8B-B14F-4D97-AF65-F5344CB8AC3E}">
        <p14:creationId xmlns:p14="http://schemas.microsoft.com/office/powerpoint/2010/main" val="3416458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65</a:t>
            </a:fld>
            <a:endParaRPr lang="en-US"/>
          </a:p>
        </p:txBody>
      </p:sp>
    </p:spTree>
    <p:extLst>
      <p:ext uri="{BB962C8B-B14F-4D97-AF65-F5344CB8AC3E}">
        <p14:creationId xmlns:p14="http://schemas.microsoft.com/office/powerpoint/2010/main" val="2218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Mouse move , x y co-ordinates example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30491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1087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50062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267087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7156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lnkr.co/edit/TV9djgA2BgQLTwvdRagG?p=preview"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hyperlink" Target="https://plnkr.co/edit/RuMdrn?p=preview"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hyperlink" Target="https://plnkr.co/edit/7IDvOa?p=preview"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nkr.co/edit/egK193?p=preview"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hyperlink" Target="https://plnkr.co/edit/1c8b4I?p=preview" TargetMode="External"/><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plnkr.co/edit/bIA3x7?p=preview"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hyperlink" Target="https://plnkr.co/edit/bIA3x7?p=preview"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hyperlink" Target="https://plnkr.co/edit/0v2iv5?p=info"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hyperlink" Target="https://plnkr.co/edit/tAIXz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hyperlink" Target="https://plnkr.co/edit/W3L2Hu?p=preview"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https://embed.plnkr.co/dheWxs/"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plnkr.co/edit/1TpVbD?p=info" TargetMode="External"/><Relationship Id="rId4" Type="http://schemas.openxmlformats.org/officeDocument/2006/relationships/image" Target="../media/image60.png"/><Relationship Id="rId5"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pPr algn="ctr"/>
            <a:endParaRPr lang="en-AU" dirty="0" smtClean="0"/>
          </a:p>
          <a:p>
            <a:pPr algn="ctr"/>
            <a:endParaRPr lang="en-AU" dirty="0"/>
          </a:p>
          <a:p>
            <a:pPr algn="ctr"/>
            <a:endParaRPr lang="en-AU" sz="4000" dirty="0" smtClean="0"/>
          </a:p>
          <a:p>
            <a:pPr algn="ctr"/>
            <a:r>
              <a:rPr lang="en-AU" sz="4000" dirty="0" smtClean="0"/>
              <a:t>Introduction to </a:t>
            </a:r>
            <a:r>
              <a:rPr lang="en-AU" sz="4000" dirty="0"/>
              <a:t>Angular </a:t>
            </a:r>
            <a:r>
              <a:rPr lang="en-AU" sz="4000" dirty="0" smtClean="0"/>
              <a:t>4</a:t>
            </a:r>
          </a:p>
          <a:p>
            <a:pPr algn="ctr"/>
            <a:endParaRPr lang="en-AU" sz="4000" dirty="0"/>
          </a:p>
          <a:p>
            <a:pPr algn="ctr"/>
            <a:r>
              <a:rPr lang="en-AU" sz="2000" dirty="0" smtClean="0"/>
              <a:t>Day2</a:t>
            </a:r>
            <a:endParaRPr lang="en-US" sz="2000" dirty="0"/>
          </a:p>
        </p:txBody>
      </p:sp>
    </p:spTree>
    <p:extLst>
      <p:ext uri="{BB962C8B-B14F-4D97-AF65-F5344CB8AC3E}">
        <p14:creationId xmlns:p14="http://schemas.microsoft.com/office/powerpoint/2010/main" val="68465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as </a:t>
            </a:r>
            <a:r>
              <a:rPr lang="en-US" dirty="0" err="1"/>
              <a:t>Dataprovider</a:t>
            </a:r>
            <a:endParaRPr lang="en-US" dirty="0"/>
          </a:p>
        </p:txBody>
      </p:sp>
      <p:sp>
        <p:nvSpPr>
          <p:cNvPr id="3" name="Text Placeholder 2"/>
          <p:cNvSpPr>
            <a:spLocks noGrp="1"/>
          </p:cNvSpPr>
          <p:nvPr>
            <p:ph type="body" idx="12"/>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filter and map are operators</a:t>
            </a:r>
          </a:p>
          <a:p>
            <a:r>
              <a:rPr lang="en-US" dirty="0"/>
              <a:t>beer and err are observers</a:t>
            </a:r>
          </a:p>
          <a:p>
            <a:r>
              <a:rPr lang="en-US" dirty="0">
                <a:hlinkClick r:id="rId3"/>
              </a:rPr>
              <a:t>https://plnkr.co/edit/TV9djgA2BgQLTwvdRagG?p=preview</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8400"/>
            <a:ext cx="9144000" cy="2718164"/>
          </a:xfrm>
          <a:prstGeom prst="rect">
            <a:avLst/>
          </a:prstGeom>
        </p:spPr>
      </p:pic>
    </p:spTree>
    <p:extLst>
      <p:ext uri="{BB962C8B-B14F-4D97-AF65-F5344CB8AC3E}">
        <p14:creationId xmlns:p14="http://schemas.microsoft.com/office/powerpoint/2010/main" val="180424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460500"/>
            <a:ext cx="8128000" cy="3937000"/>
          </a:xfrm>
          <a:prstGeom prst="rect">
            <a:avLst/>
          </a:prstGeom>
        </p:spPr>
      </p:pic>
    </p:spTree>
    <p:extLst>
      <p:ext uri="{BB962C8B-B14F-4D97-AF65-F5344CB8AC3E}">
        <p14:creationId xmlns:p14="http://schemas.microsoft.com/office/powerpoint/2010/main" val="168293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1143004"/>
            <a:ext cx="8496300" cy="5016500"/>
          </a:xfrm>
          <a:prstGeom prst="rect">
            <a:avLst/>
          </a:prstGeom>
        </p:spPr>
      </p:pic>
    </p:spTree>
    <p:extLst>
      <p:ext uri="{BB962C8B-B14F-4D97-AF65-F5344CB8AC3E}">
        <p14:creationId xmlns:p14="http://schemas.microsoft.com/office/powerpoint/2010/main" val="183412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5" y="1089288"/>
            <a:ext cx="8532000" cy="5271141"/>
          </a:xfrm>
          <a:prstGeom prst="rect">
            <a:avLst/>
          </a:prstGeom>
        </p:spPr>
      </p:pic>
    </p:spTree>
    <p:extLst>
      <p:ext uri="{BB962C8B-B14F-4D97-AF65-F5344CB8AC3E}">
        <p14:creationId xmlns:p14="http://schemas.microsoft.com/office/powerpoint/2010/main" val="88810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in Angular Forms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valueChanges</a:t>
            </a:r>
            <a:r>
              <a:rPr lang="en-US" dirty="0"/>
              <a:t> - the value of the form control changes</a:t>
            </a:r>
          </a:p>
          <a:p>
            <a:pPr marL="914400" lvl="1" indent="-457200">
              <a:buFont typeface="Arial" charset="0"/>
              <a:buChar char="•"/>
            </a:pPr>
            <a:r>
              <a:rPr lang="en-US" dirty="0" err="1"/>
              <a:t>this.searchInput.</a:t>
            </a:r>
            <a:r>
              <a:rPr lang="en-US" b="1" dirty="0" err="1"/>
              <a:t>valueChanges</a:t>
            </a:r>
            <a:r>
              <a:rPr lang="en-US" dirty="0" err="1"/>
              <a:t>.subscribe</a:t>
            </a:r>
            <a:r>
              <a:rPr lang="en-US" dirty="0"/>
              <a:t>(</a:t>
            </a:r>
            <a:r>
              <a:rPr lang="mr-IN" dirty="0"/>
              <a:t>…</a:t>
            </a:r>
            <a:r>
              <a:rPr lang="en-US" dirty="0"/>
              <a:t>)</a:t>
            </a:r>
          </a:p>
          <a:p>
            <a:pPr marL="457200" indent="-457200">
              <a:buFont typeface="Arial" charset="0"/>
              <a:buChar char="•"/>
            </a:pPr>
            <a:r>
              <a:rPr lang="en-US" dirty="0" err="1"/>
              <a:t>statusChanges</a:t>
            </a:r>
            <a:r>
              <a:rPr lang="en-US" dirty="0"/>
              <a:t> - status of the form control (valid/invalid)</a:t>
            </a:r>
            <a:br>
              <a:rPr lang="en-US" dirty="0"/>
            </a:br>
            <a:r>
              <a:rPr lang="en-US" dirty="0"/>
              <a:t>	</a:t>
            </a:r>
            <a:r>
              <a:rPr lang="en-US" dirty="0" err="1"/>
              <a:t>this.password.</a:t>
            </a:r>
            <a:r>
              <a:rPr lang="en-US" b="1" dirty="0" err="1"/>
              <a:t>statusChanges</a:t>
            </a:r>
            <a:r>
              <a:rPr lang="en-US" dirty="0" err="1"/>
              <a:t>.subscribe</a:t>
            </a:r>
            <a:r>
              <a:rPr lang="en-US" dirty="0"/>
              <a:t>(</a:t>
            </a:r>
            <a:r>
              <a:rPr lang="mr-IN" dirty="0"/>
              <a:t>…</a:t>
            </a:r>
            <a:r>
              <a:rPr lang="en-US" dirty="0"/>
              <a:t>)</a:t>
            </a:r>
          </a:p>
          <a:p>
            <a:pPr marL="457200" indent="-457200">
              <a:buFont typeface="Arial" charset="0"/>
              <a:buChar char="•"/>
            </a:pPr>
            <a:endParaRPr lang="en-US" dirty="0"/>
          </a:p>
        </p:txBody>
      </p:sp>
    </p:spTree>
    <p:extLst>
      <p:ext uri="{BB962C8B-B14F-4D97-AF65-F5344CB8AC3E}">
        <p14:creationId xmlns:p14="http://schemas.microsoft.com/office/powerpoint/2010/main" val="201788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and Observables</a:t>
            </a:r>
          </a:p>
        </p:txBody>
      </p:sp>
      <p:sp>
        <p:nvSpPr>
          <p:cNvPr id="3" name="Text Placeholder 2"/>
          <p:cNvSpPr>
            <a:spLocks noGrp="1"/>
          </p:cNvSpPr>
          <p:nvPr>
            <p:ph type="body" idx="12"/>
          </p:nvPr>
        </p:nvSpPr>
        <p:spPr/>
        <p:txBody>
          <a:bodyPr/>
          <a:lstStyle/>
          <a:p>
            <a:r>
              <a:rPr lang="en-US" dirty="0"/>
              <a:t>DEMO</a:t>
            </a:r>
          </a:p>
        </p:txBody>
      </p:sp>
    </p:spTree>
    <p:extLst>
      <p:ext uri="{BB962C8B-B14F-4D97-AF65-F5344CB8AC3E}">
        <p14:creationId xmlns:p14="http://schemas.microsoft.com/office/powerpoint/2010/main" val="36567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a:t>
            </a:r>
            <a:r>
              <a:rPr lang="en-US" dirty="0" err="1"/>
              <a:t>Params</a:t>
            </a:r>
            <a:r>
              <a:rPr lang="en-US" dirty="0"/>
              <a:t> in </a:t>
            </a:r>
            <a:r>
              <a:rPr lang="en-US" dirty="0" err="1"/>
              <a:t>ActivatedRoute</a:t>
            </a:r>
            <a:endParaRPr lang="en-US" dirty="0"/>
          </a:p>
        </p:txBody>
      </p:sp>
      <p:sp>
        <p:nvSpPr>
          <p:cNvPr id="3" name="Text Placeholder 2"/>
          <p:cNvSpPr>
            <a:spLocks noGrp="1"/>
          </p:cNvSpPr>
          <p:nvPr>
            <p:ph type="body" idx="12"/>
          </p:nvPr>
        </p:nvSpPr>
        <p:spPr/>
        <p:txBody>
          <a:bodyPr/>
          <a:lstStyle/>
          <a:p>
            <a:pPr marL="457200" indent="-457200">
              <a:buFont typeface="Arial" charset="0"/>
              <a:buChar char="•"/>
            </a:pPr>
            <a:r>
              <a:rPr lang="en-US" dirty="0"/>
              <a:t>Inject </a:t>
            </a:r>
            <a:r>
              <a:rPr lang="en-US" b="1" i="1" dirty="0" err="1"/>
              <a:t>ActivatedRoute</a:t>
            </a:r>
            <a:r>
              <a:rPr lang="en-US" dirty="0"/>
              <a:t> into a component to receive the route </a:t>
            </a:r>
            <a:r>
              <a:rPr lang="en-US" b="1" i="1" dirty="0" err="1"/>
              <a:t>params</a:t>
            </a:r>
            <a:r>
              <a:rPr lang="en-US" dirty="0"/>
              <a:t> during navigation</a:t>
            </a:r>
          </a:p>
          <a:p>
            <a:pPr marL="457200" indent="-457200">
              <a:buFont typeface="Arial" charset="0"/>
              <a:buChar char="•"/>
            </a:pPr>
            <a:r>
              <a:rPr lang="en-US" dirty="0"/>
              <a:t>Use </a:t>
            </a:r>
            <a:r>
              <a:rPr lang="en-US" b="1" i="1" dirty="0" err="1"/>
              <a:t>ActivatedRoute.params.subscribe</a:t>
            </a:r>
            <a:r>
              <a:rPr lang="en-US" dirty="0"/>
              <a:t>() fro receiving multiple </a:t>
            </a:r>
            <a:r>
              <a:rPr lang="en-US" dirty="0" err="1"/>
              <a:t>params</a:t>
            </a:r>
            <a:r>
              <a:rPr lang="en-US" dirty="0"/>
              <a:t> over time</a:t>
            </a:r>
          </a:p>
        </p:txBody>
      </p:sp>
    </p:spTree>
    <p:extLst>
      <p:ext uri="{BB962C8B-B14F-4D97-AF65-F5344CB8AC3E}">
        <p14:creationId xmlns:p14="http://schemas.microsoft.com/office/powerpoint/2010/main" val="14968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Forms</a:t>
            </a:r>
          </a:p>
        </p:txBody>
      </p:sp>
    </p:spTree>
    <p:extLst>
      <p:ext uri="{BB962C8B-B14F-4D97-AF65-F5344CB8AC3E}">
        <p14:creationId xmlns:p14="http://schemas.microsoft.com/office/powerpoint/2010/main" val="24633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Forms are crucial</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Form inputs are meant to modify data, both on the page and the server</a:t>
            </a:r>
          </a:p>
          <a:p>
            <a:pPr marL="457200" indent="-457200">
              <a:buFont typeface="Arial" panose="020B0604020202020204" pitchFamily="34" charset="0"/>
              <a:buChar char="•"/>
            </a:pPr>
            <a:r>
              <a:rPr lang="en-US"/>
              <a:t>Changes often need to be reflected elsewhere on the page</a:t>
            </a:r>
          </a:p>
          <a:p>
            <a:pPr marL="457200" indent="-457200">
              <a:buFont typeface="Arial" panose="020B0604020202020204" pitchFamily="34" charset="0"/>
              <a:buChar char="•"/>
            </a:pPr>
            <a:r>
              <a:rPr lang="en-US"/>
              <a:t>need to validate values</a:t>
            </a:r>
          </a:p>
          <a:p>
            <a:pPr marL="457200" indent="-457200">
              <a:buFont typeface="Arial" panose="020B0604020202020204" pitchFamily="34" charset="0"/>
              <a:buChar char="•"/>
            </a:pPr>
            <a:r>
              <a:rPr lang="en-US"/>
              <a:t>The UI needs to clearly state expectations and errors, if any</a:t>
            </a:r>
          </a:p>
          <a:p>
            <a:pPr marL="457200" indent="-457200">
              <a:buFont typeface="Arial" panose="020B0604020202020204" pitchFamily="34" charset="0"/>
              <a:buChar char="•"/>
            </a:pPr>
            <a:r>
              <a:rPr lang="en-US"/>
              <a:t>Dependent fields can have complex logic</a:t>
            </a:r>
          </a:p>
          <a:p>
            <a:pPr marL="457200" indent="-457200">
              <a:buFont typeface="Arial" panose="020B0604020202020204" pitchFamily="34" charset="0"/>
              <a:buChar char="•"/>
            </a:pPr>
            <a:r>
              <a:rPr lang="en-US"/>
              <a:t>Two types of Angular Forms </a:t>
            </a:r>
          </a:p>
          <a:p>
            <a:pPr marL="914400" lvl="1" indent="-457200">
              <a:buFont typeface="Arial" panose="020B0604020202020204" pitchFamily="34" charset="0"/>
              <a:buChar char="•"/>
            </a:pPr>
            <a:r>
              <a:rPr lang="en-US"/>
              <a:t>Template Driven Forms – All field values are submitted once and the values are retrieved and processed</a:t>
            </a:r>
          </a:p>
          <a:p>
            <a:pPr marL="914400" lvl="1" indent="-457200">
              <a:buFont typeface="Arial" panose="020B0604020202020204" pitchFamily="34" charset="0"/>
              <a:buChar char="•"/>
            </a:pPr>
            <a:r>
              <a:rPr lang="en-US"/>
              <a:t>Reactive Forms – The field values are monitored.</a:t>
            </a:r>
          </a:p>
        </p:txBody>
      </p:sp>
    </p:spTree>
    <p:extLst>
      <p:ext uri="{BB962C8B-B14F-4D97-AF65-F5344CB8AC3E}">
        <p14:creationId xmlns:p14="http://schemas.microsoft.com/office/powerpoint/2010/main" val="42842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inputs in our forms and give us objects to work with them</a:t>
            </a:r>
          </a:p>
          <a:p>
            <a:pPr marL="457200" indent="-457200">
              <a:buFont typeface="Arial" panose="020B0604020202020204" pitchFamily="34" charset="0"/>
              <a:buChar char="•"/>
            </a:pPr>
            <a:r>
              <a:rPr lang="en-US">
                <a:solidFill>
                  <a:schemeClr val="accent1"/>
                </a:solidFill>
              </a:rPr>
              <a:t>Validators</a:t>
            </a:r>
            <a:r>
              <a:rPr lang="en-US"/>
              <a:t> give us the ability to validate inputs, any way we’d like</a:t>
            </a:r>
          </a:p>
          <a:p>
            <a:pPr marL="457200" indent="-457200">
              <a:buFont typeface="Arial" panose="020B0604020202020204" pitchFamily="34" charset="0"/>
              <a:buChar char="•"/>
            </a:pPr>
            <a:r>
              <a:rPr lang="en-US">
                <a:solidFill>
                  <a:schemeClr val="accent1"/>
                </a:solidFill>
              </a:rPr>
              <a:t>Observers</a:t>
            </a:r>
            <a:r>
              <a:rPr lang="en-US"/>
              <a:t> let us watch our form for changes and respond accordingly</a:t>
            </a:r>
          </a:p>
        </p:txBody>
      </p:sp>
    </p:spTree>
    <p:extLst>
      <p:ext uri="{BB962C8B-B14F-4D97-AF65-F5344CB8AC3E}">
        <p14:creationId xmlns:p14="http://schemas.microsoft.com/office/powerpoint/2010/main" val="181399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2 Agenda </a:t>
            </a:r>
          </a:p>
        </p:txBody>
      </p:sp>
      <p:sp>
        <p:nvSpPr>
          <p:cNvPr id="6" name="Text Placeholder 5"/>
          <p:cNvSpPr>
            <a:spLocks noGrp="1"/>
          </p:cNvSpPr>
          <p:nvPr>
            <p:ph type="body" idx="12"/>
          </p:nvPr>
        </p:nvSpPr>
        <p:spPr/>
        <p:txBody>
          <a:bodyPr vert="horz" lIns="0" tIns="0" rIns="0" bIns="0" rtlCol="0" anchor="t">
            <a:noAutofit/>
          </a:bodyPr>
          <a:lstStyle/>
          <a:p>
            <a:r>
              <a:rPr lang="en-US" dirty="0"/>
              <a:t>Reactive Programming in Angular</a:t>
            </a:r>
          </a:p>
          <a:p>
            <a:r>
              <a:rPr lang="en-US" dirty="0"/>
              <a:t>Forms </a:t>
            </a:r>
          </a:p>
          <a:p>
            <a:r>
              <a:rPr lang="en-US" dirty="0"/>
              <a:t>Dependency Injection</a:t>
            </a:r>
          </a:p>
          <a:p>
            <a:r>
              <a:rPr lang="en-US" dirty="0"/>
              <a:t>Http</a:t>
            </a:r>
          </a:p>
          <a:p>
            <a:r>
              <a:rPr lang="en-US" dirty="0"/>
              <a:t>Pipes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Forms</a:t>
            </a:r>
          </a:p>
        </p:txBody>
      </p:sp>
      <p:sp>
        <p:nvSpPr>
          <p:cNvPr id="4" name="Text Placeholder 3"/>
          <p:cNvSpPr>
            <a:spLocks noGrp="1"/>
          </p:cNvSpPr>
          <p:nvPr>
            <p:ph type="body" idx="13"/>
          </p:nvPr>
        </p:nvSpPr>
        <p:spPr/>
        <p:txBody>
          <a:bodyPr/>
          <a:lstStyle/>
          <a:p>
            <a:r>
              <a:rPr lang="en-US"/>
              <a:t>Template Driven Forms</a:t>
            </a:r>
          </a:p>
          <a:p>
            <a:pPr marL="457200" indent="-457200">
              <a:buFont typeface="Arial" panose="020B0604020202020204" pitchFamily="34" charset="0"/>
              <a:buChar char="•"/>
            </a:pPr>
            <a:r>
              <a:rPr lang="en-US"/>
              <a:t>Use of component’s template</a:t>
            </a:r>
          </a:p>
          <a:p>
            <a:pPr marL="457200" indent="-457200">
              <a:buFont typeface="Arial" panose="020B0604020202020204" pitchFamily="34" charset="0"/>
              <a:buChar char="•"/>
            </a:pPr>
            <a:r>
              <a:rPr lang="en-US"/>
              <a:t>Unit Test against DOM and hence difficult </a:t>
            </a:r>
          </a:p>
        </p:txBody>
      </p:sp>
      <p:sp>
        <p:nvSpPr>
          <p:cNvPr id="5" name="Text Placeholder 4"/>
          <p:cNvSpPr>
            <a:spLocks noGrp="1"/>
          </p:cNvSpPr>
          <p:nvPr>
            <p:ph type="body" idx="14"/>
          </p:nvPr>
        </p:nvSpPr>
        <p:spPr/>
        <p:txBody>
          <a:bodyPr/>
          <a:lstStyle/>
          <a:p>
            <a:r>
              <a:rPr lang="en-US" dirty="0"/>
              <a:t>Reactive Forms </a:t>
            </a:r>
          </a:p>
          <a:p>
            <a:pPr marL="457200" indent="-457200">
              <a:buFont typeface="Arial" panose="020B0604020202020204" pitchFamily="34" charset="0"/>
              <a:buChar char="•"/>
            </a:pPr>
            <a:r>
              <a:rPr lang="en-US" dirty="0"/>
              <a:t>Use of component’s class</a:t>
            </a:r>
          </a:p>
          <a:p>
            <a:pPr marL="457200" indent="-457200">
              <a:buFont typeface="Arial" panose="020B0604020202020204" pitchFamily="34" charset="0"/>
              <a:buChar char="•"/>
            </a:pPr>
            <a:r>
              <a:rPr lang="en-US" dirty="0"/>
              <a:t>Create a Form model in TypeScript ( this must be in sync with the template )</a:t>
            </a:r>
          </a:p>
          <a:p>
            <a:pPr marL="457200" indent="-457200">
              <a:buFont typeface="Arial" panose="020B0604020202020204" pitchFamily="34" charset="0"/>
              <a:buChar char="•"/>
            </a:pPr>
            <a:r>
              <a:rPr lang="en-US" dirty="0"/>
              <a:t>Unit test against form model </a:t>
            </a:r>
          </a:p>
          <a:p>
            <a:pPr marL="457200" indent="-457200">
              <a:buFont typeface="Arial" panose="020B0604020202020204" pitchFamily="34" charset="0"/>
              <a:buChar char="•"/>
            </a:pPr>
            <a:r>
              <a:rPr lang="en-US" dirty="0"/>
              <a:t>Validation in Form Model </a:t>
            </a:r>
          </a:p>
        </p:txBody>
      </p:sp>
    </p:spTree>
    <p:extLst>
      <p:ext uri="{BB962C8B-B14F-4D97-AF65-F5344CB8AC3E}">
        <p14:creationId xmlns:p14="http://schemas.microsoft.com/office/powerpoint/2010/main" val="293119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NgForm</a:t>
            </a:r>
            <a:r>
              <a:rPr lang="en-US"/>
              <a:t> includes the form tag in its selector (instead</a:t>
            </a:r>
          </a:p>
          <a:p>
            <a:r>
              <a:rPr lang="en-US"/>
              <a:t>of requiring you to explicitly add </a:t>
            </a:r>
            <a:r>
              <a:rPr lang="en-US" err="1"/>
              <a:t>ngForm</a:t>
            </a:r>
            <a:r>
              <a:rPr lang="en-US"/>
              <a:t> as an attribute). </a:t>
            </a:r>
          </a:p>
          <a:p>
            <a:pPr marL="457200" indent="-457200">
              <a:buFont typeface="Arial" panose="020B0604020202020204" pitchFamily="34" charset="0"/>
              <a:buChar char="•"/>
            </a:pPr>
            <a:r>
              <a:rPr lang="en-US"/>
              <a:t>if you import </a:t>
            </a:r>
            <a:r>
              <a:rPr lang="en-US" err="1">
                <a:solidFill>
                  <a:schemeClr val="accent1"/>
                </a:solidFill>
              </a:rPr>
              <a:t>FormsModule</a:t>
            </a:r>
            <a:r>
              <a:rPr lang="en-US"/>
              <a:t>, </a:t>
            </a:r>
            <a:r>
              <a:rPr lang="en-US" err="1">
                <a:solidFill>
                  <a:schemeClr val="accent1"/>
                </a:solidFill>
              </a:rPr>
              <a:t>NgForm</a:t>
            </a:r>
            <a:r>
              <a:rPr lang="en-US"/>
              <a:t> will get automatically attached to any &lt;form&gt; tags you have in your view.</a:t>
            </a:r>
          </a:p>
          <a:p>
            <a:pPr marL="457200" indent="-457200">
              <a:buFont typeface="Arial" panose="020B0604020202020204" pitchFamily="34" charset="0"/>
              <a:buChar char="•"/>
            </a:pPr>
            <a:r>
              <a:rPr lang="en-US"/>
              <a:t>There are two important pieces of functionality that </a:t>
            </a:r>
            <a:r>
              <a:rPr lang="en-US" err="1"/>
              <a:t>NgForm</a:t>
            </a:r>
            <a:r>
              <a:rPr lang="en-US"/>
              <a:t> gives us:</a:t>
            </a:r>
          </a:p>
          <a:p>
            <a:pPr marL="914400" lvl="1" indent="-457200">
              <a:buFont typeface="Arial" panose="020B0604020202020204" pitchFamily="34" charset="0"/>
              <a:buChar char="•"/>
            </a:pPr>
            <a:r>
              <a:rPr lang="en-US"/>
              <a:t>A </a:t>
            </a:r>
            <a:r>
              <a:rPr lang="en-US" err="1"/>
              <a:t>FormGroup</a:t>
            </a:r>
            <a:r>
              <a:rPr lang="en-US"/>
              <a:t> named </a:t>
            </a:r>
            <a:r>
              <a:rPr lang="en-US" err="1"/>
              <a:t>ngForm</a:t>
            </a:r>
            <a:endParaRPr lang="en-US"/>
          </a:p>
          <a:p>
            <a:pPr marL="914400" lvl="1" indent="-457200">
              <a:buFont typeface="Arial" panose="020B0604020202020204" pitchFamily="34" charset="0"/>
              <a:buChar char="•"/>
            </a:pPr>
            <a:r>
              <a:rPr lang="en-US"/>
              <a:t>A (</a:t>
            </a:r>
            <a:r>
              <a:rPr lang="en-US" err="1"/>
              <a:t>ngSubmit</a:t>
            </a:r>
            <a:r>
              <a:rPr lang="en-US"/>
              <a:t>) output</a:t>
            </a:r>
          </a:p>
        </p:txBody>
      </p:sp>
      <p:pic>
        <p:nvPicPr>
          <p:cNvPr id="4" name="Picture 3"/>
          <p:cNvPicPr>
            <a:picLocks noChangeAspect="1"/>
          </p:cNvPicPr>
          <p:nvPr/>
        </p:nvPicPr>
        <p:blipFill>
          <a:blip r:embed="rId3"/>
          <a:stretch>
            <a:fillRect/>
          </a:stretch>
        </p:blipFill>
        <p:spPr>
          <a:xfrm>
            <a:off x="4330485" y="5029181"/>
            <a:ext cx="4362450" cy="1057275"/>
          </a:xfrm>
          <a:prstGeom prst="rect">
            <a:avLst/>
          </a:prstGeom>
        </p:spPr>
      </p:pic>
    </p:spTree>
    <p:extLst>
      <p:ext uri="{BB962C8B-B14F-4D97-AF65-F5344CB8AC3E}">
        <p14:creationId xmlns:p14="http://schemas.microsoft.com/office/powerpoint/2010/main" val="303132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solidFill>
                  <a:schemeClr val="accent1"/>
                </a:solidFill>
              </a:rPr>
              <a:t>Inputs and </a:t>
            </a:r>
            <a:r>
              <a:rPr lang="en-US" err="1">
                <a:solidFill>
                  <a:schemeClr val="accent1"/>
                </a:solidFill>
              </a:rPr>
              <a:t>ngModel</a:t>
            </a:r>
            <a:endParaRPr lang="en-US">
              <a:solidFill>
                <a:schemeClr val="accent1"/>
              </a:solidFill>
            </a:endParaRPr>
          </a:p>
          <a:p>
            <a:pPr marL="914400" lvl="1" indent="-457200">
              <a:buFont typeface="Arial" panose="020B0604020202020204" pitchFamily="34" charset="0"/>
              <a:buChar char="•"/>
            </a:pPr>
            <a:r>
              <a:rPr lang="en-US">
                <a:solidFill>
                  <a:schemeClr val="tx1"/>
                </a:solidFill>
              </a:rPr>
              <a:t>The </a:t>
            </a:r>
            <a:r>
              <a:rPr lang="en-US" err="1">
                <a:solidFill>
                  <a:schemeClr val="tx1"/>
                </a:solidFill>
              </a:rPr>
              <a:t>NgModel</a:t>
            </a:r>
            <a:r>
              <a:rPr lang="en-US">
                <a:solidFill>
                  <a:schemeClr val="tx1"/>
                </a:solidFill>
              </a:rPr>
              <a:t> directive specifies a selector of </a:t>
            </a:r>
            <a:r>
              <a:rPr lang="en-US" err="1">
                <a:solidFill>
                  <a:schemeClr val="tx1"/>
                </a:solidFill>
              </a:rPr>
              <a:t>ngModel</a:t>
            </a:r>
            <a:endParaRPr lang="en-US"/>
          </a:p>
          <a:p>
            <a:pPr marL="914400" lvl="1" indent="-457200">
              <a:buFont typeface="Arial" panose="020B0604020202020204" pitchFamily="34" charset="0"/>
              <a:buChar char="•"/>
            </a:pPr>
            <a:r>
              <a:rPr lang="en-US">
                <a:solidFill>
                  <a:schemeClr val="tx1"/>
                </a:solidFill>
              </a:rPr>
              <a:t>When </a:t>
            </a:r>
            <a:r>
              <a:rPr lang="en-US" err="1">
                <a:solidFill>
                  <a:schemeClr val="tx1"/>
                </a:solidFill>
              </a:rPr>
              <a:t>ngModel</a:t>
            </a:r>
            <a:r>
              <a:rPr lang="en-US">
                <a:solidFill>
                  <a:schemeClr val="tx1"/>
                </a:solidFill>
              </a:rPr>
              <a:t> is used without attribute value we are specifying</a:t>
            </a:r>
          </a:p>
          <a:p>
            <a:pPr marL="1146175" lvl="2" indent="-457200"/>
            <a:r>
              <a:rPr lang="en-US">
                <a:solidFill>
                  <a:schemeClr val="tx1"/>
                </a:solidFill>
              </a:rPr>
              <a:t>One way </a:t>
            </a:r>
            <a:r>
              <a:rPr lang="en-US" err="1">
                <a:solidFill>
                  <a:schemeClr val="tx1"/>
                </a:solidFill>
              </a:rPr>
              <a:t>Databinging</a:t>
            </a:r>
            <a:endParaRPr lang="en-US">
              <a:solidFill>
                <a:schemeClr val="tx1"/>
              </a:solidFill>
            </a:endParaRPr>
          </a:p>
          <a:p>
            <a:pPr marL="1146175" lvl="2" indent="-457200"/>
            <a:r>
              <a:rPr lang="en-US">
                <a:solidFill>
                  <a:schemeClr val="tx1"/>
                </a:solidFill>
              </a:rPr>
              <a:t>Create a </a:t>
            </a:r>
            <a:r>
              <a:rPr lang="en-US" err="1">
                <a:solidFill>
                  <a:schemeClr val="tx1"/>
                </a:solidFill>
              </a:rPr>
              <a:t>FormControl</a:t>
            </a:r>
            <a:r>
              <a:rPr lang="en-US">
                <a:solidFill>
                  <a:schemeClr val="tx1"/>
                </a:solidFill>
              </a:rPr>
              <a:t> with name “</a:t>
            </a:r>
            <a:r>
              <a:rPr lang="en-US" err="1">
                <a:solidFill>
                  <a:schemeClr val="tx1"/>
                </a:solidFill>
              </a:rPr>
              <a:t>sku</a:t>
            </a:r>
            <a:r>
              <a:rPr lang="en-US">
                <a:solidFill>
                  <a:schemeClr val="tx1"/>
                </a:solidFill>
              </a:rPr>
              <a:t>” </a:t>
            </a:r>
          </a:p>
        </p:txBody>
      </p:sp>
      <p:pic>
        <p:nvPicPr>
          <p:cNvPr id="5" name="Picture 4"/>
          <p:cNvPicPr>
            <a:picLocks noChangeAspect="1"/>
          </p:cNvPicPr>
          <p:nvPr/>
        </p:nvPicPr>
        <p:blipFill>
          <a:blip r:embed="rId3"/>
          <a:stretch>
            <a:fillRect/>
          </a:stretch>
        </p:blipFill>
        <p:spPr>
          <a:xfrm>
            <a:off x="3213589" y="4130185"/>
            <a:ext cx="3409950" cy="1057275"/>
          </a:xfrm>
          <a:prstGeom prst="rect">
            <a:avLst/>
          </a:prstGeom>
        </p:spPr>
      </p:pic>
    </p:spTree>
    <p:extLst>
      <p:ext uri="{BB962C8B-B14F-4D97-AF65-F5344CB8AC3E}">
        <p14:creationId xmlns:p14="http://schemas.microsoft.com/office/powerpoint/2010/main" val="131762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Simple Template Driven Form Demo</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Plunker</a:t>
            </a:r>
            <a:r>
              <a:rPr lang="en-US"/>
              <a:t> Form Demo</a:t>
            </a:r>
          </a:p>
        </p:txBody>
      </p:sp>
      <p:pic>
        <p:nvPicPr>
          <p:cNvPr id="7" name="Picture 6"/>
          <p:cNvPicPr>
            <a:picLocks noChangeAspect="1"/>
          </p:cNvPicPr>
          <p:nvPr/>
        </p:nvPicPr>
        <p:blipFill>
          <a:blip r:embed="rId2"/>
          <a:stretch>
            <a:fillRect/>
          </a:stretch>
        </p:blipFill>
        <p:spPr>
          <a:xfrm>
            <a:off x="2155939" y="1777511"/>
            <a:ext cx="4848225" cy="1943100"/>
          </a:xfrm>
          <a:prstGeom prst="rect">
            <a:avLst/>
          </a:prstGeom>
        </p:spPr>
      </p:pic>
    </p:spTree>
    <p:extLst>
      <p:ext uri="{BB962C8B-B14F-4D97-AF65-F5344CB8AC3E}">
        <p14:creationId xmlns:p14="http://schemas.microsoft.com/office/powerpoint/2010/main" val="385530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 </a:t>
            </a:r>
            <a:r>
              <a:rPr lang="en-US" err="1">
                <a:solidFill>
                  <a:schemeClr val="accent1"/>
                </a:solidFill>
              </a:rPr>
              <a:t>FormControl</a:t>
            </a:r>
            <a:r>
              <a:rPr lang="en-US">
                <a:solidFill>
                  <a:schemeClr val="accent1"/>
                </a:solidFill>
              </a:rPr>
              <a:t> </a:t>
            </a:r>
            <a:r>
              <a:rPr lang="en-US"/>
              <a:t>represents a single input field - it is the smallest unit of an Angular form.</a:t>
            </a:r>
          </a:p>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field’s value, and states such as being valid, dirty (changed), or has errors.</a:t>
            </a:r>
          </a:p>
        </p:txBody>
      </p:sp>
      <p:pic>
        <p:nvPicPr>
          <p:cNvPr id="4" name="Picture 3"/>
          <p:cNvPicPr>
            <a:picLocks noChangeAspect="1"/>
          </p:cNvPicPr>
          <p:nvPr/>
        </p:nvPicPr>
        <p:blipFill>
          <a:blip r:embed="rId3"/>
          <a:stretch>
            <a:fillRect/>
          </a:stretch>
        </p:blipFill>
        <p:spPr>
          <a:xfrm>
            <a:off x="1452562" y="3305908"/>
            <a:ext cx="6238875" cy="1981200"/>
          </a:xfrm>
          <a:prstGeom prst="rect">
            <a:avLst/>
          </a:prstGeom>
        </p:spPr>
      </p:pic>
      <p:pic>
        <p:nvPicPr>
          <p:cNvPr id="5" name="Picture 4"/>
          <p:cNvPicPr>
            <a:picLocks noChangeAspect="1"/>
          </p:cNvPicPr>
          <p:nvPr/>
        </p:nvPicPr>
        <p:blipFill>
          <a:blip r:embed="rId4"/>
          <a:stretch>
            <a:fillRect/>
          </a:stretch>
        </p:blipFill>
        <p:spPr>
          <a:xfrm>
            <a:off x="2290761" y="5457806"/>
            <a:ext cx="4562475" cy="628650"/>
          </a:xfrm>
          <a:prstGeom prst="rect">
            <a:avLst/>
          </a:prstGeom>
        </p:spPr>
      </p:pic>
    </p:spTree>
    <p:extLst>
      <p:ext uri="{BB962C8B-B14F-4D97-AF65-F5344CB8AC3E}">
        <p14:creationId xmlns:p14="http://schemas.microsoft.com/office/powerpoint/2010/main" val="126132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a:t>
            </a:r>
            <a:r>
              <a:rPr lang="en-US" err="1">
                <a:solidFill>
                  <a:schemeClr val="accent1"/>
                </a:solidFill>
              </a:rPr>
              <a:t>FormGroup</a:t>
            </a:r>
            <a:r>
              <a:rPr lang="en-US">
                <a:solidFill>
                  <a:schemeClr val="accent1"/>
                </a:solidFill>
              </a:rPr>
              <a:t> </a:t>
            </a:r>
            <a:r>
              <a:rPr lang="en-US"/>
              <a:t>we can manage multiple </a:t>
            </a:r>
            <a:r>
              <a:rPr lang="en-US" err="1">
                <a:solidFill>
                  <a:schemeClr val="accent1"/>
                </a:solidFill>
              </a:rPr>
              <a:t>FormControls</a:t>
            </a:r>
            <a:endParaRPr lang="en-US">
              <a:solidFill>
                <a:schemeClr val="accent1"/>
              </a:solidFill>
            </a:endParaRPr>
          </a:p>
          <a:p>
            <a:pPr marL="457200" indent="-457200">
              <a:buFont typeface="Arial" panose="020B0604020202020204" pitchFamily="34" charset="0"/>
              <a:buChar char="•"/>
            </a:pPr>
            <a:r>
              <a:rPr lang="en-US"/>
              <a:t>To check the validity of the all </a:t>
            </a:r>
            <a:r>
              <a:rPr lang="en-US" err="1"/>
              <a:t>FormControls</a:t>
            </a:r>
            <a:r>
              <a:rPr lang="en-US"/>
              <a:t> instead of iterating the array , </a:t>
            </a:r>
            <a:r>
              <a:rPr lang="en-US" err="1">
                <a:solidFill>
                  <a:schemeClr val="accent1"/>
                </a:solidFill>
              </a:rPr>
              <a:t>FormGroup</a:t>
            </a:r>
            <a:r>
              <a:rPr lang="en-US"/>
              <a:t> could be used.</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495425" y="1453295"/>
            <a:ext cx="6153150" cy="4772025"/>
          </a:xfrm>
          <a:prstGeom prst="rect">
            <a:avLst/>
          </a:prstGeom>
        </p:spPr>
      </p:pic>
    </p:spTree>
    <p:extLst>
      <p:ext uri="{BB962C8B-B14F-4D97-AF65-F5344CB8AC3E}">
        <p14:creationId xmlns:p14="http://schemas.microsoft.com/office/powerpoint/2010/main" val="20896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Import the </a:t>
            </a:r>
            <a:r>
              <a:rPr lang="en-US" dirty="0" err="1"/>
              <a:t>FormsModule</a:t>
            </a:r>
            <a:r>
              <a:rPr lang="en-US" dirty="0"/>
              <a:t> or </a:t>
            </a:r>
            <a:r>
              <a:rPr lang="en-US" dirty="0" err="1"/>
              <a:t>ReactiveFormsModule</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FormsModule</a:t>
            </a:r>
            <a:r>
              <a:rPr lang="en-US" dirty="0"/>
              <a:t> gives directives </a:t>
            </a:r>
          </a:p>
          <a:p>
            <a:pPr marL="914400" lvl="1" indent="-457200">
              <a:buFont typeface="Arial" panose="020B0604020202020204" pitchFamily="34" charset="0"/>
              <a:buChar char="•"/>
            </a:pPr>
            <a:r>
              <a:rPr lang="en-US" dirty="0" err="1"/>
              <a:t>ngModel</a:t>
            </a:r>
            <a:r>
              <a:rPr lang="en-US" dirty="0"/>
              <a:t> and </a:t>
            </a:r>
          </a:p>
          <a:p>
            <a:pPr marL="914400" lvl="1" indent="-457200">
              <a:buFont typeface="Arial" panose="020B0604020202020204" pitchFamily="34" charset="0"/>
              <a:buChar char="•"/>
            </a:pPr>
            <a:r>
              <a:rPr lang="en-US" dirty="0" err="1"/>
              <a:t>NgForm</a:t>
            </a:r>
            <a:endParaRPr lang="en-US" dirty="0"/>
          </a:p>
          <a:p>
            <a:pPr marL="457200" indent="-457200">
              <a:buFont typeface="Arial" panose="020B0604020202020204" pitchFamily="34" charset="0"/>
              <a:buChar char="•"/>
            </a:pPr>
            <a:r>
              <a:rPr lang="en-US" dirty="0" err="1">
                <a:solidFill>
                  <a:schemeClr val="accent1">
                    <a:lumMod val="60000"/>
                    <a:lumOff val="40000"/>
                  </a:schemeClr>
                </a:solidFill>
              </a:rPr>
              <a:t>ReactiveFormsModule</a:t>
            </a:r>
            <a:r>
              <a:rPr lang="en-US" dirty="0">
                <a:solidFill>
                  <a:schemeClr val="accent1">
                    <a:lumMod val="60000"/>
                    <a:lumOff val="40000"/>
                  </a:schemeClr>
                </a:solidFill>
              </a:rPr>
              <a:t> </a:t>
            </a:r>
            <a:r>
              <a:rPr lang="en-US" dirty="0"/>
              <a:t>gives</a:t>
            </a:r>
          </a:p>
          <a:p>
            <a:pPr marL="914400" lvl="1" indent="-457200">
              <a:buFont typeface="Arial" panose="020B0604020202020204" pitchFamily="34" charset="0"/>
              <a:buChar char="•"/>
            </a:pPr>
            <a:r>
              <a:rPr lang="en-US"/>
              <a:t>formControlName</a:t>
            </a:r>
            <a:endParaRPr lang="en-US" dirty="0"/>
          </a:p>
          <a:p>
            <a:pPr marL="914400" lvl="1" indent="-457200">
              <a:buFont typeface="Arial" panose="020B0604020202020204" pitchFamily="34" charset="0"/>
              <a:buChar char="•"/>
            </a:pPr>
            <a:r>
              <a:rPr lang="en-US" dirty="0" err="1"/>
              <a:t>ngFormGroup</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6483" y="1811819"/>
            <a:ext cx="2647950" cy="1285875"/>
          </a:xfrm>
          <a:prstGeom prst="rect">
            <a:avLst/>
          </a:prstGeom>
        </p:spPr>
      </p:pic>
      <p:pic>
        <p:nvPicPr>
          <p:cNvPr id="5" name="Picture 4"/>
          <p:cNvPicPr>
            <a:picLocks noChangeAspect="1"/>
          </p:cNvPicPr>
          <p:nvPr/>
        </p:nvPicPr>
        <p:blipFill>
          <a:blip r:embed="rId4"/>
          <a:stretch>
            <a:fillRect/>
          </a:stretch>
        </p:blipFill>
        <p:spPr>
          <a:xfrm>
            <a:off x="3943716" y="1686044"/>
            <a:ext cx="4562475" cy="1485900"/>
          </a:xfrm>
          <a:prstGeom prst="rect">
            <a:avLst/>
          </a:prstGeom>
        </p:spPr>
      </p:pic>
    </p:spTree>
    <p:extLst>
      <p:ext uri="{BB962C8B-B14F-4D97-AF65-F5344CB8AC3E}">
        <p14:creationId xmlns:p14="http://schemas.microsoft.com/office/powerpoint/2010/main" val="187199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8" name="Text Placeholder 7">
            <a:extLst>
              <a:ext uri="{FF2B5EF4-FFF2-40B4-BE49-F238E27FC236}">
                <a16:creationId xmlns="" xmlns:a16="http://schemas.microsoft.com/office/drawing/2014/main" id="{527599B4-D772-436D-A841-50C28785E3D9}"/>
              </a:ext>
            </a:extLst>
          </p:cNvPr>
          <p:cNvSpPr>
            <a:spLocks noGrp="1"/>
          </p:cNvSpPr>
          <p:nvPr>
            <p:ph type="body" idx="12"/>
          </p:nvPr>
        </p:nvSpPr>
        <p:spPr/>
        <p:txBody>
          <a:bodyPr/>
          <a:lstStyle/>
          <a:p>
            <a:pPr marL="457200" indent="-457200">
              <a:buFont typeface="Arial" panose="020B0604020202020204" pitchFamily="34" charset="0"/>
              <a:buChar char="•"/>
            </a:pPr>
            <a:r>
              <a:rPr lang="en-US" dirty="0" err="1"/>
              <a:t>formControlName</a:t>
            </a:r>
            <a:r>
              <a:rPr lang="en-US" dirty="0"/>
              <a:t> – creates a new </a:t>
            </a:r>
            <a:r>
              <a:rPr lang="en-US" dirty="0" err="1"/>
              <a:t>FormControl</a:t>
            </a:r>
            <a:endParaRPr lang="en-US" dirty="0"/>
          </a:p>
          <a:p>
            <a:pPr marL="457200" indent="-457200">
              <a:buFont typeface="Arial" panose="020B0604020202020204" pitchFamily="34" charset="0"/>
              <a:buChar char="•"/>
            </a:pPr>
            <a:r>
              <a:rPr lang="en-US" dirty="0" err="1"/>
              <a:t>formGroup</a:t>
            </a:r>
            <a:r>
              <a:rPr lang="en-US" dirty="0"/>
              <a:t> – creates a new </a:t>
            </a:r>
            <a:r>
              <a:rPr lang="en-US" dirty="0" err="1"/>
              <a:t>FormGroup</a:t>
            </a:r>
            <a:r>
              <a:rPr lang="en-US" dirty="0"/>
              <a:t> and attaches to the </a:t>
            </a:r>
            <a:r>
              <a:rPr lang="en-US" dirty="0" err="1"/>
              <a:t>formGroup</a:t>
            </a:r>
            <a:r>
              <a:rPr lang="en-US" dirty="0"/>
              <a:t> in the component class</a:t>
            </a:r>
          </a:p>
          <a:p>
            <a:endParaRPr lang="en-US" dirty="0"/>
          </a:p>
        </p:txBody>
      </p:sp>
      <p:pic>
        <p:nvPicPr>
          <p:cNvPr id="7" name="Picture 6">
            <a:extLst>
              <a:ext uri="{FF2B5EF4-FFF2-40B4-BE49-F238E27FC236}">
                <a16:creationId xmlns="" xmlns:a16="http://schemas.microsoft.com/office/drawing/2014/main" id="{E23C984E-214A-480E-8154-DD75D80968AE}"/>
              </a:ext>
            </a:extLst>
          </p:cNvPr>
          <p:cNvPicPr>
            <a:picLocks noChangeAspect="1"/>
          </p:cNvPicPr>
          <p:nvPr/>
        </p:nvPicPr>
        <p:blipFill>
          <a:blip r:embed="rId3"/>
          <a:stretch>
            <a:fillRect/>
          </a:stretch>
        </p:blipFill>
        <p:spPr>
          <a:xfrm>
            <a:off x="967154" y="2867006"/>
            <a:ext cx="6600825" cy="1352550"/>
          </a:xfrm>
          <a:prstGeom prst="rect">
            <a:avLst/>
          </a:prstGeom>
        </p:spPr>
      </p:pic>
      <p:pic>
        <p:nvPicPr>
          <p:cNvPr id="4" name="Picture 3">
            <a:extLst>
              <a:ext uri="{FF2B5EF4-FFF2-40B4-BE49-F238E27FC236}">
                <a16:creationId xmlns="" xmlns:a16="http://schemas.microsoft.com/office/drawing/2014/main" id="{334EAD19-795E-49AF-9419-CFBA0CF8B187}"/>
              </a:ext>
            </a:extLst>
          </p:cNvPr>
          <p:cNvPicPr>
            <a:picLocks noChangeAspect="1"/>
          </p:cNvPicPr>
          <p:nvPr/>
        </p:nvPicPr>
        <p:blipFill>
          <a:blip r:embed="rId4"/>
          <a:stretch>
            <a:fillRect/>
          </a:stretch>
        </p:blipFill>
        <p:spPr>
          <a:xfrm>
            <a:off x="3757979" y="4490533"/>
            <a:ext cx="3810000" cy="1866900"/>
          </a:xfrm>
          <a:prstGeom prst="rect">
            <a:avLst/>
          </a:prstGeom>
        </p:spPr>
      </p:pic>
    </p:spTree>
    <p:extLst>
      <p:ext uri="{BB962C8B-B14F-4D97-AF65-F5344CB8AC3E}">
        <p14:creationId xmlns:p14="http://schemas.microsoft.com/office/powerpoint/2010/main" val="12924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301"/>
            <a:ext cx="8225765" cy="786122"/>
          </a:xfrm>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Common way to customize Forms is thro </a:t>
            </a:r>
            <a:r>
              <a:rPr lang="en-US" dirty="0" err="1"/>
              <a:t>FormBuilder</a:t>
            </a:r>
            <a:r>
              <a:rPr lang="en-US" dirty="0"/>
              <a:t>.</a:t>
            </a:r>
          </a:p>
          <a:p>
            <a:pPr marL="457200" indent="-457200">
              <a:buFont typeface="Arial" panose="020B0604020202020204" pitchFamily="34" charset="0"/>
              <a:buChar char="•"/>
            </a:pPr>
            <a:r>
              <a:rPr lang="en-US" dirty="0"/>
              <a:t>We inject </a:t>
            </a:r>
            <a:r>
              <a:rPr lang="en-US" dirty="0" err="1"/>
              <a:t>FormBuilder</a:t>
            </a:r>
            <a:r>
              <a:rPr lang="en-US" dirty="0"/>
              <a:t> in the constructor. The two main functions of </a:t>
            </a:r>
            <a:r>
              <a:rPr lang="en-US" dirty="0" err="1"/>
              <a:t>FormBuilder</a:t>
            </a:r>
            <a:r>
              <a:rPr lang="en-US" dirty="0"/>
              <a:t>.</a:t>
            </a:r>
          </a:p>
          <a:p>
            <a:pPr marL="457200" indent="-457200">
              <a:buFont typeface="Arial" panose="020B0604020202020204" pitchFamily="34" charset="0"/>
              <a:buChar char="•"/>
            </a:pPr>
            <a:r>
              <a:rPr lang="en-US" dirty="0"/>
              <a:t>This avoids creating new </a:t>
            </a:r>
            <a:r>
              <a:rPr lang="en-US" dirty="0" err="1"/>
              <a:t>FormControl</a:t>
            </a:r>
            <a:r>
              <a:rPr lang="en-US" dirty="0"/>
              <a:t> in the constructor</a:t>
            </a:r>
          </a:p>
          <a:p>
            <a:pPr marL="914400" lvl="1" indent="-457200">
              <a:buFont typeface="Arial" panose="020B0604020202020204" pitchFamily="34" charset="0"/>
              <a:buChar char="•"/>
            </a:pPr>
            <a:endParaRPr lang="en-US" dirty="0"/>
          </a:p>
          <a:p>
            <a:pPr lvl="1" indent="0">
              <a:buNone/>
            </a:pPr>
            <a:endParaRPr lang="en-US" dirty="0"/>
          </a:p>
        </p:txBody>
      </p:sp>
      <p:pic>
        <p:nvPicPr>
          <p:cNvPr id="5" name="Picture 4">
            <a:extLst>
              <a:ext uri="{FF2B5EF4-FFF2-40B4-BE49-F238E27FC236}">
                <a16:creationId xmlns="" xmlns:a16="http://schemas.microsoft.com/office/drawing/2014/main" id="{44B4C589-42BC-476D-B883-2F1575EF7ADA}"/>
              </a:ext>
            </a:extLst>
          </p:cNvPr>
          <p:cNvPicPr>
            <a:picLocks noChangeAspect="1"/>
          </p:cNvPicPr>
          <p:nvPr/>
        </p:nvPicPr>
        <p:blipFill>
          <a:blip r:embed="rId3"/>
          <a:stretch>
            <a:fillRect/>
          </a:stretch>
        </p:blipFill>
        <p:spPr>
          <a:xfrm>
            <a:off x="3132625" y="3938954"/>
            <a:ext cx="3476625" cy="1371600"/>
          </a:xfrm>
          <a:prstGeom prst="rect">
            <a:avLst/>
          </a:prstGeom>
        </p:spPr>
      </p:pic>
    </p:spTree>
    <p:extLst>
      <p:ext uri="{BB962C8B-B14F-4D97-AF65-F5344CB8AC3E}">
        <p14:creationId xmlns:p14="http://schemas.microsoft.com/office/powerpoint/2010/main" val="191373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Validators are provided by </a:t>
            </a:r>
            <a:r>
              <a:rPr lang="en-US">
                <a:solidFill>
                  <a:schemeClr val="accent1"/>
                </a:solidFill>
              </a:rPr>
              <a:t>Validators</a:t>
            </a:r>
            <a:r>
              <a:rPr lang="en-US"/>
              <a:t> module</a:t>
            </a:r>
          </a:p>
          <a:p>
            <a:pPr marL="457200" indent="-457200">
              <a:buFont typeface="Arial" panose="020B0604020202020204" pitchFamily="34" charset="0"/>
              <a:buChar char="•"/>
            </a:pPr>
            <a:r>
              <a:rPr lang="en-US"/>
              <a:t>To use validator we need to do two things </a:t>
            </a:r>
          </a:p>
          <a:p>
            <a:pPr marL="914400" lvl="1" indent="-457200">
              <a:buFont typeface="+mj-lt"/>
              <a:buAutoNum type="arabicPeriod"/>
            </a:pPr>
            <a:r>
              <a:rPr lang="en-US"/>
              <a:t>Assign a validator to the </a:t>
            </a:r>
            <a:r>
              <a:rPr lang="en-US" err="1"/>
              <a:t>FormControl</a:t>
            </a:r>
            <a:r>
              <a:rPr lang="en-US"/>
              <a:t> Object</a:t>
            </a:r>
          </a:p>
          <a:p>
            <a:pPr marL="914400" lvl="1" indent="-457200">
              <a:buFont typeface="+mj-lt"/>
              <a:buAutoNum type="arabicPeriod"/>
            </a:pPr>
            <a:r>
              <a:rPr lang="en-US"/>
              <a:t>Check the status of the validator in the view and take actions accordingly.</a:t>
            </a:r>
          </a:p>
          <a:p>
            <a:pPr marL="914400" lvl="1" indent="-457200"/>
            <a:r>
              <a:rPr lang="en-US"/>
              <a:t>Using </a:t>
            </a:r>
            <a:r>
              <a:rPr lang="en-US" err="1"/>
              <a:t>FormControl</a:t>
            </a:r>
            <a:endParaRPr lang="en-US"/>
          </a:p>
          <a:p>
            <a:pPr marL="914400" lvl="1" indent="-457200"/>
            <a:endParaRPr lang="en-US"/>
          </a:p>
          <a:p>
            <a:pPr marL="914400" lvl="1" indent="-457200"/>
            <a:r>
              <a:rPr lang="en-US"/>
              <a:t>Using </a:t>
            </a:r>
            <a:r>
              <a:rPr lang="en-US" err="1"/>
              <a:t>FormBuilder</a:t>
            </a:r>
            <a:endParaRPr lang="en-US"/>
          </a:p>
          <a:p>
            <a:pPr lvl="1" indent="0">
              <a:buNone/>
            </a:pPr>
            <a:r>
              <a:rPr lang="en-US"/>
              <a:t>	</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2"/>
          <a:stretch>
            <a:fillRect/>
          </a:stretch>
        </p:blipFill>
        <p:spPr>
          <a:xfrm>
            <a:off x="1409700" y="3703627"/>
            <a:ext cx="6324600" cy="447675"/>
          </a:xfrm>
          <a:prstGeom prst="rect">
            <a:avLst/>
          </a:prstGeom>
        </p:spPr>
      </p:pic>
      <p:pic>
        <p:nvPicPr>
          <p:cNvPr id="5" name="Picture 4"/>
          <p:cNvPicPr>
            <a:picLocks noChangeAspect="1"/>
          </p:cNvPicPr>
          <p:nvPr/>
        </p:nvPicPr>
        <p:blipFill>
          <a:blip r:embed="rId3"/>
          <a:stretch>
            <a:fillRect/>
          </a:stretch>
        </p:blipFill>
        <p:spPr>
          <a:xfrm>
            <a:off x="1409700" y="4532435"/>
            <a:ext cx="4457700" cy="1943100"/>
          </a:xfrm>
          <a:prstGeom prst="rect">
            <a:avLst/>
          </a:prstGeom>
        </p:spPr>
      </p:pic>
    </p:spTree>
    <p:extLst>
      <p:ext uri="{BB962C8B-B14F-4D97-AF65-F5344CB8AC3E}">
        <p14:creationId xmlns:p14="http://schemas.microsoft.com/office/powerpoint/2010/main" val="84674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Programming </a:t>
            </a:r>
            <a:r>
              <a:rPr lang="en-US"/>
              <a:t>in Angular</a:t>
            </a:r>
          </a:p>
        </p:txBody>
      </p:sp>
      <p:sp>
        <p:nvSpPr>
          <p:cNvPr id="3" name="Text Placeholder 2"/>
          <p:cNvSpPr>
            <a:spLocks noGrp="1"/>
          </p:cNvSpPr>
          <p:nvPr>
            <p:ph type="body" idx="12"/>
          </p:nvPr>
        </p:nvSpPr>
        <p:spPr/>
        <p:txBody>
          <a:bodyPr/>
          <a:lstStyle/>
          <a:p>
            <a:pPr marL="457200" indent="-457200">
              <a:buFont typeface="Arial" charset="0"/>
              <a:buChar char="•"/>
            </a:pPr>
            <a:r>
              <a:rPr lang="en-US" dirty="0"/>
              <a:t>Brief Introduction to Reactive Programming with </a:t>
            </a:r>
            <a:r>
              <a:rPr lang="en-US" dirty="0" err="1"/>
              <a:t>RxJS</a:t>
            </a:r>
            <a:endParaRPr lang="en-US" dirty="0"/>
          </a:p>
          <a:p>
            <a:pPr marL="457200" indent="-457200">
              <a:buFont typeface="Arial" charset="0"/>
              <a:buChar char="•"/>
            </a:pPr>
            <a:r>
              <a:rPr lang="en-US" dirty="0"/>
              <a:t>Handling Events as Observables</a:t>
            </a:r>
          </a:p>
          <a:p>
            <a:pPr marL="457200" indent="-457200">
              <a:buFont typeface="Arial" charset="0"/>
              <a:buChar char="•"/>
            </a:pPr>
            <a:r>
              <a:rPr lang="en-US" dirty="0"/>
              <a:t>Observable Http Requests</a:t>
            </a:r>
          </a:p>
          <a:p>
            <a:pPr marL="457200" indent="-457200">
              <a:buFont typeface="Arial" charset="0"/>
              <a:buChar char="•"/>
            </a:pPr>
            <a:r>
              <a:rPr lang="en-US" dirty="0"/>
              <a:t>Observable in the router</a:t>
            </a:r>
          </a:p>
          <a:p>
            <a:pPr marL="457200" indent="-457200">
              <a:buFont typeface="Arial" charset="0"/>
              <a:buChar char="•"/>
            </a:pPr>
            <a:endParaRPr lang="en-US" dirty="0"/>
          </a:p>
        </p:txBody>
      </p:sp>
      <p:sp>
        <p:nvSpPr>
          <p:cNvPr id="4" name="Rectangle 3"/>
          <p:cNvSpPr/>
          <p:nvPr/>
        </p:nvSpPr>
        <p:spPr>
          <a:xfrm>
            <a:off x="5205047" y="2672861"/>
            <a:ext cx="2866292" cy="756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Topics</a:t>
            </a:r>
          </a:p>
        </p:txBody>
      </p:sp>
    </p:spTree>
    <p:extLst>
      <p:ext uri="{BB962C8B-B14F-4D97-AF65-F5344CB8AC3E}">
        <p14:creationId xmlns:p14="http://schemas.microsoft.com/office/powerpoint/2010/main" val="1431396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In-built Validators</a:t>
            </a:r>
          </a:p>
          <a:p>
            <a:pPr marL="914400" lvl="1" indent="-457200">
              <a:buFont typeface="Arial" panose="020B0604020202020204" pitchFamily="34" charset="0"/>
              <a:buChar char="•"/>
            </a:pPr>
            <a:r>
              <a:rPr lang="en-US"/>
              <a:t>required</a:t>
            </a:r>
          </a:p>
          <a:p>
            <a:pPr marL="914400" lvl="1" indent="-457200">
              <a:buFont typeface="Arial" panose="020B0604020202020204" pitchFamily="34" charset="0"/>
              <a:buChar char="•"/>
            </a:pPr>
            <a:r>
              <a:rPr lang="en-US" err="1"/>
              <a:t>maxLength</a:t>
            </a:r>
            <a:endParaRPr lang="en-US"/>
          </a:p>
          <a:p>
            <a:pPr marL="914400" lvl="1" indent="-457200">
              <a:buFont typeface="Arial" panose="020B0604020202020204" pitchFamily="34" charset="0"/>
              <a:buChar char="•"/>
            </a:pPr>
            <a:r>
              <a:rPr lang="en-US" err="1"/>
              <a:t>minLength</a:t>
            </a:r>
            <a:endParaRPr lang="en-US"/>
          </a:p>
          <a:p>
            <a:pPr marL="914400" lvl="1" indent="-457200">
              <a:buFont typeface="Arial" panose="020B0604020202020204" pitchFamily="34" charset="0"/>
              <a:buChar char="•"/>
            </a:pPr>
            <a:r>
              <a:rPr lang="en-US"/>
              <a:t>email  (New in Angular 4)</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48" y="3627428"/>
            <a:ext cx="5143500" cy="1447800"/>
          </a:xfrm>
          <a:prstGeom prst="rect">
            <a:avLst/>
          </a:prstGeom>
        </p:spPr>
      </p:pic>
    </p:spTree>
    <p:extLst>
      <p:ext uri="{BB962C8B-B14F-4D97-AF65-F5344CB8AC3E}">
        <p14:creationId xmlns:p14="http://schemas.microsoft.com/office/powerpoint/2010/main" val="241755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Form Message</a:t>
            </a:r>
          </a:p>
          <a:p>
            <a:r>
              <a:rPr lang="en-US"/>
              <a:t>	</a:t>
            </a:r>
          </a:p>
          <a:p>
            <a:pPr marL="457200" indent="-457200">
              <a:buFont typeface="Arial" panose="020B0604020202020204" pitchFamily="34" charset="0"/>
              <a:buChar char="•"/>
            </a:pPr>
            <a:r>
              <a:rPr lang="en-US"/>
              <a:t>Field Message</a:t>
            </a:r>
          </a:p>
          <a:p>
            <a:endParaRPr lang="en-US"/>
          </a:p>
          <a:p>
            <a:endParaRPr lang="en-US"/>
          </a:p>
          <a:p>
            <a:pPr marL="457200" indent="-457200">
              <a:buFont typeface="Arial" panose="020B0604020202020204" pitchFamily="34" charset="0"/>
              <a:buChar char="•"/>
            </a:pPr>
            <a:r>
              <a:rPr lang="en-US"/>
              <a:t>Field Coloring</a:t>
            </a:r>
          </a:p>
          <a:p>
            <a:r>
              <a:rPr lang="en-US"/>
              <a:t>	</a:t>
            </a:r>
          </a:p>
          <a:p>
            <a:endParaRPr lang="en-US"/>
          </a:p>
          <a:p>
            <a:pPr marL="457200" indent="-457200">
              <a:buFont typeface="Arial" panose="020B0604020202020204" pitchFamily="34" charset="0"/>
              <a:buChar char="•"/>
            </a:pPr>
            <a:r>
              <a:rPr lang="en-US"/>
              <a:t>Specific Validation</a:t>
            </a:r>
          </a:p>
          <a:p>
            <a:r>
              <a:rPr lang="en-US"/>
              <a:t>      </a:t>
            </a:r>
          </a:p>
        </p:txBody>
      </p:sp>
      <p:pic>
        <p:nvPicPr>
          <p:cNvPr id="4" name="Picture 3"/>
          <p:cNvPicPr>
            <a:picLocks noChangeAspect="1"/>
          </p:cNvPicPr>
          <p:nvPr/>
        </p:nvPicPr>
        <p:blipFill>
          <a:blip r:embed="rId3"/>
          <a:stretch>
            <a:fillRect/>
          </a:stretch>
        </p:blipFill>
        <p:spPr>
          <a:xfrm>
            <a:off x="948104" y="1620715"/>
            <a:ext cx="2019300" cy="381000"/>
          </a:xfrm>
          <a:prstGeom prst="rect">
            <a:avLst/>
          </a:prstGeom>
        </p:spPr>
      </p:pic>
      <p:pic>
        <p:nvPicPr>
          <p:cNvPr id="5" name="Picture 4"/>
          <p:cNvPicPr>
            <a:picLocks noChangeAspect="1"/>
          </p:cNvPicPr>
          <p:nvPr/>
        </p:nvPicPr>
        <p:blipFill>
          <a:blip r:embed="rId4"/>
          <a:stretch>
            <a:fillRect/>
          </a:stretch>
        </p:blipFill>
        <p:spPr>
          <a:xfrm>
            <a:off x="948104" y="2563556"/>
            <a:ext cx="5429250" cy="752475"/>
          </a:xfrm>
          <a:prstGeom prst="rect">
            <a:avLst/>
          </a:prstGeom>
        </p:spPr>
      </p:pic>
      <p:pic>
        <p:nvPicPr>
          <p:cNvPr id="6" name="Picture 5"/>
          <p:cNvPicPr>
            <a:picLocks noChangeAspect="1"/>
          </p:cNvPicPr>
          <p:nvPr/>
        </p:nvPicPr>
        <p:blipFill>
          <a:blip r:embed="rId5"/>
          <a:stretch>
            <a:fillRect/>
          </a:stretch>
        </p:blipFill>
        <p:spPr>
          <a:xfrm>
            <a:off x="948104" y="3877872"/>
            <a:ext cx="4733925" cy="619125"/>
          </a:xfrm>
          <a:prstGeom prst="rect">
            <a:avLst/>
          </a:prstGeom>
        </p:spPr>
      </p:pic>
      <p:pic>
        <p:nvPicPr>
          <p:cNvPr id="7" name="Picture 6"/>
          <p:cNvPicPr>
            <a:picLocks noChangeAspect="1"/>
          </p:cNvPicPr>
          <p:nvPr/>
        </p:nvPicPr>
        <p:blipFill>
          <a:blip r:embed="rId6"/>
          <a:stretch>
            <a:fillRect/>
          </a:stretch>
        </p:blipFill>
        <p:spPr>
          <a:xfrm>
            <a:off x="948104" y="5410181"/>
            <a:ext cx="5181600" cy="676275"/>
          </a:xfrm>
          <a:prstGeom prst="rect">
            <a:avLst/>
          </a:prstGeom>
        </p:spPr>
      </p:pic>
      <p:sp>
        <p:nvSpPr>
          <p:cNvPr id="8" name="Rectangle 7"/>
          <p:cNvSpPr/>
          <p:nvPr/>
        </p:nvSpPr>
        <p:spPr>
          <a:xfrm>
            <a:off x="3737395" y="1449402"/>
            <a:ext cx="4243534" cy="369332"/>
          </a:xfrm>
          <a:prstGeom prst="rect">
            <a:avLst/>
          </a:prstGeom>
        </p:spPr>
        <p:txBody>
          <a:bodyPr wrap="none">
            <a:spAutoFit/>
          </a:bodyPr>
          <a:lstStyle/>
          <a:p>
            <a:r>
              <a:rPr lang="en-US">
                <a:hlinkClick r:id="rId7"/>
              </a:rPr>
              <a:t>https://plnkr.co/edit/RuMdrn?p=preview</a:t>
            </a:r>
            <a:r>
              <a:rPr lang="en-US"/>
              <a:t> </a:t>
            </a:r>
          </a:p>
        </p:txBody>
      </p:sp>
    </p:spTree>
    <p:extLst>
      <p:ext uri="{BB962C8B-B14F-4D97-AF65-F5344CB8AC3E}">
        <p14:creationId xmlns:p14="http://schemas.microsoft.com/office/powerpoint/2010/main" val="2039580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Writing the validator</a:t>
            </a:r>
          </a:p>
          <a:p>
            <a:endParaRPr lang="en-US"/>
          </a:p>
          <a:p>
            <a:endParaRPr lang="en-US"/>
          </a:p>
          <a:p>
            <a:endParaRPr lang="en-US"/>
          </a:p>
          <a:p>
            <a:endParaRPr lang="en-US"/>
          </a:p>
          <a:p>
            <a:pPr marL="457200" indent="-457200">
              <a:buFont typeface="Arial" panose="020B0604020202020204" pitchFamily="34" charset="0"/>
              <a:buChar char="•"/>
            </a:pPr>
            <a:r>
              <a:rPr lang="en-US"/>
              <a:t>Assigning the validator to </a:t>
            </a:r>
            <a:r>
              <a:rPr lang="en-US" err="1"/>
              <a:t>FormControl</a:t>
            </a:r>
            <a:endParaRPr lang="en-US"/>
          </a:p>
        </p:txBody>
      </p:sp>
      <p:pic>
        <p:nvPicPr>
          <p:cNvPr id="4" name="Picture 3"/>
          <p:cNvPicPr>
            <a:picLocks noChangeAspect="1"/>
          </p:cNvPicPr>
          <p:nvPr/>
        </p:nvPicPr>
        <p:blipFill>
          <a:blip r:embed="rId3"/>
          <a:stretch>
            <a:fillRect/>
          </a:stretch>
        </p:blipFill>
        <p:spPr>
          <a:xfrm>
            <a:off x="770052" y="1637567"/>
            <a:ext cx="7620000" cy="1543050"/>
          </a:xfrm>
          <a:prstGeom prst="rect">
            <a:avLst/>
          </a:prstGeom>
        </p:spPr>
      </p:pic>
      <p:pic>
        <p:nvPicPr>
          <p:cNvPr id="5" name="Picture 4"/>
          <p:cNvPicPr>
            <a:picLocks noChangeAspect="1"/>
          </p:cNvPicPr>
          <p:nvPr/>
        </p:nvPicPr>
        <p:blipFill>
          <a:blip r:embed="rId4"/>
          <a:stretch>
            <a:fillRect/>
          </a:stretch>
        </p:blipFill>
        <p:spPr>
          <a:xfrm>
            <a:off x="1016236" y="3905231"/>
            <a:ext cx="4572000" cy="2181225"/>
          </a:xfrm>
          <a:prstGeom prst="rect">
            <a:avLst/>
          </a:prstGeom>
        </p:spPr>
      </p:pic>
      <p:sp>
        <p:nvSpPr>
          <p:cNvPr id="6" name="Rectangle 5"/>
          <p:cNvSpPr/>
          <p:nvPr/>
        </p:nvSpPr>
        <p:spPr>
          <a:xfrm>
            <a:off x="4060698" y="6206779"/>
            <a:ext cx="4205062" cy="369332"/>
          </a:xfrm>
          <a:prstGeom prst="rect">
            <a:avLst/>
          </a:prstGeom>
        </p:spPr>
        <p:txBody>
          <a:bodyPr wrap="none">
            <a:spAutoFit/>
          </a:bodyPr>
          <a:lstStyle/>
          <a:p>
            <a:r>
              <a:rPr lang="en-US" dirty="0">
                <a:hlinkClick r:id="rId5"/>
              </a:rPr>
              <a:t>https://plnkr.co/edit/7IDvOa?p=preview</a:t>
            </a:r>
            <a:r>
              <a:rPr lang="en-US" dirty="0"/>
              <a:t> </a:t>
            </a:r>
          </a:p>
        </p:txBody>
      </p:sp>
    </p:spTree>
    <p:extLst>
      <p:ext uri="{BB962C8B-B14F-4D97-AF65-F5344CB8AC3E}">
        <p14:creationId xmlns:p14="http://schemas.microsoft.com/office/powerpoint/2010/main" val="1188063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Watching for Changes</a:t>
            </a:r>
          </a:p>
        </p:txBody>
      </p:sp>
      <p:sp>
        <p:nvSpPr>
          <p:cNvPr id="3" name="Text Placeholder 2"/>
          <p:cNvSpPr>
            <a:spLocks noGrp="1"/>
          </p:cNvSpPr>
          <p:nvPr>
            <p:ph type="body" idx="12"/>
          </p:nvPr>
        </p:nvSpPr>
        <p:spPr/>
        <p:txBody>
          <a:bodyPr/>
          <a:lstStyle/>
          <a:p>
            <a:r>
              <a:rPr lang="en-US"/>
              <a:t>Both </a:t>
            </a:r>
            <a:r>
              <a:rPr lang="en-US" err="1"/>
              <a:t>FormControl</a:t>
            </a:r>
            <a:r>
              <a:rPr lang="en-US"/>
              <a:t> and </a:t>
            </a:r>
            <a:r>
              <a:rPr lang="en-US" err="1"/>
              <a:t>FormGroup</a:t>
            </a:r>
            <a:r>
              <a:rPr lang="en-US"/>
              <a:t> have an </a:t>
            </a:r>
            <a:r>
              <a:rPr lang="en-US" err="1"/>
              <a:t>EventEmitter</a:t>
            </a:r>
            <a:r>
              <a:rPr lang="en-US"/>
              <a:t> that we can use to observe changes</a:t>
            </a:r>
          </a:p>
          <a:p>
            <a:r>
              <a:rPr lang="en-US" err="1"/>
              <a:t>EventEmitter</a:t>
            </a:r>
            <a:r>
              <a:rPr lang="en-US"/>
              <a:t> is an Observable</a:t>
            </a:r>
          </a:p>
          <a:p>
            <a:r>
              <a:rPr lang="en-US"/>
              <a:t>To Watch for changes on a control </a:t>
            </a:r>
          </a:p>
          <a:p>
            <a:pPr marL="514350" indent="-514350">
              <a:buFont typeface="+mj-lt"/>
              <a:buAutoNum type="arabicPeriod"/>
            </a:pPr>
            <a:r>
              <a:rPr lang="en-US"/>
              <a:t>get access to the </a:t>
            </a:r>
            <a:r>
              <a:rPr lang="en-US" err="1"/>
              <a:t>EventEmitter</a:t>
            </a:r>
            <a:r>
              <a:rPr lang="en-US"/>
              <a:t> by calling </a:t>
            </a:r>
            <a:r>
              <a:rPr lang="en-US" err="1"/>
              <a:t>control.valueChanges</a:t>
            </a:r>
            <a:r>
              <a:rPr lang="en-US"/>
              <a:t>. Then we</a:t>
            </a:r>
          </a:p>
          <a:p>
            <a:pPr marL="514350" indent="-514350">
              <a:buFont typeface="+mj-lt"/>
              <a:buAutoNum type="arabicPeriod"/>
            </a:pPr>
            <a:r>
              <a:rPr lang="en-US"/>
              <a:t>add an observer using the .subscribe method</a:t>
            </a:r>
          </a:p>
        </p:txBody>
      </p:sp>
      <p:sp>
        <p:nvSpPr>
          <p:cNvPr id="4" name="Rectangle 3"/>
          <p:cNvSpPr/>
          <p:nvPr/>
        </p:nvSpPr>
        <p:spPr>
          <a:xfrm>
            <a:off x="3327456" y="5588950"/>
            <a:ext cx="4217886" cy="369332"/>
          </a:xfrm>
          <a:prstGeom prst="rect">
            <a:avLst/>
          </a:prstGeom>
        </p:spPr>
        <p:txBody>
          <a:bodyPr wrap="none">
            <a:spAutoFit/>
          </a:bodyPr>
          <a:lstStyle/>
          <a:p>
            <a:r>
              <a:rPr lang="en-US">
                <a:hlinkClick r:id="rId2"/>
              </a:rPr>
              <a:t>https://plnkr.co/edit/egK193?p=preview</a:t>
            </a:r>
            <a:r>
              <a:rPr lang="en-US"/>
              <a:t> </a:t>
            </a:r>
          </a:p>
        </p:txBody>
      </p:sp>
    </p:spTree>
    <p:extLst>
      <p:ext uri="{BB962C8B-B14F-4D97-AF65-F5344CB8AC3E}">
        <p14:creationId xmlns:p14="http://schemas.microsoft.com/office/powerpoint/2010/main" val="476860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ngModel</a:t>
            </a:r>
            <a:endParaRPr lang="en-US"/>
          </a:p>
        </p:txBody>
      </p:sp>
      <p:sp>
        <p:nvSpPr>
          <p:cNvPr id="3" name="Text Placeholder 2"/>
          <p:cNvSpPr>
            <a:spLocks noGrp="1"/>
          </p:cNvSpPr>
          <p:nvPr>
            <p:ph type="body" idx="12"/>
          </p:nvPr>
        </p:nvSpPr>
        <p:spPr/>
        <p:txBody>
          <a:bodyPr/>
          <a:lstStyle/>
          <a:p>
            <a:r>
              <a:rPr lang="en-US" err="1"/>
              <a:t>NgModel</a:t>
            </a:r>
            <a:r>
              <a:rPr lang="en-US"/>
              <a:t> is a special directive</a:t>
            </a:r>
          </a:p>
          <a:p>
            <a:pPr marL="514350" indent="-514350">
              <a:buFont typeface="+mj-lt"/>
              <a:buAutoNum type="arabicPeriod"/>
            </a:pPr>
            <a:r>
              <a:rPr lang="en-US"/>
              <a:t>It binds the model to the form</a:t>
            </a:r>
          </a:p>
          <a:p>
            <a:pPr marL="514350" indent="-514350">
              <a:buFont typeface="+mj-lt"/>
              <a:buAutoNum type="arabicPeriod"/>
            </a:pPr>
            <a:r>
              <a:rPr lang="en-US"/>
              <a:t>It implements two-way Data binding. </a:t>
            </a:r>
          </a:p>
          <a:p>
            <a:r>
              <a:rPr lang="en-US"/>
              <a:t>	</a:t>
            </a:r>
          </a:p>
          <a:p>
            <a:endParaRPr lang="en-US"/>
          </a:p>
          <a:p>
            <a:endParaRPr lang="en-US"/>
          </a:p>
        </p:txBody>
      </p:sp>
      <p:pic>
        <p:nvPicPr>
          <p:cNvPr id="4" name="Picture 3"/>
          <p:cNvPicPr>
            <a:picLocks noChangeAspect="1"/>
          </p:cNvPicPr>
          <p:nvPr/>
        </p:nvPicPr>
        <p:blipFill>
          <a:blip r:embed="rId2"/>
          <a:stretch>
            <a:fillRect/>
          </a:stretch>
        </p:blipFill>
        <p:spPr>
          <a:xfrm>
            <a:off x="1004521" y="2732078"/>
            <a:ext cx="3829050" cy="895350"/>
          </a:xfrm>
          <a:prstGeom prst="rect">
            <a:avLst/>
          </a:prstGeom>
        </p:spPr>
      </p:pic>
      <p:pic>
        <p:nvPicPr>
          <p:cNvPr id="5" name="Picture 4"/>
          <p:cNvPicPr>
            <a:picLocks noChangeAspect="1"/>
          </p:cNvPicPr>
          <p:nvPr/>
        </p:nvPicPr>
        <p:blipFill>
          <a:blip r:embed="rId3"/>
          <a:stretch>
            <a:fillRect/>
          </a:stretch>
        </p:blipFill>
        <p:spPr>
          <a:xfrm>
            <a:off x="965681" y="3898405"/>
            <a:ext cx="5495925" cy="1524000"/>
          </a:xfrm>
          <a:prstGeom prst="rect">
            <a:avLst/>
          </a:prstGeom>
        </p:spPr>
      </p:pic>
      <p:sp>
        <p:nvSpPr>
          <p:cNvPr id="6" name="Rectangle 5"/>
          <p:cNvSpPr/>
          <p:nvPr/>
        </p:nvSpPr>
        <p:spPr>
          <a:xfrm>
            <a:off x="1184030" y="3262797"/>
            <a:ext cx="2414955" cy="24240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99138" y="4948702"/>
            <a:ext cx="3024554" cy="36185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316772" y="5713870"/>
            <a:ext cx="4115294" cy="369332"/>
          </a:xfrm>
          <a:prstGeom prst="rect">
            <a:avLst/>
          </a:prstGeom>
        </p:spPr>
        <p:txBody>
          <a:bodyPr wrap="none">
            <a:spAutoFit/>
          </a:bodyPr>
          <a:lstStyle/>
          <a:p>
            <a:r>
              <a:rPr lang="en-US" dirty="0">
                <a:hlinkClick r:id="rId4"/>
              </a:rPr>
              <a:t>https://plnkr.co/edit/1c8b4I?p=preview</a:t>
            </a:r>
            <a:r>
              <a:rPr lang="en-US" dirty="0"/>
              <a:t> </a:t>
            </a:r>
          </a:p>
        </p:txBody>
      </p:sp>
    </p:spTree>
    <p:extLst>
      <p:ext uri="{BB962C8B-B14F-4D97-AF65-F5344CB8AC3E}">
        <p14:creationId xmlns:p14="http://schemas.microsoft.com/office/powerpoint/2010/main" val="1084236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Dependency Injection (DI)</a:t>
            </a:r>
          </a:p>
        </p:txBody>
      </p:sp>
    </p:spTree>
    <p:extLst>
      <p:ext uri="{BB962C8B-B14F-4D97-AF65-F5344CB8AC3E}">
        <p14:creationId xmlns:p14="http://schemas.microsoft.com/office/powerpoint/2010/main" val="2079335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Dependency Injection</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One of the common ways to access dependency is thro imports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Sometime this is not sufficient when</a:t>
            </a:r>
          </a:p>
          <a:p>
            <a:pPr marL="914400" lvl="1" indent="-457200">
              <a:buFont typeface="Arial" panose="020B0604020202020204" pitchFamily="34" charset="0"/>
              <a:buChar char="•"/>
            </a:pPr>
            <a:r>
              <a:rPr lang="en-US"/>
              <a:t>We want to share a single instance across the whole app (</a:t>
            </a:r>
            <a:r>
              <a:rPr lang="en-US" err="1"/>
              <a:t>eg</a:t>
            </a:r>
            <a:r>
              <a:rPr lang="en-US"/>
              <a:t>. Singleton Pattern) </a:t>
            </a:r>
          </a:p>
          <a:p>
            <a:pPr marL="914400" lvl="1" indent="-457200">
              <a:buFont typeface="Arial" panose="020B0604020202020204" pitchFamily="34" charset="0"/>
              <a:buChar char="•"/>
            </a:pPr>
            <a:r>
              <a:rPr lang="en-US"/>
              <a:t>We want to create a new instance of the class every time it is used (</a:t>
            </a:r>
            <a:r>
              <a:rPr lang="en-US" err="1"/>
              <a:t>eg</a:t>
            </a:r>
            <a:r>
              <a:rPr lang="en-US"/>
              <a:t>. Factory Pattern)</a:t>
            </a:r>
          </a:p>
          <a:p>
            <a:endParaRPr lang="en-US"/>
          </a:p>
          <a:p>
            <a:r>
              <a:rPr lang="en-US"/>
              <a:t>	</a:t>
            </a:r>
          </a:p>
        </p:txBody>
      </p:sp>
      <p:pic>
        <p:nvPicPr>
          <p:cNvPr id="7" name="Picture 6"/>
          <p:cNvPicPr>
            <a:picLocks noChangeAspect="1"/>
          </p:cNvPicPr>
          <p:nvPr/>
        </p:nvPicPr>
        <p:blipFill>
          <a:blip r:embed="rId3"/>
          <a:stretch>
            <a:fillRect/>
          </a:stretch>
        </p:blipFill>
        <p:spPr>
          <a:xfrm>
            <a:off x="1254002" y="2083045"/>
            <a:ext cx="4010025" cy="1238250"/>
          </a:xfrm>
          <a:prstGeom prst="rect">
            <a:avLst/>
          </a:prstGeom>
        </p:spPr>
      </p:pic>
      <p:sp>
        <p:nvSpPr>
          <p:cNvPr id="8" name="Rectangle 7"/>
          <p:cNvSpPr/>
          <p:nvPr/>
        </p:nvSpPr>
        <p:spPr>
          <a:xfrm>
            <a:off x="3493475" y="5478203"/>
            <a:ext cx="3845169" cy="879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 can solve the problems</a:t>
            </a:r>
          </a:p>
        </p:txBody>
      </p:sp>
    </p:spTree>
    <p:extLst>
      <p:ext uri="{BB962C8B-B14F-4D97-AF65-F5344CB8AC3E}">
        <p14:creationId xmlns:p14="http://schemas.microsoft.com/office/powerpoint/2010/main" val="173490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a:t>
            </a:r>
          </a:p>
        </p:txBody>
      </p:sp>
      <p:sp>
        <p:nvSpPr>
          <p:cNvPr id="3" name="Text Placeholder 2"/>
          <p:cNvSpPr>
            <a:spLocks noGrp="1"/>
          </p:cNvSpPr>
          <p:nvPr>
            <p:ph type="body" idx="12"/>
          </p:nvPr>
        </p:nvSpPr>
        <p:spPr/>
        <p:txBody>
          <a:bodyPr/>
          <a:lstStyle/>
          <a:p>
            <a:r>
              <a:rPr lang="en-US">
                <a:solidFill>
                  <a:schemeClr val="accent1">
                    <a:lumMod val="60000"/>
                    <a:lumOff val="40000"/>
                  </a:schemeClr>
                </a:solidFill>
              </a:rPr>
              <a:t>Dependency Injection (DI)</a:t>
            </a:r>
            <a:r>
              <a:rPr lang="en-US"/>
              <a:t> is a system to make parts of our program accessible to other parts of the</a:t>
            </a:r>
          </a:p>
          <a:p>
            <a:r>
              <a:rPr lang="en-US"/>
              <a:t>program - and we can configure how that happens.</a:t>
            </a:r>
          </a:p>
          <a:p>
            <a:r>
              <a:rPr lang="en-US">
                <a:solidFill>
                  <a:srgbClr val="FF0000"/>
                </a:solidFill>
              </a:rPr>
              <a:t>Dependency injection</a:t>
            </a:r>
            <a:r>
              <a:rPr lang="en-US"/>
              <a:t> in Angular has three pieces:</a:t>
            </a:r>
          </a:p>
          <a:p>
            <a:r>
              <a:rPr lang="en-US"/>
              <a:t>• the </a:t>
            </a:r>
            <a:r>
              <a:rPr lang="en-US" b="1"/>
              <a:t>Provider</a:t>
            </a:r>
            <a:r>
              <a:rPr lang="en-US"/>
              <a:t> (also often referred to as a binding) maps a token (that can be a string or a class)</a:t>
            </a:r>
          </a:p>
          <a:p>
            <a:r>
              <a:rPr lang="en-US"/>
              <a:t>to a list of dependencies. It tells Angular how to create an object, given a token.</a:t>
            </a:r>
          </a:p>
          <a:p>
            <a:r>
              <a:rPr lang="en-US"/>
              <a:t>• the </a:t>
            </a:r>
            <a:r>
              <a:rPr lang="en-US" b="1"/>
              <a:t>Injector</a:t>
            </a:r>
            <a:r>
              <a:rPr lang="en-US"/>
              <a:t> that holds a set of bindings and is responsible for resolving dependencies and</a:t>
            </a:r>
          </a:p>
          <a:p>
            <a:r>
              <a:rPr lang="en-US"/>
              <a:t>injecting them when creating objects</a:t>
            </a:r>
          </a:p>
          <a:p>
            <a:r>
              <a:rPr lang="en-US"/>
              <a:t>• the </a:t>
            </a:r>
            <a:r>
              <a:rPr lang="en-US" b="1"/>
              <a:t>Dependency</a:t>
            </a:r>
            <a:r>
              <a:rPr lang="en-US"/>
              <a:t> that is what’s being injected</a:t>
            </a:r>
          </a:p>
          <a:p>
            <a:endParaRPr lang="en-US"/>
          </a:p>
          <a:p>
            <a:endParaRPr lang="en-US"/>
          </a:p>
          <a:p>
            <a:endParaRPr lang="en-US"/>
          </a:p>
          <a:p>
            <a:endParaRPr lang="en-US"/>
          </a:p>
          <a:p>
            <a:r>
              <a:rPr lang="en-US"/>
              <a:t>Singleton DI - </a:t>
            </a:r>
            <a:r>
              <a:rPr lang="en-US">
                <a:hlinkClick r:id="rId3"/>
              </a:rPr>
              <a:t>https://plnkr.co/edit/bIA3x7?p=preview</a:t>
            </a:r>
            <a:r>
              <a:rPr lang="en-US"/>
              <a:t> </a:t>
            </a:r>
          </a:p>
          <a:p>
            <a:endParaRPr lang="en-US"/>
          </a:p>
          <a:p>
            <a:pPr lvl="1" indent="0">
              <a:buNone/>
            </a:pPr>
            <a:endParaRPr lang="en-US"/>
          </a:p>
          <a:p>
            <a:endParaRPr lang="en-US"/>
          </a:p>
        </p:txBody>
      </p:sp>
    </p:spTree>
    <p:extLst>
      <p:ext uri="{BB962C8B-B14F-4D97-AF65-F5344CB8AC3E}">
        <p14:creationId xmlns:p14="http://schemas.microsoft.com/office/powerpoint/2010/main" val="4045935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r>
              <a:rPr lang="en-US"/>
              <a:t>One of the neat things about </a:t>
            </a:r>
            <a:r>
              <a:rPr lang="en-US" err="1"/>
              <a:t>Angular’s</a:t>
            </a:r>
            <a:r>
              <a:rPr lang="en-US"/>
              <a:t> DI system is that there are several ways we can configure</a:t>
            </a:r>
          </a:p>
          <a:p>
            <a:r>
              <a:rPr lang="en-US"/>
              <a:t>the injection. </a:t>
            </a:r>
          </a:p>
          <a:p>
            <a:pPr marL="514350" indent="-514350">
              <a:buFont typeface="+mj-lt"/>
              <a:buAutoNum type="arabicPeriod"/>
            </a:pPr>
            <a:r>
              <a:rPr lang="en-US"/>
              <a:t>Inject a (singleton) instance of a class</a:t>
            </a:r>
          </a:p>
          <a:p>
            <a:pPr marL="514350" indent="-514350">
              <a:buFont typeface="+mj-lt"/>
              <a:buAutoNum type="arabicPeriod"/>
            </a:pPr>
            <a:r>
              <a:rPr lang="en-US"/>
              <a:t>Call any function and inject the return value of that function</a:t>
            </a:r>
          </a:p>
          <a:p>
            <a:pPr marL="514350" indent="-514350">
              <a:buFont typeface="+mj-lt"/>
              <a:buAutoNum type="arabicPeriod"/>
            </a:pPr>
            <a:r>
              <a:rPr lang="en-US"/>
              <a:t>Inject a value</a:t>
            </a:r>
          </a:p>
          <a:p>
            <a:pPr marL="514350" indent="-514350">
              <a:buFont typeface="+mj-lt"/>
              <a:buAutoNum type="arabicPeriod"/>
            </a:pPr>
            <a:r>
              <a:rPr lang="en-US"/>
              <a:t>Create an alias</a:t>
            </a:r>
          </a:p>
        </p:txBody>
      </p:sp>
    </p:spTree>
    <p:extLst>
      <p:ext uri="{BB962C8B-B14F-4D97-AF65-F5344CB8AC3E}">
        <p14:creationId xmlns:p14="http://schemas.microsoft.com/office/powerpoint/2010/main" val="25991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Class Providers</a:t>
            </a:r>
          </a:p>
        </p:txBody>
      </p:sp>
      <p:sp>
        <p:nvSpPr>
          <p:cNvPr id="3" name="Text Placeholder 2"/>
          <p:cNvSpPr>
            <a:spLocks noGrp="1"/>
          </p:cNvSpPr>
          <p:nvPr>
            <p:ph type="body" idx="12"/>
          </p:nvPr>
        </p:nvSpPr>
        <p:spPr/>
        <p:txBody>
          <a:bodyPr/>
          <a:lstStyle/>
          <a:p>
            <a:r>
              <a:rPr lang="en-US" dirty="0"/>
              <a:t>Inject a (singleton) instance of a class</a:t>
            </a:r>
          </a:p>
          <a:p>
            <a:pPr marL="914400" lvl="1" indent="-457200">
              <a:buFont typeface="Arial" panose="020B0604020202020204" pitchFamily="34" charset="0"/>
              <a:buChar char="•"/>
            </a:pPr>
            <a:r>
              <a:rPr lang="en-US" dirty="0"/>
              <a:t>The first provide is the token that we use to identify the injection and the second </a:t>
            </a:r>
            <a:r>
              <a:rPr lang="en-US" dirty="0" err="1"/>
              <a:t>useClass</a:t>
            </a:r>
            <a:r>
              <a:rPr lang="en-US" dirty="0"/>
              <a:t> is how and what to inject.</a:t>
            </a:r>
          </a:p>
          <a:p>
            <a:pPr marL="914400" lvl="1" indent="-457200">
              <a:buFont typeface="Arial" panose="020B0604020202020204" pitchFamily="34" charset="0"/>
              <a:buChar char="•"/>
            </a:pPr>
            <a:r>
              <a:rPr lang="en-US" dirty="0"/>
              <a:t>So here we’re mapping the </a:t>
            </a:r>
            <a:r>
              <a:rPr lang="en-US" dirty="0" err="1"/>
              <a:t>MyComponent</a:t>
            </a:r>
            <a:r>
              <a:rPr lang="en-US" dirty="0"/>
              <a:t> class to the </a:t>
            </a:r>
            <a:r>
              <a:rPr lang="en-US" dirty="0" err="1"/>
              <a:t>MyComponent</a:t>
            </a:r>
            <a:r>
              <a:rPr lang="en-US" dirty="0"/>
              <a:t> token. The names need not match, but it is a convention</a:t>
            </a:r>
          </a:p>
          <a:p>
            <a:pPr marL="914400" lvl="1" indent="-457200">
              <a:buFont typeface="Arial" panose="020B0604020202020204" pitchFamily="34" charset="0"/>
              <a:buChar char="•"/>
            </a:pPr>
            <a:r>
              <a:rPr lang="en-US" dirty="0"/>
              <a:t>The injector will create a singleton behind the scenes and return the same instance every time we inject it.</a:t>
            </a:r>
          </a:p>
          <a:p>
            <a:pPr marL="914400" lvl="1" indent="-457200">
              <a:buFont typeface="Arial" panose="020B0604020202020204" pitchFamily="34" charset="0"/>
              <a:buChar char="•"/>
            </a:pPr>
            <a:r>
              <a:rPr lang="en-US" dirty="0"/>
              <a:t>First time constructor will be called and only once</a:t>
            </a:r>
          </a:p>
          <a:p>
            <a:endParaRPr lang="en-US" dirty="0"/>
          </a:p>
          <a:p>
            <a:r>
              <a:rPr lang="en-US" dirty="0"/>
              <a:t>Class Provider’s properties are provide, </a:t>
            </a:r>
            <a:r>
              <a:rPr lang="en-US" dirty="0" err="1"/>
              <a:t>useClass</a:t>
            </a:r>
            <a:r>
              <a:rPr lang="en-US" dirty="0"/>
              <a:t> and multi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284402" y="5119059"/>
            <a:ext cx="6591300" cy="371475"/>
          </a:xfrm>
          <a:prstGeom prst="rect">
            <a:avLst/>
          </a:prstGeom>
        </p:spPr>
      </p:pic>
    </p:spTree>
    <p:extLst>
      <p:ext uri="{BB962C8B-B14F-4D97-AF65-F5344CB8AC3E}">
        <p14:creationId xmlns:p14="http://schemas.microsoft.com/office/powerpoint/2010/main" val="151968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Rx libraries</a:t>
            </a:r>
          </a:p>
        </p:txBody>
      </p:sp>
      <p:sp>
        <p:nvSpPr>
          <p:cNvPr id="5" name="Text Placeholder 4"/>
          <p:cNvSpPr>
            <a:spLocks noGrp="1"/>
          </p:cNvSpPr>
          <p:nvPr>
            <p:ph type="body" idx="12"/>
          </p:nvPr>
        </p:nvSpPr>
        <p:spPr/>
        <p:txBody>
          <a:bodyPr/>
          <a:lstStyle/>
          <a:p>
            <a:pPr marL="457200" indent="-457200">
              <a:buFont typeface="Arial" panose="020B0604020202020204" pitchFamily="34" charset="0"/>
              <a:buChar char="•"/>
            </a:pPr>
            <a:r>
              <a:rPr lang="en-US" dirty="0" err="1"/>
              <a:t>Rx.NET</a:t>
            </a:r>
            <a:r>
              <a:rPr lang="en-US" dirty="0"/>
              <a:t> - for .NET</a:t>
            </a:r>
          </a:p>
          <a:p>
            <a:pPr marL="457200" indent="-457200">
              <a:buFont typeface="Arial" panose="020B0604020202020204" pitchFamily="34" charset="0"/>
              <a:buChar char="•"/>
            </a:pPr>
            <a:r>
              <a:rPr lang="en-US" dirty="0" err="1"/>
              <a:t>RxCpp</a:t>
            </a:r>
            <a:r>
              <a:rPr lang="en-US" dirty="0"/>
              <a:t> - for CPP</a:t>
            </a:r>
          </a:p>
          <a:p>
            <a:pPr marL="457200" indent="-457200">
              <a:buFont typeface="Arial" panose="020B0604020202020204" pitchFamily="34" charset="0"/>
              <a:buChar char="•"/>
            </a:pPr>
            <a:r>
              <a:rPr lang="en-US" dirty="0" err="1"/>
              <a:t>RxJS</a:t>
            </a:r>
            <a:r>
              <a:rPr lang="en-US" dirty="0"/>
              <a:t> 5 - for JavaScript</a:t>
            </a:r>
          </a:p>
          <a:p>
            <a:pPr marL="457200" indent="-457200">
              <a:buFont typeface="Arial" panose="020B0604020202020204" pitchFamily="34" charset="0"/>
              <a:buChar char="•"/>
            </a:pPr>
            <a:r>
              <a:rPr lang="en-US" dirty="0" err="1"/>
              <a:t>Rx.rb</a:t>
            </a:r>
            <a:r>
              <a:rPr lang="en-US" dirty="0"/>
              <a:t> - for Ruby</a:t>
            </a:r>
          </a:p>
          <a:p>
            <a:pPr marL="457200" indent="-457200">
              <a:buFont typeface="Arial" panose="020B0604020202020204" pitchFamily="34" charset="0"/>
              <a:buChar char="•"/>
            </a:pPr>
            <a:r>
              <a:rPr lang="en-US" dirty="0" err="1"/>
              <a:t>Rx.py</a:t>
            </a:r>
            <a:r>
              <a:rPr lang="en-US" dirty="0"/>
              <a:t> - for Python</a:t>
            </a:r>
          </a:p>
          <a:p>
            <a:pPr marL="457200" indent="-457200">
              <a:buFont typeface="Arial" panose="020B0604020202020204" pitchFamily="34" charset="0"/>
              <a:buChar char="•"/>
            </a:pPr>
            <a:r>
              <a:rPr lang="en-US" dirty="0" err="1"/>
              <a:t>RxJava</a:t>
            </a:r>
            <a:r>
              <a:rPr lang="en-US" dirty="0"/>
              <a:t> - for Java</a:t>
            </a:r>
          </a:p>
          <a:p>
            <a:pPr marL="457200" indent="-457200">
              <a:buFont typeface="Arial" panose="020B0604020202020204"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3"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6"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8" name="Straight Arrow Connector 7"/>
          <p:cNvCxnSpPr>
            <a:endCxn id="6"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9"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10"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11" name="Straight Arrow Connector 7"/>
          <p:cNvCxnSpPr>
            <a:endCxn id="10"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18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Factory Provider</a:t>
            </a:r>
          </a:p>
        </p:txBody>
      </p:sp>
      <p:sp>
        <p:nvSpPr>
          <p:cNvPr id="3" name="Text Placeholder 2"/>
          <p:cNvSpPr>
            <a:spLocks noGrp="1"/>
          </p:cNvSpPr>
          <p:nvPr>
            <p:ph type="body" idx="12"/>
          </p:nvPr>
        </p:nvSpPr>
        <p:spPr/>
        <p:txBody>
          <a:bodyPr/>
          <a:lstStyle/>
          <a:p>
            <a:pPr lvl="1" indent="0">
              <a:buNone/>
            </a:pPr>
            <a:r>
              <a:rPr lang="en-US" dirty="0"/>
              <a:t>Call any function and inject the return value of that function (Using a Factory) </a:t>
            </a:r>
          </a:p>
          <a:p>
            <a:pPr marL="800100" lvl="1" indent="-342900">
              <a:buFont typeface="Arial" panose="020B0604020202020204" pitchFamily="34" charset="0"/>
              <a:buChar char="•"/>
            </a:pPr>
            <a:r>
              <a:rPr lang="en-US" dirty="0"/>
              <a:t>Using a factory is the most powerful way to create injectables, because we can do whatever we want within the factory function.</a:t>
            </a:r>
          </a:p>
          <a:p>
            <a:pPr lvl="1" indent="0">
              <a:buNone/>
            </a:pPr>
            <a:r>
              <a:rPr lang="en-US" dirty="0"/>
              <a:t>Factor Provider’s properties are provide, </a:t>
            </a:r>
            <a:r>
              <a:rPr lang="en-US" dirty="0" err="1"/>
              <a:t>useFactory</a:t>
            </a:r>
            <a:r>
              <a:rPr lang="en-US" dirty="0"/>
              <a:t>, deps and multi </a:t>
            </a:r>
          </a:p>
          <a:p>
            <a:pPr marL="914400" lvl="1" indent="-457200">
              <a:buFont typeface="Arial" panose="020B0604020202020204" pitchFamily="34" charset="0"/>
              <a:buChar char="•"/>
            </a:pPr>
            <a:endParaRPr lang="en-US" dirty="0"/>
          </a:p>
          <a:p>
            <a:pPr lvl="1" indent="0">
              <a:buNone/>
            </a:pPr>
            <a:r>
              <a:rPr lang="en-US" dirty="0">
                <a:solidFill>
                  <a:schemeClr val="tx1"/>
                </a:solidFill>
              </a:rPr>
              <a:t>	</a:t>
            </a:r>
            <a:endParaRPr lang="en-US" dirty="0"/>
          </a:p>
          <a:p>
            <a:endParaRPr lang="en-US" dirty="0"/>
          </a:p>
        </p:txBody>
      </p:sp>
      <p:pic>
        <p:nvPicPr>
          <p:cNvPr id="6" name="Picture 5"/>
          <p:cNvPicPr>
            <a:picLocks noChangeAspect="1"/>
          </p:cNvPicPr>
          <p:nvPr/>
        </p:nvPicPr>
        <p:blipFill>
          <a:blip r:embed="rId3"/>
          <a:stretch>
            <a:fillRect/>
          </a:stretch>
        </p:blipFill>
        <p:spPr>
          <a:xfrm>
            <a:off x="1062037" y="3829031"/>
            <a:ext cx="7019925" cy="2257425"/>
          </a:xfrm>
          <a:prstGeom prst="rect">
            <a:avLst/>
          </a:prstGeom>
        </p:spPr>
      </p:pic>
      <p:pic>
        <p:nvPicPr>
          <p:cNvPr id="5" name="Picture 4"/>
          <p:cNvPicPr>
            <a:picLocks noChangeAspect="1"/>
          </p:cNvPicPr>
          <p:nvPr/>
        </p:nvPicPr>
        <p:blipFill>
          <a:blip r:embed="rId4"/>
          <a:stretch>
            <a:fillRect/>
          </a:stretch>
        </p:blipFill>
        <p:spPr>
          <a:xfrm>
            <a:off x="1077128" y="4528063"/>
            <a:ext cx="6457950" cy="1971675"/>
          </a:xfrm>
          <a:prstGeom prst="rect">
            <a:avLst/>
          </a:prstGeom>
        </p:spPr>
      </p:pic>
    </p:spTree>
    <p:extLst>
      <p:ext uri="{BB962C8B-B14F-4D97-AF65-F5344CB8AC3E}">
        <p14:creationId xmlns:p14="http://schemas.microsoft.com/office/powerpoint/2010/main" val="11601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Value Provider</a:t>
            </a:r>
          </a:p>
        </p:txBody>
      </p:sp>
      <p:sp>
        <p:nvSpPr>
          <p:cNvPr id="3" name="Text Placeholder 2"/>
          <p:cNvSpPr>
            <a:spLocks noGrp="1"/>
          </p:cNvSpPr>
          <p:nvPr>
            <p:ph type="body" idx="12"/>
          </p:nvPr>
        </p:nvSpPr>
        <p:spPr>
          <a:xfrm>
            <a:off x="457200" y="1168400"/>
            <a:ext cx="8229600" cy="4918056"/>
          </a:xfrm>
        </p:spPr>
        <p:txBody>
          <a:bodyPr/>
          <a:lstStyle/>
          <a:p>
            <a:pPr lvl="1" indent="0">
              <a:buNone/>
            </a:pPr>
            <a:r>
              <a:rPr lang="en-US" dirty="0"/>
              <a:t>Inject a Value </a:t>
            </a:r>
          </a:p>
          <a:p>
            <a:pPr lvl="1" indent="0">
              <a:buNone/>
            </a:pPr>
            <a:r>
              <a:rPr lang="en-US" dirty="0"/>
              <a:t>	This is useful when we want to register a constant that can be redefined by another part of the application or even by environment (e.g. test or production).</a:t>
            </a:r>
          </a:p>
          <a:p>
            <a:pPr lvl="1" indent="0">
              <a:buNone/>
            </a:pPr>
            <a:r>
              <a:rPr lang="en-US" dirty="0"/>
              <a:t>Value  Provider’s properties are provide, </a:t>
            </a:r>
            <a:r>
              <a:rPr lang="en-US" dirty="0" err="1"/>
              <a:t>useValue</a:t>
            </a:r>
            <a:r>
              <a:rPr lang="en-US" dirty="0"/>
              <a:t> and multi</a:t>
            </a:r>
          </a:p>
          <a:p>
            <a:pPr lvl="1" indent="0">
              <a:buNone/>
            </a:pPr>
            <a:endParaRPr lang="en-US" dirty="0"/>
          </a:p>
          <a:p>
            <a:pPr lvl="1" indent="0">
              <a:buNone/>
            </a:pPr>
            <a:r>
              <a:rPr lang="en-US" dirty="0">
                <a:solidFill>
                  <a:schemeClr val="tx1"/>
                </a:solidFill>
              </a:rPr>
              <a:t>	</a:t>
            </a:r>
            <a:endParaRPr lang="en-US" dirty="0"/>
          </a:p>
          <a:p>
            <a:endParaRPr lang="en-US" dirty="0"/>
          </a:p>
        </p:txBody>
      </p:sp>
      <p:pic>
        <p:nvPicPr>
          <p:cNvPr id="4" name="Picture 3"/>
          <p:cNvPicPr>
            <a:picLocks noChangeAspect="1"/>
          </p:cNvPicPr>
          <p:nvPr/>
        </p:nvPicPr>
        <p:blipFill>
          <a:blip r:embed="rId3"/>
          <a:stretch>
            <a:fillRect/>
          </a:stretch>
        </p:blipFill>
        <p:spPr>
          <a:xfrm>
            <a:off x="1162782" y="3482743"/>
            <a:ext cx="6115050" cy="371475"/>
          </a:xfrm>
          <a:prstGeom prst="rect">
            <a:avLst/>
          </a:prstGeom>
        </p:spPr>
      </p:pic>
      <p:pic>
        <p:nvPicPr>
          <p:cNvPr id="7" name="Picture 6"/>
          <p:cNvPicPr>
            <a:picLocks noChangeAspect="1"/>
          </p:cNvPicPr>
          <p:nvPr/>
        </p:nvPicPr>
        <p:blipFill>
          <a:blip r:embed="rId4"/>
          <a:stretch>
            <a:fillRect/>
          </a:stretch>
        </p:blipFill>
        <p:spPr>
          <a:xfrm>
            <a:off x="2144590" y="4815877"/>
            <a:ext cx="4362450" cy="1704975"/>
          </a:xfrm>
          <a:prstGeom prst="rect">
            <a:avLst/>
          </a:prstGeom>
        </p:spPr>
      </p:pic>
      <p:pic>
        <p:nvPicPr>
          <p:cNvPr id="8" name="Picture 7"/>
          <p:cNvPicPr>
            <a:picLocks noChangeAspect="1"/>
          </p:cNvPicPr>
          <p:nvPr/>
        </p:nvPicPr>
        <p:blipFill>
          <a:blip r:embed="rId5"/>
          <a:stretch>
            <a:fillRect/>
          </a:stretch>
        </p:blipFill>
        <p:spPr>
          <a:xfrm>
            <a:off x="2144590" y="4096758"/>
            <a:ext cx="4410075" cy="619125"/>
          </a:xfrm>
          <a:prstGeom prst="rect">
            <a:avLst/>
          </a:prstGeom>
        </p:spPr>
      </p:pic>
    </p:spTree>
    <p:extLst>
      <p:ext uri="{BB962C8B-B14F-4D97-AF65-F5344CB8AC3E}">
        <p14:creationId xmlns:p14="http://schemas.microsoft.com/office/powerpoint/2010/main" val="2338100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36F4-9575-4F24-8E51-7C919BB08B8A}"/>
              </a:ext>
            </a:extLst>
          </p:cNvPr>
          <p:cNvSpPr>
            <a:spLocks noGrp="1"/>
          </p:cNvSpPr>
          <p:nvPr>
            <p:ph type="title"/>
          </p:nvPr>
        </p:nvSpPr>
        <p:spPr/>
        <p:txBody>
          <a:bodyPr/>
          <a:lstStyle/>
          <a:p>
            <a:r>
              <a:rPr lang="en-US" dirty="0"/>
              <a:t>Providers ( </a:t>
            </a:r>
            <a:r>
              <a:rPr lang="en-US" dirty="0" err="1"/>
              <a:t>InjectionToken</a:t>
            </a:r>
            <a:r>
              <a:rPr lang="en-US" dirty="0"/>
              <a:t>) </a:t>
            </a:r>
          </a:p>
        </p:txBody>
      </p:sp>
      <p:sp>
        <p:nvSpPr>
          <p:cNvPr id="3" name="Text Placeholder 2">
            <a:extLst>
              <a:ext uri="{FF2B5EF4-FFF2-40B4-BE49-F238E27FC236}">
                <a16:creationId xmlns="" xmlns:a16="http://schemas.microsoft.com/office/drawing/2014/main" id="{3532DCF3-EB2B-4FC3-A265-0FEB8F17E754}"/>
              </a:ext>
            </a:extLst>
          </p:cNvPr>
          <p:cNvSpPr>
            <a:spLocks noGrp="1"/>
          </p:cNvSpPr>
          <p:nvPr>
            <p:ph type="body" idx="12"/>
          </p:nvPr>
        </p:nvSpPr>
        <p:spPr/>
        <p:txBody>
          <a:bodyPr/>
          <a:lstStyle/>
          <a:p>
            <a:pPr marL="457200" indent="-457200">
              <a:buFont typeface="Arial" panose="020B0604020202020204" pitchFamily="34" charset="0"/>
              <a:buChar char="•"/>
            </a:pPr>
            <a:r>
              <a:rPr lang="en-US" dirty="0"/>
              <a:t>When using simple types (string) as providers there is a chance of naming collision</a:t>
            </a:r>
          </a:p>
          <a:p>
            <a:pPr marL="457200" indent="-457200">
              <a:buFont typeface="Arial" panose="020B0604020202020204" pitchFamily="34" charset="0"/>
              <a:buChar char="•"/>
            </a:pPr>
            <a:r>
              <a:rPr lang="en-US" dirty="0"/>
              <a:t>Angular 4 provides with </a:t>
            </a:r>
            <a:r>
              <a:rPr lang="en-US" dirty="0" err="1"/>
              <a:t>InjectionToken</a:t>
            </a:r>
            <a:r>
              <a:rPr lang="en-US" dirty="0"/>
              <a:t> to resolve this</a:t>
            </a:r>
          </a:p>
          <a:p>
            <a:pPr marL="457200" indent="-457200">
              <a:buFont typeface="Arial" panose="020B0604020202020204" pitchFamily="34" charset="0"/>
              <a:buChar char="•"/>
            </a:pPr>
            <a:r>
              <a:rPr lang="en-US" dirty="0"/>
              <a:t>Replace hard coded strings with an instance of </a:t>
            </a:r>
            <a:r>
              <a:rPr lang="en-US" dirty="0" err="1"/>
              <a:t>InjectionToken</a:t>
            </a:r>
            <a:r>
              <a:rPr lang="en-US" dirty="0"/>
              <a:t>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a:extLst>
              <a:ext uri="{FF2B5EF4-FFF2-40B4-BE49-F238E27FC236}">
                <a16:creationId xmlns="" xmlns:a16="http://schemas.microsoft.com/office/drawing/2014/main" id="{5F60D2E1-79FF-4B21-BFDD-52A37CC70565}"/>
              </a:ext>
            </a:extLst>
          </p:cNvPr>
          <p:cNvPicPr>
            <a:picLocks noChangeAspect="1"/>
          </p:cNvPicPr>
          <p:nvPr/>
        </p:nvPicPr>
        <p:blipFill>
          <a:blip r:embed="rId3"/>
          <a:stretch>
            <a:fillRect/>
          </a:stretch>
        </p:blipFill>
        <p:spPr>
          <a:xfrm>
            <a:off x="830345" y="3829031"/>
            <a:ext cx="6200775" cy="2257425"/>
          </a:xfrm>
          <a:prstGeom prst="rect">
            <a:avLst/>
          </a:prstGeom>
        </p:spPr>
      </p:pic>
      <p:sp>
        <p:nvSpPr>
          <p:cNvPr id="5" name="Rectangle 4">
            <a:extLst>
              <a:ext uri="{FF2B5EF4-FFF2-40B4-BE49-F238E27FC236}">
                <a16:creationId xmlns="" xmlns:a16="http://schemas.microsoft.com/office/drawing/2014/main" id="{EFE56220-C609-4CD0-A227-271E7F5568C4}"/>
              </a:ext>
            </a:extLst>
          </p:cNvPr>
          <p:cNvSpPr/>
          <p:nvPr/>
        </p:nvSpPr>
        <p:spPr>
          <a:xfrm>
            <a:off x="2470067" y="5082638"/>
            <a:ext cx="3918857" cy="28500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520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B909A-7048-4044-82CA-6FEB7D53E815}"/>
              </a:ext>
            </a:extLst>
          </p:cNvPr>
          <p:cNvSpPr>
            <a:spLocks noGrp="1"/>
          </p:cNvSpPr>
          <p:nvPr>
            <p:ph type="title"/>
          </p:nvPr>
        </p:nvSpPr>
        <p:spPr/>
        <p:txBody>
          <a:bodyPr/>
          <a:lstStyle/>
          <a:p>
            <a:r>
              <a:rPr lang="en-US" dirty="0"/>
              <a:t>Resolving Dependency with multiple objects</a:t>
            </a:r>
          </a:p>
        </p:txBody>
      </p:sp>
      <p:sp>
        <p:nvSpPr>
          <p:cNvPr id="3" name="Text Placeholder 2">
            <a:extLst>
              <a:ext uri="{FF2B5EF4-FFF2-40B4-BE49-F238E27FC236}">
                <a16:creationId xmlns="" xmlns:a16="http://schemas.microsoft.com/office/drawing/2014/main" id="{B6C48C34-4644-4036-879E-9C4311AA681C}"/>
              </a:ext>
            </a:extLst>
          </p:cNvPr>
          <p:cNvSpPr>
            <a:spLocks noGrp="1"/>
          </p:cNvSpPr>
          <p:nvPr>
            <p:ph type="body" idx="12"/>
          </p:nvPr>
        </p:nvSpPr>
        <p:spPr/>
        <p:txBody>
          <a:bodyPr/>
          <a:lstStyle/>
          <a:p>
            <a:pPr marL="457200" indent="-457200">
              <a:buFont typeface="Arial" panose="020B0604020202020204" pitchFamily="34" charset="0"/>
              <a:buChar char="•"/>
            </a:pPr>
            <a:r>
              <a:rPr lang="en-US" dirty="0"/>
              <a:t>The class provider can be configured to deliver an array of objects to resolve a dependency, which can be useful if you want to provide a set of related services that differ in how they are configured. </a:t>
            </a:r>
          </a:p>
          <a:p>
            <a:pPr marL="457200" indent="-457200">
              <a:buFont typeface="Arial" panose="020B0604020202020204" pitchFamily="34" charset="0"/>
              <a:buChar char="•"/>
            </a:pPr>
            <a:r>
              <a:rPr lang="en-US" dirty="0"/>
              <a:t>To provide an array, multiple class providers are configured using the same token and with the multi property set as true</a:t>
            </a:r>
          </a:p>
        </p:txBody>
      </p:sp>
      <p:pic>
        <p:nvPicPr>
          <p:cNvPr id="4" name="Picture 3">
            <a:extLst>
              <a:ext uri="{FF2B5EF4-FFF2-40B4-BE49-F238E27FC236}">
                <a16:creationId xmlns="" xmlns:a16="http://schemas.microsoft.com/office/drawing/2014/main" id="{6EE288F9-704C-4DE5-85EC-3226E6E09E60}"/>
              </a:ext>
            </a:extLst>
          </p:cNvPr>
          <p:cNvPicPr>
            <a:picLocks noChangeAspect="1"/>
          </p:cNvPicPr>
          <p:nvPr/>
        </p:nvPicPr>
        <p:blipFill>
          <a:blip r:embed="rId3"/>
          <a:stretch>
            <a:fillRect/>
          </a:stretch>
        </p:blipFill>
        <p:spPr>
          <a:xfrm>
            <a:off x="150927" y="4797320"/>
            <a:ext cx="8858250" cy="1609725"/>
          </a:xfrm>
          <a:prstGeom prst="rect">
            <a:avLst/>
          </a:prstGeom>
        </p:spPr>
      </p:pic>
      <p:pic>
        <p:nvPicPr>
          <p:cNvPr id="5" name="Picture 4">
            <a:extLst>
              <a:ext uri="{FF2B5EF4-FFF2-40B4-BE49-F238E27FC236}">
                <a16:creationId xmlns="" xmlns:a16="http://schemas.microsoft.com/office/drawing/2014/main" id="{9EFC2D1C-E012-4DA1-A041-6D6FCAA71EBB}"/>
              </a:ext>
            </a:extLst>
          </p:cNvPr>
          <p:cNvPicPr>
            <a:picLocks noChangeAspect="1"/>
          </p:cNvPicPr>
          <p:nvPr/>
        </p:nvPicPr>
        <p:blipFill>
          <a:blip r:embed="rId4"/>
          <a:stretch>
            <a:fillRect/>
          </a:stretch>
        </p:blipFill>
        <p:spPr>
          <a:xfrm>
            <a:off x="4088885" y="3716718"/>
            <a:ext cx="4410075" cy="809625"/>
          </a:xfrm>
          <a:prstGeom prst="rect">
            <a:avLst/>
          </a:prstGeom>
        </p:spPr>
      </p:pic>
    </p:spTree>
    <p:extLst>
      <p:ext uri="{BB962C8B-B14F-4D97-AF65-F5344CB8AC3E}">
        <p14:creationId xmlns:p14="http://schemas.microsoft.com/office/powerpoint/2010/main" val="2915476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pPr lvl="1" indent="0">
              <a:buNone/>
            </a:pPr>
            <a:r>
              <a:rPr lang="en-US"/>
              <a:t>4. Create an alias</a:t>
            </a:r>
          </a:p>
          <a:p>
            <a:pPr lvl="1" indent="0">
              <a:buNone/>
            </a:pPr>
            <a:r>
              <a:rPr lang="en-US"/>
              <a:t>	We can also make an alias to reference a previously registered token</a:t>
            </a:r>
          </a:p>
          <a:p>
            <a:pPr lvl="1" indent="0">
              <a:buNone/>
            </a:pPr>
            <a:r>
              <a:rPr lang="en-US">
                <a:solidFill>
                  <a:schemeClr val="tx1"/>
                </a:solidFill>
              </a:rPr>
              <a:t>	</a:t>
            </a:r>
            <a:endParaRPr lang="en-US"/>
          </a:p>
          <a:p>
            <a:endParaRPr lang="en-US"/>
          </a:p>
        </p:txBody>
      </p:sp>
      <p:pic>
        <p:nvPicPr>
          <p:cNvPr id="5" name="Picture 4"/>
          <p:cNvPicPr>
            <a:picLocks noChangeAspect="1"/>
          </p:cNvPicPr>
          <p:nvPr/>
        </p:nvPicPr>
        <p:blipFill>
          <a:blip r:embed="rId3"/>
          <a:stretch>
            <a:fillRect/>
          </a:stretch>
        </p:blipFill>
        <p:spPr>
          <a:xfrm>
            <a:off x="1141527" y="2532185"/>
            <a:ext cx="6877050" cy="457200"/>
          </a:xfrm>
          <a:prstGeom prst="rect">
            <a:avLst/>
          </a:prstGeom>
        </p:spPr>
      </p:pic>
    </p:spTree>
    <p:extLst>
      <p:ext uri="{BB962C8B-B14F-4D97-AF65-F5344CB8AC3E}">
        <p14:creationId xmlns:p14="http://schemas.microsoft.com/office/powerpoint/2010/main" val="2144441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 in Apps</a:t>
            </a:r>
          </a:p>
        </p:txBody>
      </p:sp>
      <p:sp>
        <p:nvSpPr>
          <p:cNvPr id="3" name="Text Placeholder 2"/>
          <p:cNvSpPr>
            <a:spLocks noGrp="1"/>
          </p:cNvSpPr>
          <p:nvPr>
            <p:ph type="body" idx="12"/>
          </p:nvPr>
        </p:nvSpPr>
        <p:spPr/>
        <p:txBody>
          <a:bodyPr/>
          <a:lstStyle/>
          <a:p>
            <a:pPr marL="514350" indent="-514350">
              <a:buFont typeface="+mj-lt"/>
              <a:buAutoNum type="arabicPeriod"/>
            </a:pPr>
            <a:r>
              <a:rPr lang="en-US"/>
              <a:t>Create the service class</a:t>
            </a:r>
          </a:p>
          <a:p>
            <a:pPr marL="514350" indent="-514350">
              <a:buFont typeface="+mj-lt"/>
              <a:buAutoNum type="arabicPeriod"/>
            </a:pPr>
            <a:r>
              <a:rPr lang="en-US"/>
              <a:t>Declare the dependencies on the receiving component and</a:t>
            </a:r>
          </a:p>
          <a:p>
            <a:pPr marL="514350" indent="-514350">
              <a:buFont typeface="+mj-lt"/>
              <a:buAutoNum type="arabicPeriod"/>
            </a:pPr>
            <a:r>
              <a:rPr lang="en-US"/>
              <a:t>Configure the injection (i.e. register the injection with Angular in our </a:t>
            </a:r>
            <a:r>
              <a:rPr lang="en-US" err="1"/>
              <a:t>NgModule</a:t>
            </a:r>
            <a:r>
              <a:rPr lang="en-US"/>
              <a:t>)</a:t>
            </a:r>
          </a:p>
        </p:txBody>
      </p:sp>
      <p:pic>
        <p:nvPicPr>
          <p:cNvPr id="4" name="Picture 3"/>
          <p:cNvPicPr>
            <a:picLocks noChangeAspect="1"/>
          </p:cNvPicPr>
          <p:nvPr/>
        </p:nvPicPr>
        <p:blipFill>
          <a:blip r:embed="rId3"/>
          <a:stretch>
            <a:fillRect/>
          </a:stretch>
        </p:blipFill>
        <p:spPr>
          <a:xfrm>
            <a:off x="901212" y="3378077"/>
            <a:ext cx="3314700" cy="2047875"/>
          </a:xfrm>
          <a:prstGeom prst="rect">
            <a:avLst/>
          </a:prstGeom>
        </p:spPr>
      </p:pic>
      <p:sp>
        <p:nvSpPr>
          <p:cNvPr id="5" name="Oval 4"/>
          <p:cNvSpPr/>
          <p:nvPr/>
        </p:nvSpPr>
        <p:spPr>
          <a:xfrm>
            <a:off x="450605" y="353364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Oval 5"/>
          <p:cNvSpPr/>
          <p:nvPr/>
        </p:nvSpPr>
        <p:spPr>
          <a:xfrm>
            <a:off x="5432912" y="350316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7" name="Picture 6"/>
          <p:cNvPicPr>
            <a:picLocks noChangeAspect="1"/>
          </p:cNvPicPr>
          <p:nvPr/>
        </p:nvPicPr>
        <p:blipFill>
          <a:blip r:embed="rId4"/>
          <a:stretch>
            <a:fillRect/>
          </a:stretch>
        </p:blipFill>
        <p:spPr>
          <a:xfrm>
            <a:off x="4810125" y="4027301"/>
            <a:ext cx="3876675" cy="600075"/>
          </a:xfrm>
          <a:prstGeom prst="rect">
            <a:avLst/>
          </a:prstGeom>
        </p:spPr>
      </p:pic>
      <p:sp>
        <p:nvSpPr>
          <p:cNvPr id="8" name="Oval 7"/>
          <p:cNvSpPr/>
          <p:nvPr/>
        </p:nvSpPr>
        <p:spPr>
          <a:xfrm>
            <a:off x="601539" y="5683169"/>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9" name="Picture 8"/>
          <p:cNvPicPr>
            <a:picLocks noChangeAspect="1"/>
          </p:cNvPicPr>
          <p:nvPr/>
        </p:nvPicPr>
        <p:blipFill>
          <a:blip r:embed="rId5"/>
          <a:stretch>
            <a:fillRect/>
          </a:stretch>
        </p:blipFill>
        <p:spPr>
          <a:xfrm>
            <a:off x="3095257" y="5018502"/>
            <a:ext cx="5038725" cy="1476375"/>
          </a:xfrm>
          <a:prstGeom prst="rect">
            <a:avLst/>
          </a:prstGeom>
        </p:spPr>
      </p:pic>
      <p:sp>
        <p:nvSpPr>
          <p:cNvPr id="10" name="Rectangle 9"/>
          <p:cNvSpPr/>
          <p:nvPr/>
        </p:nvSpPr>
        <p:spPr>
          <a:xfrm>
            <a:off x="3858297" y="6389644"/>
            <a:ext cx="3254161" cy="307777"/>
          </a:xfrm>
          <a:prstGeom prst="rect">
            <a:avLst/>
          </a:prstGeom>
        </p:spPr>
        <p:txBody>
          <a:bodyPr wrap="none">
            <a:spAutoFit/>
          </a:bodyPr>
          <a:lstStyle/>
          <a:p>
            <a:r>
              <a:rPr lang="en-US" sz="1400">
                <a:hlinkClick r:id="rId6"/>
              </a:rPr>
              <a:t>https://plnkr.co/edit/bIA3x7?p=preview</a:t>
            </a:r>
            <a:r>
              <a:rPr lang="en-US" sz="1400"/>
              <a:t> </a:t>
            </a:r>
          </a:p>
        </p:txBody>
      </p:sp>
    </p:spTree>
    <p:extLst>
      <p:ext uri="{BB962C8B-B14F-4D97-AF65-F5344CB8AC3E}">
        <p14:creationId xmlns:p14="http://schemas.microsoft.com/office/powerpoint/2010/main" val="3444541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HTTP</a:t>
            </a:r>
          </a:p>
        </p:txBody>
      </p:sp>
    </p:spTree>
    <p:extLst>
      <p:ext uri="{BB962C8B-B14F-4D97-AF65-F5344CB8AC3E}">
        <p14:creationId xmlns:p14="http://schemas.microsoft.com/office/powerpoint/2010/main" val="1164965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HTTP</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dirty="0"/>
              <a:t>Angular comes with its own </a:t>
            </a:r>
            <a:r>
              <a:rPr lang="en-US" dirty="0" err="1"/>
              <a:t>HTTPClient</a:t>
            </a:r>
            <a:r>
              <a:rPr lang="en-US" dirty="0"/>
              <a:t> library to access external APIs.</a:t>
            </a:r>
          </a:p>
          <a:p>
            <a:pPr marL="457200" indent="-457200">
              <a:buFont typeface="Arial" panose="020B0604020202020204" pitchFamily="34" charset="0"/>
              <a:buChar char="•"/>
            </a:pPr>
            <a:r>
              <a:rPr lang="en-US" dirty="0" err="1"/>
              <a:t>HTTPClient</a:t>
            </a:r>
            <a:r>
              <a:rPr lang="en-US" dirty="0"/>
              <a:t> requests are </a:t>
            </a:r>
            <a:r>
              <a:rPr lang="en-US" i="1" dirty="0"/>
              <a:t>asynchronous</a:t>
            </a:r>
          </a:p>
          <a:p>
            <a:pPr marL="457200" indent="-457200">
              <a:buFont typeface="Arial" panose="020B0604020202020204" pitchFamily="34" charset="0"/>
              <a:buChar char="•"/>
            </a:pPr>
            <a:r>
              <a:rPr lang="en-US" dirty="0"/>
              <a:t>In JavaScript there are three approaches</a:t>
            </a:r>
          </a:p>
          <a:p>
            <a:pPr marL="914400" lvl="1" indent="-457200">
              <a:buFont typeface="Arial" panose="020B0604020202020204" pitchFamily="34" charset="0"/>
              <a:buChar char="•"/>
            </a:pPr>
            <a:r>
              <a:rPr lang="en-US" dirty="0"/>
              <a:t>Promises</a:t>
            </a:r>
          </a:p>
          <a:p>
            <a:pPr marL="914400" lvl="1" indent="-457200">
              <a:buFont typeface="Arial" panose="020B0604020202020204" pitchFamily="34" charset="0"/>
              <a:buChar char="•"/>
            </a:pPr>
            <a:r>
              <a:rPr lang="en-US" dirty="0"/>
              <a:t>Callbacks</a:t>
            </a:r>
          </a:p>
          <a:p>
            <a:pPr marL="914400" lvl="1" indent="-457200">
              <a:buFont typeface="Arial" panose="020B0604020202020204" pitchFamily="34" charset="0"/>
              <a:buChar char="•"/>
            </a:pPr>
            <a:r>
              <a:rPr lang="en-US" dirty="0"/>
              <a:t>Observables </a:t>
            </a:r>
          </a:p>
          <a:p>
            <a:pPr marL="457200" indent="-457200">
              <a:buFont typeface="Arial" panose="020B0604020202020204" pitchFamily="34" charset="0"/>
              <a:buChar char="•"/>
            </a:pPr>
            <a:r>
              <a:rPr lang="en-US" dirty="0"/>
              <a:t>In Angular the preferred method is calling via Observables </a:t>
            </a:r>
          </a:p>
        </p:txBody>
      </p:sp>
    </p:spTree>
    <p:extLst>
      <p:ext uri="{BB962C8B-B14F-4D97-AF65-F5344CB8AC3E}">
        <p14:creationId xmlns:p14="http://schemas.microsoft.com/office/powerpoint/2010/main" val="1645515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Example of http</a:t>
            </a:r>
          </a:p>
        </p:txBody>
      </p:sp>
      <p:sp>
        <p:nvSpPr>
          <p:cNvPr id="4" name="Text Placeholder 3"/>
          <p:cNvSpPr>
            <a:spLocks noGrp="1"/>
          </p:cNvSpPr>
          <p:nvPr>
            <p:ph type="body" idx="12"/>
          </p:nvPr>
        </p:nvSpPr>
        <p:spPr/>
        <p:txBody>
          <a:bodyPr/>
          <a:lstStyle/>
          <a:p>
            <a:pPr marL="514350" indent="-514350">
              <a:buFont typeface="+mj-lt"/>
              <a:buAutoNum type="arabicPeriod"/>
            </a:pPr>
            <a:r>
              <a:rPr lang="en-US" dirty="0"/>
              <a:t>Import </a:t>
            </a:r>
            <a:r>
              <a:rPr lang="en-US" dirty="0" err="1"/>
              <a:t>HttpClientModule</a:t>
            </a:r>
            <a:r>
              <a:rPr lang="en-US" dirty="0"/>
              <a:t>, </a:t>
            </a:r>
            <a:r>
              <a:rPr lang="en-US" dirty="0" err="1"/>
              <a:t>HttpClient</a:t>
            </a:r>
            <a:r>
              <a:rPr lang="en-US" dirty="0"/>
              <a:t> and Response from @angular/common/http</a:t>
            </a:r>
          </a:p>
          <a:p>
            <a:pPr marL="514350" indent="-514350">
              <a:buFont typeface="+mj-lt"/>
              <a:buAutoNum type="arabicPeriod"/>
            </a:pPr>
            <a:r>
              <a:rPr lang="en-US" dirty="0"/>
              <a:t>Inject the key module </a:t>
            </a:r>
            <a:r>
              <a:rPr lang="en-US" dirty="0" err="1"/>
              <a:t>HttpClient</a:t>
            </a:r>
            <a:endParaRPr lang="en-US" dirty="0"/>
          </a:p>
          <a:p>
            <a:pPr marL="514350" indent="-514350">
              <a:buFont typeface="+mj-lt"/>
              <a:buAutoNum type="arabicPeriod"/>
            </a:pPr>
            <a:r>
              <a:rPr lang="en-US" dirty="0"/>
              <a:t>Call the request method which returns an Observable</a:t>
            </a:r>
          </a:p>
          <a:p>
            <a:pPr marL="514350" indent="-514350">
              <a:buFont typeface="+mj-lt"/>
              <a:buAutoNum type="arabicPeriod"/>
            </a:pPr>
            <a:endParaRPr lang="en-US" dirty="0"/>
          </a:p>
          <a:p>
            <a:r>
              <a:rPr lang="en-US" dirty="0"/>
              <a:t>	</a:t>
            </a:r>
          </a:p>
          <a:p>
            <a:pPr marL="514350" indent="-514350">
              <a:buFont typeface="+mj-lt"/>
              <a:buAutoNum type="arabicPeriod"/>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23" y="2848708"/>
            <a:ext cx="5976000" cy="3526817"/>
          </a:xfrm>
          <a:prstGeom prst="rect">
            <a:avLst/>
          </a:prstGeom>
        </p:spPr>
      </p:pic>
      <p:sp>
        <p:nvSpPr>
          <p:cNvPr id="5" name="Rectangle 4"/>
          <p:cNvSpPr/>
          <p:nvPr/>
        </p:nvSpPr>
        <p:spPr>
          <a:xfrm>
            <a:off x="4863371" y="6375525"/>
            <a:ext cx="3666453" cy="369332"/>
          </a:xfrm>
          <a:prstGeom prst="rect">
            <a:avLst/>
          </a:prstGeom>
        </p:spPr>
        <p:txBody>
          <a:bodyPr wrap="none">
            <a:spAutoFit/>
          </a:bodyPr>
          <a:lstStyle/>
          <a:p>
            <a:r>
              <a:rPr lang="en-US" dirty="0">
                <a:hlinkClick r:id="rId4"/>
              </a:rPr>
              <a:t>https://plnkr.co/edit/0v2iv5?p=info</a:t>
            </a:r>
            <a:r>
              <a:rPr lang="en-US" dirty="0"/>
              <a:t> </a:t>
            </a:r>
          </a:p>
        </p:txBody>
      </p:sp>
    </p:spTree>
    <p:extLst>
      <p:ext uri="{BB962C8B-B14F-4D97-AF65-F5344CB8AC3E}">
        <p14:creationId xmlns:p14="http://schemas.microsoft.com/office/powerpoint/2010/main" val="18943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Making POST request is similar to get but with a additional parameter: a body </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145319"/>
            <a:ext cx="8623300" cy="3657600"/>
          </a:xfrm>
          <a:prstGeom prst="rect">
            <a:avLst/>
          </a:prstGeom>
        </p:spPr>
      </p:pic>
      <p:sp>
        <p:nvSpPr>
          <p:cNvPr id="4" name="Rectangle 3"/>
          <p:cNvSpPr/>
          <p:nvPr/>
        </p:nvSpPr>
        <p:spPr>
          <a:xfrm>
            <a:off x="3716481" y="5988101"/>
            <a:ext cx="3006016" cy="369332"/>
          </a:xfrm>
          <a:prstGeom prst="rect">
            <a:avLst/>
          </a:prstGeom>
        </p:spPr>
        <p:txBody>
          <a:bodyPr wrap="none">
            <a:spAutoFit/>
          </a:bodyPr>
          <a:lstStyle/>
          <a:p>
            <a:r>
              <a:rPr lang="en-US" dirty="0">
                <a:hlinkClick r:id="rId3"/>
              </a:rPr>
              <a:t>https://plnkr.co/edit/tAIXzW</a:t>
            </a:r>
            <a:r>
              <a:rPr lang="en-US" dirty="0"/>
              <a:t> </a:t>
            </a:r>
          </a:p>
        </p:txBody>
      </p:sp>
    </p:spTree>
    <p:extLst>
      <p:ext uri="{BB962C8B-B14F-4D97-AF65-F5344CB8AC3E}">
        <p14:creationId xmlns:p14="http://schemas.microsoft.com/office/powerpoint/2010/main" val="36170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 Main Player</a:t>
            </a:r>
          </a:p>
        </p:txBody>
      </p:sp>
      <p:sp>
        <p:nvSpPr>
          <p:cNvPr id="3" name="Text Placeholder 2"/>
          <p:cNvSpPr>
            <a:spLocks noGrp="1"/>
          </p:cNvSpPr>
          <p:nvPr>
            <p:ph type="body" idx="12"/>
          </p:nvPr>
        </p:nvSpPr>
        <p:spPr/>
        <p:txBody>
          <a:bodyPr/>
          <a:lstStyle/>
          <a:p>
            <a:pPr marL="457200" indent="-457200">
              <a:buFont typeface="Arial" charset="0"/>
              <a:buChar char="•"/>
            </a:pPr>
            <a:r>
              <a:rPr lang="en-US" b="1" dirty="0"/>
              <a:t>Observable</a:t>
            </a:r>
            <a:r>
              <a:rPr lang="en-US" dirty="0"/>
              <a:t> - a stream of data that pushes data over the period of time</a:t>
            </a:r>
          </a:p>
          <a:p>
            <a:pPr marL="457200" indent="-457200">
              <a:buFont typeface="Arial" charset="0"/>
              <a:buChar char="•"/>
            </a:pPr>
            <a:r>
              <a:rPr lang="en-US" b="1" dirty="0"/>
              <a:t>Observer</a:t>
            </a:r>
            <a:r>
              <a:rPr lang="en-US" dirty="0"/>
              <a:t> - consumer of the Observable stream</a:t>
            </a:r>
          </a:p>
          <a:p>
            <a:pPr marL="457200" indent="-457200">
              <a:buFont typeface="Arial" charset="0"/>
              <a:buChar char="•"/>
            </a:pPr>
            <a:r>
              <a:rPr lang="en-US" b="1" dirty="0"/>
              <a:t>Subscribe</a:t>
            </a:r>
            <a:r>
              <a:rPr lang="en-US" dirty="0"/>
              <a:t> - connect Observer with Observable</a:t>
            </a:r>
          </a:p>
          <a:p>
            <a:pPr marL="457200" indent="-457200">
              <a:buFont typeface="Arial" charset="0"/>
              <a:buChar char="•"/>
            </a:pPr>
            <a:r>
              <a:rPr lang="en-US" b="1" dirty="0"/>
              <a:t>Operator</a:t>
            </a:r>
            <a:r>
              <a:rPr lang="en-US" dirty="0"/>
              <a:t> - </a:t>
            </a:r>
            <a:r>
              <a:rPr lang="en-US" dirty="0" err="1"/>
              <a:t>en</a:t>
            </a:r>
            <a:r>
              <a:rPr lang="en-US" dirty="0"/>
              <a:t> route data transformation</a:t>
            </a:r>
          </a:p>
        </p:txBody>
      </p:sp>
    </p:spTree>
    <p:extLst>
      <p:ext uri="{BB962C8B-B14F-4D97-AF65-F5344CB8AC3E}">
        <p14:creationId xmlns:p14="http://schemas.microsoft.com/office/powerpoint/2010/main" val="879689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err="1">
                <a:solidFill>
                  <a:schemeClr val="accent1"/>
                </a:solidFill>
              </a:rPr>
              <a:t>http.put</a:t>
            </a:r>
            <a:r>
              <a:rPr lang="en-US" dirty="0"/>
              <a:t> PUT take a URL and a body</a:t>
            </a:r>
          </a:p>
          <a:p>
            <a:pPr marL="457200" indent="-457200">
              <a:buFont typeface="Arial" panose="020B0604020202020204" pitchFamily="34" charset="0"/>
              <a:buChar char="•"/>
            </a:pPr>
            <a:r>
              <a:rPr lang="en-US" dirty="0" err="1">
                <a:solidFill>
                  <a:schemeClr val="accent1"/>
                </a:solidFill>
              </a:rPr>
              <a:t>http.delete</a:t>
            </a:r>
            <a:r>
              <a:rPr lang="en-US" dirty="0"/>
              <a:t> DELETE both take a URL (no body)</a:t>
            </a:r>
          </a:p>
        </p:txBody>
      </p:sp>
    </p:spTree>
    <p:extLst>
      <p:ext uri="{BB962C8B-B14F-4D97-AF65-F5344CB8AC3E}">
        <p14:creationId xmlns:p14="http://schemas.microsoft.com/office/powerpoint/2010/main" val="654503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p>
        </p:txBody>
      </p:sp>
      <p:sp>
        <p:nvSpPr>
          <p:cNvPr id="5" name="Text Placeholder 4"/>
          <p:cNvSpPr>
            <a:spLocks noGrp="1"/>
          </p:cNvSpPr>
          <p:nvPr>
            <p:ph type="body" idx="12"/>
          </p:nvPr>
        </p:nvSpPr>
        <p:spPr/>
        <p:txBody>
          <a:bodyPr/>
          <a:lstStyle/>
          <a:p>
            <a:r>
              <a:rPr lang="en-US" dirty="0"/>
              <a:t>The </a:t>
            </a:r>
            <a:r>
              <a:rPr lang="en-US" dirty="0" err="1"/>
              <a:t>HttpHeaders</a:t>
            </a:r>
            <a:r>
              <a:rPr lang="en-US" dirty="0"/>
              <a:t> class is immutable, so every set() returns a new instance and applies the changes.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2692407"/>
            <a:ext cx="8496000" cy="3488280"/>
          </a:xfrm>
          <a:prstGeom prst="rect">
            <a:avLst/>
          </a:prstGeom>
        </p:spPr>
      </p:pic>
    </p:spTree>
    <p:extLst>
      <p:ext uri="{BB962C8B-B14F-4D97-AF65-F5344CB8AC3E}">
        <p14:creationId xmlns:p14="http://schemas.microsoft.com/office/powerpoint/2010/main" val="938025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HttpParams</a:t>
            </a:r>
            <a:endParaRPr lang="en-US" dirty="0"/>
          </a:p>
        </p:txBody>
      </p:sp>
      <p:sp>
        <p:nvSpPr>
          <p:cNvPr id="3" name="Text Placeholder 2"/>
          <p:cNvSpPr>
            <a:spLocks noGrp="1"/>
          </p:cNvSpPr>
          <p:nvPr>
            <p:ph type="body" idx="12"/>
          </p:nvPr>
        </p:nvSpPr>
        <p:spPr/>
        <p:txBody>
          <a:bodyPr/>
          <a:lstStyle/>
          <a:p>
            <a:pPr marL="457200" indent="-457200">
              <a:spcAft>
                <a:spcPts val="0"/>
              </a:spcAft>
              <a:buClrTx/>
              <a:buSzTx/>
              <a:defRPr/>
            </a:pPr>
            <a:r>
              <a:rPr lang="en-US" dirty="0"/>
              <a:t>The </a:t>
            </a:r>
            <a:r>
              <a:rPr lang="en-US" dirty="0" err="1"/>
              <a:t>HttpParams</a:t>
            </a:r>
            <a:r>
              <a:rPr lang="en-US" dirty="0"/>
              <a:t> class is immutable, so every set() returns a new instance and applies the changes. You can chain </a:t>
            </a:r>
            <a:r>
              <a:rPr lang="en-US"/>
              <a:t>set functions. </a:t>
            </a:r>
            <a:endParaRPr lang="en-US"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02" y="2369633"/>
            <a:ext cx="6896100" cy="3987800"/>
          </a:xfrm>
          <a:prstGeom prst="rect">
            <a:avLst/>
          </a:prstGeom>
        </p:spPr>
      </p:pic>
    </p:spTree>
    <p:extLst>
      <p:ext uri="{BB962C8B-B14F-4D97-AF65-F5344CB8AC3E}">
        <p14:creationId xmlns:p14="http://schemas.microsoft.com/office/powerpoint/2010/main" val="2476374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Transforming Data with pipes</a:t>
            </a:r>
          </a:p>
        </p:txBody>
      </p:sp>
    </p:spTree>
    <p:extLst>
      <p:ext uri="{BB962C8B-B14F-4D97-AF65-F5344CB8AC3E}">
        <p14:creationId xmlns:p14="http://schemas.microsoft.com/office/powerpoint/2010/main" val="402919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Transforming Data with Pipes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Just like the filters in AngularJS, pipes are intended to encapsulate all the data transformation logic.</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In this example, depending on the value of the popular we show different data using </a:t>
            </a:r>
            <a:r>
              <a:rPr lang="en-US" err="1"/>
              <a:t>ngSwitchCase</a:t>
            </a:r>
            <a:r>
              <a:rPr lang="en-US"/>
              <a:t>. To avoid this redundancy, pipes are used</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889980" y="2243870"/>
            <a:ext cx="4848225" cy="1057275"/>
          </a:xfrm>
          <a:prstGeom prst="rect">
            <a:avLst/>
          </a:prstGeom>
        </p:spPr>
      </p:pic>
    </p:spTree>
    <p:extLst>
      <p:ext uri="{BB962C8B-B14F-4D97-AF65-F5344CB8AC3E}">
        <p14:creationId xmlns:p14="http://schemas.microsoft.com/office/powerpoint/2010/main" val="3184844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a:t>Stateless</a:t>
            </a:r>
            <a:r>
              <a:rPr lang="en-US"/>
              <a:t> pipes are pure functions that flow input data through without remembering anything or causing detectable side-effects.</a:t>
            </a:r>
          </a:p>
          <a:p>
            <a:pPr marL="457200" indent="-457200">
              <a:buFont typeface="Arial" panose="020B0604020202020204" pitchFamily="34" charset="0"/>
              <a:buChar char="•"/>
            </a:pPr>
            <a:r>
              <a:rPr lang="en-US"/>
              <a:t>Most pipes are stateless</a:t>
            </a:r>
          </a:p>
        </p:txBody>
      </p:sp>
    </p:spTree>
    <p:extLst>
      <p:ext uri="{BB962C8B-B14F-4D97-AF65-F5344CB8AC3E}">
        <p14:creationId xmlns:p14="http://schemas.microsoft.com/office/powerpoint/2010/main" val="3044408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4736123" y="6086457"/>
            <a:ext cx="844062" cy="560754"/>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The pipe will accept three arguments: a value that should be transformed, a string that should be displayed when the value is truthy, and another string that should be displayed in case of a </a:t>
            </a:r>
            <a:r>
              <a:rPr lang="en-US" dirty="0" err="1"/>
              <a:t>falsy</a:t>
            </a:r>
            <a:r>
              <a:rPr lang="en-US" dirty="0"/>
              <a:t> value.</a:t>
            </a:r>
          </a:p>
        </p:txBody>
      </p:sp>
      <p:pic>
        <p:nvPicPr>
          <p:cNvPr id="5" name="Picture 4"/>
          <p:cNvPicPr>
            <a:picLocks noChangeAspect="1"/>
          </p:cNvPicPr>
          <p:nvPr/>
        </p:nvPicPr>
        <p:blipFill>
          <a:blip r:embed="rId3"/>
          <a:stretch>
            <a:fillRect/>
          </a:stretch>
        </p:blipFill>
        <p:spPr>
          <a:xfrm>
            <a:off x="819150" y="3282066"/>
            <a:ext cx="7505700" cy="2800350"/>
          </a:xfrm>
          <a:prstGeom prst="rect">
            <a:avLst/>
          </a:prstGeom>
        </p:spPr>
      </p:pic>
      <p:sp>
        <p:nvSpPr>
          <p:cNvPr id="6" name="Rounded Rectangular Callout 5"/>
          <p:cNvSpPr/>
          <p:nvPr/>
        </p:nvSpPr>
        <p:spPr>
          <a:xfrm>
            <a:off x="3872286" y="1729155"/>
            <a:ext cx="4452564" cy="1043354"/>
          </a:xfrm>
          <a:prstGeom prst="wedgeRoundRectCallout">
            <a:avLst>
              <a:gd name="adj1" fmla="val -66382"/>
              <a:gd name="adj2" fmla="val 153511"/>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The name that we pass to the @Pipe decorator determines how we should reference it in templates.</a:t>
            </a:r>
          </a:p>
        </p:txBody>
      </p:sp>
      <p:pic>
        <p:nvPicPr>
          <p:cNvPr id="7" name="Picture 6"/>
          <p:cNvPicPr>
            <a:picLocks noChangeAspect="1"/>
          </p:cNvPicPr>
          <p:nvPr/>
        </p:nvPicPr>
        <p:blipFill>
          <a:blip r:embed="rId4"/>
          <a:stretch>
            <a:fillRect/>
          </a:stretch>
        </p:blipFill>
        <p:spPr>
          <a:xfrm>
            <a:off x="2465502" y="6212498"/>
            <a:ext cx="5867400" cy="323850"/>
          </a:xfrm>
          <a:prstGeom prst="rect">
            <a:avLst/>
          </a:prstGeom>
        </p:spPr>
      </p:pic>
      <p:sp>
        <p:nvSpPr>
          <p:cNvPr id="4" name="Rectangle 3">
            <a:extLst>
              <a:ext uri="{FF2B5EF4-FFF2-40B4-BE49-F238E27FC236}">
                <a16:creationId xmlns="" xmlns:a16="http://schemas.microsoft.com/office/drawing/2014/main" id="{32E482A3-6A6B-4090-886A-CEC9B92743B9}"/>
              </a:ext>
            </a:extLst>
          </p:cNvPr>
          <p:cNvSpPr/>
          <p:nvPr/>
        </p:nvSpPr>
        <p:spPr>
          <a:xfrm>
            <a:off x="3745083" y="2868358"/>
            <a:ext cx="4320478" cy="369332"/>
          </a:xfrm>
          <a:prstGeom prst="rect">
            <a:avLst/>
          </a:prstGeom>
        </p:spPr>
        <p:txBody>
          <a:bodyPr wrap="none">
            <a:spAutoFit/>
          </a:bodyPr>
          <a:lstStyle/>
          <a:p>
            <a:r>
              <a:rPr lang="en-US" dirty="0">
                <a:hlinkClick r:id="rId5"/>
              </a:rPr>
              <a:t>https://plnkr.co/edit/W3L2Hu?p=preview</a:t>
            </a:r>
            <a:r>
              <a:rPr lang="en-US" dirty="0"/>
              <a:t> </a:t>
            </a:r>
          </a:p>
        </p:txBody>
      </p:sp>
    </p:spTree>
    <p:extLst>
      <p:ext uri="{BB962C8B-B14F-4D97-AF65-F5344CB8AC3E}">
        <p14:creationId xmlns:p14="http://schemas.microsoft.com/office/powerpoint/2010/main" val="37962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CurrencyPipe</a:t>
            </a:r>
            <a:r>
              <a:rPr lang="en-US"/>
              <a:t>: This pipe is used for formatting currency data. As an argument, it accepts the abbreviation of the currency type (that is, "EUR", "USD", and so on).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b="1"/>
          </a:p>
          <a:p>
            <a:pPr marL="457200" indent="-457200">
              <a:buFont typeface="Arial" panose="020B0604020202020204" pitchFamily="34" charset="0"/>
              <a:buChar char="•"/>
            </a:pPr>
            <a:r>
              <a:rPr lang="en-US" b="1" err="1"/>
              <a:t>DatePipe</a:t>
            </a:r>
            <a:r>
              <a:rPr lang="en-US"/>
              <a:t>: This pipe is used for the transformation of dates. </a:t>
            </a:r>
          </a:p>
          <a:p>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945539" y="2928204"/>
            <a:ext cx="5705475" cy="485775"/>
          </a:xfrm>
          <a:prstGeom prst="rect">
            <a:avLst/>
          </a:prstGeom>
        </p:spPr>
      </p:pic>
      <p:pic>
        <p:nvPicPr>
          <p:cNvPr id="5" name="Picture 4"/>
          <p:cNvPicPr>
            <a:picLocks noChangeAspect="1"/>
          </p:cNvPicPr>
          <p:nvPr/>
        </p:nvPicPr>
        <p:blipFill>
          <a:blip r:embed="rId4"/>
          <a:stretch>
            <a:fillRect/>
          </a:stretch>
        </p:blipFill>
        <p:spPr>
          <a:xfrm>
            <a:off x="945539" y="4668225"/>
            <a:ext cx="5905500" cy="495300"/>
          </a:xfrm>
          <a:prstGeom prst="rect">
            <a:avLst/>
          </a:prstGeom>
        </p:spPr>
      </p:pic>
    </p:spTree>
    <p:extLst>
      <p:ext uri="{BB962C8B-B14F-4D97-AF65-F5344CB8AC3E}">
        <p14:creationId xmlns:p14="http://schemas.microsoft.com/office/powerpoint/2010/main" val="3823526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DecimalPipe</a:t>
            </a:r>
            <a:r>
              <a:rPr lang="en-US"/>
              <a:t>: This pipe is used for transformation of decimal numbers. The argument it accepts is of the following form</a:t>
            </a:r>
          </a:p>
          <a:p>
            <a:r>
              <a:rPr lang="en-US"/>
              <a:t>:"{</a:t>
            </a:r>
            <a:r>
              <a:rPr lang="en-US" err="1"/>
              <a:t>minIntegerDigits</a:t>
            </a:r>
            <a:r>
              <a:rPr lang="en-US"/>
              <a:t>}.{</a:t>
            </a:r>
            <a:r>
              <a:rPr lang="en-US" err="1"/>
              <a:t>minFractionDigits</a:t>
            </a:r>
            <a:r>
              <a:rPr lang="en-US"/>
              <a:t>}-{</a:t>
            </a:r>
            <a:r>
              <a:rPr lang="en-US" err="1"/>
              <a:t>maxFractionDigits</a:t>
            </a:r>
            <a:r>
              <a:rPr lang="en-US"/>
              <a:t>}".</a:t>
            </a:r>
          </a:p>
          <a:p>
            <a:endParaRPr lang="en-US"/>
          </a:p>
          <a:p>
            <a:endParaRPr lang="en-US"/>
          </a:p>
          <a:p>
            <a:pPr marL="457200" indent="-457200">
              <a:buFont typeface="Arial" panose="020B0604020202020204" pitchFamily="34" charset="0"/>
              <a:buChar char="•"/>
            </a:pPr>
            <a:r>
              <a:rPr lang="en-US" b="1" err="1"/>
              <a:t>JsonPipe</a:t>
            </a:r>
            <a:r>
              <a:rPr lang="en-US"/>
              <a:t>: This transforms a JavaScript object into a JSON string.</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7" name="Picture 6"/>
          <p:cNvPicPr>
            <a:picLocks noChangeAspect="1"/>
          </p:cNvPicPr>
          <p:nvPr/>
        </p:nvPicPr>
        <p:blipFill>
          <a:blip r:embed="rId3"/>
          <a:stretch>
            <a:fillRect/>
          </a:stretch>
        </p:blipFill>
        <p:spPr>
          <a:xfrm>
            <a:off x="988035" y="5263662"/>
            <a:ext cx="5114925" cy="457200"/>
          </a:xfrm>
          <a:prstGeom prst="rect">
            <a:avLst/>
          </a:prstGeom>
        </p:spPr>
      </p:pic>
      <p:pic>
        <p:nvPicPr>
          <p:cNvPr id="8" name="Picture 7"/>
          <p:cNvPicPr>
            <a:picLocks noChangeAspect="1"/>
          </p:cNvPicPr>
          <p:nvPr/>
        </p:nvPicPr>
        <p:blipFill>
          <a:blip r:embed="rId4"/>
          <a:stretch>
            <a:fillRect/>
          </a:stretch>
        </p:blipFill>
        <p:spPr>
          <a:xfrm>
            <a:off x="873735" y="3422640"/>
            <a:ext cx="5229225" cy="409575"/>
          </a:xfrm>
          <a:prstGeom prst="rect">
            <a:avLst/>
          </a:prstGeom>
        </p:spPr>
      </p:pic>
    </p:spTree>
    <p:extLst>
      <p:ext uri="{BB962C8B-B14F-4D97-AF65-F5344CB8AC3E}">
        <p14:creationId xmlns:p14="http://schemas.microsoft.com/office/powerpoint/2010/main" val="2628801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dirty="0" err="1"/>
              <a:t>LowerCasePipe</a:t>
            </a:r>
            <a:r>
              <a:rPr lang="en-US" b="1" dirty="0"/>
              <a:t>: </a:t>
            </a:r>
            <a:r>
              <a:rPr lang="en-US" dirty="0"/>
              <a:t>This transforms a string to lowercase.</a:t>
            </a:r>
          </a:p>
          <a:p>
            <a:endParaRPr lang="en-US" dirty="0"/>
          </a:p>
          <a:p>
            <a:pPr marL="457200" indent="-457200">
              <a:buFont typeface="Arial" panose="020B0604020202020204" pitchFamily="34" charset="0"/>
              <a:buChar char="•"/>
            </a:pPr>
            <a:r>
              <a:rPr lang="en-US" b="1" dirty="0" err="1"/>
              <a:t>UpperCasePipe</a:t>
            </a:r>
            <a:r>
              <a:rPr lang="en-US" b="1" dirty="0"/>
              <a:t>: </a:t>
            </a:r>
            <a:r>
              <a:rPr lang="en-US" dirty="0"/>
              <a:t>This transforms a string to uppercase.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PercentPipe</a:t>
            </a:r>
            <a:r>
              <a:rPr lang="en-US" dirty="0"/>
              <a:t>: This transforms a number into a percentage.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TitlecasePipe</a:t>
            </a:r>
            <a:r>
              <a:rPr lang="en-US" dirty="0"/>
              <a:t> - New in Angular 4</a:t>
            </a:r>
          </a:p>
          <a:p>
            <a:r>
              <a:rPr lang="en-US" dirty="0"/>
              <a:t>	</a:t>
            </a:r>
          </a:p>
        </p:txBody>
      </p:sp>
      <p:pic>
        <p:nvPicPr>
          <p:cNvPr id="4" name="Picture 3"/>
          <p:cNvPicPr>
            <a:picLocks noChangeAspect="1"/>
          </p:cNvPicPr>
          <p:nvPr/>
        </p:nvPicPr>
        <p:blipFill>
          <a:blip r:embed="rId3"/>
          <a:stretch>
            <a:fillRect/>
          </a:stretch>
        </p:blipFill>
        <p:spPr>
          <a:xfrm>
            <a:off x="1564297" y="2015387"/>
            <a:ext cx="3848100" cy="447675"/>
          </a:xfrm>
          <a:prstGeom prst="rect">
            <a:avLst/>
          </a:prstGeom>
        </p:spPr>
      </p:pic>
      <p:pic>
        <p:nvPicPr>
          <p:cNvPr id="5" name="Picture 4"/>
          <p:cNvPicPr>
            <a:picLocks noChangeAspect="1"/>
          </p:cNvPicPr>
          <p:nvPr/>
        </p:nvPicPr>
        <p:blipFill>
          <a:blip r:embed="rId4"/>
          <a:stretch>
            <a:fillRect/>
          </a:stretch>
        </p:blipFill>
        <p:spPr>
          <a:xfrm>
            <a:off x="1564297" y="3275333"/>
            <a:ext cx="3971925" cy="514350"/>
          </a:xfrm>
          <a:prstGeom prst="rect">
            <a:avLst/>
          </a:prstGeom>
        </p:spPr>
      </p:pic>
      <p:pic>
        <p:nvPicPr>
          <p:cNvPr id="6" name="Picture 5"/>
          <p:cNvPicPr>
            <a:picLocks noChangeAspect="1"/>
          </p:cNvPicPr>
          <p:nvPr/>
        </p:nvPicPr>
        <p:blipFill>
          <a:blip r:embed="rId5"/>
          <a:stretch>
            <a:fillRect/>
          </a:stretch>
        </p:blipFill>
        <p:spPr>
          <a:xfrm>
            <a:off x="1564297" y="4549527"/>
            <a:ext cx="5114925" cy="4953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600" y="5534956"/>
            <a:ext cx="6146800" cy="736600"/>
          </a:xfrm>
          <a:prstGeom prst="rect">
            <a:avLst/>
          </a:prstGeom>
        </p:spPr>
      </p:pic>
    </p:spTree>
    <p:extLst>
      <p:ext uri="{BB962C8B-B14F-4D97-AF65-F5344CB8AC3E}">
        <p14:creationId xmlns:p14="http://schemas.microsoft.com/office/powerpoint/2010/main" val="265081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Push</a:t>
            </a:r>
          </a:p>
        </p:txBody>
      </p:sp>
      <p:sp>
        <p:nvSpPr>
          <p:cNvPr id="4" name="Rounded Rectangle 3"/>
          <p:cNvSpPr/>
          <p:nvPr/>
        </p:nvSpPr>
        <p:spPr>
          <a:xfrm>
            <a:off x="791308"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t>Data Provider</a:t>
            </a:r>
          </a:p>
        </p:txBody>
      </p:sp>
      <p:sp>
        <p:nvSpPr>
          <p:cNvPr id="5" name="Rounded Rectangle 4"/>
          <p:cNvSpPr/>
          <p:nvPr/>
        </p:nvSpPr>
        <p:spPr>
          <a:xfrm>
            <a:off x="3024554"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Observable</a:t>
            </a:r>
          </a:p>
        </p:txBody>
      </p:sp>
      <p:cxnSp>
        <p:nvCxnSpPr>
          <p:cNvPr id="8" name="Straight Arrow Connector 7"/>
          <p:cNvCxnSpPr/>
          <p:nvPr/>
        </p:nvCxnSpPr>
        <p:spPr>
          <a:xfrm>
            <a:off x="2338754" y="360485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17974" y="2030178"/>
            <a:ext cx="1399990" cy="157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93611" y="3604132"/>
            <a:ext cx="1441197" cy="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17974" y="3604853"/>
            <a:ext cx="1399990" cy="158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34808" y="1104878"/>
            <a:ext cx="2475405" cy="1445908"/>
            <a:chOff x="6017964" y="1441691"/>
            <a:chExt cx="2475405" cy="1445908"/>
          </a:xfrm>
        </p:grpSpPr>
        <p:sp>
          <p:nvSpPr>
            <p:cNvPr id="21" name="Rectangle 20"/>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3" name="TextBox 22"/>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5" name="Group 24"/>
          <p:cNvGrpSpPr/>
          <p:nvPr/>
        </p:nvGrpSpPr>
        <p:grpSpPr>
          <a:xfrm>
            <a:off x="6063938" y="2690446"/>
            <a:ext cx="2475405" cy="1445908"/>
            <a:chOff x="6017964" y="1441691"/>
            <a:chExt cx="2475405" cy="1445908"/>
          </a:xfrm>
        </p:grpSpPr>
        <p:sp>
          <p:nvSpPr>
            <p:cNvPr id="26" name="Rectangle 25"/>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8" name="TextBox 27"/>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9" name="Group 28"/>
          <p:cNvGrpSpPr/>
          <p:nvPr/>
        </p:nvGrpSpPr>
        <p:grpSpPr>
          <a:xfrm>
            <a:off x="6123473" y="4263564"/>
            <a:ext cx="2475405" cy="1445908"/>
            <a:chOff x="6017964" y="1441691"/>
            <a:chExt cx="2475405" cy="1445908"/>
          </a:xfrm>
        </p:grpSpPr>
        <p:sp>
          <p:nvSpPr>
            <p:cNvPr id="30" name="Rectangle 29"/>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32" name="TextBox 31"/>
            <p:cNvSpPr txBox="1"/>
            <p:nvPr/>
          </p:nvSpPr>
          <p:spPr>
            <a:xfrm>
              <a:off x="6017964" y="1441691"/>
              <a:ext cx="1666513" cy="369332"/>
            </a:xfrm>
            <a:prstGeom prst="rect">
              <a:avLst/>
            </a:prstGeom>
            <a:noFill/>
          </p:spPr>
          <p:txBody>
            <a:bodyPr wrap="square" rtlCol="0">
              <a:spAutoFit/>
            </a:bodyPr>
            <a:lstStyle/>
            <a:p>
              <a:r>
                <a:rPr lang="en-US"/>
                <a:t>Subscriber</a:t>
              </a:r>
            </a:p>
          </p:txBody>
        </p:sp>
      </p:grpSp>
      <p:sp>
        <p:nvSpPr>
          <p:cNvPr id="38" name="TextBox 37"/>
          <p:cNvSpPr txBox="1"/>
          <p:nvPr/>
        </p:nvSpPr>
        <p:spPr>
          <a:xfrm>
            <a:off x="4658546" y="2265685"/>
            <a:ext cx="965141" cy="369332"/>
          </a:xfrm>
          <a:prstGeom prst="rect">
            <a:avLst/>
          </a:prstGeom>
          <a:noFill/>
        </p:spPr>
        <p:txBody>
          <a:bodyPr wrap="square" rtlCol="0">
            <a:spAutoFit/>
          </a:bodyPr>
          <a:lstStyle/>
          <a:p>
            <a:r>
              <a:rPr lang="en-US" dirty="0"/>
              <a:t>push</a:t>
            </a:r>
          </a:p>
        </p:txBody>
      </p:sp>
      <p:sp>
        <p:nvSpPr>
          <p:cNvPr id="39" name="TextBox 38"/>
          <p:cNvSpPr txBox="1"/>
          <p:nvPr/>
        </p:nvSpPr>
        <p:spPr>
          <a:xfrm>
            <a:off x="4883385" y="3197796"/>
            <a:ext cx="965141" cy="369332"/>
          </a:xfrm>
          <a:prstGeom prst="rect">
            <a:avLst/>
          </a:prstGeom>
          <a:noFill/>
        </p:spPr>
        <p:txBody>
          <a:bodyPr wrap="square" rtlCol="0">
            <a:spAutoFit/>
          </a:bodyPr>
          <a:lstStyle/>
          <a:p>
            <a:r>
              <a:rPr lang="en-US" dirty="0"/>
              <a:t>push</a:t>
            </a:r>
          </a:p>
        </p:txBody>
      </p:sp>
      <p:sp>
        <p:nvSpPr>
          <p:cNvPr id="40" name="TextBox 39"/>
          <p:cNvSpPr txBox="1"/>
          <p:nvPr/>
        </p:nvSpPr>
        <p:spPr>
          <a:xfrm>
            <a:off x="4658545" y="4483592"/>
            <a:ext cx="965141" cy="369332"/>
          </a:xfrm>
          <a:prstGeom prst="rect">
            <a:avLst/>
          </a:prstGeom>
          <a:noFill/>
        </p:spPr>
        <p:txBody>
          <a:bodyPr wrap="square" rtlCol="0">
            <a:spAutoFit/>
          </a:bodyPr>
          <a:lstStyle/>
          <a:p>
            <a:r>
              <a:rPr lang="en-US" dirty="0"/>
              <a:t>push</a:t>
            </a:r>
          </a:p>
        </p:txBody>
      </p:sp>
      <p:sp>
        <p:nvSpPr>
          <p:cNvPr id="41" name="Rectangle 40"/>
          <p:cNvSpPr/>
          <p:nvPr/>
        </p:nvSpPr>
        <p:spPr>
          <a:xfrm>
            <a:off x="654286" y="5435934"/>
            <a:ext cx="4572000" cy="646331"/>
          </a:xfrm>
          <a:prstGeom prst="rect">
            <a:avLst/>
          </a:prstGeom>
        </p:spPr>
        <p:txBody>
          <a:bodyPr>
            <a:spAutoFit/>
          </a:bodyPr>
          <a:lstStyle/>
          <a:p>
            <a:r>
              <a:rPr lang="en-US">
                <a:latin typeface="Helvetica" charset="0"/>
              </a:rPr>
              <a:t>Subscribe to messages from Observable and handle  them by an Observer</a:t>
            </a:r>
            <a:endParaRPr lang="en-US">
              <a:effectLst/>
              <a:latin typeface="Helvetica" charset="0"/>
            </a:endParaRPr>
          </a:p>
        </p:txBody>
      </p:sp>
    </p:spTree>
    <p:extLst>
      <p:ext uri="{BB962C8B-B14F-4D97-AF65-F5344CB8AC3E}">
        <p14:creationId xmlns:p14="http://schemas.microsoft.com/office/powerpoint/2010/main" val="1801399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SlicePipe</a:t>
            </a:r>
            <a:r>
              <a:rPr lang="en-US" b="1"/>
              <a:t>: </a:t>
            </a:r>
            <a:r>
              <a:rPr lang="en-US"/>
              <a:t>This returns a slice of an array. The pipe accepts the start and the end indexes of the slice.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b="1" err="1"/>
              <a:t>AsyncPipe</a:t>
            </a:r>
            <a:r>
              <a:rPr lang="en-US"/>
              <a:t>: This is a </a:t>
            </a:r>
            <a:r>
              <a:rPr lang="en-US" b="1" err="1"/>
              <a:t>stateful</a:t>
            </a:r>
            <a:r>
              <a:rPr lang="en-US"/>
              <a:t> pipe that accepts an observable or a promise</a:t>
            </a:r>
          </a:p>
        </p:txBody>
      </p:sp>
      <p:pic>
        <p:nvPicPr>
          <p:cNvPr id="7" name="Picture 6"/>
          <p:cNvPicPr>
            <a:picLocks noChangeAspect="1"/>
          </p:cNvPicPr>
          <p:nvPr/>
        </p:nvPicPr>
        <p:blipFill>
          <a:blip r:embed="rId3"/>
          <a:stretch>
            <a:fillRect/>
          </a:stretch>
        </p:blipFill>
        <p:spPr>
          <a:xfrm>
            <a:off x="2270613" y="2111985"/>
            <a:ext cx="4438650" cy="523875"/>
          </a:xfrm>
          <a:prstGeom prst="rect">
            <a:avLst/>
          </a:prstGeom>
        </p:spPr>
      </p:pic>
    </p:spTree>
    <p:extLst>
      <p:ext uri="{BB962C8B-B14F-4D97-AF65-F5344CB8AC3E}">
        <p14:creationId xmlns:p14="http://schemas.microsoft.com/office/powerpoint/2010/main" val="93499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29025" y="4653329"/>
            <a:ext cx="2190750" cy="1162050"/>
          </a:xfrm>
          <a:prstGeom prst="rect">
            <a:avLst/>
          </a:prstGeom>
        </p:spPr>
      </p:pic>
      <p:sp>
        <p:nvSpPr>
          <p:cNvPr id="2" name="Title 1"/>
          <p:cNvSpPr>
            <a:spLocks noGrp="1"/>
          </p:cNvSpPr>
          <p:nvPr>
            <p:ph type="title"/>
          </p:nvPr>
        </p:nvSpPr>
        <p:spPr/>
        <p:txBody>
          <a:bodyPr/>
          <a:lstStyle/>
          <a:p>
            <a:r>
              <a:rPr lang="en-US" err="1"/>
              <a:t>Stateful</a:t>
            </a:r>
            <a:r>
              <a:rPr lang="en-US"/>
              <a:t>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err="1"/>
              <a:t>Stateful</a:t>
            </a:r>
            <a:r>
              <a:rPr lang="en-US"/>
              <a:t> pipes are those which can manage the state of the data they transform.</a:t>
            </a:r>
          </a:p>
          <a:p>
            <a:pPr marL="457200" indent="-457200">
              <a:buFont typeface="Arial" panose="020B0604020202020204" pitchFamily="34" charset="0"/>
              <a:buChar char="•"/>
            </a:pPr>
            <a:r>
              <a:rPr lang="en-US"/>
              <a:t> A pipe that creates an HTTP request, stores the response and displays the output, is a </a:t>
            </a:r>
            <a:r>
              <a:rPr lang="en-US" err="1"/>
              <a:t>stateful</a:t>
            </a:r>
            <a:r>
              <a:rPr lang="en-US"/>
              <a:t> pipe.</a:t>
            </a:r>
          </a:p>
          <a:p>
            <a:pPr marL="457200" indent="-457200">
              <a:buFont typeface="Arial" panose="020B0604020202020204" pitchFamily="34" charset="0"/>
              <a:buChar char="•"/>
            </a:pPr>
            <a:r>
              <a:rPr lang="en-US" err="1"/>
              <a:t>Stateful</a:t>
            </a:r>
            <a:r>
              <a:rPr lang="en-US"/>
              <a:t> Pipes should be used cautiously.</a:t>
            </a:r>
          </a:p>
          <a:p>
            <a:pPr marL="457200" indent="-457200">
              <a:buFont typeface="Arial" panose="020B0604020202020204" pitchFamily="34" charset="0"/>
              <a:buChar char="•"/>
            </a:pPr>
            <a:r>
              <a:rPr lang="en-US"/>
              <a:t>The @Pipe decorator accepts an object literal of the { name: string, pure?: </a:t>
            </a:r>
            <a:r>
              <a:rPr lang="en-US" err="1"/>
              <a:t>boolean</a:t>
            </a:r>
            <a:r>
              <a:rPr lang="en-US"/>
              <a:t> } type, where the default value for the pure property is true.</a:t>
            </a:r>
          </a:p>
        </p:txBody>
      </p:sp>
      <p:sp>
        <p:nvSpPr>
          <p:cNvPr id="5" name="Rectangle 4"/>
          <p:cNvSpPr/>
          <p:nvPr/>
        </p:nvSpPr>
        <p:spPr>
          <a:xfrm>
            <a:off x="3727937" y="5256296"/>
            <a:ext cx="1383324" cy="27097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ounded Rectangular Callout 5"/>
          <p:cNvSpPr/>
          <p:nvPr/>
        </p:nvSpPr>
        <p:spPr>
          <a:xfrm>
            <a:off x="5521568" y="5893104"/>
            <a:ext cx="2274277" cy="386704"/>
          </a:xfrm>
          <a:prstGeom prst="wedgeRoundRectCallout">
            <a:avLst>
              <a:gd name="adj1" fmla="val -68058"/>
              <a:gd name="adj2" fmla="val -142754"/>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err="1"/>
              <a:t>Stateful</a:t>
            </a:r>
            <a:r>
              <a:rPr lang="en-US"/>
              <a:t> Pipe</a:t>
            </a:r>
          </a:p>
        </p:txBody>
      </p:sp>
      <p:sp>
        <p:nvSpPr>
          <p:cNvPr id="7" name="Rectangle 6"/>
          <p:cNvSpPr/>
          <p:nvPr/>
        </p:nvSpPr>
        <p:spPr>
          <a:xfrm>
            <a:off x="795235" y="5940653"/>
            <a:ext cx="3467681" cy="369332"/>
          </a:xfrm>
          <a:prstGeom prst="rect">
            <a:avLst/>
          </a:prstGeom>
        </p:spPr>
        <p:txBody>
          <a:bodyPr wrap="none">
            <a:spAutoFit/>
          </a:bodyPr>
          <a:lstStyle/>
          <a:p>
            <a:r>
              <a:rPr lang="en-US">
                <a:hlinkClick r:id="rId4"/>
              </a:rPr>
              <a:t>https://embed.plnkr.co/dheWxs/</a:t>
            </a:r>
            <a:r>
              <a:rPr lang="en-US"/>
              <a:t> </a:t>
            </a:r>
          </a:p>
        </p:txBody>
      </p:sp>
    </p:spTree>
    <p:extLst>
      <p:ext uri="{BB962C8B-B14F-4D97-AF65-F5344CB8AC3E}">
        <p14:creationId xmlns:p14="http://schemas.microsoft.com/office/powerpoint/2010/main" val="410871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Async</a:t>
            </a:r>
            <a:r>
              <a:rPr lang="en-US"/>
              <a:t> Pipe</a:t>
            </a:r>
          </a:p>
        </p:txBody>
      </p:sp>
    </p:spTree>
    <p:extLst>
      <p:ext uri="{BB962C8B-B14F-4D97-AF65-F5344CB8AC3E}">
        <p14:creationId xmlns:p14="http://schemas.microsoft.com/office/powerpoint/2010/main" val="1139182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a:t>
            </a:r>
            <a:r>
              <a:rPr lang="en-US" err="1"/>
              <a:t>AsyncPipe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t>Angular's</a:t>
            </a:r>
            <a:r>
              <a:rPr lang="en-US"/>
              <a:t> </a:t>
            </a:r>
            <a:r>
              <a:rPr lang="en-US" err="1"/>
              <a:t>AsyncPipe</a:t>
            </a:r>
            <a:r>
              <a:rPr lang="en-US"/>
              <a:t> transform method accepts an observable or a promise as an argument.</a:t>
            </a:r>
          </a:p>
          <a:p>
            <a:pPr marL="457200" indent="-457200">
              <a:buFont typeface="Arial" panose="020B0604020202020204" pitchFamily="34" charset="0"/>
              <a:buChar char="•"/>
            </a:pPr>
            <a:r>
              <a:rPr lang="en-US"/>
              <a:t> Once the argument pushes a value (that is, the promise has been resolved or the subscribe callback of the observable is invoked), </a:t>
            </a:r>
            <a:r>
              <a:rPr lang="en-US" err="1"/>
              <a:t>AsyncPipe</a:t>
            </a:r>
            <a:r>
              <a:rPr lang="en-US"/>
              <a:t> will return it as a result.</a:t>
            </a:r>
          </a:p>
        </p:txBody>
      </p:sp>
    </p:spTree>
    <p:extLst>
      <p:ext uri="{BB962C8B-B14F-4D97-AF65-F5344CB8AC3E}">
        <p14:creationId xmlns:p14="http://schemas.microsoft.com/office/powerpoint/2010/main" val="3062539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Angular’s</a:t>
            </a:r>
            <a:r>
              <a:rPr lang="en-US" dirty="0"/>
              <a:t> </a:t>
            </a:r>
            <a:r>
              <a:rPr lang="en-US" dirty="0" err="1"/>
              <a:t>AsyncPipe</a:t>
            </a:r>
            <a:endParaRPr lang="en-US" dirty="0"/>
          </a:p>
        </p:txBody>
      </p:sp>
      <p:sp>
        <p:nvSpPr>
          <p:cNvPr id="3" name="Text Placeholder 2"/>
          <p:cNvSpPr>
            <a:spLocks noGrp="1"/>
          </p:cNvSpPr>
          <p:nvPr>
            <p:ph type="body" idx="12"/>
          </p:nvPr>
        </p:nvSpPr>
        <p:spPr/>
        <p:txBody>
          <a:bodyPr/>
          <a:lstStyle/>
          <a:p>
            <a:r>
              <a:rPr lang="en-US" err="1"/>
              <a:t>AsyncPipe</a:t>
            </a:r>
            <a:r>
              <a:rPr lang="en-US"/>
              <a:t> with Observables</a:t>
            </a:r>
          </a:p>
        </p:txBody>
      </p:sp>
      <p:sp>
        <p:nvSpPr>
          <p:cNvPr id="5" name="Rectangle 4"/>
          <p:cNvSpPr/>
          <p:nvPr/>
        </p:nvSpPr>
        <p:spPr>
          <a:xfrm>
            <a:off x="3875499" y="6357433"/>
            <a:ext cx="3845989" cy="369332"/>
          </a:xfrm>
          <a:prstGeom prst="rect">
            <a:avLst/>
          </a:prstGeom>
        </p:spPr>
        <p:txBody>
          <a:bodyPr wrap="none">
            <a:spAutoFit/>
          </a:bodyPr>
          <a:lstStyle/>
          <a:p>
            <a:r>
              <a:rPr lang="en-US">
                <a:hlinkClick r:id="rId3"/>
              </a:rPr>
              <a:t>https://plnkr.co/edit/1TpVbD?p=info</a:t>
            </a:r>
            <a:r>
              <a:rPr lang="en-US"/>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00" y="1646113"/>
            <a:ext cx="6660000" cy="46498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 y="3098800"/>
            <a:ext cx="8305800" cy="660400"/>
          </a:xfrm>
          <a:prstGeom prst="rect">
            <a:avLst/>
          </a:prstGeom>
        </p:spPr>
      </p:pic>
    </p:spTree>
    <p:extLst>
      <p:ext uri="{BB962C8B-B14F-4D97-AF65-F5344CB8AC3E}">
        <p14:creationId xmlns:p14="http://schemas.microsoft.com/office/powerpoint/2010/main" val="18385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02</a:t>
            </a:r>
          </a:p>
        </p:txBody>
      </p:sp>
    </p:spTree>
    <p:extLst>
      <p:ext uri="{BB962C8B-B14F-4D97-AF65-F5344CB8AC3E}">
        <p14:creationId xmlns:p14="http://schemas.microsoft.com/office/powerpoint/2010/main" val="34226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Observable/Observer</a:t>
            </a:r>
          </a:p>
        </p:txBody>
      </p:sp>
      <p:sp>
        <p:nvSpPr>
          <p:cNvPr id="3" name="Text Placeholder 2"/>
          <p:cNvSpPr>
            <a:spLocks noGrp="1"/>
          </p:cNvSpPr>
          <p:nvPr>
            <p:ph type="body" idx="12"/>
          </p:nvPr>
        </p:nvSpPr>
        <p:spPr/>
        <p:txBody>
          <a:bodyPr/>
          <a:lstStyle/>
          <a:p>
            <a:r>
              <a:rPr lang="en-US" b="1" dirty="0"/>
              <a:t>An Observable allows: </a:t>
            </a:r>
          </a:p>
          <a:p>
            <a:pPr marL="457200" indent="-457200">
              <a:buFont typeface="Arial" charset="0"/>
              <a:buChar char="•"/>
            </a:pPr>
            <a:r>
              <a:rPr lang="en-US" dirty="0"/>
              <a:t>Subscribe/unsubscribe to its data stream</a:t>
            </a:r>
          </a:p>
          <a:p>
            <a:pPr marL="457200" indent="-457200">
              <a:buFont typeface="Arial" charset="0"/>
              <a:buChar char="•"/>
            </a:pPr>
            <a:r>
              <a:rPr lang="en-US" dirty="0"/>
              <a:t>Emit the next element to the observer</a:t>
            </a:r>
          </a:p>
          <a:p>
            <a:pPr marL="457200" indent="-457200">
              <a:buFont typeface="Arial" charset="0"/>
              <a:buChar char="•"/>
            </a:pPr>
            <a:r>
              <a:rPr lang="en-US" dirty="0"/>
              <a:t>Notify the observer about the error</a:t>
            </a:r>
          </a:p>
          <a:p>
            <a:pPr marL="457200" indent="-457200">
              <a:buFont typeface="Arial" charset="0"/>
              <a:buChar char="•"/>
            </a:pPr>
            <a:r>
              <a:rPr lang="en-US" dirty="0"/>
              <a:t>Inform the observer about the stream completion</a:t>
            </a:r>
            <a:endParaRPr lang="en-US" b="1" dirty="0"/>
          </a:p>
          <a:p>
            <a:r>
              <a:rPr lang="en-US" b="1" dirty="0"/>
              <a:t>An Observer can have:</a:t>
            </a:r>
          </a:p>
          <a:p>
            <a:pPr marL="457200" indent="-457200">
              <a:buFont typeface="Arial" charset="0"/>
              <a:buChar char="•"/>
            </a:pPr>
            <a:r>
              <a:rPr lang="en-US" dirty="0"/>
              <a:t>A function to handle the next object from the stream</a:t>
            </a:r>
          </a:p>
          <a:p>
            <a:pPr marL="457200" indent="-457200">
              <a:buFont typeface="Arial" charset="0"/>
              <a:buChar char="•"/>
            </a:pPr>
            <a:r>
              <a:rPr lang="en-US" dirty="0"/>
              <a:t>A function to handle errors</a:t>
            </a:r>
          </a:p>
          <a:p>
            <a:pPr marL="457200" indent="-457200">
              <a:buFont typeface="Arial" charset="0"/>
              <a:buChar char="•"/>
            </a:pPr>
            <a:r>
              <a:rPr lang="en-US" dirty="0"/>
              <a:t>A function to handle end-of-stream</a:t>
            </a:r>
          </a:p>
        </p:txBody>
      </p:sp>
    </p:spTree>
    <p:extLst>
      <p:ext uri="{BB962C8B-B14F-4D97-AF65-F5344CB8AC3E}">
        <p14:creationId xmlns:p14="http://schemas.microsoft.com/office/powerpoint/2010/main" val="67948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Operator</a:t>
            </a:r>
          </a:p>
        </p:txBody>
      </p:sp>
      <p:sp>
        <p:nvSpPr>
          <p:cNvPr id="3" name="Text Placeholder 2"/>
          <p:cNvSpPr>
            <a:spLocks noGrp="1"/>
          </p:cNvSpPr>
          <p:nvPr>
            <p:ph type="body" idx="12"/>
          </p:nvPr>
        </p:nvSpPr>
        <p:spPr/>
        <p:txBody>
          <a:bodyPr/>
          <a:lstStyle/>
          <a:p>
            <a:endParaRPr lang="en-US" dirty="0"/>
          </a:p>
        </p:txBody>
      </p:sp>
      <p:sp>
        <p:nvSpPr>
          <p:cNvPr id="4" name="Round Single Corner Rectangle 3"/>
          <p:cNvSpPr/>
          <p:nvPr/>
        </p:nvSpPr>
        <p:spPr>
          <a:xfrm>
            <a:off x="2725616" y="2303584"/>
            <a:ext cx="3288323" cy="1090247"/>
          </a:xfrm>
          <a:prstGeom prst="round1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 name="Straight Arrow Connector 5"/>
          <p:cNvCxnSpPr/>
          <p:nvPr/>
        </p:nvCxnSpPr>
        <p:spPr>
          <a:xfrm>
            <a:off x="1582615" y="2848707"/>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13939" y="280767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3385" y="2303584"/>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9" name="TextBox 8"/>
          <p:cNvSpPr txBox="1"/>
          <p:nvPr/>
        </p:nvSpPr>
        <p:spPr>
          <a:xfrm>
            <a:off x="6145826" y="2247926"/>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10" name="TextBox 9"/>
          <p:cNvSpPr txBox="1"/>
          <p:nvPr/>
        </p:nvSpPr>
        <p:spPr>
          <a:xfrm>
            <a:off x="3472965" y="2525541"/>
            <a:ext cx="179363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 transforming function</a:t>
            </a:r>
          </a:p>
        </p:txBody>
      </p:sp>
      <p:sp>
        <p:nvSpPr>
          <p:cNvPr id="11" name="Rectangle 10"/>
          <p:cNvSpPr/>
          <p:nvPr/>
        </p:nvSpPr>
        <p:spPr>
          <a:xfrm>
            <a:off x="2013438" y="4888834"/>
            <a:ext cx="6057899" cy="646331"/>
          </a:xfrm>
          <a:prstGeom prst="rect">
            <a:avLst/>
          </a:prstGeom>
          <a:solidFill>
            <a:schemeClr val="accent3">
              <a:lumMod val="20000"/>
              <a:lumOff val="80000"/>
            </a:schemeClr>
          </a:solidFill>
        </p:spPr>
        <p:txBody>
          <a:bodyPr wrap="square">
            <a:spAutoFit/>
          </a:bodyPr>
          <a:lstStyle/>
          <a:p>
            <a:r>
              <a:rPr lang="en-US" dirty="0" err="1">
                <a:latin typeface="Helvetica" charset="0"/>
              </a:rPr>
              <a:t>observableProducts.filter</a:t>
            </a:r>
            <a:r>
              <a:rPr lang="en-US" dirty="0">
                <a:latin typeface="Helvetica" charset="0"/>
              </a:rPr>
              <a:t>(product =&gt; </a:t>
            </a:r>
            <a:r>
              <a:rPr lang="en-US" dirty="0" err="1">
                <a:latin typeface="Helvetica" charset="0"/>
              </a:rPr>
              <a:t>product.price</a:t>
            </a:r>
            <a:r>
              <a:rPr lang="en-US" dirty="0">
                <a:latin typeface="Helvetica" charset="0"/>
              </a:rPr>
              <a:t> &lt; 8)</a:t>
            </a:r>
          </a:p>
          <a:p>
            <a:endParaRPr lang="en-US" dirty="0">
              <a:effectLst/>
              <a:latin typeface="Helvetica" charset="0"/>
            </a:endParaRPr>
          </a:p>
        </p:txBody>
      </p:sp>
    </p:spTree>
    <p:extLst>
      <p:ext uri="{BB962C8B-B14F-4D97-AF65-F5344CB8AC3E}">
        <p14:creationId xmlns:p14="http://schemas.microsoft.com/office/powerpoint/2010/main" val="60748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Observables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Observable.create</a:t>
            </a:r>
            <a:r>
              <a:rPr lang="en-US" dirty="0"/>
              <a:t>(</a:t>
            </a:r>
            <a:r>
              <a:rPr lang="en-US" dirty="0" err="1"/>
              <a:t>myObserver</a:t>
            </a:r>
            <a:r>
              <a:rPr lang="en-US" dirty="0"/>
              <a:t>) - returns an Observable  that can invoke methods on </a:t>
            </a:r>
            <a:r>
              <a:rPr lang="en-US" dirty="0" err="1"/>
              <a:t>myObserver</a:t>
            </a:r>
            <a:endParaRPr lang="en-US" dirty="0"/>
          </a:p>
          <a:p>
            <a:pPr marL="457200" indent="-457200">
              <a:buFont typeface="Arial" charset="0"/>
              <a:buChar char="•"/>
            </a:pPr>
            <a:r>
              <a:rPr lang="en-US" dirty="0" err="1"/>
              <a:t>Observable.of</a:t>
            </a:r>
            <a:r>
              <a:rPr lang="en-US" dirty="0"/>
              <a:t>(1,2,3 ) - turns a sequence of values into and Observable</a:t>
            </a:r>
          </a:p>
          <a:p>
            <a:pPr marL="457200" indent="-457200">
              <a:buFont typeface="Arial" charset="0"/>
              <a:buChar char="•"/>
            </a:pPr>
            <a:r>
              <a:rPr lang="en-US" dirty="0" err="1"/>
              <a:t>Observable.from</a:t>
            </a:r>
            <a:r>
              <a:rPr lang="en-US" dirty="0"/>
              <a:t>(</a:t>
            </a:r>
            <a:r>
              <a:rPr lang="en-US" dirty="0" err="1"/>
              <a:t>myArray</a:t>
            </a:r>
            <a:r>
              <a:rPr lang="en-US" dirty="0"/>
              <a:t>) - converts and array or </a:t>
            </a:r>
            <a:r>
              <a:rPr lang="en-US" dirty="0" err="1"/>
              <a:t>iterable</a:t>
            </a:r>
            <a:r>
              <a:rPr lang="en-US" dirty="0"/>
              <a:t> into Observable</a:t>
            </a:r>
          </a:p>
          <a:p>
            <a:pPr marL="457200" indent="-457200">
              <a:buFont typeface="Arial" charset="0"/>
              <a:buChar char="•"/>
            </a:pPr>
            <a:r>
              <a:rPr lang="en-US" dirty="0" err="1"/>
              <a:t>Observable.fromEvent</a:t>
            </a:r>
            <a:r>
              <a:rPr lang="en-US" dirty="0"/>
              <a:t>(</a:t>
            </a:r>
            <a:r>
              <a:rPr lang="en-US" dirty="0" err="1"/>
              <a:t>myInput</a:t>
            </a:r>
            <a:r>
              <a:rPr lang="en-US" dirty="0"/>
              <a:t>, ‘</a:t>
            </a:r>
            <a:r>
              <a:rPr lang="en-US" dirty="0" err="1"/>
              <a:t>keyup</a:t>
            </a:r>
            <a:r>
              <a:rPr lang="en-US" dirty="0"/>
              <a:t>’) - converts an event into an Observable</a:t>
            </a:r>
          </a:p>
          <a:p>
            <a:pPr marL="457200" indent="-457200">
              <a:buFont typeface="Arial" charset="0"/>
              <a:buChar char="•"/>
            </a:pPr>
            <a:r>
              <a:rPr lang="en-US" dirty="0" err="1"/>
              <a:t>Observable.interval</a:t>
            </a:r>
            <a:r>
              <a:rPr lang="en-US" dirty="0"/>
              <a:t>(100) - emits an integer every second</a:t>
            </a:r>
          </a:p>
          <a:p>
            <a:pPr marL="457200" indent="-457200">
              <a:buFont typeface="Arial" charset="0"/>
              <a:buChar char="•"/>
            </a:pPr>
            <a:endParaRPr lang="en-US" dirty="0"/>
          </a:p>
        </p:txBody>
      </p:sp>
    </p:spTree>
    <p:extLst>
      <p:ext uri="{BB962C8B-B14F-4D97-AF65-F5344CB8AC3E}">
        <p14:creationId xmlns:p14="http://schemas.microsoft.com/office/powerpoint/2010/main" val="1054889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514E79-0E28-C04B-BD46-F1C4FE72D921}">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2297</Words>
  <Application>Microsoft Macintosh PowerPoint</Application>
  <PresentationFormat>On-screen Show (4:3)</PresentationFormat>
  <Paragraphs>443</Paragraphs>
  <Slides>65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Calibri</vt:lpstr>
      <vt:lpstr>Helvetica</vt:lpstr>
      <vt:lpstr>Arial</vt:lpstr>
      <vt:lpstr>Accenture_Innovation_Ad_4-3</vt:lpstr>
      <vt:lpstr>PowerPoint Presentation</vt:lpstr>
      <vt:lpstr>Day 2 Agenda </vt:lpstr>
      <vt:lpstr>Reactive Programming in Angular</vt:lpstr>
      <vt:lpstr>Rx libraries</vt:lpstr>
      <vt:lpstr>RxJS - Main Player</vt:lpstr>
      <vt:lpstr>Event Driven Push</vt:lpstr>
      <vt:lpstr>Observable/Observer</vt:lpstr>
      <vt:lpstr>An Operator</vt:lpstr>
      <vt:lpstr>Creating Observables</vt:lpstr>
      <vt:lpstr>Array as Dataprovider</vt:lpstr>
      <vt:lpstr>Marble Diagram</vt:lpstr>
      <vt:lpstr>Marble Diagram</vt:lpstr>
      <vt:lpstr>Marble Diagram</vt:lpstr>
      <vt:lpstr>Observables in Angular Forms</vt:lpstr>
      <vt:lpstr>Http and Observables</vt:lpstr>
      <vt:lpstr>Receiving Params in ActivatedRoute</vt:lpstr>
      <vt:lpstr>Forms</vt:lpstr>
      <vt:lpstr>Forms are crucial</vt:lpstr>
      <vt:lpstr>Angular 2 Forms</vt:lpstr>
      <vt:lpstr>Forms</vt:lpstr>
      <vt:lpstr>Steps - Build a Demo Form</vt:lpstr>
      <vt:lpstr>Steps - Build a Demo Form</vt:lpstr>
      <vt:lpstr>Simple Template Driven Form Demo</vt:lpstr>
      <vt:lpstr>Reactive Forms - FormControl and FormGroup</vt:lpstr>
      <vt:lpstr>Reactive Forms - FormControl and FormGroup</vt:lpstr>
      <vt:lpstr>Steps - Build a Reactive Forms</vt:lpstr>
      <vt:lpstr>Steps - Build a Reactive Forms</vt:lpstr>
      <vt:lpstr>Steps - Build a Reactive Forms</vt:lpstr>
      <vt:lpstr>Validators</vt:lpstr>
      <vt:lpstr>Validators</vt:lpstr>
      <vt:lpstr>Validators </vt:lpstr>
      <vt:lpstr>Custom Validators</vt:lpstr>
      <vt:lpstr>Watching for Changes</vt:lpstr>
      <vt:lpstr>ngModel</vt:lpstr>
      <vt:lpstr>Dependency Injection (DI)</vt:lpstr>
      <vt:lpstr>Dependency Injection</vt:lpstr>
      <vt:lpstr>Dependency Injection</vt:lpstr>
      <vt:lpstr>Providers</vt:lpstr>
      <vt:lpstr>Providers – Class Providers</vt:lpstr>
      <vt:lpstr>Providers – Factory Provider</vt:lpstr>
      <vt:lpstr>Providers- Value Provider</vt:lpstr>
      <vt:lpstr>Providers ( InjectionToken) </vt:lpstr>
      <vt:lpstr>Resolving Dependency with multiple objects</vt:lpstr>
      <vt:lpstr>Providers</vt:lpstr>
      <vt:lpstr>Dependency Injection in Apps</vt:lpstr>
      <vt:lpstr>HTTP</vt:lpstr>
      <vt:lpstr>HTTP</vt:lpstr>
      <vt:lpstr>Basic Example of http</vt:lpstr>
      <vt:lpstr>@angular/common/http API</vt:lpstr>
      <vt:lpstr>@angular/common/http API</vt:lpstr>
      <vt:lpstr>Headers</vt:lpstr>
      <vt:lpstr>HttpParams</vt:lpstr>
      <vt:lpstr>Transforming Data with pipes</vt:lpstr>
      <vt:lpstr>Transforming Data with Pipes</vt:lpstr>
      <vt:lpstr>Stateless Pipes</vt:lpstr>
      <vt:lpstr>Stateless Pipes</vt:lpstr>
      <vt:lpstr>Angular’s built-in pipes </vt:lpstr>
      <vt:lpstr>Angular’s built-in pipes </vt:lpstr>
      <vt:lpstr>Angular’s built-in pipes </vt:lpstr>
      <vt:lpstr>Angular’s built-in pipes </vt:lpstr>
      <vt:lpstr>Stateful Pipes</vt:lpstr>
      <vt:lpstr>Async Pipe</vt:lpstr>
      <vt:lpstr>Angular’s AsyncPipe</vt:lpstr>
      <vt:lpstr>Angular’s AsyncPipe</vt:lpstr>
      <vt:lpstr>End of Day 02</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4</dc:title>
  <cp:revision>1</cp:revision>
  <dcterms:modified xsi:type="dcterms:W3CDTF">2017-11-14T07:03:23Z</dcterms:modified>
</cp:coreProperties>
</file>