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56" r:id="rId4"/>
    <p:sldId id="259" r:id="rId5"/>
    <p:sldId id="263" r:id="rId6"/>
    <p:sldId id="260" r:id="rId7"/>
    <p:sldId id="269" r:id="rId8"/>
    <p:sldId id="266" r:id="rId9"/>
    <p:sldId id="264" r:id="rId10"/>
    <p:sldId id="267" r:id="rId11"/>
    <p:sldId id="265" r:id="rId12"/>
    <p:sldId id="268" r:id="rId13"/>
    <p:sldId id="258" r:id="rId14"/>
    <p:sldId id="261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618F-8E54-4F70-A580-1BE67B121F31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55B6-E05D-45E2-9709-0CC39A6C5C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618F-8E54-4F70-A580-1BE67B121F31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55B6-E05D-45E2-9709-0CC39A6C5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618F-8E54-4F70-A580-1BE67B121F31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55B6-E05D-45E2-9709-0CC39A6C5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618F-8E54-4F70-A580-1BE67B121F31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55B6-E05D-45E2-9709-0CC39A6C5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618F-8E54-4F70-A580-1BE67B121F31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FBA55B6-E05D-45E2-9709-0CC39A6C5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618F-8E54-4F70-A580-1BE67B121F31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55B6-E05D-45E2-9709-0CC39A6C5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618F-8E54-4F70-A580-1BE67B121F31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55B6-E05D-45E2-9709-0CC39A6C5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618F-8E54-4F70-A580-1BE67B121F31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55B6-E05D-45E2-9709-0CC39A6C5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618F-8E54-4F70-A580-1BE67B121F31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55B6-E05D-45E2-9709-0CC39A6C5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618F-8E54-4F70-A580-1BE67B121F31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55B6-E05D-45E2-9709-0CC39A6C5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618F-8E54-4F70-A580-1BE67B121F31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55B6-E05D-45E2-9709-0CC39A6C5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5E5618F-8E54-4F70-A580-1BE67B121F31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FBA55B6-E05D-45E2-9709-0CC39A6C5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0470" y="1916832"/>
            <a:ext cx="6878806" cy="34470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甘簞酒會</a:t>
            </a:r>
            <a:r>
              <a:rPr lang="en-US" altLang="zh-TW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- </a:t>
            </a:r>
            <a:r>
              <a:rPr lang="zh-TW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愜意生活</a:t>
            </a:r>
            <a:endParaRPr lang="en-US" altLang="zh-TW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  <a:p>
            <a:pPr algn="ctr"/>
            <a:endParaRPr lang="en-US" altLang="zh-TW" sz="5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  <a:p>
            <a:pPr algn="ctr"/>
            <a:endParaRPr lang="en-US" altLang="zh-TW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  <a:p>
            <a:pPr algn="ctr"/>
            <a:r>
              <a:rPr lang="zh-TW" alt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主辦單位</a:t>
            </a:r>
            <a:r>
              <a:rPr lang="en-US" altLang="zh-TW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甘簞行瓦 </a:t>
            </a:r>
            <a:r>
              <a:rPr lang="en-US" altLang="zh-TW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x </a:t>
            </a:r>
            <a:r>
              <a:rPr lang="en-US" altLang="zh-TW" sz="28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Mvsa</a:t>
            </a:r>
            <a:r>
              <a:rPr lang="zh-TW" alt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西班牙酒莊餐廳</a:t>
            </a:r>
            <a:endParaRPr lang="en-US" altLang="zh-TW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  <a:p>
            <a:pPr algn="ctr"/>
            <a:r>
              <a:rPr lang="zh-TW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協辦單位</a:t>
            </a:r>
            <a:r>
              <a:rPr lang="en-US" altLang="zh-TW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瓦</a:t>
            </a:r>
            <a:r>
              <a:rPr lang="zh-TW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倫國際</a:t>
            </a:r>
            <a:endParaRPr lang="zh-TW" alt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1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1476375" cy="1895475"/>
          </a:xfrm>
        </p:spPr>
      </p:pic>
      <p:pic>
        <p:nvPicPr>
          <p:cNvPr id="15" name="內容版面配置區 14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564904"/>
            <a:ext cx="6510994" cy="3646157"/>
          </a:xfrm>
        </p:spPr>
      </p:pic>
      <p:sp>
        <p:nvSpPr>
          <p:cNvPr id="16" name="矩形 15"/>
          <p:cNvSpPr/>
          <p:nvPr/>
        </p:nvSpPr>
        <p:spPr>
          <a:xfrm>
            <a:off x="1923890" y="908720"/>
            <a:ext cx="7213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葡萄</a:t>
            </a:r>
            <a:r>
              <a:rPr lang="en-US" altLang="zh-TW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 TEMPRANILLO</a:t>
            </a:r>
            <a:endParaRPr lang="zh-TW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0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25" b="96850" l="8904" r="89041">
                        <a14:foregroundMark x1="27397" y1="45932" x2="27397" y2="45932"/>
                        <a14:foregroundMark x1="30137" y1="42520" x2="30137" y2="42520"/>
                        <a14:foregroundMark x1="30822" y1="54331" x2="30822" y2="54331"/>
                        <a14:foregroundMark x1="27397" y1="60892" x2="27397" y2="60892"/>
                        <a14:foregroundMark x1="30822" y1="71916" x2="30822" y2="71916"/>
                        <a14:foregroundMark x1="27397" y1="65879" x2="27397" y2="65879"/>
                        <a14:foregroundMark x1="26027" y1="58268" x2="26027" y2="58268"/>
                        <a14:foregroundMark x1="26027" y1="54068" x2="26027" y2="54068"/>
                        <a14:foregroundMark x1="25342" y1="50394" x2="25342" y2="50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204864"/>
            <a:ext cx="1678682" cy="4380670"/>
          </a:xfrm>
        </p:spPr>
      </p:pic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6016" y="2564904"/>
            <a:ext cx="4041775" cy="37639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3528" y="228600"/>
            <a:ext cx="73548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DON HUGO RED 2015</a:t>
            </a:r>
          </a:p>
          <a:p>
            <a:pPr algn="ctr"/>
            <a:r>
              <a:rPr lang="zh-TW" alt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雨果</a:t>
            </a:r>
            <a:r>
              <a:rPr lang="zh-TW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先生紅葡萄酒</a:t>
            </a:r>
            <a:endParaRPr lang="zh-TW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278092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sz="2400" b="1" dirty="0">
                <a:latin typeface="Adobe 楷体 Std R" pitchFamily="18" charset="-128"/>
                <a:ea typeface="Adobe 楷体 Std R" pitchFamily="18" charset="-128"/>
              </a:rPr>
              <a:t>產地：</a:t>
            </a:r>
            <a:r>
              <a:rPr lang="es-ES" altLang="zh-TW" sz="2400" b="1" dirty="0">
                <a:latin typeface="Adobe 楷体 Std R" pitchFamily="18" charset="-128"/>
                <a:ea typeface="Adobe 楷体 Std R" pitchFamily="18" charset="-128"/>
              </a:rPr>
              <a:t>LA MANCHA, SPAIN </a:t>
            </a:r>
          </a:p>
          <a:p>
            <a:r>
              <a:rPr lang="zh-TW" altLang="zh-TW" sz="2400" dirty="0">
                <a:latin typeface="Adobe 楷体 Std R" pitchFamily="18" charset="-128"/>
                <a:ea typeface="Adobe 楷体 Std R" pitchFamily="18" charset="-128"/>
              </a:rPr>
              <a:t>拉曼查</a:t>
            </a:r>
            <a:r>
              <a:rPr lang="en-US" altLang="zh-TW" sz="2400" dirty="0"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2400" dirty="0">
                <a:latin typeface="Adobe 楷体 Std R" pitchFamily="18" charset="-128"/>
                <a:ea typeface="Adobe 楷体 Std R" pitchFamily="18" charset="-128"/>
              </a:rPr>
              <a:t>西班牙</a:t>
            </a:r>
            <a:endParaRPr lang="zh-TW" altLang="zh-TW" sz="2400" dirty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es-ES" altLang="zh-TW" sz="2400" dirty="0">
                <a:latin typeface="Adobe 楷体 Std R" pitchFamily="18" charset="-128"/>
                <a:ea typeface="Adobe 楷体 Std R" pitchFamily="18" charset="-128"/>
              </a:rPr>
              <a:t> </a:t>
            </a:r>
            <a:endParaRPr lang="zh-TW" altLang="zh-TW" sz="2400" dirty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zh-TW" sz="2400" b="1" dirty="0">
                <a:latin typeface="Adobe 楷体 Std R" pitchFamily="18" charset="-128"/>
                <a:ea typeface="Adobe 楷体 Std R" pitchFamily="18" charset="-128"/>
              </a:rPr>
              <a:t>葡萄品種</a:t>
            </a:r>
            <a:r>
              <a:rPr lang="en-US" altLang="zh-TW" sz="2400" b="1" dirty="0" smtClean="0">
                <a:latin typeface="Adobe 楷体 Std R" pitchFamily="18" charset="-128"/>
                <a:ea typeface="Adobe 楷体 Std R" pitchFamily="18" charset="-128"/>
              </a:rPr>
              <a:t>: 100% TEMPRANILLO</a:t>
            </a:r>
            <a:endParaRPr lang="zh-TW" altLang="zh-TW" sz="2400" dirty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en-US" altLang="zh-TW" sz="2400" dirty="0">
                <a:latin typeface="Adobe 楷体 Std R" pitchFamily="18" charset="-128"/>
                <a:ea typeface="Adobe 楷体 Std R" pitchFamily="18" charset="-128"/>
              </a:rPr>
              <a:t> </a:t>
            </a:r>
            <a:endParaRPr lang="zh-TW" altLang="zh-TW" sz="2400" dirty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sz="2400" dirty="0">
                <a:latin typeface="Adobe 楷体 Std R" pitchFamily="18" charset="-128"/>
                <a:ea typeface="Adobe 楷体 Std R" pitchFamily="18" charset="-128"/>
              </a:rPr>
              <a:t>酒精濃度</a:t>
            </a:r>
            <a:r>
              <a:rPr lang="en-US" altLang="zh-TW" sz="2400" dirty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en-US" altLang="zh-TW" sz="2400" dirty="0" smtClean="0">
                <a:latin typeface="Adobe 楷体 Std R" pitchFamily="18" charset="-128"/>
                <a:ea typeface="Adobe 楷体 Std R" pitchFamily="18" charset="-128"/>
              </a:rPr>
              <a:t>13%</a:t>
            </a:r>
            <a:endParaRPr lang="en-US" altLang="zh-TW" sz="2400" dirty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en-US" altLang="zh-TW" sz="2400" dirty="0">
                <a:latin typeface="Adobe 楷体 Std R" pitchFamily="18" charset="-128"/>
                <a:ea typeface="Adobe 楷体 Std R" pitchFamily="18" charset="-128"/>
              </a:rPr>
              <a:t> </a:t>
            </a:r>
            <a:endParaRPr lang="zh-TW" altLang="zh-TW" sz="2400" dirty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zh-TW" sz="2400" b="1" dirty="0">
                <a:latin typeface="Adobe 楷体 Std R" pitchFamily="18" charset="-128"/>
                <a:ea typeface="Adobe 楷体 Std R" pitchFamily="18" charset="-128"/>
              </a:rPr>
              <a:t>試飲溫度</a:t>
            </a:r>
            <a:r>
              <a:rPr lang="en-US" altLang="zh-TW" sz="2400" b="1" dirty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es-ES" altLang="zh-TW" sz="24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s-ES" altLang="zh-TW" sz="2400" dirty="0" smtClean="0">
                <a:latin typeface="Adobe 楷体 Std R" pitchFamily="18" charset="-128"/>
                <a:ea typeface="Adobe 楷体 Std R" pitchFamily="18" charset="-128"/>
              </a:rPr>
              <a:t>14~16 º </a:t>
            </a:r>
            <a:r>
              <a:rPr lang="es-ES" altLang="zh-TW" sz="2400" dirty="0">
                <a:latin typeface="Adobe 楷体 Std R" pitchFamily="18" charset="-128"/>
                <a:ea typeface="Adobe 楷体 Std R" pitchFamily="18" charset="-128"/>
              </a:rPr>
              <a:t>C</a:t>
            </a:r>
            <a:endParaRPr lang="zh-TW" altLang="zh-TW" sz="2400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9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924944"/>
            <a:ext cx="4682767" cy="3122820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111">
                        <a14:foregroundMark x1="28444" y1="40889" x2="28444" y2="40889"/>
                        <a14:foregroundMark x1="52000" y1="77778" x2="52000" y2="77778"/>
                        <a14:foregroundMark x1="57333" y1="79556" x2="57333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058" y="116632"/>
            <a:ext cx="1573751" cy="1573751"/>
          </a:xfrm>
        </p:spPr>
      </p:pic>
      <p:sp>
        <p:nvSpPr>
          <p:cNvPr id="6" name="矩形 5"/>
          <p:cNvSpPr/>
          <p:nvPr/>
        </p:nvSpPr>
        <p:spPr>
          <a:xfrm>
            <a:off x="447920" y="332656"/>
            <a:ext cx="71497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LAGUNILLA CRIANZA </a:t>
            </a:r>
          </a:p>
          <a:p>
            <a:pPr algn="ctr"/>
            <a:r>
              <a:rPr lang="zh-TW" alt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拉古尼亞酒</a:t>
            </a:r>
            <a:r>
              <a:rPr lang="zh-TW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莊精釀紅酒</a:t>
            </a:r>
            <a:endParaRPr lang="zh-TW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2930" y="2204864"/>
            <a:ext cx="3509846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產區</a:t>
            </a:r>
            <a:r>
              <a:rPr lang="en-US" altLang="zh-TW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en-US" altLang="zh-TW" sz="2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D.O.Ca</a:t>
            </a:r>
            <a:r>
              <a:rPr lang="en-US" altLang="zh-TW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 Rioja </a:t>
            </a:r>
          </a:p>
          <a:p>
            <a:pPr algn="ctr"/>
            <a:r>
              <a:rPr lang="zh-TW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李奧</a:t>
            </a:r>
            <a:r>
              <a:rPr lang="zh-TW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哈 </a:t>
            </a:r>
            <a:r>
              <a:rPr lang="en-US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/ </a:t>
            </a:r>
            <a:r>
              <a:rPr lang="zh-TW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西班牙</a:t>
            </a:r>
            <a:endParaRPr lang="en-US" altLang="zh-TW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  <a:p>
            <a:pPr algn="ctr"/>
            <a:endParaRPr lang="en-US" altLang="zh-TW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  <a:p>
            <a:pPr algn="ctr"/>
            <a:r>
              <a:rPr lang="zh-TW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葡萄</a:t>
            </a:r>
            <a:r>
              <a:rPr lang="zh-TW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品種</a:t>
            </a:r>
            <a:r>
              <a:rPr lang="en-US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: 65% </a:t>
            </a:r>
            <a:r>
              <a:rPr lang="en-US" altLang="zh-TW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Tempranillo</a:t>
            </a:r>
            <a:r>
              <a:rPr lang="en-US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,</a:t>
            </a:r>
          </a:p>
          <a:p>
            <a:pPr algn="ctr"/>
            <a:r>
              <a:rPr lang="en-US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35% </a:t>
            </a:r>
            <a:r>
              <a:rPr lang="en-US" altLang="zh-TW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Garnacha</a:t>
            </a:r>
            <a:endParaRPr lang="en-US" altLang="zh-TW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  <a:p>
            <a:pPr algn="ctr"/>
            <a:endParaRPr lang="en-US" altLang="zh-TW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  <a:p>
            <a:pPr algn="ctr"/>
            <a:r>
              <a:rPr lang="zh-TW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酒精濃度</a:t>
            </a:r>
            <a:r>
              <a:rPr lang="en-US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: 13.5%</a:t>
            </a:r>
          </a:p>
          <a:p>
            <a:pPr algn="ctr"/>
            <a:endParaRPr lang="en-US" altLang="zh-TW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  <a:p>
            <a:pPr algn="ctr"/>
            <a:r>
              <a:rPr lang="zh-TW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試飲溫度</a:t>
            </a:r>
            <a:r>
              <a:rPr lang="en-US" altLang="zh-TW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: 16~18 ℃ </a:t>
            </a:r>
            <a:endParaRPr lang="zh-TW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60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545" y1="44026" x2="54545" y2="44026"/>
                        <a14:foregroundMark x1="43831" y1="39154" x2="43831" y2="39154"/>
                        <a14:foregroundMark x1="41396" y1="41268" x2="41396" y2="41268"/>
                        <a14:foregroundMark x1="40097" y1="44577" x2="40097" y2="44577"/>
                        <a14:foregroundMark x1="38474" y1="48529" x2="38474" y2="48529"/>
                        <a14:foregroundMark x1="38474" y1="53860" x2="38474" y2="53860"/>
                        <a14:foregroundMark x1="38474" y1="57629" x2="38474" y2="57629"/>
                        <a14:foregroundMark x1="39286" y1="59743" x2="39286" y2="59743"/>
                        <a14:foregroundMark x1="38149" y1="60846" x2="38149" y2="60846"/>
                        <a14:backgroundMark x1="80844" y1="31893" x2="80844" y2="31893"/>
                        <a14:backgroundMark x1="21916" y1="37040" x2="21916" y2="37040"/>
                        <a14:backgroundMark x1="5357" y1="37500" x2="5357" y2="3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12848"/>
            <a:ext cx="3464815" cy="6120000"/>
          </a:xfrm>
        </p:spPr>
      </p:pic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81" y="0"/>
            <a:ext cx="4867193" cy="6863134"/>
          </a:xfrm>
        </p:spPr>
      </p:pic>
    </p:spTree>
    <p:extLst>
      <p:ext uri="{BB962C8B-B14F-4D97-AF65-F5344CB8AC3E}">
        <p14:creationId xmlns:p14="http://schemas.microsoft.com/office/powerpoint/2010/main" val="18074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BIBA SPARKLING </a:t>
            </a:r>
            <a:r>
              <a:rPr lang="en-US" altLang="zh-TW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WHITE </a:t>
            </a:r>
            <a:r>
              <a:rPr lang="en-US" altLang="zh-TW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SANGRIA.</a:t>
            </a:r>
            <a:br>
              <a:rPr lang="en-US" altLang="zh-TW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</a:br>
            <a:r>
              <a:rPr lang="en-US" altLang="zh-TW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BIBA </a:t>
            </a:r>
            <a:r>
              <a:rPr lang="zh-TW" altLang="en-US" dirty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微</a:t>
            </a:r>
            <a:r>
              <a:rPr lang="zh-TW" altLang="en-US" dirty="0" smtClean="0">
                <a:solidFill>
                  <a:schemeClr val="tx1"/>
                </a:solidFill>
                <a:latin typeface="Adobe 楷体 Std R" pitchFamily="18" charset="-128"/>
                <a:ea typeface="Adobe 楷体 Std R" pitchFamily="18" charset="-128"/>
              </a:rPr>
              <a:t>氣泡水果白酒</a:t>
            </a:r>
            <a:endParaRPr lang="zh-TW" altLang="en-US" dirty="0">
              <a:solidFill>
                <a:schemeClr val="tx1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口感：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0" indent="0">
              <a:buNone/>
            </a:pP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新鮮的白酒果味與清新帶有氣泡的清爽感，帶有歡愉的新鮮水果風味與相許花香，尤其柳橙、杏桃、枇杷與茉莉花香氣，整體風格更為均衡、清新，較適合偏好輕盈口感的族群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建議搭配：</a:t>
            </a:r>
            <a:endParaRPr lang="en-US" altLang="zh-TW" dirty="0">
              <a:latin typeface="Adobe 楷体 Std R" pitchFamily="18" charset="-128"/>
              <a:ea typeface="Adobe 楷体 Std R" pitchFamily="18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試飲溫度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7~10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度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C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，搭配幾片檸檬片及冰塊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可當開胃酒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, 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亦可以搭配清爽的甜點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, 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如檸檬塔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, 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起士蛋糕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, 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檸檬戚風蛋糕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, 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芒果奶酪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06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11004" y="2967335"/>
            <a:ext cx="2558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~END~</a:t>
            </a:r>
            <a:endParaRPr lang="zh-TW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80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854" y="0"/>
            <a:ext cx="9354854" cy="703721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3423" y="908720"/>
            <a:ext cx="7095703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TW" sz="5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zh-TW" altLang="en-US" sz="2800" dirty="0">
                <a:latin typeface="Adobe 楷体 Std R" pitchFamily="18" charset="-128"/>
                <a:ea typeface="Adobe 楷体 Std R" pitchFamily="18" charset="-128"/>
              </a:rPr>
              <a:t/>
            </a:r>
            <a:br>
              <a:rPr lang="zh-TW" altLang="en-US" sz="2800" dirty="0">
                <a:latin typeface="Adobe 楷体 Std R" pitchFamily="18" charset="-128"/>
                <a:ea typeface="Adobe 楷体 Std R" pitchFamily="18" charset="-128"/>
              </a:rPr>
            </a:br>
            <a:endParaRPr lang="zh-TW" alt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201722"/>
              </p:ext>
            </p:extLst>
          </p:nvPr>
        </p:nvGraphicFramePr>
        <p:xfrm>
          <a:off x="1403648" y="198884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Adobe 楷体 Std R" pitchFamily="18" charset="-128"/>
                          <a:ea typeface="Adobe 楷体 Std R" pitchFamily="18" charset="-128"/>
                        </a:rPr>
                        <a:t>菜單</a:t>
                      </a:r>
                      <a:endParaRPr lang="zh-TW" altLang="en-US" dirty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Adobe 楷体 Std R" pitchFamily="18" charset="-128"/>
                          <a:ea typeface="Adobe 楷体 Std R" pitchFamily="18" charset="-128"/>
                        </a:rPr>
                        <a:t>酒單</a:t>
                      </a:r>
                      <a:endParaRPr lang="zh-TW" altLang="en-US" dirty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主廚特製沙拉</a:t>
                      </a:r>
                      <a:endParaRPr lang="zh-TW" altLang="en-US" dirty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BIBA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微氣泡水果紅酒</a:t>
                      </a:r>
                      <a:endParaRPr lang="zh-TW" altLang="en-US" dirty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蒜味橄欖油野菇　　</a:t>
                      </a:r>
                      <a:endParaRPr lang="zh-TW" altLang="en-US" dirty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雨果先生白葡萄酒</a:t>
                      </a:r>
                      <a:endParaRPr lang="zh-TW" altLang="en-US" dirty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洋薊鑲鯷魚薄餅</a:t>
                      </a:r>
                      <a:endParaRPr lang="zh-TW" altLang="en-US" dirty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安達魯西亞豬肉串　</a:t>
                      </a:r>
                      <a:endParaRPr lang="zh-TW" altLang="en-US" dirty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雨果先生紅葡萄酒</a:t>
                      </a:r>
                      <a:endParaRPr lang="zh-TW" altLang="en-US" dirty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鬥牛士家常燉牛頰</a:t>
                      </a:r>
                      <a:endParaRPr lang="zh-TW" altLang="en-US" dirty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瓦倫西亞烤飯　</a:t>
                      </a:r>
                      <a:endParaRPr lang="zh-TW" altLang="en-US" dirty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拉古尼亞酒莊精釀紅酒</a:t>
                      </a:r>
                      <a:endParaRPr lang="en-US" altLang="zh-TW" dirty="0" smtClean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西班牙風味手工起司蛋糕</a:t>
                      </a:r>
                      <a:endParaRPr lang="zh-TW" altLang="en-US" dirty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BIBA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Adobe 楷体 Std R" pitchFamily="18" charset="-128"/>
                          <a:ea typeface="Adobe 楷体 Std R" pitchFamily="18" charset="-128"/>
                          <a:cs typeface="+mn-cs"/>
                        </a:rPr>
                        <a:t>微氣泡水果白酒</a:t>
                      </a:r>
                      <a:endParaRPr lang="en-US" altLang="zh-TW" dirty="0" smtClean="0">
                        <a:latin typeface="Adobe 楷体 Std R" pitchFamily="18" charset="-128"/>
                        <a:ea typeface="Adobe 楷体 Std R" pitchFamily="18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" y="0"/>
            <a:ext cx="9144000" cy="685800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1"/>
            <a:ext cx="4287727" cy="6120000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0"/>
            <a:ext cx="4272639" cy="6120000"/>
          </a:xfrm>
        </p:spPr>
      </p:pic>
    </p:spTree>
    <p:extLst>
      <p:ext uri="{BB962C8B-B14F-4D97-AF65-F5344CB8AC3E}">
        <p14:creationId xmlns:p14="http://schemas.microsoft.com/office/powerpoint/2010/main" val="22187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4273576" cy="6120000"/>
          </a:xfr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0"/>
            <a:ext cx="4367160" cy="6120000"/>
          </a:xfrm>
        </p:spPr>
      </p:pic>
    </p:spTree>
    <p:extLst>
      <p:ext uri="{BB962C8B-B14F-4D97-AF65-F5344CB8AC3E}">
        <p14:creationId xmlns:p14="http://schemas.microsoft.com/office/powerpoint/2010/main" val="12734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" y="0"/>
            <a:ext cx="9144000" cy="6858000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77" y="112333"/>
            <a:ext cx="4883523" cy="6911965"/>
          </a:xfrm>
        </p:spPr>
      </p:pic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991" y1="57156" x2="38991" y2="57156"/>
                        <a14:foregroundMark x1="37920" y1="58624" x2="37920" y2="58624"/>
                        <a14:backgroundMark x1="51070" y1="73578" x2="51070" y2="73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2656"/>
            <a:ext cx="4152973" cy="69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" y="0"/>
            <a:ext cx="9144000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4832" y="2612861"/>
            <a:ext cx="4038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口感：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鮮豔的櫻桃酒色與動感的微氣泡，新鮮的紅酒果味與柳橙片、檸檬軟糖、肉桂與甜美草莓風味，口感微甜帶有氣泡的清爽感，歡愉的新鮮水果與甜香料風味。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80532" y="2492896"/>
            <a:ext cx="4038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建議搭配：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0" indent="0">
              <a:buNone/>
            </a:pP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歡愉的、健康的、天然的水果酒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，</a:t>
            </a:r>
            <a:r>
              <a:rPr lang="zh-TW" altLang="zh-TW" dirty="0">
                <a:latin typeface="Adobe 楷体 Std R" pitchFamily="18" charset="-128"/>
                <a:ea typeface="Adobe 楷体 Std R" pitchFamily="18" charset="-128"/>
              </a:rPr>
              <a:t>透過鮮豔的</a:t>
            </a:r>
            <a:r>
              <a:rPr lang="en-US" altLang="zh-TW" dirty="0">
                <a:latin typeface="Adobe 楷体 Std R" pitchFamily="18" charset="-128"/>
                <a:ea typeface="Adobe 楷体 Std R" pitchFamily="18" charset="-128"/>
              </a:rPr>
              <a:t>”LOVE BIBA”</a:t>
            </a:r>
            <a:r>
              <a:rPr lang="zh-TW" altLang="zh-TW" dirty="0">
                <a:latin typeface="Adobe 楷体 Std R" pitchFamily="18" charset="-128"/>
                <a:ea typeface="Adobe 楷体 Std R" pitchFamily="18" charset="-128"/>
              </a:rPr>
              <a:t>字樣瓶</a:t>
            </a:r>
            <a:r>
              <a:rPr lang="zh-TW" altLang="zh-TW" dirty="0" smtClean="0">
                <a:latin typeface="Adobe 楷体 Std R" pitchFamily="18" charset="-128"/>
                <a:ea typeface="Adobe 楷体 Std R" pitchFamily="18" charset="-128"/>
              </a:rPr>
              <a:t>身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展現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出熱情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的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, 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活力的西班牙文化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!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不論是與好友一同暢飲的歡樂時光、或是獨自一人享受慵懶地下午茶氛圍、都是絕佳飲品，也更是餐前酒的絕佳選擇</a:t>
            </a:r>
            <a:r>
              <a:rPr lang="zh-TW" altLang="en-US" dirty="0">
                <a:latin typeface="Adobe 黑体 Std R" pitchFamily="34" charset="-128"/>
                <a:ea typeface="Adobe 黑体 Std R" pitchFamily="34" charset="-128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-39440" y="548680"/>
            <a:ext cx="864096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BIBA SPARKLING RED SANGRIA.</a:t>
            </a:r>
            <a:br>
              <a:rPr lang="en-US" altLang="zh-TW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</a:br>
            <a:r>
              <a:rPr lang="en-US" altLang="zh-TW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BIBA </a:t>
            </a:r>
            <a:r>
              <a:rPr lang="zh-TW" alt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微氣泡水果紅酒</a:t>
            </a:r>
            <a:endParaRPr lang="zh-TW" alt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69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" y="548680"/>
            <a:ext cx="7416583" cy="5760045"/>
          </a:xfrm>
        </p:spPr>
      </p:pic>
    </p:spTree>
    <p:extLst>
      <p:ext uri="{BB962C8B-B14F-4D97-AF65-F5344CB8AC3E}">
        <p14:creationId xmlns:p14="http://schemas.microsoft.com/office/powerpoint/2010/main" val="26730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476375" cy="1895475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92" y="1465370"/>
            <a:ext cx="6858208" cy="54212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76714" y="537575"/>
            <a:ext cx="4190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葡萄</a:t>
            </a:r>
            <a:r>
              <a:rPr lang="en-US" altLang="zh-TW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 VIURA</a:t>
            </a:r>
            <a:endParaRPr lang="zh-TW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6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6" b="96838" l="9524" r="89796">
                        <a14:foregroundMark x1="21088" y1="54743" x2="21088" y2="54743"/>
                        <a14:foregroundMark x1="21088" y1="48221" x2="21088" y2="48221"/>
                        <a14:foregroundMark x1="26531" y1="42490" x2="26531" y2="42490"/>
                        <a14:foregroundMark x1="19048" y1="41897" x2="19048" y2="41897"/>
                        <a14:foregroundMark x1="21088" y1="45059" x2="21088" y2="45059"/>
                        <a14:foregroundMark x1="25850" y1="53557" x2="25850" y2="53557"/>
                        <a14:foregroundMark x1="21088" y1="86166" x2="21088" y2="86166"/>
                        <a14:foregroundMark x1="46259" y1="87747" x2="46259" y2="87747"/>
                        <a14:foregroundMark x1="72109" y1="88538" x2="72109" y2="88538"/>
                        <a14:foregroundMark x1="23810" y1="67787" x2="23810" y2="67787"/>
                        <a14:foregroundMark x1="23810" y1="60870" x2="23810" y2="60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32856"/>
            <a:ext cx="1314854" cy="4525963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6826" y="260648"/>
            <a:ext cx="71545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TW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DON HUGO WHITE</a:t>
            </a:r>
          </a:p>
          <a:p>
            <a:pPr algn="ctr"/>
            <a:r>
              <a:rPr lang="zh-TW" altLang="en-US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雨果先生</a:t>
            </a:r>
            <a:r>
              <a:rPr lang="zh-TW" altLang="en-US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白酒</a:t>
            </a:r>
            <a:r>
              <a:rPr lang="en-US" altLang="zh-TW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2016</a:t>
            </a:r>
            <a:r>
              <a:rPr lang="zh-TW" altLang="en-US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dobe 楷体 Std R" pitchFamily="18" charset="-128"/>
                <a:ea typeface="Adobe 楷体 Std R" pitchFamily="18" charset="-128"/>
              </a:rPr>
              <a:t>年</a:t>
            </a:r>
            <a:endParaRPr lang="zh-TW" altLang="en-US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256490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sz="2400" b="1" dirty="0">
                <a:latin typeface="Adobe 楷体 Std R" pitchFamily="18" charset="-128"/>
                <a:ea typeface="Adobe 楷体 Std R" pitchFamily="18" charset="-128"/>
              </a:rPr>
              <a:t>產地：</a:t>
            </a:r>
            <a:r>
              <a:rPr lang="es-ES" altLang="zh-TW" sz="2400" b="1" dirty="0">
                <a:latin typeface="Adobe 楷体 Std R" pitchFamily="18" charset="-128"/>
                <a:ea typeface="Adobe 楷体 Std R" pitchFamily="18" charset="-128"/>
              </a:rPr>
              <a:t>LA MANCHA, SPAIN </a:t>
            </a:r>
            <a:endParaRPr lang="es-ES" altLang="zh-TW" sz="2400" b="1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zh-TW" sz="2400" dirty="0" smtClean="0">
                <a:latin typeface="Adobe 楷体 Std R" pitchFamily="18" charset="-128"/>
                <a:ea typeface="Adobe 楷体 Std R" pitchFamily="18" charset="-128"/>
              </a:rPr>
              <a:t>拉</a:t>
            </a:r>
            <a:r>
              <a:rPr lang="zh-TW" altLang="zh-TW" sz="2400" dirty="0">
                <a:latin typeface="Adobe 楷体 Std R" pitchFamily="18" charset="-128"/>
                <a:ea typeface="Adobe 楷体 Std R" pitchFamily="18" charset="-128"/>
              </a:rPr>
              <a:t>曼</a:t>
            </a:r>
            <a:r>
              <a:rPr lang="zh-TW" altLang="zh-TW" sz="2400" dirty="0" smtClean="0">
                <a:latin typeface="Adobe 楷体 Std R" pitchFamily="18" charset="-128"/>
                <a:ea typeface="Adobe 楷体 Std R" pitchFamily="18" charset="-128"/>
              </a:rPr>
              <a:t>查</a:t>
            </a:r>
            <a:r>
              <a:rPr lang="en-US" altLang="zh-TW" sz="2400" dirty="0" smtClean="0"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2400" dirty="0" smtClean="0">
                <a:latin typeface="Adobe 楷体 Std R" pitchFamily="18" charset="-128"/>
                <a:ea typeface="Adobe 楷体 Std R" pitchFamily="18" charset="-128"/>
              </a:rPr>
              <a:t>西班牙</a:t>
            </a:r>
            <a:endParaRPr lang="zh-TW" altLang="zh-TW" sz="2400" dirty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es-ES" altLang="zh-TW" sz="2400" dirty="0">
                <a:latin typeface="Adobe 楷体 Std R" pitchFamily="18" charset="-128"/>
                <a:ea typeface="Adobe 楷体 Std R" pitchFamily="18" charset="-128"/>
              </a:rPr>
              <a:t> </a:t>
            </a:r>
            <a:endParaRPr lang="zh-TW" altLang="zh-TW" sz="2400" dirty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zh-TW" sz="2400" b="1" dirty="0">
                <a:latin typeface="Adobe 楷体 Std R" pitchFamily="18" charset="-128"/>
                <a:ea typeface="Adobe 楷体 Std R" pitchFamily="18" charset="-128"/>
              </a:rPr>
              <a:t>葡萄品種</a:t>
            </a:r>
            <a:r>
              <a:rPr lang="en-US" altLang="zh-TW" sz="2400" b="1" dirty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zh-TW" sz="2400" dirty="0">
                <a:latin typeface="Adobe 楷体 Std R" pitchFamily="18" charset="-128"/>
                <a:ea typeface="Adobe 楷体 Std R" pitchFamily="18" charset="-128"/>
              </a:rPr>
              <a:t>白葡萄</a:t>
            </a:r>
            <a:r>
              <a:rPr lang="en-US" altLang="zh-TW" sz="24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2400" dirty="0" err="1" smtClean="0">
                <a:latin typeface="Adobe 楷体 Std R" pitchFamily="18" charset="-128"/>
                <a:ea typeface="Adobe 楷体 Std R" pitchFamily="18" charset="-128"/>
              </a:rPr>
              <a:t>Viura</a:t>
            </a:r>
            <a:endParaRPr lang="en-US" altLang="zh-TW" sz="2400" dirty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en-US" altLang="zh-TW" sz="2400" dirty="0">
                <a:latin typeface="Adobe 楷体 Std R" pitchFamily="18" charset="-128"/>
                <a:ea typeface="Adobe 楷体 Std R" pitchFamily="18" charset="-128"/>
              </a:rPr>
              <a:t> </a:t>
            </a:r>
            <a:endParaRPr lang="zh-TW" altLang="zh-TW" sz="2400" dirty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sz="2400" dirty="0" smtClean="0">
                <a:latin typeface="Adobe 楷体 Std R" pitchFamily="18" charset="-128"/>
                <a:ea typeface="Adobe 楷体 Std R" pitchFamily="18" charset="-128"/>
              </a:rPr>
              <a:t>酒精濃度</a:t>
            </a:r>
            <a:r>
              <a:rPr lang="en-US" altLang="zh-TW" sz="2400" dirty="0" smtClean="0">
                <a:latin typeface="Adobe 楷体 Std R" pitchFamily="18" charset="-128"/>
                <a:ea typeface="Adobe 楷体 Std R" pitchFamily="18" charset="-128"/>
              </a:rPr>
              <a:t>: 12%</a:t>
            </a:r>
          </a:p>
          <a:p>
            <a:r>
              <a:rPr lang="en-US" altLang="zh-TW" sz="2400" dirty="0">
                <a:latin typeface="Adobe 楷体 Std R" pitchFamily="18" charset="-128"/>
                <a:ea typeface="Adobe 楷体 Std R" pitchFamily="18" charset="-128"/>
              </a:rPr>
              <a:t> </a:t>
            </a:r>
            <a:endParaRPr lang="zh-TW" altLang="zh-TW" sz="2400" dirty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zh-TW" sz="2400" b="1" dirty="0">
                <a:latin typeface="Adobe 楷体 Std R" pitchFamily="18" charset="-128"/>
                <a:ea typeface="Adobe 楷体 Std R" pitchFamily="18" charset="-128"/>
              </a:rPr>
              <a:t>試飲溫度</a:t>
            </a:r>
            <a:r>
              <a:rPr lang="en-US" altLang="zh-TW" sz="2400" b="1" dirty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es-ES" altLang="zh-TW" sz="2400" dirty="0">
                <a:latin typeface="Adobe 楷体 Std R" pitchFamily="18" charset="-128"/>
                <a:ea typeface="Adobe 楷体 Std R" pitchFamily="18" charset="-128"/>
              </a:rPr>
              <a:t> 7-10º C</a:t>
            </a:r>
            <a:endParaRPr lang="zh-TW" altLang="zh-TW" sz="2400" dirty="0">
              <a:latin typeface="Adobe 楷体 Std R" pitchFamily="18" charset="-128"/>
              <a:ea typeface="Adobe 楷体 Std R" pitchFamily="18" charset="-128"/>
            </a:endParaRPr>
          </a:p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517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81</TotalTime>
  <Words>405</Words>
  <Application>Microsoft Office PowerPoint</Application>
  <PresentationFormat>如螢幕大小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鋒芒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BIBA SPARKLING WHITE SANGRIA. BIBA 微氣泡水果白酒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65</cp:revision>
  <dcterms:created xsi:type="dcterms:W3CDTF">2017-03-01T02:20:51Z</dcterms:created>
  <dcterms:modified xsi:type="dcterms:W3CDTF">2017-04-27T05:48:30Z</dcterms:modified>
</cp:coreProperties>
</file>