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04" y="5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419835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9384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23871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CB22C15-945B-4CF1-ABB3-211D85442B7D}" type="datetimeFigureOut">
              <a:rPr lang="en-CA" smtClean="0"/>
              <a:t>2016-02-21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5587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22C15-945B-4CF1-ABB3-211D85442B7D}" type="datetimeFigureOut">
              <a:rPr lang="en-CA" smtClean="0"/>
              <a:t>2016-02-21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187885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CB22C15-945B-4CF1-ABB3-211D85442B7D}" type="datetimeFigureOut">
              <a:rPr lang="en-CA" smtClean="0"/>
              <a:t>2016-02-21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5468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CB22C15-945B-4CF1-ABB3-211D85442B7D}" type="datetimeFigureOut">
              <a:rPr lang="en-CA" smtClean="0"/>
              <a:t>2016-02-21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178961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CB22C15-945B-4CF1-ABB3-211D85442B7D}" type="datetimeFigureOut">
              <a:rPr lang="en-CA" smtClean="0"/>
              <a:t>2016-02-21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20072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22C15-945B-4CF1-ABB3-211D85442B7D}" type="datetimeFigureOut">
              <a:rPr lang="en-CA" smtClean="0"/>
              <a:t>2016-02-21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41361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2C15-945B-4CF1-ABB3-211D85442B7D}" type="datetimeFigureOut">
              <a:rPr lang="en-CA" smtClean="0"/>
              <a:t>2016-02-21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360773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2C15-945B-4CF1-ABB3-211D85442B7D}" type="datetimeFigureOut">
              <a:rPr lang="en-CA" smtClean="0"/>
              <a:t>2016-02-21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966BB44-A6A3-42DA-9DD8-B4F9DCCA2066}" type="slidenum">
              <a:rPr lang="en-CA" smtClean="0"/>
              <a:t>‹#›</a:t>
            </a:fld>
            <a:endParaRPr lang="en-CA"/>
          </a:p>
        </p:txBody>
      </p:sp>
    </p:spTree>
    <p:extLst>
      <p:ext uri="{BB962C8B-B14F-4D97-AF65-F5344CB8AC3E}">
        <p14:creationId xmlns:p14="http://schemas.microsoft.com/office/powerpoint/2010/main" val="59630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22C15-945B-4CF1-ABB3-211D85442B7D}" type="datetimeFigureOut">
              <a:rPr lang="en-CA" smtClean="0"/>
              <a:t>2016-02-21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6BB44-A6A3-42DA-9DD8-B4F9DCCA2066}" type="slidenum">
              <a:rPr lang="en-CA" smtClean="0"/>
              <a:t>‹#›</a:t>
            </a:fld>
            <a:endParaRPr lang="en-CA"/>
          </a:p>
        </p:txBody>
      </p:sp>
    </p:spTree>
    <p:extLst>
      <p:ext uri="{BB962C8B-B14F-4D97-AF65-F5344CB8AC3E}">
        <p14:creationId xmlns:p14="http://schemas.microsoft.com/office/powerpoint/2010/main" val="3542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87625"/>
            <a:ext cx="8305800" cy="1470025"/>
          </a:xfrm>
        </p:spPr>
        <p:txBody>
          <a:bodyPr/>
          <a:lstStyle/>
          <a:p>
            <a:r>
              <a:rPr lang="en-CA" dirty="0" smtClean="0">
                <a:solidFill>
                  <a:schemeClr val="tx2">
                    <a:lumMod val="50000"/>
                  </a:schemeClr>
                </a:solidFill>
              </a:rPr>
              <a:t>Electronic Order Submission (EOS) System</a:t>
            </a:r>
            <a:endParaRPr lang="en-CA" dirty="0">
              <a:solidFill>
                <a:schemeClr val="tx2">
                  <a:lumMod val="50000"/>
                </a:schemeClr>
              </a:solidFill>
            </a:endParaRPr>
          </a:p>
        </p:txBody>
      </p:sp>
      <p:sp>
        <p:nvSpPr>
          <p:cNvPr id="3" name="Subtitle 2"/>
          <p:cNvSpPr>
            <a:spLocks noGrp="1"/>
          </p:cNvSpPr>
          <p:nvPr>
            <p:ph type="subTitle" idx="1"/>
          </p:nvPr>
        </p:nvSpPr>
        <p:spPr>
          <a:xfrm>
            <a:off x="1371600" y="4724400"/>
            <a:ext cx="6400800" cy="1752600"/>
          </a:xfrm>
        </p:spPr>
        <p:txBody>
          <a:bodyPr/>
          <a:lstStyle/>
          <a:p>
            <a:r>
              <a:rPr lang="en-CA" dirty="0" smtClean="0">
                <a:solidFill>
                  <a:schemeClr val="accent6">
                    <a:lumMod val="75000"/>
                  </a:schemeClr>
                </a:solidFill>
              </a:rPr>
              <a:t>Requirement and Software Mock-up</a:t>
            </a:r>
            <a:endParaRPr lang="en-CA"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03" r="4007"/>
          <a:stretch/>
        </p:blipFill>
        <p:spPr bwMode="auto">
          <a:xfrm>
            <a:off x="2701636" y="533400"/>
            <a:ext cx="3685309" cy="1393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38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066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r>
              <a:rPr lang="en-CA" sz="1200" dirty="0" smtClean="0"/>
              <a:t>User: Ali Sheikh, Hybrid</a:t>
            </a:r>
          </a:p>
          <a:p>
            <a:pPr algn="r"/>
            <a:r>
              <a:rPr lang="en-CA" sz="1200" dirty="0" smtClean="0"/>
              <a:t>Last Login: Feb 1, 2016 09:45</a:t>
            </a:r>
            <a:endParaRPr lang="en-CA" sz="1200" dirty="0"/>
          </a:p>
        </p:txBody>
      </p:sp>
      <p:sp>
        <p:nvSpPr>
          <p:cNvPr id="7" name="TextBox 6"/>
          <p:cNvSpPr txBox="1"/>
          <p:nvPr/>
        </p:nvSpPr>
        <p:spPr>
          <a:xfrm>
            <a:off x="228599" y="29718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 Manage </a:t>
            </a:r>
            <a:r>
              <a:rPr lang="en-CA" sz="1200" b="1" dirty="0" smtClean="0">
                <a:solidFill>
                  <a:schemeClr val="bg1"/>
                </a:solidFill>
                <a:effectLst>
                  <a:outerShdw blurRad="38100" dist="38100" dir="2700000" algn="tl">
                    <a:srgbClr val="000000">
                      <a:alpha val="43137"/>
                    </a:srgbClr>
                  </a:outerShdw>
                </a:effectLst>
              </a:rPr>
              <a:t>Partner</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212475683"/>
              </p:ext>
            </p:extLst>
          </p:nvPr>
        </p:nvGraphicFramePr>
        <p:xfrm>
          <a:off x="241300" y="54102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0" dirty="0">
                        <a:solidFill>
                          <a:schemeClr val="bg1"/>
                        </a:solidFill>
                      </a:endParaRPr>
                    </a:p>
                  </a:txBody>
                  <a:tcPr>
                    <a:solidFill>
                      <a:schemeClr val="tx2">
                        <a:lumMod val="75000"/>
                      </a:schemeClr>
                    </a:solidFill>
                  </a:tcPr>
                </a:tc>
                <a:tc>
                  <a:txBody>
                    <a:bodyPr/>
                    <a:lstStyle/>
                    <a:p>
                      <a:r>
                        <a:rPr lang="en-CA" sz="1400" dirty="0" smtClean="0"/>
                        <a:t>DELETE</a:t>
                      </a:r>
                      <a:endParaRPr lang="en-CA" sz="1400" dirty="0"/>
                    </a:p>
                  </a:txBody>
                  <a:tcPr>
                    <a:solidFill>
                      <a:schemeClr val="tx2">
                        <a:lumMod val="75000"/>
                      </a:schemeClr>
                    </a:solidFill>
                  </a:tcPr>
                </a:tc>
                <a:tc>
                  <a:txBody>
                    <a:bodyPr/>
                    <a:lstStyle/>
                    <a:p>
                      <a:pPr algn="ctr"/>
                      <a:r>
                        <a:rPr lang="en-CA" sz="1400" dirty="0" smtClean="0"/>
                        <a:t>SAVE</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200" dirty="0" smtClean="0"/>
                        <a:t>HOME</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13647356"/>
              </p:ext>
            </p:extLst>
          </p:nvPr>
        </p:nvGraphicFramePr>
        <p:xfrm>
          <a:off x="228600" y="3200401"/>
          <a:ext cx="8674095" cy="2213328"/>
        </p:xfrm>
        <a:graphic>
          <a:graphicData uri="http://schemas.openxmlformats.org/drawingml/2006/table">
            <a:tbl>
              <a:tblPr firstRow="1" bandRow="1">
                <a:tableStyleId>{5C22544A-7EE6-4342-B048-85BDC9FD1C3A}</a:tableStyleId>
              </a:tblPr>
              <a:tblGrid>
                <a:gridCol w="2057400"/>
                <a:gridCol w="1828800"/>
                <a:gridCol w="4787895"/>
              </a:tblGrid>
              <a:tr h="257516">
                <a:tc>
                  <a:txBody>
                    <a:bodyPr/>
                    <a:lstStyle/>
                    <a:p>
                      <a:r>
                        <a:rPr lang="en-CA" sz="1200" dirty="0" smtClean="0"/>
                        <a:t>Details</a:t>
                      </a:r>
                      <a:endParaRPr lang="en-CA" sz="1200" dirty="0"/>
                    </a:p>
                  </a:txBody>
                  <a:tcPr/>
                </a:tc>
                <a:tc>
                  <a:txBody>
                    <a:bodyPr/>
                    <a:lstStyle/>
                    <a:p>
                      <a:endParaRPr lang="en-CA" sz="1200" dirty="0"/>
                    </a:p>
                  </a:txBody>
                  <a:tcPr/>
                </a:tc>
                <a:tc>
                  <a:txBody>
                    <a:bodyPr/>
                    <a:lstStyle/>
                    <a:p>
                      <a:r>
                        <a:rPr lang="en-CA" sz="1200" dirty="0" smtClean="0"/>
                        <a:t>Comments</a:t>
                      </a:r>
                      <a:endParaRPr lang="en-CA" sz="1200" dirty="0"/>
                    </a:p>
                  </a:txBody>
                  <a:tcPr/>
                </a:tc>
              </a:tr>
              <a:tr h="257516">
                <a:tc>
                  <a:txBody>
                    <a:bodyPr/>
                    <a:lstStyle/>
                    <a:p>
                      <a:r>
                        <a:rPr lang="en-CA" sz="1200" dirty="0" smtClean="0"/>
                        <a:t>Select Supplier Company</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tc>
              </a:tr>
              <a:tr h="257516">
                <a:tc>
                  <a:txBody>
                    <a:bodyPr/>
                    <a:lstStyle/>
                    <a:p>
                      <a:r>
                        <a:rPr lang="en-CA" sz="1200" dirty="0" smtClean="0"/>
                        <a:t>Contact Full Name</a:t>
                      </a:r>
                      <a:endParaRPr lang="en-CA" sz="1200" dirty="0"/>
                    </a:p>
                  </a:txBody>
                  <a:tcPr/>
                </a:tc>
                <a:tc>
                  <a:txBody>
                    <a:bodyPr/>
                    <a:lstStyle/>
                    <a:p>
                      <a:endParaRPr lang="en-CA" sz="1200" dirty="0"/>
                    </a:p>
                  </a:txBody>
                  <a:tcPr/>
                </a:tc>
                <a:tc>
                  <a:txBody>
                    <a:bodyPr/>
                    <a:lstStyle/>
                    <a:p>
                      <a:endParaRPr lang="en-CA" sz="1200" dirty="0"/>
                    </a:p>
                  </a:txBody>
                  <a:tcPr/>
                </a:tc>
              </a:tr>
              <a:tr h="257516">
                <a:tc>
                  <a:txBody>
                    <a:bodyPr/>
                    <a:lstStyle/>
                    <a:p>
                      <a:r>
                        <a:rPr lang="en-CA" sz="1200" dirty="0" smtClean="0"/>
                        <a:t>Select USERID or IDs</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smtClean="0"/>
                        <a:t>Last Name/First</a:t>
                      </a:r>
                      <a:r>
                        <a:rPr lang="en-CA" sz="1000" baseline="0" dirty="0" smtClean="0"/>
                        <a:t> Initial (e.g. SHEIKHA)</a:t>
                      </a:r>
                      <a:endParaRPr lang="en-CA" sz="1000" dirty="0"/>
                    </a:p>
                  </a:txBody>
                  <a:tcPr/>
                </a:tc>
              </a:tr>
              <a:tr h="257516">
                <a:tc>
                  <a:txBody>
                    <a:bodyPr/>
                    <a:lstStyle/>
                    <a:p>
                      <a:r>
                        <a:rPr lang="en-CA" sz="1200" dirty="0" smtClean="0"/>
                        <a:t>Contact</a:t>
                      </a:r>
                      <a:r>
                        <a:rPr lang="en-CA" sz="1200" baseline="0" dirty="0" smtClean="0"/>
                        <a:t> Phone No</a:t>
                      </a:r>
                      <a:endParaRPr lang="en-CA" sz="1200" dirty="0"/>
                    </a:p>
                  </a:txBody>
                  <a:tcPr/>
                </a:tc>
                <a:tc>
                  <a:txBody>
                    <a:bodyPr/>
                    <a:lstStyle/>
                    <a:p>
                      <a:endParaRPr lang="en-CA" sz="1200" dirty="0"/>
                    </a:p>
                  </a:txBody>
                  <a:tcPr/>
                </a:tc>
                <a:tc>
                  <a:txBody>
                    <a:bodyPr/>
                    <a:lstStyle/>
                    <a:p>
                      <a:r>
                        <a:rPr lang="en-CA" sz="1000" dirty="0" smtClean="0"/>
                        <a:t>Contact Phone No</a:t>
                      </a:r>
                      <a:endParaRPr lang="en-CA" sz="1000" dirty="0"/>
                    </a:p>
                  </a:txBody>
                  <a:tcPr/>
                </a:tc>
              </a:tr>
              <a:tr h="257516">
                <a:tc>
                  <a:txBody>
                    <a:bodyPr/>
                    <a:lstStyle/>
                    <a:p>
                      <a:r>
                        <a:rPr lang="en-CA" sz="1200" dirty="0" smtClean="0"/>
                        <a:t>Email Address</a:t>
                      </a:r>
                      <a:endParaRPr lang="en-CA" sz="1200" dirty="0"/>
                    </a:p>
                  </a:txBody>
                  <a:tcPr/>
                </a:tc>
                <a:tc>
                  <a:txBody>
                    <a:bodyPr/>
                    <a:lstStyle/>
                    <a:p>
                      <a:endParaRPr lang="en-CA" sz="1200" dirty="0"/>
                    </a:p>
                  </a:txBody>
                  <a:tcPr/>
                </a:tc>
                <a:tc>
                  <a:txBody>
                    <a:bodyPr/>
                    <a:lstStyle/>
                    <a:p>
                      <a:r>
                        <a:rPr lang="en-CA" sz="1000" dirty="0" smtClean="0"/>
                        <a:t>This is the email be used for password reset/order confirmation etc.</a:t>
                      </a:r>
                      <a:endParaRPr lang="en-CA" sz="1000" dirty="0"/>
                    </a:p>
                  </a:txBody>
                  <a:tcPr/>
                </a:tc>
              </a:tr>
              <a:tr h="283704">
                <a:tc>
                  <a:txBody>
                    <a:bodyPr/>
                    <a:lstStyle/>
                    <a:p>
                      <a:r>
                        <a:rPr lang="en-CA" sz="1200" dirty="0" smtClean="0"/>
                        <a:t>Password</a:t>
                      </a:r>
                      <a:endParaRPr lang="en-CA" sz="1200" dirty="0"/>
                    </a:p>
                  </a:txBody>
                  <a:tcPr/>
                </a:tc>
                <a:tc>
                  <a:txBody>
                    <a:bodyPr/>
                    <a:lstStyle/>
                    <a:p>
                      <a:endParaRPr lang="en-CA" sz="1200" dirty="0"/>
                    </a:p>
                  </a:txBody>
                  <a:tcPr/>
                </a:tc>
                <a:tc>
                  <a:txBody>
                    <a:bodyPr/>
                    <a:lstStyle/>
                    <a:p>
                      <a:r>
                        <a:rPr lang="en-CA" sz="1000" dirty="0" smtClean="0"/>
                        <a:t>12 characters –  1 Cap, 1</a:t>
                      </a:r>
                      <a:r>
                        <a:rPr lang="en-CA" sz="1000" baseline="0" dirty="0" smtClean="0"/>
                        <a:t> Numeric, 1 Special  Character – NO PREVIOUS PASSWORDS</a:t>
                      </a:r>
                      <a:endParaRPr lang="en-CA" sz="1000" dirty="0"/>
                    </a:p>
                  </a:txBody>
                  <a:tcPr/>
                </a:tc>
              </a:tr>
              <a:tr h="283704">
                <a:tc>
                  <a:txBody>
                    <a:bodyPr/>
                    <a:lstStyle/>
                    <a:p>
                      <a:r>
                        <a:rPr lang="en-CA" sz="1200" dirty="0" smtClean="0"/>
                        <a:t>Alternate Contact</a:t>
                      </a:r>
                      <a:endParaRPr lang="en-CA" sz="1200" dirty="0"/>
                    </a:p>
                  </a:txBody>
                  <a:tcPr/>
                </a:tc>
                <a:tc>
                  <a:txBody>
                    <a:bodyPr/>
                    <a:lstStyle/>
                    <a:p>
                      <a:endParaRPr lang="en-CA" sz="1200" dirty="0"/>
                    </a:p>
                  </a:txBody>
                  <a:tcPr/>
                </a:tc>
                <a:tc>
                  <a:txBody>
                    <a:bodyPr/>
                    <a:lstStyle/>
                    <a:p>
                      <a:r>
                        <a:rPr lang="en-CA" sz="1000" dirty="0" smtClean="0"/>
                        <a:t>Enter secondary</a:t>
                      </a:r>
                      <a:r>
                        <a:rPr lang="en-CA" sz="1000" baseline="0" dirty="0" smtClean="0"/>
                        <a:t> contact and phone number</a:t>
                      </a:r>
                      <a:endParaRPr lang="en-CA" sz="1000" dirty="0"/>
                    </a:p>
                  </a:txBody>
                  <a:tcPr/>
                </a:tc>
              </a:tr>
            </a:tbl>
          </a:graphicData>
        </a:graphic>
      </p:graphicFrame>
      <p:sp>
        <p:nvSpPr>
          <p:cNvPr id="5" name="TextBox 4"/>
          <p:cNvSpPr txBox="1"/>
          <p:nvPr/>
        </p:nvSpPr>
        <p:spPr>
          <a:xfrm>
            <a:off x="228600" y="6019800"/>
            <a:ext cx="6019800" cy="830997"/>
          </a:xfrm>
          <a:prstGeom prst="rect">
            <a:avLst/>
          </a:prstGeom>
          <a:noFill/>
        </p:spPr>
        <p:txBody>
          <a:bodyPr wrap="square" rtlCol="0">
            <a:spAutoFit/>
          </a:bodyPr>
          <a:lstStyle/>
          <a:p>
            <a:r>
              <a:rPr lang="en-CA" sz="1200" dirty="0" smtClean="0"/>
              <a:t>For  Contact USERID password reset, you will simply enter the Contact USERID and reset password. When a password is reset, an email will be sent to user with the new password. To update user details such as email address – same screen. To DELETE a user, simply enter USERID and once the USERID is confirmed, click DELETE.</a:t>
            </a:r>
            <a:endParaRPr lang="en-CA" sz="1200" dirty="0"/>
          </a:p>
        </p:txBody>
      </p:sp>
    </p:spTree>
    <p:extLst>
      <p:ext uri="{BB962C8B-B14F-4D97-AF65-F5344CB8AC3E}">
        <p14:creationId xmlns:p14="http://schemas.microsoft.com/office/powerpoint/2010/main" val="378972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Scheduled Events – Week 1/11/2016 </a:t>
            </a:r>
            <a:r>
              <a:rPr lang="en-CA" sz="700" b="1" dirty="0" smtClean="0">
                <a:solidFill>
                  <a:schemeClr val="bg1"/>
                </a:solidFill>
                <a:effectLst>
                  <a:outerShdw blurRad="38100" dist="38100" dir="2700000" algn="tl">
                    <a:srgbClr val="000000">
                      <a:alpha val="43137"/>
                    </a:srgbClr>
                  </a:outerShdw>
                </a:effectLst>
              </a:rPr>
              <a:t>(Generated 1/8/2016 11:48)</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093071417"/>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1" dirty="0" smtClean="0">
                          <a:solidFill>
                            <a:schemeClr val="bg2">
                              <a:lumMod val="90000"/>
                            </a:schemeClr>
                          </a:solidFill>
                        </a:rPr>
                        <a:t>Canada (Selected)</a:t>
                      </a:r>
                      <a:endParaRPr lang="en-CA" sz="1400" i="1" dirty="0">
                        <a:solidFill>
                          <a:schemeClr val="bg2">
                            <a:lumMod val="90000"/>
                          </a:schemeClr>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sp>
        <p:nvSpPr>
          <p:cNvPr id="16" name="TextBox 15"/>
          <p:cNvSpPr txBox="1"/>
          <p:nvPr/>
        </p:nvSpPr>
        <p:spPr>
          <a:xfrm>
            <a:off x="4800600" y="2743200"/>
            <a:ext cx="2057400" cy="307777"/>
          </a:xfrm>
          <a:prstGeom prst="rect">
            <a:avLst/>
          </a:prstGeom>
          <a:noFill/>
        </p:spPr>
        <p:txBody>
          <a:bodyPr wrap="square" rtlCol="0">
            <a:spAutoFit/>
          </a:bodyPr>
          <a:lstStyle/>
          <a:p>
            <a:pPr algn="ctr"/>
            <a:r>
              <a:rPr lang="en-CA" sz="1400" b="1" i="1" u="sng" dirty="0" smtClean="0">
                <a:solidFill>
                  <a:schemeClr val="bg1"/>
                </a:solidFill>
              </a:rPr>
              <a:t>Import Schedule</a:t>
            </a:r>
            <a:endParaRPr lang="en-CA" sz="1400" b="1" i="1" u="sng"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767190004"/>
              </p:ext>
            </p:extLst>
          </p:nvPr>
        </p:nvGraphicFramePr>
        <p:xfrm>
          <a:off x="217711" y="3407228"/>
          <a:ext cx="8684986" cy="1784167"/>
        </p:xfrm>
        <a:graphic>
          <a:graphicData uri="http://schemas.openxmlformats.org/drawingml/2006/table">
            <a:tbl>
              <a:tblPr>
                <a:tableStyleId>{5C22544A-7EE6-4342-B048-85BDC9FD1C3A}</a:tableStyleId>
              </a:tblPr>
              <a:tblGrid>
                <a:gridCol w="1217812"/>
                <a:gridCol w="738357"/>
                <a:gridCol w="469862"/>
                <a:gridCol w="536988"/>
                <a:gridCol w="536988"/>
                <a:gridCol w="335618"/>
                <a:gridCol w="1612784"/>
                <a:gridCol w="669241"/>
                <a:gridCol w="832423"/>
                <a:gridCol w="462457"/>
                <a:gridCol w="462457"/>
                <a:gridCol w="809999"/>
              </a:tblGrid>
              <a:tr h="162197">
                <a:tc>
                  <a:txBody>
                    <a:bodyPr/>
                    <a:lstStyle/>
                    <a:p>
                      <a:pPr algn="l" fontAlgn="b"/>
                      <a:r>
                        <a:rPr lang="en-CA" sz="800" b="0" u="none" strike="noStrike" dirty="0">
                          <a:solidFill>
                            <a:schemeClr val="bg1"/>
                          </a:solidFill>
                          <a:effectLst/>
                        </a:rPr>
                        <a:t>Supplier </a:t>
                      </a:r>
                      <a:r>
                        <a:rPr lang="en-CA" sz="800" b="0" u="none" strike="noStrike" dirty="0" smtClean="0">
                          <a:solidFill>
                            <a:schemeClr val="bg1"/>
                          </a:solidFill>
                          <a:effectLst/>
                        </a:rPr>
                        <a:t>– </a:t>
                      </a:r>
                      <a:r>
                        <a:rPr lang="en-CA" sz="800" b="0" u="none" strike="noStrike" dirty="0">
                          <a:solidFill>
                            <a:schemeClr val="bg1"/>
                          </a:solidFill>
                          <a:effectLst/>
                        </a:rPr>
                        <a:t>Canada</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62197">
                <a:tc>
                  <a:txBody>
                    <a:bodyPr/>
                    <a:lstStyle/>
                    <a:p>
                      <a:pPr algn="l" fontAlgn="b"/>
                      <a:r>
                        <a:rPr lang="en-CA" sz="800" u="none" strike="noStrike" dirty="0">
                          <a:effectLst/>
                        </a:rPr>
                        <a:t>Co-Ex-Tec to H&amp;L</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effectLst/>
                        </a:rPr>
                        <a:t>Etbo</a:t>
                      </a:r>
                      <a:r>
                        <a:rPr lang="en-CA" sz="800" u="none" strike="noStrike" dirty="0">
                          <a:effectLst/>
                        </a:rPr>
                        <a:t> Tool &amp; Die </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Wed</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a:effectLst/>
                        </a:rPr>
                        <a:t>Vision Coaters Canada</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r>
              <a:tr h="162197">
                <a:tc>
                  <a:txBody>
                    <a:bodyPr/>
                    <a:lstStyle/>
                    <a:p>
                      <a:pPr algn="l" fontAlgn="b"/>
                      <a:r>
                        <a:rPr lang="en-CA" sz="800" u="none" strike="noStrike" dirty="0">
                          <a:effectLst/>
                        </a:rPr>
                        <a:t>Aim Metals And Alloys Inc</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No</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effectLst/>
                        </a:rPr>
                        <a:t>Dynacast</a:t>
                      </a:r>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Bradford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Thurs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effectLst/>
                        </a:rPr>
                        <a:t>Dynacast</a:t>
                      </a:r>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 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 Thurs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a:effectLst/>
                        </a:rPr>
                        <a:t>PAPP Plastics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Fri</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Mon</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a:effectLst/>
                        </a:rPr>
                        <a:t>Precimold Inc</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a:effectLst/>
                        </a:rPr>
                        <a:t>Synthane-Taylor </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Bradford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Tree>
    <p:extLst>
      <p:ext uri="{BB962C8B-B14F-4D97-AF65-F5344CB8AC3E}">
        <p14:creationId xmlns:p14="http://schemas.microsoft.com/office/powerpoint/2010/main" val="227344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t>
            </a:r>
            <a:r>
              <a:rPr lang="en-US" sz="1200" b="1" dirty="0"/>
              <a:t>Cristina </a:t>
            </a:r>
            <a:r>
              <a:rPr lang="en-US" sz="1200" b="1" dirty="0" err="1" smtClean="0"/>
              <a:t>Szente</a:t>
            </a:r>
            <a:r>
              <a:rPr lang="en-CA" sz="1200" dirty="0" smtClean="0"/>
              <a:t>, Magna</a:t>
            </a:r>
          </a:p>
          <a:p>
            <a:pPr algn="r"/>
            <a:r>
              <a:rPr lang="en-CA" sz="1200" dirty="0"/>
              <a:t>	</a:t>
            </a:r>
            <a:r>
              <a:rPr lang="en-CA" sz="1200" dirty="0" smtClean="0"/>
              <a:t>		Last Login: Jan 31,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Important Scheduled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302204801"/>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b="1" i="0" dirty="0" smtClean="0">
                          <a:solidFill>
                            <a:schemeClr val="bg1"/>
                          </a:solidFill>
                        </a:rPr>
                        <a:t>Canada</a:t>
                      </a:r>
                      <a:endParaRPr lang="en-CA" sz="1400" b="1"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Save </a:t>
                      </a:r>
                      <a:r>
                        <a:rPr lang="en-CA" sz="1200" dirty="0" smtClean="0"/>
                        <a:t>(Once verified)</a:t>
                      </a:r>
                      <a:endParaRPr lang="en-CA" sz="1200" dirty="0"/>
                    </a:p>
                  </a:txBody>
                  <a:tcPr>
                    <a:solidFill>
                      <a:schemeClr val="tx2">
                        <a:lumMod val="7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35348471"/>
              </p:ext>
            </p:extLst>
          </p:nvPr>
        </p:nvGraphicFramePr>
        <p:xfrm>
          <a:off x="273625" y="3581400"/>
          <a:ext cx="8629070" cy="1559560"/>
        </p:xfrm>
        <a:graphic>
          <a:graphicData uri="http://schemas.openxmlformats.org/drawingml/2006/table">
            <a:tbl>
              <a:tblPr firstRow="1" bandRow="1">
                <a:tableStyleId>{5C22544A-7EE6-4342-B048-85BDC9FD1C3A}</a:tableStyleId>
              </a:tblPr>
              <a:tblGrid>
                <a:gridCol w="4298375"/>
                <a:gridCol w="4330695"/>
              </a:tblGrid>
              <a:tr h="389890">
                <a:tc>
                  <a:txBody>
                    <a:bodyPr/>
                    <a:lstStyle/>
                    <a:p>
                      <a:r>
                        <a:rPr lang="en-CA" sz="1400" dirty="0" smtClean="0"/>
                        <a:t>Description</a:t>
                      </a:r>
                      <a:endParaRPr lang="en-CA" sz="1400" dirty="0"/>
                    </a:p>
                  </a:txBody>
                  <a:tcPr/>
                </a:tc>
                <a:tc>
                  <a:txBody>
                    <a:bodyPr/>
                    <a:lstStyle/>
                    <a:p>
                      <a:r>
                        <a:rPr lang="en-CA" sz="1400" dirty="0" smtClean="0"/>
                        <a:t>Action</a:t>
                      </a:r>
                      <a:endParaRPr lang="en-CA" sz="1400" dirty="0"/>
                    </a:p>
                  </a:txBody>
                  <a:tcPr/>
                </a:tc>
              </a:tr>
              <a:tr h="389890">
                <a:tc>
                  <a:txBody>
                    <a:bodyPr/>
                    <a:lstStyle/>
                    <a:p>
                      <a:r>
                        <a:rPr lang="en-CA" sz="1400" dirty="0" smtClean="0"/>
                        <a:t>File Name (File stored</a:t>
                      </a:r>
                      <a:r>
                        <a:rPr lang="en-CA" sz="1400" baseline="0" dirty="0" smtClean="0"/>
                        <a:t> within </a:t>
                      </a:r>
                      <a:r>
                        <a:rPr lang="en-CA" sz="1400" baseline="0" smtClean="0"/>
                        <a:t>the EOS for verification)</a:t>
                      </a:r>
                      <a:endParaRPr lang="en-CA" sz="1400" dirty="0"/>
                    </a:p>
                  </a:txBody>
                  <a:tcPr/>
                </a:tc>
                <a:tc>
                  <a:txBody>
                    <a:bodyPr/>
                    <a:lstStyle/>
                    <a:p>
                      <a:r>
                        <a:rPr lang="en-CA" sz="1400" i="1" u="sng" dirty="0" smtClean="0"/>
                        <a:t>Select</a:t>
                      </a:r>
                      <a:endParaRPr lang="en-CA" sz="1400" i="1" u="sng" dirty="0"/>
                    </a:p>
                  </a:txBody>
                  <a:tcPr/>
                </a:tc>
              </a:tr>
              <a:tr h="389890">
                <a:tc>
                  <a:txBody>
                    <a:bodyPr/>
                    <a:lstStyle/>
                    <a:p>
                      <a:r>
                        <a:rPr lang="en-CA" sz="1400" dirty="0" smtClean="0"/>
                        <a:t>Submitted By – Auto</a:t>
                      </a:r>
                      <a:r>
                        <a:rPr lang="en-CA" sz="1400" baseline="0" dirty="0" smtClean="0"/>
                        <a:t> user name</a:t>
                      </a:r>
                      <a:endParaRPr lang="en-CA" sz="1400" dirty="0"/>
                    </a:p>
                  </a:txBody>
                  <a:tcPr/>
                </a:tc>
                <a:tc>
                  <a:txBody>
                    <a:bodyPr/>
                    <a:lstStyle/>
                    <a:p>
                      <a:r>
                        <a:rPr lang="en-CA" sz="1400" dirty="0" smtClean="0"/>
                        <a:t>Christina</a:t>
                      </a:r>
                      <a:r>
                        <a:rPr lang="en-CA" sz="1400" baseline="0" dirty="0" smtClean="0"/>
                        <a:t> </a:t>
                      </a:r>
                      <a:r>
                        <a:rPr lang="en-CA" sz="1400" baseline="0" dirty="0" err="1" smtClean="0"/>
                        <a:t>Szente</a:t>
                      </a:r>
                      <a:endParaRPr lang="en-CA" sz="1400" dirty="0"/>
                    </a:p>
                  </a:txBody>
                  <a:tcPr/>
                </a:tc>
              </a:tr>
              <a:tr h="389890">
                <a:tc>
                  <a:txBody>
                    <a:bodyPr/>
                    <a:lstStyle/>
                    <a:p>
                      <a:r>
                        <a:rPr lang="en-CA" sz="1400" dirty="0" smtClean="0"/>
                        <a:t>Submitted Date and Time</a:t>
                      </a:r>
                      <a:endParaRPr lang="en-CA" sz="1400" dirty="0"/>
                    </a:p>
                  </a:txBody>
                  <a:tcPr/>
                </a:tc>
                <a:tc>
                  <a:txBody>
                    <a:bodyPr/>
                    <a:lstStyle/>
                    <a:p>
                      <a:r>
                        <a:rPr lang="en-CA" sz="1400" dirty="0" smtClean="0"/>
                        <a:t>Date and Time  Stamp</a:t>
                      </a:r>
                      <a:endParaRPr lang="en-CA" sz="1400" dirty="0"/>
                    </a:p>
                  </a:txBody>
                  <a:tcPr/>
                </a:tc>
              </a:tr>
            </a:tbl>
          </a:graphicData>
        </a:graphic>
      </p:graphicFrame>
    </p:spTree>
    <p:extLst>
      <p:ext uri="{BB962C8B-B14F-4D97-AF65-F5344CB8AC3E}">
        <p14:creationId xmlns:p14="http://schemas.microsoft.com/office/powerpoint/2010/main" val="1832151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6019800"/>
            <a:ext cx="6186054" cy="646331"/>
          </a:xfrm>
          <a:prstGeom prst="rect">
            <a:avLst/>
          </a:prstGeom>
          <a:noFill/>
        </p:spPr>
        <p:txBody>
          <a:bodyPr wrap="square" rtlCol="0">
            <a:spAutoFit/>
          </a:bodyPr>
          <a:lstStyle/>
          <a:p>
            <a:r>
              <a:rPr lang="en-CA" sz="1200" dirty="0" smtClean="0"/>
              <a:t>Note: The above you see in Blue column from the customer and the Orange column is Hybrid activities. Any changes to the submission will require a save. Once the customer SAVEs then the account will be locked for them. Only Hybrid can make changes to any client </a:t>
            </a:r>
            <a:r>
              <a:rPr lang="en-CA" sz="1200" dirty="0" err="1" smtClean="0"/>
              <a:t>SAVEed</a:t>
            </a:r>
            <a:r>
              <a:rPr lang="en-CA" sz="1200" dirty="0" smtClean="0"/>
              <a:t> submission.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t>
            </a:r>
            <a:r>
              <a:rPr lang="en-US" sz="1200" b="1" dirty="0" smtClean="0"/>
              <a:t>Harry Singh</a:t>
            </a:r>
            <a:r>
              <a:rPr lang="en-CA" sz="1200" dirty="0" smtClean="0"/>
              <a:t>, Aim Metal</a:t>
            </a:r>
          </a:p>
          <a:p>
            <a:pPr algn="r"/>
            <a:r>
              <a:rPr lang="en-CA" sz="1200" dirty="0"/>
              <a:t>	</a:t>
            </a:r>
            <a:r>
              <a:rPr lang="en-CA" sz="1200" dirty="0" smtClean="0"/>
              <a:t>		Last Login: Jan 30, 2016 10:45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Supplier Acknowledgement  –  Week 1/11/2016 </a:t>
            </a:r>
            <a:r>
              <a:rPr lang="en-CA" sz="700" b="1" dirty="0" smtClean="0">
                <a:solidFill>
                  <a:schemeClr val="bg1"/>
                </a:solidFill>
                <a:effectLst>
                  <a:outerShdw blurRad="38100" dist="38100" dir="2700000" algn="tl">
                    <a:srgbClr val="000000">
                      <a:alpha val="43137"/>
                    </a:srgbClr>
                  </a:outerShdw>
                </a:effectLst>
              </a:rPr>
              <a:t>(Generated 1/8/2016 11:48)</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372002840"/>
              </p:ext>
            </p:extLst>
          </p:nvPr>
        </p:nvGraphicFramePr>
        <p:xfrm>
          <a:off x="241300" y="52578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1" dirty="0">
                        <a:solidFill>
                          <a:schemeClr val="bg2">
                            <a:lumMod val="90000"/>
                          </a:schemeClr>
                        </a:solidFill>
                      </a:endParaRPr>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sp>
        <p:nvSpPr>
          <p:cNvPr id="16" name="TextBox 15"/>
          <p:cNvSpPr txBox="1"/>
          <p:nvPr/>
        </p:nvSpPr>
        <p:spPr>
          <a:xfrm>
            <a:off x="4800600" y="2743200"/>
            <a:ext cx="2057400" cy="276999"/>
          </a:xfrm>
          <a:prstGeom prst="rect">
            <a:avLst/>
          </a:prstGeom>
          <a:noFill/>
        </p:spPr>
        <p:txBody>
          <a:bodyPr wrap="square" rtlCol="0">
            <a:spAutoFit/>
          </a:bodyPr>
          <a:lstStyle/>
          <a:p>
            <a:pPr algn="ctr"/>
            <a:r>
              <a:rPr lang="en-CA" sz="1200" b="1" dirty="0" smtClean="0">
                <a:solidFill>
                  <a:schemeClr val="bg1"/>
                </a:solidFill>
              </a:rPr>
              <a:t>Aim Metal and Alloys Inc.</a:t>
            </a:r>
            <a:endParaRPr lang="en-CA" sz="1400"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391130207"/>
              </p:ext>
            </p:extLst>
          </p:nvPr>
        </p:nvGraphicFramePr>
        <p:xfrm>
          <a:off x="217711" y="3407228"/>
          <a:ext cx="8684986" cy="1802942"/>
        </p:xfrm>
        <a:graphic>
          <a:graphicData uri="http://schemas.openxmlformats.org/drawingml/2006/table">
            <a:tbl>
              <a:tblPr>
                <a:tableStyleId>{5C22544A-7EE6-4342-B048-85BDC9FD1C3A}</a:tableStyleId>
              </a:tblPr>
              <a:tblGrid>
                <a:gridCol w="696689"/>
                <a:gridCol w="609600"/>
                <a:gridCol w="381000"/>
                <a:gridCol w="609600"/>
                <a:gridCol w="533400"/>
                <a:gridCol w="304800"/>
                <a:gridCol w="2057400"/>
                <a:gridCol w="381000"/>
                <a:gridCol w="533400"/>
                <a:gridCol w="509371"/>
                <a:gridCol w="401576"/>
                <a:gridCol w="524906"/>
                <a:gridCol w="438878"/>
                <a:gridCol w="703366"/>
              </a:tblGrid>
              <a:tr h="162197">
                <a:tc>
                  <a:txBody>
                    <a:bodyPr/>
                    <a:lstStyle/>
                    <a:p>
                      <a:pPr algn="l" fontAlgn="b"/>
                      <a:r>
                        <a:rPr lang="en-CA" sz="800" b="0" u="none" strike="noStrike" dirty="0" smtClean="0">
                          <a:solidFill>
                            <a:schemeClr val="bg1"/>
                          </a:solidFill>
                          <a:effectLst/>
                        </a:rPr>
                        <a:t>Customer</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Product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Skid Count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Dimension</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Freight Class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Stackable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Weight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62197">
                <a:tc>
                  <a:txBody>
                    <a:bodyPr/>
                    <a:lstStyle/>
                    <a:p>
                      <a:pPr algn="l" fontAlgn="b"/>
                      <a:r>
                        <a:rPr lang="en-CA" sz="800" u="none" strike="noStrike" dirty="0" smtClean="0">
                          <a:effectLst/>
                        </a:rPr>
                        <a:t>Magna Trucks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dirty="0" smtClean="0">
                          <a:effectLst/>
                        </a:rPr>
                        <a:t>Tues</a:t>
                      </a:r>
                      <a:endParaRPr lang="en-CA" sz="800" b="0" i="0" u="none" strike="noStrike" dirty="0">
                        <a:solidFill>
                          <a:srgbClr val="FF0000"/>
                        </a:solidFill>
                        <a:effectLst/>
                        <a:latin typeface="Calibri"/>
                      </a:endParaRPr>
                    </a:p>
                  </a:txBody>
                  <a:tcPr marL="8843" marR="8843" marT="8843" marB="0" anchor="b"/>
                </a:tc>
                <a:tc>
                  <a:txBody>
                    <a:bodyPr/>
                    <a:lstStyle/>
                    <a:p>
                      <a:pPr algn="l" fontAlgn="b"/>
                      <a:r>
                        <a:rPr lang="en-CA" sz="800" u="none" strike="noStrike" dirty="0" smtClean="0">
                          <a:effectLst/>
                        </a:rPr>
                        <a:t>Wed</a:t>
                      </a:r>
                      <a:endParaRPr lang="en-CA" sz="800" b="0" i="0" u="none" strike="noStrike" dirty="0">
                        <a:solidFill>
                          <a:srgbClr val="FF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FF0000"/>
                          </a:solidFill>
                          <a:effectLst/>
                          <a:latin typeface="+mn-lt"/>
                        </a:rPr>
                        <a:t>02/12/16  10:00 SINGHH:</a:t>
                      </a:r>
                      <a:r>
                        <a:rPr lang="en-CA" sz="800" b="0" i="0" u="none" strike="noStrike" baseline="0" dirty="0" smtClean="0">
                          <a:solidFill>
                            <a:srgbClr val="FF0000"/>
                          </a:solidFill>
                          <a:effectLst/>
                          <a:latin typeface="+mn-lt"/>
                        </a:rPr>
                        <a:t> </a:t>
                      </a:r>
                      <a:r>
                        <a:rPr lang="en-CA" sz="800" b="0" i="0" u="none" strike="noStrike" baseline="0" dirty="0" smtClean="0">
                          <a:solidFill>
                            <a:schemeClr val="tx1"/>
                          </a:solidFill>
                          <a:effectLst/>
                          <a:latin typeface="+mn-lt"/>
                        </a:rPr>
                        <a:t>Missing </a:t>
                      </a:r>
                      <a:r>
                        <a:rPr lang="en-CA" sz="800" b="0" i="0" u="none" strike="noStrike" baseline="0" dirty="0" err="1" smtClean="0">
                          <a:solidFill>
                            <a:schemeClr val="tx1"/>
                          </a:solidFill>
                          <a:effectLst/>
                          <a:latin typeface="+mn-lt"/>
                        </a:rPr>
                        <a:t>qty</a:t>
                      </a:r>
                      <a:endParaRPr lang="en-CA" sz="800" b="0" i="0" u="none" strike="noStrike" baseline="0" dirty="0" smtClean="0">
                        <a:solidFill>
                          <a:schemeClr val="tx1"/>
                        </a:solidFill>
                        <a:effectLst/>
                        <a:latin typeface="+mn-lt"/>
                      </a:endParaRPr>
                    </a:p>
                    <a:p>
                      <a:pPr algn="l" fontAlgn="b"/>
                      <a:r>
                        <a:rPr lang="en-CA" sz="800" b="0" i="0" u="none" strike="noStrike" baseline="0" dirty="0" smtClean="0">
                          <a:solidFill>
                            <a:srgbClr val="FF0000"/>
                          </a:solidFill>
                          <a:effectLst/>
                          <a:latin typeface="+mn-lt"/>
                        </a:rPr>
                        <a:t>02/12/16  13:18 SZENTEC: </a:t>
                      </a:r>
                      <a:r>
                        <a:rPr lang="en-CA" sz="800" b="0" i="0" u="none" strike="noStrike" baseline="0" dirty="0" smtClean="0">
                          <a:solidFill>
                            <a:schemeClr val="dk1"/>
                          </a:solidFill>
                          <a:effectLst/>
                          <a:latin typeface="+mn-lt"/>
                        </a:rPr>
                        <a:t>Qty entered.</a:t>
                      </a:r>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smtClean="0">
                          <a:effectLst/>
                        </a:rPr>
                        <a:t>Magna Breaks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dirty="0" smtClean="0">
                          <a:effectLst/>
                        </a:rPr>
                        <a:t>Tues</a:t>
                      </a:r>
                      <a:endParaRPr lang="en-CA" sz="800" u="none" strike="noStrike" dirty="0" smtClean="0">
                        <a:effectLst/>
                      </a:endParaRPr>
                    </a:p>
                  </a:txBody>
                  <a:tcPr marL="8843" marR="8843" marT="8843" marB="0" anchor="b"/>
                </a:tc>
                <a:tc>
                  <a:txBody>
                    <a:bodyPr/>
                    <a:lstStyle/>
                    <a:p>
                      <a:pPr algn="l" fontAlgn="b"/>
                      <a:r>
                        <a:rPr lang="en-CA" sz="800" u="none" strike="noStrike" dirty="0" smtClean="0">
                          <a:effectLst/>
                        </a:rPr>
                        <a:t>Thurs</a:t>
                      </a:r>
                      <a:endParaRPr lang="en-CA" sz="800" u="none" strike="noStrike" dirty="0" smtClean="0">
                        <a:effectLst/>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spTree>
    <p:extLst>
      <p:ext uri="{BB962C8B-B14F-4D97-AF65-F5344CB8AC3E}">
        <p14:creationId xmlns:p14="http://schemas.microsoft.com/office/powerpoint/2010/main" val="331652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6">
                    <a:lumMod val="75000"/>
                  </a:schemeClr>
                </a:solidFill>
                <a:effectLst>
                  <a:outerShdw blurRad="38100" dist="38100" dir="2700000" algn="tl">
                    <a:srgbClr val="000000">
                      <a:alpha val="43137"/>
                    </a:srgbClr>
                  </a:outerShdw>
                </a:effectLst>
              </a:rPr>
              <a:t>Scope for the Software</a:t>
            </a:r>
            <a:endParaRPr lang="en-CA"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marL="0" indent="0">
              <a:buNone/>
            </a:pPr>
            <a:r>
              <a:rPr lang="en-CA" dirty="0" smtClean="0">
                <a:solidFill>
                  <a:schemeClr val="tx2">
                    <a:lumMod val="50000"/>
                  </a:schemeClr>
                </a:solidFill>
              </a:rPr>
              <a:t>Build a web based workflow system for Hybrid customers to submit material pickup details in a weekly or monthly format and such request is then routed automatically to the Suppliers for acknowledgement while the Master Record by the Customer is moved through stage gates of action with necessary alerts and reports.</a:t>
            </a:r>
          </a:p>
          <a:p>
            <a:pPr marL="0" indent="0">
              <a:buNone/>
            </a:pPr>
            <a:endParaRPr lang="en-CA" dirty="0">
              <a:solidFill>
                <a:schemeClr val="tx2">
                  <a:lumMod val="50000"/>
                </a:schemeClr>
              </a:solidFill>
            </a:endParaRPr>
          </a:p>
          <a:p>
            <a:pPr marL="0" indent="0">
              <a:buNone/>
            </a:pPr>
            <a:r>
              <a:rPr lang="en-CA" dirty="0" smtClean="0">
                <a:solidFill>
                  <a:schemeClr val="tx2">
                    <a:lumMod val="50000"/>
                  </a:schemeClr>
                </a:solidFill>
              </a:rPr>
              <a:t>See following slides for this defined workflow</a:t>
            </a:r>
            <a:endParaRPr lang="en-CA" dirty="0">
              <a:solidFill>
                <a:schemeClr val="tx2">
                  <a:lumMod val="50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150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3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tx2">
                    <a:lumMod val="50000"/>
                  </a:schemeClr>
                </a:solidFill>
              </a:rPr>
              <a:t>Roles for the Software</a:t>
            </a:r>
            <a:endParaRPr lang="en-CA" dirty="0">
              <a:solidFill>
                <a:schemeClr val="tx2">
                  <a:lumMod val="50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ontent Placeholder 4"/>
          <p:cNvGraphicFramePr>
            <a:graphicFrameLocks noGrp="1"/>
          </p:cNvGraphicFramePr>
          <p:nvPr>
            <p:ph idx="1"/>
            <p:extLst>
              <p:ext uri="{D42A27DB-BD31-4B8C-83A1-F6EECF244321}">
                <p14:modId xmlns:p14="http://schemas.microsoft.com/office/powerpoint/2010/main" val="3579470295"/>
              </p:ext>
            </p:extLst>
          </p:nvPr>
        </p:nvGraphicFramePr>
        <p:xfrm>
          <a:off x="457200" y="990600"/>
          <a:ext cx="8229600" cy="4546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CA" dirty="0" smtClean="0">
                          <a:solidFill>
                            <a:schemeClr val="tx2">
                              <a:lumMod val="50000"/>
                            </a:schemeClr>
                          </a:solidFill>
                        </a:rPr>
                        <a:t>Role</a:t>
                      </a:r>
                      <a:endParaRPr lang="en-CA" dirty="0">
                        <a:solidFill>
                          <a:schemeClr val="tx2">
                            <a:lumMod val="50000"/>
                          </a:schemeClr>
                        </a:solidFill>
                      </a:endParaRPr>
                    </a:p>
                  </a:txBody>
                  <a:tcPr>
                    <a:solidFill>
                      <a:schemeClr val="accent6">
                        <a:lumMod val="75000"/>
                      </a:schemeClr>
                    </a:solidFill>
                  </a:tcPr>
                </a:tc>
                <a:tc>
                  <a:txBody>
                    <a:bodyPr/>
                    <a:lstStyle/>
                    <a:p>
                      <a:r>
                        <a:rPr lang="en-CA" dirty="0" smtClean="0">
                          <a:solidFill>
                            <a:schemeClr val="tx2">
                              <a:lumMod val="50000"/>
                            </a:schemeClr>
                          </a:solidFill>
                        </a:rPr>
                        <a:t>Description</a:t>
                      </a:r>
                      <a:endParaRPr lang="en-CA" dirty="0">
                        <a:solidFill>
                          <a:schemeClr val="tx2">
                            <a:lumMod val="50000"/>
                          </a:schemeClr>
                        </a:solidFill>
                      </a:endParaRPr>
                    </a:p>
                  </a:txBody>
                  <a:tcPr>
                    <a:solidFill>
                      <a:schemeClr val="accent6">
                        <a:lumMod val="75000"/>
                      </a:schemeClr>
                    </a:solidFill>
                  </a:tcPr>
                </a:tc>
                <a:tc>
                  <a:txBody>
                    <a:bodyPr/>
                    <a:lstStyle/>
                    <a:p>
                      <a:r>
                        <a:rPr lang="en-CA" dirty="0" smtClean="0">
                          <a:solidFill>
                            <a:schemeClr val="tx2">
                              <a:lumMod val="50000"/>
                            </a:schemeClr>
                          </a:solidFill>
                        </a:rPr>
                        <a:t>Action</a:t>
                      </a:r>
                      <a:endParaRPr lang="en-CA" dirty="0">
                        <a:solidFill>
                          <a:schemeClr val="tx2">
                            <a:lumMod val="50000"/>
                          </a:schemeClr>
                        </a:solidFill>
                      </a:endParaRPr>
                    </a:p>
                  </a:txBody>
                  <a:tcPr>
                    <a:solidFill>
                      <a:schemeClr val="accent6">
                        <a:lumMod val="75000"/>
                      </a:schemeClr>
                    </a:solidFill>
                  </a:tcPr>
                </a:tc>
              </a:tr>
              <a:tr h="370840">
                <a:tc>
                  <a:txBody>
                    <a:bodyPr/>
                    <a:lstStyle/>
                    <a:p>
                      <a:r>
                        <a:rPr lang="en-CA" sz="1600" dirty="0" smtClean="0">
                          <a:solidFill>
                            <a:schemeClr val="tx2">
                              <a:lumMod val="50000"/>
                            </a:schemeClr>
                          </a:solidFill>
                        </a:rPr>
                        <a:t>Hybrid Admin</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A</a:t>
                      </a:r>
                      <a:r>
                        <a:rPr lang="en-CA" sz="1600" baseline="0" dirty="0" smtClean="0">
                          <a:solidFill>
                            <a:schemeClr val="tx2">
                              <a:lumMod val="50000"/>
                            </a:schemeClr>
                          </a:solidFill>
                        </a:rPr>
                        <a:t> person responsible for creating a new account for customer, partner or Hy-Brid user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Full</a:t>
                      </a:r>
                      <a:r>
                        <a:rPr lang="en-CA" sz="1600" baseline="0" dirty="0" smtClean="0">
                          <a:solidFill>
                            <a:schemeClr val="tx2">
                              <a:lumMod val="50000"/>
                            </a:schemeClr>
                          </a:solidFill>
                        </a:rPr>
                        <a:t> Rights to Add/Modify/Delete accounts, See consolidated schedules, Historical, Run Reports</a:t>
                      </a:r>
                      <a:endParaRPr lang="en-CA" sz="1600" dirty="0">
                        <a:solidFill>
                          <a:schemeClr val="tx2">
                            <a:lumMod val="50000"/>
                          </a:schemeClr>
                        </a:solidFill>
                      </a:endParaRPr>
                    </a:p>
                  </a:txBody>
                  <a:tcPr/>
                </a:tc>
              </a:tr>
              <a:tr h="370840">
                <a:tc>
                  <a:txBody>
                    <a:bodyPr/>
                    <a:lstStyle/>
                    <a:p>
                      <a:r>
                        <a:rPr lang="en-CA" sz="1600" dirty="0" smtClean="0">
                          <a:solidFill>
                            <a:schemeClr val="tx2">
                              <a:lumMod val="50000"/>
                            </a:schemeClr>
                          </a:solidFill>
                        </a:rPr>
                        <a:t>Customer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A</a:t>
                      </a:r>
                      <a:r>
                        <a:rPr lang="en-CA" sz="1600" baseline="0" dirty="0" smtClean="0">
                          <a:solidFill>
                            <a:schemeClr val="tx2">
                              <a:lumMod val="50000"/>
                            </a:schemeClr>
                          </a:solidFill>
                        </a:rPr>
                        <a:t> customer with an established relationship and user id can submit pick-up order or modify supplier details </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Controlled</a:t>
                      </a:r>
                      <a:r>
                        <a:rPr lang="en-CA" sz="1600" baseline="0" dirty="0" smtClean="0">
                          <a:solidFill>
                            <a:schemeClr val="tx2">
                              <a:lumMod val="50000"/>
                            </a:schemeClr>
                          </a:solidFill>
                        </a:rPr>
                        <a:t> Rights – change password, create/modify pick up orders within a defined timeline, run historical and scheduled reports on the pickup status, receives confirmation on pick-up</a:t>
                      </a:r>
                      <a:endParaRPr lang="en-CA" sz="1600" dirty="0">
                        <a:solidFill>
                          <a:schemeClr val="tx2">
                            <a:lumMod val="50000"/>
                          </a:schemeClr>
                        </a:solidFill>
                      </a:endParaRPr>
                    </a:p>
                  </a:txBody>
                  <a:tcPr/>
                </a:tc>
              </a:tr>
              <a:tr h="370840">
                <a:tc>
                  <a:txBody>
                    <a:bodyPr/>
                    <a:lstStyle/>
                    <a:p>
                      <a:r>
                        <a:rPr lang="en-CA" sz="1600" dirty="0" smtClean="0">
                          <a:solidFill>
                            <a:schemeClr val="tx2">
                              <a:lumMod val="50000"/>
                            </a:schemeClr>
                          </a:solidFill>
                        </a:rPr>
                        <a:t>Supplier</a:t>
                      </a:r>
                      <a:r>
                        <a:rPr lang="en-CA" sz="1600" baseline="0" dirty="0" smtClean="0">
                          <a:solidFill>
                            <a:schemeClr val="tx2">
                              <a:lumMod val="50000"/>
                            </a:schemeClr>
                          </a:solidFill>
                        </a:rPr>
                        <a:t> Partner</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Supplier</a:t>
                      </a:r>
                      <a:r>
                        <a:rPr lang="en-CA" sz="1600" baseline="0" dirty="0" smtClean="0">
                          <a:solidFill>
                            <a:schemeClr val="tx2">
                              <a:lumMod val="50000"/>
                            </a:schemeClr>
                          </a:solidFill>
                        </a:rPr>
                        <a:t> Partner with active user id and password</a:t>
                      </a:r>
                      <a:endParaRPr lang="en-CA" sz="1600" dirty="0">
                        <a:solidFill>
                          <a:schemeClr val="tx2">
                            <a:lumMod val="50000"/>
                          </a:schemeClr>
                        </a:solidFill>
                      </a:endParaRPr>
                    </a:p>
                  </a:txBody>
                  <a:tcPr/>
                </a:tc>
                <a:tc>
                  <a:txBody>
                    <a:bodyPr/>
                    <a:lstStyle/>
                    <a:p>
                      <a:r>
                        <a:rPr lang="en-CA" sz="1600" dirty="0" smtClean="0">
                          <a:solidFill>
                            <a:schemeClr val="tx2">
                              <a:lumMod val="50000"/>
                            </a:schemeClr>
                          </a:solidFill>
                        </a:rPr>
                        <a:t>Controlled Rights – change password, See</a:t>
                      </a:r>
                      <a:r>
                        <a:rPr lang="en-CA" sz="1600" baseline="0" dirty="0" smtClean="0">
                          <a:solidFill>
                            <a:schemeClr val="tx2">
                              <a:lumMod val="50000"/>
                            </a:schemeClr>
                          </a:solidFill>
                        </a:rPr>
                        <a:t> submitted orders (their orders only), Run scheduled and historical reports</a:t>
                      </a:r>
                      <a:endParaRPr lang="en-CA" sz="1600" dirty="0">
                        <a:solidFill>
                          <a:schemeClr val="tx2">
                            <a:lumMod val="50000"/>
                          </a:schemeClr>
                        </a:solidFill>
                      </a:endParaRPr>
                    </a:p>
                  </a:txBody>
                  <a:tcPr/>
                </a:tc>
              </a:tr>
            </a:tbl>
          </a:graphicData>
        </a:graphic>
      </p:graphicFrame>
      <p:sp>
        <p:nvSpPr>
          <p:cNvPr id="6" name="TextBox 5"/>
          <p:cNvSpPr txBox="1"/>
          <p:nvPr/>
        </p:nvSpPr>
        <p:spPr>
          <a:xfrm>
            <a:off x="457200" y="5715000"/>
            <a:ext cx="5715000" cy="954107"/>
          </a:xfrm>
          <a:prstGeom prst="rect">
            <a:avLst/>
          </a:prstGeom>
          <a:noFill/>
        </p:spPr>
        <p:txBody>
          <a:bodyPr wrap="square" rtlCol="0">
            <a:spAutoFit/>
          </a:bodyPr>
          <a:lstStyle/>
          <a:p>
            <a:r>
              <a:rPr lang="en-CA" sz="1400" b="1" dirty="0" smtClean="0">
                <a:solidFill>
                  <a:schemeClr val="accent6">
                    <a:lumMod val="75000"/>
                  </a:schemeClr>
                </a:solidFill>
                <a:effectLst>
                  <a:outerShdw blurRad="38100" dist="38100" dir="2700000" algn="tl">
                    <a:srgbClr val="000000">
                      <a:alpha val="43137"/>
                    </a:srgbClr>
                  </a:outerShdw>
                </a:effectLst>
              </a:rPr>
              <a:t>Common Features:</a:t>
            </a:r>
            <a:r>
              <a:rPr lang="en-CA" sz="1400" b="1" dirty="0" smtClean="0">
                <a:solidFill>
                  <a:schemeClr val="accent6">
                    <a:lumMod val="75000"/>
                  </a:schemeClr>
                </a:solidFill>
              </a:rPr>
              <a:t> </a:t>
            </a:r>
            <a:r>
              <a:rPr lang="en-CA" sz="1400" b="1" dirty="0" smtClean="0">
                <a:solidFill>
                  <a:schemeClr val="tx2">
                    <a:lumMod val="50000"/>
                  </a:schemeClr>
                </a:solidFill>
              </a:rPr>
              <a:t>Email alerts on submission,  order received, order completed, password change. </a:t>
            </a:r>
          </a:p>
          <a:p>
            <a:r>
              <a:rPr lang="en-CA" sz="1400" b="1" dirty="0" smtClean="0">
                <a:solidFill>
                  <a:schemeClr val="tx2">
                    <a:lumMod val="50000"/>
                  </a:schemeClr>
                </a:solidFill>
              </a:rPr>
              <a:t>Optional: Copies of any query report to Hybrid Management</a:t>
            </a:r>
          </a:p>
          <a:p>
            <a:endParaRPr lang="en-CA" sz="1400" dirty="0"/>
          </a:p>
        </p:txBody>
      </p:sp>
    </p:spTree>
    <p:extLst>
      <p:ext uri="{BB962C8B-B14F-4D97-AF65-F5344CB8AC3E}">
        <p14:creationId xmlns:p14="http://schemas.microsoft.com/office/powerpoint/2010/main" val="56474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accent6">
                    <a:lumMod val="75000"/>
                  </a:schemeClr>
                </a:solidFill>
                <a:effectLst>
                  <a:outerShdw blurRad="38100" dist="38100" dir="2700000" algn="tl">
                    <a:srgbClr val="000000">
                      <a:alpha val="43137"/>
                    </a:srgbClr>
                  </a:outerShdw>
                </a:effectLst>
              </a:rPr>
              <a:t>Software Features</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56"/>
          <a:stretch/>
        </p:blipFill>
        <p:spPr bwMode="auto">
          <a:xfrm>
            <a:off x="6428508" y="5791200"/>
            <a:ext cx="2715491"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143000"/>
            <a:ext cx="8229600" cy="4983163"/>
          </a:xfrm>
        </p:spPr>
        <p:txBody>
          <a:bodyPr/>
          <a:lstStyle/>
          <a:p>
            <a:r>
              <a:rPr lang="en-CA" sz="2400" dirty="0" smtClean="0">
                <a:solidFill>
                  <a:schemeClr val="tx2"/>
                </a:solidFill>
              </a:rPr>
              <a:t>Internet based login via Hybrid website</a:t>
            </a:r>
          </a:p>
          <a:p>
            <a:r>
              <a:rPr lang="en-CA" sz="2400" dirty="0" smtClean="0">
                <a:solidFill>
                  <a:schemeClr val="tx2"/>
                </a:solidFill>
              </a:rPr>
              <a:t>Form submission by customer as auto insert (either completed by customer or by Hybrid employee)</a:t>
            </a:r>
          </a:p>
          <a:p>
            <a:r>
              <a:rPr lang="en-CA" sz="2400" dirty="0" smtClean="0">
                <a:solidFill>
                  <a:schemeClr val="tx2"/>
                </a:solidFill>
              </a:rPr>
              <a:t>Confirmation of order submission to customer</a:t>
            </a:r>
          </a:p>
          <a:p>
            <a:r>
              <a:rPr lang="en-CA" sz="2400" dirty="0" smtClean="0">
                <a:solidFill>
                  <a:schemeClr val="tx2"/>
                </a:solidFill>
              </a:rPr>
              <a:t>When saved of customer order – Auto alert to Suppliers with acknowledgement of the order for pick-up</a:t>
            </a:r>
          </a:p>
          <a:p>
            <a:r>
              <a:rPr lang="en-CA" sz="2400" dirty="0" smtClean="0">
                <a:solidFill>
                  <a:schemeClr val="tx2"/>
                </a:solidFill>
              </a:rPr>
              <a:t>Adjustable Dashboard View for Hybrid team to see status</a:t>
            </a:r>
          </a:p>
          <a:p>
            <a:r>
              <a:rPr lang="en-CA" sz="2400" dirty="0" smtClean="0">
                <a:solidFill>
                  <a:schemeClr val="tx2"/>
                </a:solidFill>
              </a:rPr>
              <a:t>Historical and Scheduled Reports – On-demand or Scheduled</a:t>
            </a:r>
          </a:p>
          <a:p>
            <a:r>
              <a:rPr lang="en-CA" sz="2400" dirty="0" smtClean="0">
                <a:solidFill>
                  <a:schemeClr val="tx2"/>
                </a:solidFill>
              </a:rPr>
              <a:t>Audit history (Login Trace, Login Exemptions, Reports and Queries, Password changes)</a:t>
            </a:r>
          </a:p>
          <a:p>
            <a:endParaRPr lang="en-CA" dirty="0" smtClean="0"/>
          </a:p>
          <a:p>
            <a:endParaRPr lang="en-CA" dirty="0"/>
          </a:p>
        </p:txBody>
      </p:sp>
    </p:spTree>
    <p:extLst>
      <p:ext uri="{BB962C8B-B14F-4D97-AF65-F5344CB8AC3E}">
        <p14:creationId xmlns:p14="http://schemas.microsoft.com/office/powerpoint/2010/main" val="168217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dirty="0" smtClean="0">
                <a:solidFill>
                  <a:schemeClr val="accent6">
                    <a:lumMod val="75000"/>
                  </a:schemeClr>
                </a:solidFill>
                <a:effectLst>
                  <a:outerShdw blurRad="38100" dist="38100" dir="2700000" algn="tl">
                    <a:srgbClr val="000000">
                      <a:alpha val="43137"/>
                    </a:srgbClr>
                  </a:outerShdw>
                </a:effectLst>
              </a:rPr>
              <a:t>Screen Mock-up – Login Entry</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8" y="1065796"/>
            <a:ext cx="8404820" cy="472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6418" y="6172200"/>
            <a:ext cx="5126182" cy="381000"/>
          </a:xfrm>
          <a:prstGeom prst="rect">
            <a:avLst/>
          </a:prstGeom>
          <a:noFill/>
        </p:spPr>
        <p:txBody>
          <a:bodyPr wrap="square" rtlCol="0">
            <a:spAutoFit/>
          </a:bodyPr>
          <a:lstStyle/>
          <a:p>
            <a:r>
              <a:rPr lang="en-CA" dirty="0" smtClean="0"/>
              <a:t>Note: Hybrid to change Customer Login to LOGIN</a:t>
            </a:r>
            <a:endParaRPr lang="en-CA" dirty="0"/>
          </a:p>
        </p:txBody>
      </p:sp>
      <p:sp>
        <p:nvSpPr>
          <p:cNvPr id="6" name="Rectangle 5"/>
          <p:cNvSpPr/>
          <p:nvPr/>
        </p:nvSpPr>
        <p:spPr>
          <a:xfrm>
            <a:off x="3124200" y="1447800"/>
            <a:ext cx="8382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b="1" dirty="0" smtClean="0"/>
              <a:t>LOGIN</a:t>
            </a:r>
            <a:endParaRPr lang="en-CA" b="1" dirty="0"/>
          </a:p>
        </p:txBody>
      </p:sp>
      <p:cxnSp>
        <p:nvCxnSpPr>
          <p:cNvPr id="8" name="Straight Arrow Connector 7"/>
          <p:cNvCxnSpPr/>
          <p:nvPr/>
        </p:nvCxnSpPr>
        <p:spPr>
          <a:xfrm flipV="1">
            <a:off x="2999509" y="1676400"/>
            <a:ext cx="353291"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83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Login Page</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6418" y="6172200"/>
            <a:ext cx="5735782" cy="369332"/>
          </a:xfrm>
          <a:prstGeom prst="rect">
            <a:avLst/>
          </a:prstGeom>
          <a:noFill/>
        </p:spPr>
        <p:txBody>
          <a:bodyPr wrap="square" rtlCol="0">
            <a:spAutoFit/>
          </a:bodyPr>
          <a:lstStyle/>
          <a:p>
            <a:r>
              <a:rPr lang="en-CA" dirty="0" smtClean="0"/>
              <a:t>Note: It is possible to have the EOS Login at the home page</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30600" y="4025900"/>
            <a:ext cx="1803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1" t="60119" r="40264" b="17560"/>
          <a:stretch/>
        </p:blipFill>
        <p:spPr bwMode="auto">
          <a:xfrm>
            <a:off x="1983509" y="4151086"/>
            <a:ext cx="2032000" cy="10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1" t="60119" r="40264" b="17560"/>
          <a:stretch/>
        </p:blipFill>
        <p:spPr bwMode="auto">
          <a:xfrm>
            <a:off x="4648200" y="4169229"/>
            <a:ext cx="2032000" cy="10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76800" y="4267200"/>
            <a:ext cx="1645920" cy="1828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smtClean="0">
                <a:effectLst>
                  <a:outerShdw blurRad="38100" dist="38100" dir="2700000" algn="tl">
                    <a:srgbClr val="000000">
                      <a:alpha val="43137"/>
                    </a:srgbClr>
                  </a:outerShdw>
                </a:effectLst>
              </a:rPr>
              <a:t>EOS Login</a:t>
            </a:r>
            <a:endParaRPr lang="en-CA"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177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69"/>
          <a:stretch/>
        </p:blipFill>
        <p:spPr bwMode="auto">
          <a:xfrm>
            <a:off x="6414654" y="5791200"/>
            <a:ext cx="272934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6418" y="6019800"/>
            <a:ext cx="5735782" cy="738664"/>
          </a:xfrm>
          <a:prstGeom prst="rect">
            <a:avLst/>
          </a:prstGeom>
          <a:noFill/>
        </p:spPr>
        <p:txBody>
          <a:bodyPr wrap="square" rtlCol="0">
            <a:spAutoFit/>
          </a:bodyPr>
          <a:lstStyle/>
          <a:p>
            <a:r>
              <a:rPr lang="en-CA" sz="1200" dirty="0" smtClean="0"/>
              <a:t>Note: The above you see in Blue column from the customer and the Orange column is Hybrid activities. Any Hybrid change requires ‘Save’. For ‘Query’ and ‘Account Maintenance’ – see separate slides</a:t>
            </a:r>
            <a:r>
              <a:rPr lang="en-CA" dirty="0" smtClean="0"/>
              <a:t> </a:t>
            </a:r>
            <a:endParaRPr lang="en-C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Scheduled Events – Week 1/11/2016 </a:t>
            </a:r>
            <a:r>
              <a:rPr lang="en-CA" sz="700" b="1" dirty="0" smtClean="0">
                <a:solidFill>
                  <a:schemeClr val="bg1"/>
                </a:solidFill>
                <a:effectLst>
                  <a:outerShdw blurRad="38100" dist="38100" dir="2700000" algn="tl">
                    <a:srgbClr val="000000">
                      <a:alpha val="43137"/>
                    </a:srgbClr>
                  </a:outerShdw>
                </a:effectLst>
              </a:rPr>
              <a:t>(Generated 1/8/2016 11:48)</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3776697314"/>
              </p:ext>
            </p:extLst>
          </p:nvPr>
        </p:nvGraphicFramePr>
        <p:xfrm>
          <a:off x="217711" y="3407228"/>
          <a:ext cx="8684986" cy="1820227"/>
        </p:xfrm>
        <a:graphic>
          <a:graphicData uri="http://schemas.openxmlformats.org/drawingml/2006/table">
            <a:tbl>
              <a:tblPr>
                <a:tableStyleId>{5C22544A-7EE6-4342-B048-85BDC9FD1C3A}</a:tableStyleId>
              </a:tblPr>
              <a:tblGrid>
                <a:gridCol w="1153889"/>
                <a:gridCol w="609600"/>
                <a:gridCol w="381000"/>
                <a:gridCol w="533400"/>
                <a:gridCol w="533400"/>
                <a:gridCol w="304800"/>
                <a:gridCol w="2514600"/>
                <a:gridCol w="762000"/>
                <a:gridCol w="533400"/>
                <a:gridCol w="304800"/>
                <a:gridCol w="304800"/>
                <a:gridCol w="749297"/>
              </a:tblGrid>
              <a:tr h="162197">
                <a:tc>
                  <a:txBody>
                    <a:bodyPr/>
                    <a:lstStyle/>
                    <a:p>
                      <a:pPr algn="l" fontAlgn="b"/>
                      <a:r>
                        <a:rPr lang="en-CA" sz="800" b="0" u="none" strike="noStrike" dirty="0">
                          <a:solidFill>
                            <a:schemeClr val="bg1"/>
                          </a:solidFill>
                          <a:effectLst/>
                        </a:rPr>
                        <a:t>Supplier - Canada</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Plant</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Pick-Up</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Pick Up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Arrival Day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a:solidFill>
                            <a:schemeClr val="bg1"/>
                          </a:solidFill>
                          <a:effectLst/>
                        </a:rPr>
                        <a:t>Stack</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Comments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Supplier Status</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Assigned </a:t>
                      </a:r>
                      <a:r>
                        <a:rPr lang="en-CA" sz="800" b="0" u="none" strike="noStrike" dirty="0" smtClean="0">
                          <a:solidFill>
                            <a:schemeClr val="bg1"/>
                          </a:solidFill>
                          <a:effectLst/>
                        </a:rPr>
                        <a:t>to</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u="none" strike="noStrike" dirty="0" smtClean="0">
                          <a:solidFill>
                            <a:schemeClr val="bg1"/>
                          </a:solidFill>
                          <a:effectLst/>
                        </a:rPr>
                        <a:t> Date</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By</a:t>
                      </a:r>
                      <a:endParaRPr lang="en-CA" sz="800" b="0" i="0" u="none" strike="noStrike" dirty="0">
                        <a:solidFill>
                          <a:schemeClr val="bg1"/>
                        </a:solidFill>
                        <a:effectLst/>
                        <a:latin typeface="Calibri"/>
                      </a:endParaRPr>
                    </a:p>
                  </a:txBody>
                  <a:tcPr marL="8843" marR="8843" marT="8843" marB="0" anchor="b">
                    <a:solidFill>
                      <a:schemeClr val="tx2"/>
                    </a:solidFill>
                  </a:tcPr>
                </a:tc>
                <a:tc>
                  <a:txBody>
                    <a:bodyPr/>
                    <a:lstStyle/>
                    <a:p>
                      <a:pPr algn="l" fontAlgn="b"/>
                      <a:r>
                        <a:rPr lang="en-CA" sz="800" b="0" i="0" u="none" strike="noStrike" dirty="0" smtClean="0">
                          <a:solidFill>
                            <a:schemeClr val="bg1"/>
                          </a:solidFill>
                          <a:effectLst/>
                          <a:latin typeface="Calibri"/>
                        </a:rPr>
                        <a:t>Status (Select)</a:t>
                      </a:r>
                      <a:endParaRPr lang="en-CA" sz="800" b="0" i="0" u="none" strike="noStrike" dirty="0">
                        <a:solidFill>
                          <a:schemeClr val="bg1"/>
                        </a:solidFill>
                        <a:effectLst/>
                        <a:latin typeface="Calibri"/>
                      </a:endParaRPr>
                    </a:p>
                  </a:txBody>
                  <a:tcPr marL="8843" marR="8843" marT="8843" marB="0" anchor="b">
                    <a:solidFill>
                      <a:schemeClr val="tx2"/>
                    </a:solidFill>
                  </a:tcPr>
                </a:tc>
              </a:tr>
              <a:tr h="162197">
                <a:tc>
                  <a:txBody>
                    <a:bodyPr/>
                    <a:lstStyle/>
                    <a:p>
                      <a:pPr algn="l" fontAlgn="b"/>
                      <a:r>
                        <a:rPr lang="en-CA" sz="800" u="sng" strike="noStrike" dirty="0">
                          <a:solidFill>
                            <a:schemeClr val="tx2">
                              <a:lumMod val="75000"/>
                            </a:schemeClr>
                          </a:solidFill>
                          <a:effectLst/>
                        </a:rPr>
                        <a:t>Co-Ex-Tec to H&amp;L</a:t>
                      </a:r>
                      <a:endParaRPr lang="en-CA" sz="800" b="0" i="0" u="sng"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Thurs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FF0000"/>
                          </a:solidFill>
                          <a:effectLst/>
                          <a:latin typeface="+mn-lt"/>
                        </a:rPr>
                        <a:t>02/10/16  10:00 SHEIKHA:</a:t>
                      </a:r>
                      <a:r>
                        <a:rPr lang="en-CA" sz="800" b="0" i="0" u="none" strike="noStrike" baseline="0" dirty="0" smtClean="0">
                          <a:solidFill>
                            <a:srgbClr val="FF0000"/>
                          </a:solidFill>
                          <a:effectLst/>
                          <a:latin typeface="+mn-lt"/>
                        </a:rPr>
                        <a:t> </a:t>
                      </a:r>
                      <a:r>
                        <a:rPr lang="en-CA" sz="800" b="0" i="0" u="none" strike="noStrike" baseline="0" dirty="0" smtClean="0">
                          <a:solidFill>
                            <a:schemeClr val="dk1"/>
                          </a:solidFill>
                          <a:effectLst/>
                          <a:latin typeface="+mn-lt"/>
                        </a:rPr>
                        <a:t>Found issues with </a:t>
                      </a:r>
                      <a:r>
                        <a:rPr lang="en-CA" sz="800" b="0" i="0" u="none" strike="noStrike" baseline="0" dirty="0" err="1" smtClean="0">
                          <a:solidFill>
                            <a:schemeClr val="dk1"/>
                          </a:solidFill>
                          <a:effectLst/>
                          <a:latin typeface="+mn-lt"/>
                        </a:rPr>
                        <a:t>qty</a:t>
                      </a:r>
                      <a:endParaRPr lang="en-CA" sz="800" b="0" i="0" u="none" strike="noStrike" baseline="0" dirty="0" smtClean="0">
                        <a:solidFill>
                          <a:schemeClr val="dk1"/>
                        </a:solidFill>
                        <a:effectLst/>
                        <a:latin typeface="+mn-lt"/>
                      </a:endParaRPr>
                    </a:p>
                    <a:p>
                      <a:pPr algn="l" fontAlgn="b"/>
                      <a:r>
                        <a:rPr lang="en-CA" sz="800" b="0" i="0" u="none" strike="noStrike" baseline="0" dirty="0" smtClean="0">
                          <a:solidFill>
                            <a:srgbClr val="FF0000"/>
                          </a:solidFill>
                          <a:effectLst/>
                          <a:latin typeface="+mn-lt"/>
                        </a:rPr>
                        <a:t>02/10/16  13:15 SZENTEC: </a:t>
                      </a:r>
                      <a:r>
                        <a:rPr lang="en-CA" sz="800" b="0" i="0" u="none" strike="noStrike" baseline="0" dirty="0" smtClean="0">
                          <a:solidFill>
                            <a:schemeClr val="dk1"/>
                          </a:solidFill>
                          <a:effectLst/>
                          <a:latin typeface="+mn-lt"/>
                        </a:rPr>
                        <a:t>Problem corrected</a:t>
                      </a:r>
                      <a:endParaRPr lang="en-CA" sz="800" b="0" i="0" u="none" strike="noStrike" dirty="0">
                        <a:solidFill>
                          <a:srgbClr val="000000"/>
                        </a:solidFill>
                        <a:effectLst/>
                        <a:latin typeface="+mn-lt"/>
                      </a:endParaRPr>
                    </a:p>
                  </a:txBody>
                  <a:tcPr marL="8843" marR="8843" marT="8843" marB="0" anchor="b"/>
                </a:tc>
                <a:tc>
                  <a:txBody>
                    <a:bodyPr/>
                    <a:lstStyle/>
                    <a:p>
                      <a:pPr algn="l" fontAlgn="b"/>
                      <a:r>
                        <a:rPr lang="en-CA" sz="800" b="0" i="0" u="none" strike="noStrike" dirty="0" smtClean="0">
                          <a:solidFill>
                            <a:srgbClr val="000000"/>
                          </a:solidFill>
                          <a:effectLst/>
                          <a:latin typeface="Calibri"/>
                        </a:rPr>
                        <a:t>ACCEPTED</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solidFill>
                            <a:schemeClr val="tx1"/>
                          </a:solidFill>
                          <a:effectLst/>
                        </a:rPr>
                        <a:t>Etbo</a:t>
                      </a:r>
                      <a:r>
                        <a:rPr lang="en-CA" sz="800" u="none" strike="noStrike" dirty="0">
                          <a:solidFill>
                            <a:schemeClr val="tx1"/>
                          </a:solidFill>
                          <a:effectLst/>
                        </a:rPr>
                        <a:t> Tool &amp; Die </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a:solidFill>
                            <a:schemeClr val="tx1"/>
                          </a:solidFill>
                          <a:effectLst/>
                        </a:rPr>
                        <a:t>Vision Coaters Canada</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Daily</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34984">
                <a:tc>
                  <a:txBody>
                    <a:bodyPr/>
                    <a:lstStyle/>
                    <a:p>
                      <a:pPr algn="l" fontAlgn="b"/>
                      <a:endParaRPr lang="en-CA" sz="800" b="0" i="0" u="none" strike="noStrike" dirty="0">
                        <a:solidFill>
                          <a:schemeClr val="tx1"/>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tx2"/>
                    </a:solidFill>
                  </a:tcPr>
                </a:tc>
              </a:tr>
              <a:tr h="134984">
                <a:tc>
                  <a:txBody>
                    <a:bodyPr/>
                    <a:lstStyle/>
                    <a:p>
                      <a:pPr algn="l" fontAlgn="b"/>
                      <a:r>
                        <a:rPr lang="en-CA" sz="800" u="none" strike="noStrike" dirty="0">
                          <a:solidFill>
                            <a:schemeClr val="tx1"/>
                          </a:solidFill>
                          <a:effectLst/>
                        </a:rPr>
                        <a:t>Aim Metals And Alloys Inc</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No</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Tues</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Wed</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dirty="0">
                          <a:effectLst/>
                        </a:rPr>
                        <a:t>Yes</a:t>
                      </a:r>
                      <a:endParaRPr lang="en-CA" sz="800" b="0" i="0" u="none" strike="noStrike" dirty="0">
                        <a:solidFill>
                          <a:srgbClr val="000000"/>
                        </a:solidFill>
                        <a:effectLst/>
                        <a:latin typeface="Calibri"/>
                      </a:endParaRPr>
                    </a:p>
                  </a:txBody>
                  <a:tcPr marL="8843" marR="8843" marT="8843" marB="0" anchor="b"/>
                </a:tc>
                <a:tc>
                  <a:txBody>
                    <a:bodyPr/>
                    <a:lstStyle/>
                    <a:p>
                      <a:pPr algn="l" fontAlgn="b"/>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solidFill>
                            <a:schemeClr val="tx2">
                              <a:lumMod val="75000"/>
                            </a:schemeClr>
                          </a:solidFill>
                          <a:effectLst/>
                        </a:rPr>
                        <a:t>Dynacast</a:t>
                      </a:r>
                      <a:r>
                        <a:rPr lang="en-CA" sz="800" u="none" strike="noStrike" dirty="0">
                          <a:solidFill>
                            <a:schemeClr val="tx2">
                              <a:lumMod val="75000"/>
                            </a:schemeClr>
                          </a:solidFill>
                          <a:effectLst/>
                        </a:rPr>
                        <a:t> </a:t>
                      </a:r>
                      <a:endParaRPr lang="en-CA" sz="800" b="0" i="0" u="none"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a:effectLst/>
                        </a:rPr>
                        <a:t>Bradford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Thurs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solidFill>
                            <a:schemeClr val="tx2">
                              <a:lumMod val="75000"/>
                            </a:schemeClr>
                          </a:solidFill>
                          <a:effectLst/>
                        </a:rPr>
                        <a:t>Dynacast</a:t>
                      </a:r>
                      <a:r>
                        <a:rPr lang="en-CA" sz="800" u="none" strike="noStrike" dirty="0">
                          <a:solidFill>
                            <a:schemeClr val="tx2">
                              <a:lumMod val="75000"/>
                            </a:schemeClr>
                          </a:solidFill>
                          <a:effectLst/>
                        </a:rPr>
                        <a:t> </a:t>
                      </a:r>
                      <a:endParaRPr lang="en-CA" sz="800" b="0" i="0" u="none"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 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 Thurs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mn-lt"/>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dirty="0">
                          <a:effectLst/>
                        </a:rPr>
                        <a:t> </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a:solidFill>
                            <a:schemeClr val="tx1"/>
                          </a:solidFill>
                          <a:effectLst/>
                        </a:rPr>
                        <a:t>PAPP Plastics</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a:effectLst/>
                        </a:rPr>
                        <a:t>Newmarket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Fri</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Mon</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solidFill>
                            <a:schemeClr val="tx2">
                              <a:lumMod val="75000"/>
                            </a:schemeClr>
                          </a:solidFill>
                          <a:effectLst/>
                        </a:rPr>
                        <a:t>Precimold</a:t>
                      </a:r>
                      <a:r>
                        <a:rPr lang="en-CA" sz="800" u="none" strike="noStrike" dirty="0">
                          <a:solidFill>
                            <a:schemeClr val="tx2">
                              <a:lumMod val="75000"/>
                            </a:schemeClr>
                          </a:solidFill>
                          <a:effectLst/>
                        </a:rPr>
                        <a:t> Inc</a:t>
                      </a:r>
                      <a:endParaRPr lang="en-CA" sz="800" b="0" i="0" u="none" strike="noStrike" dirty="0">
                        <a:solidFill>
                          <a:schemeClr val="tx2">
                            <a:lumMod val="75000"/>
                          </a:schemeClr>
                        </a:solidFill>
                        <a:effectLst/>
                        <a:latin typeface="Calibri"/>
                      </a:endParaRPr>
                    </a:p>
                  </a:txBody>
                  <a:tcPr marL="8843" marR="8843" marT="8843" marB="0" anchor="b"/>
                </a:tc>
                <a:tc>
                  <a:txBody>
                    <a:bodyPr/>
                    <a:lstStyle/>
                    <a:p>
                      <a:pPr algn="l" fontAlgn="b"/>
                      <a:r>
                        <a:rPr lang="en-CA" sz="800" u="none" strike="noStrike" dirty="0">
                          <a:effectLst/>
                        </a:rPr>
                        <a:t>Newmarket</a:t>
                      </a:r>
                      <a:endParaRPr lang="en-CA" sz="800" b="0" i="0" u="none" strike="noStrike" dirty="0">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mn-lt"/>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r h="162197">
                <a:tc>
                  <a:txBody>
                    <a:bodyPr/>
                    <a:lstStyle/>
                    <a:p>
                      <a:pPr algn="l" fontAlgn="b"/>
                      <a:r>
                        <a:rPr lang="en-CA" sz="800" u="none" strike="noStrike" dirty="0" err="1">
                          <a:solidFill>
                            <a:schemeClr val="tx1"/>
                          </a:solidFill>
                          <a:effectLst/>
                        </a:rPr>
                        <a:t>Synthane</a:t>
                      </a:r>
                      <a:r>
                        <a:rPr lang="en-CA" sz="800" u="none" strike="noStrike" dirty="0">
                          <a:solidFill>
                            <a:schemeClr val="tx1"/>
                          </a:solidFill>
                          <a:effectLst/>
                        </a:rPr>
                        <a:t>-Taylor </a:t>
                      </a:r>
                      <a:endParaRPr lang="en-CA" sz="800" b="0" i="0" u="none" strike="noStrike" dirty="0">
                        <a:solidFill>
                          <a:schemeClr val="tx1"/>
                        </a:solidFill>
                        <a:effectLst/>
                        <a:latin typeface="Calibri"/>
                      </a:endParaRPr>
                    </a:p>
                  </a:txBody>
                  <a:tcPr marL="8843" marR="8843" marT="8843" marB="0" anchor="b"/>
                </a:tc>
                <a:tc>
                  <a:txBody>
                    <a:bodyPr/>
                    <a:lstStyle/>
                    <a:p>
                      <a:pPr algn="l" fontAlgn="b"/>
                      <a:r>
                        <a:rPr lang="en-CA" sz="800" u="none" strike="noStrike">
                          <a:effectLst/>
                        </a:rPr>
                        <a:t>Bradford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No</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Tues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Wed</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Yes</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u="none" strike="noStrike">
                          <a:effectLst/>
                        </a:rPr>
                        <a:t>--</a:t>
                      </a:r>
                      <a:endParaRPr lang="en-CA" sz="800" b="0" i="0" u="none" strike="noStrike">
                        <a:solidFill>
                          <a:srgbClr val="000000"/>
                        </a:solidFill>
                        <a:effectLst/>
                        <a:latin typeface="Calibri"/>
                      </a:endParaRPr>
                    </a:p>
                  </a:txBody>
                  <a:tcPr marL="8843" marR="8843" marT="8843" marB="0" anchor="b"/>
                </a:tc>
                <a:tc>
                  <a:txBody>
                    <a:bodyPr/>
                    <a:lstStyle/>
                    <a:p>
                      <a:pPr algn="l" fontAlgn="b"/>
                      <a:r>
                        <a:rPr lang="en-CA" sz="800" b="0" i="0" u="none" strike="noStrike" dirty="0" smtClean="0">
                          <a:solidFill>
                            <a:srgbClr val="000000"/>
                          </a:solidFill>
                          <a:effectLst/>
                          <a:latin typeface="Calibri"/>
                        </a:rPr>
                        <a:t>PENDING</a:t>
                      </a:r>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r"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r>
                        <a:rPr lang="en-CA" sz="800" u="none" strike="noStrike">
                          <a:effectLst/>
                        </a:rPr>
                        <a:t> </a:t>
                      </a:r>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a:solidFill>
                          <a:srgbClr val="000000"/>
                        </a:solidFill>
                        <a:effectLst/>
                        <a:latin typeface="Calibri"/>
                      </a:endParaRPr>
                    </a:p>
                  </a:txBody>
                  <a:tcPr marL="8843" marR="8843" marT="8843" marB="0" anchor="b">
                    <a:solidFill>
                      <a:schemeClr val="accent6">
                        <a:lumMod val="60000"/>
                        <a:lumOff val="40000"/>
                      </a:schemeClr>
                    </a:solidFill>
                  </a:tcPr>
                </a:tc>
                <a:tc>
                  <a:txBody>
                    <a:bodyPr/>
                    <a:lstStyle/>
                    <a:p>
                      <a:pPr algn="l" fontAlgn="b"/>
                      <a:endParaRPr lang="en-CA" sz="800" b="0" i="0" u="none" strike="noStrike" dirty="0">
                        <a:solidFill>
                          <a:srgbClr val="000000"/>
                        </a:solidFill>
                        <a:effectLst/>
                        <a:latin typeface="Calibri"/>
                      </a:endParaRPr>
                    </a:p>
                  </a:txBody>
                  <a:tcPr marL="8843" marR="8843" marT="8843" marB="0" anchor="b">
                    <a:solidFill>
                      <a:schemeClr val="accent6">
                        <a:lumMod val="60000"/>
                        <a:lumOff val="4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12249258"/>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1" dirty="0" smtClean="0">
                          <a:solidFill>
                            <a:schemeClr val="bg2">
                              <a:lumMod val="90000"/>
                            </a:schemeClr>
                          </a:solidFill>
                        </a:rPr>
                        <a:t>Canada (Selected)</a:t>
                      </a:r>
                      <a:endParaRPr lang="en-CA" sz="1400" i="1" dirty="0">
                        <a:solidFill>
                          <a:schemeClr val="bg2">
                            <a:lumMod val="90000"/>
                          </a:schemeClr>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400" dirty="0" smtClean="0"/>
                        <a:t>Save </a:t>
                      </a:r>
                      <a:r>
                        <a:rPr lang="en-CA" sz="1200" dirty="0" smtClean="0"/>
                        <a:t>(when modified)</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sp>
        <p:nvSpPr>
          <p:cNvPr id="4" name="TextBox 3"/>
          <p:cNvSpPr txBox="1"/>
          <p:nvPr/>
        </p:nvSpPr>
        <p:spPr>
          <a:xfrm>
            <a:off x="-1066800" y="2328714"/>
            <a:ext cx="838200" cy="2970044"/>
          </a:xfrm>
          <a:prstGeom prst="rect">
            <a:avLst/>
          </a:prstGeom>
          <a:noFill/>
        </p:spPr>
        <p:txBody>
          <a:bodyPr wrap="square" rtlCol="0">
            <a:spAutoFit/>
          </a:bodyPr>
          <a:lstStyle/>
          <a:p>
            <a:r>
              <a:rPr lang="en-CA" sz="800" dirty="0" smtClean="0"/>
              <a:t>Once the Supplier accepted with the delivery details, the system will hyper link the supplier to show the following details:</a:t>
            </a:r>
          </a:p>
          <a:p>
            <a:r>
              <a:rPr lang="en-CA" sz="800" b="1" i="1" dirty="0" smtClean="0"/>
              <a:t>Total </a:t>
            </a:r>
            <a:r>
              <a:rPr lang="en-CA" sz="800" b="1" i="1" dirty="0"/>
              <a:t>Skid Count:</a:t>
            </a:r>
            <a:br>
              <a:rPr lang="en-CA" sz="800" b="1" i="1" dirty="0"/>
            </a:br>
            <a:r>
              <a:rPr lang="en-CA" sz="800" b="1" i="1" dirty="0"/>
              <a:t>Dimensions:</a:t>
            </a:r>
            <a:br>
              <a:rPr lang="en-CA" sz="800" b="1" i="1" dirty="0"/>
            </a:br>
            <a:r>
              <a:rPr lang="en-CA" sz="800" b="1" i="1" dirty="0"/>
              <a:t>Freight Class:</a:t>
            </a:r>
            <a:br>
              <a:rPr lang="en-CA" sz="800" b="1" i="1" dirty="0"/>
            </a:br>
            <a:r>
              <a:rPr lang="en-CA" sz="800" b="1" i="1" dirty="0"/>
              <a:t>stackable?:</a:t>
            </a:r>
            <a:br>
              <a:rPr lang="en-CA" sz="800" b="1" i="1" dirty="0"/>
            </a:br>
            <a:r>
              <a:rPr lang="en-CA" sz="800" b="1" i="1" dirty="0"/>
              <a:t>Gross </a:t>
            </a:r>
            <a:r>
              <a:rPr lang="en-CA" sz="800" b="1" i="1" dirty="0" smtClean="0"/>
              <a:t>weight</a:t>
            </a:r>
          </a:p>
          <a:p>
            <a:endParaRPr lang="en-CA" sz="800" b="1" u="sng" dirty="0"/>
          </a:p>
          <a:p>
            <a:r>
              <a:rPr lang="en-CA" sz="800" b="1" u="sng" dirty="0" smtClean="0"/>
              <a:t>SEE SUPPLIER ACCEPTANCE SLIDE FOR DETAILS</a:t>
            </a:r>
            <a:endParaRPr lang="en-CA" sz="800" b="1" u="sng" dirty="0"/>
          </a:p>
          <a:p>
            <a:endParaRPr lang="en-CA" sz="1100" dirty="0"/>
          </a:p>
        </p:txBody>
      </p:sp>
    </p:spTree>
    <p:extLst>
      <p:ext uri="{BB962C8B-B14F-4D97-AF65-F5344CB8AC3E}">
        <p14:creationId xmlns:p14="http://schemas.microsoft.com/office/powerpoint/2010/main" val="3350869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1162550886"/>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r>
                        <a:rPr lang="en-CA" sz="1400" i="0" dirty="0" smtClean="0">
                          <a:solidFill>
                            <a:schemeClr val="bg1"/>
                          </a:solidFill>
                        </a:rPr>
                        <a:t>Canada</a:t>
                      </a:r>
                      <a:endParaRPr lang="en-CA" sz="1400" i="0" dirty="0">
                        <a:solidFill>
                          <a:schemeClr val="bg1"/>
                        </a:solidFill>
                      </a:endParaRPr>
                    </a:p>
                  </a:txBody>
                  <a:tcPr>
                    <a:solidFill>
                      <a:schemeClr val="tx2">
                        <a:lumMod val="75000"/>
                      </a:schemeClr>
                    </a:solidFill>
                  </a:tcPr>
                </a:tc>
                <a:tc>
                  <a:txBody>
                    <a:bodyPr/>
                    <a:lstStyle/>
                    <a:p>
                      <a:r>
                        <a:rPr lang="en-CA" sz="1400" dirty="0" smtClean="0"/>
                        <a:t>US</a:t>
                      </a:r>
                      <a:endParaRPr lang="en-CA" sz="1400" dirty="0"/>
                    </a:p>
                  </a:txBody>
                  <a:tcPr>
                    <a:solidFill>
                      <a:schemeClr val="tx2">
                        <a:lumMod val="75000"/>
                      </a:schemeClr>
                    </a:solidFill>
                  </a:tcPr>
                </a:tc>
                <a:tc>
                  <a:txBody>
                    <a:bodyPr/>
                    <a:lstStyle/>
                    <a:p>
                      <a:r>
                        <a:rPr lang="en-CA" sz="1400" dirty="0" smtClean="0"/>
                        <a:t>Mexico</a:t>
                      </a:r>
                      <a:endParaRPr lang="en-CA" sz="1400" dirty="0"/>
                    </a:p>
                  </a:txBody>
                  <a:tcPr>
                    <a:solidFill>
                      <a:schemeClr val="tx2">
                        <a:lumMod val="75000"/>
                      </a:schemeClr>
                    </a:solidFill>
                  </a:tcPr>
                </a:tc>
                <a:tc>
                  <a:txBody>
                    <a:bodyPr/>
                    <a:lstStyle/>
                    <a:p>
                      <a:r>
                        <a:rPr lang="en-CA" sz="1400" dirty="0" smtClean="0"/>
                        <a:t>Query</a:t>
                      </a:r>
                      <a:endParaRPr lang="en-CA" sz="1400" dirty="0"/>
                    </a:p>
                  </a:txBody>
                  <a:tcPr>
                    <a:solidFill>
                      <a:schemeClr val="tx2">
                        <a:lumMod val="75000"/>
                      </a:schemeClr>
                    </a:solidFill>
                  </a:tcPr>
                </a:tc>
                <a:tc>
                  <a:txBody>
                    <a:bodyPr/>
                    <a:lstStyle/>
                    <a:p>
                      <a:r>
                        <a:rPr lang="en-CA" sz="1200" dirty="0" smtClean="0"/>
                        <a:t>Current</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sp>
        <p:nvSpPr>
          <p:cNvPr id="3" name="TextBox 2"/>
          <p:cNvSpPr txBox="1"/>
          <p:nvPr/>
        </p:nvSpPr>
        <p:spPr>
          <a:xfrm>
            <a:off x="228599" y="3401199"/>
            <a:ext cx="8674097" cy="1954381"/>
          </a:xfrm>
          <a:prstGeom prst="rect">
            <a:avLst/>
          </a:prstGeom>
          <a:solidFill>
            <a:schemeClr val="bg1"/>
          </a:solidFill>
        </p:spPr>
        <p:txBody>
          <a:bodyPr wrap="square" rtlCol="0">
            <a:spAutoFit/>
          </a:bodyPr>
          <a:lstStyle/>
          <a:p>
            <a:pPr algn="ctr"/>
            <a:r>
              <a:rPr lang="en-CA" sz="1100" b="1" dirty="0" smtClean="0">
                <a:solidFill>
                  <a:schemeClr val="tx2"/>
                </a:solidFill>
              </a:rPr>
              <a:t>Manage User </a:t>
            </a:r>
          </a:p>
          <a:p>
            <a:pPr marL="4000500" lvl="8" indent="-342900">
              <a:buFont typeface="+mj-lt"/>
              <a:buAutoNum type="alphaLcPeriod"/>
            </a:pPr>
            <a:r>
              <a:rPr lang="en-CA" sz="1100" dirty="0" smtClean="0"/>
              <a:t>New User</a:t>
            </a:r>
          </a:p>
          <a:p>
            <a:pPr marL="4000500" lvl="8" indent="-342900">
              <a:buFont typeface="+mj-lt"/>
              <a:buAutoNum type="alphaLcPeriod"/>
            </a:pPr>
            <a:r>
              <a:rPr lang="en-CA" sz="1100" dirty="0" smtClean="0"/>
              <a:t>Update User</a:t>
            </a:r>
          </a:p>
          <a:p>
            <a:pPr marL="4000500" lvl="8" indent="-342900">
              <a:buFont typeface="+mj-lt"/>
              <a:buAutoNum type="alphaLcPeriod"/>
            </a:pPr>
            <a:r>
              <a:rPr lang="en-CA" sz="1100" dirty="0" smtClean="0"/>
              <a:t>User Password</a:t>
            </a:r>
          </a:p>
          <a:p>
            <a:pPr marL="4000500" lvl="8" indent="-342900">
              <a:buFont typeface="+mj-lt"/>
              <a:buAutoNum type="alphaLcPeriod"/>
            </a:pPr>
            <a:r>
              <a:rPr lang="en-CA" sz="1100" dirty="0" smtClean="0"/>
              <a:t>User Delete</a:t>
            </a:r>
          </a:p>
          <a:p>
            <a:pPr lvl="8"/>
            <a:endParaRPr lang="en-CA" sz="1100" dirty="0" smtClean="0"/>
          </a:p>
          <a:p>
            <a:pPr algn="ctr"/>
            <a:r>
              <a:rPr lang="en-CA" sz="1100" dirty="0" smtClean="0"/>
              <a:t>  </a:t>
            </a:r>
            <a:r>
              <a:rPr lang="en-CA" sz="1100" b="1" dirty="0" smtClean="0">
                <a:solidFill>
                  <a:schemeClr val="tx2"/>
                </a:solidFill>
              </a:rPr>
              <a:t>Manage </a:t>
            </a:r>
            <a:r>
              <a:rPr lang="en-CA" sz="1100" b="1" dirty="0" smtClean="0">
                <a:solidFill>
                  <a:schemeClr val="tx2"/>
                </a:solidFill>
              </a:rPr>
              <a:t>Partner</a:t>
            </a:r>
            <a:endParaRPr lang="en-CA" sz="1100" b="1" dirty="0" smtClean="0">
              <a:solidFill>
                <a:schemeClr val="tx2"/>
              </a:solidFill>
            </a:endParaRPr>
          </a:p>
          <a:p>
            <a:pPr marL="4000500" lvl="8" indent="-342900">
              <a:buFont typeface="+mj-lt"/>
              <a:buAutoNum type="alphaLcParenR"/>
            </a:pPr>
            <a:r>
              <a:rPr lang="en-CA" sz="1100" dirty="0" smtClean="0"/>
              <a:t>New </a:t>
            </a:r>
            <a:r>
              <a:rPr lang="en-CA" sz="1100" dirty="0" smtClean="0"/>
              <a:t>Partner</a:t>
            </a:r>
            <a:endParaRPr lang="en-CA" sz="1100" dirty="0" smtClean="0"/>
          </a:p>
          <a:p>
            <a:pPr marL="4000500" lvl="8" indent="-342900">
              <a:buFont typeface="+mj-lt"/>
              <a:buAutoNum type="alphaLcParenR"/>
            </a:pPr>
            <a:r>
              <a:rPr lang="en-CA" sz="1100" dirty="0" smtClean="0"/>
              <a:t>Update </a:t>
            </a:r>
            <a:r>
              <a:rPr lang="en-CA" sz="1100" dirty="0" smtClean="0"/>
              <a:t>Partner </a:t>
            </a:r>
            <a:endParaRPr lang="en-CA" sz="1100" dirty="0" smtClean="0"/>
          </a:p>
          <a:p>
            <a:pPr marL="4000500" lvl="8" indent="-342900">
              <a:buFont typeface="+mj-lt"/>
              <a:buAutoNum type="alphaLcParenR"/>
            </a:pPr>
            <a:r>
              <a:rPr lang="en-CA" sz="1100" dirty="0" smtClean="0"/>
              <a:t>Partner Password</a:t>
            </a:r>
          </a:p>
          <a:p>
            <a:pPr marL="4000500" lvl="8" indent="-342900">
              <a:buFont typeface="+mj-lt"/>
              <a:buAutoNum type="alphaLcParenR"/>
            </a:pPr>
            <a:r>
              <a:rPr lang="en-CA" sz="1100" dirty="0" smtClean="0"/>
              <a:t>Partner Delete</a:t>
            </a:r>
            <a:endParaRPr lang="en-CA" sz="1400" dirty="0"/>
          </a:p>
        </p:txBody>
      </p:sp>
    </p:spTree>
    <p:extLst>
      <p:ext uri="{BB962C8B-B14F-4D97-AF65-F5344CB8AC3E}">
        <p14:creationId xmlns:p14="http://schemas.microsoft.com/office/powerpoint/2010/main" val="1355140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69"/>
          <a:stretch/>
        </p:blipFill>
        <p:spPr bwMode="auto">
          <a:xfrm>
            <a:off x="6414655" y="5879621"/>
            <a:ext cx="2488044" cy="91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914400"/>
          </a:xfrm>
        </p:spPr>
        <p:txBody>
          <a:bodyPr>
            <a:normAutofit/>
          </a:bodyPr>
          <a:lstStyle/>
          <a:p>
            <a:r>
              <a:rPr lang="en-CA" dirty="0" smtClean="0">
                <a:solidFill>
                  <a:schemeClr val="accent6">
                    <a:lumMod val="75000"/>
                  </a:schemeClr>
                </a:solidFill>
                <a:effectLst>
                  <a:outerShdw blurRad="38100" dist="38100" dir="2700000" algn="tl">
                    <a:srgbClr val="000000">
                      <a:alpha val="43137"/>
                    </a:srgbClr>
                  </a:outerShdw>
                </a:effectLst>
              </a:rPr>
              <a:t>Screen Mock-up – EOS Hybrid User</a:t>
            </a:r>
            <a:endParaRPr lang="en-CA" dirty="0">
              <a:solidFill>
                <a:schemeClr val="accent6">
                  <a:lumMod val="75000"/>
                </a:schemeClr>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674097"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599" y="1905000"/>
            <a:ext cx="8674097" cy="1219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smtClean="0"/>
          </a:p>
          <a:p>
            <a:pPr algn="ctr"/>
            <a:r>
              <a:rPr lang="en-CA" sz="2400" dirty="0" smtClean="0"/>
              <a:t>Welcome to Hybrid EOS System</a:t>
            </a:r>
            <a:r>
              <a:rPr lang="en-CA" dirty="0" smtClean="0"/>
              <a:t>		 </a:t>
            </a:r>
          </a:p>
          <a:p>
            <a:pPr algn="r"/>
            <a:r>
              <a:rPr lang="en-CA" sz="1200" dirty="0" smtClean="0"/>
              <a:t>User: Ali Sheikh, Hybrid</a:t>
            </a:r>
          </a:p>
          <a:p>
            <a:pPr algn="r"/>
            <a:r>
              <a:rPr lang="en-CA" sz="1200" dirty="0"/>
              <a:t>	</a:t>
            </a:r>
            <a:r>
              <a:rPr lang="en-CA" sz="1200" dirty="0" smtClean="0"/>
              <a:t>		Last Login: Feb 1, 2016 09:45</a:t>
            </a:r>
            <a:endParaRPr lang="en-CA" sz="1200" dirty="0"/>
          </a:p>
        </p:txBody>
      </p:sp>
      <p:sp>
        <p:nvSpPr>
          <p:cNvPr id="7" name="TextBox 6"/>
          <p:cNvSpPr txBox="1"/>
          <p:nvPr/>
        </p:nvSpPr>
        <p:spPr>
          <a:xfrm>
            <a:off x="228599" y="3124200"/>
            <a:ext cx="8674099" cy="276999"/>
          </a:xfrm>
          <a:prstGeom prst="rect">
            <a:avLst/>
          </a:prstGeom>
          <a:solidFill>
            <a:schemeClr val="accent6">
              <a:lumMod val="75000"/>
            </a:schemeClr>
          </a:solidFill>
        </p:spPr>
        <p:txBody>
          <a:bodyPr wrap="square" rtlCol="0">
            <a:spAutoFit/>
          </a:bodyPr>
          <a:lstStyle/>
          <a:p>
            <a:r>
              <a:rPr lang="en-CA" sz="1200" b="1" dirty="0" smtClean="0">
                <a:solidFill>
                  <a:schemeClr val="bg1"/>
                </a:solidFill>
                <a:effectLst>
                  <a:outerShdw blurRad="38100" dist="38100" dir="2700000" algn="tl">
                    <a:srgbClr val="000000">
                      <a:alpha val="43137"/>
                    </a:srgbClr>
                  </a:outerShdw>
                </a:effectLst>
              </a:rPr>
              <a:t>Account Maintenance – Manage User</a:t>
            </a:r>
            <a:endParaRPr lang="en-CA" sz="1200" b="1" dirty="0">
              <a:solidFill>
                <a:schemeClr val="bg1"/>
              </a:solidFill>
              <a:effectLst>
                <a:outerShdw blurRad="38100" dist="38100" dir="2700000" algn="tl">
                  <a:srgbClr val="000000">
                    <a:alpha val="43137"/>
                  </a:srgb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507974822"/>
              </p:ext>
            </p:extLst>
          </p:nvPr>
        </p:nvGraphicFramePr>
        <p:xfrm>
          <a:off x="241300" y="5334000"/>
          <a:ext cx="8674100" cy="304800"/>
        </p:xfrm>
        <a:graphic>
          <a:graphicData uri="http://schemas.openxmlformats.org/drawingml/2006/table">
            <a:tbl>
              <a:tblPr firstRow="1" bandRow="1">
                <a:tableStyleId>{5C22544A-7EE6-4342-B048-85BDC9FD1C3A}</a:tableStyleId>
              </a:tblPr>
              <a:tblGrid>
                <a:gridCol w="1734820"/>
                <a:gridCol w="1734820"/>
                <a:gridCol w="1734820"/>
                <a:gridCol w="1734820"/>
                <a:gridCol w="1734820"/>
              </a:tblGrid>
              <a:tr h="218440">
                <a:tc>
                  <a:txBody>
                    <a:bodyPr/>
                    <a:lstStyle/>
                    <a:p>
                      <a:endParaRPr lang="en-CA" sz="1400" i="0" dirty="0">
                        <a:solidFill>
                          <a:schemeClr val="bg1"/>
                        </a:solidFill>
                      </a:endParaRPr>
                    </a:p>
                  </a:txBody>
                  <a:tcPr>
                    <a:solidFill>
                      <a:schemeClr val="tx2">
                        <a:lumMod val="75000"/>
                      </a:schemeClr>
                    </a:solidFill>
                  </a:tcPr>
                </a:tc>
                <a:tc>
                  <a:txBody>
                    <a:bodyPr/>
                    <a:lstStyle/>
                    <a:p>
                      <a:r>
                        <a:rPr lang="en-CA" sz="1400" dirty="0" smtClean="0"/>
                        <a:t>DELETE</a:t>
                      </a:r>
                      <a:endParaRPr lang="en-CA" sz="1400" dirty="0"/>
                    </a:p>
                  </a:txBody>
                  <a:tcPr>
                    <a:solidFill>
                      <a:schemeClr val="tx2">
                        <a:lumMod val="75000"/>
                      </a:schemeClr>
                    </a:solidFill>
                  </a:tcPr>
                </a:tc>
                <a:tc>
                  <a:txBody>
                    <a:bodyPr/>
                    <a:lstStyle/>
                    <a:p>
                      <a:pPr algn="ctr"/>
                      <a:r>
                        <a:rPr lang="en-CA" sz="1400" dirty="0" smtClean="0"/>
                        <a:t>SAVE</a:t>
                      </a:r>
                      <a:endParaRPr lang="en-CA" sz="1400" dirty="0"/>
                    </a:p>
                  </a:txBody>
                  <a:tcPr>
                    <a:solidFill>
                      <a:schemeClr val="tx2">
                        <a:lumMod val="75000"/>
                      </a:schemeClr>
                    </a:solidFill>
                  </a:tcPr>
                </a:tc>
                <a:tc>
                  <a:txBody>
                    <a:bodyPr/>
                    <a:lstStyle/>
                    <a:p>
                      <a:endParaRPr lang="en-CA" sz="1400" dirty="0"/>
                    </a:p>
                  </a:txBody>
                  <a:tcPr>
                    <a:solidFill>
                      <a:schemeClr val="tx2">
                        <a:lumMod val="75000"/>
                      </a:schemeClr>
                    </a:solidFill>
                  </a:tcPr>
                </a:tc>
                <a:tc>
                  <a:txBody>
                    <a:bodyPr/>
                    <a:lstStyle/>
                    <a:p>
                      <a:r>
                        <a:rPr lang="en-CA" sz="1200" dirty="0" smtClean="0"/>
                        <a:t>HOME</a:t>
                      </a:r>
                      <a:endParaRPr lang="en-CA" sz="1200" dirty="0"/>
                    </a:p>
                  </a:txBody>
                  <a:tcPr>
                    <a:solidFill>
                      <a:schemeClr val="tx2">
                        <a:lumMod val="75000"/>
                      </a:schemeClr>
                    </a:solidFill>
                  </a:tcPr>
                </a:tc>
              </a:tr>
            </a:tbl>
          </a:graphicData>
        </a:graphic>
      </p:graphicFrame>
      <p:sp>
        <p:nvSpPr>
          <p:cNvPr id="16" name="TextBox 15"/>
          <p:cNvSpPr txBox="1"/>
          <p:nvPr/>
        </p:nvSpPr>
        <p:spPr>
          <a:xfrm>
            <a:off x="6629400" y="2057400"/>
            <a:ext cx="2057400" cy="307777"/>
          </a:xfrm>
          <a:prstGeom prst="rect">
            <a:avLst/>
          </a:prstGeom>
          <a:noFill/>
        </p:spPr>
        <p:txBody>
          <a:bodyPr wrap="square" rtlCol="0">
            <a:spAutoFit/>
          </a:bodyPr>
          <a:lstStyle/>
          <a:p>
            <a:pPr algn="ctr"/>
            <a:r>
              <a:rPr lang="en-CA" sz="1400" b="1" i="1" u="sng" dirty="0" smtClean="0">
                <a:solidFill>
                  <a:schemeClr val="bg1"/>
                </a:solidFill>
              </a:rPr>
              <a:t>Account Maintenance</a:t>
            </a:r>
            <a:endParaRPr lang="en-CA" sz="1400" b="1" i="1" u="sng"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58046833"/>
              </p:ext>
            </p:extLst>
          </p:nvPr>
        </p:nvGraphicFramePr>
        <p:xfrm>
          <a:off x="228600" y="3401198"/>
          <a:ext cx="8674095" cy="1918275"/>
        </p:xfrm>
        <a:graphic>
          <a:graphicData uri="http://schemas.openxmlformats.org/drawingml/2006/table">
            <a:tbl>
              <a:tblPr firstRow="1" bandRow="1">
                <a:tableStyleId>{5C22544A-7EE6-4342-B048-85BDC9FD1C3A}</a:tableStyleId>
              </a:tblPr>
              <a:tblGrid>
                <a:gridCol w="2057400"/>
                <a:gridCol w="2590800"/>
                <a:gridCol w="4025895"/>
              </a:tblGrid>
              <a:tr h="256402">
                <a:tc>
                  <a:txBody>
                    <a:bodyPr/>
                    <a:lstStyle/>
                    <a:p>
                      <a:r>
                        <a:rPr lang="en-CA" sz="1200" dirty="0" smtClean="0"/>
                        <a:t>Details</a:t>
                      </a:r>
                      <a:endParaRPr lang="en-CA" sz="1200" dirty="0"/>
                    </a:p>
                  </a:txBody>
                  <a:tcPr/>
                </a:tc>
                <a:tc>
                  <a:txBody>
                    <a:bodyPr/>
                    <a:lstStyle/>
                    <a:p>
                      <a:endParaRPr lang="en-CA" sz="1200" dirty="0"/>
                    </a:p>
                  </a:txBody>
                  <a:tcPr/>
                </a:tc>
                <a:tc>
                  <a:txBody>
                    <a:bodyPr/>
                    <a:lstStyle/>
                    <a:p>
                      <a:r>
                        <a:rPr lang="en-CA" sz="1200" dirty="0" smtClean="0"/>
                        <a:t>Comments</a:t>
                      </a:r>
                      <a:endParaRPr lang="en-CA" sz="1200" dirty="0"/>
                    </a:p>
                  </a:txBody>
                  <a:tcPr/>
                </a:tc>
              </a:tr>
              <a:tr h="265939">
                <a:tc>
                  <a:txBody>
                    <a:bodyPr/>
                    <a:lstStyle/>
                    <a:p>
                      <a:r>
                        <a:rPr lang="en-CA" sz="1200" dirty="0" smtClean="0"/>
                        <a:t>User ID</a:t>
                      </a:r>
                      <a:endParaRPr lang="en-CA" sz="1200" dirty="0"/>
                    </a:p>
                  </a:txBody>
                  <a:tcPr/>
                </a:tc>
                <a:tc>
                  <a:txBody>
                    <a:bodyPr/>
                    <a:lstStyle/>
                    <a:p>
                      <a:endParaRPr lang="en-CA"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Last Name/First</a:t>
                      </a:r>
                      <a:r>
                        <a:rPr lang="en-CA" sz="1200" baseline="0" dirty="0" smtClean="0"/>
                        <a:t> Initial (e.g. SHEIKHA)</a:t>
                      </a:r>
                      <a:endParaRPr lang="en-CA" sz="1200" dirty="0"/>
                    </a:p>
                  </a:txBody>
                  <a:tcPr/>
                </a:tc>
              </a:tr>
              <a:tr h="220219">
                <a:tc>
                  <a:txBody>
                    <a:bodyPr/>
                    <a:lstStyle/>
                    <a:p>
                      <a:r>
                        <a:rPr lang="en-CA" sz="1200" dirty="0" smtClean="0"/>
                        <a:t>Full Name</a:t>
                      </a:r>
                      <a:endParaRPr lang="en-CA" sz="1200" dirty="0"/>
                    </a:p>
                  </a:txBody>
                  <a:tcPr/>
                </a:tc>
                <a:tc>
                  <a:txBody>
                    <a:bodyPr/>
                    <a:lstStyle/>
                    <a:p>
                      <a:endParaRPr lang="en-CA" sz="1200" dirty="0"/>
                    </a:p>
                  </a:txBody>
                  <a:tcPr/>
                </a:tc>
                <a:tc>
                  <a:txBody>
                    <a:bodyPr/>
                    <a:lstStyle/>
                    <a:p>
                      <a:endParaRPr lang="en-CA" sz="1200" dirty="0"/>
                    </a:p>
                  </a:txBody>
                  <a:tcPr/>
                </a:tc>
              </a:tr>
              <a:tr h="250699">
                <a:tc>
                  <a:txBody>
                    <a:bodyPr/>
                    <a:lstStyle/>
                    <a:p>
                      <a:r>
                        <a:rPr lang="en-CA" sz="1200" dirty="0" smtClean="0"/>
                        <a:t>Company</a:t>
                      </a:r>
                      <a:endParaRPr lang="en-CA" sz="1200" dirty="0"/>
                    </a:p>
                  </a:txBody>
                  <a:tcPr/>
                </a:tc>
                <a:tc>
                  <a:txBody>
                    <a:bodyPr/>
                    <a:lstStyle/>
                    <a:p>
                      <a:r>
                        <a:rPr lang="en-CA" sz="1200" dirty="0" smtClean="0"/>
                        <a:t>SELECT COMPANY FROM DROP DOWN</a:t>
                      </a:r>
                      <a:endParaRPr lang="en-CA" sz="1200" dirty="0"/>
                    </a:p>
                  </a:txBody>
                  <a:tcPr/>
                </a:tc>
                <a:tc>
                  <a:txBody>
                    <a:bodyPr/>
                    <a:lstStyle/>
                    <a:p>
                      <a:r>
                        <a:rPr lang="en-CA" sz="1000" dirty="0" smtClean="0"/>
                        <a:t>You need a Customer or Supplier in the system to create a USERID. If new customer or supplier enter details as such</a:t>
                      </a:r>
                      <a:endParaRPr lang="en-CA" sz="1000" dirty="0"/>
                    </a:p>
                  </a:txBody>
                  <a:tcPr/>
                </a:tc>
              </a:tr>
              <a:tr h="281179">
                <a:tc>
                  <a:txBody>
                    <a:bodyPr/>
                    <a:lstStyle/>
                    <a:p>
                      <a:r>
                        <a:rPr lang="en-CA" sz="1200" dirty="0" smtClean="0"/>
                        <a:t>Email Address</a:t>
                      </a:r>
                      <a:endParaRPr lang="en-CA" sz="1200" dirty="0"/>
                    </a:p>
                  </a:txBody>
                  <a:tcPr/>
                </a:tc>
                <a:tc>
                  <a:txBody>
                    <a:bodyPr/>
                    <a:lstStyle/>
                    <a:p>
                      <a:endParaRPr lang="en-CA" sz="1200" dirty="0"/>
                    </a:p>
                  </a:txBody>
                  <a:tcPr/>
                </a:tc>
                <a:tc>
                  <a:txBody>
                    <a:bodyPr/>
                    <a:lstStyle/>
                    <a:p>
                      <a:r>
                        <a:rPr lang="en-CA" sz="1000" dirty="0" smtClean="0"/>
                        <a:t>This is the email be used for password reset/order confirmation etc.</a:t>
                      </a:r>
                      <a:endParaRPr lang="en-CA" sz="1000" dirty="0"/>
                    </a:p>
                  </a:txBody>
                  <a:tcPr/>
                </a:tc>
              </a:tr>
              <a:tr h="417896">
                <a:tc>
                  <a:txBody>
                    <a:bodyPr/>
                    <a:lstStyle/>
                    <a:p>
                      <a:r>
                        <a:rPr lang="en-CA" sz="1200" dirty="0" smtClean="0"/>
                        <a:t>Password</a:t>
                      </a:r>
                      <a:endParaRPr lang="en-CA" sz="1200" dirty="0"/>
                    </a:p>
                  </a:txBody>
                  <a:tcPr/>
                </a:tc>
                <a:tc>
                  <a:txBody>
                    <a:bodyPr/>
                    <a:lstStyle/>
                    <a:p>
                      <a:endParaRPr lang="en-CA" sz="1200" dirty="0"/>
                    </a:p>
                  </a:txBody>
                  <a:tcPr/>
                </a:tc>
                <a:tc>
                  <a:txBody>
                    <a:bodyPr/>
                    <a:lstStyle/>
                    <a:p>
                      <a:r>
                        <a:rPr lang="en-CA" sz="1000" dirty="0" smtClean="0"/>
                        <a:t>12 characters –  1 Cap, 1</a:t>
                      </a:r>
                      <a:r>
                        <a:rPr lang="en-CA" sz="1000" baseline="0" dirty="0" smtClean="0"/>
                        <a:t> Numeric, 1 Special  Character – NO PREVIOUS PASSWORDS</a:t>
                      </a:r>
                      <a:endParaRPr lang="en-CA" sz="1000" dirty="0"/>
                    </a:p>
                  </a:txBody>
                  <a:tcPr/>
                </a:tc>
              </a:tr>
            </a:tbl>
          </a:graphicData>
        </a:graphic>
      </p:graphicFrame>
      <p:sp>
        <p:nvSpPr>
          <p:cNvPr id="5" name="TextBox 4"/>
          <p:cNvSpPr txBox="1"/>
          <p:nvPr/>
        </p:nvSpPr>
        <p:spPr>
          <a:xfrm>
            <a:off x="228600" y="6019800"/>
            <a:ext cx="6019800" cy="830997"/>
          </a:xfrm>
          <a:prstGeom prst="rect">
            <a:avLst/>
          </a:prstGeom>
          <a:noFill/>
        </p:spPr>
        <p:txBody>
          <a:bodyPr wrap="square" rtlCol="0">
            <a:spAutoFit/>
          </a:bodyPr>
          <a:lstStyle/>
          <a:p>
            <a:r>
              <a:rPr lang="en-CA" sz="1200" dirty="0" smtClean="0"/>
              <a:t>For USERID password reset, you will simply enter the person’s USERID and reset password. When a password is reset, an email will be sent to user with the new password. To update user details such as email address – same screen. To DELETE a user, simply enter USERID and once the USERID is confirmed, click DELETE.</a:t>
            </a:r>
            <a:endParaRPr lang="en-CA" sz="1200" dirty="0"/>
          </a:p>
        </p:txBody>
      </p:sp>
    </p:spTree>
    <p:extLst>
      <p:ext uri="{BB962C8B-B14F-4D97-AF65-F5344CB8AC3E}">
        <p14:creationId xmlns:p14="http://schemas.microsoft.com/office/powerpoint/2010/main" val="1571405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1341</Words>
  <Application>Microsoft Office PowerPoint</Application>
  <PresentationFormat>On-screen Show (4:3)</PresentationFormat>
  <Paragraphs>374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Electronic Order Submission (EOS) System</vt:lpstr>
      <vt:lpstr>Scope for the Software</vt:lpstr>
      <vt:lpstr>Roles for the Software</vt:lpstr>
      <vt:lpstr>Software Features</vt:lpstr>
      <vt:lpstr>Screen Mock-up – Login Entry</vt:lpstr>
      <vt:lpstr>Screen Mock-up – EOS Login Page</vt:lpstr>
      <vt:lpstr>Screen Mock-up – EOS Hybrid User</vt:lpstr>
      <vt:lpstr>Screen Mock-up – EOS Hybrid User</vt:lpstr>
      <vt:lpstr>Screen Mock-up – EOS Hybrid User</vt:lpstr>
      <vt:lpstr>Screen Mock-up – EOS Hybrid User</vt:lpstr>
      <vt:lpstr>Screen Mock-up – EOS Hybrid User</vt:lpstr>
      <vt:lpstr>Screen Mock-up – EOS Hybrid User</vt:lpstr>
      <vt:lpstr>Screen Mock-up – EOS Hybrid User</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Order Submission System</dc:title>
  <dc:creator>Sam</dc:creator>
  <cp:lastModifiedBy>Sam</cp:lastModifiedBy>
  <cp:revision>35</cp:revision>
  <dcterms:created xsi:type="dcterms:W3CDTF">2016-02-01T20:23:21Z</dcterms:created>
  <dcterms:modified xsi:type="dcterms:W3CDTF">2016-02-21T08:19:30Z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1596660306</vt:i4>
  </property>
  <property fmtid="{D5CDD505-2E9C-101B-9397-08002B2CF9AE}" pid="3" name="_NewReviewCycle">
    <vt:lpwstr/>
  </property>
  <property fmtid="{D5CDD505-2E9C-101B-9397-08002B2CF9AE}" pid="4" name="_EmailSubject">
    <vt:lpwstr>EOS Project plan</vt:lpwstr>
  </property>
  <property fmtid="{D5CDD505-2E9C-101B-9397-08002B2CF9AE}" pid="5" name="_AuthorEmail">
    <vt:lpwstr>samuelv@agreger.com</vt:lpwstr>
  </property>
  <property fmtid="{D5CDD505-2E9C-101B-9397-08002B2CF9AE}" pid="6" name="_AuthorEmailDisplayName">
    <vt:lpwstr>Sam Veerasingham</vt:lpwstr>
  </property>
</Properties>
</file>