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66" r:id="rId2"/>
    <p:sldId id="259" r:id="rId3"/>
    <p:sldId id="303" r:id="rId4"/>
    <p:sldId id="267" r:id="rId5"/>
    <p:sldId id="272" r:id="rId6"/>
    <p:sldId id="273" r:id="rId7"/>
    <p:sldId id="274" r:id="rId8"/>
    <p:sldId id="276" r:id="rId9"/>
    <p:sldId id="284" r:id="rId10"/>
    <p:sldId id="317" r:id="rId11"/>
    <p:sldId id="318" r:id="rId12"/>
    <p:sldId id="285" r:id="rId13"/>
    <p:sldId id="286" r:id="rId14"/>
    <p:sldId id="287" r:id="rId15"/>
    <p:sldId id="306" r:id="rId16"/>
    <p:sldId id="305" r:id="rId17"/>
    <p:sldId id="307" r:id="rId18"/>
    <p:sldId id="308" r:id="rId19"/>
    <p:sldId id="309" r:id="rId20"/>
    <p:sldId id="310" r:id="rId21"/>
    <p:sldId id="311" r:id="rId22"/>
    <p:sldId id="312" r:id="rId23"/>
    <p:sldId id="313" r:id="rId24"/>
    <p:sldId id="314" r:id="rId25"/>
    <p:sldId id="315" r:id="rId26"/>
    <p:sldId id="316" r:id="rId27"/>
    <p:sldId id="288" r:id="rId28"/>
    <p:sldId id="282" r:id="rId29"/>
    <p:sldId id="304" r:id="rId30"/>
    <p:sldId id="302" r:id="rId31"/>
    <p:sldId id="293" r:id="rId32"/>
    <p:sldId id="294" r:id="rId33"/>
    <p:sldId id="295" r:id="rId34"/>
    <p:sldId id="283" r:id="rId35"/>
    <p:sldId id="278" r:id="rId36"/>
    <p:sldId id="296" r:id="rId37"/>
    <p:sldId id="297" r:id="rId38"/>
    <p:sldId id="298" r:id="rId39"/>
    <p:sldId id="280" r:id="rId40"/>
    <p:sldId id="279" r:id="rId41"/>
    <p:sldId id="299" r:id="rId42"/>
    <p:sldId id="300" r:id="rId43"/>
    <p:sldId id="281" r:id="rId44"/>
    <p:sldId id="291" r:id="rId45"/>
    <p:sldId id="301" r:id="rId46"/>
    <p:sldId id="292" r:id="rId47"/>
  </p:sldIdLst>
  <p:sldSz cx="9144000" cy="5143500" type="screen16x9"/>
  <p:notesSz cx="6858000" cy="9144000"/>
  <p:embeddedFontLst>
    <p:embeddedFont>
      <p:font typeface="Open Sans" panose="020B0606030504020204" pitchFamily="34" charset="0"/>
      <p:regular r:id="rId49"/>
      <p:bold r:id="rId50"/>
      <p:italic r:id="rId51"/>
      <p:boldItalic r:id="rId52"/>
    </p:embeddedFont>
    <p:embeddedFont>
      <p:font typeface="Lato" panose="020F0502020204030203" pitchFamily="34" charset="0"/>
      <p:regular r:id="rId53"/>
      <p:bold r:id="rId54"/>
      <p:italic r:id="rId55"/>
      <p:boldItalic r:id="rId56"/>
    </p:embeddedFont>
    <p:embeddedFont>
      <p:font typeface="Roboto" panose="02000000000000000000" pitchFamily="2" charset="0"/>
      <p:regular r:id="rId57"/>
      <p:bold r:id="rId58"/>
      <p:italic r:id="rId59"/>
      <p:boldItalic r:id="rId60"/>
    </p:embeddedFont>
    <p:embeddedFont>
      <p:font typeface="Roboto Light" panose="02000000000000000000" pitchFamily="2" charset="0"/>
      <p:regular r:id="rId61"/>
      <p: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1B5"/>
    <a:srgbClr val="F5F5F5"/>
    <a:srgbClr val="435A62"/>
    <a:srgbClr val="F65314"/>
    <a:srgbClr val="FF9D00"/>
    <a:srgbClr val="7CBB00"/>
    <a:srgbClr val="00A1F1"/>
    <a:srgbClr val="3A4042"/>
    <a:srgbClr val="00BF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100" d="100"/>
          <a:sy n="100" d="100"/>
        </p:scale>
        <p:origin x="4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681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34395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9977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PE" dirty="0"/>
              <a:t>https://developer.chrome.com/devtools</a:t>
            </a:r>
          </a:p>
        </p:txBody>
      </p:sp>
    </p:spTree>
    <p:extLst>
      <p:ext uri="{BB962C8B-B14F-4D97-AF65-F5344CB8AC3E}">
        <p14:creationId xmlns:p14="http://schemas.microsoft.com/office/powerpoint/2010/main" val="4106459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8165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93849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61156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928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2530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57846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85004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732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87549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35296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2_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856123" y="2192530"/>
            <a:ext cx="3431754" cy="758440"/>
          </a:xfrm>
          <a:prstGeom prst="rect">
            <a:avLst/>
          </a:prstGeom>
        </p:spPr>
      </p:pic>
    </p:spTree>
    <p:extLst>
      <p:ext uri="{BB962C8B-B14F-4D97-AF65-F5344CB8AC3E}">
        <p14:creationId xmlns:p14="http://schemas.microsoft.com/office/powerpoint/2010/main" val="299799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1_Title and body">
    <p:spTree>
      <p:nvGrpSpPr>
        <p:cNvPr id="1" name="Shape 18"/>
        <p:cNvGrpSpPr/>
        <p:nvPr/>
      </p:nvGrpSpPr>
      <p:grpSpPr>
        <a:xfrm>
          <a:off x="0" y="0"/>
          <a:ext cx="0" cy="0"/>
          <a:chOff x="0" y="0"/>
          <a:chExt cx="0" cy="0"/>
        </a:xfrm>
      </p:grpSpPr>
      <p:sp>
        <p:nvSpPr>
          <p:cNvPr id="19" name="Shape 19"/>
          <p:cNvSpPr/>
          <p:nvPr/>
        </p:nvSpPr>
        <p:spPr>
          <a:xfrm rot="10800000" flipH="1">
            <a:off x="0" y="1388124"/>
            <a:ext cx="9144000" cy="3755375"/>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307744"/>
            <a:ext cx="8222100" cy="767700"/>
          </a:xfrm>
          <a:prstGeom prst="rect">
            <a:avLst/>
          </a:prstGeom>
        </p:spPr>
        <p:txBody>
          <a:bodyPr lIns="91425" tIns="91425" rIns="91425" bIns="91425" anchor="b" anchorCtr="0"/>
          <a:lstStyle>
            <a:lvl1pPr lvl="0">
              <a:spcBef>
                <a:spcPts val="0"/>
              </a:spcBef>
              <a:defRPr>
                <a:solidFill>
                  <a:srgbClr val="F5F5F5"/>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22" name="Shape 22"/>
          <p:cNvSpPr txBox="1">
            <a:spLocks noGrp="1"/>
          </p:cNvSpPr>
          <p:nvPr>
            <p:ph type="body" idx="1"/>
          </p:nvPr>
        </p:nvSpPr>
        <p:spPr>
          <a:xfrm>
            <a:off x="471900" y="1762699"/>
            <a:ext cx="8222100" cy="2866576"/>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Tree>
    <p:extLst>
      <p:ext uri="{BB962C8B-B14F-4D97-AF65-F5344CB8AC3E}">
        <p14:creationId xmlns:p14="http://schemas.microsoft.com/office/powerpoint/2010/main" val="4187709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solidFill>
                  <a:srgbClr val="F5F5F5"/>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ColTx" preserve="1">
  <p:cSld name="1_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solidFill>
                  <a:srgbClr val="F5F5F5"/>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Tree>
    <p:extLst>
      <p:ext uri="{BB962C8B-B14F-4D97-AF65-F5344CB8AC3E}">
        <p14:creationId xmlns:p14="http://schemas.microsoft.com/office/powerpoint/2010/main" val="154349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reserve="1">
  <p:cSld name="2_Title and two columns">
    <p:spTree>
      <p:nvGrpSpPr>
        <p:cNvPr id="1" name="Shape 24"/>
        <p:cNvGrpSpPr/>
        <p:nvPr/>
      </p:nvGrpSpPr>
      <p:grpSpPr>
        <a:xfrm>
          <a:off x="0" y="0"/>
          <a:ext cx="0" cy="0"/>
          <a:chOff x="0" y="0"/>
          <a:chExt cx="0" cy="0"/>
        </a:xfrm>
      </p:grpSpPr>
      <p:sp>
        <p:nvSpPr>
          <p:cNvPr id="25" name="Shape 25"/>
          <p:cNvSpPr/>
          <p:nvPr/>
        </p:nvSpPr>
        <p:spPr>
          <a:xfrm rot="10800000" flipH="1">
            <a:off x="0" y="0"/>
            <a:ext cx="9144000" cy="1718631"/>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solidFill>
                  <a:schemeClr val="tx2"/>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a:spcBef>
                <a:spcPts val="0"/>
              </a:spcBef>
              <a:buSzPct val="100000"/>
              <a:defRPr sz="1400">
                <a:solidFill>
                  <a:srgbClr val="F5F5F5"/>
                </a:solidFill>
              </a:defRPr>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dirty="0"/>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a:spcBef>
                <a:spcPts val="0"/>
              </a:spcBef>
              <a:buSzPct val="100000"/>
              <a:defRPr sz="1400">
                <a:solidFill>
                  <a:srgbClr val="F5F5F5"/>
                </a:solidFill>
              </a:defRPr>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dirty="0"/>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Tree>
    <p:extLst>
      <p:ext uri="{BB962C8B-B14F-4D97-AF65-F5344CB8AC3E}">
        <p14:creationId xmlns:p14="http://schemas.microsoft.com/office/powerpoint/2010/main" val="374889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reserve="1">
  <p:cSld name="3_Title and two columns">
    <p:spTree>
      <p:nvGrpSpPr>
        <p:cNvPr id="1" name="Shape 24"/>
        <p:cNvGrpSpPr/>
        <p:nvPr/>
      </p:nvGrpSpPr>
      <p:grpSpPr>
        <a:xfrm>
          <a:off x="0" y="0"/>
          <a:ext cx="0" cy="0"/>
          <a:chOff x="0" y="0"/>
          <a:chExt cx="0" cy="0"/>
        </a:xfrm>
      </p:grpSpPr>
      <p:sp>
        <p:nvSpPr>
          <p:cNvPr id="25" name="Shape 25"/>
          <p:cNvSpPr/>
          <p:nvPr/>
        </p:nvSpPr>
        <p:spPr>
          <a:xfrm rot="10800000" flipH="1">
            <a:off x="0" y="0"/>
            <a:ext cx="9144000" cy="1718631"/>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solidFill>
                  <a:srgbClr val="F5F5F5"/>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a:spcBef>
                <a:spcPts val="0"/>
              </a:spcBef>
              <a:buSzPct val="100000"/>
              <a:defRPr sz="1400">
                <a:solidFill>
                  <a:srgbClr val="F5F5F5"/>
                </a:solidFill>
              </a:defRPr>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dirty="0"/>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a:spcBef>
                <a:spcPts val="0"/>
              </a:spcBef>
              <a:buSzPct val="100000"/>
              <a:defRPr sz="1400">
                <a:solidFill>
                  <a:srgbClr val="F5F5F5"/>
                </a:solidFill>
              </a:defRPr>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dirty="0"/>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Tree>
    <p:extLst>
      <p:ext uri="{BB962C8B-B14F-4D97-AF65-F5344CB8AC3E}">
        <p14:creationId xmlns:p14="http://schemas.microsoft.com/office/powerpoint/2010/main" val="258734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One column text">
    <p:spTree>
      <p:nvGrpSpPr>
        <p:cNvPr id="1" name="Shape 36"/>
        <p:cNvGrpSpPr/>
        <p:nvPr/>
      </p:nvGrpSpPr>
      <p:grpSpPr>
        <a:xfrm>
          <a:off x="0" y="0"/>
          <a:ext cx="0" cy="0"/>
          <a:chOff x="0" y="0"/>
          <a:chExt cx="0" cy="0"/>
        </a:xfrm>
      </p:grpSpPr>
      <p:sp>
        <p:nvSpPr>
          <p:cNvPr id="37" name="Shape 37"/>
          <p:cNvSpPr txBox="1"/>
          <p:nvPr/>
        </p:nvSpPr>
        <p:spPr>
          <a:xfrm rot="10800000" flipH="1">
            <a:off x="0" y="0"/>
            <a:ext cx="3283027"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solidFill>
                  <a:schemeClr val="bg2"/>
                </a:solidFill>
              </a:defRPr>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dirty="0"/>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bg1">
                    <a:lumMod val="50000"/>
                  </a:schemeClr>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dirty="0"/>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Tree>
    <p:extLst>
      <p:ext uri="{BB962C8B-B14F-4D97-AF65-F5344CB8AC3E}">
        <p14:creationId xmlns:p14="http://schemas.microsoft.com/office/powerpoint/2010/main" val="75397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
        <p:nvSpPr>
          <p:cNvPr id="7" name="Shape 22"/>
          <p:cNvSpPr txBox="1">
            <a:spLocks noGrp="1"/>
          </p:cNvSpPr>
          <p:nvPr>
            <p:ph type="body" idx="13"/>
          </p:nvPr>
        </p:nvSpPr>
        <p:spPr>
          <a:xfrm>
            <a:off x="3726426" y="570271"/>
            <a:ext cx="4967574" cy="4059004"/>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Tree>
    <p:extLst>
      <p:ext uri="{BB962C8B-B14F-4D97-AF65-F5344CB8AC3E}">
        <p14:creationId xmlns:p14="http://schemas.microsoft.com/office/powerpoint/2010/main" val="164511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
        <p:nvSpPr>
          <p:cNvPr id="7" name="Shape 22"/>
          <p:cNvSpPr txBox="1">
            <a:spLocks noGrp="1"/>
          </p:cNvSpPr>
          <p:nvPr>
            <p:ph type="body" idx="13"/>
          </p:nvPr>
        </p:nvSpPr>
        <p:spPr>
          <a:xfrm>
            <a:off x="3726426" y="570271"/>
            <a:ext cx="4967574" cy="4059004"/>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Tree>
    <p:extLst>
      <p:ext uri="{BB962C8B-B14F-4D97-AF65-F5344CB8AC3E}">
        <p14:creationId xmlns:p14="http://schemas.microsoft.com/office/powerpoint/2010/main" val="320995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One column text">
    <p:bg>
      <p:bgPr>
        <a:solidFill>
          <a:srgbClr val="00A1F1"/>
        </a:solidFill>
        <a:effectLst/>
      </p:bgPr>
    </p:bg>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
        <p:nvSpPr>
          <p:cNvPr id="7" name="Shape 22"/>
          <p:cNvSpPr txBox="1">
            <a:spLocks noGrp="1"/>
          </p:cNvSpPr>
          <p:nvPr>
            <p:ph type="body" idx="13"/>
          </p:nvPr>
        </p:nvSpPr>
        <p:spPr>
          <a:xfrm>
            <a:off x="3726426" y="570271"/>
            <a:ext cx="4967574" cy="4059004"/>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Tree>
    <p:extLst>
      <p:ext uri="{BB962C8B-B14F-4D97-AF65-F5344CB8AC3E}">
        <p14:creationId xmlns:p14="http://schemas.microsoft.com/office/powerpoint/2010/main" val="384773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3A4042"/>
        </a:solidFill>
        <a:effectLst/>
      </p:bgPr>
    </p:bg>
    <p:spTree>
      <p:nvGrpSpPr>
        <p:cNvPr id="1" name="Shape 9"/>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972260" y="2489617"/>
            <a:ext cx="1180454" cy="1180454"/>
          </a:xfrm>
          <a:prstGeom prst="ellipse">
            <a:avLst/>
          </a:prstGeom>
          <a:effectLst>
            <a:outerShdw blurRad="50800" dist="38100" dir="5400000" algn="t" rotWithShape="0">
              <a:prstClr val="black">
                <a:alpha val="40000"/>
              </a:prstClr>
            </a:outerShdw>
          </a:effectLst>
        </p:spPr>
      </p:pic>
      <p:sp>
        <p:nvSpPr>
          <p:cNvPr id="12" name="Shape 12"/>
          <p:cNvSpPr txBox="1">
            <a:spLocks noGrp="1"/>
          </p:cNvSpPr>
          <p:nvPr>
            <p:ph type="ctrTitle" hasCustomPrompt="1"/>
          </p:nvPr>
        </p:nvSpPr>
        <p:spPr>
          <a:xfrm>
            <a:off x="390525" y="963269"/>
            <a:ext cx="8222100" cy="933600"/>
          </a:xfrm>
          <a:prstGeom prst="rect">
            <a:avLst/>
          </a:prstGeom>
        </p:spPr>
        <p:txBody>
          <a:bodyPr lIns="91425" tIns="91425" rIns="91425" bIns="91425" anchor="b" anchorCtr="0"/>
          <a:lstStyle>
            <a:lvl1pPr lvl="0">
              <a:spcBef>
                <a:spcPts val="0"/>
              </a:spcBef>
              <a:buSzPct val="100000"/>
              <a:defRPr sz="4400">
                <a:solidFill>
                  <a:schemeClr val="bg1"/>
                </a:solidFill>
                <a:latin typeface="Roboto Light" panose="02000000000000000000" pitchFamily="2" charset="0"/>
                <a:ea typeface="Roboto Light" panose="02000000000000000000" pitchFamily="2" charset="0"/>
                <a:cs typeface="Open Sans" panose="020B0606030504020204" pitchFamily="34" charset="0"/>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dirty="0"/>
              <a:t>TÍTULO DEL CURSO</a:t>
            </a:r>
          </a:p>
        </p:txBody>
      </p:sp>
      <p:sp>
        <p:nvSpPr>
          <p:cNvPr id="13" name="Shape 13"/>
          <p:cNvSpPr txBox="1">
            <a:spLocks noGrp="1"/>
          </p:cNvSpPr>
          <p:nvPr>
            <p:ph type="subTitle" idx="1" hasCustomPrompt="1"/>
          </p:nvPr>
        </p:nvSpPr>
        <p:spPr>
          <a:xfrm>
            <a:off x="2374308" y="2489617"/>
            <a:ext cx="3950291"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bg1">
                    <a:lumMod val="95000"/>
                  </a:schemeClr>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r>
              <a:rPr lang="en-US" dirty="0" err="1"/>
              <a:t>Nombre</a:t>
            </a:r>
            <a:r>
              <a:rPr lang="en-US" dirty="0"/>
              <a:t> del instructor(a)</a:t>
            </a:r>
            <a:endParaRPr dirty="0"/>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cxnSp>
        <p:nvCxnSpPr>
          <p:cNvPr id="4" name="Straight Connector 3"/>
          <p:cNvCxnSpPr/>
          <p:nvPr userDrawn="1"/>
        </p:nvCxnSpPr>
        <p:spPr>
          <a:xfrm>
            <a:off x="390525" y="2177143"/>
            <a:ext cx="8222100" cy="0"/>
          </a:xfrm>
          <a:prstGeom prst="line">
            <a:avLst/>
          </a:prstGeom>
          <a:ln w="19050">
            <a:solidFill>
              <a:srgbClr val="F5F5F5"/>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rotWithShape="1">
          <a:blip r:embed="rId3" cstate="print">
            <a:biLevel thresh="25000"/>
            <a:extLst>
              <a:ext uri="{28A0092B-C50C-407E-A947-70E740481C1C}">
                <a14:useLocalDpi xmlns:a14="http://schemas.microsoft.com/office/drawing/2010/main"/>
              </a:ext>
            </a:extLst>
          </a:blip>
          <a:srcRect/>
          <a:stretch/>
        </p:blipFill>
        <p:spPr>
          <a:xfrm>
            <a:off x="390525" y="4414744"/>
            <a:ext cx="1983783" cy="434835"/>
          </a:xfrm>
          <a:prstGeom prst="rect">
            <a:avLst/>
          </a:prstGeom>
        </p:spPr>
      </p:pic>
      <p:pic>
        <p:nvPicPr>
          <p:cNvPr id="7" name="Picture 6"/>
          <p:cNvPicPr>
            <a:picLocks noChangeAspect="1"/>
          </p:cNvPicPr>
          <p:nvPr userDrawn="1"/>
        </p:nvPicPr>
        <p:blipFill>
          <a:blip r:embed="rId4">
            <a:biLevel thresh="25000"/>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Lst>
          </a:blip>
          <a:stretch>
            <a:fillRect/>
          </a:stretch>
        </p:blipFill>
        <p:spPr>
          <a:xfrm>
            <a:off x="4132113" y="4412487"/>
            <a:ext cx="1411432" cy="434835"/>
          </a:xfrm>
          <a:prstGeom prst="rect">
            <a:avLst/>
          </a:prstGeom>
        </p:spPr>
      </p:pic>
      <p:pic>
        <p:nvPicPr>
          <p:cNvPr id="9" name="Picture 8"/>
          <p:cNvPicPr>
            <a:picLocks noChangeAspect="1"/>
          </p:cNvPicPr>
          <p:nvPr userDrawn="1"/>
        </p:nvPicPr>
        <p:blipFill>
          <a:blip r:embed="rId6">
            <a:biLevel thresh="25000"/>
            <a:extLst>
              <a:ext uri="{BEBA8EAE-BF5A-486C-A8C5-ECC9F3942E4B}">
                <a14:imgProps xmlns:a14="http://schemas.microsoft.com/office/drawing/2010/main">
                  <a14:imgLayer r:embed="rId7">
                    <a14:imgEffect>
                      <a14:brightnessContrast bright="40000" contrast="-40000"/>
                    </a14:imgEffect>
                  </a14:imgLayer>
                </a14:imgProps>
              </a:ext>
            </a:extLst>
          </a:blip>
          <a:stretch>
            <a:fillRect/>
          </a:stretch>
        </p:blipFill>
        <p:spPr>
          <a:xfrm>
            <a:off x="7301350" y="4412487"/>
            <a:ext cx="1311275" cy="437092"/>
          </a:xfrm>
          <a:prstGeom prst="rect">
            <a:avLst/>
          </a:prstGeom>
        </p:spPr>
      </p:pic>
      <p:sp>
        <p:nvSpPr>
          <p:cNvPr id="18" name="Content Placeholder 20"/>
          <p:cNvSpPr>
            <a:spLocks noGrp="1"/>
          </p:cNvSpPr>
          <p:nvPr>
            <p:ph sz="quarter" idx="13" hasCustomPrompt="1"/>
          </p:nvPr>
        </p:nvSpPr>
        <p:spPr>
          <a:xfrm>
            <a:off x="2374307" y="3023658"/>
            <a:ext cx="3950292" cy="281919"/>
          </a:xfrm>
        </p:spPr>
        <p:txBody>
          <a:bodyPr anchor="ctr"/>
          <a:lstStyle>
            <a:lvl1pPr marR="0" algn="l" rtl="0">
              <a:lnSpc>
                <a:spcPct val="100000"/>
              </a:lnSpc>
              <a:spcBef>
                <a:spcPts val="0"/>
              </a:spcBef>
              <a:spcAft>
                <a:spcPts val="0"/>
              </a:spcAft>
              <a:buClr>
                <a:schemeClr val="lt1"/>
              </a:buClr>
              <a:buSzPct val="100000"/>
              <a:buFont typeface="Roboto"/>
              <a:buNone/>
              <a:defRPr lang="en-US" sz="1200" b="0" i="0" u="none" strike="noStrike" cap="none" dirty="0" smtClean="0">
                <a:solidFill>
                  <a:schemeClr val="bg1">
                    <a:lumMod val="85000"/>
                  </a:schemeClr>
                </a:solidFill>
                <a:latin typeface="Roboto"/>
                <a:ea typeface="Roboto"/>
                <a:cs typeface="Roboto"/>
                <a:sym typeface="Roboto"/>
              </a:defRPr>
            </a:lvl1pPr>
          </a:lstStyle>
          <a:p>
            <a:pPr lvl="0"/>
            <a:r>
              <a:rPr lang="en-US" dirty="0" err="1"/>
              <a:t>Información</a:t>
            </a:r>
            <a:r>
              <a:rPr lang="en-US" dirty="0"/>
              <a:t> 1</a:t>
            </a:r>
          </a:p>
        </p:txBody>
      </p:sp>
      <p:sp>
        <p:nvSpPr>
          <p:cNvPr id="19" name="Content Placeholder 20"/>
          <p:cNvSpPr>
            <a:spLocks noGrp="1"/>
          </p:cNvSpPr>
          <p:nvPr>
            <p:ph sz="quarter" idx="14" hasCustomPrompt="1"/>
          </p:nvPr>
        </p:nvSpPr>
        <p:spPr>
          <a:xfrm>
            <a:off x="2374307" y="3512032"/>
            <a:ext cx="3950292" cy="281919"/>
          </a:xfrm>
        </p:spPr>
        <p:txBody>
          <a:bodyPr anchor="ctr"/>
          <a:lstStyle>
            <a:lvl1pPr marR="0" algn="l" rtl="0">
              <a:lnSpc>
                <a:spcPct val="100000"/>
              </a:lnSpc>
              <a:spcBef>
                <a:spcPts val="0"/>
              </a:spcBef>
              <a:spcAft>
                <a:spcPts val="0"/>
              </a:spcAft>
              <a:buClr>
                <a:schemeClr val="lt1"/>
              </a:buClr>
              <a:buSzPct val="100000"/>
              <a:buFont typeface="Roboto"/>
              <a:buNone/>
              <a:defRPr lang="en-US" sz="1200" b="0" i="0" u="none" strike="noStrike" cap="none" dirty="0" smtClean="0">
                <a:solidFill>
                  <a:schemeClr val="bg1">
                    <a:lumMod val="85000"/>
                  </a:schemeClr>
                </a:solidFill>
                <a:latin typeface="Roboto"/>
                <a:ea typeface="Roboto"/>
                <a:cs typeface="Roboto"/>
                <a:sym typeface="Roboto"/>
              </a:defRPr>
            </a:lvl1pPr>
          </a:lstStyle>
          <a:p>
            <a:pPr lvl="0"/>
            <a:r>
              <a:rPr lang="en-US" dirty="0" err="1"/>
              <a:t>Información</a:t>
            </a:r>
            <a:r>
              <a:rPr lang="en-US" dirty="0"/>
              <a:t> 3</a:t>
            </a:r>
          </a:p>
        </p:txBody>
      </p:sp>
      <p:sp>
        <p:nvSpPr>
          <p:cNvPr id="20" name="Content Placeholder 20"/>
          <p:cNvSpPr>
            <a:spLocks noGrp="1"/>
          </p:cNvSpPr>
          <p:nvPr>
            <p:ph sz="quarter" idx="15" hasCustomPrompt="1"/>
          </p:nvPr>
        </p:nvSpPr>
        <p:spPr>
          <a:xfrm>
            <a:off x="2374307" y="3267845"/>
            <a:ext cx="3950292" cy="281919"/>
          </a:xfrm>
        </p:spPr>
        <p:txBody>
          <a:bodyPr anchor="ctr"/>
          <a:lstStyle>
            <a:lvl1pPr marR="0" algn="l" rtl="0">
              <a:lnSpc>
                <a:spcPct val="100000"/>
              </a:lnSpc>
              <a:spcBef>
                <a:spcPts val="0"/>
              </a:spcBef>
              <a:spcAft>
                <a:spcPts val="0"/>
              </a:spcAft>
              <a:buClr>
                <a:schemeClr val="lt1"/>
              </a:buClr>
              <a:buSzPct val="100000"/>
              <a:buFont typeface="Roboto"/>
              <a:buNone/>
              <a:defRPr lang="en-US" sz="1200" b="0" i="0" u="none" strike="noStrike" cap="none" dirty="0" smtClean="0">
                <a:solidFill>
                  <a:schemeClr val="bg1">
                    <a:lumMod val="85000"/>
                  </a:schemeClr>
                </a:solidFill>
                <a:latin typeface="Roboto"/>
                <a:ea typeface="Roboto"/>
                <a:cs typeface="Roboto"/>
                <a:sym typeface="Roboto"/>
              </a:defRPr>
            </a:lvl1pPr>
          </a:lstStyle>
          <a:p>
            <a:pPr lvl="0"/>
            <a:r>
              <a:rPr lang="en-US" dirty="0" err="1"/>
              <a:t>Información</a:t>
            </a:r>
            <a:r>
              <a:rPr lang="en-US" dirty="0"/>
              <a:t> 2</a:t>
            </a:r>
          </a:p>
        </p:txBody>
      </p:sp>
    </p:spTree>
    <p:extLst>
      <p:ext uri="{BB962C8B-B14F-4D97-AF65-F5344CB8AC3E}">
        <p14:creationId xmlns:p14="http://schemas.microsoft.com/office/powerpoint/2010/main" val="367870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One column text">
    <p:bg>
      <p:bgPr>
        <a:solidFill>
          <a:srgbClr val="7CBB00"/>
        </a:solidFill>
        <a:effectLst/>
      </p:bgPr>
    </p:bg>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
        <p:nvSpPr>
          <p:cNvPr id="7" name="Shape 22"/>
          <p:cNvSpPr txBox="1">
            <a:spLocks noGrp="1"/>
          </p:cNvSpPr>
          <p:nvPr>
            <p:ph type="body" idx="13"/>
          </p:nvPr>
        </p:nvSpPr>
        <p:spPr>
          <a:xfrm>
            <a:off x="3726426" y="570271"/>
            <a:ext cx="4967574" cy="4059004"/>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Tree>
    <p:extLst>
      <p:ext uri="{BB962C8B-B14F-4D97-AF65-F5344CB8AC3E}">
        <p14:creationId xmlns:p14="http://schemas.microsoft.com/office/powerpoint/2010/main" val="102221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One column text">
    <p:bg>
      <p:bgPr>
        <a:solidFill>
          <a:srgbClr val="FF9D00"/>
        </a:solidFill>
        <a:effectLst/>
      </p:bgPr>
    </p:bg>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
        <p:nvSpPr>
          <p:cNvPr id="7" name="Shape 22"/>
          <p:cNvSpPr txBox="1">
            <a:spLocks noGrp="1"/>
          </p:cNvSpPr>
          <p:nvPr>
            <p:ph type="body" idx="13"/>
          </p:nvPr>
        </p:nvSpPr>
        <p:spPr>
          <a:xfrm>
            <a:off x="3726426" y="570271"/>
            <a:ext cx="4967574" cy="4059004"/>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Tree>
    <p:extLst>
      <p:ext uri="{BB962C8B-B14F-4D97-AF65-F5344CB8AC3E}">
        <p14:creationId xmlns:p14="http://schemas.microsoft.com/office/powerpoint/2010/main" val="254883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One column text">
    <p:bg>
      <p:bgPr>
        <a:solidFill>
          <a:srgbClr val="F65314"/>
        </a:solidFill>
        <a:effectLst/>
      </p:bgPr>
    </p:bg>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
        <p:nvSpPr>
          <p:cNvPr id="7" name="Shape 22"/>
          <p:cNvSpPr txBox="1">
            <a:spLocks noGrp="1"/>
          </p:cNvSpPr>
          <p:nvPr>
            <p:ph type="body" idx="13"/>
          </p:nvPr>
        </p:nvSpPr>
        <p:spPr>
          <a:xfrm>
            <a:off x="3726426" y="570271"/>
            <a:ext cx="4967574" cy="4059004"/>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Tree>
    <p:extLst>
      <p:ext uri="{BB962C8B-B14F-4D97-AF65-F5344CB8AC3E}">
        <p14:creationId xmlns:p14="http://schemas.microsoft.com/office/powerpoint/2010/main" val="204845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solidFill>
                  <a:schemeClr val="lt1"/>
                </a:solidFill>
              </a:rPr>
              <a:t>‹#›</a:t>
            </a:fld>
            <a:endParaRPr lang="es-419">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solidFill>
                  <a:schemeClr val="lt1"/>
                </a:solidFill>
              </a:rPr>
              <a:t>‹#›</a:t>
            </a:fld>
            <a:endParaRPr lang="es-419">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 title and description">
    <p:spTree>
      <p:nvGrpSpPr>
        <p:cNvPr id="1" name="Shape 45"/>
        <p:cNvGrpSpPr/>
        <p:nvPr/>
      </p:nvGrpSpPr>
      <p:grpSpPr>
        <a:xfrm>
          <a:off x="0" y="0"/>
          <a:ext cx="0" cy="0"/>
          <a:chOff x="0" y="0"/>
          <a:chExt cx="0" cy="0"/>
        </a:xfrm>
      </p:grpSpPr>
      <p:sp>
        <p:nvSpPr>
          <p:cNvPr id="46" name="Shape 46"/>
          <p:cNvSpPr/>
          <p:nvPr userDrawn="1"/>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solidFill>
                  <a:schemeClr val="lt1"/>
                </a:solidFill>
              </a:rPr>
              <a:t>‹#›</a:t>
            </a:fld>
            <a:endParaRPr lang="es-419">
              <a:solidFill>
                <a:schemeClr val="lt1"/>
              </a:solidFill>
            </a:endParaRPr>
          </a:p>
        </p:txBody>
      </p:sp>
    </p:spTree>
    <p:extLst>
      <p:ext uri="{BB962C8B-B14F-4D97-AF65-F5344CB8AC3E}">
        <p14:creationId xmlns:p14="http://schemas.microsoft.com/office/powerpoint/2010/main" val="99955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solidFill>
                  <a:schemeClr val="lt1"/>
                </a:solidFill>
              </a:rPr>
              <a:t>‹#›</a:t>
            </a:fld>
            <a:endParaRPr lang="es-419">
              <a:solidFill>
                <a:schemeClr val="lt1"/>
              </a:solidFill>
            </a:endParaRPr>
          </a:p>
        </p:txBody>
      </p:sp>
      <p:sp>
        <p:nvSpPr>
          <p:cNvPr id="3" name="Title 2"/>
          <p:cNvSpPr>
            <a:spLocks noGrp="1"/>
          </p:cNvSpPr>
          <p:nvPr>
            <p:ph type="title"/>
          </p:nvPr>
        </p:nvSpPr>
        <p:spPr/>
        <p:txBody>
          <a:bodyPr/>
          <a:lstStyle>
            <a:lvl1pPr>
              <a:defRPr>
                <a:solidFill>
                  <a:schemeClr val="tx2"/>
                </a:solidFill>
                <a:latin typeface="Roboto Light" panose="02000000000000000000" pitchFamily="2" charset="0"/>
                <a:ea typeface="Roboto Light" panose="02000000000000000000" pitchFamily="2" charset="0"/>
              </a:defRPr>
            </a:lvl1pPr>
          </a:lstStyle>
          <a:p>
            <a:r>
              <a:rPr lang="en-US" dirty="0"/>
              <a:t>Click to edit Master title style</a:t>
            </a:r>
            <a:endParaRPr lang="es-PE"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solidFill>
                  <a:schemeClr val="lt1"/>
                </a:solidFill>
              </a:rPr>
              <a:t>‹#›</a:t>
            </a:fld>
            <a:endParaRPr lang="es-419">
              <a:solidFill>
                <a:schemeClr val="lt1"/>
              </a:solidFill>
            </a:endParaRPr>
          </a:p>
        </p:txBody>
      </p:sp>
      <p:sp>
        <p:nvSpPr>
          <p:cNvPr id="3" name="Title 2"/>
          <p:cNvSpPr>
            <a:spLocks noGrp="1"/>
          </p:cNvSpPr>
          <p:nvPr>
            <p:ph type="title"/>
          </p:nvPr>
        </p:nvSpPr>
        <p:spPr/>
        <p:txBody>
          <a:bodyPr/>
          <a:lstStyle>
            <a:lvl1pPr>
              <a:defRPr>
                <a:solidFill>
                  <a:schemeClr val="tx2"/>
                </a:solidFill>
                <a:latin typeface="Roboto Light" panose="02000000000000000000" pitchFamily="2" charset="0"/>
                <a:ea typeface="Roboto Light" panose="02000000000000000000" pitchFamily="2" charset="0"/>
              </a:defRPr>
            </a:lvl1pPr>
          </a:lstStyle>
          <a:p>
            <a:r>
              <a:rPr lang="en-US" dirty="0"/>
              <a:t>Click to edit Master title style</a:t>
            </a:r>
            <a:endParaRPr lang="es-PE" dirty="0"/>
          </a:p>
        </p:txBody>
      </p:sp>
    </p:spTree>
    <p:extLst>
      <p:ext uri="{BB962C8B-B14F-4D97-AF65-F5344CB8AC3E}">
        <p14:creationId xmlns:p14="http://schemas.microsoft.com/office/powerpoint/2010/main" val="231004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72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dirty="0"/>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Tree>
    <p:extLst>
      <p:ext uri="{BB962C8B-B14F-4D97-AF65-F5344CB8AC3E}">
        <p14:creationId xmlns:p14="http://schemas.microsoft.com/office/powerpoint/2010/main" val="233569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F5F5F5"/>
        </a:solidFill>
        <a:effectLst/>
      </p:bgPr>
    </p:bg>
    <p:spTree>
      <p:nvGrpSpPr>
        <p:cNvPr id="1" name="Shape 9"/>
        <p:cNvGrpSpPr/>
        <p:nvPr/>
      </p:nvGrpSpPr>
      <p:grpSpPr>
        <a:xfrm>
          <a:off x="0" y="0"/>
          <a:ext cx="0" cy="0"/>
          <a:chOff x="0" y="0"/>
          <a:chExt cx="0" cy="0"/>
        </a:xfrm>
      </p:grpSpPr>
      <p:sp>
        <p:nvSpPr>
          <p:cNvPr id="12" name="Shape 12"/>
          <p:cNvSpPr txBox="1">
            <a:spLocks noGrp="1"/>
          </p:cNvSpPr>
          <p:nvPr>
            <p:ph type="ctrTitle" hasCustomPrompt="1"/>
          </p:nvPr>
        </p:nvSpPr>
        <p:spPr>
          <a:xfrm>
            <a:off x="390525" y="963269"/>
            <a:ext cx="8222100" cy="933600"/>
          </a:xfrm>
          <a:prstGeom prst="rect">
            <a:avLst/>
          </a:prstGeom>
        </p:spPr>
        <p:txBody>
          <a:bodyPr lIns="91425" tIns="91425" rIns="91425" bIns="91425" anchor="b" anchorCtr="0"/>
          <a:lstStyle>
            <a:lvl1pPr lvl="0" algn="l">
              <a:spcBef>
                <a:spcPts val="0"/>
              </a:spcBef>
              <a:buSzPct val="100000"/>
              <a:defRPr sz="4400" baseline="0">
                <a:solidFill>
                  <a:schemeClr val="bg2"/>
                </a:solidFill>
                <a:latin typeface="Roboto Light" panose="02000000000000000000" pitchFamily="2" charset="0"/>
                <a:ea typeface="Roboto Light" panose="02000000000000000000" pitchFamily="2" charset="0"/>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dirty="0"/>
              <a:t>TÍTULO DEL CURSO</a:t>
            </a:r>
          </a:p>
        </p:txBody>
      </p:sp>
      <p:sp>
        <p:nvSpPr>
          <p:cNvPr id="13" name="Shape 13"/>
          <p:cNvSpPr txBox="1">
            <a:spLocks noGrp="1"/>
          </p:cNvSpPr>
          <p:nvPr>
            <p:ph type="subTitle" idx="1" hasCustomPrompt="1"/>
          </p:nvPr>
        </p:nvSpPr>
        <p:spPr>
          <a:xfrm>
            <a:off x="2374308" y="2489617"/>
            <a:ext cx="3950291"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tx2"/>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r>
              <a:rPr lang="en-US" dirty="0" err="1"/>
              <a:t>Nombre</a:t>
            </a:r>
            <a:r>
              <a:rPr lang="en-US" dirty="0"/>
              <a:t> del instructor(a)</a:t>
            </a:r>
            <a:endParaRPr dirty="0"/>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cxnSp>
        <p:nvCxnSpPr>
          <p:cNvPr id="4" name="Straight Connector 3"/>
          <p:cNvCxnSpPr/>
          <p:nvPr userDrawn="1"/>
        </p:nvCxnSpPr>
        <p:spPr>
          <a:xfrm>
            <a:off x="390525" y="2177143"/>
            <a:ext cx="8222100" cy="0"/>
          </a:xfrm>
          <a:prstGeom prst="line">
            <a:avLst/>
          </a:prstGeom>
          <a:ln w="19050">
            <a:solidFill>
              <a:srgbClr val="3A404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0525" y="4414744"/>
            <a:ext cx="1983783" cy="434835"/>
          </a:xfrm>
          <a:prstGeom prst="rect">
            <a:avLst/>
          </a:prstGeom>
        </p:spPr>
      </p:pic>
      <p:pic>
        <p:nvPicPr>
          <p:cNvPr id="7" name="Picture 6"/>
          <p:cNvPicPr>
            <a:picLocks noChangeAspect="1"/>
          </p:cNvPicPr>
          <p:nvPr userDrawn="1"/>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Lst>
          </a:blip>
          <a:stretch>
            <a:fillRect/>
          </a:stretch>
        </p:blipFill>
        <p:spPr>
          <a:xfrm>
            <a:off x="4132113" y="4412487"/>
            <a:ext cx="1411432" cy="434835"/>
          </a:xfrm>
          <a:prstGeom prst="rect">
            <a:avLst/>
          </a:prstGeom>
        </p:spPr>
      </p:pic>
      <p:pic>
        <p:nvPicPr>
          <p:cNvPr id="9" name="Picture 8"/>
          <p:cNvPicPr>
            <a:picLocks noChangeAspect="1"/>
          </p:cNvPicPr>
          <p:nvPr userDrawn="1"/>
        </p:nvPicPr>
        <p:blipFill>
          <a:blip r:embed="rId5">
            <a:grayscl/>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a:xfrm>
            <a:off x="7301350" y="4412487"/>
            <a:ext cx="1311275" cy="437092"/>
          </a:xfrm>
          <a:prstGeom prst="rect">
            <a:avLst/>
          </a:prstGeom>
        </p:spPr>
      </p:pic>
      <p:sp>
        <p:nvSpPr>
          <p:cNvPr id="21" name="Content Placeholder 20"/>
          <p:cNvSpPr>
            <a:spLocks noGrp="1"/>
          </p:cNvSpPr>
          <p:nvPr>
            <p:ph sz="quarter" idx="13" hasCustomPrompt="1"/>
          </p:nvPr>
        </p:nvSpPr>
        <p:spPr>
          <a:xfrm>
            <a:off x="2374307" y="3023658"/>
            <a:ext cx="3950292" cy="281919"/>
          </a:xfrm>
        </p:spPr>
        <p:txBody>
          <a:bodyPr anchor="ctr"/>
          <a:lstStyle>
            <a:lvl1pPr marR="0" algn="l" rtl="0">
              <a:lnSpc>
                <a:spcPct val="100000"/>
              </a:lnSpc>
              <a:spcBef>
                <a:spcPts val="0"/>
              </a:spcBef>
              <a:spcAft>
                <a:spcPts val="0"/>
              </a:spcAft>
              <a:buClr>
                <a:schemeClr val="lt1"/>
              </a:buClr>
              <a:buSzPct val="100000"/>
              <a:buFont typeface="Roboto"/>
              <a:buNone/>
              <a:defRPr lang="en-US" sz="1200" b="0" i="0" u="none" strike="noStrike" cap="none" dirty="0" smtClean="0">
                <a:solidFill>
                  <a:schemeClr val="bg2">
                    <a:lumMod val="60000"/>
                    <a:lumOff val="40000"/>
                  </a:schemeClr>
                </a:solidFill>
                <a:latin typeface="Roboto"/>
                <a:ea typeface="Roboto"/>
                <a:cs typeface="Roboto"/>
                <a:sym typeface="Roboto"/>
              </a:defRPr>
            </a:lvl1pPr>
          </a:lstStyle>
          <a:p>
            <a:pPr lvl="0"/>
            <a:r>
              <a:rPr lang="en-US" dirty="0" err="1"/>
              <a:t>Información</a:t>
            </a:r>
            <a:r>
              <a:rPr lang="en-US" dirty="0"/>
              <a:t> 1</a:t>
            </a:r>
          </a:p>
        </p:txBody>
      </p:sp>
      <p:sp>
        <p:nvSpPr>
          <p:cNvPr id="23" name="Content Placeholder 20"/>
          <p:cNvSpPr>
            <a:spLocks noGrp="1"/>
          </p:cNvSpPr>
          <p:nvPr>
            <p:ph sz="quarter" idx="14" hasCustomPrompt="1"/>
          </p:nvPr>
        </p:nvSpPr>
        <p:spPr>
          <a:xfrm>
            <a:off x="2374307" y="3512032"/>
            <a:ext cx="3950292" cy="281919"/>
          </a:xfrm>
        </p:spPr>
        <p:txBody>
          <a:bodyPr anchor="ctr"/>
          <a:lstStyle>
            <a:lvl1pPr marR="0" algn="l" rtl="0">
              <a:lnSpc>
                <a:spcPct val="100000"/>
              </a:lnSpc>
              <a:spcBef>
                <a:spcPts val="0"/>
              </a:spcBef>
              <a:spcAft>
                <a:spcPts val="0"/>
              </a:spcAft>
              <a:buClr>
                <a:schemeClr val="lt1"/>
              </a:buClr>
              <a:buSzPct val="100000"/>
              <a:buFont typeface="Roboto"/>
              <a:buNone/>
              <a:defRPr lang="en-US" sz="1200" b="0" i="0" u="none" strike="noStrike" cap="none" dirty="0" smtClean="0">
                <a:solidFill>
                  <a:schemeClr val="bg2">
                    <a:lumMod val="60000"/>
                    <a:lumOff val="40000"/>
                  </a:schemeClr>
                </a:solidFill>
                <a:latin typeface="Roboto"/>
                <a:ea typeface="Roboto"/>
                <a:cs typeface="Roboto"/>
                <a:sym typeface="Roboto"/>
              </a:defRPr>
            </a:lvl1pPr>
          </a:lstStyle>
          <a:p>
            <a:pPr lvl="0"/>
            <a:r>
              <a:rPr lang="en-US" dirty="0" err="1"/>
              <a:t>Información</a:t>
            </a:r>
            <a:r>
              <a:rPr lang="en-US" dirty="0"/>
              <a:t> 3</a:t>
            </a:r>
          </a:p>
        </p:txBody>
      </p:sp>
      <p:sp>
        <p:nvSpPr>
          <p:cNvPr id="24" name="Content Placeholder 20"/>
          <p:cNvSpPr>
            <a:spLocks noGrp="1"/>
          </p:cNvSpPr>
          <p:nvPr>
            <p:ph sz="quarter" idx="15" hasCustomPrompt="1"/>
          </p:nvPr>
        </p:nvSpPr>
        <p:spPr>
          <a:xfrm>
            <a:off x="2374307" y="3267845"/>
            <a:ext cx="3950292" cy="281919"/>
          </a:xfrm>
        </p:spPr>
        <p:txBody>
          <a:bodyPr anchor="ctr"/>
          <a:lstStyle>
            <a:lvl1pPr marR="0" algn="l" rtl="0">
              <a:lnSpc>
                <a:spcPct val="100000"/>
              </a:lnSpc>
              <a:spcBef>
                <a:spcPts val="0"/>
              </a:spcBef>
              <a:spcAft>
                <a:spcPts val="0"/>
              </a:spcAft>
              <a:buClr>
                <a:schemeClr val="lt1"/>
              </a:buClr>
              <a:buSzPct val="100000"/>
              <a:buFont typeface="Roboto"/>
              <a:buNone/>
              <a:defRPr lang="en-US" sz="1200" b="0" i="0" u="none" strike="noStrike" cap="none" dirty="0" smtClean="0">
                <a:solidFill>
                  <a:schemeClr val="bg2">
                    <a:lumMod val="60000"/>
                    <a:lumOff val="40000"/>
                  </a:schemeClr>
                </a:solidFill>
                <a:latin typeface="Roboto"/>
                <a:ea typeface="Roboto"/>
                <a:cs typeface="Roboto"/>
                <a:sym typeface="Roboto"/>
              </a:defRPr>
            </a:lvl1pPr>
          </a:lstStyle>
          <a:p>
            <a:pPr lvl="0"/>
            <a:r>
              <a:rPr lang="en-US" dirty="0" err="1"/>
              <a:t>Información</a:t>
            </a:r>
            <a:r>
              <a:rPr lang="en-US" dirty="0"/>
              <a:t> 2</a:t>
            </a:r>
          </a:p>
        </p:txBody>
      </p:sp>
      <p:pic>
        <p:nvPicPr>
          <p:cNvPr id="15" name="Picture 14"/>
          <p:cNvPicPr>
            <a:picLocks noChangeAspect="1"/>
          </p:cNvPicPr>
          <p:nvPr userDrawn="1"/>
        </p:nvPicPr>
        <p:blipFill rotWithShape="1">
          <a:blip r:embed="rId7" cstate="print">
            <a:extLst>
              <a:ext uri="{28A0092B-C50C-407E-A947-70E740481C1C}">
                <a14:useLocalDpi xmlns:a14="http://schemas.microsoft.com/office/drawing/2010/main"/>
              </a:ext>
            </a:extLst>
          </a:blip>
          <a:srcRect/>
          <a:stretch/>
        </p:blipFill>
        <p:spPr>
          <a:xfrm>
            <a:off x="972260" y="2489617"/>
            <a:ext cx="1180454" cy="1180454"/>
          </a:xfrm>
          <a:prstGeom prst="ellipse">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35305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F5F5F5"/>
        </a:solidFill>
        <a:effectLst/>
      </p:bgPr>
    </p:bg>
    <p:spTree>
      <p:nvGrpSpPr>
        <p:cNvPr id="1" name="Shape 9"/>
        <p:cNvGrpSpPr/>
        <p:nvPr/>
      </p:nvGrpSpPr>
      <p:grpSpPr>
        <a:xfrm>
          <a:off x="0" y="0"/>
          <a:ext cx="0" cy="0"/>
          <a:chOff x="0" y="0"/>
          <a:chExt cx="0" cy="0"/>
        </a:xfrm>
      </p:grpSpPr>
      <p:sp>
        <p:nvSpPr>
          <p:cNvPr id="12" name="Shape 12"/>
          <p:cNvSpPr txBox="1">
            <a:spLocks noGrp="1"/>
          </p:cNvSpPr>
          <p:nvPr>
            <p:ph type="ctrTitle" hasCustomPrompt="1"/>
          </p:nvPr>
        </p:nvSpPr>
        <p:spPr>
          <a:xfrm>
            <a:off x="390525" y="963269"/>
            <a:ext cx="8222100" cy="933600"/>
          </a:xfrm>
          <a:prstGeom prst="rect">
            <a:avLst/>
          </a:prstGeom>
        </p:spPr>
        <p:txBody>
          <a:bodyPr lIns="91425" tIns="91425" rIns="91425" bIns="91425" anchor="b" anchorCtr="0"/>
          <a:lstStyle>
            <a:lvl1pPr lvl="0" algn="ctr">
              <a:spcBef>
                <a:spcPts val="0"/>
              </a:spcBef>
              <a:buSzPct val="100000"/>
              <a:defRPr sz="4400">
                <a:solidFill>
                  <a:schemeClr val="bg2"/>
                </a:solidFill>
                <a:latin typeface="Roboto Light" panose="02000000000000000000" pitchFamily="2" charset="0"/>
                <a:ea typeface="Roboto Light" panose="02000000000000000000" pitchFamily="2" charset="0"/>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dirty="0"/>
              <a:t>Gracias</a:t>
            </a:r>
          </a:p>
        </p:txBody>
      </p:sp>
      <p:sp>
        <p:nvSpPr>
          <p:cNvPr id="13" name="Shape 13"/>
          <p:cNvSpPr txBox="1">
            <a:spLocks noGrp="1"/>
          </p:cNvSpPr>
          <p:nvPr>
            <p:ph type="subTitle" idx="1" hasCustomPrompt="1"/>
          </p:nvPr>
        </p:nvSpPr>
        <p:spPr>
          <a:xfrm>
            <a:off x="2374308" y="2489617"/>
            <a:ext cx="3950291"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tx2"/>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r>
              <a:rPr lang="en-US" dirty="0" err="1"/>
              <a:t>Nombre</a:t>
            </a:r>
            <a:r>
              <a:rPr lang="en-US" dirty="0"/>
              <a:t> del instructor(a)</a:t>
            </a:r>
            <a:endParaRPr dirty="0"/>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b="-5"/>
          <a:stretch/>
        </p:blipFill>
        <p:spPr>
          <a:xfrm>
            <a:off x="987425" y="2489617"/>
            <a:ext cx="1150124" cy="1148317"/>
          </a:xfrm>
          <a:prstGeom prst="ellipse">
            <a:avLst/>
          </a:prstGeom>
          <a:effectLst>
            <a:outerShdw blurRad="50800" dist="38100" dir="5400000" algn="t" rotWithShape="0">
              <a:prstClr val="black">
                <a:alpha val="40000"/>
              </a:prstClr>
            </a:outerShdw>
          </a:effectLst>
        </p:spPr>
      </p:pic>
      <p:cxnSp>
        <p:nvCxnSpPr>
          <p:cNvPr id="4" name="Straight Connector 3"/>
          <p:cNvCxnSpPr/>
          <p:nvPr userDrawn="1"/>
        </p:nvCxnSpPr>
        <p:spPr>
          <a:xfrm>
            <a:off x="390525" y="2177143"/>
            <a:ext cx="8222100" cy="0"/>
          </a:xfrm>
          <a:prstGeom prst="line">
            <a:avLst/>
          </a:prstGeom>
          <a:ln w="19050">
            <a:solidFill>
              <a:srgbClr val="3A4042"/>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90525" y="4414744"/>
            <a:ext cx="1983783" cy="434835"/>
          </a:xfrm>
          <a:prstGeom prst="rect">
            <a:avLst/>
          </a:prstGeom>
        </p:spPr>
      </p:pic>
      <p:pic>
        <p:nvPicPr>
          <p:cNvPr id="7" name="Picture 6"/>
          <p:cNvPicPr>
            <a:picLocks noChangeAspect="1"/>
          </p:cNvPicPr>
          <p:nvPr userDrawn="1"/>
        </p:nvPicPr>
        <p:blipFill>
          <a:blip r:embed="rId4">
            <a:duotone>
              <a:prstClr val="black"/>
              <a:schemeClr val="tx2">
                <a:tint val="45000"/>
                <a:satMod val="400000"/>
              </a:schemeClr>
            </a:duotone>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Lst>
          </a:blip>
          <a:stretch>
            <a:fillRect/>
          </a:stretch>
        </p:blipFill>
        <p:spPr>
          <a:xfrm>
            <a:off x="4132113" y="4412487"/>
            <a:ext cx="1411432" cy="434835"/>
          </a:xfrm>
          <a:prstGeom prst="rect">
            <a:avLst/>
          </a:prstGeom>
        </p:spPr>
      </p:pic>
      <p:pic>
        <p:nvPicPr>
          <p:cNvPr id="9" name="Picture 8"/>
          <p:cNvPicPr>
            <a:picLocks noChangeAspect="1"/>
          </p:cNvPicPr>
          <p:nvPr userDrawn="1"/>
        </p:nvPicPr>
        <p:blipFill>
          <a:blip r:embed="rId6">
            <a:grayscl/>
            <a:extLst>
              <a:ext uri="{BEBA8EAE-BF5A-486C-A8C5-ECC9F3942E4B}">
                <a14:imgProps xmlns:a14="http://schemas.microsoft.com/office/drawing/2010/main">
                  <a14:imgLayer r:embed="rId7">
                    <a14:imgEffect>
                      <a14:brightnessContrast bright="40000" contrast="-40000"/>
                    </a14:imgEffect>
                  </a14:imgLayer>
                </a14:imgProps>
              </a:ext>
            </a:extLst>
          </a:blip>
          <a:stretch>
            <a:fillRect/>
          </a:stretch>
        </p:blipFill>
        <p:spPr>
          <a:xfrm>
            <a:off x="7301350" y="4412487"/>
            <a:ext cx="1311275" cy="437092"/>
          </a:xfrm>
          <a:prstGeom prst="rect">
            <a:avLst/>
          </a:prstGeom>
        </p:spPr>
      </p:pic>
      <p:sp>
        <p:nvSpPr>
          <p:cNvPr id="21" name="Content Placeholder 20"/>
          <p:cNvSpPr>
            <a:spLocks noGrp="1"/>
          </p:cNvSpPr>
          <p:nvPr>
            <p:ph sz="quarter" idx="13" hasCustomPrompt="1"/>
          </p:nvPr>
        </p:nvSpPr>
        <p:spPr>
          <a:xfrm>
            <a:off x="2374307" y="3023658"/>
            <a:ext cx="3950292" cy="281919"/>
          </a:xfrm>
        </p:spPr>
        <p:txBody>
          <a:bodyPr anchor="ctr"/>
          <a:lstStyle>
            <a:lvl1pPr marR="0" algn="l" rtl="0">
              <a:lnSpc>
                <a:spcPct val="100000"/>
              </a:lnSpc>
              <a:spcBef>
                <a:spcPts val="0"/>
              </a:spcBef>
              <a:spcAft>
                <a:spcPts val="0"/>
              </a:spcAft>
              <a:buClr>
                <a:schemeClr val="lt1"/>
              </a:buClr>
              <a:buSzPct val="100000"/>
              <a:buFont typeface="Roboto"/>
              <a:buNone/>
              <a:defRPr lang="en-US" sz="1200" b="0" i="0" u="none" strike="noStrike" cap="none" dirty="0" smtClean="0">
                <a:solidFill>
                  <a:schemeClr val="bg2">
                    <a:lumMod val="60000"/>
                    <a:lumOff val="40000"/>
                  </a:schemeClr>
                </a:solidFill>
                <a:latin typeface="Roboto"/>
                <a:ea typeface="Roboto"/>
                <a:cs typeface="Roboto"/>
                <a:sym typeface="Roboto"/>
              </a:defRPr>
            </a:lvl1pPr>
          </a:lstStyle>
          <a:p>
            <a:pPr lvl="0"/>
            <a:r>
              <a:rPr lang="en-US" dirty="0" err="1"/>
              <a:t>Información</a:t>
            </a:r>
            <a:r>
              <a:rPr lang="en-US" dirty="0"/>
              <a:t> 1</a:t>
            </a:r>
          </a:p>
        </p:txBody>
      </p:sp>
      <p:sp>
        <p:nvSpPr>
          <p:cNvPr id="23" name="Content Placeholder 20"/>
          <p:cNvSpPr>
            <a:spLocks noGrp="1"/>
          </p:cNvSpPr>
          <p:nvPr>
            <p:ph sz="quarter" idx="14" hasCustomPrompt="1"/>
          </p:nvPr>
        </p:nvSpPr>
        <p:spPr>
          <a:xfrm>
            <a:off x="2374307" y="3512032"/>
            <a:ext cx="3950292" cy="281919"/>
          </a:xfrm>
        </p:spPr>
        <p:txBody>
          <a:bodyPr anchor="ctr"/>
          <a:lstStyle>
            <a:lvl1pPr marR="0" algn="l" rtl="0">
              <a:lnSpc>
                <a:spcPct val="100000"/>
              </a:lnSpc>
              <a:spcBef>
                <a:spcPts val="0"/>
              </a:spcBef>
              <a:spcAft>
                <a:spcPts val="0"/>
              </a:spcAft>
              <a:buClr>
                <a:schemeClr val="lt1"/>
              </a:buClr>
              <a:buSzPct val="100000"/>
              <a:buFont typeface="Roboto"/>
              <a:buNone/>
              <a:defRPr lang="en-US" sz="1200" b="0" i="0" u="none" strike="noStrike" cap="none" dirty="0" smtClean="0">
                <a:solidFill>
                  <a:schemeClr val="bg2">
                    <a:lumMod val="60000"/>
                    <a:lumOff val="40000"/>
                  </a:schemeClr>
                </a:solidFill>
                <a:latin typeface="Roboto"/>
                <a:ea typeface="Roboto"/>
                <a:cs typeface="Roboto"/>
                <a:sym typeface="Roboto"/>
              </a:defRPr>
            </a:lvl1pPr>
          </a:lstStyle>
          <a:p>
            <a:pPr lvl="0"/>
            <a:r>
              <a:rPr lang="en-US" dirty="0" err="1"/>
              <a:t>Información</a:t>
            </a:r>
            <a:r>
              <a:rPr lang="en-US" dirty="0"/>
              <a:t> 3</a:t>
            </a:r>
          </a:p>
        </p:txBody>
      </p:sp>
      <p:sp>
        <p:nvSpPr>
          <p:cNvPr id="24" name="Content Placeholder 20"/>
          <p:cNvSpPr>
            <a:spLocks noGrp="1"/>
          </p:cNvSpPr>
          <p:nvPr>
            <p:ph sz="quarter" idx="15" hasCustomPrompt="1"/>
          </p:nvPr>
        </p:nvSpPr>
        <p:spPr>
          <a:xfrm>
            <a:off x="2374307" y="3267845"/>
            <a:ext cx="3950292" cy="281919"/>
          </a:xfrm>
        </p:spPr>
        <p:txBody>
          <a:bodyPr anchor="ctr"/>
          <a:lstStyle>
            <a:lvl1pPr marR="0" algn="l" rtl="0">
              <a:lnSpc>
                <a:spcPct val="100000"/>
              </a:lnSpc>
              <a:spcBef>
                <a:spcPts val="0"/>
              </a:spcBef>
              <a:spcAft>
                <a:spcPts val="0"/>
              </a:spcAft>
              <a:buClr>
                <a:schemeClr val="lt1"/>
              </a:buClr>
              <a:buSzPct val="100000"/>
              <a:buFont typeface="Roboto"/>
              <a:buNone/>
              <a:defRPr lang="en-US" sz="1200" b="0" i="0" u="none" strike="noStrike" cap="none" dirty="0" smtClean="0">
                <a:solidFill>
                  <a:schemeClr val="bg2">
                    <a:lumMod val="60000"/>
                    <a:lumOff val="40000"/>
                  </a:schemeClr>
                </a:solidFill>
                <a:latin typeface="Roboto"/>
                <a:ea typeface="Roboto"/>
                <a:cs typeface="Roboto"/>
                <a:sym typeface="Roboto"/>
              </a:defRPr>
            </a:lvl1pPr>
          </a:lstStyle>
          <a:p>
            <a:pPr lvl="0"/>
            <a:r>
              <a:rPr lang="en-US" dirty="0" err="1"/>
              <a:t>Información</a:t>
            </a:r>
            <a:r>
              <a:rPr lang="en-US" dirty="0"/>
              <a:t> 2</a:t>
            </a:r>
          </a:p>
        </p:txBody>
      </p:sp>
    </p:spTree>
    <p:extLst>
      <p:ext uri="{BB962C8B-B14F-4D97-AF65-F5344CB8AC3E}">
        <p14:creationId xmlns:p14="http://schemas.microsoft.com/office/powerpoint/2010/main" val="72238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3A4042"/>
        </a:solidFill>
        <a:effectLst/>
      </p:bgPr>
    </p:bg>
    <p:spTree>
      <p:nvGrpSpPr>
        <p:cNvPr id="1" name="Shape 9"/>
        <p:cNvGrpSpPr/>
        <p:nvPr/>
      </p:nvGrpSpPr>
      <p:grpSpPr>
        <a:xfrm>
          <a:off x="0" y="0"/>
          <a:ext cx="0" cy="0"/>
          <a:chOff x="0" y="0"/>
          <a:chExt cx="0" cy="0"/>
        </a:xfrm>
      </p:grpSpPr>
      <p:sp>
        <p:nvSpPr>
          <p:cNvPr id="12" name="Shape 12"/>
          <p:cNvSpPr txBox="1">
            <a:spLocks noGrp="1"/>
          </p:cNvSpPr>
          <p:nvPr>
            <p:ph type="ctrTitle" hasCustomPrompt="1"/>
          </p:nvPr>
        </p:nvSpPr>
        <p:spPr>
          <a:xfrm>
            <a:off x="390525" y="963269"/>
            <a:ext cx="8222100" cy="933600"/>
          </a:xfrm>
          <a:prstGeom prst="rect">
            <a:avLst/>
          </a:prstGeom>
        </p:spPr>
        <p:txBody>
          <a:bodyPr lIns="91425" tIns="91425" rIns="91425" bIns="91425" anchor="b" anchorCtr="0"/>
          <a:lstStyle>
            <a:lvl1pPr lvl="0" algn="ctr">
              <a:spcBef>
                <a:spcPts val="0"/>
              </a:spcBef>
              <a:buSzPct val="100000"/>
              <a:defRPr sz="4400">
                <a:solidFill>
                  <a:schemeClr val="bg1"/>
                </a:solidFill>
                <a:latin typeface="Roboto Light" panose="02000000000000000000" pitchFamily="2" charset="0"/>
                <a:ea typeface="Roboto Light" panose="02000000000000000000" pitchFamily="2" charset="0"/>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dirty="0"/>
              <a:t>Gracias</a:t>
            </a:r>
          </a:p>
        </p:txBody>
      </p:sp>
      <p:sp>
        <p:nvSpPr>
          <p:cNvPr id="13" name="Shape 13"/>
          <p:cNvSpPr txBox="1">
            <a:spLocks noGrp="1"/>
          </p:cNvSpPr>
          <p:nvPr>
            <p:ph type="subTitle" idx="1" hasCustomPrompt="1"/>
          </p:nvPr>
        </p:nvSpPr>
        <p:spPr>
          <a:xfrm>
            <a:off x="2374308" y="2489617"/>
            <a:ext cx="3950291"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bg1">
                    <a:lumMod val="95000"/>
                  </a:schemeClr>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r>
              <a:rPr lang="en-US" dirty="0" err="1"/>
              <a:t>Nombre</a:t>
            </a:r>
            <a:r>
              <a:rPr lang="en-US" dirty="0"/>
              <a:t> del instructor(a)</a:t>
            </a:r>
            <a:endParaRPr dirty="0"/>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b="-5"/>
          <a:stretch/>
        </p:blipFill>
        <p:spPr>
          <a:xfrm>
            <a:off x="987425" y="2489617"/>
            <a:ext cx="1150124" cy="1148317"/>
          </a:xfrm>
          <a:prstGeom prst="ellipse">
            <a:avLst/>
          </a:prstGeom>
          <a:effectLst>
            <a:outerShdw blurRad="50800" dist="38100" dir="5400000" algn="t" rotWithShape="0">
              <a:prstClr val="black">
                <a:alpha val="40000"/>
              </a:prstClr>
            </a:outerShdw>
          </a:effectLst>
        </p:spPr>
      </p:pic>
      <p:cxnSp>
        <p:nvCxnSpPr>
          <p:cNvPr id="4" name="Straight Connector 3"/>
          <p:cNvCxnSpPr/>
          <p:nvPr userDrawn="1"/>
        </p:nvCxnSpPr>
        <p:spPr>
          <a:xfrm>
            <a:off x="390525" y="2177143"/>
            <a:ext cx="8222100" cy="0"/>
          </a:xfrm>
          <a:prstGeom prst="line">
            <a:avLst/>
          </a:prstGeom>
          <a:ln w="19050">
            <a:solidFill>
              <a:srgbClr val="F5F5F5"/>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rotWithShape="1">
          <a:blip r:embed="rId3" cstate="print">
            <a:biLevel thresh="25000"/>
            <a:extLst>
              <a:ext uri="{28A0092B-C50C-407E-A947-70E740481C1C}">
                <a14:useLocalDpi xmlns:a14="http://schemas.microsoft.com/office/drawing/2010/main"/>
              </a:ext>
            </a:extLst>
          </a:blip>
          <a:srcRect/>
          <a:stretch/>
        </p:blipFill>
        <p:spPr>
          <a:xfrm>
            <a:off x="390525" y="4414744"/>
            <a:ext cx="1983783" cy="434835"/>
          </a:xfrm>
          <a:prstGeom prst="rect">
            <a:avLst/>
          </a:prstGeom>
        </p:spPr>
      </p:pic>
      <p:pic>
        <p:nvPicPr>
          <p:cNvPr id="7" name="Picture 6"/>
          <p:cNvPicPr>
            <a:picLocks noChangeAspect="1"/>
          </p:cNvPicPr>
          <p:nvPr userDrawn="1"/>
        </p:nvPicPr>
        <p:blipFill>
          <a:blip r:embed="rId4">
            <a:biLevel thresh="25000"/>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Lst>
          </a:blip>
          <a:stretch>
            <a:fillRect/>
          </a:stretch>
        </p:blipFill>
        <p:spPr>
          <a:xfrm>
            <a:off x="4132113" y="4412487"/>
            <a:ext cx="1411432" cy="434835"/>
          </a:xfrm>
          <a:prstGeom prst="rect">
            <a:avLst/>
          </a:prstGeom>
        </p:spPr>
      </p:pic>
      <p:pic>
        <p:nvPicPr>
          <p:cNvPr id="9" name="Picture 8"/>
          <p:cNvPicPr>
            <a:picLocks noChangeAspect="1"/>
          </p:cNvPicPr>
          <p:nvPr userDrawn="1"/>
        </p:nvPicPr>
        <p:blipFill>
          <a:blip r:embed="rId6">
            <a:biLevel thresh="25000"/>
            <a:extLst>
              <a:ext uri="{BEBA8EAE-BF5A-486C-A8C5-ECC9F3942E4B}">
                <a14:imgProps xmlns:a14="http://schemas.microsoft.com/office/drawing/2010/main">
                  <a14:imgLayer r:embed="rId7">
                    <a14:imgEffect>
                      <a14:brightnessContrast bright="40000" contrast="-40000"/>
                    </a14:imgEffect>
                  </a14:imgLayer>
                </a14:imgProps>
              </a:ext>
            </a:extLst>
          </a:blip>
          <a:stretch>
            <a:fillRect/>
          </a:stretch>
        </p:blipFill>
        <p:spPr>
          <a:xfrm>
            <a:off x="7301350" y="4412487"/>
            <a:ext cx="1311275" cy="437092"/>
          </a:xfrm>
          <a:prstGeom prst="rect">
            <a:avLst/>
          </a:prstGeom>
        </p:spPr>
      </p:pic>
      <p:sp>
        <p:nvSpPr>
          <p:cNvPr id="18" name="Content Placeholder 20"/>
          <p:cNvSpPr>
            <a:spLocks noGrp="1"/>
          </p:cNvSpPr>
          <p:nvPr>
            <p:ph sz="quarter" idx="13" hasCustomPrompt="1"/>
          </p:nvPr>
        </p:nvSpPr>
        <p:spPr>
          <a:xfrm>
            <a:off x="2374307" y="3023658"/>
            <a:ext cx="3950292" cy="281919"/>
          </a:xfrm>
        </p:spPr>
        <p:txBody>
          <a:bodyPr anchor="ctr"/>
          <a:lstStyle>
            <a:lvl1pPr marR="0" algn="l" rtl="0">
              <a:lnSpc>
                <a:spcPct val="100000"/>
              </a:lnSpc>
              <a:spcBef>
                <a:spcPts val="0"/>
              </a:spcBef>
              <a:spcAft>
                <a:spcPts val="0"/>
              </a:spcAft>
              <a:buClr>
                <a:schemeClr val="lt1"/>
              </a:buClr>
              <a:buSzPct val="100000"/>
              <a:buFont typeface="Roboto"/>
              <a:buNone/>
              <a:defRPr lang="en-US" sz="1200" b="0" i="0" u="none" strike="noStrike" cap="none" dirty="0" smtClean="0">
                <a:solidFill>
                  <a:schemeClr val="bg1">
                    <a:lumMod val="85000"/>
                  </a:schemeClr>
                </a:solidFill>
                <a:latin typeface="Roboto"/>
                <a:ea typeface="Roboto"/>
                <a:cs typeface="Roboto"/>
                <a:sym typeface="Roboto"/>
              </a:defRPr>
            </a:lvl1pPr>
          </a:lstStyle>
          <a:p>
            <a:pPr lvl="0"/>
            <a:r>
              <a:rPr lang="en-US" dirty="0" err="1"/>
              <a:t>Información</a:t>
            </a:r>
            <a:r>
              <a:rPr lang="en-US" dirty="0"/>
              <a:t> 1</a:t>
            </a:r>
          </a:p>
        </p:txBody>
      </p:sp>
      <p:sp>
        <p:nvSpPr>
          <p:cNvPr id="19" name="Content Placeholder 20"/>
          <p:cNvSpPr>
            <a:spLocks noGrp="1"/>
          </p:cNvSpPr>
          <p:nvPr>
            <p:ph sz="quarter" idx="14" hasCustomPrompt="1"/>
          </p:nvPr>
        </p:nvSpPr>
        <p:spPr>
          <a:xfrm>
            <a:off x="2374307" y="3512032"/>
            <a:ext cx="3950292" cy="281919"/>
          </a:xfrm>
        </p:spPr>
        <p:txBody>
          <a:bodyPr anchor="ctr"/>
          <a:lstStyle>
            <a:lvl1pPr marR="0" algn="l" rtl="0">
              <a:lnSpc>
                <a:spcPct val="100000"/>
              </a:lnSpc>
              <a:spcBef>
                <a:spcPts val="0"/>
              </a:spcBef>
              <a:spcAft>
                <a:spcPts val="0"/>
              </a:spcAft>
              <a:buClr>
                <a:schemeClr val="lt1"/>
              </a:buClr>
              <a:buSzPct val="100000"/>
              <a:buFont typeface="Roboto"/>
              <a:buNone/>
              <a:defRPr lang="en-US" sz="1200" b="0" i="0" u="none" strike="noStrike" cap="none" dirty="0" smtClean="0">
                <a:solidFill>
                  <a:schemeClr val="bg1">
                    <a:lumMod val="85000"/>
                  </a:schemeClr>
                </a:solidFill>
                <a:latin typeface="Roboto"/>
                <a:ea typeface="Roboto"/>
                <a:cs typeface="Roboto"/>
                <a:sym typeface="Roboto"/>
              </a:defRPr>
            </a:lvl1pPr>
          </a:lstStyle>
          <a:p>
            <a:pPr lvl="0"/>
            <a:r>
              <a:rPr lang="en-US" dirty="0" err="1"/>
              <a:t>Información</a:t>
            </a:r>
            <a:r>
              <a:rPr lang="en-US" dirty="0"/>
              <a:t> 3</a:t>
            </a:r>
          </a:p>
        </p:txBody>
      </p:sp>
      <p:sp>
        <p:nvSpPr>
          <p:cNvPr id="20" name="Content Placeholder 20"/>
          <p:cNvSpPr>
            <a:spLocks noGrp="1"/>
          </p:cNvSpPr>
          <p:nvPr>
            <p:ph sz="quarter" idx="15" hasCustomPrompt="1"/>
          </p:nvPr>
        </p:nvSpPr>
        <p:spPr>
          <a:xfrm>
            <a:off x="2374307" y="3267845"/>
            <a:ext cx="3950292" cy="281919"/>
          </a:xfrm>
        </p:spPr>
        <p:txBody>
          <a:bodyPr anchor="ctr"/>
          <a:lstStyle>
            <a:lvl1pPr marR="0" algn="l" rtl="0">
              <a:lnSpc>
                <a:spcPct val="100000"/>
              </a:lnSpc>
              <a:spcBef>
                <a:spcPts val="0"/>
              </a:spcBef>
              <a:spcAft>
                <a:spcPts val="0"/>
              </a:spcAft>
              <a:buClr>
                <a:schemeClr val="lt1"/>
              </a:buClr>
              <a:buSzPct val="100000"/>
              <a:buFont typeface="Roboto"/>
              <a:buNone/>
              <a:defRPr lang="en-US" sz="1200" b="0" i="0" u="none" strike="noStrike" cap="none" dirty="0" smtClean="0">
                <a:solidFill>
                  <a:schemeClr val="bg1">
                    <a:lumMod val="85000"/>
                  </a:schemeClr>
                </a:solidFill>
                <a:latin typeface="Roboto"/>
                <a:ea typeface="Roboto"/>
                <a:cs typeface="Roboto"/>
                <a:sym typeface="Roboto"/>
              </a:defRPr>
            </a:lvl1pPr>
          </a:lstStyle>
          <a:p>
            <a:pPr lvl="0"/>
            <a:r>
              <a:rPr lang="en-US" dirty="0" err="1"/>
              <a:t>Información</a:t>
            </a:r>
            <a:r>
              <a:rPr lang="en-US" dirty="0"/>
              <a:t> 2</a:t>
            </a:r>
          </a:p>
        </p:txBody>
      </p:sp>
    </p:spTree>
    <p:extLst>
      <p:ext uri="{BB962C8B-B14F-4D97-AF65-F5344CB8AC3E}">
        <p14:creationId xmlns:p14="http://schemas.microsoft.com/office/powerpoint/2010/main" val="111310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3A4042"/>
        </a:solidFill>
        <a:effectLst/>
      </p:bgPr>
    </p:bg>
    <p:spTree>
      <p:nvGrpSpPr>
        <p:cNvPr id="1" name="Shape 9"/>
        <p:cNvGrpSpPr/>
        <p:nvPr/>
      </p:nvGrpSpPr>
      <p:grpSpPr>
        <a:xfrm>
          <a:off x="0" y="0"/>
          <a:ext cx="0" cy="0"/>
          <a:chOff x="0" y="0"/>
          <a:chExt cx="0" cy="0"/>
        </a:xfrm>
      </p:grpSpPr>
      <p:pic>
        <p:nvPicPr>
          <p:cNvPr id="15" name="Picture 2" descr="Wallpaper_Material_Design_01.png (1440×2560)"/>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rot="16200000">
            <a:off x="2000250" y="-2000251"/>
            <a:ext cx="5143500" cy="9144000"/>
          </a:xfrm>
          <a:prstGeom prst="rect">
            <a:avLst/>
          </a:prstGeom>
          <a:noFill/>
          <a:extLst>
            <a:ext uri="{909E8E84-426E-40DD-AFC4-6F175D3DCCD1}">
              <a14:hiddenFill xmlns:a14="http://schemas.microsoft.com/office/drawing/2010/main">
                <a:solidFill>
                  <a:srgbClr val="FFFFFF"/>
                </a:solidFill>
              </a14:hiddenFill>
            </a:ext>
          </a:extLst>
        </p:spPr>
      </p:pic>
      <p:sp>
        <p:nvSpPr>
          <p:cNvPr id="12" name="Shape 12"/>
          <p:cNvSpPr txBox="1">
            <a:spLocks noGrp="1"/>
          </p:cNvSpPr>
          <p:nvPr>
            <p:ph type="ctrTitle" hasCustomPrompt="1"/>
          </p:nvPr>
        </p:nvSpPr>
        <p:spPr>
          <a:xfrm>
            <a:off x="390525" y="963269"/>
            <a:ext cx="8222100" cy="933600"/>
          </a:xfrm>
          <a:prstGeom prst="rect">
            <a:avLst/>
          </a:prstGeom>
        </p:spPr>
        <p:txBody>
          <a:bodyPr lIns="91425" tIns="91425" rIns="91425" bIns="91425" anchor="b" anchorCtr="0"/>
          <a:lstStyle>
            <a:lvl1pPr lvl="0">
              <a:spcBef>
                <a:spcPts val="0"/>
              </a:spcBef>
              <a:buSzPct val="100000"/>
              <a:defRPr sz="4400">
                <a:solidFill>
                  <a:schemeClr val="bg1"/>
                </a:solidFill>
                <a:latin typeface="Roboto Light" panose="02000000000000000000" pitchFamily="2" charset="0"/>
                <a:ea typeface="Roboto Light" panose="02000000000000000000" pitchFamily="2" charset="0"/>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r>
              <a:rPr lang="en-US" dirty="0"/>
              <a:t>TÍTULO DEL CURSO</a:t>
            </a:r>
          </a:p>
        </p:txBody>
      </p:sp>
      <p:sp>
        <p:nvSpPr>
          <p:cNvPr id="13" name="Shape 13"/>
          <p:cNvSpPr txBox="1">
            <a:spLocks noGrp="1"/>
          </p:cNvSpPr>
          <p:nvPr>
            <p:ph type="subTitle" idx="1" hasCustomPrompt="1"/>
          </p:nvPr>
        </p:nvSpPr>
        <p:spPr>
          <a:xfrm>
            <a:off x="2374308" y="2489617"/>
            <a:ext cx="3950291"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bg1">
                    <a:lumMod val="95000"/>
                  </a:schemeClr>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r>
              <a:rPr lang="en-US" dirty="0" err="1"/>
              <a:t>Nombre</a:t>
            </a:r>
            <a:r>
              <a:rPr lang="en-US" dirty="0"/>
              <a:t> del instructor(a)</a:t>
            </a:r>
            <a:endParaRPr dirty="0"/>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cxnSp>
        <p:nvCxnSpPr>
          <p:cNvPr id="4" name="Straight Connector 3"/>
          <p:cNvCxnSpPr/>
          <p:nvPr userDrawn="1"/>
        </p:nvCxnSpPr>
        <p:spPr>
          <a:xfrm>
            <a:off x="390525" y="2177143"/>
            <a:ext cx="8222100" cy="0"/>
          </a:xfrm>
          <a:prstGeom prst="line">
            <a:avLst/>
          </a:prstGeom>
          <a:ln w="19050">
            <a:solidFill>
              <a:srgbClr val="F5F5F5"/>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rotWithShape="1">
          <a:blip r:embed="rId3" cstate="print">
            <a:biLevel thresh="25000"/>
            <a:extLst>
              <a:ext uri="{28A0092B-C50C-407E-A947-70E740481C1C}">
                <a14:useLocalDpi xmlns:a14="http://schemas.microsoft.com/office/drawing/2010/main"/>
              </a:ext>
            </a:extLst>
          </a:blip>
          <a:srcRect/>
          <a:stretch/>
        </p:blipFill>
        <p:spPr>
          <a:xfrm>
            <a:off x="390525" y="4414744"/>
            <a:ext cx="1983783" cy="434835"/>
          </a:xfrm>
          <a:prstGeom prst="rect">
            <a:avLst/>
          </a:prstGeom>
        </p:spPr>
      </p:pic>
      <p:pic>
        <p:nvPicPr>
          <p:cNvPr id="7" name="Picture 6"/>
          <p:cNvPicPr>
            <a:picLocks noChangeAspect="1"/>
          </p:cNvPicPr>
          <p:nvPr userDrawn="1"/>
        </p:nvPicPr>
        <p:blipFill>
          <a:blip r:embed="rId4">
            <a:biLevel thresh="25000"/>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Lst>
          </a:blip>
          <a:stretch>
            <a:fillRect/>
          </a:stretch>
        </p:blipFill>
        <p:spPr>
          <a:xfrm>
            <a:off x="4132113" y="4412487"/>
            <a:ext cx="1411432" cy="434835"/>
          </a:xfrm>
          <a:prstGeom prst="rect">
            <a:avLst/>
          </a:prstGeom>
        </p:spPr>
      </p:pic>
      <p:pic>
        <p:nvPicPr>
          <p:cNvPr id="9" name="Picture 8"/>
          <p:cNvPicPr>
            <a:picLocks noChangeAspect="1"/>
          </p:cNvPicPr>
          <p:nvPr userDrawn="1"/>
        </p:nvPicPr>
        <p:blipFill>
          <a:blip r:embed="rId6">
            <a:biLevel thresh="25000"/>
            <a:extLst>
              <a:ext uri="{BEBA8EAE-BF5A-486C-A8C5-ECC9F3942E4B}">
                <a14:imgProps xmlns:a14="http://schemas.microsoft.com/office/drawing/2010/main">
                  <a14:imgLayer r:embed="rId7">
                    <a14:imgEffect>
                      <a14:brightnessContrast bright="40000" contrast="-40000"/>
                    </a14:imgEffect>
                  </a14:imgLayer>
                </a14:imgProps>
              </a:ext>
            </a:extLst>
          </a:blip>
          <a:stretch>
            <a:fillRect/>
          </a:stretch>
        </p:blipFill>
        <p:spPr>
          <a:xfrm>
            <a:off x="7301350" y="4412487"/>
            <a:ext cx="1311275" cy="437092"/>
          </a:xfrm>
          <a:prstGeom prst="rect">
            <a:avLst/>
          </a:prstGeom>
        </p:spPr>
      </p:pic>
      <p:sp>
        <p:nvSpPr>
          <p:cNvPr id="16" name="Content Placeholder 20"/>
          <p:cNvSpPr>
            <a:spLocks noGrp="1"/>
          </p:cNvSpPr>
          <p:nvPr>
            <p:ph sz="quarter" idx="13" hasCustomPrompt="1"/>
          </p:nvPr>
        </p:nvSpPr>
        <p:spPr>
          <a:xfrm>
            <a:off x="2374307" y="3023658"/>
            <a:ext cx="3950292" cy="281919"/>
          </a:xfrm>
        </p:spPr>
        <p:txBody>
          <a:bodyPr anchor="ctr"/>
          <a:lstStyle>
            <a:lvl1pPr marR="0" algn="l" rtl="0">
              <a:lnSpc>
                <a:spcPct val="100000"/>
              </a:lnSpc>
              <a:spcBef>
                <a:spcPts val="0"/>
              </a:spcBef>
              <a:spcAft>
                <a:spcPts val="0"/>
              </a:spcAft>
              <a:buClr>
                <a:schemeClr val="lt1"/>
              </a:buClr>
              <a:buSzPct val="100000"/>
              <a:buFont typeface="Roboto"/>
              <a:buNone/>
              <a:defRPr lang="en-US" sz="1200" b="0" i="0" u="none" strike="noStrike" cap="none" dirty="0" smtClean="0">
                <a:solidFill>
                  <a:schemeClr val="bg1">
                    <a:lumMod val="85000"/>
                  </a:schemeClr>
                </a:solidFill>
                <a:latin typeface="Roboto"/>
                <a:ea typeface="Roboto"/>
                <a:cs typeface="Roboto"/>
                <a:sym typeface="Roboto"/>
              </a:defRPr>
            </a:lvl1pPr>
          </a:lstStyle>
          <a:p>
            <a:pPr lvl="0"/>
            <a:r>
              <a:rPr lang="en-US" dirty="0" err="1"/>
              <a:t>Información</a:t>
            </a:r>
            <a:r>
              <a:rPr lang="en-US" dirty="0"/>
              <a:t> 1</a:t>
            </a:r>
          </a:p>
        </p:txBody>
      </p:sp>
      <p:sp>
        <p:nvSpPr>
          <p:cNvPr id="17" name="Content Placeholder 20"/>
          <p:cNvSpPr>
            <a:spLocks noGrp="1"/>
          </p:cNvSpPr>
          <p:nvPr>
            <p:ph sz="quarter" idx="14" hasCustomPrompt="1"/>
          </p:nvPr>
        </p:nvSpPr>
        <p:spPr>
          <a:xfrm>
            <a:off x="2374307" y="3512032"/>
            <a:ext cx="3950292" cy="281919"/>
          </a:xfrm>
        </p:spPr>
        <p:txBody>
          <a:bodyPr anchor="ctr"/>
          <a:lstStyle>
            <a:lvl1pPr marR="0" algn="l" rtl="0">
              <a:lnSpc>
                <a:spcPct val="100000"/>
              </a:lnSpc>
              <a:spcBef>
                <a:spcPts val="0"/>
              </a:spcBef>
              <a:spcAft>
                <a:spcPts val="0"/>
              </a:spcAft>
              <a:buClr>
                <a:schemeClr val="lt1"/>
              </a:buClr>
              <a:buSzPct val="100000"/>
              <a:buFont typeface="Roboto"/>
              <a:buNone/>
              <a:defRPr lang="en-US" sz="1200" b="0" i="0" u="none" strike="noStrike" cap="none" dirty="0" smtClean="0">
                <a:solidFill>
                  <a:schemeClr val="bg1">
                    <a:lumMod val="85000"/>
                  </a:schemeClr>
                </a:solidFill>
                <a:latin typeface="Roboto"/>
                <a:ea typeface="Roboto"/>
                <a:cs typeface="Roboto"/>
                <a:sym typeface="Roboto"/>
              </a:defRPr>
            </a:lvl1pPr>
          </a:lstStyle>
          <a:p>
            <a:pPr lvl="0"/>
            <a:r>
              <a:rPr lang="en-US" dirty="0" err="1"/>
              <a:t>Información</a:t>
            </a:r>
            <a:r>
              <a:rPr lang="en-US" dirty="0"/>
              <a:t> 3</a:t>
            </a:r>
          </a:p>
        </p:txBody>
      </p:sp>
      <p:sp>
        <p:nvSpPr>
          <p:cNvPr id="18" name="Content Placeholder 20"/>
          <p:cNvSpPr>
            <a:spLocks noGrp="1"/>
          </p:cNvSpPr>
          <p:nvPr>
            <p:ph sz="quarter" idx="15" hasCustomPrompt="1"/>
          </p:nvPr>
        </p:nvSpPr>
        <p:spPr>
          <a:xfrm>
            <a:off x="2374307" y="3267845"/>
            <a:ext cx="3950292" cy="281919"/>
          </a:xfrm>
        </p:spPr>
        <p:txBody>
          <a:bodyPr anchor="ctr"/>
          <a:lstStyle>
            <a:lvl1pPr marR="0" algn="l" rtl="0">
              <a:lnSpc>
                <a:spcPct val="100000"/>
              </a:lnSpc>
              <a:spcBef>
                <a:spcPts val="0"/>
              </a:spcBef>
              <a:spcAft>
                <a:spcPts val="0"/>
              </a:spcAft>
              <a:buClr>
                <a:schemeClr val="lt1"/>
              </a:buClr>
              <a:buSzPct val="100000"/>
              <a:buFont typeface="Roboto"/>
              <a:buNone/>
              <a:defRPr lang="en-US" sz="1200" b="0" i="0" u="none" strike="noStrike" cap="none" dirty="0" smtClean="0">
                <a:solidFill>
                  <a:schemeClr val="bg1">
                    <a:lumMod val="85000"/>
                  </a:schemeClr>
                </a:solidFill>
                <a:latin typeface="Roboto"/>
                <a:ea typeface="Roboto"/>
                <a:cs typeface="Roboto"/>
                <a:sym typeface="Roboto"/>
              </a:defRPr>
            </a:lvl1pPr>
          </a:lstStyle>
          <a:p>
            <a:pPr lvl="0"/>
            <a:r>
              <a:rPr lang="en-US" dirty="0" err="1"/>
              <a:t>Información</a:t>
            </a:r>
            <a:r>
              <a:rPr lang="en-US" dirty="0"/>
              <a:t> 2</a:t>
            </a:r>
          </a:p>
        </p:txBody>
      </p:sp>
      <p:pic>
        <p:nvPicPr>
          <p:cNvPr id="19" name="Picture 18"/>
          <p:cNvPicPr>
            <a:picLocks noChangeAspect="1"/>
          </p:cNvPicPr>
          <p:nvPr userDrawn="1"/>
        </p:nvPicPr>
        <p:blipFill rotWithShape="1">
          <a:blip r:embed="rId8" cstate="print">
            <a:extLst>
              <a:ext uri="{28A0092B-C50C-407E-A947-70E740481C1C}">
                <a14:useLocalDpi xmlns:a14="http://schemas.microsoft.com/office/drawing/2010/main"/>
              </a:ext>
            </a:extLst>
          </a:blip>
          <a:srcRect/>
          <a:stretch/>
        </p:blipFill>
        <p:spPr>
          <a:xfrm>
            <a:off x="972260" y="2489617"/>
            <a:ext cx="1180454" cy="1180454"/>
          </a:xfrm>
          <a:prstGeom prst="ellipse">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09504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algn="r">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dirty="0"/>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solidFill>
                  <a:schemeClr val="lt1"/>
                </a:solidFill>
              </a:rPr>
              <a:t>‹#›</a:t>
            </a:fld>
            <a:endParaRPr lang="es-419">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1000"/>
                                        <p:tgtEl>
                                          <p:spTgt spid="22">
                                            <p:txEl>
                                              <p:pRg st="0" end="0"/>
                                            </p:txEl>
                                          </p:spTgt>
                                        </p:tgtEl>
                                      </p:cBhvr>
                                    </p:animEffect>
                                    <p:anim calcmode="lin" valueType="num">
                                      <p:cBhvr>
                                        <p:cTn id="8"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tmplLst>
          <p:tmpl lvl="1">
            <p:tnLst>
              <p:par>
                <p:cTn presetID="42" presetClass="entr" presetSubtype="0" fill="hold" nodeType="clickEffect" nodePh="1">
                  <p:stCondLst>
                    <p:cond delay="0"/>
                  </p:stCondLst>
                  <p:endCondLst>
                    <p:cond delay="0"/>
                  </p:end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anim calcmode="lin" valueType="num">
                      <p:cBhvr>
                        <p:cTn dur="1000" fill="hold"/>
                        <p:tgtEl>
                          <p:spTgt spid="22"/>
                        </p:tgtEl>
                        <p:attrNameLst>
                          <p:attrName>ppt_x</p:attrName>
                        </p:attrNameLst>
                      </p:cBhvr>
                      <p:tavLst>
                        <p:tav tm="0">
                          <p:val>
                            <p:strVal val="#ppt_x"/>
                          </p:val>
                        </p:tav>
                        <p:tav tm="100000">
                          <p:val>
                            <p:strVal val="#ppt_x"/>
                          </p:val>
                        </p:tav>
                      </p:tavLst>
                    </p:anim>
                    <p:anim calcmode="lin" valueType="num">
                      <p:cBhvr>
                        <p:cTn dur="1000" fill="hold"/>
                        <p:tgtEl>
                          <p:spTgt spid="22"/>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2_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Tree>
    <p:extLst>
      <p:ext uri="{BB962C8B-B14F-4D97-AF65-F5344CB8AC3E}">
        <p14:creationId xmlns:p14="http://schemas.microsoft.com/office/powerpoint/2010/main" val="38167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1000"/>
                                        <p:tgtEl>
                                          <p:spTgt spid="22">
                                            <p:txEl>
                                              <p:pRg st="0" end="0"/>
                                            </p:txEl>
                                          </p:spTgt>
                                        </p:tgtEl>
                                      </p:cBhvr>
                                    </p:animEffect>
                                    <p:anim calcmode="lin" valueType="num">
                                      <p:cBhvr>
                                        <p:cTn id="8"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tmplLst>
          <p:tmpl lvl="1">
            <p:tnLst>
              <p:par>
                <p:cTn presetID="42" presetClass="entr" presetSubtype="0" fill="hold" nodeType="clickEffect" nodePh="1">
                  <p:stCondLst>
                    <p:cond delay="0"/>
                  </p:stCondLst>
                  <p:endCondLst>
                    <p:cond delay="0"/>
                  </p:end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anim calcmode="lin" valueType="num">
                      <p:cBhvr>
                        <p:cTn dur="1000" fill="hold"/>
                        <p:tgtEl>
                          <p:spTgt spid="22"/>
                        </p:tgtEl>
                        <p:attrNameLst>
                          <p:attrName>ppt_x</p:attrName>
                        </p:attrNameLst>
                      </p:cBhvr>
                      <p:tavLst>
                        <p:tav tm="0">
                          <p:val>
                            <p:strVal val="#ppt_x"/>
                          </p:val>
                        </p:tav>
                        <p:tav tm="100000">
                          <p:val>
                            <p:strVal val="#ppt_x"/>
                          </p:val>
                        </p:tav>
                      </p:tavLst>
                    </p:anim>
                    <p:anim calcmode="lin" valueType="num">
                      <p:cBhvr>
                        <p:cTn dur="1000" fill="hold"/>
                        <p:tgtEl>
                          <p:spTgt spid="22"/>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3_Title and body">
    <p:spTree>
      <p:nvGrpSpPr>
        <p:cNvPr id="1" name="Shape 18"/>
        <p:cNvGrpSpPr/>
        <p:nvPr/>
      </p:nvGrpSpPr>
      <p:grpSpPr>
        <a:xfrm>
          <a:off x="0" y="0"/>
          <a:ext cx="0" cy="0"/>
          <a:chOff x="0" y="0"/>
          <a:chExt cx="0" cy="0"/>
        </a:xfrm>
      </p:grpSpPr>
      <p:sp>
        <p:nvSpPr>
          <p:cNvPr id="19" name="Shape 19"/>
          <p:cNvSpPr/>
          <p:nvPr/>
        </p:nvSpPr>
        <p:spPr>
          <a:xfrm rot="10800000" flipH="1">
            <a:off x="0" y="0"/>
            <a:ext cx="9144000" cy="1729648"/>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solidFill>
                  <a:schemeClr val="tx2"/>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solidFill>
                  <a:srgbClr val="F5F5F5"/>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Tree>
    <p:extLst>
      <p:ext uri="{BB962C8B-B14F-4D97-AF65-F5344CB8AC3E}">
        <p14:creationId xmlns:p14="http://schemas.microsoft.com/office/powerpoint/2010/main" val="55686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4_Title and body">
    <p:spTree>
      <p:nvGrpSpPr>
        <p:cNvPr id="1" name="Shape 18"/>
        <p:cNvGrpSpPr/>
        <p:nvPr/>
      </p:nvGrpSpPr>
      <p:grpSpPr>
        <a:xfrm>
          <a:off x="0" y="0"/>
          <a:ext cx="0" cy="0"/>
          <a:chOff x="0" y="0"/>
          <a:chExt cx="0" cy="0"/>
        </a:xfrm>
      </p:grpSpPr>
      <p:sp>
        <p:nvSpPr>
          <p:cNvPr id="19" name="Shape 19"/>
          <p:cNvSpPr/>
          <p:nvPr/>
        </p:nvSpPr>
        <p:spPr>
          <a:xfrm rot="10800000" flipH="1">
            <a:off x="0" y="0"/>
            <a:ext cx="9144000" cy="1729648"/>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solidFill>
                  <a:srgbClr val="F5F5F5"/>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22" name="Shape 22"/>
          <p:cNvSpPr txBox="1">
            <a:spLocks noGrp="1"/>
          </p:cNvSpPr>
          <p:nvPr>
            <p:ph type="body" idx="1" hasCustomPrompt="1"/>
          </p:nvPr>
        </p:nvSpPr>
        <p:spPr>
          <a:xfrm>
            <a:off x="471900" y="1919075"/>
            <a:ext cx="8222100" cy="2710200"/>
          </a:xfrm>
          <a:prstGeom prst="rect">
            <a:avLst/>
          </a:prstGeom>
        </p:spPr>
        <p:txBody>
          <a:bodyPr lIns="91425" tIns="91425" rIns="91425" bIns="91425" anchor="t" anchorCtr="0"/>
          <a:lstStyle>
            <a:lvl1pPr lvl="0">
              <a:spcBef>
                <a:spcPts val="0"/>
              </a:spcBef>
              <a:defRPr>
                <a:solidFill>
                  <a:srgbClr val="F5F5F5"/>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dirty="0" err="1"/>
              <a:t>Hola</a:t>
            </a:r>
            <a:endParaRPr dirty="0"/>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s-419"/>
              <a:t>‹#›</a:t>
            </a:fld>
            <a:endParaRPr lang="es-419"/>
          </a:p>
        </p:txBody>
      </p:sp>
    </p:spTree>
    <p:extLst>
      <p:ext uri="{BB962C8B-B14F-4D97-AF65-F5344CB8AC3E}">
        <p14:creationId xmlns:p14="http://schemas.microsoft.com/office/powerpoint/2010/main" val="211245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F51B5"/>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dirty="0"/>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lvl1pPr>
              <a:defRPr>
                <a:latin typeface="Lato" panose="020F0502020204030203" pitchFamily="34" charset="0"/>
              </a:defRPr>
            </a:lvl1pPr>
          </a:lstStyle>
          <a:p>
            <a:pPr algn="r"/>
            <a:fld id="{00000000-1234-1234-1234-123412341234}" type="slidenum">
              <a:rPr lang="es-419" sz="1000" smtClean="0">
                <a:solidFill>
                  <a:schemeClr val="lt2"/>
                </a:solidFill>
                <a:ea typeface="Roboto"/>
                <a:cs typeface="Roboto"/>
                <a:sym typeface="Roboto"/>
              </a:rPr>
              <a:pPr algn="r"/>
              <a:t>‹#›</a:t>
            </a:fld>
            <a:endParaRPr lang="es-419" sz="1000">
              <a:solidFill>
                <a:schemeClr val="lt2"/>
              </a:solidFill>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88" r:id="rId1"/>
    <p:sldLayoutId id="2147483666" r:id="rId2"/>
    <p:sldLayoutId id="2147483669" r:id="rId3"/>
    <p:sldLayoutId id="2147483667" r:id="rId4"/>
    <p:sldLayoutId id="2147483649" r:id="rId5"/>
    <p:sldLayoutId id="2147483650" r:id="rId6"/>
    <p:sldLayoutId id="2147483681" r:id="rId7"/>
    <p:sldLayoutId id="2147483683" r:id="rId8"/>
    <p:sldLayoutId id="2147483684" r:id="rId9"/>
    <p:sldLayoutId id="2147483678" r:id="rId10"/>
    <p:sldLayoutId id="2147483651" r:id="rId11"/>
    <p:sldLayoutId id="2147483685" r:id="rId12"/>
    <p:sldLayoutId id="2147483686" r:id="rId13"/>
    <p:sldLayoutId id="2147483687" r:id="rId14"/>
    <p:sldLayoutId id="2147483653" r:id="rId15"/>
    <p:sldLayoutId id="2147483679" r:id="rId16"/>
    <p:sldLayoutId id="2147483668" r:id="rId17"/>
    <p:sldLayoutId id="2147483680" r:id="rId18"/>
    <p:sldLayoutId id="2147483672" r:id="rId19"/>
    <p:sldLayoutId id="2147483673" r:id="rId20"/>
    <p:sldLayoutId id="2147483674" r:id="rId21"/>
    <p:sldLayoutId id="2147483675" r:id="rId22"/>
    <p:sldLayoutId id="2147483654" r:id="rId23"/>
    <p:sldLayoutId id="2147483655" r:id="rId24"/>
    <p:sldLayoutId id="2147483676" r:id="rId25"/>
    <p:sldLayoutId id="2147483656" r:id="rId26"/>
    <p:sldLayoutId id="2147483677" r:id="rId27"/>
    <p:sldLayoutId id="2147483657" r:id="rId28"/>
    <p:sldLayoutId id="2147483682" r:id="rId29"/>
    <p:sldLayoutId id="2147483671" r:id="rId30"/>
    <p:sldLayoutId id="2147483670"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Lato" panose="020F0502020204030203" pitchFamily="34" charset="0"/>
          <a:ea typeface="Lato" panose="020F0502020204030203" pitchFamily="34" charset="0"/>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bg1">
              <a:lumMod val="95000"/>
            </a:schemeClr>
          </a:solidFill>
          <a:latin typeface="Lato" panose="020F0502020204030203" pitchFamily="34" charset="0"/>
          <a:ea typeface="Lato" panose="020F0502020204030203" pitchFamily="34" charset="0"/>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s/docs/Web/HTML/Elemento/title" TargetMode="External"/><Relationship Id="rId7" Type="http://schemas.openxmlformats.org/officeDocument/2006/relationships/hyperlink" Target="https://developer.mozilla.org/es/docs/Web/HTML/Elemento/style" TargetMode="External"/><Relationship Id="rId2" Type="http://schemas.openxmlformats.org/officeDocument/2006/relationships/hyperlink" Target="https://developer.mozilla.org/es/docs/Web/HTML/Elemento/head" TargetMode="External"/><Relationship Id="rId1" Type="http://schemas.openxmlformats.org/officeDocument/2006/relationships/slideLayout" Target="../slideLayouts/slideLayout26.xml"/><Relationship Id="rId6" Type="http://schemas.openxmlformats.org/officeDocument/2006/relationships/hyperlink" Target="https://developer.mozilla.org/es/docs/Web/HTML/Elemento/meta" TargetMode="External"/><Relationship Id="rId5" Type="http://schemas.openxmlformats.org/officeDocument/2006/relationships/hyperlink" Target="https://developer.mozilla.org/es/docs/Web/HTML/Elemento/link" TargetMode="External"/><Relationship Id="rId4" Type="http://schemas.openxmlformats.org/officeDocument/2006/relationships/hyperlink" Target="https://developer.mozilla.org/es/docs/Web/HTML/Elemento/base"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hyperlink" Target="https://developer.mozilla.org/es/docs/Web/HTML/Elemento/q" TargetMode="External"/><Relationship Id="rId3" Type="http://schemas.openxmlformats.org/officeDocument/2006/relationships/hyperlink" Target="https://developer.mozilla.org/es/docs/Web/HTML/Elemento/em" TargetMode="External"/><Relationship Id="rId7" Type="http://schemas.openxmlformats.org/officeDocument/2006/relationships/hyperlink" Target="https://developer.mozilla.org/es/docs/Web/HTML/Elemento/cite" TargetMode="External"/><Relationship Id="rId12" Type="http://schemas.openxmlformats.org/officeDocument/2006/relationships/hyperlink" Target="https://developer.mozilla.org/es/docs/Web/HTML/Elemento/span" TargetMode="External"/><Relationship Id="rId2" Type="http://schemas.openxmlformats.org/officeDocument/2006/relationships/hyperlink" Target="https://developer.mozilla.org/es/docs/Web/HTML/Elemento/a" TargetMode="External"/><Relationship Id="rId1" Type="http://schemas.openxmlformats.org/officeDocument/2006/relationships/slideLayout" Target="../slideLayouts/slideLayout29.xml"/><Relationship Id="rId6" Type="http://schemas.openxmlformats.org/officeDocument/2006/relationships/hyperlink" Target="https://developer.mozilla.org/es/docs/Web/HTML/Elemento/s" TargetMode="External"/><Relationship Id="rId11" Type="http://schemas.openxmlformats.org/officeDocument/2006/relationships/hyperlink" Target="https://developer.mozilla.org/es/docs/Web/HTML/Elemento/mark" TargetMode="External"/><Relationship Id="rId5" Type="http://schemas.openxmlformats.org/officeDocument/2006/relationships/hyperlink" Target="https://developer.mozilla.org/es/docs/Web/HTML/Elemento/small" TargetMode="External"/><Relationship Id="rId10" Type="http://schemas.openxmlformats.org/officeDocument/2006/relationships/hyperlink" Target="https://developer.mozilla.org/es/docs/Web/HTML/Elemento/time" TargetMode="External"/><Relationship Id="rId4" Type="http://schemas.openxmlformats.org/officeDocument/2006/relationships/hyperlink" Target="https://developer.mozilla.org/es/docs/Web/HTML/Elemento/strong" TargetMode="External"/><Relationship Id="rId9" Type="http://schemas.openxmlformats.org/officeDocument/2006/relationships/hyperlink" Target="https://developer.mozilla.org/es/docs/Web/HTML/Elemento/abbr"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es/docs/Web/HTML/Elemento/ul" TargetMode="External"/><Relationship Id="rId7" Type="http://schemas.openxmlformats.org/officeDocument/2006/relationships/hyperlink" Target="https://developer.mozilla.org/es/docs/Web/HTML/Elemento/dd" TargetMode="External"/><Relationship Id="rId2" Type="http://schemas.openxmlformats.org/officeDocument/2006/relationships/hyperlink" Target="https://developer.mozilla.org/es/docs/Web/HTML/Elemento/ol" TargetMode="External"/><Relationship Id="rId1" Type="http://schemas.openxmlformats.org/officeDocument/2006/relationships/slideLayout" Target="../slideLayouts/slideLayout29.xml"/><Relationship Id="rId6" Type="http://schemas.openxmlformats.org/officeDocument/2006/relationships/hyperlink" Target="https://developer.mozilla.org/es/docs/Web/HTML/Elemento/dt" TargetMode="External"/><Relationship Id="rId5" Type="http://schemas.openxmlformats.org/officeDocument/2006/relationships/hyperlink" Target="https://developer.mozilla.org/es/docs/Web/HTML/Elemento/dl" TargetMode="External"/><Relationship Id="rId4" Type="http://schemas.openxmlformats.org/officeDocument/2006/relationships/hyperlink" Target="https://developer.mozilla.org/es/docs/Web/HTML/Elemento/li"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es/docs/Web/HTML/Elemento/caption" TargetMode="External"/><Relationship Id="rId7" Type="http://schemas.openxmlformats.org/officeDocument/2006/relationships/hyperlink" Target="https://developer.mozilla.org/es/docs/Web/HTML/Elemento/thead" TargetMode="External"/><Relationship Id="rId2" Type="http://schemas.openxmlformats.org/officeDocument/2006/relationships/hyperlink" Target="https://developer.mozilla.org/es/docs/Web/HTML/Elemento/table" TargetMode="External"/><Relationship Id="rId1" Type="http://schemas.openxmlformats.org/officeDocument/2006/relationships/slideLayout" Target="../slideLayouts/slideLayout29.xml"/><Relationship Id="rId6" Type="http://schemas.openxmlformats.org/officeDocument/2006/relationships/hyperlink" Target="https://developer.mozilla.org/es/docs/Web/HTML/Elemento/tbody" TargetMode="External"/><Relationship Id="rId5" Type="http://schemas.openxmlformats.org/officeDocument/2006/relationships/hyperlink" Target="https://developer.mozilla.org/es/docs/Web/HTML/Elemento/col" TargetMode="External"/><Relationship Id="rId4" Type="http://schemas.openxmlformats.org/officeDocument/2006/relationships/hyperlink" Target="https://developer.mozilla.org/es/docs/Web/HTML/Elemento/colgroup"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es/docs/Web/HTML/Elemento/figure" TargetMode="External"/><Relationship Id="rId2" Type="http://schemas.openxmlformats.org/officeDocument/2006/relationships/hyperlink" Target="https://developer.mozilla.org/es/docs/Web/HTML/Elemento/img" TargetMode="External"/><Relationship Id="rId1" Type="http://schemas.openxmlformats.org/officeDocument/2006/relationships/slideLayout" Target="../slideLayouts/slideLayout29.xml"/><Relationship Id="rId4" Type="http://schemas.openxmlformats.org/officeDocument/2006/relationships/hyperlink" Target="https://developer.mozilla.org/es/docs/Web/HTML/Elemento/figcaptio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mozilla.org/es/docs/Web/HTML/Elemento/audio" TargetMode="External"/><Relationship Id="rId2" Type="http://schemas.openxmlformats.org/officeDocument/2006/relationships/hyperlink" Target="https://developer.mozilla.org/es/docs/Web/HTML/Elemento/video" TargetMode="External"/><Relationship Id="rId1" Type="http://schemas.openxmlformats.org/officeDocument/2006/relationships/slideLayout" Target="../slideLayouts/slideLayout29.xml"/><Relationship Id="rId5" Type="http://schemas.openxmlformats.org/officeDocument/2006/relationships/hyperlink" Target="https://developer.mozilla.org/es/docs/Web/HTML/Elemento/track" TargetMode="External"/><Relationship Id="rId4" Type="http://schemas.openxmlformats.org/officeDocument/2006/relationships/hyperlink" Target="https://developer.mozilla.org/es/docs/Web/HTML/Elemento/sourc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hyperlink" Target="https://developer.mozilla.org/es/docs/Web/HTML/Elemento/select" TargetMode="External"/><Relationship Id="rId3" Type="http://schemas.openxmlformats.org/officeDocument/2006/relationships/hyperlink" Target="https://developer.mozilla.org/es/docs/Web/HTML/Elemento/fieldset" TargetMode="External"/><Relationship Id="rId7" Type="http://schemas.openxmlformats.org/officeDocument/2006/relationships/hyperlink" Target="https://developer.mozilla.org/es/docs/Web/HTML/Elemento/button" TargetMode="External"/><Relationship Id="rId12" Type="http://schemas.openxmlformats.org/officeDocument/2006/relationships/hyperlink" Target="https://developer.mozilla.org/es/docs/Web/HTML/Elemento/textarea" TargetMode="External"/><Relationship Id="rId2" Type="http://schemas.openxmlformats.org/officeDocument/2006/relationships/hyperlink" Target="https://developer.mozilla.org/es/docs/Web/HTML/Elemento/form" TargetMode="External"/><Relationship Id="rId1" Type="http://schemas.openxmlformats.org/officeDocument/2006/relationships/slideLayout" Target="../slideLayouts/slideLayout29.xml"/><Relationship Id="rId6" Type="http://schemas.openxmlformats.org/officeDocument/2006/relationships/hyperlink" Target="https://developer.mozilla.org/es/docs/Web/HTML/Elemento/input" TargetMode="External"/><Relationship Id="rId11" Type="http://schemas.openxmlformats.org/officeDocument/2006/relationships/hyperlink" Target="https://developer.mozilla.org/es/docs/Web/HTML/Elemento/option" TargetMode="External"/><Relationship Id="rId5" Type="http://schemas.openxmlformats.org/officeDocument/2006/relationships/hyperlink" Target="https://developer.mozilla.org/es/docs/Web/HTML/Elemento/label" TargetMode="External"/><Relationship Id="rId10" Type="http://schemas.openxmlformats.org/officeDocument/2006/relationships/hyperlink" Target="https://developer.mozilla.org/es/docs/Web/HTML/Elemento/optgroup" TargetMode="External"/><Relationship Id="rId4" Type="http://schemas.openxmlformats.org/officeDocument/2006/relationships/hyperlink" Target="https://developer.mozilla.org/es/docs/Web/HTML/Elemento/legend" TargetMode="External"/><Relationship Id="rId9" Type="http://schemas.openxmlformats.org/officeDocument/2006/relationships/hyperlink" Target="https://developer.mozilla.org/es/docs/Web/HTML/Elemento/datalis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PE" sz="3600" dirty="0"/>
              <a:t>HTML5</a:t>
            </a:r>
          </a:p>
        </p:txBody>
      </p:sp>
      <p:sp>
        <p:nvSpPr>
          <p:cNvPr id="3" name="Subtitle 2"/>
          <p:cNvSpPr>
            <a:spLocks noGrp="1"/>
          </p:cNvSpPr>
          <p:nvPr>
            <p:ph type="subTitle" idx="1"/>
          </p:nvPr>
        </p:nvSpPr>
        <p:spPr/>
        <p:txBody>
          <a:bodyPr/>
          <a:lstStyle/>
          <a:p>
            <a:r>
              <a:rPr lang="es-PE" dirty="0"/>
              <a:t>Victor Roque</a:t>
            </a:r>
          </a:p>
        </p:txBody>
      </p:sp>
      <p:sp>
        <p:nvSpPr>
          <p:cNvPr id="4" name="Content Placeholder 3"/>
          <p:cNvSpPr>
            <a:spLocks noGrp="1"/>
          </p:cNvSpPr>
          <p:nvPr>
            <p:ph sz="quarter" idx="13"/>
          </p:nvPr>
        </p:nvSpPr>
        <p:spPr/>
        <p:txBody>
          <a:bodyPr/>
          <a:lstStyle/>
          <a:p>
            <a:r>
              <a:rPr lang="es-PE" dirty="0"/>
              <a:t>Bach. Ingeniería de Sistemas e Informática</a:t>
            </a:r>
          </a:p>
        </p:txBody>
      </p:sp>
      <p:sp>
        <p:nvSpPr>
          <p:cNvPr id="5" name="Content Placeholder 4"/>
          <p:cNvSpPr>
            <a:spLocks noGrp="1"/>
          </p:cNvSpPr>
          <p:nvPr>
            <p:ph sz="quarter" idx="14"/>
          </p:nvPr>
        </p:nvSpPr>
        <p:spPr/>
        <p:txBody>
          <a:bodyPr/>
          <a:lstStyle/>
          <a:p>
            <a:r>
              <a:rPr lang="es-PE" dirty="0"/>
              <a:t>Fundador de </a:t>
            </a:r>
            <a:r>
              <a:rPr lang="es-PE" dirty="0" err="1"/>
              <a:t>Dhamyc</a:t>
            </a:r>
            <a:r>
              <a:rPr lang="es-PE" dirty="0"/>
              <a:t> Community</a:t>
            </a:r>
          </a:p>
        </p:txBody>
      </p:sp>
      <p:sp>
        <p:nvSpPr>
          <p:cNvPr id="6" name="Content Placeholder 5"/>
          <p:cNvSpPr>
            <a:spLocks noGrp="1"/>
          </p:cNvSpPr>
          <p:nvPr>
            <p:ph sz="quarter" idx="15"/>
          </p:nvPr>
        </p:nvSpPr>
        <p:spPr/>
        <p:txBody>
          <a:bodyPr/>
          <a:lstStyle/>
          <a:p>
            <a:r>
              <a:rPr lang="es-PE" dirty="0"/>
              <a:t>.NET </a:t>
            </a:r>
            <a:r>
              <a:rPr lang="es-PE" dirty="0" err="1"/>
              <a:t>Developer</a:t>
            </a:r>
            <a:r>
              <a:rPr lang="es-PE" dirty="0"/>
              <a:t> - </a:t>
            </a:r>
            <a:r>
              <a:rPr lang="es-PE" dirty="0" err="1"/>
              <a:t>Xamarin</a:t>
            </a:r>
            <a:r>
              <a:rPr lang="es-PE" dirty="0"/>
              <a:t> </a:t>
            </a:r>
            <a:r>
              <a:rPr lang="es-PE"/>
              <a:t>Developer</a:t>
            </a:r>
            <a:endParaRPr lang="es-PE"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915378" y="2480709"/>
            <a:ext cx="1387736" cy="1367816"/>
          </a:xfrm>
          <a:prstGeom prst="rect">
            <a:avLst/>
          </a:prstGeom>
        </p:spPr>
      </p:pic>
      <p:sp>
        <p:nvSpPr>
          <p:cNvPr id="8" name="Content Placeholder 4"/>
          <p:cNvSpPr txBox="1">
            <a:spLocks/>
          </p:cNvSpPr>
          <p:nvPr/>
        </p:nvSpPr>
        <p:spPr>
          <a:xfrm>
            <a:off x="2374307" y="3756219"/>
            <a:ext cx="3950292" cy="281919"/>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Roboto"/>
              <a:buNone/>
              <a:defRPr lang="en-US" sz="1200" b="0" i="0" u="none" strike="noStrike" cap="none" dirty="0" smtClean="0">
                <a:solidFill>
                  <a:schemeClr val="bg1">
                    <a:lumMod val="85000"/>
                  </a:schemeClr>
                </a:solidFill>
                <a:latin typeface="Roboto"/>
                <a:ea typeface="Roboto"/>
                <a:cs typeface="Roboto"/>
                <a:sym typeface="Roboto"/>
              </a:defRPr>
            </a:lvl1pPr>
            <a:lvl2pPr marR="0" lvl="1"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R="0" lvl="2"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R="0" lvl="3"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R="0" lvl="4"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R="0" lvl="5"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R="0" lvl="6"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R="0" lvl="7"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R="0" lvl="8"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r>
              <a:rPr lang="es-PE"/>
              <a:t>GitHub - /victorcobden</a:t>
            </a:r>
          </a:p>
        </p:txBody>
      </p:sp>
    </p:spTree>
    <p:extLst>
      <p:ext uri="{BB962C8B-B14F-4D97-AF65-F5344CB8AC3E}">
        <p14:creationId xmlns:p14="http://schemas.microsoft.com/office/powerpoint/2010/main" val="188381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077" y="1495592"/>
            <a:ext cx="2741833" cy="1963500"/>
          </a:xfrm>
        </p:spPr>
        <p:txBody>
          <a:bodyPr anchor="ctr"/>
          <a:lstStyle/>
          <a:p>
            <a:r>
              <a:rPr lang="es-PE" sz="6600" dirty="0"/>
              <a:t>&lt;</a:t>
            </a:r>
            <a:r>
              <a:rPr lang="es-PE" sz="6000" dirty="0"/>
              <a:t>Tag</a:t>
            </a:r>
            <a:r>
              <a:rPr lang="es-PE" sz="6600" dirty="0"/>
              <a:t>&gt;</a:t>
            </a:r>
          </a:p>
        </p:txBody>
      </p:sp>
      <p:sp>
        <p:nvSpPr>
          <p:cNvPr id="7" name="Title 1">
            <a:extLst>
              <a:ext uri="{FF2B5EF4-FFF2-40B4-BE49-F238E27FC236}">
                <a16:creationId xmlns:a16="http://schemas.microsoft.com/office/drawing/2014/main" id="{CD148741-03AD-4E27-9CE3-CA75D2BCD997}"/>
              </a:ext>
            </a:extLst>
          </p:cNvPr>
          <p:cNvSpPr txBox="1">
            <a:spLocks/>
          </p:cNvSpPr>
          <p:nvPr/>
        </p:nvSpPr>
        <p:spPr>
          <a:xfrm>
            <a:off x="5933677" y="1495592"/>
            <a:ext cx="2741833" cy="1963500"/>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ct val="100000"/>
              <a:buFont typeface="Roboto"/>
              <a:buNone/>
              <a:defRPr sz="7200" b="0" i="0" u="none" strike="noStrike" cap="none">
                <a:solidFill>
                  <a:schemeClr val="dk2"/>
                </a:solidFill>
                <a:latin typeface="Roboto"/>
                <a:ea typeface="Roboto"/>
                <a:cs typeface="Roboto"/>
                <a:sym typeface="Roboto"/>
              </a:defRPr>
            </a:lvl1pPr>
            <a:lvl2pPr lvl="1" algn="ctr">
              <a:spcBef>
                <a:spcPts val="0"/>
              </a:spcBef>
              <a:buClr>
                <a:schemeClr val="dk2"/>
              </a:buClr>
              <a:buSzPct val="100000"/>
              <a:buFont typeface="Roboto"/>
              <a:buNone/>
              <a:defRPr sz="12000">
                <a:solidFill>
                  <a:schemeClr val="dk2"/>
                </a:solidFill>
                <a:latin typeface="Roboto"/>
                <a:ea typeface="Roboto"/>
                <a:cs typeface="Roboto"/>
                <a:sym typeface="Roboto"/>
              </a:defRPr>
            </a:lvl2pPr>
            <a:lvl3pPr lvl="2" algn="ctr">
              <a:spcBef>
                <a:spcPts val="0"/>
              </a:spcBef>
              <a:buClr>
                <a:schemeClr val="dk2"/>
              </a:buClr>
              <a:buSzPct val="100000"/>
              <a:buFont typeface="Roboto"/>
              <a:buNone/>
              <a:defRPr sz="12000">
                <a:solidFill>
                  <a:schemeClr val="dk2"/>
                </a:solidFill>
                <a:latin typeface="Roboto"/>
                <a:ea typeface="Roboto"/>
                <a:cs typeface="Roboto"/>
                <a:sym typeface="Roboto"/>
              </a:defRPr>
            </a:lvl3pPr>
            <a:lvl4pPr lvl="3" algn="ctr">
              <a:spcBef>
                <a:spcPts val="0"/>
              </a:spcBef>
              <a:buClr>
                <a:schemeClr val="dk2"/>
              </a:buClr>
              <a:buSzPct val="100000"/>
              <a:buFont typeface="Roboto"/>
              <a:buNone/>
              <a:defRPr sz="12000">
                <a:solidFill>
                  <a:schemeClr val="dk2"/>
                </a:solidFill>
                <a:latin typeface="Roboto"/>
                <a:ea typeface="Roboto"/>
                <a:cs typeface="Roboto"/>
                <a:sym typeface="Roboto"/>
              </a:defRPr>
            </a:lvl4pPr>
            <a:lvl5pPr lvl="4" algn="ctr">
              <a:spcBef>
                <a:spcPts val="0"/>
              </a:spcBef>
              <a:buClr>
                <a:schemeClr val="dk2"/>
              </a:buClr>
              <a:buSzPct val="100000"/>
              <a:buFont typeface="Roboto"/>
              <a:buNone/>
              <a:defRPr sz="12000">
                <a:solidFill>
                  <a:schemeClr val="dk2"/>
                </a:solidFill>
                <a:latin typeface="Roboto"/>
                <a:ea typeface="Roboto"/>
                <a:cs typeface="Roboto"/>
                <a:sym typeface="Roboto"/>
              </a:defRPr>
            </a:lvl5pPr>
            <a:lvl6pPr lvl="5" algn="ctr">
              <a:spcBef>
                <a:spcPts val="0"/>
              </a:spcBef>
              <a:buClr>
                <a:schemeClr val="dk2"/>
              </a:buClr>
              <a:buSzPct val="100000"/>
              <a:buFont typeface="Roboto"/>
              <a:buNone/>
              <a:defRPr sz="12000">
                <a:solidFill>
                  <a:schemeClr val="dk2"/>
                </a:solidFill>
                <a:latin typeface="Roboto"/>
                <a:ea typeface="Roboto"/>
                <a:cs typeface="Roboto"/>
                <a:sym typeface="Roboto"/>
              </a:defRPr>
            </a:lvl6pPr>
            <a:lvl7pPr lvl="6" algn="ctr">
              <a:spcBef>
                <a:spcPts val="0"/>
              </a:spcBef>
              <a:buClr>
                <a:schemeClr val="dk2"/>
              </a:buClr>
              <a:buSzPct val="100000"/>
              <a:buFont typeface="Roboto"/>
              <a:buNone/>
              <a:defRPr sz="12000">
                <a:solidFill>
                  <a:schemeClr val="dk2"/>
                </a:solidFill>
                <a:latin typeface="Roboto"/>
                <a:ea typeface="Roboto"/>
                <a:cs typeface="Roboto"/>
                <a:sym typeface="Roboto"/>
              </a:defRPr>
            </a:lvl7pPr>
            <a:lvl8pPr lvl="7" algn="ctr">
              <a:spcBef>
                <a:spcPts val="0"/>
              </a:spcBef>
              <a:buClr>
                <a:schemeClr val="dk2"/>
              </a:buClr>
              <a:buSzPct val="100000"/>
              <a:buFont typeface="Roboto"/>
              <a:buNone/>
              <a:defRPr sz="12000">
                <a:solidFill>
                  <a:schemeClr val="dk2"/>
                </a:solidFill>
                <a:latin typeface="Roboto"/>
                <a:ea typeface="Roboto"/>
                <a:cs typeface="Roboto"/>
                <a:sym typeface="Roboto"/>
              </a:defRPr>
            </a:lvl8pPr>
            <a:lvl9pPr lvl="8" algn="ctr">
              <a:spcBef>
                <a:spcPts val="0"/>
              </a:spcBef>
              <a:buClr>
                <a:schemeClr val="dk2"/>
              </a:buClr>
              <a:buSzPct val="100000"/>
              <a:buFont typeface="Roboto"/>
              <a:buNone/>
              <a:defRPr sz="12000">
                <a:solidFill>
                  <a:schemeClr val="dk2"/>
                </a:solidFill>
                <a:latin typeface="Roboto"/>
                <a:ea typeface="Roboto"/>
                <a:cs typeface="Roboto"/>
                <a:sym typeface="Roboto"/>
              </a:defRPr>
            </a:lvl9pPr>
          </a:lstStyle>
          <a:p>
            <a:r>
              <a:rPr lang="es-PE" sz="6000" dirty="0"/>
              <a:t>&lt;/Tag&gt;</a:t>
            </a:r>
          </a:p>
        </p:txBody>
      </p:sp>
      <p:sp>
        <p:nvSpPr>
          <p:cNvPr id="8" name="Title 1">
            <a:extLst>
              <a:ext uri="{FF2B5EF4-FFF2-40B4-BE49-F238E27FC236}">
                <a16:creationId xmlns:a16="http://schemas.microsoft.com/office/drawing/2014/main" id="{1B7D5A90-450C-4034-AE4F-27612C2FDB5D}"/>
              </a:ext>
            </a:extLst>
          </p:cNvPr>
          <p:cNvSpPr txBox="1">
            <a:spLocks/>
          </p:cNvSpPr>
          <p:nvPr/>
        </p:nvSpPr>
        <p:spPr>
          <a:xfrm>
            <a:off x="3215877" y="1495592"/>
            <a:ext cx="2741833" cy="1963500"/>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ct val="100000"/>
              <a:buFont typeface="Roboto"/>
              <a:buNone/>
              <a:defRPr sz="7200" b="0" i="0" u="none" strike="noStrike" cap="none">
                <a:solidFill>
                  <a:schemeClr val="dk2"/>
                </a:solidFill>
                <a:latin typeface="Roboto"/>
                <a:ea typeface="Roboto"/>
                <a:cs typeface="Roboto"/>
                <a:sym typeface="Roboto"/>
              </a:defRPr>
            </a:lvl1pPr>
            <a:lvl2pPr lvl="1" algn="ctr">
              <a:spcBef>
                <a:spcPts val="0"/>
              </a:spcBef>
              <a:buClr>
                <a:schemeClr val="dk2"/>
              </a:buClr>
              <a:buSzPct val="100000"/>
              <a:buFont typeface="Roboto"/>
              <a:buNone/>
              <a:defRPr sz="12000">
                <a:solidFill>
                  <a:schemeClr val="dk2"/>
                </a:solidFill>
                <a:latin typeface="Roboto"/>
                <a:ea typeface="Roboto"/>
                <a:cs typeface="Roboto"/>
                <a:sym typeface="Roboto"/>
              </a:defRPr>
            </a:lvl2pPr>
            <a:lvl3pPr lvl="2" algn="ctr">
              <a:spcBef>
                <a:spcPts val="0"/>
              </a:spcBef>
              <a:buClr>
                <a:schemeClr val="dk2"/>
              </a:buClr>
              <a:buSzPct val="100000"/>
              <a:buFont typeface="Roboto"/>
              <a:buNone/>
              <a:defRPr sz="12000">
                <a:solidFill>
                  <a:schemeClr val="dk2"/>
                </a:solidFill>
                <a:latin typeface="Roboto"/>
                <a:ea typeface="Roboto"/>
                <a:cs typeface="Roboto"/>
                <a:sym typeface="Roboto"/>
              </a:defRPr>
            </a:lvl3pPr>
            <a:lvl4pPr lvl="3" algn="ctr">
              <a:spcBef>
                <a:spcPts val="0"/>
              </a:spcBef>
              <a:buClr>
                <a:schemeClr val="dk2"/>
              </a:buClr>
              <a:buSzPct val="100000"/>
              <a:buFont typeface="Roboto"/>
              <a:buNone/>
              <a:defRPr sz="12000">
                <a:solidFill>
                  <a:schemeClr val="dk2"/>
                </a:solidFill>
                <a:latin typeface="Roboto"/>
                <a:ea typeface="Roboto"/>
                <a:cs typeface="Roboto"/>
                <a:sym typeface="Roboto"/>
              </a:defRPr>
            </a:lvl4pPr>
            <a:lvl5pPr lvl="4" algn="ctr">
              <a:spcBef>
                <a:spcPts val="0"/>
              </a:spcBef>
              <a:buClr>
                <a:schemeClr val="dk2"/>
              </a:buClr>
              <a:buSzPct val="100000"/>
              <a:buFont typeface="Roboto"/>
              <a:buNone/>
              <a:defRPr sz="12000">
                <a:solidFill>
                  <a:schemeClr val="dk2"/>
                </a:solidFill>
                <a:latin typeface="Roboto"/>
                <a:ea typeface="Roboto"/>
                <a:cs typeface="Roboto"/>
                <a:sym typeface="Roboto"/>
              </a:defRPr>
            </a:lvl5pPr>
            <a:lvl6pPr lvl="5" algn="ctr">
              <a:spcBef>
                <a:spcPts val="0"/>
              </a:spcBef>
              <a:buClr>
                <a:schemeClr val="dk2"/>
              </a:buClr>
              <a:buSzPct val="100000"/>
              <a:buFont typeface="Roboto"/>
              <a:buNone/>
              <a:defRPr sz="12000">
                <a:solidFill>
                  <a:schemeClr val="dk2"/>
                </a:solidFill>
                <a:latin typeface="Roboto"/>
                <a:ea typeface="Roboto"/>
                <a:cs typeface="Roboto"/>
                <a:sym typeface="Roboto"/>
              </a:defRPr>
            </a:lvl6pPr>
            <a:lvl7pPr lvl="6" algn="ctr">
              <a:spcBef>
                <a:spcPts val="0"/>
              </a:spcBef>
              <a:buClr>
                <a:schemeClr val="dk2"/>
              </a:buClr>
              <a:buSzPct val="100000"/>
              <a:buFont typeface="Roboto"/>
              <a:buNone/>
              <a:defRPr sz="12000">
                <a:solidFill>
                  <a:schemeClr val="dk2"/>
                </a:solidFill>
                <a:latin typeface="Roboto"/>
                <a:ea typeface="Roboto"/>
                <a:cs typeface="Roboto"/>
                <a:sym typeface="Roboto"/>
              </a:defRPr>
            </a:lvl7pPr>
            <a:lvl8pPr lvl="7" algn="ctr">
              <a:spcBef>
                <a:spcPts val="0"/>
              </a:spcBef>
              <a:buClr>
                <a:schemeClr val="dk2"/>
              </a:buClr>
              <a:buSzPct val="100000"/>
              <a:buFont typeface="Roboto"/>
              <a:buNone/>
              <a:defRPr sz="12000">
                <a:solidFill>
                  <a:schemeClr val="dk2"/>
                </a:solidFill>
                <a:latin typeface="Roboto"/>
                <a:ea typeface="Roboto"/>
                <a:cs typeface="Roboto"/>
                <a:sym typeface="Roboto"/>
              </a:defRPr>
            </a:lvl8pPr>
            <a:lvl9pPr lvl="8" algn="ctr">
              <a:spcBef>
                <a:spcPts val="0"/>
              </a:spcBef>
              <a:buClr>
                <a:schemeClr val="dk2"/>
              </a:buClr>
              <a:buSzPct val="100000"/>
              <a:buFont typeface="Roboto"/>
              <a:buNone/>
              <a:defRPr sz="12000">
                <a:solidFill>
                  <a:schemeClr val="dk2"/>
                </a:solidFill>
                <a:latin typeface="Roboto"/>
                <a:ea typeface="Roboto"/>
                <a:cs typeface="Roboto"/>
                <a:sym typeface="Roboto"/>
              </a:defRPr>
            </a:lvl9pPr>
          </a:lstStyle>
          <a:p>
            <a:r>
              <a:rPr lang="en-US" sz="4400" dirty="0"/>
              <a:t>C</a:t>
            </a:r>
            <a:r>
              <a:rPr lang="es-PE" sz="4400" dirty="0" err="1"/>
              <a:t>ontenido</a:t>
            </a:r>
            <a:endParaRPr lang="es-PE" sz="4400" dirty="0"/>
          </a:p>
        </p:txBody>
      </p:sp>
    </p:spTree>
    <p:extLst>
      <p:ext uri="{BB962C8B-B14F-4D97-AF65-F5344CB8AC3E}">
        <p14:creationId xmlns:p14="http://schemas.microsoft.com/office/powerpoint/2010/main" val="277120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077" y="1495592"/>
            <a:ext cx="8081479" cy="1963500"/>
          </a:xfrm>
        </p:spPr>
        <p:txBody>
          <a:bodyPr anchor="ctr"/>
          <a:lstStyle/>
          <a:p>
            <a:r>
              <a:rPr lang="es-PE" dirty="0"/>
              <a:t>&lt;Tag /&gt;</a:t>
            </a:r>
          </a:p>
        </p:txBody>
      </p:sp>
    </p:spTree>
    <p:extLst>
      <p:ext uri="{BB962C8B-B14F-4D97-AF65-F5344CB8AC3E}">
        <p14:creationId xmlns:p14="http://schemas.microsoft.com/office/powerpoint/2010/main" val="3174122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s-PE" dirty="0"/>
              <a:t>Fuente: https://developer.mozilla.org/es/docs/HTML/HTML5/HTML5_lista_elementos</a:t>
            </a:r>
          </a:p>
        </p:txBody>
      </p:sp>
      <p:sp>
        <p:nvSpPr>
          <p:cNvPr id="3" name="Title 2"/>
          <p:cNvSpPr>
            <a:spLocks noGrp="1"/>
          </p:cNvSpPr>
          <p:nvPr>
            <p:ph type="title"/>
          </p:nvPr>
        </p:nvSpPr>
        <p:spPr>
          <a:xfrm>
            <a:off x="471900" y="420089"/>
            <a:ext cx="8222100" cy="767700"/>
          </a:xfrm>
        </p:spPr>
        <p:txBody>
          <a:bodyPr/>
          <a:lstStyle/>
          <a:p>
            <a:r>
              <a:rPr lang="es-PE" dirty="0"/>
              <a:t>Elemento Raíz</a:t>
            </a:r>
          </a:p>
        </p:txBody>
      </p:sp>
      <p:graphicFrame>
        <p:nvGraphicFramePr>
          <p:cNvPr id="4" name="Table 3"/>
          <p:cNvGraphicFramePr>
            <a:graphicFrameLocks noGrp="1"/>
          </p:cNvGraphicFramePr>
          <p:nvPr>
            <p:extLst>
              <p:ext uri="{D42A27DB-BD31-4B8C-83A1-F6EECF244321}">
                <p14:modId xmlns:p14="http://schemas.microsoft.com/office/powerpoint/2010/main" val="3407955633"/>
              </p:ext>
            </p:extLst>
          </p:nvPr>
        </p:nvGraphicFramePr>
        <p:xfrm>
          <a:off x="471900" y="1187788"/>
          <a:ext cx="8223250" cy="1352211"/>
        </p:xfrm>
        <a:graphic>
          <a:graphicData uri="http://schemas.openxmlformats.org/drawingml/2006/table">
            <a:tbl>
              <a:tblPr>
                <a:tableStyleId>{775DCB02-9BB8-47FD-8907-85C794F793BA}</a:tableStyleId>
              </a:tblPr>
              <a:tblGrid>
                <a:gridCol w="2813167">
                  <a:extLst>
                    <a:ext uri="{9D8B030D-6E8A-4147-A177-3AD203B41FA5}">
                      <a16:colId xmlns:a16="http://schemas.microsoft.com/office/drawing/2014/main" val="2049732421"/>
                    </a:ext>
                  </a:extLst>
                </a:gridCol>
                <a:gridCol w="5410083">
                  <a:extLst>
                    <a:ext uri="{9D8B030D-6E8A-4147-A177-3AD203B41FA5}">
                      <a16:colId xmlns:a16="http://schemas.microsoft.com/office/drawing/2014/main" val="601941940"/>
                    </a:ext>
                  </a:extLst>
                </a:gridCol>
              </a:tblGrid>
              <a:tr h="447270">
                <a:tc>
                  <a:txBody>
                    <a:bodyPr/>
                    <a:lstStyle/>
                    <a:p>
                      <a:pPr algn="l"/>
                      <a:r>
                        <a:rPr lang="es-PE" sz="1400" b="1" dirty="0">
                          <a:solidFill>
                            <a:schemeClr val="bg1">
                              <a:lumMod val="50000"/>
                            </a:schemeClr>
                          </a:solidFill>
                          <a:effectLst/>
                          <a:latin typeface="Roboto Light" panose="02000000000000000000" pitchFamily="2" charset="0"/>
                          <a:ea typeface="Roboto Light" panose="02000000000000000000" pitchFamily="2" charset="0"/>
                        </a:rPr>
                        <a:t>Elemento</a:t>
                      </a:r>
                    </a:p>
                  </a:txBody>
                  <a:tcPr marL="76200" marR="76200" marT="57150" marB="57150" anchor="ctr"/>
                </a:tc>
                <a:tc>
                  <a:txBody>
                    <a:bodyPr/>
                    <a:lstStyle/>
                    <a:p>
                      <a:pPr algn="l"/>
                      <a:r>
                        <a:rPr lang="es-PE" sz="1400" b="1" dirty="0">
                          <a:solidFill>
                            <a:schemeClr val="bg1">
                              <a:lumMod val="50000"/>
                            </a:schemeClr>
                          </a:solidFill>
                          <a:effectLst/>
                          <a:latin typeface="Roboto Light" panose="02000000000000000000" pitchFamily="2" charset="0"/>
                          <a:ea typeface="Roboto Light" panose="02000000000000000000" pitchFamily="2" charset="0"/>
                        </a:rPr>
                        <a:t>Descripción</a:t>
                      </a:r>
                      <a:endParaRPr lang="es-PE" sz="1800" b="1" dirty="0">
                        <a:solidFill>
                          <a:schemeClr val="bg1">
                            <a:lumMod val="50000"/>
                          </a:schemeClr>
                        </a:solidFill>
                        <a:effectLst/>
                        <a:latin typeface="Roboto Light" panose="02000000000000000000" pitchFamily="2" charset="0"/>
                        <a:ea typeface="Roboto Light" panose="02000000000000000000" pitchFamily="2" charset="0"/>
                      </a:endParaRPr>
                    </a:p>
                  </a:txBody>
                  <a:tcPr marL="76200" marR="76200" marT="57150" marB="57150" anchor="ctr"/>
                </a:tc>
                <a:extLst>
                  <a:ext uri="{0D108BD9-81ED-4DB2-BD59-A6C34878D82A}">
                    <a16:rowId xmlns:a16="http://schemas.microsoft.com/office/drawing/2014/main" val="1028934916"/>
                  </a:ext>
                </a:extLst>
              </a:tr>
              <a:tr h="904941">
                <a:tc>
                  <a:txBody>
                    <a:bodyPr/>
                    <a:lstStyle/>
                    <a:p>
                      <a:pPr algn="l"/>
                      <a:r>
                        <a:rPr lang="es-PE" sz="2800" dirty="0">
                          <a:solidFill>
                            <a:schemeClr val="bg1">
                              <a:lumMod val="50000"/>
                            </a:schemeClr>
                          </a:solidFill>
                          <a:effectLst/>
                          <a:latin typeface="Roboto Light" panose="02000000000000000000" pitchFamily="2" charset="0"/>
                          <a:ea typeface="Roboto Light" panose="02000000000000000000" pitchFamily="2" charset="0"/>
                        </a:rPr>
                        <a:t>&lt;!</a:t>
                      </a:r>
                      <a:r>
                        <a:rPr lang="es-PE" sz="2800" dirty="0" err="1">
                          <a:solidFill>
                            <a:schemeClr val="bg1">
                              <a:lumMod val="50000"/>
                            </a:schemeClr>
                          </a:solidFill>
                          <a:effectLst/>
                          <a:latin typeface="Roboto Light" panose="02000000000000000000" pitchFamily="2" charset="0"/>
                          <a:ea typeface="Roboto Light" panose="02000000000000000000" pitchFamily="2" charset="0"/>
                        </a:rPr>
                        <a:t>doctype</a:t>
                      </a:r>
                      <a:r>
                        <a:rPr lang="es-PE" sz="2800" dirty="0">
                          <a:solidFill>
                            <a:schemeClr val="bg1">
                              <a:lumMod val="50000"/>
                            </a:schemeClr>
                          </a:solidFill>
                          <a:effectLst/>
                          <a:latin typeface="Roboto Light" panose="02000000000000000000" pitchFamily="2" charset="0"/>
                          <a:ea typeface="Roboto Light" panose="02000000000000000000" pitchFamily="2" charset="0"/>
                        </a:rPr>
                        <a:t> </a:t>
                      </a:r>
                      <a:r>
                        <a:rPr lang="es-PE" sz="2800" dirty="0" err="1">
                          <a:solidFill>
                            <a:schemeClr val="bg1">
                              <a:lumMod val="50000"/>
                            </a:schemeClr>
                          </a:solidFill>
                          <a:effectLst/>
                          <a:latin typeface="Roboto Light" panose="02000000000000000000" pitchFamily="2" charset="0"/>
                          <a:ea typeface="Roboto Light" panose="02000000000000000000" pitchFamily="2" charset="0"/>
                        </a:rPr>
                        <a:t>html</a:t>
                      </a:r>
                      <a:r>
                        <a:rPr lang="es-PE" sz="2800" dirty="0">
                          <a:solidFill>
                            <a:schemeClr val="bg1">
                              <a:lumMod val="50000"/>
                            </a:schemeClr>
                          </a:solidFill>
                          <a:effectLst/>
                          <a:latin typeface="Roboto Light" panose="02000000000000000000" pitchFamily="2" charset="0"/>
                          <a:ea typeface="Roboto Light" panose="02000000000000000000" pitchFamily="2" charset="0"/>
                        </a:rPr>
                        <a:t>&gt;</a:t>
                      </a:r>
                      <a:endParaRPr lang="es-PE" sz="2800" b="0" u="none" dirty="0">
                        <a:latin typeface="Roboto Light" panose="02000000000000000000" pitchFamily="2" charset="0"/>
                        <a:ea typeface="Roboto Light" panose="02000000000000000000" pitchFamily="2" charset="0"/>
                      </a:endParaRPr>
                    </a:p>
                  </a:txBody>
                  <a:tcPr marL="76200" marR="76200" marT="57150" marB="57150" anchor="ctr"/>
                </a:tc>
                <a:tc>
                  <a:txBody>
                    <a:bodyPr/>
                    <a:lstStyle/>
                    <a:p>
                      <a:pPr algn="l"/>
                      <a:r>
                        <a:rPr lang="es-PE" sz="1800" dirty="0">
                          <a:solidFill>
                            <a:schemeClr val="bg1">
                              <a:lumMod val="50000"/>
                            </a:schemeClr>
                          </a:solidFill>
                          <a:effectLst/>
                          <a:latin typeface="Roboto Light" panose="02000000000000000000" pitchFamily="2" charset="0"/>
                          <a:ea typeface="Roboto Light" panose="02000000000000000000" pitchFamily="2" charset="0"/>
                        </a:rPr>
                        <a:t>Define que el documento esta bajo el estándar de HTML 5</a:t>
                      </a:r>
                    </a:p>
                  </a:txBody>
                  <a:tcPr marL="76200" marR="76200" marT="57150" marB="57150" anchor="ctr"/>
                </a:tc>
                <a:extLst>
                  <a:ext uri="{0D108BD9-81ED-4DB2-BD59-A6C34878D82A}">
                    <a16:rowId xmlns:a16="http://schemas.microsoft.com/office/drawing/2014/main" val="148263220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95787644"/>
              </p:ext>
            </p:extLst>
          </p:nvPr>
        </p:nvGraphicFramePr>
        <p:xfrm>
          <a:off x="471488" y="2761773"/>
          <a:ext cx="8223250" cy="1516716"/>
        </p:xfrm>
        <a:graphic>
          <a:graphicData uri="http://schemas.openxmlformats.org/drawingml/2006/table">
            <a:tbl>
              <a:tblPr>
                <a:tableStyleId>{775DCB02-9BB8-47FD-8907-85C794F793BA}</a:tableStyleId>
              </a:tblPr>
              <a:tblGrid>
                <a:gridCol w="2836156">
                  <a:extLst>
                    <a:ext uri="{9D8B030D-6E8A-4147-A177-3AD203B41FA5}">
                      <a16:colId xmlns:a16="http://schemas.microsoft.com/office/drawing/2014/main" val="1691177005"/>
                    </a:ext>
                  </a:extLst>
                </a:gridCol>
                <a:gridCol w="5387094">
                  <a:extLst>
                    <a:ext uri="{9D8B030D-6E8A-4147-A177-3AD203B41FA5}">
                      <a16:colId xmlns:a16="http://schemas.microsoft.com/office/drawing/2014/main" val="906112783"/>
                    </a:ext>
                  </a:extLst>
                </a:gridCol>
              </a:tblGrid>
              <a:tr h="505572">
                <a:tc>
                  <a:txBody>
                    <a:bodyPr/>
                    <a:lstStyle/>
                    <a:p>
                      <a:pPr algn="l"/>
                      <a:r>
                        <a:rPr lang="es-PE" b="1" dirty="0">
                          <a:solidFill>
                            <a:schemeClr val="bg1">
                              <a:lumMod val="50000"/>
                            </a:schemeClr>
                          </a:solidFill>
                          <a:effectLst/>
                          <a:latin typeface="Roboto Light" panose="02000000000000000000" pitchFamily="2" charset="0"/>
                          <a:ea typeface="Roboto Light" panose="02000000000000000000" pitchFamily="2" charset="0"/>
                        </a:rPr>
                        <a:t>Elemento</a:t>
                      </a:r>
                    </a:p>
                  </a:txBody>
                  <a:tcPr marL="76200" marR="76200" marT="19050" marB="38100" anchor="ctr"/>
                </a:tc>
                <a:tc>
                  <a:txBody>
                    <a:bodyPr/>
                    <a:lstStyle/>
                    <a:p>
                      <a:pPr algn="l"/>
                      <a:r>
                        <a:rPr lang="es-PE" b="1" dirty="0">
                          <a:solidFill>
                            <a:schemeClr val="bg1">
                              <a:lumMod val="50000"/>
                            </a:schemeClr>
                          </a:solidFill>
                          <a:effectLst/>
                          <a:latin typeface="Roboto Light" panose="02000000000000000000" pitchFamily="2" charset="0"/>
                          <a:ea typeface="Roboto Light" panose="02000000000000000000" pitchFamily="2" charset="0"/>
                        </a:rPr>
                        <a:t>Descripción</a:t>
                      </a:r>
                    </a:p>
                  </a:txBody>
                  <a:tcPr marL="76200" marR="76200" marT="19050" marB="38100" anchor="ctr"/>
                </a:tc>
                <a:extLst>
                  <a:ext uri="{0D108BD9-81ED-4DB2-BD59-A6C34878D82A}">
                    <a16:rowId xmlns:a16="http://schemas.microsoft.com/office/drawing/2014/main" val="2373591447"/>
                  </a:ext>
                </a:extLst>
              </a:tr>
              <a:tr h="1011144">
                <a:tc>
                  <a:txBody>
                    <a:bodyPr/>
                    <a:lstStyle/>
                    <a:p>
                      <a:pPr algn="l"/>
                      <a:r>
                        <a:rPr lang="es-PE" sz="2800" dirty="0">
                          <a:solidFill>
                            <a:schemeClr val="bg1">
                              <a:lumMod val="50000"/>
                            </a:schemeClr>
                          </a:solidFill>
                          <a:effectLst/>
                          <a:latin typeface="Roboto Light" panose="02000000000000000000" pitchFamily="2" charset="0"/>
                          <a:ea typeface="Roboto Light" panose="02000000000000000000" pitchFamily="2" charset="0"/>
                        </a:rPr>
                        <a:t>&lt;</a:t>
                      </a:r>
                      <a:r>
                        <a:rPr lang="es-PE" sz="2800" dirty="0" err="1">
                          <a:solidFill>
                            <a:schemeClr val="bg1">
                              <a:lumMod val="50000"/>
                            </a:schemeClr>
                          </a:solidFill>
                          <a:effectLst/>
                          <a:latin typeface="Roboto Light" panose="02000000000000000000" pitchFamily="2" charset="0"/>
                          <a:ea typeface="Roboto Light" panose="02000000000000000000" pitchFamily="2" charset="0"/>
                        </a:rPr>
                        <a:t>html</a:t>
                      </a:r>
                      <a:r>
                        <a:rPr lang="es-PE" sz="2800" dirty="0">
                          <a:solidFill>
                            <a:schemeClr val="bg1">
                              <a:lumMod val="50000"/>
                            </a:schemeClr>
                          </a:solidFill>
                          <a:effectLst/>
                          <a:latin typeface="Roboto Light" panose="02000000000000000000" pitchFamily="2" charset="0"/>
                          <a:ea typeface="Roboto Light" panose="02000000000000000000" pitchFamily="2" charset="0"/>
                        </a:rPr>
                        <a:t>&gt;</a:t>
                      </a:r>
                      <a:endParaRPr lang="es-PE" sz="2800" b="0" u="none" dirty="0">
                        <a:latin typeface="Roboto Light" panose="02000000000000000000" pitchFamily="2" charset="0"/>
                        <a:ea typeface="Roboto Light" panose="02000000000000000000" pitchFamily="2" charset="0"/>
                      </a:endParaRPr>
                    </a:p>
                  </a:txBody>
                  <a:tcPr marL="76200" marR="76200" marT="57150" marB="57150" anchor="ctr"/>
                </a:tc>
                <a:tc>
                  <a:txBody>
                    <a:bodyPr/>
                    <a:lstStyle/>
                    <a:p>
                      <a:pPr algn="l"/>
                      <a:r>
                        <a:rPr lang="es-PE" sz="1800" dirty="0">
                          <a:solidFill>
                            <a:schemeClr val="bg1">
                              <a:lumMod val="50000"/>
                            </a:schemeClr>
                          </a:solidFill>
                          <a:effectLst/>
                          <a:latin typeface="Roboto Light" panose="02000000000000000000" pitchFamily="2" charset="0"/>
                          <a:ea typeface="Roboto Light" panose="02000000000000000000" pitchFamily="2" charset="0"/>
                        </a:rPr>
                        <a:t>Representa la raíz de un documento HTML o XHTML. Todos los demás elementos deben ser descendientes de este elemento.</a:t>
                      </a:r>
                    </a:p>
                  </a:txBody>
                  <a:tcPr marL="76200" marR="76200" marT="57150" marB="57150" anchor="ctr"/>
                </a:tc>
                <a:extLst>
                  <a:ext uri="{0D108BD9-81ED-4DB2-BD59-A6C34878D82A}">
                    <a16:rowId xmlns:a16="http://schemas.microsoft.com/office/drawing/2014/main" val="4181025438"/>
                  </a:ext>
                </a:extLst>
              </a:tr>
            </a:tbl>
          </a:graphicData>
        </a:graphic>
      </p:graphicFrame>
    </p:spTree>
    <p:extLst>
      <p:ext uri="{BB962C8B-B14F-4D97-AF65-F5344CB8AC3E}">
        <p14:creationId xmlns:p14="http://schemas.microsoft.com/office/powerpoint/2010/main" val="53145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s-PE" dirty="0"/>
              <a:t>Fuente: https://developer.mozilla.org/es/docs/HTML/HTML5/HTML5_lista_elementos</a:t>
            </a:r>
          </a:p>
        </p:txBody>
      </p:sp>
      <p:sp>
        <p:nvSpPr>
          <p:cNvPr id="3" name="Title 2"/>
          <p:cNvSpPr>
            <a:spLocks noGrp="1"/>
          </p:cNvSpPr>
          <p:nvPr>
            <p:ph type="title"/>
          </p:nvPr>
        </p:nvSpPr>
        <p:spPr>
          <a:xfrm>
            <a:off x="471900" y="420089"/>
            <a:ext cx="8222100" cy="767700"/>
          </a:xfrm>
        </p:spPr>
        <p:txBody>
          <a:bodyPr/>
          <a:lstStyle/>
          <a:p>
            <a:r>
              <a:rPr lang="es-PE" dirty="0"/>
              <a:t>Metadatos del documento</a:t>
            </a:r>
          </a:p>
        </p:txBody>
      </p:sp>
      <p:graphicFrame>
        <p:nvGraphicFramePr>
          <p:cNvPr id="5" name="Table 4"/>
          <p:cNvGraphicFramePr>
            <a:graphicFrameLocks noGrp="1"/>
          </p:cNvGraphicFramePr>
          <p:nvPr>
            <p:extLst>
              <p:ext uri="{D42A27DB-BD31-4B8C-83A1-F6EECF244321}">
                <p14:modId xmlns:p14="http://schemas.microsoft.com/office/powerpoint/2010/main" val="1669866666"/>
              </p:ext>
            </p:extLst>
          </p:nvPr>
        </p:nvGraphicFramePr>
        <p:xfrm>
          <a:off x="471900" y="1187791"/>
          <a:ext cx="8222100" cy="3405289"/>
        </p:xfrm>
        <a:graphic>
          <a:graphicData uri="http://schemas.openxmlformats.org/drawingml/2006/table">
            <a:tbl>
              <a:tblPr>
                <a:tableStyleId>{775DCB02-9BB8-47FD-8907-85C794F793BA}</a:tableStyleId>
              </a:tblPr>
              <a:tblGrid>
                <a:gridCol w="1593967">
                  <a:extLst>
                    <a:ext uri="{9D8B030D-6E8A-4147-A177-3AD203B41FA5}">
                      <a16:colId xmlns:a16="http://schemas.microsoft.com/office/drawing/2014/main" val="1548323093"/>
                    </a:ext>
                  </a:extLst>
                </a:gridCol>
                <a:gridCol w="6628133">
                  <a:extLst>
                    <a:ext uri="{9D8B030D-6E8A-4147-A177-3AD203B41FA5}">
                      <a16:colId xmlns:a16="http://schemas.microsoft.com/office/drawing/2014/main" val="1728007789"/>
                    </a:ext>
                  </a:extLst>
                </a:gridCol>
              </a:tblGrid>
              <a:tr h="251989">
                <a:tc>
                  <a:txBody>
                    <a:bodyPr/>
                    <a:lstStyle/>
                    <a:p>
                      <a:pPr algn="l"/>
                      <a:r>
                        <a:rPr lang="es-PE" sz="1600" b="1" dirty="0">
                          <a:solidFill>
                            <a:schemeClr val="bg1">
                              <a:lumMod val="50000"/>
                            </a:schemeClr>
                          </a:solidFill>
                          <a:effectLst/>
                          <a:latin typeface="Roboto Light" panose="02000000000000000000" pitchFamily="2" charset="0"/>
                          <a:ea typeface="Roboto Light" panose="02000000000000000000" pitchFamily="2" charset="0"/>
                        </a:rPr>
                        <a:t>Elemento</a:t>
                      </a:r>
                    </a:p>
                  </a:txBody>
                  <a:tcPr marL="47251" marR="47251" marT="11813" marB="23626" anchor="ctr"/>
                </a:tc>
                <a:tc>
                  <a:txBody>
                    <a:bodyPr/>
                    <a:lstStyle/>
                    <a:p>
                      <a:pPr algn="l"/>
                      <a:r>
                        <a:rPr lang="es-PE" sz="1600" b="1" dirty="0">
                          <a:solidFill>
                            <a:schemeClr val="bg1">
                              <a:lumMod val="50000"/>
                            </a:schemeClr>
                          </a:solidFill>
                          <a:effectLst/>
                          <a:latin typeface="Roboto Light" panose="02000000000000000000" pitchFamily="2" charset="0"/>
                          <a:ea typeface="Roboto Light" panose="02000000000000000000" pitchFamily="2" charset="0"/>
                        </a:rPr>
                        <a:t>Descripción</a:t>
                      </a:r>
                    </a:p>
                  </a:txBody>
                  <a:tcPr marL="47251" marR="47251" marT="11813" marB="23626" anchor="ctr"/>
                </a:tc>
                <a:extLst>
                  <a:ext uri="{0D108BD9-81ED-4DB2-BD59-A6C34878D82A}">
                    <a16:rowId xmlns:a16="http://schemas.microsoft.com/office/drawing/2014/main" val="210349381"/>
                  </a:ext>
                </a:extLst>
              </a:tr>
              <a:tr h="503976">
                <a:tc>
                  <a:txBody>
                    <a:bodyPr/>
                    <a:lstStyle/>
                    <a:p>
                      <a:pPr algn="l"/>
                      <a:r>
                        <a:rPr lang="es-PE" sz="1600" u="none" strike="noStrike" dirty="0">
                          <a:solidFill>
                            <a:schemeClr val="bg1">
                              <a:lumMod val="50000"/>
                            </a:schemeClr>
                          </a:solidFill>
                          <a:effectLst/>
                          <a:latin typeface="Roboto Light" panose="02000000000000000000" pitchFamily="2" charset="0"/>
                          <a:ea typeface="Roboto Light" panose="02000000000000000000" pitchFamily="2" charset="0"/>
                          <a:hlinkClick r:id="rId2" tooltip="El elemento HTML &lt;head&gt; provee información general (metadatos) acerca del documento, incluyendo su título y enlaces a scripts y hojas de estilos."/>
                        </a:rPr>
                        <a:t>&lt;head&gt;</a:t>
                      </a:r>
                      <a:endParaRPr lang="es-PE" sz="1600" dirty="0">
                        <a:solidFill>
                          <a:schemeClr val="bg1">
                            <a:lumMod val="50000"/>
                          </a:schemeClr>
                        </a:solidFill>
                        <a:effectLst/>
                        <a:latin typeface="Roboto Light" panose="02000000000000000000" pitchFamily="2" charset="0"/>
                        <a:ea typeface="Roboto Light" panose="02000000000000000000" pitchFamily="2" charset="0"/>
                      </a:endParaRPr>
                    </a:p>
                  </a:txBody>
                  <a:tcPr marL="47251" marR="47251" marT="35438" marB="35438" anchor="ctr"/>
                </a:tc>
                <a:tc>
                  <a:txBody>
                    <a:bodyPr/>
                    <a:lstStyle/>
                    <a:p>
                      <a:pPr algn="l"/>
                      <a:r>
                        <a:rPr lang="es-PE" sz="1600">
                          <a:solidFill>
                            <a:schemeClr val="bg1">
                              <a:lumMod val="50000"/>
                            </a:schemeClr>
                          </a:solidFill>
                          <a:effectLst/>
                          <a:latin typeface="Roboto Light" panose="02000000000000000000" pitchFamily="2" charset="0"/>
                          <a:ea typeface="Roboto Light" panose="02000000000000000000" pitchFamily="2" charset="0"/>
                        </a:rPr>
                        <a:t>Representa una colección de metadatos acerca del documento, incluyendo enlaces a, o definiciones de, scripts y hojas de estilo.</a:t>
                      </a:r>
                    </a:p>
                  </a:txBody>
                  <a:tcPr marL="47251" marR="47251" marT="35438" marB="35438" anchor="ctr"/>
                </a:tc>
                <a:extLst>
                  <a:ext uri="{0D108BD9-81ED-4DB2-BD59-A6C34878D82A}">
                    <a16:rowId xmlns:a16="http://schemas.microsoft.com/office/drawing/2014/main" val="3686770109"/>
                  </a:ext>
                </a:extLst>
              </a:tr>
              <a:tr h="723989">
                <a:tc>
                  <a:txBody>
                    <a:bodyPr/>
                    <a:lstStyle/>
                    <a:p>
                      <a:pPr algn="l"/>
                      <a:r>
                        <a:rPr lang="es-PE" sz="1600" u="none" strike="noStrike">
                          <a:solidFill>
                            <a:schemeClr val="bg1">
                              <a:lumMod val="50000"/>
                            </a:schemeClr>
                          </a:solidFill>
                          <a:effectLst/>
                          <a:latin typeface="Roboto Light" panose="02000000000000000000" pitchFamily="2" charset="0"/>
                          <a:ea typeface="Roboto Light" panose="02000000000000000000" pitchFamily="2" charset="0"/>
                          <a:hlinkClick r:id="rId3" tooltip="La documentación acerca de este tema no ha sido escrita todavía . ¡Por favor  considera contribuir !"/>
                        </a:rPr>
                        <a:t>&lt;title&gt;</a:t>
                      </a:r>
                      <a:endParaRPr lang="es-PE" sz="1600">
                        <a:solidFill>
                          <a:schemeClr val="bg1">
                            <a:lumMod val="50000"/>
                          </a:schemeClr>
                        </a:solidFill>
                        <a:effectLst/>
                        <a:latin typeface="Roboto Light" panose="02000000000000000000" pitchFamily="2" charset="0"/>
                        <a:ea typeface="Roboto Light" panose="02000000000000000000" pitchFamily="2" charset="0"/>
                      </a:endParaRPr>
                    </a:p>
                  </a:txBody>
                  <a:tcPr marL="47251" marR="47251" marT="35438" marB="35438" anchor="ctr"/>
                </a:tc>
                <a:tc>
                  <a:txBody>
                    <a:bodyPr/>
                    <a:lstStyle/>
                    <a:p>
                      <a:pPr algn="l"/>
                      <a:r>
                        <a:rPr lang="es-PE" sz="1600">
                          <a:solidFill>
                            <a:schemeClr val="bg1">
                              <a:lumMod val="50000"/>
                            </a:schemeClr>
                          </a:solidFill>
                          <a:effectLst/>
                          <a:latin typeface="Roboto Light" panose="02000000000000000000" pitchFamily="2" charset="0"/>
                          <a:ea typeface="Roboto Light" panose="02000000000000000000" pitchFamily="2" charset="0"/>
                        </a:rPr>
                        <a:t>Define el título del documento, el cual se muestra en la barra de título del navegador o en las pestañas de página. Solamente puede contener texto y cualquier otra etiqueta contenida no será interpretada.</a:t>
                      </a:r>
                    </a:p>
                  </a:txBody>
                  <a:tcPr marL="47251" marR="47251" marT="35438" marB="35438" anchor="ctr"/>
                </a:tc>
                <a:extLst>
                  <a:ext uri="{0D108BD9-81ED-4DB2-BD59-A6C34878D82A}">
                    <a16:rowId xmlns:a16="http://schemas.microsoft.com/office/drawing/2014/main" val="3369998961"/>
                  </a:ext>
                </a:extLst>
              </a:tr>
              <a:tr h="323973">
                <a:tc>
                  <a:txBody>
                    <a:bodyPr/>
                    <a:lstStyle/>
                    <a:p>
                      <a:pPr algn="l"/>
                      <a:r>
                        <a:rPr lang="es-PE" sz="1600" u="none" strike="noStrike">
                          <a:solidFill>
                            <a:schemeClr val="bg1">
                              <a:lumMod val="50000"/>
                            </a:schemeClr>
                          </a:solidFill>
                          <a:effectLst/>
                          <a:latin typeface="Roboto Light" panose="02000000000000000000" pitchFamily="2" charset="0"/>
                          <a:ea typeface="Roboto Light" panose="02000000000000000000" pitchFamily="2" charset="0"/>
                          <a:hlinkClick r:id="rId4" tooltip="El elemento HTML &lt;base&gt; especifica la dirección URL base que se utilizará para todas las direcciones URL relativas contenidas dentro de un documento.  Sólo puede haber un elemento &lt;base&gt; en un documento."/>
                        </a:rPr>
                        <a:t>&lt;base&gt;</a:t>
                      </a:r>
                      <a:endParaRPr lang="es-PE" sz="1600">
                        <a:solidFill>
                          <a:schemeClr val="bg1">
                            <a:lumMod val="50000"/>
                          </a:schemeClr>
                        </a:solidFill>
                        <a:effectLst/>
                        <a:latin typeface="Roboto Light" panose="02000000000000000000" pitchFamily="2" charset="0"/>
                        <a:ea typeface="Roboto Light" panose="02000000000000000000" pitchFamily="2" charset="0"/>
                      </a:endParaRPr>
                    </a:p>
                  </a:txBody>
                  <a:tcPr marL="47251" marR="47251" marT="35438" marB="35438" anchor="ctr"/>
                </a:tc>
                <a:tc>
                  <a:txBody>
                    <a:bodyPr/>
                    <a:lstStyle/>
                    <a:p>
                      <a:pPr algn="l"/>
                      <a:r>
                        <a:rPr lang="es-PE" sz="1600">
                          <a:solidFill>
                            <a:schemeClr val="bg1">
                              <a:lumMod val="50000"/>
                            </a:schemeClr>
                          </a:solidFill>
                          <a:effectLst/>
                          <a:latin typeface="Roboto Light" panose="02000000000000000000" pitchFamily="2" charset="0"/>
                          <a:ea typeface="Roboto Light" panose="02000000000000000000" pitchFamily="2" charset="0"/>
                        </a:rPr>
                        <a:t>Define la URL base para las URLs relativas en la página.</a:t>
                      </a:r>
                    </a:p>
                  </a:txBody>
                  <a:tcPr marL="47251" marR="47251" marT="35438" marB="35438" anchor="ctr"/>
                </a:tc>
                <a:extLst>
                  <a:ext uri="{0D108BD9-81ED-4DB2-BD59-A6C34878D82A}">
                    <a16:rowId xmlns:a16="http://schemas.microsoft.com/office/drawing/2014/main" val="3397800326"/>
                  </a:ext>
                </a:extLst>
              </a:tr>
              <a:tr h="503976">
                <a:tc>
                  <a:txBody>
                    <a:bodyPr/>
                    <a:lstStyle/>
                    <a:p>
                      <a:pPr algn="l"/>
                      <a:r>
                        <a:rPr lang="es-PE" sz="1600" u="none" strike="noStrike">
                          <a:solidFill>
                            <a:schemeClr val="bg1">
                              <a:lumMod val="50000"/>
                            </a:schemeClr>
                          </a:solidFill>
                          <a:effectLst/>
                          <a:latin typeface="Roboto Light" panose="02000000000000000000" pitchFamily="2" charset="0"/>
                          <a:ea typeface="Roboto Light" panose="02000000000000000000" pitchFamily="2" charset="0"/>
                          <a:hlinkClick r:id="rId5" tooltip="El elemento HTML &lt;link&gt; especifica la relación entre el documento actual y un recurso externo. Los usos posibles de este elemento incluyen la definición de un marco relacional para navegación. Este elemento es más frecuentemente usado para enlazar hojas de estilos."/>
                        </a:rPr>
                        <a:t>&lt;link&gt;</a:t>
                      </a:r>
                      <a:endParaRPr lang="es-PE" sz="1600">
                        <a:solidFill>
                          <a:schemeClr val="bg1">
                            <a:lumMod val="50000"/>
                          </a:schemeClr>
                        </a:solidFill>
                        <a:effectLst/>
                        <a:latin typeface="Roboto Light" panose="02000000000000000000" pitchFamily="2" charset="0"/>
                        <a:ea typeface="Roboto Light" panose="02000000000000000000" pitchFamily="2" charset="0"/>
                      </a:endParaRPr>
                    </a:p>
                  </a:txBody>
                  <a:tcPr marL="47251" marR="47251" marT="35438" marB="35438" anchor="ctr"/>
                </a:tc>
                <a:tc>
                  <a:txBody>
                    <a:bodyPr/>
                    <a:lstStyle/>
                    <a:p>
                      <a:pPr algn="l"/>
                      <a:r>
                        <a:rPr lang="es-PE" sz="1600">
                          <a:solidFill>
                            <a:schemeClr val="bg1">
                              <a:lumMod val="50000"/>
                            </a:schemeClr>
                          </a:solidFill>
                          <a:effectLst/>
                          <a:latin typeface="Roboto Light" panose="02000000000000000000" pitchFamily="2" charset="0"/>
                          <a:ea typeface="Roboto Light" panose="02000000000000000000" pitchFamily="2" charset="0"/>
                        </a:rPr>
                        <a:t>Usada para enlazar JavaScript y CSS externos con el documento HTML actual.</a:t>
                      </a:r>
                    </a:p>
                  </a:txBody>
                  <a:tcPr marL="47251" marR="47251" marT="35438" marB="35438" anchor="ctr"/>
                </a:tc>
                <a:extLst>
                  <a:ext uri="{0D108BD9-81ED-4DB2-BD59-A6C34878D82A}">
                    <a16:rowId xmlns:a16="http://schemas.microsoft.com/office/drawing/2014/main" val="2369758369"/>
                  </a:ext>
                </a:extLst>
              </a:tr>
              <a:tr h="503976">
                <a:tc>
                  <a:txBody>
                    <a:bodyPr/>
                    <a:lstStyle/>
                    <a:p>
                      <a:pPr algn="l"/>
                      <a:r>
                        <a:rPr lang="es-PE" sz="1600" u="none" strike="noStrike">
                          <a:solidFill>
                            <a:schemeClr val="bg1">
                              <a:lumMod val="50000"/>
                            </a:schemeClr>
                          </a:solidFill>
                          <a:effectLst/>
                          <a:latin typeface="Roboto Light" panose="02000000000000000000" pitchFamily="2" charset="0"/>
                          <a:ea typeface="Roboto Light" panose="02000000000000000000" pitchFamily="2" charset="0"/>
                          <a:hlinkClick r:id="rId6" tooltip="meta de &quot;metainformation&quot; - metainformación. Sirve para aportar información sobre el documento.."/>
                        </a:rPr>
                        <a:t>&lt;meta&gt;</a:t>
                      </a:r>
                      <a:endParaRPr lang="es-PE" sz="1600">
                        <a:solidFill>
                          <a:schemeClr val="bg1">
                            <a:lumMod val="50000"/>
                          </a:schemeClr>
                        </a:solidFill>
                        <a:effectLst/>
                        <a:latin typeface="Roboto Light" panose="02000000000000000000" pitchFamily="2" charset="0"/>
                        <a:ea typeface="Roboto Light" panose="02000000000000000000" pitchFamily="2" charset="0"/>
                      </a:endParaRPr>
                    </a:p>
                  </a:txBody>
                  <a:tcPr marL="47251" marR="47251" marT="35438" marB="35438" anchor="ctr"/>
                </a:tc>
                <a:tc>
                  <a:txBody>
                    <a:bodyPr/>
                    <a:lstStyle/>
                    <a:p>
                      <a:pPr algn="l"/>
                      <a:r>
                        <a:rPr lang="es-PE" sz="1600">
                          <a:solidFill>
                            <a:schemeClr val="bg1">
                              <a:lumMod val="50000"/>
                            </a:schemeClr>
                          </a:solidFill>
                          <a:effectLst/>
                          <a:latin typeface="Roboto Light" panose="02000000000000000000" pitchFamily="2" charset="0"/>
                          <a:ea typeface="Roboto Light" panose="02000000000000000000" pitchFamily="2" charset="0"/>
                        </a:rPr>
                        <a:t>Define los metadatos que no pueden ser definidos usando otro elemento HTML.</a:t>
                      </a:r>
                    </a:p>
                  </a:txBody>
                  <a:tcPr marL="47251" marR="47251" marT="35438" marB="35438" anchor="ctr"/>
                </a:tc>
                <a:extLst>
                  <a:ext uri="{0D108BD9-81ED-4DB2-BD59-A6C34878D82A}">
                    <a16:rowId xmlns:a16="http://schemas.microsoft.com/office/drawing/2014/main" val="638519967"/>
                  </a:ext>
                </a:extLst>
              </a:tr>
              <a:tr h="323973">
                <a:tc>
                  <a:txBody>
                    <a:bodyPr/>
                    <a:lstStyle/>
                    <a:p>
                      <a:pPr algn="l"/>
                      <a:r>
                        <a:rPr lang="es-PE" sz="1600" u="none" strike="noStrike">
                          <a:solidFill>
                            <a:schemeClr val="bg1">
                              <a:lumMod val="50000"/>
                            </a:schemeClr>
                          </a:solidFill>
                          <a:effectLst/>
                          <a:latin typeface="Roboto Light" panose="02000000000000000000" pitchFamily="2" charset="0"/>
                          <a:ea typeface="Roboto Light" panose="02000000000000000000" pitchFamily="2" charset="0"/>
                          <a:hlinkClick r:id="rId7" tooltip="style - estilo. Es el elemento encargado de indicar la información de estilo."/>
                        </a:rPr>
                        <a:t>&lt;style&gt;</a:t>
                      </a:r>
                      <a:endParaRPr lang="es-PE" sz="1600">
                        <a:solidFill>
                          <a:schemeClr val="bg1">
                            <a:lumMod val="50000"/>
                          </a:schemeClr>
                        </a:solidFill>
                        <a:effectLst/>
                        <a:latin typeface="Roboto Light" panose="02000000000000000000" pitchFamily="2" charset="0"/>
                        <a:ea typeface="Roboto Light" panose="02000000000000000000" pitchFamily="2" charset="0"/>
                      </a:endParaRPr>
                    </a:p>
                  </a:txBody>
                  <a:tcPr marL="47251" marR="47251" marT="35438" marB="35438" anchor="ctr"/>
                </a:tc>
                <a:tc>
                  <a:txBody>
                    <a:bodyPr/>
                    <a:lstStyle/>
                    <a:p>
                      <a:pPr algn="l"/>
                      <a:r>
                        <a:rPr lang="es-PE" sz="1600" dirty="0">
                          <a:solidFill>
                            <a:schemeClr val="bg1">
                              <a:lumMod val="50000"/>
                            </a:schemeClr>
                          </a:solidFill>
                          <a:effectLst/>
                          <a:latin typeface="Roboto Light" panose="02000000000000000000" pitchFamily="2" charset="0"/>
                          <a:ea typeface="Roboto Light" panose="02000000000000000000" pitchFamily="2" charset="0"/>
                        </a:rPr>
                        <a:t>Etiqueta de estilo usada para escribir CSS en línea.</a:t>
                      </a:r>
                    </a:p>
                  </a:txBody>
                  <a:tcPr marL="47251" marR="47251" marT="35438" marB="35438" anchor="ctr"/>
                </a:tc>
                <a:extLst>
                  <a:ext uri="{0D108BD9-81ED-4DB2-BD59-A6C34878D82A}">
                    <a16:rowId xmlns:a16="http://schemas.microsoft.com/office/drawing/2014/main" val="2406104293"/>
                  </a:ext>
                </a:extLst>
              </a:tr>
            </a:tbl>
          </a:graphicData>
        </a:graphic>
      </p:graphicFrame>
    </p:spTree>
    <p:extLst>
      <p:ext uri="{BB962C8B-B14F-4D97-AF65-F5344CB8AC3E}">
        <p14:creationId xmlns:p14="http://schemas.microsoft.com/office/powerpoint/2010/main" val="56018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525" y="0"/>
            <a:ext cx="9153525" cy="4476750"/>
          </a:xfrm>
          <a:prstGeom prst="rect">
            <a:avLst/>
          </a:prstGeom>
        </p:spPr>
      </p:pic>
      <p:sp>
        <p:nvSpPr>
          <p:cNvPr id="2" name="Text Placeholder 1"/>
          <p:cNvSpPr>
            <a:spLocks noGrp="1"/>
          </p:cNvSpPr>
          <p:nvPr>
            <p:ph type="body" idx="1"/>
          </p:nvPr>
        </p:nvSpPr>
        <p:spPr/>
        <p:txBody>
          <a:bodyPr/>
          <a:lstStyle/>
          <a:p>
            <a:r>
              <a:rPr lang="es-PE" dirty="0"/>
              <a:t>Fuente: https://developer.mozilla.org/es/docs/HTML/HTML5/HTML5_lista_elementos</a:t>
            </a:r>
          </a:p>
        </p:txBody>
      </p:sp>
    </p:spTree>
    <p:extLst>
      <p:ext uri="{BB962C8B-B14F-4D97-AF65-F5344CB8AC3E}">
        <p14:creationId xmlns:p14="http://schemas.microsoft.com/office/powerpoint/2010/main" val="205106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Picture 1"/>
          <p:cNvPicPr>
            <a:picLocks noChangeAspect="1"/>
          </p:cNvPicPr>
          <p:nvPr/>
        </p:nvPicPr>
        <p:blipFill>
          <a:blip r:embed="rId3" cstate="print">
            <a:biLevel thresh="25000"/>
            <a:extLst>
              <a:ext uri="{28A0092B-C50C-407E-A947-70E740481C1C}">
                <a14:useLocalDpi xmlns:a14="http://schemas.microsoft.com/office/drawing/2010/main"/>
              </a:ext>
            </a:extLst>
          </a:blip>
          <a:stretch>
            <a:fillRect/>
          </a:stretch>
        </p:blipFill>
        <p:spPr>
          <a:xfrm>
            <a:off x="850605" y="1471944"/>
            <a:ext cx="2078666" cy="2078666"/>
          </a:xfrm>
          <a:prstGeom prst="rect">
            <a:avLst/>
          </a:prstGeom>
        </p:spPr>
      </p:pic>
      <p:sp>
        <p:nvSpPr>
          <p:cNvPr id="114" name="Shape 114"/>
          <p:cNvSpPr txBox="1">
            <a:spLocks noGrp="1"/>
          </p:cNvSpPr>
          <p:nvPr>
            <p:ph type="title"/>
          </p:nvPr>
        </p:nvSpPr>
        <p:spPr>
          <a:xfrm>
            <a:off x="850605" y="1535075"/>
            <a:ext cx="7634176" cy="2073350"/>
          </a:xfrm>
          <a:prstGeom prst="rect">
            <a:avLst/>
          </a:prstGeom>
        </p:spPr>
        <p:txBody>
          <a:bodyPr lIns="91425" tIns="91425" rIns="91425" bIns="91425" anchor="ctr" anchorCtr="0">
            <a:noAutofit/>
          </a:bodyPr>
          <a:lstStyle/>
          <a:p>
            <a:pPr lvl="0">
              <a:spcBef>
                <a:spcPts val="0"/>
              </a:spcBef>
              <a:buNone/>
            </a:pPr>
            <a:r>
              <a:rPr lang="es-PE" sz="4800" dirty="0"/>
              <a:t>Texto</a:t>
            </a:r>
          </a:p>
        </p:txBody>
      </p:sp>
      <p:cxnSp>
        <p:nvCxnSpPr>
          <p:cNvPr id="5" name="Straight Connector 4"/>
          <p:cNvCxnSpPr/>
          <p:nvPr/>
        </p:nvCxnSpPr>
        <p:spPr>
          <a:xfrm>
            <a:off x="3827721" y="1414130"/>
            <a:ext cx="0" cy="2194295"/>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38396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23772013"/>
              </p:ext>
            </p:extLst>
          </p:nvPr>
        </p:nvGraphicFramePr>
        <p:xfrm>
          <a:off x="389467" y="319614"/>
          <a:ext cx="8365067" cy="4504272"/>
        </p:xfrm>
        <a:graphic>
          <a:graphicData uri="http://schemas.openxmlformats.org/drawingml/2006/table">
            <a:tbl>
              <a:tblPr/>
              <a:tblGrid>
                <a:gridCol w="1061156">
                  <a:extLst>
                    <a:ext uri="{9D8B030D-6E8A-4147-A177-3AD203B41FA5}">
                      <a16:colId xmlns:a16="http://schemas.microsoft.com/office/drawing/2014/main" val="3405093667"/>
                    </a:ext>
                  </a:extLst>
                </a:gridCol>
                <a:gridCol w="7303911">
                  <a:extLst>
                    <a:ext uri="{9D8B030D-6E8A-4147-A177-3AD203B41FA5}">
                      <a16:colId xmlns:a16="http://schemas.microsoft.com/office/drawing/2014/main" val="2237940203"/>
                    </a:ext>
                  </a:extLst>
                </a:gridCol>
              </a:tblGrid>
              <a:tr h="375356">
                <a:tc>
                  <a:txBody>
                    <a:bodyPr/>
                    <a:lstStyle/>
                    <a:p>
                      <a:pPr algn="l"/>
                      <a:r>
                        <a:rPr lang="es-PE" sz="1200" b="1" dirty="0">
                          <a:solidFill>
                            <a:srgbClr val="435A62"/>
                          </a:solidFill>
                          <a:effectLst/>
                          <a:latin typeface="Roboto" panose="02000000000000000000" pitchFamily="2" charset="0"/>
                          <a:ea typeface="Roboto" panose="02000000000000000000" pitchFamily="2" charset="0"/>
                        </a:rPr>
                        <a:t>Elemento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200" b="1" dirty="0">
                          <a:solidFill>
                            <a:srgbClr val="435A62"/>
                          </a:solidFill>
                          <a:effectLst/>
                          <a:latin typeface="Roboto" panose="02000000000000000000" pitchFamily="2" charset="0"/>
                          <a:ea typeface="Roboto" panose="02000000000000000000" pitchFamily="2" charset="0"/>
                        </a:rPr>
                        <a:t>Descripción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002465272"/>
                  </a:ext>
                </a:extLst>
              </a:tr>
              <a:tr h="375356">
                <a:tc>
                  <a:txBody>
                    <a:bodyPr/>
                    <a:lstStyle/>
                    <a:p>
                      <a:pPr algn="l"/>
                      <a:r>
                        <a:rPr lang="es-PE" u="sng" dirty="0">
                          <a:latin typeface="Roboto" panose="02000000000000000000" pitchFamily="2" charset="0"/>
                          <a:ea typeface="Roboto" panose="02000000000000000000" pitchFamily="2" charset="0"/>
                          <a:hlinkClick r:id="rId2" tooltip="El Elemento HTML Anchor (&lt;a&gt;) define un hiper vínculo a una ubicación en la misma página o cualquier otra página en la Web. También se puede utilizar (en una forma obsoleta) para crear un punto punto de anclaje—a un destino para los hiper vínculos dentro del contenido de una página, de modo que los enlaces no se limitan a conectar simplemente a la parte superior de una página."/>
                        </a:rPr>
                        <a:t>&lt;a&gt;</a:t>
                      </a:r>
                      <a:endParaRPr lang="es-PE" u="sng" dirty="0">
                        <a:latin typeface="Roboto" panose="02000000000000000000" pitchFamily="2" charset="0"/>
                        <a:ea typeface="Roboto" panose="02000000000000000000" pitchFamily="2"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200">
                          <a:solidFill>
                            <a:srgbClr val="435A62"/>
                          </a:solidFill>
                          <a:effectLst/>
                          <a:latin typeface="Roboto" panose="02000000000000000000" pitchFamily="2" charset="0"/>
                          <a:ea typeface="Roboto" panose="02000000000000000000" pitchFamily="2" charset="0"/>
                        </a:rPr>
                        <a:t>Representa un </a:t>
                      </a:r>
                      <a:r>
                        <a:rPr lang="es-PE" sz="1200" i="1">
                          <a:solidFill>
                            <a:srgbClr val="435A62"/>
                          </a:solidFill>
                          <a:effectLst/>
                          <a:latin typeface="Roboto" panose="02000000000000000000" pitchFamily="2" charset="0"/>
                          <a:ea typeface="Roboto" panose="02000000000000000000" pitchFamily="2" charset="0"/>
                        </a:rPr>
                        <a:t>hiperenlace</a:t>
                      </a:r>
                      <a:r>
                        <a:rPr lang="es-PE" sz="1200">
                          <a:solidFill>
                            <a:srgbClr val="435A62"/>
                          </a:solidFill>
                          <a:effectLst/>
                          <a:latin typeface="Roboto" panose="02000000000000000000" pitchFamily="2" charset="0"/>
                          <a:ea typeface="Roboto" panose="02000000000000000000" pitchFamily="2" charset="0"/>
                        </a:rPr>
                        <a:t> , enlazando a otro recurso.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659449168"/>
                  </a:ext>
                </a:extLst>
              </a:tr>
              <a:tr h="375356">
                <a:tc>
                  <a:txBody>
                    <a:bodyPr/>
                    <a:lstStyle/>
                    <a:p>
                      <a:pPr algn="l"/>
                      <a:r>
                        <a:rPr lang="es-PE" dirty="0">
                          <a:latin typeface="Roboto" panose="02000000000000000000" pitchFamily="2" charset="0"/>
                          <a:ea typeface="Roboto" panose="02000000000000000000" pitchFamily="2" charset="0"/>
                          <a:hlinkClick r:id="rId3" tooltip="La documentación acerca de este tema no ha sido escrita todavía . ¡Por favor  considera contribuir !"/>
                        </a:rPr>
                        <a:t>&lt;em&gt;</a:t>
                      </a:r>
                      <a:endParaRPr lang="es-PE" dirty="0">
                        <a:latin typeface="Roboto" panose="02000000000000000000" pitchFamily="2" charset="0"/>
                        <a:ea typeface="Roboto" panose="02000000000000000000" pitchFamily="2"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200" dirty="0">
                          <a:solidFill>
                            <a:srgbClr val="435A62"/>
                          </a:solidFill>
                          <a:effectLst/>
                          <a:latin typeface="Roboto" panose="02000000000000000000" pitchFamily="2" charset="0"/>
                          <a:ea typeface="Roboto" panose="02000000000000000000" pitchFamily="2" charset="0"/>
                        </a:rPr>
                        <a:t>Representa un texto </a:t>
                      </a:r>
                      <a:r>
                        <a:rPr lang="es-PE" sz="1200" i="1" dirty="0">
                          <a:solidFill>
                            <a:srgbClr val="435A62"/>
                          </a:solidFill>
                          <a:effectLst/>
                          <a:latin typeface="Roboto" panose="02000000000000000000" pitchFamily="2" charset="0"/>
                          <a:ea typeface="Roboto" panose="02000000000000000000" pitchFamily="2" charset="0"/>
                        </a:rPr>
                        <a:t>enfatizado</a:t>
                      </a:r>
                      <a:r>
                        <a:rPr lang="es-PE" sz="1200" dirty="0">
                          <a:solidFill>
                            <a:srgbClr val="435A62"/>
                          </a:solidFill>
                          <a:effectLst/>
                          <a:latin typeface="Roboto" panose="02000000000000000000" pitchFamily="2" charset="0"/>
                          <a:ea typeface="Roboto" panose="02000000000000000000" pitchFamily="2" charset="0"/>
                        </a:rPr>
                        <a:t> , como un acento de intensidad.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941958537"/>
                  </a:ext>
                </a:extLst>
              </a:tr>
              <a:tr h="375356">
                <a:tc>
                  <a:txBody>
                    <a:bodyPr/>
                    <a:lstStyle/>
                    <a:p>
                      <a:pPr algn="l"/>
                      <a:r>
                        <a:rPr lang="es-PE" dirty="0">
                          <a:latin typeface="Roboto" panose="02000000000000000000" pitchFamily="2" charset="0"/>
                          <a:ea typeface="Roboto" panose="02000000000000000000" pitchFamily="2" charset="0"/>
                          <a:hlinkClick r:id="rId4" tooltip="La documentación acerca de este tema no ha sido escrita todavía . ¡Por favor  considera contribuir !"/>
                        </a:rPr>
                        <a:t>&lt;</a:t>
                      </a:r>
                      <a:r>
                        <a:rPr lang="es-PE" dirty="0" err="1">
                          <a:latin typeface="Roboto" panose="02000000000000000000" pitchFamily="2" charset="0"/>
                          <a:ea typeface="Roboto" panose="02000000000000000000" pitchFamily="2" charset="0"/>
                          <a:hlinkClick r:id="rId4" tooltip="La documentación acerca de este tema no ha sido escrita todavía . ¡Por favor  considera contribuir !"/>
                        </a:rPr>
                        <a:t>stro</a:t>
                      </a:r>
                      <a:r>
                        <a:rPr lang="es-PE" dirty="0" err="1">
                          <a:solidFill>
                            <a:srgbClr val="3F51B5"/>
                          </a:solidFill>
                          <a:latin typeface="Roboto" panose="02000000000000000000" pitchFamily="2" charset="0"/>
                          <a:ea typeface="Roboto" panose="02000000000000000000" pitchFamily="2" charset="0"/>
                          <a:hlinkClick r:id="rId4" tooltip="La documentación acerca de este tema no ha sido escrita todavía . ¡Por favor  considera contribuir !"/>
                        </a:rPr>
                        <a:t>n</a:t>
                      </a:r>
                      <a:r>
                        <a:rPr lang="es-PE" dirty="0" err="1">
                          <a:latin typeface="Roboto" panose="02000000000000000000" pitchFamily="2" charset="0"/>
                          <a:ea typeface="Roboto" panose="02000000000000000000" pitchFamily="2" charset="0"/>
                          <a:hlinkClick r:id="rId4" tooltip="La documentación acerca de este tema no ha sido escrita todavía . ¡Por favor  considera contribuir !"/>
                        </a:rPr>
                        <a:t>g</a:t>
                      </a:r>
                      <a:r>
                        <a:rPr lang="es-PE" dirty="0">
                          <a:latin typeface="Roboto" panose="02000000000000000000" pitchFamily="2" charset="0"/>
                          <a:ea typeface="Roboto" panose="02000000000000000000" pitchFamily="2" charset="0"/>
                          <a:hlinkClick r:id="rId4" tooltip="La documentación acerca de este tema no ha sido escrita todavía . ¡Por favor  considera contribuir !"/>
                        </a:rPr>
                        <a:t>&gt;</a:t>
                      </a:r>
                      <a:endParaRPr lang="es-PE" dirty="0">
                        <a:latin typeface="Roboto" panose="02000000000000000000" pitchFamily="2" charset="0"/>
                        <a:ea typeface="Roboto" panose="02000000000000000000" pitchFamily="2"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200">
                          <a:solidFill>
                            <a:srgbClr val="435A62"/>
                          </a:solidFill>
                          <a:effectLst/>
                          <a:latin typeface="Roboto" panose="02000000000000000000" pitchFamily="2" charset="0"/>
                          <a:ea typeface="Roboto" panose="02000000000000000000" pitchFamily="2" charset="0"/>
                        </a:rPr>
                        <a:t>Representa un texto especialmente </a:t>
                      </a:r>
                      <a:r>
                        <a:rPr lang="es-PE" sz="1200" i="1">
                          <a:solidFill>
                            <a:srgbClr val="435A62"/>
                          </a:solidFill>
                          <a:effectLst/>
                          <a:latin typeface="Roboto" panose="02000000000000000000" pitchFamily="2" charset="0"/>
                          <a:ea typeface="Roboto" panose="02000000000000000000" pitchFamily="2" charset="0"/>
                        </a:rPr>
                        <a:t>importante</a:t>
                      </a:r>
                      <a:r>
                        <a:rPr lang="es-PE" sz="1200">
                          <a:solidFill>
                            <a:srgbClr val="435A62"/>
                          </a:solidFill>
                          <a:effectLst/>
                          <a:latin typeface="Roboto" panose="02000000000000000000" pitchFamily="2" charset="0"/>
                          <a:ea typeface="Roboto" panose="02000000000000000000" pitchFamily="2" charset="0"/>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68581786"/>
                  </a:ext>
                </a:extLst>
              </a:tr>
              <a:tr h="375356">
                <a:tc>
                  <a:txBody>
                    <a:bodyPr/>
                    <a:lstStyle/>
                    <a:p>
                      <a:pPr algn="l"/>
                      <a:r>
                        <a:rPr lang="es-PE" dirty="0">
                          <a:latin typeface="Roboto" panose="02000000000000000000" pitchFamily="2" charset="0"/>
                          <a:ea typeface="Roboto" panose="02000000000000000000" pitchFamily="2" charset="0"/>
                          <a:hlinkClick r:id="rId5" tooltip="Es un elemento HTML () que aplica el tamaño mínimo de la fuente de texto del navegador."/>
                        </a:rPr>
                        <a:t>&lt;</a:t>
                      </a:r>
                      <a:r>
                        <a:rPr lang="es-PE" dirty="0" err="1">
                          <a:latin typeface="Roboto" panose="02000000000000000000" pitchFamily="2" charset="0"/>
                          <a:ea typeface="Roboto" panose="02000000000000000000" pitchFamily="2" charset="0"/>
                          <a:hlinkClick r:id="rId5" tooltip="Es un elemento HTML () que aplica el tamaño mínimo de la fuente de texto del navegador."/>
                        </a:rPr>
                        <a:t>small</a:t>
                      </a:r>
                      <a:r>
                        <a:rPr lang="es-PE" dirty="0">
                          <a:latin typeface="Roboto" panose="02000000000000000000" pitchFamily="2" charset="0"/>
                          <a:ea typeface="Roboto" panose="02000000000000000000" pitchFamily="2" charset="0"/>
                          <a:hlinkClick r:id="rId5" tooltip="Es un elemento HTML () que aplica el tamaño mínimo de la fuente de texto del navegador."/>
                        </a:rPr>
                        <a:t>&gt;</a:t>
                      </a:r>
                      <a:endParaRPr lang="es-PE" dirty="0">
                        <a:latin typeface="Roboto" panose="02000000000000000000" pitchFamily="2" charset="0"/>
                        <a:ea typeface="Roboto" panose="02000000000000000000" pitchFamily="2"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200" dirty="0">
                          <a:solidFill>
                            <a:srgbClr val="435A62"/>
                          </a:solidFill>
                          <a:effectLst/>
                          <a:latin typeface="Roboto" panose="02000000000000000000" pitchFamily="2" charset="0"/>
                          <a:ea typeface="Roboto" panose="02000000000000000000" pitchFamily="2" charset="0"/>
                        </a:rPr>
                        <a:t>Representa un </a:t>
                      </a:r>
                      <a:r>
                        <a:rPr lang="es-PE" sz="1200" i="1" dirty="0">
                          <a:solidFill>
                            <a:srgbClr val="435A62"/>
                          </a:solidFill>
                          <a:effectLst/>
                          <a:latin typeface="Roboto" panose="02000000000000000000" pitchFamily="2" charset="0"/>
                          <a:ea typeface="Roboto" panose="02000000000000000000" pitchFamily="2" charset="0"/>
                        </a:rPr>
                        <a:t>comentario aparte</a:t>
                      </a:r>
                      <a:r>
                        <a:rPr lang="es-PE" sz="1200" dirty="0">
                          <a:solidFill>
                            <a:srgbClr val="435A62"/>
                          </a:solidFill>
                          <a:effectLst/>
                          <a:latin typeface="Roboto" panose="02000000000000000000" pitchFamily="2" charset="0"/>
                          <a:ea typeface="Roboto" panose="02000000000000000000" pitchFamily="2" charset="0"/>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277977227"/>
                  </a:ext>
                </a:extLst>
              </a:tr>
              <a:tr h="375356">
                <a:tc>
                  <a:txBody>
                    <a:bodyPr/>
                    <a:lstStyle/>
                    <a:p>
                      <a:pPr algn="l"/>
                      <a:r>
                        <a:rPr lang="es-PE" dirty="0">
                          <a:latin typeface="Roboto" panose="02000000000000000000" pitchFamily="2" charset="0"/>
                          <a:ea typeface="Roboto" panose="02000000000000000000" pitchFamily="2" charset="0"/>
                          <a:hlinkClick r:id="rId6" tooltip="La documentación acerca de este tema no ha sido escrita todavía . ¡Por favor  considera contribuir !"/>
                        </a:rPr>
                        <a:t>&lt;s&gt;</a:t>
                      </a:r>
                      <a:endParaRPr lang="es-PE" dirty="0">
                        <a:latin typeface="Roboto" panose="02000000000000000000" pitchFamily="2" charset="0"/>
                        <a:ea typeface="Roboto" panose="02000000000000000000" pitchFamily="2"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200">
                          <a:solidFill>
                            <a:srgbClr val="435A62"/>
                          </a:solidFill>
                          <a:effectLst/>
                          <a:latin typeface="Roboto" panose="02000000000000000000" pitchFamily="2" charset="0"/>
                          <a:ea typeface="Roboto" panose="02000000000000000000" pitchFamily="2" charset="0"/>
                        </a:rPr>
                        <a:t>Representa contenido que </a:t>
                      </a:r>
                      <a:r>
                        <a:rPr lang="es-PE" sz="1200" i="1">
                          <a:solidFill>
                            <a:srgbClr val="435A62"/>
                          </a:solidFill>
                          <a:effectLst/>
                          <a:latin typeface="Roboto" panose="02000000000000000000" pitchFamily="2" charset="0"/>
                          <a:ea typeface="Roboto" panose="02000000000000000000" pitchFamily="2" charset="0"/>
                        </a:rPr>
                        <a:t>ya</a:t>
                      </a:r>
                      <a:r>
                        <a:rPr lang="es-PE" sz="1200">
                          <a:solidFill>
                            <a:srgbClr val="435A62"/>
                          </a:solidFill>
                          <a:effectLst/>
                          <a:latin typeface="Roboto" panose="02000000000000000000" pitchFamily="2" charset="0"/>
                          <a:ea typeface="Roboto" panose="02000000000000000000" pitchFamily="2" charset="0"/>
                        </a:rPr>
                        <a:t> </a:t>
                      </a:r>
                      <a:r>
                        <a:rPr lang="es-PE" sz="1200" i="1">
                          <a:solidFill>
                            <a:srgbClr val="435A62"/>
                          </a:solidFill>
                          <a:effectLst/>
                          <a:latin typeface="Roboto" panose="02000000000000000000" pitchFamily="2" charset="0"/>
                          <a:ea typeface="Roboto" panose="02000000000000000000" pitchFamily="2" charset="0"/>
                        </a:rPr>
                        <a:t>no es exacto o relevante</a:t>
                      </a:r>
                      <a:r>
                        <a:rPr lang="es-PE" sz="1200">
                          <a:solidFill>
                            <a:srgbClr val="435A62"/>
                          </a:solidFill>
                          <a:effectLst/>
                          <a:latin typeface="Roboto" panose="02000000000000000000" pitchFamily="2" charset="0"/>
                          <a:ea typeface="Roboto" panose="02000000000000000000" pitchFamily="2" charset="0"/>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019397675"/>
                  </a:ext>
                </a:extLst>
              </a:tr>
              <a:tr h="375356">
                <a:tc>
                  <a:txBody>
                    <a:bodyPr/>
                    <a:lstStyle/>
                    <a:p>
                      <a:pPr algn="l"/>
                      <a:r>
                        <a:rPr lang="es-PE" dirty="0">
                          <a:latin typeface="Roboto" panose="02000000000000000000" pitchFamily="2" charset="0"/>
                          <a:ea typeface="Roboto" panose="02000000000000000000" pitchFamily="2" charset="0"/>
                          <a:hlinkClick r:id="rId7" tooltip="cite -cita . Marca una referencia a una fuente, o el autor de un texto citado."/>
                        </a:rPr>
                        <a:t>&lt;cite&gt;</a:t>
                      </a:r>
                      <a:endParaRPr lang="es-PE" dirty="0">
                        <a:latin typeface="Roboto" panose="02000000000000000000" pitchFamily="2" charset="0"/>
                        <a:ea typeface="Roboto" panose="02000000000000000000" pitchFamily="2"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200">
                          <a:solidFill>
                            <a:srgbClr val="435A62"/>
                          </a:solidFill>
                          <a:effectLst/>
                          <a:latin typeface="Roboto" panose="02000000000000000000" pitchFamily="2" charset="0"/>
                          <a:ea typeface="Roboto" panose="02000000000000000000" pitchFamily="2" charset="0"/>
                        </a:rPr>
                        <a:t>Representa el </a:t>
                      </a:r>
                      <a:r>
                        <a:rPr lang="es-PE" sz="1200" i="1">
                          <a:solidFill>
                            <a:srgbClr val="435A62"/>
                          </a:solidFill>
                          <a:effectLst/>
                          <a:latin typeface="Roboto" panose="02000000000000000000" pitchFamily="2" charset="0"/>
                          <a:ea typeface="Roboto" panose="02000000000000000000" pitchFamily="2" charset="0"/>
                        </a:rPr>
                        <a:t>título de una obra</a:t>
                      </a:r>
                      <a:r>
                        <a:rPr lang="es-PE" sz="1200">
                          <a:solidFill>
                            <a:srgbClr val="435A62"/>
                          </a:solidFill>
                          <a:effectLst/>
                          <a:latin typeface="Roboto" panose="02000000000000000000" pitchFamily="2" charset="0"/>
                          <a:ea typeface="Roboto" panose="02000000000000000000" pitchFamily="2" charset="0"/>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307799291"/>
                  </a:ext>
                </a:extLst>
              </a:tr>
              <a:tr h="375356">
                <a:tc>
                  <a:txBody>
                    <a:bodyPr/>
                    <a:lstStyle/>
                    <a:p>
                      <a:pPr algn="l"/>
                      <a:r>
                        <a:rPr lang="es-PE" dirty="0">
                          <a:latin typeface="Roboto" panose="02000000000000000000" pitchFamily="2" charset="0"/>
                          <a:ea typeface="Roboto" panose="02000000000000000000" pitchFamily="2" charset="0"/>
                          <a:hlinkClick r:id="rId8" tooltip="El elemento q (cita) crea citas en linea, marca las citas a otros autores o documentos."/>
                        </a:rPr>
                        <a:t>&lt;q&gt;</a:t>
                      </a:r>
                      <a:endParaRPr lang="es-PE" dirty="0">
                        <a:latin typeface="Roboto" panose="02000000000000000000" pitchFamily="2" charset="0"/>
                        <a:ea typeface="Roboto" panose="02000000000000000000" pitchFamily="2"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200">
                          <a:solidFill>
                            <a:srgbClr val="435A62"/>
                          </a:solidFill>
                          <a:effectLst/>
                          <a:latin typeface="Roboto" panose="02000000000000000000" pitchFamily="2" charset="0"/>
                          <a:ea typeface="Roboto" panose="02000000000000000000" pitchFamily="2" charset="0"/>
                        </a:rPr>
                        <a:t>Representa una </a:t>
                      </a:r>
                      <a:r>
                        <a:rPr lang="es-PE" sz="1200" i="1">
                          <a:solidFill>
                            <a:srgbClr val="435A62"/>
                          </a:solidFill>
                          <a:effectLst/>
                          <a:latin typeface="Roboto" panose="02000000000000000000" pitchFamily="2" charset="0"/>
                          <a:ea typeface="Roboto" panose="02000000000000000000" pitchFamily="2" charset="0"/>
                        </a:rPr>
                        <a:t>cita textual</a:t>
                      </a:r>
                      <a:r>
                        <a:rPr lang="es-PE" sz="1200">
                          <a:solidFill>
                            <a:srgbClr val="435A62"/>
                          </a:solidFill>
                          <a:effectLst/>
                          <a:latin typeface="Roboto" panose="02000000000000000000" pitchFamily="2" charset="0"/>
                          <a:ea typeface="Roboto" panose="02000000000000000000" pitchFamily="2" charset="0"/>
                        </a:rPr>
                        <a:t>  inline.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417703878"/>
                  </a:ext>
                </a:extLst>
              </a:tr>
              <a:tr h="375356">
                <a:tc>
                  <a:txBody>
                    <a:bodyPr/>
                    <a:lstStyle/>
                    <a:p>
                      <a:pPr algn="l"/>
                      <a:r>
                        <a:rPr lang="es-PE" dirty="0">
                          <a:latin typeface="Roboto" panose="02000000000000000000" pitchFamily="2" charset="0"/>
                          <a:ea typeface="Roboto" panose="02000000000000000000" pitchFamily="2" charset="0"/>
                          <a:hlinkClick r:id="rId9" tooltip="El elemento HTML &lt;abbr&gt; (o Elemento de Abreviación HTML) representa una abreviación y opcionalmente proporciona a descripción completa para ella. Si está presente, el atributo title debe contener la descripción completa y nada más."/>
                        </a:rPr>
                        <a:t>&lt;</a:t>
                      </a:r>
                      <a:r>
                        <a:rPr lang="es-PE" dirty="0" err="1">
                          <a:latin typeface="Roboto" panose="02000000000000000000" pitchFamily="2" charset="0"/>
                          <a:ea typeface="Roboto" panose="02000000000000000000" pitchFamily="2" charset="0"/>
                          <a:hlinkClick r:id="rId9" tooltip="El elemento HTML &lt;abbr&gt; (o Elemento de Abreviación HTML) representa una abreviación y opcionalmente proporciona a descripción completa para ella. Si está presente, el atributo title debe contener la descripción completa y nada más."/>
                        </a:rPr>
                        <a:t>abbr</a:t>
                      </a:r>
                      <a:r>
                        <a:rPr lang="es-PE" dirty="0">
                          <a:latin typeface="Roboto" panose="02000000000000000000" pitchFamily="2" charset="0"/>
                          <a:ea typeface="Roboto" panose="02000000000000000000" pitchFamily="2" charset="0"/>
                          <a:hlinkClick r:id="rId9" tooltip="El elemento HTML &lt;abbr&gt; (o Elemento de Abreviación HTML) representa una abreviación y opcionalmente proporciona a descripción completa para ella. Si está presente, el atributo title debe contener la descripción completa y nada más."/>
                        </a:rPr>
                        <a:t>&gt;</a:t>
                      </a:r>
                      <a:endParaRPr lang="es-PE" dirty="0">
                        <a:latin typeface="Roboto" panose="02000000000000000000" pitchFamily="2" charset="0"/>
                        <a:ea typeface="Roboto" panose="02000000000000000000" pitchFamily="2"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200" dirty="0">
                          <a:solidFill>
                            <a:srgbClr val="435A62"/>
                          </a:solidFill>
                          <a:effectLst/>
                          <a:latin typeface="Roboto" panose="02000000000000000000" pitchFamily="2" charset="0"/>
                          <a:ea typeface="Roboto" panose="02000000000000000000" pitchFamily="2" charset="0"/>
                        </a:rPr>
                        <a:t>Representa una </a:t>
                      </a:r>
                      <a:r>
                        <a:rPr lang="es-PE" sz="1200" i="1" dirty="0">
                          <a:solidFill>
                            <a:srgbClr val="435A62"/>
                          </a:solidFill>
                          <a:effectLst/>
                          <a:latin typeface="Roboto" panose="02000000000000000000" pitchFamily="2" charset="0"/>
                          <a:ea typeface="Roboto" panose="02000000000000000000" pitchFamily="2" charset="0"/>
                        </a:rPr>
                        <a:t>abreviación </a:t>
                      </a:r>
                      <a:r>
                        <a:rPr lang="es-PE" sz="1200" dirty="0">
                          <a:solidFill>
                            <a:srgbClr val="435A62"/>
                          </a:solidFill>
                          <a:effectLst/>
                          <a:latin typeface="Roboto" panose="02000000000000000000" pitchFamily="2" charset="0"/>
                          <a:ea typeface="Roboto" panose="02000000000000000000" pitchFamily="2" charset="0"/>
                        </a:rPr>
                        <a:t> o un </a:t>
                      </a:r>
                      <a:r>
                        <a:rPr lang="es-PE" sz="1200" i="1" dirty="0">
                          <a:solidFill>
                            <a:srgbClr val="435A62"/>
                          </a:solidFill>
                          <a:effectLst/>
                          <a:latin typeface="Roboto" panose="02000000000000000000" pitchFamily="2" charset="0"/>
                          <a:ea typeface="Roboto" panose="02000000000000000000" pitchFamily="2" charset="0"/>
                        </a:rPr>
                        <a:t>acrónimo</a:t>
                      </a:r>
                      <a:r>
                        <a:rPr lang="es-PE" sz="1200" dirty="0">
                          <a:solidFill>
                            <a:srgbClr val="435A62"/>
                          </a:solidFill>
                          <a:effectLst/>
                          <a:latin typeface="Roboto" panose="02000000000000000000" pitchFamily="2" charset="0"/>
                          <a:ea typeface="Roboto" panose="02000000000000000000" pitchFamily="2" charset="0"/>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33799283"/>
                  </a:ext>
                </a:extLst>
              </a:tr>
              <a:tr h="375356">
                <a:tc>
                  <a:txBody>
                    <a:bodyPr/>
                    <a:lstStyle/>
                    <a:p>
                      <a:pPr algn="l"/>
                      <a:r>
                        <a:rPr lang="es-PE" dirty="0">
                          <a:latin typeface="Roboto" panose="02000000000000000000" pitchFamily="2" charset="0"/>
                          <a:ea typeface="Roboto" panose="02000000000000000000" pitchFamily="2" charset="0"/>
                          <a:hlinkClick r:id="rId10" tooltip="Descripción"/>
                        </a:rPr>
                        <a:t>&lt;time&gt;</a:t>
                      </a:r>
                      <a:r>
                        <a:rPr lang="es-PE" dirty="0">
                          <a:latin typeface="Roboto" panose="02000000000000000000" pitchFamily="2" charset="0"/>
                          <a:ea typeface="Roboto" panose="02000000000000000000" pitchFamily="2" charset="0"/>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200" dirty="0">
                          <a:solidFill>
                            <a:srgbClr val="435A62"/>
                          </a:solidFill>
                          <a:effectLst/>
                          <a:latin typeface="Roboto" panose="02000000000000000000" pitchFamily="2" charset="0"/>
                          <a:ea typeface="Roboto" panose="02000000000000000000" pitchFamily="2" charset="0"/>
                        </a:rPr>
                        <a:t>Representa un valor de </a:t>
                      </a:r>
                      <a:r>
                        <a:rPr lang="es-PE" sz="1200" i="1" dirty="0">
                          <a:solidFill>
                            <a:srgbClr val="435A62"/>
                          </a:solidFill>
                          <a:effectLst/>
                          <a:latin typeface="Roboto" panose="02000000000000000000" pitchFamily="2" charset="0"/>
                          <a:ea typeface="Roboto" panose="02000000000000000000" pitchFamily="2" charset="0"/>
                        </a:rPr>
                        <a:t>fecha </a:t>
                      </a:r>
                      <a:r>
                        <a:rPr lang="es-PE" sz="1200" dirty="0">
                          <a:solidFill>
                            <a:srgbClr val="435A62"/>
                          </a:solidFill>
                          <a:effectLst/>
                          <a:latin typeface="Roboto" panose="02000000000000000000" pitchFamily="2" charset="0"/>
                          <a:ea typeface="Roboto" panose="02000000000000000000" pitchFamily="2" charset="0"/>
                        </a:rPr>
                        <a:t>y </a:t>
                      </a:r>
                      <a:r>
                        <a:rPr lang="es-PE" sz="1200" i="1" dirty="0">
                          <a:solidFill>
                            <a:srgbClr val="435A62"/>
                          </a:solidFill>
                          <a:effectLst/>
                          <a:latin typeface="Roboto" panose="02000000000000000000" pitchFamily="2" charset="0"/>
                          <a:ea typeface="Roboto" panose="02000000000000000000" pitchFamily="2" charset="0"/>
                        </a:rPr>
                        <a:t>hora</a:t>
                      </a:r>
                      <a:endParaRPr lang="es-PE" sz="1200" dirty="0">
                        <a:solidFill>
                          <a:srgbClr val="435A62"/>
                        </a:solidFill>
                        <a:effectLst/>
                        <a:latin typeface="Roboto" panose="02000000000000000000" pitchFamily="2" charset="0"/>
                        <a:ea typeface="Roboto" panose="02000000000000000000" pitchFamily="2"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0757773"/>
                  </a:ext>
                </a:extLst>
              </a:tr>
              <a:tr h="375356">
                <a:tc>
                  <a:txBody>
                    <a:bodyPr/>
                    <a:lstStyle/>
                    <a:p>
                      <a:pPr algn="l"/>
                      <a:r>
                        <a:rPr lang="es-PE" dirty="0">
                          <a:latin typeface="Roboto" panose="02000000000000000000" pitchFamily="2" charset="0"/>
                          <a:ea typeface="Roboto" panose="02000000000000000000" pitchFamily="2" charset="0"/>
                          <a:hlinkClick r:id="rId11" tooltip="El  Elemento HTML Mark  &lt;mark&gt; representa un texto resaltado, es decir, una ejecución de texto marcado para referencia, debido a su relevancia en un contexto particular. Por ejemplo, se puede utilizar en una página que muestra los resultados de búsqueda para resaltar cada uno de estos por palabra."/>
                        </a:rPr>
                        <a:t>&lt;</a:t>
                      </a:r>
                      <a:r>
                        <a:rPr lang="es-PE" dirty="0" err="1">
                          <a:latin typeface="Roboto" panose="02000000000000000000" pitchFamily="2" charset="0"/>
                          <a:ea typeface="Roboto" panose="02000000000000000000" pitchFamily="2" charset="0"/>
                          <a:hlinkClick r:id="rId11" tooltip="El  Elemento HTML Mark  &lt;mark&gt; representa un texto resaltado, es decir, una ejecución de texto marcado para referencia, debido a su relevancia en un contexto particular. Por ejemplo, se puede utilizar en una página que muestra los resultados de búsqueda para resaltar cada uno de estos por palabra."/>
                        </a:rPr>
                        <a:t>mark</a:t>
                      </a:r>
                      <a:r>
                        <a:rPr lang="es-PE" dirty="0">
                          <a:latin typeface="Roboto" panose="02000000000000000000" pitchFamily="2" charset="0"/>
                          <a:ea typeface="Roboto" panose="02000000000000000000" pitchFamily="2" charset="0"/>
                          <a:hlinkClick r:id="rId11" tooltip="El  Elemento HTML Mark  &lt;mark&gt; representa un texto resaltado, es decir, una ejecución de texto marcado para referencia, debido a su relevancia en un contexto particular. Por ejemplo, se puede utilizar en una página que muestra los resultados de búsqueda para resaltar cada uno de estos por palabra."/>
                        </a:rPr>
                        <a:t>&gt;</a:t>
                      </a:r>
                      <a:r>
                        <a:rPr lang="es-PE" dirty="0">
                          <a:latin typeface="Roboto" panose="02000000000000000000" pitchFamily="2" charset="0"/>
                          <a:ea typeface="Roboto" panose="02000000000000000000" pitchFamily="2" charset="0"/>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200" dirty="0">
                          <a:solidFill>
                            <a:srgbClr val="435A62"/>
                          </a:solidFill>
                          <a:effectLst/>
                          <a:latin typeface="Roboto" panose="02000000000000000000" pitchFamily="2" charset="0"/>
                          <a:ea typeface="Roboto" panose="02000000000000000000" pitchFamily="2" charset="0"/>
                        </a:rPr>
                        <a:t>Representa texto resaltado con propósitos de </a:t>
                      </a:r>
                      <a:r>
                        <a:rPr lang="es-PE" sz="1200" i="1" dirty="0">
                          <a:solidFill>
                            <a:srgbClr val="435A62"/>
                          </a:solidFill>
                          <a:effectLst/>
                          <a:latin typeface="Roboto" panose="02000000000000000000" pitchFamily="2" charset="0"/>
                          <a:ea typeface="Roboto" panose="02000000000000000000" pitchFamily="2" charset="0"/>
                        </a:rPr>
                        <a:t>referencia</a:t>
                      </a:r>
                      <a:r>
                        <a:rPr lang="es-PE" sz="1200" dirty="0">
                          <a:solidFill>
                            <a:srgbClr val="435A62"/>
                          </a:solidFill>
                          <a:effectLst/>
                          <a:latin typeface="Roboto" panose="02000000000000000000" pitchFamily="2" charset="0"/>
                          <a:ea typeface="Roboto" panose="02000000000000000000" pitchFamily="2" charset="0"/>
                        </a:rPr>
                        <a:t>, es decir por su relevancia en otro contexto.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538862318"/>
                  </a:ext>
                </a:extLst>
              </a:tr>
              <a:tr h="375356">
                <a:tc>
                  <a:txBody>
                    <a:bodyPr/>
                    <a:lstStyle/>
                    <a:p>
                      <a:pPr algn="l"/>
                      <a:r>
                        <a:rPr lang="es-PE" dirty="0">
                          <a:latin typeface="Roboto" panose="02000000000000000000" pitchFamily="2" charset="0"/>
                          <a:ea typeface="Roboto" panose="02000000000000000000" pitchFamily="2" charset="0"/>
                          <a:hlinkClick r:id="rId12" tooltip="span - abarcar. Es un contenedor en línea. Sirve para aplicar estilo al texto o agrupar elementos en línea."/>
                        </a:rPr>
                        <a:t>&lt;</a:t>
                      </a:r>
                      <a:r>
                        <a:rPr lang="es-PE" dirty="0" err="1">
                          <a:latin typeface="Roboto" panose="02000000000000000000" pitchFamily="2" charset="0"/>
                          <a:ea typeface="Roboto" panose="02000000000000000000" pitchFamily="2" charset="0"/>
                          <a:hlinkClick r:id="rId12" tooltip="span - abarcar. Es un contenedor en línea. Sirve para aplicar estilo al texto o agrupar elementos en línea."/>
                        </a:rPr>
                        <a:t>span</a:t>
                      </a:r>
                      <a:r>
                        <a:rPr lang="es-PE" dirty="0">
                          <a:latin typeface="Roboto" panose="02000000000000000000" pitchFamily="2" charset="0"/>
                          <a:ea typeface="Roboto" panose="02000000000000000000" pitchFamily="2" charset="0"/>
                          <a:hlinkClick r:id="rId12" tooltip="span - abarcar. Es un contenedor en línea. Sirve para aplicar estilo al texto o agrupar elementos en línea."/>
                        </a:rPr>
                        <a:t>&gt;</a:t>
                      </a:r>
                      <a:endParaRPr lang="es-PE" dirty="0">
                        <a:latin typeface="Roboto" panose="02000000000000000000" pitchFamily="2" charset="0"/>
                        <a:ea typeface="Roboto" panose="02000000000000000000" pitchFamily="2"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200" dirty="0">
                          <a:solidFill>
                            <a:srgbClr val="435A62"/>
                          </a:solidFill>
                          <a:effectLst/>
                          <a:latin typeface="Roboto" panose="02000000000000000000" pitchFamily="2" charset="0"/>
                          <a:ea typeface="Roboto" panose="02000000000000000000" pitchFamily="2" charset="0"/>
                        </a:rPr>
                        <a:t>Representa texto sin un significado específico.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218828045"/>
                  </a:ext>
                </a:extLst>
              </a:tr>
            </a:tbl>
          </a:graphicData>
        </a:graphic>
      </p:graphicFrame>
    </p:spTree>
    <p:extLst>
      <p:ext uri="{BB962C8B-B14F-4D97-AF65-F5344CB8AC3E}">
        <p14:creationId xmlns:p14="http://schemas.microsoft.com/office/powerpoint/2010/main" val="384122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Picture 1"/>
          <p:cNvPicPr>
            <a:picLocks noChangeAspect="1"/>
          </p:cNvPicPr>
          <p:nvPr/>
        </p:nvPicPr>
        <p:blipFill>
          <a:blip r:embed="rId3" cstate="print">
            <a:biLevel thresh="25000"/>
            <a:extLst>
              <a:ext uri="{28A0092B-C50C-407E-A947-70E740481C1C}">
                <a14:useLocalDpi xmlns:a14="http://schemas.microsoft.com/office/drawing/2010/main"/>
              </a:ext>
            </a:extLst>
          </a:blip>
          <a:stretch>
            <a:fillRect/>
          </a:stretch>
        </p:blipFill>
        <p:spPr>
          <a:xfrm>
            <a:off x="850605" y="1471944"/>
            <a:ext cx="2078666" cy="2078666"/>
          </a:xfrm>
          <a:prstGeom prst="rect">
            <a:avLst/>
          </a:prstGeom>
        </p:spPr>
      </p:pic>
      <p:sp>
        <p:nvSpPr>
          <p:cNvPr id="114" name="Shape 114"/>
          <p:cNvSpPr txBox="1">
            <a:spLocks noGrp="1"/>
          </p:cNvSpPr>
          <p:nvPr>
            <p:ph type="title"/>
          </p:nvPr>
        </p:nvSpPr>
        <p:spPr>
          <a:xfrm>
            <a:off x="850605" y="1535075"/>
            <a:ext cx="7634176" cy="2073350"/>
          </a:xfrm>
          <a:prstGeom prst="rect">
            <a:avLst/>
          </a:prstGeom>
        </p:spPr>
        <p:txBody>
          <a:bodyPr lIns="91425" tIns="91425" rIns="91425" bIns="91425" anchor="ctr" anchorCtr="0">
            <a:noAutofit/>
          </a:bodyPr>
          <a:lstStyle/>
          <a:p>
            <a:pPr lvl="0">
              <a:spcBef>
                <a:spcPts val="0"/>
              </a:spcBef>
              <a:buNone/>
            </a:pPr>
            <a:r>
              <a:rPr lang="es-PE" sz="4800" dirty="0"/>
              <a:t>Listas</a:t>
            </a:r>
          </a:p>
        </p:txBody>
      </p:sp>
      <p:cxnSp>
        <p:nvCxnSpPr>
          <p:cNvPr id="5" name="Straight Connector 4"/>
          <p:cNvCxnSpPr/>
          <p:nvPr/>
        </p:nvCxnSpPr>
        <p:spPr>
          <a:xfrm>
            <a:off x="3827721" y="1414130"/>
            <a:ext cx="0" cy="2194295"/>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30669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52986109"/>
              </p:ext>
            </p:extLst>
          </p:nvPr>
        </p:nvGraphicFramePr>
        <p:xfrm>
          <a:off x="389467" y="464820"/>
          <a:ext cx="8365067" cy="4213860"/>
        </p:xfrm>
        <a:graphic>
          <a:graphicData uri="http://schemas.openxmlformats.org/drawingml/2006/table">
            <a:tbl>
              <a:tblPr/>
              <a:tblGrid>
                <a:gridCol w="1061156">
                  <a:extLst>
                    <a:ext uri="{9D8B030D-6E8A-4147-A177-3AD203B41FA5}">
                      <a16:colId xmlns:a16="http://schemas.microsoft.com/office/drawing/2014/main" val="3405093667"/>
                    </a:ext>
                  </a:extLst>
                </a:gridCol>
                <a:gridCol w="7303911">
                  <a:extLst>
                    <a:ext uri="{9D8B030D-6E8A-4147-A177-3AD203B41FA5}">
                      <a16:colId xmlns:a16="http://schemas.microsoft.com/office/drawing/2014/main" val="2237940203"/>
                    </a:ext>
                  </a:extLst>
                </a:gridCol>
              </a:tblGrid>
              <a:tr h="601980">
                <a:tc>
                  <a:txBody>
                    <a:bodyPr/>
                    <a:lstStyle/>
                    <a:p>
                      <a:pPr algn="l"/>
                      <a:r>
                        <a:rPr lang="es-PE" sz="1600" b="1" dirty="0">
                          <a:solidFill>
                            <a:srgbClr val="435A62"/>
                          </a:solidFill>
                          <a:effectLst/>
                          <a:latin typeface="Roboto" panose="02000000000000000000" pitchFamily="2" charset="0"/>
                          <a:ea typeface="Roboto" panose="02000000000000000000" pitchFamily="2" charset="0"/>
                        </a:rPr>
                        <a:t>Elemento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1" dirty="0">
                          <a:solidFill>
                            <a:srgbClr val="435A62"/>
                          </a:solidFill>
                          <a:effectLst/>
                          <a:latin typeface="Roboto" panose="02000000000000000000" pitchFamily="2" charset="0"/>
                          <a:ea typeface="Roboto" panose="02000000000000000000" pitchFamily="2" charset="0"/>
                        </a:rPr>
                        <a:t>Descripción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002465272"/>
                  </a:ext>
                </a:extLst>
              </a:tr>
              <a:tr h="601980">
                <a:tc>
                  <a:txBody>
                    <a:bodyPr/>
                    <a:lstStyle/>
                    <a:p>
                      <a:pPr algn="l"/>
                      <a:r>
                        <a:rPr lang="es-PE" sz="1600" u="none" strike="noStrike" dirty="0">
                          <a:solidFill>
                            <a:srgbClr val="217AC0"/>
                          </a:solidFill>
                          <a:effectLst/>
                          <a:latin typeface="Roboto" panose="02000000000000000000" pitchFamily="2" charset="0"/>
                          <a:ea typeface="Roboto" panose="02000000000000000000" pitchFamily="2" charset="0"/>
                          <a:hlinkClick r:id="rId2" tooltip="La documentación acerca de este tema no ha sido escrita todavía . ¡Por favor  considera contribuir !"/>
                        </a:rPr>
                        <a:t>&lt;</a:t>
                      </a:r>
                      <a:r>
                        <a:rPr lang="es-PE" sz="1600" u="none" strike="noStrike" dirty="0" err="1">
                          <a:solidFill>
                            <a:srgbClr val="217AC0"/>
                          </a:solidFill>
                          <a:effectLst/>
                          <a:latin typeface="Roboto" panose="02000000000000000000" pitchFamily="2" charset="0"/>
                          <a:ea typeface="Roboto" panose="02000000000000000000" pitchFamily="2" charset="0"/>
                          <a:hlinkClick r:id="rId2" tooltip="La documentación acerca de este tema no ha sido escrita todavía . ¡Por favor  considera contribuir !"/>
                        </a:rPr>
                        <a:t>ol</a:t>
                      </a:r>
                      <a:r>
                        <a:rPr lang="es-PE" sz="1600" u="none" strike="noStrike" dirty="0">
                          <a:solidFill>
                            <a:srgbClr val="217AC0"/>
                          </a:solidFill>
                          <a:effectLst/>
                          <a:latin typeface="Roboto" panose="02000000000000000000" pitchFamily="2" charset="0"/>
                          <a:ea typeface="Roboto" panose="02000000000000000000" pitchFamily="2" charset="0"/>
                          <a:hlinkClick r:id="rId2" tooltip="La documentación acerca de este tema no ha sido escrita todavía . ¡Por favor  considera contribuir !"/>
                        </a:rPr>
                        <a:t>&gt;</a:t>
                      </a:r>
                      <a:endParaRPr lang="es-PE" sz="1600" dirty="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Define una lista ordenada de artículos.</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659449168"/>
                  </a:ext>
                </a:extLst>
              </a:tr>
              <a:tr h="601980">
                <a:tc>
                  <a:txBody>
                    <a:bodyPr/>
                    <a:lstStyle/>
                    <a:p>
                      <a:pPr algn="l"/>
                      <a:r>
                        <a:rPr lang="es-PE" sz="1600" u="none" strike="noStrike" dirty="0">
                          <a:solidFill>
                            <a:srgbClr val="217AC0"/>
                          </a:solidFill>
                          <a:effectLst/>
                          <a:latin typeface="Roboto" panose="02000000000000000000" pitchFamily="2" charset="0"/>
                          <a:ea typeface="Roboto" panose="02000000000000000000" pitchFamily="2" charset="0"/>
                          <a:hlinkClick r:id="rId3" tooltip="ul de &quot;unordered list&quot; -lista no ordenada . crea una lista no ordenada."/>
                        </a:rPr>
                        <a:t>&lt;</a:t>
                      </a:r>
                      <a:r>
                        <a:rPr lang="es-PE" sz="1600" u="none" strike="noStrike" dirty="0" err="1">
                          <a:solidFill>
                            <a:srgbClr val="217AC0"/>
                          </a:solidFill>
                          <a:effectLst/>
                          <a:latin typeface="Roboto" panose="02000000000000000000" pitchFamily="2" charset="0"/>
                          <a:ea typeface="Roboto" panose="02000000000000000000" pitchFamily="2" charset="0"/>
                          <a:hlinkClick r:id="rId3" tooltip="ul de &quot;unordered list&quot; -lista no ordenada . crea una lista no ordenada."/>
                        </a:rPr>
                        <a:t>ul</a:t>
                      </a:r>
                      <a:r>
                        <a:rPr lang="es-PE" sz="1600" u="none" strike="noStrike" dirty="0">
                          <a:solidFill>
                            <a:srgbClr val="217AC0"/>
                          </a:solidFill>
                          <a:effectLst/>
                          <a:latin typeface="Roboto" panose="02000000000000000000" pitchFamily="2" charset="0"/>
                          <a:ea typeface="Roboto" panose="02000000000000000000" pitchFamily="2" charset="0"/>
                          <a:hlinkClick r:id="rId3" tooltip="ul de &quot;unordered list&quot; -lista no ordenada . crea una lista no ordenada."/>
                        </a:rPr>
                        <a:t>&gt;</a:t>
                      </a:r>
                      <a:endParaRPr lang="es-PE" sz="1600" dirty="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Define una lista de artículos sin orden.</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941958537"/>
                  </a:ext>
                </a:extLst>
              </a:tr>
              <a:tr h="601980">
                <a:tc>
                  <a:txBody>
                    <a:bodyPr/>
                    <a:lstStyle/>
                    <a:p>
                      <a:pPr algn="l"/>
                      <a:r>
                        <a:rPr lang="es-PE" sz="1600" u="none" strike="noStrike" dirty="0">
                          <a:solidFill>
                            <a:srgbClr val="217AC0"/>
                          </a:solidFill>
                          <a:effectLst/>
                          <a:latin typeface="Roboto" panose="02000000000000000000" pitchFamily="2" charset="0"/>
                          <a:ea typeface="Roboto" panose="02000000000000000000" pitchFamily="2" charset="0"/>
                          <a:hlinkClick r:id="rId4" tooltip="La documentación acerca de este tema no ha sido escrita todavía . ¡Por favor  considera contribuir !"/>
                        </a:rPr>
                        <a:t>&lt;li&gt;</a:t>
                      </a:r>
                      <a:endParaRPr lang="es-PE" sz="1600" dirty="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Define un artículo de una lista </a:t>
                      </a:r>
                      <a:r>
                        <a:rPr lang="es-PE" sz="1600" b="0" i="0" u="none" strike="noStrike" cap="none" dirty="0" err="1">
                          <a:solidFill>
                            <a:srgbClr val="435A62"/>
                          </a:solidFill>
                          <a:effectLst/>
                          <a:latin typeface="Roboto" panose="02000000000000000000" pitchFamily="2" charset="0"/>
                          <a:ea typeface="Roboto" panose="02000000000000000000" pitchFamily="2" charset="0"/>
                          <a:cs typeface="+mn-cs"/>
                          <a:sym typeface="Arial"/>
                        </a:rPr>
                        <a:t>ennumerada</a:t>
                      </a:r>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68581786"/>
                  </a:ext>
                </a:extLst>
              </a:tr>
              <a:tr h="601980">
                <a:tc>
                  <a:txBody>
                    <a:bodyPr/>
                    <a:lstStyle/>
                    <a:p>
                      <a:pPr algn="l"/>
                      <a:r>
                        <a:rPr lang="es-PE" sz="1600" u="none" strike="noStrike" dirty="0">
                          <a:solidFill>
                            <a:srgbClr val="217AC0"/>
                          </a:solidFill>
                          <a:effectLst/>
                          <a:latin typeface="Roboto" panose="02000000000000000000" pitchFamily="2" charset="0"/>
                          <a:ea typeface="Roboto" panose="02000000000000000000" pitchFamily="2" charset="0"/>
                          <a:hlinkClick r:id="rId5" tooltip="La documentación acerca de este tema no ha sido escrita todavía . ¡Por favor  considera contribuir !"/>
                        </a:rPr>
                        <a:t>&lt;dl&gt;</a:t>
                      </a:r>
                      <a:endParaRPr lang="es-PE" sz="1600" dirty="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Define una lista de definiciones, es decir, una lista de términos y sus definiciones asociadas.</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277977227"/>
                  </a:ext>
                </a:extLst>
              </a:tr>
              <a:tr h="601980">
                <a:tc>
                  <a:txBody>
                    <a:bodyPr/>
                    <a:lstStyle/>
                    <a:p>
                      <a:pPr algn="l"/>
                      <a:r>
                        <a:rPr lang="es-PE" sz="1600" u="none" strike="noStrike" dirty="0">
                          <a:solidFill>
                            <a:srgbClr val="217AC0"/>
                          </a:solidFill>
                          <a:effectLst/>
                          <a:latin typeface="Roboto" panose="02000000000000000000" pitchFamily="2" charset="0"/>
                          <a:ea typeface="Roboto" panose="02000000000000000000" pitchFamily="2" charset="0"/>
                          <a:hlinkClick r:id="rId6" tooltip="La documentación acerca de este tema no ha sido escrita todavía . ¡Por favor  considera contribuir !"/>
                        </a:rPr>
                        <a:t>&lt;</a:t>
                      </a:r>
                      <a:r>
                        <a:rPr lang="es-PE" sz="1600" u="none" strike="noStrike" dirty="0" err="1">
                          <a:solidFill>
                            <a:srgbClr val="217AC0"/>
                          </a:solidFill>
                          <a:effectLst/>
                          <a:latin typeface="Roboto" panose="02000000000000000000" pitchFamily="2" charset="0"/>
                          <a:ea typeface="Roboto" panose="02000000000000000000" pitchFamily="2" charset="0"/>
                          <a:hlinkClick r:id="rId6" tooltip="La documentación acerca de este tema no ha sido escrita todavía . ¡Por favor  considera contribuir !"/>
                        </a:rPr>
                        <a:t>dt</a:t>
                      </a:r>
                      <a:r>
                        <a:rPr lang="es-PE" sz="1600" u="none" strike="noStrike" dirty="0">
                          <a:solidFill>
                            <a:srgbClr val="217AC0"/>
                          </a:solidFill>
                          <a:effectLst/>
                          <a:latin typeface="Roboto" panose="02000000000000000000" pitchFamily="2" charset="0"/>
                          <a:ea typeface="Roboto" panose="02000000000000000000" pitchFamily="2" charset="0"/>
                          <a:hlinkClick r:id="rId6" tooltip="La documentación acerca de este tema no ha sido escrita todavía . ¡Por favor  considera contribuir !"/>
                        </a:rPr>
                        <a:t>&gt;</a:t>
                      </a:r>
                      <a:endParaRPr lang="es-PE" sz="1600" dirty="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a:solidFill>
                            <a:srgbClr val="435A62"/>
                          </a:solidFill>
                          <a:effectLst/>
                          <a:latin typeface="Roboto" panose="02000000000000000000" pitchFamily="2" charset="0"/>
                          <a:ea typeface="Roboto" panose="02000000000000000000" pitchFamily="2" charset="0"/>
                          <a:cs typeface="+mn-cs"/>
                          <a:sym typeface="Arial"/>
                        </a:rPr>
                        <a:t>Representa un término definido por el siguiente &lt;dd&gt;.</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019397675"/>
                  </a:ext>
                </a:extLst>
              </a:tr>
              <a:tr h="601980">
                <a:tc>
                  <a:txBody>
                    <a:bodyPr/>
                    <a:lstStyle/>
                    <a:p>
                      <a:pPr algn="l"/>
                      <a:r>
                        <a:rPr lang="es-PE" sz="1600" u="none" strike="noStrike" dirty="0">
                          <a:solidFill>
                            <a:srgbClr val="217AC0"/>
                          </a:solidFill>
                          <a:effectLst/>
                          <a:latin typeface="Roboto" panose="02000000000000000000" pitchFamily="2" charset="0"/>
                          <a:ea typeface="Roboto" panose="02000000000000000000" pitchFamily="2" charset="0"/>
                          <a:hlinkClick r:id="rId7" tooltip="La documentación acerca de este tema no ha sido escrita todavía . ¡Por favor  considera contribuir !"/>
                        </a:rPr>
                        <a:t>&lt;</a:t>
                      </a:r>
                      <a:r>
                        <a:rPr lang="es-PE" sz="1600" u="none" strike="noStrike" dirty="0" err="1">
                          <a:solidFill>
                            <a:srgbClr val="217AC0"/>
                          </a:solidFill>
                          <a:effectLst/>
                          <a:latin typeface="Roboto" panose="02000000000000000000" pitchFamily="2" charset="0"/>
                          <a:ea typeface="Roboto" panose="02000000000000000000" pitchFamily="2" charset="0"/>
                          <a:hlinkClick r:id="rId7" tooltip="La documentación acerca de este tema no ha sido escrita todavía . ¡Por favor  considera contribuir !"/>
                        </a:rPr>
                        <a:t>dd</a:t>
                      </a:r>
                      <a:r>
                        <a:rPr lang="es-PE" sz="1600" u="none" strike="noStrike" dirty="0">
                          <a:solidFill>
                            <a:srgbClr val="217AC0"/>
                          </a:solidFill>
                          <a:effectLst/>
                          <a:latin typeface="Roboto" panose="02000000000000000000" pitchFamily="2" charset="0"/>
                          <a:ea typeface="Roboto" panose="02000000000000000000" pitchFamily="2" charset="0"/>
                          <a:hlinkClick r:id="rId7" tooltip="La documentación acerca de este tema no ha sido escrita todavía . ¡Por favor  considera contribuir !"/>
                        </a:rPr>
                        <a:t>&gt;</a:t>
                      </a:r>
                      <a:endParaRPr lang="es-PE" sz="1600" dirty="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la definición de los </a:t>
                      </a:r>
                      <a:r>
                        <a:rPr lang="es-PE" sz="1600" b="0" i="0" u="none" strike="noStrike" cap="none" dirty="0" err="1">
                          <a:solidFill>
                            <a:srgbClr val="435A62"/>
                          </a:solidFill>
                          <a:effectLst/>
                          <a:latin typeface="Roboto" panose="02000000000000000000" pitchFamily="2" charset="0"/>
                          <a:ea typeface="Roboto" panose="02000000000000000000" pitchFamily="2" charset="0"/>
                          <a:cs typeface="+mn-cs"/>
                          <a:sym typeface="Arial"/>
                        </a:rPr>
                        <a:t>terminos</a:t>
                      </a:r>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 listados antes que él.</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307799291"/>
                  </a:ext>
                </a:extLst>
              </a:tr>
            </a:tbl>
          </a:graphicData>
        </a:graphic>
      </p:graphicFrame>
    </p:spTree>
    <p:extLst>
      <p:ext uri="{BB962C8B-B14F-4D97-AF65-F5344CB8AC3E}">
        <p14:creationId xmlns:p14="http://schemas.microsoft.com/office/powerpoint/2010/main" val="309250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Picture 1"/>
          <p:cNvPicPr>
            <a:picLocks noChangeAspect="1"/>
          </p:cNvPicPr>
          <p:nvPr/>
        </p:nvPicPr>
        <p:blipFill>
          <a:blip r:embed="rId3" cstate="print">
            <a:biLevel thresh="25000"/>
            <a:extLst>
              <a:ext uri="{28A0092B-C50C-407E-A947-70E740481C1C}">
                <a14:useLocalDpi xmlns:a14="http://schemas.microsoft.com/office/drawing/2010/main"/>
              </a:ext>
            </a:extLst>
          </a:blip>
          <a:stretch>
            <a:fillRect/>
          </a:stretch>
        </p:blipFill>
        <p:spPr>
          <a:xfrm>
            <a:off x="850605" y="1471944"/>
            <a:ext cx="2078666" cy="2078666"/>
          </a:xfrm>
          <a:prstGeom prst="rect">
            <a:avLst/>
          </a:prstGeom>
        </p:spPr>
      </p:pic>
      <p:sp>
        <p:nvSpPr>
          <p:cNvPr id="114" name="Shape 114"/>
          <p:cNvSpPr txBox="1">
            <a:spLocks noGrp="1"/>
          </p:cNvSpPr>
          <p:nvPr>
            <p:ph type="title"/>
          </p:nvPr>
        </p:nvSpPr>
        <p:spPr>
          <a:xfrm>
            <a:off x="850605" y="1535075"/>
            <a:ext cx="7634176" cy="2073350"/>
          </a:xfrm>
          <a:prstGeom prst="rect">
            <a:avLst/>
          </a:prstGeom>
        </p:spPr>
        <p:txBody>
          <a:bodyPr lIns="91425" tIns="91425" rIns="91425" bIns="91425" anchor="ctr" anchorCtr="0">
            <a:noAutofit/>
          </a:bodyPr>
          <a:lstStyle/>
          <a:p>
            <a:pPr lvl="0">
              <a:spcBef>
                <a:spcPts val="0"/>
              </a:spcBef>
              <a:buNone/>
            </a:pPr>
            <a:r>
              <a:rPr lang="es-PE" sz="4800" dirty="0"/>
              <a:t>Tablas</a:t>
            </a:r>
          </a:p>
        </p:txBody>
      </p:sp>
      <p:cxnSp>
        <p:nvCxnSpPr>
          <p:cNvPr id="5" name="Straight Connector 4"/>
          <p:cNvCxnSpPr/>
          <p:nvPr/>
        </p:nvCxnSpPr>
        <p:spPr>
          <a:xfrm>
            <a:off x="3827721" y="1414130"/>
            <a:ext cx="0" cy="2194295"/>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46102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65500" y="1233174"/>
            <a:ext cx="4045200" cy="2520119"/>
          </a:xfrm>
          <a:prstGeom prst="rect">
            <a:avLst/>
          </a:prstGeom>
        </p:spPr>
        <p:txBody>
          <a:bodyPr lIns="91425" tIns="91425" rIns="91425" bIns="91425" anchor="ctr" anchorCtr="0">
            <a:noAutofit/>
          </a:bodyPr>
          <a:lstStyle/>
          <a:p>
            <a:pPr lvl="0">
              <a:spcBef>
                <a:spcPts val="0"/>
              </a:spcBef>
              <a:buNone/>
            </a:pPr>
            <a:r>
              <a:rPr lang="es-PE" dirty="0"/>
              <a:t>Agenda</a:t>
            </a:r>
          </a:p>
        </p:txBody>
      </p:sp>
      <p:sp>
        <p:nvSpPr>
          <p:cNvPr id="109" name="Shape 109"/>
          <p:cNvSpPr txBox="1">
            <a:spLocks noGrp="1"/>
          </p:cNvSpPr>
          <p:nvPr>
            <p:ph type="body" idx="2"/>
          </p:nvPr>
        </p:nvSpPr>
        <p:spPr>
          <a:xfrm>
            <a:off x="4939500" y="724200"/>
            <a:ext cx="3837000" cy="3695099"/>
          </a:xfrm>
          <a:prstGeom prst="rect">
            <a:avLst/>
          </a:prstGeom>
        </p:spPr>
        <p:txBody>
          <a:bodyPr lIns="91425" tIns="91425" rIns="91425" bIns="91425" anchor="ctr" anchorCtr="0">
            <a:noAutofit/>
          </a:bodyPr>
          <a:lstStyle/>
          <a:p>
            <a:pPr marL="342900" lvl="0" indent="-342900">
              <a:buAutoNum type="arabicPeriod"/>
            </a:pPr>
            <a:r>
              <a:rPr lang="es-PE" dirty="0"/>
              <a:t>Introducción a HTML5</a:t>
            </a:r>
          </a:p>
          <a:p>
            <a:pPr marL="342900" lvl="0" indent="-342900">
              <a:buAutoNum type="arabicPeriod"/>
            </a:pPr>
            <a:r>
              <a:rPr lang="es-PE" dirty="0"/>
              <a:t>Estructura semántica</a:t>
            </a:r>
          </a:p>
          <a:p>
            <a:pPr marL="342900" lvl="0" indent="-342900">
              <a:buAutoNum type="arabicPeriod"/>
            </a:pPr>
            <a:r>
              <a:rPr lang="es-PE" dirty="0"/>
              <a:t>Etiquetas de texto</a:t>
            </a:r>
          </a:p>
          <a:p>
            <a:pPr marL="342900" lvl="0" indent="-342900">
              <a:buAutoNum type="arabicPeriod"/>
            </a:pPr>
            <a:r>
              <a:rPr lang="es-PE" dirty="0"/>
              <a:t>Enlaces</a:t>
            </a:r>
          </a:p>
          <a:p>
            <a:pPr marL="342900" lvl="0" indent="-342900">
              <a:buAutoNum type="arabicPeriod"/>
            </a:pPr>
            <a:r>
              <a:rPr lang="es-PE" dirty="0"/>
              <a:t>Listas</a:t>
            </a:r>
          </a:p>
          <a:p>
            <a:pPr marL="342900" lvl="0" indent="-342900">
              <a:buAutoNum type="arabicPeriod"/>
            </a:pPr>
            <a:r>
              <a:rPr lang="es-PE" dirty="0"/>
              <a:t>Tablas</a:t>
            </a:r>
          </a:p>
          <a:p>
            <a:pPr marL="342900" lvl="0" indent="-342900">
              <a:buAutoNum type="arabicPeriod"/>
            </a:pPr>
            <a:r>
              <a:rPr lang="es-PE" dirty="0"/>
              <a:t>Imágenes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77029677"/>
              </p:ext>
            </p:extLst>
          </p:nvPr>
        </p:nvGraphicFramePr>
        <p:xfrm>
          <a:off x="389467" y="251460"/>
          <a:ext cx="8365067" cy="4640580"/>
        </p:xfrm>
        <a:graphic>
          <a:graphicData uri="http://schemas.openxmlformats.org/drawingml/2006/table">
            <a:tbl>
              <a:tblPr/>
              <a:tblGrid>
                <a:gridCol w="1428044">
                  <a:extLst>
                    <a:ext uri="{9D8B030D-6E8A-4147-A177-3AD203B41FA5}">
                      <a16:colId xmlns:a16="http://schemas.microsoft.com/office/drawing/2014/main" val="3405093667"/>
                    </a:ext>
                  </a:extLst>
                </a:gridCol>
                <a:gridCol w="6937023">
                  <a:extLst>
                    <a:ext uri="{9D8B030D-6E8A-4147-A177-3AD203B41FA5}">
                      <a16:colId xmlns:a16="http://schemas.microsoft.com/office/drawing/2014/main" val="2237940203"/>
                    </a:ext>
                  </a:extLst>
                </a:gridCol>
              </a:tblGrid>
              <a:tr h="662940">
                <a:tc>
                  <a:txBody>
                    <a:bodyPr/>
                    <a:lstStyle/>
                    <a:p>
                      <a:pPr algn="l"/>
                      <a:r>
                        <a:rPr lang="es-PE" sz="1600" b="1" dirty="0">
                          <a:solidFill>
                            <a:srgbClr val="435A62"/>
                          </a:solidFill>
                          <a:effectLst/>
                          <a:latin typeface="Roboto" panose="02000000000000000000" pitchFamily="2" charset="0"/>
                          <a:ea typeface="Roboto" panose="02000000000000000000" pitchFamily="2" charset="0"/>
                        </a:rPr>
                        <a:t>Elemento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1" dirty="0">
                          <a:solidFill>
                            <a:srgbClr val="435A62"/>
                          </a:solidFill>
                          <a:effectLst/>
                          <a:latin typeface="Roboto" panose="02000000000000000000" pitchFamily="2" charset="0"/>
                          <a:ea typeface="Roboto" panose="02000000000000000000" pitchFamily="2" charset="0"/>
                        </a:rPr>
                        <a:t>Descripción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002465272"/>
                  </a:ext>
                </a:extLst>
              </a:tr>
              <a:tr h="662940">
                <a:tc>
                  <a:txBody>
                    <a:bodyPr/>
                    <a:lstStyle/>
                    <a:p>
                      <a:pPr algn="l"/>
                      <a:r>
                        <a:rPr lang="es-PE" sz="1600" u="none" strike="noStrike" dirty="0">
                          <a:solidFill>
                            <a:srgbClr val="217AC0"/>
                          </a:solidFill>
                          <a:effectLst/>
                          <a:latin typeface="Roboto" panose="02000000000000000000" pitchFamily="2" charset="0"/>
                          <a:ea typeface="Roboto" panose="02000000000000000000" pitchFamily="2" charset="0"/>
                          <a:hlinkClick r:id="rId2" tooltip="El Elemento de Tabla HTML (&lt;table&gt;) representa datos en dos o mas dimensiones."/>
                        </a:rPr>
                        <a:t>&lt;table&gt;</a:t>
                      </a:r>
                      <a:endParaRPr lang="es-PE" sz="1600" dirty="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datos con más de una dimensión.</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659449168"/>
                  </a:ext>
                </a:extLst>
              </a:tr>
              <a:tr h="662940">
                <a:tc>
                  <a:txBody>
                    <a:bodyPr/>
                    <a:lstStyle/>
                    <a:p>
                      <a:pPr algn="l"/>
                      <a:r>
                        <a:rPr lang="es-PE" sz="1600" u="none" strike="noStrike" dirty="0">
                          <a:solidFill>
                            <a:srgbClr val="217AC0"/>
                          </a:solidFill>
                          <a:effectLst/>
                          <a:latin typeface="Roboto" panose="02000000000000000000" pitchFamily="2" charset="0"/>
                          <a:ea typeface="Roboto" panose="02000000000000000000" pitchFamily="2" charset="0"/>
                          <a:hlinkClick r:id="rId3" tooltip="Es el encargado de darle un título descríptivo a las tablas."/>
                        </a:rPr>
                        <a:t>&lt;</a:t>
                      </a:r>
                      <a:r>
                        <a:rPr lang="es-PE" sz="1600" u="none" strike="noStrike" dirty="0" err="1">
                          <a:solidFill>
                            <a:srgbClr val="217AC0"/>
                          </a:solidFill>
                          <a:effectLst/>
                          <a:latin typeface="Roboto" panose="02000000000000000000" pitchFamily="2" charset="0"/>
                          <a:ea typeface="Roboto" panose="02000000000000000000" pitchFamily="2" charset="0"/>
                          <a:hlinkClick r:id="rId3" tooltip="Es el encargado de darle un título descríptivo a las tablas."/>
                        </a:rPr>
                        <a:t>caption</a:t>
                      </a:r>
                      <a:r>
                        <a:rPr lang="es-PE" sz="1600" u="none" strike="noStrike" dirty="0">
                          <a:solidFill>
                            <a:srgbClr val="217AC0"/>
                          </a:solidFill>
                          <a:effectLst/>
                          <a:latin typeface="Roboto" panose="02000000000000000000" pitchFamily="2" charset="0"/>
                          <a:ea typeface="Roboto" panose="02000000000000000000" pitchFamily="2" charset="0"/>
                          <a:hlinkClick r:id="rId3" tooltip="Es el encargado de darle un título descríptivo a las tablas."/>
                        </a:rPr>
                        <a:t>&gt;</a:t>
                      </a:r>
                      <a:endParaRPr lang="es-PE" sz="1600" dirty="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el título de una tabla.</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941958537"/>
                  </a:ext>
                </a:extLst>
              </a:tr>
              <a:tr h="662940">
                <a:tc>
                  <a:txBody>
                    <a:bodyPr/>
                    <a:lstStyle/>
                    <a:p>
                      <a:pPr algn="l"/>
                      <a:r>
                        <a:rPr lang="es-PE" sz="1600" u="none" strike="noStrike" dirty="0">
                          <a:solidFill>
                            <a:srgbClr val="217AC0"/>
                          </a:solidFill>
                          <a:effectLst/>
                          <a:latin typeface="Roboto" panose="02000000000000000000" pitchFamily="2" charset="0"/>
                          <a:ea typeface="Roboto" panose="02000000000000000000" pitchFamily="2" charset="0"/>
                          <a:hlinkClick r:id="rId4" tooltip="colgroup de column group = Grupo de columnas. Permite crear grupos de columnas."/>
                        </a:rPr>
                        <a:t>&lt;</a:t>
                      </a:r>
                      <a:r>
                        <a:rPr lang="es-PE" sz="1600" u="none" strike="noStrike" dirty="0" err="1">
                          <a:solidFill>
                            <a:srgbClr val="217AC0"/>
                          </a:solidFill>
                          <a:effectLst/>
                          <a:latin typeface="Roboto" panose="02000000000000000000" pitchFamily="2" charset="0"/>
                          <a:ea typeface="Roboto" panose="02000000000000000000" pitchFamily="2" charset="0"/>
                          <a:hlinkClick r:id="rId4" tooltip="colgroup de column group = Grupo de columnas. Permite crear grupos de columnas."/>
                        </a:rPr>
                        <a:t>colgroup</a:t>
                      </a:r>
                      <a:r>
                        <a:rPr lang="es-PE" sz="1600" u="none" strike="noStrike" dirty="0">
                          <a:solidFill>
                            <a:srgbClr val="217AC0"/>
                          </a:solidFill>
                          <a:effectLst/>
                          <a:latin typeface="Roboto" panose="02000000000000000000" pitchFamily="2" charset="0"/>
                          <a:ea typeface="Roboto" panose="02000000000000000000" pitchFamily="2" charset="0"/>
                          <a:hlinkClick r:id="rId4" tooltip="colgroup de column group = Grupo de columnas. Permite crear grupos de columnas."/>
                        </a:rPr>
                        <a:t>&gt;</a:t>
                      </a:r>
                      <a:endParaRPr lang="es-PE" sz="1600" dirty="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un conjunto de una o más columnas de una tabla.</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68581786"/>
                  </a:ext>
                </a:extLst>
              </a:tr>
              <a:tr h="662940">
                <a:tc>
                  <a:txBody>
                    <a:bodyPr/>
                    <a:lstStyle/>
                    <a:p>
                      <a:pPr algn="l"/>
                      <a:r>
                        <a:rPr lang="es-PE" sz="1600" u="none" strike="noStrike">
                          <a:solidFill>
                            <a:srgbClr val="217AC0"/>
                          </a:solidFill>
                          <a:effectLst/>
                          <a:latin typeface="Roboto" panose="02000000000000000000" pitchFamily="2" charset="0"/>
                          <a:ea typeface="Roboto" panose="02000000000000000000" pitchFamily="2" charset="0"/>
                          <a:hlinkClick r:id="rId5" tooltip="Permite especificar propiedades para una columna o un grupo de ellas."/>
                        </a:rPr>
                        <a:t>&lt;col&gt;</a:t>
                      </a:r>
                      <a:endParaRPr lang="es-PE" sz="160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una columna de una tabla.</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277977227"/>
                  </a:ext>
                </a:extLst>
              </a:tr>
              <a:tr h="662940">
                <a:tc>
                  <a:txBody>
                    <a:bodyPr/>
                    <a:lstStyle/>
                    <a:p>
                      <a:pPr algn="l"/>
                      <a:r>
                        <a:rPr lang="es-PE" sz="1600" u="none" strike="noStrike" dirty="0">
                          <a:solidFill>
                            <a:srgbClr val="990000"/>
                          </a:solidFill>
                          <a:effectLst/>
                          <a:latin typeface="Roboto" panose="02000000000000000000" pitchFamily="2" charset="0"/>
                          <a:ea typeface="Roboto" panose="02000000000000000000" pitchFamily="2" charset="0"/>
                          <a:hlinkClick r:id="rId6" tooltip="La documentación acerca de este tema no ha sido escrita todavía . ¡Por favor  considera contribuir !"/>
                        </a:rPr>
                        <a:t>&lt;</a:t>
                      </a:r>
                      <a:r>
                        <a:rPr lang="es-PE" sz="1600" u="none" strike="noStrike" dirty="0" err="1">
                          <a:solidFill>
                            <a:srgbClr val="990000"/>
                          </a:solidFill>
                          <a:effectLst/>
                          <a:latin typeface="Roboto" panose="02000000000000000000" pitchFamily="2" charset="0"/>
                          <a:ea typeface="Roboto" panose="02000000000000000000" pitchFamily="2" charset="0"/>
                          <a:hlinkClick r:id="rId6" tooltip="La documentación acerca de este tema no ha sido escrita todavía . ¡Por favor  considera contribuir !"/>
                        </a:rPr>
                        <a:t>tbody</a:t>
                      </a:r>
                      <a:r>
                        <a:rPr lang="es-PE" sz="1600" u="none" strike="noStrike" dirty="0">
                          <a:solidFill>
                            <a:srgbClr val="990000"/>
                          </a:solidFill>
                          <a:effectLst/>
                          <a:latin typeface="Roboto" panose="02000000000000000000" pitchFamily="2" charset="0"/>
                          <a:ea typeface="Roboto" panose="02000000000000000000" pitchFamily="2" charset="0"/>
                          <a:hlinkClick r:id="rId6" tooltip="La documentación acerca de este tema no ha sido escrita todavía . ¡Por favor  considera contribuir !"/>
                        </a:rPr>
                        <a:t>&gt;</a:t>
                      </a:r>
                      <a:endParaRPr lang="es-PE" sz="1600" dirty="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el bloque de filas que describen los datos </a:t>
                      </a:r>
                      <a:r>
                        <a:rPr lang="es-PE" sz="1600" b="0" i="0" u="none" strike="noStrike" cap="none" dirty="0" err="1">
                          <a:solidFill>
                            <a:srgbClr val="435A62"/>
                          </a:solidFill>
                          <a:effectLst/>
                          <a:latin typeface="Roboto" panose="02000000000000000000" pitchFamily="2" charset="0"/>
                          <a:ea typeface="Roboto" panose="02000000000000000000" pitchFamily="2" charset="0"/>
                          <a:cs typeface="+mn-cs"/>
                          <a:sym typeface="Arial"/>
                        </a:rPr>
                        <a:t>contretos</a:t>
                      </a:r>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  de una tabla.</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019397675"/>
                  </a:ext>
                </a:extLst>
              </a:tr>
              <a:tr h="662940">
                <a:tc>
                  <a:txBody>
                    <a:bodyPr/>
                    <a:lstStyle/>
                    <a:p>
                      <a:pPr algn="l"/>
                      <a:r>
                        <a:rPr lang="es-PE" sz="1600" u="none" strike="noStrike" dirty="0">
                          <a:solidFill>
                            <a:srgbClr val="990000"/>
                          </a:solidFill>
                          <a:effectLst/>
                          <a:latin typeface="Roboto" panose="02000000000000000000" pitchFamily="2" charset="0"/>
                          <a:ea typeface="Roboto" panose="02000000000000000000" pitchFamily="2" charset="0"/>
                          <a:hlinkClick r:id="rId7" tooltip="La documentación acerca de este tema no ha sido escrita todavía . ¡Por favor  considera contribuir !"/>
                        </a:rPr>
                        <a:t>&lt;</a:t>
                      </a:r>
                      <a:r>
                        <a:rPr lang="es-PE" sz="1600" u="none" strike="noStrike" dirty="0" err="1">
                          <a:solidFill>
                            <a:srgbClr val="990000"/>
                          </a:solidFill>
                          <a:effectLst/>
                          <a:latin typeface="Roboto" panose="02000000000000000000" pitchFamily="2" charset="0"/>
                          <a:ea typeface="Roboto" panose="02000000000000000000" pitchFamily="2" charset="0"/>
                          <a:hlinkClick r:id="rId7" tooltip="La documentación acerca de este tema no ha sido escrita todavía . ¡Por favor  considera contribuir !"/>
                        </a:rPr>
                        <a:t>thead</a:t>
                      </a:r>
                      <a:r>
                        <a:rPr lang="es-PE" sz="1600" u="none" strike="noStrike" dirty="0">
                          <a:solidFill>
                            <a:srgbClr val="990000"/>
                          </a:solidFill>
                          <a:effectLst/>
                          <a:latin typeface="Roboto" panose="02000000000000000000" pitchFamily="2" charset="0"/>
                          <a:ea typeface="Roboto" panose="02000000000000000000" pitchFamily="2" charset="0"/>
                          <a:hlinkClick r:id="rId7" tooltip="La documentación acerca de este tema no ha sido escrita todavía . ¡Por favor  considera contribuir !"/>
                        </a:rPr>
                        <a:t>&gt;</a:t>
                      </a:r>
                      <a:endParaRPr lang="es-PE" sz="1600" dirty="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el bloque de filas que describen las etiquetas de columna de una tabla.</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307799291"/>
                  </a:ext>
                </a:extLst>
              </a:tr>
            </a:tbl>
          </a:graphicData>
        </a:graphic>
      </p:graphicFrame>
    </p:spTree>
    <p:extLst>
      <p:ext uri="{BB962C8B-B14F-4D97-AF65-F5344CB8AC3E}">
        <p14:creationId xmlns:p14="http://schemas.microsoft.com/office/powerpoint/2010/main" val="41578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Picture 1"/>
          <p:cNvPicPr>
            <a:picLocks noChangeAspect="1"/>
          </p:cNvPicPr>
          <p:nvPr/>
        </p:nvPicPr>
        <p:blipFill>
          <a:blip r:embed="rId3" cstate="print">
            <a:biLevel thresh="25000"/>
            <a:extLst>
              <a:ext uri="{28A0092B-C50C-407E-A947-70E740481C1C}">
                <a14:useLocalDpi xmlns:a14="http://schemas.microsoft.com/office/drawing/2010/main"/>
              </a:ext>
            </a:extLst>
          </a:blip>
          <a:stretch>
            <a:fillRect/>
          </a:stretch>
        </p:blipFill>
        <p:spPr>
          <a:xfrm>
            <a:off x="850605" y="1471944"/>
            <a:ext cx="2078666" cy="2078666"/>
          </a:xfrm>
          <a:prstGeom prst="rect">
            <a:avLst/>
          </a:prstGeom>
        </p:spPr>
      </p:pic>
      <p:sp>
        <p:nvSpPr>
          <p:cNvPr id="114" name="Shape 114"/>
          <p:cNvSpPr txBox="1">
            <a:spLocks noGrp="1"/>
          </p:cNvSpPr>
          <p:nvPr>
            <p:ph type="title"/>
          </p:nvPr>
        </p:nvSpPr>
        <p:spPr>
          <a:xfrm>
            <a:off x="850605" y="1535075"/>
            <a:ext cx="7634176" cy="2073350"/>
          </a:xfrm>
          <a:prstGeom prst="rect">
            <a:avLst/>
          </a:prstGeom>
        </p:spPr>
        <p:txBody>
          <a:bodyPr lIns="91425" tIns="91425" rIns="91425" bIns="91425" anchor="ctr" anchorCtr="0">
            <a:noAutofit/>
          </a:bodyPr>
          <a:lstStyle/>
          <a:p>
            <a:pPr lvl="0">
              <a:spcBef>
                <a:spcPts val="0"/>
              </a:spcBef>
              <a:buNone/>
            </a:pPr>
            <a:r>
              <a:rPr lang="es-PE" sz="4800" dirty="0"/>
              <a:t>Imágenes</a:t>
            </a:r>
          </a:p>
        </p:txBody>
      </p:sp>
      <p:cxnSp>
        <p:nvCxnSpPr>
          <p:cNvPr id="5" name="Straight Connector 4"/>
          <p:cNvCxnSpPr/>
          <p:nvPr/>
        </p:nvCxnSpPr>
        <p:spPr>
          <a:xfrm>
            <a:off x="3827721" y="1414130"/>
            <a:ext cx="0" cy="2194295"/>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43512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02434817"/>
              </p:ext>
            </p:extLst>
          </p:nvPr>
        </p:nvGraphicFramePr>
        <p:xfrm>
          <a:off x="389467" y="1245870"/>
          <a:ext cx="8365067" cy="2651760"/>
        </p:xfrm>
        <a:graphic>
          <a:graphicData uri="http://schemas.openxmlformats.org/drawingml/2006/table">
            <a:tbl>
              <a:tblPr/>
              <a:tblGrid>
                <a:gridCol w="1676400">
                  <a:extLst>
                    <a:ext uri="{9D8B030D-6E8A-4147-A177-3AD203B41FA5}">
                      <a16:colId xmlns:a16="http://schemas.microsoft.com/office/drawing/2014/main" val="3405093667"/>
                    </a:ext>
                  </a:extLst>
                </a:gridCol>
                <a:gridCol w="6688667">
                  <a:extLst>
                    <a:ext uri="{9D8B030D-6E8A-4147-A177-3AD203B41FA5}">
                      <a16:colId xmlns:a16="http://schemas.microsoft.com/office/drawing/2014/main" val="2237940203"/>
                    </a:ext>
                  </a:extLst>
                </a:gridCol>
              </a:tblGrid>
              <a:tr h="662940">
                <a:tc>
                  <a:txBody>
                    <a:bodyPr/>
                    <a:lstStyle/>
                    <a:p>
                      <a:pPr algn="l"/>
                      <a:r>
                        <a:rPr lang="es-PE" sz="1600" b="1" dirty="0">
                          <a:solidFill>
                            <a:srgbClr val="435A62"/>
                          </a:solidFill>
                          <a:effectLst/>
                          <a:latin typeface="Roboto" panose="02000000000000000000" pitchFamily="2" charset="0"/>
                          <a:ea typeface="Roboto" panose="02000000000000000000" pitchFamily="2" charset="0"/>
                        </a:rPr>
                        <a:t>Elemento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1" dirty="0">
                          <a:solidFill>
                            <a:srgbClr val="435A62"/>
                          </a:solidFill>
                          <a:effectLst/>
                          <a:latin typeface="Roboto" panose="02000000000000000000" pitchFamily="2" charset="0"/>
                          <a:ea typeface="Roboto" panose="02000000000000000000" pitchFamily="2" charset="0"/>
                        </a:rPr>
                        <a:t>Descripción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002465272"/>
                  </a:ext>
                </a:extLst>
              </a:tr>
              <a:tr h="662940">
                <a:tc>
                  <a:txBody>
                    <a:bodyPr/>
                    <a:lstStyle/>
                    <a:p>
                      <a:pPr algn="l"/>
                      <a:r>
                        <a:rPr lang="es-PE" sz="1600" u="none" strike="noStrike" dirty="0">
                          <a:solidFill>
                            <a:srgbClr val="217AC0"/>
                          </a:solidFill>
                          <a:effectLst/>
                          <a:latin typeface="Roboto" panose="02000000000000000000" pitchFamily="2" charset="0"/>
                          <a:ea typeface="Roboto" panose="02000000000000000000" pitchFamily="2" charset="0"/>
                          <a:hlinkClick r:id="rId2" tooltip="&lt;img&gt;"/>
                        </a:rPr>
                        <a:t>&lt;</a:t>
                      </a:r>
                      <a:r>
                        <a:rPr lang="es-PE" sz="1600" u="none" strike="noStrike" dirty="0" err="1">
                          <a:solidFill>
                            <a:srgbClr val="217AC0"/>
                          </a:solidFill>
                          <a:effectLst/>
                          <a:latin typeface="Roboto" panose="02000000000000000000" pitchFamily="2" charset="0"/>
                          <a:ea typeface="Roboto" panose="02000000000000000000" pitchFamily="2" charset="0"/>
                          <a:hlinkClick r:id="rId2" tooltip="&lt;img&gt;"/>
                        </a:rPr>
                        <a:t>img</a:t>
                      </a:r>
                      <a:r>
                        <a:rPr lang="es-PE" sz="1600" u="none" strike="noStrike" dirty="0">
                          <a:solidFill>
                            <a:srgbClr val="217AC0"/>
                          </a:solidFill>
                          <a:effectLst/>
                          <a:latin typeface="Roboto" panose="02000000000000000000" pitchFamily="2" charset="0"/>
                          <a:ea typeface="Roboto" panose="02000000000000000000" pitchFamily="2" charset="0"/>
                          <a:hlinkClick r:id="rId2" tooltip="&lt;img&gt;"/>
                        </a:rPr>
                        <a:t>&gt;</a:t>
                      </a:r>
                      <a:endParaRPr lang="es-PE" sz="1600" dirty="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una imagen.</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659449168"/>
                  </a:ext>
                </a:extLst>
              </a:tr>
              <a:tr h="662940">
                <a:tc>
                  <a:txBody>
                    <a:bodyPr/>
                    <a:lstStyle/>
                    <a:p>
                      <a:pPr algn="l"/>
                      <a:r>
                        <a:rPr lang="es-PE" sz="1600" u="none" strike="noStrike" dirty="0">
                          <a:solidFill>
                            <a:srgbClr val="217AC0"/>
                          </a:solidFill>
                          <a:effectLst/>
                          <a:hlinkClick r:id="rId3"/>
                        </a:rPr>
                        <a:t>&lt;figure&gt;</a:t>
                      </a:r>
                      <a:r>
                        <a:rPr lang="es-PE" sz="1600" dirty="0">
                          <a:effectLst/>
                        </a:rPr>
                        <a:t> </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una figura ilustrada como parte  del documento.</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941958537"/>
                  </a:ext>
                </a:extLst>
              </a:tr>
              <a:tr h="662940">
                <a:tc>
                  <a:txBody>
                    <a:bodyPr/>
                    <a:lstStyle/>
                    <a:p>
                      <a:pPr algn="l"/>
                      <a:r>
                        <a:rPr lang="es-PE" sz="1600" u="none" strike="noStrike" dirty="0">
                          <a:solidFill>
                            <a:srgbClr val="217AC0"/>
                          </a:solidFill>
                          <a:effectLst/>
                          <a:hlinkClick r:id="rId4" tooltip="El elemento HTML &lt;figcaption&gt;  representa un subtítulo ( content ) o leyenda asociada el contenido de the &lt;figure&gt; element al cual está anidado, pudiendo ser colocado como  the first o last child de the &lt;figure&gt; element,  es importante destacar que the &lt;figcaption&gt; element es opcional"/>
                        </a:rPr>
                        <a:t>&lt;</a:t>
                      </a:r>
                      <a:r>
                        <a:rPr lang="es-PE" sz="1600" u="none" strike="noStrike" dirty="0" err="1">
                          <a:solidFill>
                            <a:srgbClr val="217AC0"/>
                          </a:solidFill>
                          <a:effectLst/>
                          <a:hlinkClick r:id="rId4" tooltip="El elemento HTML &lt;figcaption&gt;  representa un subtítulo ( content ) o leyenda asociada el contenido de the &lt;figure&gt; element al cual está anidado, pudiendo ser colocado como  the first o last child de the &lt;figure&gt; element,  es importante destacar que the &lt;figcaption&gt; element es opcional"/>
                        </a:rPr>
                        <a:t>figcaption</a:t>
                      </a:r>
                      <a:r>
                        <a:rPr lang="es-PE" sz="1600" u="none" strike="noStrike" dirty="0">
                          <a:solidFill>
                            <a:srgbClr val="217AC0"/>
                          </a:solidFill>
                          <a:effectLst/>
                          <a:hlinkClick r:id="rId4" tooltip="El elemento HTML &lt;figcaption&gt;  representa un subtítulo ( content ) o leyenda asociada el contenido de the &lt;figure&gt; element al cual está anidado, pudiendo ser colocado como  the first o last child de the &lt;figure&gt; element,  es importante destacar que the &lt;figcaption&gt; element es opcional"/>
                        </a:rPr>
                        <a:t>&gt;</a:t>
                      </a:r>
                      <a:r>
                        <a:rPr lang="es-PE" sz="1600" dirty="0">
                          <a:effectLst/>
                        </a:rPr>
                        <a:t> </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la leyenda de una figura.</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68581786"/>
                  </a:ext>
                </a:extLst>
              </a:tr>
            </a:tbl>
          </a:graphicData>
        </a:graphic>
      </p:graphicFrame>
    </p:spTree>
    <p:extLst>
      <p:ext uri="{BB962C8B-B14F-4D97-AF65-F5344CB8AC3E}">
        <p14:creationId xmlns:p14="http://schemas.microsoft.com/office/powerpoint/2010/main" val="152391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Picture 1"/>
          <p:cNvPicPr>
            <a:picLocks noChangeAspect="1"/>
          </p:cNvPicPr>
          <p:nvPr/>
        </p:nvPicPr>
        <p:blipFill>
          <a:blip r:embed="rId3" cstate="print">
            <a:biLevel thresh="25000"/>
            <a:extLst>
              <a:ext uri="{28A0092B-C50C-407E-A947-70E740481C1C}">
                <a14:useLocalDpi xmlns:a14="http://schemas.microsoft.com/office/drawing/2010/main"/>
              </a:ext>
            </a:extLst>
          </a:blip>
          <a:stretch>
            <a:fillRect/>
          </a:stretch>
        </p:blipFill>
        <p:spPr>
          <a:xfrm>
            <a:off x="850605" y="1471944"/>
            <a:ext cx="2078666" cy="2078666"/>
          </a:xfrm>
          <a:prstGeom prst="rect">
            <a:avLst/>
          </a:prstGeom>
        </p:spPr>
      </p:pic>
      <p:sp>
        <p:nvSpPr>
          <p:cNvPr id="114" name="Shape 114"/>
          <p:cNvSpPr txBox="1">
            <a:spLocks noGrp="1"/>
          </p:cNvSpPr>
          <p:nvPr>
            <p:ph type="title"/>
          </p:nvPr>
        </p:nvSpPr>
        <p:spPr>
          <a:xfrm>
            <a:off x="850605" y="1535075"/>
            <a:ext cx="7634176" cy="2073350"/>
          </a:xfrm>
          <a:prstGeom prst="rect">
            <a:avLst/>
          </a:prstGeom>
        </p:spPr>
        <p:txBody>
          <a:bodyPr lIns="91425" tIns="91425" rIns="91425" bIns="91425" anchor="ctr" anchorCtr="0">
            <a:noAutofit/>
          </a:bodyPr>
          <a:lstStyle/>
          <a:p>
            <a:pPr lvl="0">
              <a:spcBef>
                <a:spcPts val="0"/>
              </a:spcBef>
              <a:buNone/>
            </a:pPr>
            <a:r>
              <a:rPr lang="es-PE" sz="4800" dirty="0"/>
              <a:t>Audio y Video</a:t>
            </a:r>
          </a:p>
        </p:txBody>
      </p:sp>
      <p:cxnSp>
        <p:nvCxnSpPr>
          <p:cNvPr id="5" name="Straight Connector 4"/>
          <p:cNvCxnSpPr/>
          <p:nvPr/>
        </p:nvCxnSpPr>
        <p:spPr>
          <a:xfrm>
            <a:off x="3827721" y="1414130"/>
            <a:ext cx="0" cy="2194295"/>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99964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44853596"/>
              </p:ext>
            </p:extLst>
          </p:nvPr>
        </p:nvGraphicFramePr>
        <p:xfrm>
          <a:off x="389467" y="914400"/>
          <a:ext cx="8365067" cy="3314700"/>
        </p:xfrm>
        <a:graphic>
          <a:graphicData uri="http://schemas.openxmlformats.org/drawingml/2006/table">
            <a:tbl>
              <a:tblPr/>
              <a:tblGrid>
                <a:gridCol w="1676400">
                  <a:extLst>
                    <a:ext uri="{9D8B030D-6E8A-4147-A177-3AD203B41FA5}">
                      <a16:colId xmlns:a16="http://schemas.microsoft.com/office/drawing/2014/main" val="3405093667"/>
                    </a:ext>
                  </a:extLst>
                </a:gridCol>
                <a:gridCol w="6688667">
                  <a:extLst>
                    <a:ext uri="{9D8B030D-6E8A-4147-A177-3AD203B41FA5}">
                      <a16:colId xmlns:a16="http://schemas.microsoft.com/office/drawing/2014/main" val="2237940203"/>
                    </a:ext>
                  </a:extLst>
                </a:gridCol>
              </a:tblGrid>
              <a:tr h="662940">
                <a:tc>
                  <a:txBody>
                    <a:bodyPr/>
                    <a:lstStyle/>
                    <a:p>
                      <a:pPr algn="l"/>
                      <a:r>
                        <a:rPr lang="es-PE" sz="1600" b="1" dirty="0">
                          <a:solidFill>
                            <a:srgbClr val="435A62"/>
                          </a:solidFill>
                          <a:effectLst/>
                          <a:latin typeface="Roboto" panose="02000000000000000000" pitchFamily="2" charset="0"/>
                          <a:ea typeface="Roboto" panose="02000000000000000000" pitchFamily="2" charset="0"/>
                        </a:rPr>
                        <a:t>Elemento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1" dirty="0">
                          <a:solidFill>
                            <a:srgbClr val="435A62"/>
                          </a:solidFill>
                          <a:effectLst/>
                          <a:latin typeface="Roboto" panose="02000000000000000000" pitchFamily="2" charset="0"/>
                          <a:ea typeface="Roboto" panose="02000000000000000000" pitchFamily="2" charset="0"/>
                        </a:rPr>
                        <a:t>Descripción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002465272"/>
                  </a:ext>
                </a:extLst>
              </a:tr>
              <a:tr h="662940">
                <a:tc>
                  <a:txBody>
                    <a:bodyPr/>
                    <a:lstStyle/>
                    <a:p>
                      <a:pPr algn="l"/>
                      <a:r>
                        <a:rPr lang="es-PE" sz="1600" u="none" strike="noStrike">
                          <a:solidFill>
                            <a:srgbClr val="217AC0"/>
                          </a:solidFill>
                          <a:effectLst/>
                          <a:latin typeface="Roboto" panose="02000000000000000000" pitchFamily="2" charset="0"/>
                          <a:ea typeface="Roboto" panose="02000000000000000000" pitchFamily="2" charset="0"/>
                          <a:hlinkClick r:id="rId2"/>
                        </a:rPr>
                        <a:t>&lt;video&gt;</a:t>
                      </a:r>
                      <a:r>
                        <a:rPr lang="es-PE" sz="1600">
                          <a:effectLst/>
                          <a:latin typeface="Roboto" panose="02000000000000000000" pitchFamily="2" charset="0"/>
                          <a:ea typeface="Roboto" panose="02000000000000000000" pitchFamily="2" charset="0"/>
                        </a:rPr>
                        <a:t> </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un video con la interfaz necesaria para reproducirlos. </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659449168"/>
                  </a:ext>
                </a:extLst>
              </a:tr>
              <a:tr h="662940">
                <a:tc>
                  <a:txBody>
                    <a:bodyPr/>
                    <a:lstStyle/>
                    <a:p>
                      <a:pPr algn="l"/>
                      <a:r>
                        <a:rPr lang="es-PE" sz="1600" u="none" strike="noStrike">
                          <a:solidFill>
                            <a:srgbClr val="217AC0"/>
                          </a:solidFill>
                          <a:effectLst/>
                          <a:latin typeface="Roboto" panose="02000000000000000000" pitchFamily="2" charset="0"/>
                          <a:ea typeface="Roboto" panose="02000000000000000000" pitchFamily="2" charset="0"/>
                          <a:hlinkClick r:id="rId3" tooltip="El elemento audio se usa para insertar contenido de audio en un documento HTML o XHTML. El elemento audio se agregó como parte de HTML 5."/>
                        </a:rPr>
                        <a:t>&lt;audio&gt;</a:t>
                      </a:r>
                      <a:r>
                        <a:rPr lang="es-PE" sz="1600">
                          <a:effectLst/>
                          <a:latin typeface="Roboto" panose="02000000000000000000" pitchFamily="2" charset="0"/>
                          <a:ea typeface="Roboto" panose="02000000000000000000" pitchFamily="2" charset="0"/>
                        </a:rPr>
                        <a:t> </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a:solidFill>
                            <a:srgbClr val="435A62"/>
                          </a:solidFill>
                          <a:effectLst/>
                          <a:latin typeface="Roboto" panose="02000000000000000000" pitchFamily="2" charset="0"/>
                          <a:ea typeface="Roboto" panose="02000000000000000000" pitchFamily="2" charset="0"/>
                          <a:cs typeface="+mn-cs"/>
                          <a:sym typeface="Arial"/>
                        </a:rPr>
                        <a:t>Representa un sonido o stream de audio.</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941958537"/>
                  </a:ext>
                </a:extLst>
              </a:tr>
              <a:tr h="662940">
                <a:tc>
                  <a:txBody>
                    <a:bodyPr/>
                    <a:lstStyle/>
                    <a:p>
                      <a:pPr algn="l"/>
                      <a:r>
                        <a:rPr lang="es-PE" sz="1600" u="none" strike="noStrike">
                          <a:solidFill>
                            <a:srgbClr val="217AC0"/>
                          </a:solidFill>
                          <a:effectLst/>
                          <a:latin typeface="Roboto" panose="02000000000000000000" pitchFamily="2" charset="0"/>
                          <a:ea typeface="Roboto" panose="02000000000000000000" pitchFamily="2" charset="0"/>
                          <a:hlinkClick r:id="rId4"/>
                        </a:rPr>
                        <a:t>&lt;source&gt;</a:t>
                      </a:r>
                      <a:endParaRPr lang="es-PE" sz="160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Permite a autores especificar recursos multimedia.</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68581786"/>
                  </a:ext>
                </a:extLst>
              </a:tr>
              <a:tr h="662940">
                <a:tc>
                  <a:txBody>
                    <a:bodyPr/>
                    <a:lstStyle/>
                    <a:p>
                      <a:pPr algn="l"/>
                      <a:r>
                        <a:rPr lang="es-PE" sz="1600" u="none" strike="noStrike" dirty="0">
                          <a:solidFill>
                            <a:srgbClr val="990000"/>
                          </a:solidFill>
                          <a:effectLst/>
                          <a:latin typeface="Roboto" panose="02000000000000000000" pitchFamily="2" charset="0"/>
                          <a:ea typeface="Roboto" panose="02000000000000000000" pitchFamily="2" charset="0"/>
                          <a:hlinkClick r:id="rId5" tooltip="La documentación acerca de este tema no ha sido escrita todavía . ¡Por favor  considera contribuir !"/>
                        </a:rPr>
                        <a:t>&lt;</a:t>
                      </a:r>
                      <a:r>
                        <a:rPr lang="es-PE" sz="1600" u="none" strike="noStrike" dirty="0" err="1">
                          <a:solidFill>
                            <a:srgbClr val="990000"/>
                          </a:solidFill>
                          <a:effectLst/>
                          <a:latin typeface="Roboto" panose="02000000000000000000" pitchFamily="2" charset="0"/>
                          <a:ea typeface="Roboto" panose="02000000000000000000" pitchFamily="2" charset="0"/>
                          <a:hlinkClick r:id="rId5" tooltip="La documentación acerca de este tema no ha sido escrita todavía . ¡Por favor  considera contribuir !"/>
                        </a:rPr>
                        <a:t>track</a:t>
                      </a:r>
                      <a:r>
                        <a:rPr lang="es-PE" sz="1600" u="none" strike="noStrike" dirty="0">
                          <a:solidFill>
                            <a:srgbClr val="990000"/>
                          </a:solidFill>
                          <a:effectLst/>
                          <a:latin typeface="Roboto" panose="02000000000000000000" pitchFamily="2" charset="0"/>
                          <a:ea typeface="Roboto" panose="02000000000000000000" pitchFamily="2" charset="0"/>
                          <a:hlinkClick r:id="rId5" tooltip="La documentación acerca de este tema no ha sido escrita todavía . ¡Por favor  considera contribuir !"/>
                        </a:rPr>
                        <a:t>&gt;</a:t>
                      </a:r>
                      <a:r>
                        <a:rPr lang="es-PE" sz="1600" dirty="0">
                          <a:effectLst/>
                          <a:latin typeface="Roboto" panose="02000000000000000000" pitchFamily="2" charset="0"/>
                          <a:ea typeface="Roboto" panose="02000000000000000000" pitchFamily="2" charset="0"/>
                        </a:rPr>
                        <a:t> </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Permite a autores especificar una pista de texto temporizado.</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942612888"/>
                  </a:ext>
                </a:extLst>
              </a:tr>
            </a:tbl>
          </a:graphicData>
        </a:graphic>
      </p:graphicFrame>
    </p:spTree>
    <p:extLst>
      <p:ext uri="{BB962C8B-B14F-4D97-AF65-F5344CB8AC3E}">
        <p14:creationId xmlns:p14="http://schemas.microsoft.com/office/powerpoint/2010/main" val="73265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Picture 1"/>
          <p:cNvPicPr>
            <a:picLocks noChangeAspect="1"/>
          </p:cNvPicPr>
          <p:nvPr/>
        </p:nvPicPr>
        <p:blipFill>
          <a:blip r:embed="rId3" cstate="print">
            <a:biLevel thresh="25000"/>
            <a:extLst>
              <a:ext uri="{28A0092B-C50C-407E-A947-70E740481C1C}">
                <a14:useLocalDpi xmlns:a14="http://schemas.microsoft.com/office/drawing/2010/main"/>
              </a:ext>
            </a:extLst>
          </a:blip>
          <a:stretch>
            <a:fillRect/>
          </a:stretch>
        </p:blipFill>
        <p:spPr>
          <a:xfrm>
            <a:off x="850605" y="1471944"/>
            <a:ext cx="2078666" cy="2078666"/>
          </a:xfrm>
          <a:prstGeom prst="rect">
            <a:avLst/>
          </a:prstGeom>
        </p:spPr>
      </p:pic>
      <p:sp>
        <p:nvSpPr>
          <p:cNvPr id="114" name="Shape 114"/>
          <p:cNvSpPr txBox="1">
            <a:spLocks noGrp="1"/>
          </p:cNvSpPr>
          <p:nvPr>
            <p:ph type="title"/>
          </p:nvPr>
        </p:nvSpPr>
        <p:spPr>
          <a:xfrm>
            <a:off x="850605" y="1535075"/>
            <a:ext cx="7634176" cy="2073350"/>
          </a:xfrm>
          <a:prstGeom prst="rect">
            <a:avLst/>
          </a:prstGeom>
        </p:spPr>
        <p:txBody>
          <a:bodyPr lIns="91425" tIns="91425" rIns="91425" bIns="91425" anchor="ctr" anchorCtr="0">
            <a:noAutofit/>
          </a:bodyPr>
          <a:lstStyle/>
          <a:p>
            <a:pPr lvl="0">
              <a:spcBef>
                <a:spcPts val="0"/>
              </a:spcBef>
              <a:buNone/>
            </a:pPr>
            <a:r>
              <a:rPr lang="es-PE" sz="4800" dirty="0"/>
              <a:t>Formularios</a:t>
            </a:r>
          </a:p>
        </p:txBody>
      </p:sp>
      <p:cxnSp>
        <p:nvCxnSpPr>
          <p:cNvPr id="5" name="Straight Connector 4"/>
          <p:cNvCxnSpPr/>
          <p:nvPr/>
        </p:nvCxnSpPr>
        <p:spPr>
          <a:xfrm>
            <a:off x="3827721" y="1414130"/>
            <a:ext cx="0" cy="2194295"/>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12145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86717406"/>
              </p:ext>
            </p:extLst>
          </p:nvPr>
        </p:nvGraphicFramePr>
        <p:xfrm>
          <a:off x="375356" y="342192"/>
          <a:ext cx="8393288" cy="4459116"/>
        </p:xfrm>
        <a:graphic>
          <a:graphicData uri="http://schemas.openxmlformats.org/drawingml/2006/table">
            <a:tbl>
              <a:tblPr/>
              <a:tblGrid>
                <a:gridCol w="1682056">
                  <a:extLst>
                    <a:ext uri="{9D8B030D-6E8A-4147-A177-3AD203B41FA5}">
                      <a16:colId xmlns:a16="http://schemas.microsoft.com/office/drawing/2014/main" val="3405093667"/>
                    </a:ext>
                  </a:extLst>
                </a:gridCol>
                <a:gridCol w="6711232">
                  <a:extLst>
                    <a:ext uri="{9D8B030D-6E8A-4147-A177-3AD203B41FA5}">
                      <a16:colId xmlns:a16="http://schemas.microsoft.com/office/drawing/2014/main" val="2237940203"/>
                    </a:ext>
                  </a:extLst>
                </a:gridCol>
              </a:tblGrid>
              <a:tr h="371593">
                <a:tc>
                  <a:txBody>
                    <a:bodyPr/>
                    <a:lstStyle/>
                    <a:p>
                      <a:pPr algn="l"/>
                      <a:r>
                        <a:rPr lang="es-PE" sz="1600" b="1" dirty="0">
                          <a:solidFill>
                            <a:srgbClr val="435A62"/>
                          </a:solidFill>
                          <a:effectLst/>
                          <a:latin typeface="Roboto" panose="02000000000000000000" pitchFamily="2" charset="0"/>
                          <a:ea typeface="Roboto" panose="02000000000000000000" pitchFamily="2" charset="0"/>
                        </a:rPr>
                        <a:t>Elemento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1" dirty="0">
                          <a:solidFill>
                            <a:srgbClr val="435A62"/>
                          </a:solidFill>
                          <a:effectLst/>
                          <a:latin typeface="Roboto" panose="02000000000000000000" pitchFamily="2" charset="0"/>
                          <a:ea typeface="Roboto" panose="02000000000000000000" pitchFamily="2" charset="0"/>
                        </a:rPr>
                        <a:t>Descripción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002465272"/>
                  </a:ext>
                </a:extLst>
              </a:tr>
              <a:tr h="371593">
                <a:tc>
                  <a:txBody>
                    <a:bodyPr/>
                    <a:lstStyle/>
                    <a:p>
                      <a:pPr algn="l"/>
                      <a:r>
                        <a:rPr lang="es-PE" sz="1600" u="none" strike="noStrike" dirty="0">
                          <a:solidFill>
                            <a:srgbClr val="217AC0"/>
                          </a:solidFill>
                          <a:effectLst/>
                          <a:latin typeface="Roboto" panose="02000000000000000000" pitchFamily="2" charset="0"/>
                          <a:ea typeface="Roboto" panose="02000000000000000000" pitchFamily="2" charset="0"/>
                          <a:hlinkClick r:id="rId2" tooltip="El elemento HTML form (&lt;form&gt;) representa una sección de un documento que contiene controles interactivos que permiten a un usuario enviar información a un servidor web."/>
                        </a:rPr>
                        <a:t>&lt;</a:t>
                      </a:r>
                      <a:r>
                        <a:rPr lang="es-PE" sz="1600" u="none" strike="noStrike" dirty="0" err="1">
                          <a:solidFill>
                            <a:srgbClr val="217AC0"/>
                          </a:solidFill>
                          <a:effectLst/>
                          <a:latin typeface="Roboto" panose="02000000000000000000" pitchFamily="2" charset="0"/>
                          <a:ea typeface="Roboto" panose="02000000000000000000" pitchFamily="2" charset="0"/>
                          <a:hlinkClick r:id="rId2" tooltip="El elemento HTML form (&lt;form&gt;) representa una sección de un documento que contiene controles interactivos que permiten a un usuario enviar información a un servidor web."/>
                        </a:rPr>
                        <a:t>form</a:t>
                      </a:r>
                      <a:r>
                        <a:rPr lang="es-PE" sz="1600" u="none" strike="noStrike" dirty="0">
                          <a:solidFill>
                            <a:srgbClr val="217AC0"/>
                          </a:solidFill>
                          <a:effectLst/>
                          <a:latin typeface="Roboto" panose="02000000000000000000" pitchFamily="2" charset="0"/>
                          <a:ea typeface="Roboto" panose="02000000000000000000" pitchFamily="2" charset="0"/>
                          <a:hlinkClick r:id="rId2" tooltip="El elemento HTML form (&lt;form&gt;) representa una sección de un documento que contiene controles interactivos que permiten a un usuario enviar información a un servidor web."/>
                        </a:rPr>
                        <a:t>&gt;</a:t>
                      </a:r>
                      <a:endParaRPr lang="es-PE" sz="1600" dirty="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un formulario.</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659449168"/>
                  </a:ext>
                </a:extLst>
              </a:tr>
              <a:tr h="371593">
                <a:tc>
                  <a:txBody>
                    <a:bodyPr/>
                    <a:lstStyle/>
                    <a:p>
                      <a:pPr algn="l"/>
                      <a:r>
                        <a:rPr lang="es-PE" sz="1600" u="none" strike="noStrike">
                          <a:solidFill>
                            <a:srgbClr val="217AC0"/>
                          </a:solidFill>
                          <a:effectLst/>
                          <a:latin typeface="Roboto" panose="02000000000000000000" pitchFamily="2" charset="0"/>
                          <a:ea typeface="Roboto" panose="02000000000000000000" pitchFamily="2" charset="0"/>
                          <a:hlinkClick r:id="rId3" tooltip="El elemento fieldset (grupo de campos) permite organizar en grupos los campos de un formulario."/>
                        </a:rPr>
                        <a:t>&lt;fieldset&gt;</a:t>
                      </a:r>
                      <a:endParaRPr lang="es-PE" sz="160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a:solidFill>
                            <a:srgbClr val="435A62"/>
                          </a:solidFill>
                          <a:effectLst/>
                          <a:latin typeface="Roboto" panose="02000000000000000000" pitchFamily="2" charset="0"/>
                          <a:ea typeface="Roboto" panose="02000000000000000000" pitchFamily="2" charset="0"/>
                          <a:cs typeface="+mn-cs"/>
                          <a:sym typeface="Arial"/>
                        </a:rPr>
                        <a:t>Representa un conjunto de controles.</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941958537"/>
                  </a:ext>
                </a:extLst>
              </a:tr>
              <a:tr h="371593">
                <a:tc>
                  <a:txBody>
                    <a:bodyPr/>
                    <a:lstStyle/>
                    <a:p>
                      <a:pPr algn="l"/>
                      <a:r>
                        <a:rPr lang="es-PE" sz="1600" u="none" strike="noStrike">
                          <a:solidFill>
                            <a:srgbClr val="217AC0"/>
                          </a:solidFill>
                          <a:effectLst/>
                          <a:latin typeface="Roboto" panose="02000000000000000000" pitchFamily="2" charset="0"/>
                          <a:ea typeface="Roboto" panose="02000000000000000000" pitchFamily="2" charset="0"/>
                          <a:hlinkClick r:id="rId4" tooltip="El elemento &lt;legend&gt; (leyenda) crea un título para un grupos los campos (&lt;fieldset&gt;) de un formulario."/>
                        </a:rPr>
                        <a:t>&lt;legend&gt;</a:t>
                      </a:r>
                      <a:endParaRPr lang="es-PE" sz="160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a:solidFill>
                            <a:srgbClr val="435A62"/>
                          </a:solidFill>
                          <a:effectLst/>
                          <a:latin typeface="Roboto" panose="02000000000000000000" pitchFamily="2" charset="0"/>
                          <a:ea typeface="Roboto" panose="02000000000000000000" pitchFamily="2" charset="0"/>
                          <a:cs typeface="+mn-cs"/>
                          <a:sym typeface="Arial"/>
                        </a:rPr>
                        <a:t>Representa el título de un &lt;fieldset&gt;.</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68581786"/>
                  </a:ext>
                </a:extLst>
              </a:tr>
              <a:tr h="371593">
                <a:tc>
                  <a:txBody>
                    <a:bodyPr/>
                    <a:lstStyle/>
                    <a:p>
                      <a:pPr algn="l"/>
                      <a:r>
                        <a:rPr lang="es-PE" sz="1600" u="none" strike="noStrike">
                          <a:solidFill>
                            <a:srgbClr val="217AC0"/>
                          </a:solidFill>
                          <a:effectLst/>
                          <a:latin typeface="Roboto" panose="02000000000000000000" pitchFamily="2" charset="0"/>
                          <a:ea typeface="Roboto" panose="02000000000000000000" pitchFamily="2" charset="0"/>
                          <a:hlinkClick r:id="rId5" tooltip="El Elemento HTML &lt;label&gt; representa una etiqueta para un elemento en una interfaz de usuario. Este puede estar asociado con un control ya sea mediante la utilizacion del atributo for, o ubicando el control dentro del elemento label. Tal control es llamado &quot;el control etiquetado&quot; del elemento label."/>
                        </a:rPr>
                        <a:t>&lt;label&gt;</a:t>
                      </a:r>
                      <a:endParaRPr lang="es-PE" sz="160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el título de un control de formulario.</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942612888"/>
                  </a:ext>
                </a:extLst>
              </a:tr>
              <a:tr h="371593">
                <a:tc>
                  <a:txBody>
                    <a:bodyPr/>
                    <a:lstStyle/>
                    <a:p>
                      <a:pPr algn="l"/>
                      <a:r>
                        <a:rPr lang="es-PE" sz="1600" u="none" strike="noStrike">
                          <a:solidFill>
                            <a:srgbClr val="217AC0"/>
                          </a:solidFill>
                          <a:effectLst/>
                          <a:latin typeface="Roboto" panose="02000000000000000000" pitchFamily="2" charset="0"/>
                          <a:ea typeface="Roboto" panose="02000000000000000000" pitchFamily="2" charset="0"/>
                          <a:hlinkClick r:id="rId6" tooltip="El elemento HTML &lt;input&gt; se usa para crear controles interactivos para formularios basados en la web, que reciban datos del usuario. La forma en que &lt;input&gt; funciona varía considerablemente dependiendo del valor de su atributo type."/>
                        </a:rPr>
                        <a:t>&lt;input&gt;</a:t>
                      </a:r>
                      <a:endParaRPr lang="es-PE" sz="160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un campo de datos escrito .</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4154893329"/>
                  </a:ext>
                </a:extLst>
              </a:tr>
              <a:tr h="371593">
                <a:tc>
                  <a:txBody>
                    <a:bodyPr/>
                    <a:lstStyle/>
                    <a:p>
                      <a:pPr algn="l"/>
                      <a:r>
                        <a:rPr lang="es-PE" sz="1600" u="none" strike="noStrike">
                          <a:solidFill>
                            <a:srgbClr val="217AC0"/>
                          </a:solidFill>
                          <a:effectLst/>
                          <a:latin typeface="Roboto" panose="02000000000000000000" pitchFamily="2" charset="0"/>
                          <a:ea typeface="Roboto" panose="02000000000000000000" pitchFamily="2" charset="0"/>
                          <a:hlinkClick r:id="rId7" tooltip="button = botón."/>
                        </a:rPr>
                        <a:t>&lt;button&gt;</a:t>
                      </a:r>
                      <a:endParaRPr lang="es-PE" sz="160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un botón .</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128676207"/>
                  </a:ext>
                </a:extLst>
              </a:tr>
              <a:tr h="371593">
                <a:tc>
                  <a:txBody>
                    <a:bodyPr/>
                    <a:lstStyle/>
                    <a:p>
                      <a:pPr algn="l"/>
                      <a:r>
                        <a:rPr lang="es-PE" sz="1600" u="none" strike="noStrike">
                          <a:solidFill>
                            <a:srgbClr val="217AC0"/>
                          </a:solidFill>
                          <a:effectLst/>
                          <a:latin typeface="Roboto" panose="02000000000000000000" pitchFamily="2" charset="0"/>
                          <a:ea typeface="Roboto" panose="02000000000000000000" pitchFamily="2" charset="0"/>
                          <a:hlinkClick r:id="rId8" tooltip="El elemento select (&lt;select&gt;) de HTML representa un control que muestra un menú de opciones. Las opciones contenidas en el menú son representadas por elementos &lt;option&gt;, los cuales pueden ser agrupados por elementos &lt;optgroup&gt;. La opcion puede estar preseleccionada por el usuario."/>
                        </a:rPr>
                        <a:t>&lt;select&gt;</a:t>
                      </a:r>
                      <a:endParaRPr lang="es-PE" sz="160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un control que permite la selección.</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605757260"/>
                  </a:ext>
                </a:extLst>
              </a:tr>
              <a:tr h="371593">
                <a:tc>
                  <a:txBody>
                    <a:bodyPr/>
                    <a:lstStyle/>
                    <a:p>
                      <a:pPr algn="l"/>
                      <a:r>
                        <a:rPr lang="es-PE" sz="1600" u="none" strike="noStrike" dirty="0">
                          <a:solidFill>
                            <a:srgbClr val="217AC0"/>
                          </a:solidFill>
                          <a:effectLst/>
                          <a:latin typeface="Roboto" panose="02000000000000000000" pitchFamily="2" charset="0"/>
                          <a:ea typeface="Roboto" panose="02000000000000000000" pitchFamily="2" charset="0"/>
                          <a:hlinkClick r:id="rId9" tooltip="El código HTML () contiene un conjunto de &lt;opción&gt; elementos que representan las posibles opciones para el valor de otros controles."/>
                        </a:rPr>
                        <a:t>&lt;</a:t>
                      </a:r>
                      <a:r>
                        <a:rPr lang="es-PE" sz="1600" u="none" strike="noStrike" dirty="0" err="1">
                          <a:solidFill>
                            <a:srgbClr val="217AC0"/>
                          </a:solidFill>
                          <a:effectLst/>
                          <a:latin typeface="Roboto" panose="02000000000000000000" pitchFamily="2" charset="0"/>
                          <a:ea typeface="Roboto" panose="02000000000000000000" pitchFamily="2" charset="0"/>
                          <a:hlinkClick r:id="rId9" tooltip="El código HTML () contiene un conjunto de &lt;opción&gt; elementos que representan las posibles opciones para el valor de otros controles."/>
                        </a:rPr>
                        <a:t>datalist</a:t>
                      </a:r>
                      <a:r>
                        <a:rPr lang="es-PE" sz="1600" u="none" strike="noStrike" dirty="0">
                          <a:solidFill>
                            <a:srgbClr val="217AC0"/>
                          </a:solidFill>
                          <a:effectLst/>
                          <a:latin typeface="Roboto" panose="02000000000000000000" pitchFamily="2" charset="0"/>
                          <a:ea typeface="Roboto" panose="02000000000000000000" pitchFamily="2" charset="0"/>
                          <a:hlinkClick r:id="rId9" tooltip="El código HTML () contiene un conjunto de &lt;opción&gt; elementos que representan las posibles opciones para el valor de otros controles."/>
                        </a:rPr>
                        <a:t>&gt;</a:t>
                      </a:r>
                      <a:r>
                        <a:rPr lang="es-PE" sz="1600" dirty="0">
                          <a:effectLst/>
                          <a:latin typeface="Roboto" panose="02000000000000000000" pitchFamily="2" charset="0"/>
                          <a:ea typeface="Roboto" panose="02000000000000000000" pitchFamily="2" charset="0"/>
                        </a:rPr>
                        <a:t> </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a:solidFill>
                            <a:srgbClr val="435A62"/>
                          </a:solidFill>
                          <a:effectLst/>
                          <a:latin typeface="Roboto" panose="02000000000000000000" pitchFamily="2" charset="0"/>
                          <a:ea typeface="Roboto" panose="02000000000000000000" pitchFamily="2" charset="0"/>
                          <a:cs typeface="+mn-cs"/>
                          <a:sym typeface="Arial"/>
                        </a:rPr>
                        <a:t>Representa un conjunto de opciones predefiniddas para otros controles.</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263865519"/>
                  </a:ext>
                </a:extLst>
              </a:tr>
              <a:tr h="371593">
                <a:tc>
                  <a:txBody>
                    <a:bodyPr/>
                    <a:lstStyle/>
                    <a:p>
                      <a:pPr algn="l"/>
                      <a:r>
                        <a:rPr lang="es-PE" sz="1600" u="none" strike="noStrike">
                          <a:solidFill>
                            <a:srgbClr val="990000"/>
                          </a:solidFill>
                          <a:effectLst/>
                          <a:latin typeface="Roboto" panose="02000000000000000000" pitchFamily="2" charset="0"/>
                          <a:ea typeface="Roboto" panose="02000000000000000000" pitchFamily="2" charset="0"/>
                          <a:hlinkClick r:id="rId10" tooltip="La documentación acerca de este tema no ha sido escrita todavía . ¡Por favor  considera contribuir !"/>
                        </a:rPr>
                        <a:t>&lt;optgroup&gt;</a:t>
                      </a:r>
                      <a:endParaRPr lang="es-PE" sz="160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a:solidFill>
                            <a:srgbClr val="435A62"/>
                          </a:solidFill>
                          <a:effectLst/>
                          <a:latin typeface="Roboto" panose="02000000000000000000" pitchFamily="2" charset="0"/>
                          <a:ea typeface="Roboto" panose="02000000000000000000" pitchFamily="2" charset="0"/>
                          <a:cs typeface="+mn-cs"/>
                          <a:sym typeface="Arial"/>
                        </a:rPr>
                        <a:t>Representa un conjunto de opciones, agrupadas lógicamente.</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871932569"/>
                  </a:ext>
                </a:extLst>
              </a:tr>
              <a:tr h="371593">
                <a:tc>
                  <a:txBody>
                    <a:bodyPr/>
                    <a:lstStyle/>
                    <a:p>
                      <a:pPr algn="l"/>
                      <a:r>
                        <a:rPr lang="es-PE" sz="1600" u="none" strike="noStrike">
                          <a:solidFill>
                            <a:srgbClr val="217AC0"/>
                          </a:solidFill>
                          <a:effectLst/>
                          <a:latin typeface="Roboto" panose="02000000000000000000" pitchFamily="2" charset="0"/>
                          <a:ea typeface="Roboto" panose="02000000000000000000" pitchFamily="2" charset="0"/>
                          <a:hlinkClick r:id="rId11" tooltip="En un formulario Web , el elemento HTML &lt;option&gt;  se usa para representar un item dentro de un &lt;select&gt;, un  &lt;optgroup&gt; o un  elemento HTML5 &lt;datalist&gt; ."/>
                        </a:rPr>
                        <a:t>&lt;option&gt;</a:t>
                      </a:r>
                      <a:endParaRPr lang="es-PE" sz="160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una opción en un elemento &lt;</a:t>
                      </a:r>
                      <a:r>
                        <a:rPr lang="es-PE" sz="1600" b="0" i="0" u="none" strike="noStrike" cap="none" dirty="0" err="1">
                          <a:solidFill>
                            <a:srgbClr val="435A62"/>
                          </a:solidFill>
                          <a:effectLst/>
                          <a:latin typeface="Roboto" panose="02000000000000000000" pitchFamily="2" charset="0"/>
                          <a:ea typeface="Roboto" panose="02000000000000000000" pitchFamily="2" charset="0"/>
                          <a:cs typeface="+mn-cs"/>
                          <a:sym typeface="Arial"/>
                        </a:rPr>
                        <a:t>select</a:t>
                      </a:r>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&gt;</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467390163"/>
                  </a:ext>
                </a:extLst>
              </a:tr>
              <a:tr h="371593">
                <a:tc>
                  <a:txBody>
                    <a:bodyPr/>
                    <a:lstStyle/>
                    <a:p>
                      <a:pPr algn="l"/>
                      <a:r>
                        <a:rPr lang="es-PE" sz="1600" u="none" strike="noStrike" dirty="0">
                          <a:solidFill>
                            <a:srgbClr val="217AC0"/>
                          </a:solidFill>
                          <a:effectLst/>
                          <a:latin typeface="Roboto" panose="02000000000000000000" pitchFamily="2" charset="0"/>
                          <a:ea typeface="Roboto" panose="02000000000000000000" pitchFamily="2" charset="0"/>
                          <a:hlinkClick r:id="rId12" tooltip="El elemento HTML &lt;textarea&gt; representa un control para edición muti-línea de texto plano."/>
                        </a:rPr>
                        <a:t>&lt;</a:t>
                      </a:r>
                      <a:r>
                        <a:rPr lang="es-PE" sz="1600" u="none" strike="noStrike" dirty="0" err="1">
                          <a:solidFill>
                            <a:srgbClr val="217AC0"/>
                          </a:solidFill>
                          <a:effectLst/>
                          <a:latin typeface="Roboto" panose="02000000000000000000" pitchFamily="2" charset="0"/>
                          <a:ea typeface="Roboto" panose="02000000000000000000" pitchFamily="2" charset="0"/>
                          <a:hlinkClick r:id="rId12" tooltip="El elemento HTML &lt;textarea&gt; representa un control para edición muti-línea de texto plano."/>
                        </a:rPr>
                        <a:t>textarea</a:t>
                      </a:r>
                      <a:r>
                        <a:rPr lang="es-PE" sz="1600" u="none" strike="noStrike" dirty="0">
                          <a:solidFill>
                            <a:srgbClr val="217AC0"/>
                          </a:solidFill>
                          <a:effectLst/>
                          <a:latin typeface="Roboto" panose="02000000000000000000" pitchFamily="2" charset="0"/>
                          <a:ea typeface="Roboto" panose="02000000000000000000" pitchFamily="2" charset="0"/>
                          <a:hlinkClick r:id="rId12" tooltip="El elemento HTML &lt;textarea&gt; representa un control para edición muti-línea de texto plano."/>
                        </a:rPr>
                        <a:t>&gt;</a:t>
                      </a:r>
                      <a:endParaRPr lang="es-PE" sz="1600" dirty="0">
                        <a:effectLst/>
                        <a:latin typeface="Roboto" panose="02000000000000000000" pitchFamily="2" charset="0"/>
                        <a:ea typeface="Roboto" panose="02000000000000000000" pitchFamily="2" charset="0"/>
                      </a:endParaRP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s-PE" sz="1600" b="0" i="0" u="none" strike="noStrike" cap="none" dirty="0">
                          <a:solidFill>
                            <a:srgbClr val="435A62"/>
                          </a:solidFill>
                          <a:effectLst/>
                          <a:latin typeface="Roboto" panose="02000000000000000000" pitchFamily="2" charset="0"/>
                          <a:ea typeface="Roboto" panose="02000000000000000000" pitchFamily="2" charset="0"/>
                          <a:cs typeface="+mn-cs"/>
                          <a:sym typeface="Arial"/>
                        </a:rPr>
                        <a:t>Representa un control de edición de texto multi-línea.</a:t>
                      </a:r>
                    </a:p>
                  </a:txBody>
                  <a:tcPr marL="76200" marR="76200" marT="57150" marB="5715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947724290"/>
                  </a:ext>
                </a:extLst>
              </a:tr>
            </a:tbl>
          </a:graphicData>
        </a:graphic>
      </p:graphicFrame>
    </p:spTree>
    <p:extLst>
      <p:ext uri="{BB962C8B-B14F-4D97-AF65-F5344CB8AC3E}">
        <p14:creationId xmlns:p14="http://schemas.microsoft.com/office/powerpoint/2010/main" val="344603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Y muchos más…</a:t>
            </a:r>
          </a:p>
        </p:txBody>
      </p:sp>
    </p:spTree>
    <p:extLst>
      <p:ext uri="{BB962C8B-B14F-4D97-AF65-F5344CB8AC3E}">
        <p14:creationId xmlns:p14="http://schemas.microsoft.com/office/powerpoint/2010/main" val="159718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092" y="488250"/>
            <a:ext cx="5707257" cy="4090800"/>
          </a:xfrm>
        </p:spPr>
        <p:txBody>
          <a:bodyPr/>
          <a:lstStyle/>
          <a:p>
            <a:r>
              <a:rPr lang="es-PE" sz="4800" dirty="0"/>
              <a:t>DEMO</a:t>
            </a:r>
            <a:br>
              <a:rPr lang="es-PE" sz="4800" dirty="0"/>
            </a:br>
            <a:r>
              <a:rPr lang="es-PE" sz="2800" dirty="0">
                <a:solidFill>
                  <a:schemeClr val="bg1">
                    <a:lumMod val="75000"/>
                  </a:schemeClr>
                </a:solidFill>
                <a:latin typeface="Roboto Light" panose="02000000000000000000" pitchFamily="2" charset="0"/>
                <a:ea typeface="Roboto Light" panose="02000000000000000000" pitchFamily="2" charset="0"/>
              </a:rPr>
              <a:t>Etiquetas HTML5</a:t>
            </a:r>
          </a:p>
        </p:txBody>
      </p:sp>
      <p:cxnSp>
        <p:nvCxnSpPr>
          <p:cNvPr id="3" name="Straight Connector 2"/>
          <p:cNvCxnSpPr/>
          <p:nvPr/>
        </p:nvCxnSpPr>
        <p:spPr>
          <a:xfrm>
            <a:off x="4572000" y="1477926"/>
            <a:ext cx="0" cy="2194295"/>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982848" y="1556119"/>
            <a:ext cx="1955061" cy="1955061"/>
          </a:xfrm>
          <a:prstGeom prst="rect">
            <a:avLst/>
          </a:prstGeom>
        </p:spPr>
      </p:pic>
    </p:spTree>
    <p:extLst>
      <p:ext uri="{BB962C8B-B14F-4D97-AF65-F5344CB8AC3E}">
        <p14:creationId xmlns:p14="http://schemas.microsoft.com/office/powerpoint/2010/main" val="683482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50605" y="1535075"/>
            <a:ext cx="7634176" cy="2073350"/>
          </a:xfrm>
          <a:prstGeom prst="rect">
            <a:avLst/>
          </a:prstGeom>
        </p:spPr>
        <p:txBody>
          <a:bodyPr lIns="91425" tIns="91425" rIns="91425" bIns="91425" anchor="ctr" anchorCtr="0">
            <a:noAutofit/>
          </a:bodyPr>
          <a:lstStyle/>
          <a:p>
            <a:pPr lvl="0">
              <a:spcBef>
                <a:spcPts val="0"/>
              </a:spcBef>
              <a:buNone/>
            </a:pPr>
            <a:r>
              <a:rPr lang="es-PE" sz="4800" dirty="0"/>
              <a:t>Semántica y </a:t>
            </a:r>
            <a:br>
              <a:rPr lang="es-PE" sz="4800" dirty="0"/>
            </a:br>
            <a:r>
              <a:rPr lang="es-PE" sz="4800" dirty="0"/>
              <a:t>SEO</a:t>
            </a:r>
          </a:p>
        </p:txBody>
      </p:sp>
      <p:cxnSp>
        <p:nvCxnSpPr>
          <p:cNvPr id="5" name="Straight Connector 4"/>
          <p:cNvCxnSpPr/>
          <p:nvPr/>
        </p:nvCxnSpPr>
        <p:spPr>
          <a:xfrm>
            <a:off x="3827721" y="1414130"/>
            <a:ext cx="0" cy="2194295"/>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50605" y="1556341"/>
            <a:ext cx="2030818" cy="2030818"/>
          </a:xfrm>
          <a:prstGeom prst="rect">
            <a:avLst/>
          </a:prstGeom>
        </p:spPr>
      </p:pic>
    </p:spTree>
    <p:extLst>
      <p:ext uri="{BB962C8B-B14F-4D97-AF65-F5344CB8AC3E}">
        <p14:creationId xmlns:p14="http://schemas.microsoft.com/office/powerpoint/2010/main" val="39715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65500" y="1233174"/>
            <a:ext cx="4045200" cy="2520119"/>
          </a:xfrm>
          <a:prstGeom prst="rect">
            <a:avLst/>
          </a:prstGeom>
        </p:spPr>
        <p:txBody>
          <a:bodyPr lIns="91425" tIns="91425" rIns="91425" bIns="91425" anchor="ctr" anchorCtr="0">
            <a:noAutofit/>
          </a:bodyPr>
          <a:lstStyle/>
          <a:p>
            <a:pPr lvl="0">
              <a:spcBef>
                <a:spcPts val="0"/>
              </a:spcBef>
              <a:buNone/>
            </a:pPr>
            <a:r>
              <a:rPr lang="es-PE" dirty="0"/>
              <a:t>Agenda</a:t>
            </a:r>
          </a:p>
        </p:txBody>
      </p:sp>
      <p:sp>
        <p:nvSpPr>
          <p:cNvPr id="109" name="Shape 109"/>
          <p:cNvSpPr txBox="1">
            <a:spLocks noGrp="1"/>
          </p:cNvSpPr>
          <p:nvPr>
            <p:ph type="body" idx="2"/>
          </p:nvPr>
        </p:nvSpPr>
        <p:spPr>
          <a:xfrm>
            <a:off x="4939500" y="724200"/>
            <a:ext cx="3837000" cy="3695099"/>
          </a:xfrm>
          <a:prstGeom prst="rect">
            <a:avLst/>
          </a:prstGeom>
        </p:spPr>
        <p:txBody>
          <a:bodyPr lIns="91425" tIns="91425" rIns="91425" bIns="91425" anchor="ctr" anchorCtr="0">
            <a:noAutofit/>
          </a:bodyPr>
          <a:lstStyle/>
          <a:p>
            <a:pPr marL="342900" lvl="0" indent="-342900">
              <a:buFont typeface="+mj-lt"/>
              <a:buAutoNum type="arabicPeriod" startAt="8"/>
            </a:pPr>
            <a:r>
              <a:rPr lang="es-PE" dirty="0"/>
              <a:t>Audio y Video</a:t>
            </a:r>
          </a:p>
          <a:p>
            <a:pPr marL="342900" lvl="0" indent="-342900">
              <a:buAutoNum type="arabicPeriod" startAt="8"/>
            </a:pPr>
            <a:r>
              <a:rPr lang="es-PE" dirty="0"/>
              <a:t>Formularios</a:t>
            </a:r>
          </a:p>
          <a:p>
            <a:pPr marL="342900" lvl="0" indent="-342900">
              <a:buAutoNum type="arabicPeriod" startAt="8"/>
            </a:pPr>
            <a:r>
              <a:rPr lang="es-PE" dirty="0" err="1"/>
              <a:t>Debug</a:t>
            </a:r>
            <a:endParaRPr lang="es-PE" dirty="0"/>
          </a:p>
          <a:p>
            <a:pPr marL="342900" lvl="0" indent="-342900">
              <a:buAutoNum type="arabicPeriod" startAt="8"/>
            </a:pPr>
            <a:r>
              <a:rPr lang="es-PE" dirty="0"/>
              <a:t>HTML5 </a:t>
            </a:r>
            <a:r>
              <a:rPr lang="es-PE" dirty="0" err="1"/>
              <a:t>APIs</a:t>
            </a:r>
            <a:endParaRPr lang="es-PE" dirty="0"/>
          </a:p>
          <a:p>
            <a:pPr marL="342900" lvl="0" indent="-342900">
              <a:buAutoNum type="arabicPeriod" startAt="8"/>
            </a:pPr>
            <a:r>
              <a:rPr lang="es-PE" dirty="0"/>
              <a:t>Geolocalización</a:t>
            </a:r>
          </a:p>
          <a:p>
            <a:pPr marL="342900" lvl="0" indent="-342900">
              <a:buAutoNum type="arabicPeriod" startAt="8"/>
            </a:pPr>
            <a:r>
              <a:rPr lang="es-PE" dirty="0"/>
              <a:t>Web Storage</a:t>
            </a:r>
          </a:p>
        </p:txBody>
      </p:sp>
    </p:spTree>
    <p:extLst>
      <p:ext uri="{BB962C8B-B14F-4D97-AF65-F5344CB8AC3E}">
        <p14:creationId xmlns:p14="http://schemas.microsoft.com/office/powerpoint/2010/main" val="40160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Semántica</a:t>
            </a:r>
          </a:p>
        </p:txBody>
      </p:sp>
      <p:sp>
        <p:nvSpPr>
          <p:cNvPr id="3" name="Text Placeholder 2"/>
          <p:cNvSpPr>
            <a:spLocks noGrp="1"/>
          </p:cNvSpPr>
          <p:nvPr>
            <p:ph type="body" idx="1"/>
          </p:nvPr>
        </p:nvSpPr>
        <p:spPr/>
        <p:txBody>
          <a:bodyPr/>
          <a:lstStyle/>
          <a:p>
            <a:r>
              <a:rPr lang="es-PE" dirty="0"/>
              <a:t>Darle un significado a la web.</a:t>
            </a:r>
          </a:p>
          <a:p>
            <a:r>
              <a:rPr lang="es-PE" dirty="0"/>
              <a:t>La información debería poder ser interpretada tanto por agentes humanos o agentes computarizados.</a:t>
            </a:r>
          </a:p>
          <a:p>
            <a:r>
              <a:rPr lang="es-PE" dirty="0"/>
              <a:t>Web semántica requiere la utilización de otros lenguajes como el lenguaje estructurado XML y RDF.</a:t>
            </a:r>
          </a:p>
        </p:txBody>
      </p:sp>
    </p:spTree>
    <p:extLst>
      <p:ext uri="{BB962C8B-B14F-4D97-AF65-F5344CB8AC3E}">
        <p14:creationId xmlns:p14="http://schemas.microsoft.com/office/powerpoint/2010/main" val="235239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Buenas Prácticas - </a:t>
            </a:r>
            <a:r>
              <a:rPr lang="es-PE" dirty="0" err="1"/>
              <a:t>Title</a:t>
            </a:r>
            <a:endParaRPr lang="es-PE" dirty="0"/>
          </a:p>
        </p:txBody>
      </p:sp>
      <p:sp>
        <p:nvSpPr>
          <p:cNvPr id="3" name="Text Placeholder 2"/>
          <p:cNvSpPr>
            <a:spLocks noGrp="1"/>
          </p:cNvSpPr>
          <p:nvPr>
            <p:ph type="body" idx="1"/>
          </p:nvPr>
        </p:nvSpPr>
        <p:spPr/>
        <p:txBody>
          <a:bodyPr/>
          <a:lstStyle/>
          <a:p>
            <a:r>
              <a:rPr lang="es-PE" sz="1800" dirty="0"/>
              <a:t>Describir con precisión el contenido de tu web.</a:t>
            </a:r>
          </a:p>
          <a:p>
            <a:r>
              <a:rPr lang="es-PE" sz="1800" dirty="0"/>
              <a:t>Crear etiquetas </a:t>
            </a:r>
            <a:r>
              <a:rPr lang="es-PE" sz="1800" i="1" dirty="0" err="1"/>
              <a:t>title</a:t>
            </a:r>
            <a:r>
              <a:rPr lang="es-PE" sz="1800" dirty="0"/>
              <a:t> únicas para cada página.</a:t>
            </a:r>
          </a:p>
          <a:p>
            <a:r>
              <a:rPr lang="es-PE" sz="1800" dirty="0"/>
              <a:t>Usar título cortos pero descriptivos.</a:t>
            </a:r>
          </a:p>
          <a:p>
            <a:endParaRPr lang="es-PE" sz="1800" dirty="0"/>
          </a:p>
        </p:txBody>
      </p:sp>
      <p:sp>
        <p:nvSpPr>
          <p:cNvPr id="4" name="Text Placeholder 3"/>
          <p:cNvSpPr>
            <a:spLocks noGrp="1"/>
          </p:cNvSpPr>
          <p:nvPr>
            <p:ph type="body" idx="2"/>
          </p:nvPr>
        </p:nvSpPr>
        <p:spPr/>
        <p:txBody>
          <a:bodyPr/>
          <a:lstStyle/>
          <a:p>
            <a:r>
              <a:rPr lang="es-PE" sz="1800" dirty="0">
                <a:solidFill>
                  <a:schemeClr val="accent3"/>
                </a:solidFill>
              </a:rPr>
              <a:t>Evitar usar títulos que no tienen relación con tu página.</a:t>
            </a:r>
          </a:p>
          <a:p>
            <a:r>
              <a:rPr lang="es-PE" sz="1800" dirty="0">
                <a:solidFill>
                  <a:schemeClr val="accent3"/>
                </a:solidFill>
              </a:rPr>
              <a:t>Evitar usar solo un </a:t>
            </a:r>
            <a:r>
              <a:rPr lang="es-PE" sz="1800" i="1" dirty="0" err="1">
                <a:solidFill>
                  <a:schemeClr val="accent3"/>
                </a:solidFill>
              </a:rPr>
              <a:t>title</a:t>
            </a:r>
            <a:r>
              <a:rPr lang="es-PE" sz="1800" dirty="0">
                <a:solidFill>
                  <a:schemeClr val="accent3"/>
                </a:solidFill>
              </a:rPr>
              <a:t> para todas tus páginas.</a:t>
            </a:r>
          </a:p>
          <a:p>
            <a:r>
              <a:rPr lang="es-PE" sz="1800" dirty="0">
                <a:solidFill>
                  <a:schemeClr val="accent3"/>
                </a:solidFill>
              </a:rPr>
              <a:t>Evitar usar título muy largos</a:t>
            </a:r>
          </a:p>
        </p:txBody>
      </p:sp>
    </p:spTree>
    <p:extLst>
      <p:ext uri="{BB962C8B-B14F-4D97-AF65-F5344CB8AC3E}">
        <p14:creationId xmlns:p14="http://schemas.microsoft.com/office/powerpoint/2010/main" val="21043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Buenas Prácticas - Meta</a:t>
            </a:r>
          </a:p>
        </p:txBody>
      </p:sp>
      <p:sp>
        <p:nvSpPr>
          <p:cNvPr id="3" name="Text Placeholder 2"/>
          <p:cNvSpPr>
            <a:spLocks noGrp="1"/>
          </p:cNvSpPr>
          <p:nvPr>
            <p:ph type="body" idx="1"/>
          </p:nvPr>
        </p:nvSpPr>
        <p:spPr/>
        <p:txBody>
          <a:bodyPr/>
          <a:lstStyle/>
          <a:p>
            <a:r>
              <a:rPr lang="es-PE" sz="1800" dirty="0"/>
              <a:t>Describir con precisión la descripción de tu web.</a:t>
            </a:r>
          </a:p>
          <a:p>
            <a:r>
              <a:rPr lang="es-PE" sz="1800" dirty="0"/>
              <a:t>Crear etiquetas </a:t>
            </a:r>
            <a:r>
              <a:rPr lang="es-PE" sz="1800" i="1" dirty="0" err="1"/>
              <a:t>description</a:t>
            </a:r>
            <a:r>
              <a:rPr lang="es-PE" sz="1800" dirty="0"/>
              <a:t> únicas para cada página.</a:t>
            </a:r>
          </a:p>
          <a:p>
            <a:endParaRPr lang="es-PE" sz="1800" dirty="0"/>
          </a:p>
        </p:txBody>
      </p:sp>
      <p:sp>
        <p:nvSpPr>
          <p:cNvPr id="4" name="Text Placeholder 3"/>
          <p:cNvSpPr>
            <a:spLocks noGrp="1"/>
          </p:cNvSpPr>
          <p:nvPr>
            <p:ph type="body" idx="2"/>
          </p:nvPr>
        </p:nvSpPr>
        <p:spPr/>
        <p:txBody>
          <a:bodyPr/>
          <a:lstStyle/>
          <a:p>
            <a:r>
              <a:rPr lang="es-PE" sz="1800" dirty="0">
                <a:solidFill>
                  <a:schemeClr val="accent3"/>
                </a:solidFill>
              </a:rPr>
              <a:t>Evitar escribir descripciones que no tienen que ver nada con tu página.</a:t>
            </a:r>
          </a:p>
          <a:p>
            <a:r>
              <a:rPr lang="es-PE" sz="1800" dirty="0">
                <a:solidFill>
                  <a:schemeClr val="accent3"/>
                </a:solidFill>
              </a:rPr>
              <a:t>Evitar usar descripciones genéricas.</a:t>
            </a:r>
          </a:p>
          <a:p>
            <a:r>
              <a:rPr lang="es-PE" sz="1800" dirty="0">
                <a:solidFill>
                  <a:schemeClr val="accent3"/>
                </a:solidFill>
              </a:rPr>
              <a:t>Evitar llenar la descripción solo con palabras claves.</a:t>
            </a:r>
          </a:p>
          <a:p>
            <a:r>
              <a:rPr lang="es-PE" sz="1800" dirty="0">
                <a:solidFill>
                  <a:schemeClr val="accent3"/>
                </a:solidFill>
              </a:rPr>
              <a:t>Copiar y pegar contenido de tu web.</a:t>
            </a:r>
          </a:p>
        </p:txBody>
      </p:sp>
    </p:spTree>
    <p:extLst>
      <p:ext uri="{BB962C8B-B14F-4D97-AF65-F5344CB8AC3E}">
        <p14:creationId xmlns:p14="http://schemas.microsoft.com/office/powerpoint/2010/main" val="76521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Buenas Prácticas - URL</a:t>
            </a:r>
          </a:p>
        </p:txBody>
      </p:sp>
      <p:sp>
        <p:nvSpPr>
          <p:cNvPr id="3" name="Text Placeholder 2"/>
          <p:cNvSpPr>
            <a:spLocks noGrp="1"/>
          </p:cNvSpPr>
          <p:nvPr>
            <p:ph type="body" idx="1"/>
          </p:nvPr>
        </p:nvSpPr>
        <p:spPr/>
        <p:txBody>
          <a:bodyPr/>
          <a:lstStyle/>
          <a:p>
            <a:r>
              <a:rPr lang="es-PE" sz="1800" dirty="0"/>
              <a:t>Usar palabras simples en tus URL.</a:t>
            </a:r>
          </a:p>
          <a:p>
            <a:r>
              <a:rPr lang="es-PE" sz="1800" dirty="0"/>
              <a:t>Crear una estructura simple de directorios.</a:t>
            </a:r>
          </a:p>
          <a:p>
            <a:endParaRPr lang="es-PE" sz="1800" dirty="0"/>
          </a:p>
          <a:p>
            <a:endParaRPr lang="es-PE" sz="1800" dirty="0"/>
          </a:p>
        </p:txBody>
      </p:sp>
      <p:sp>
        <p:nvSpPr>
          <p:cNvPr id="4" name="Text Placeholder 3"/>
          <p:cNvSpPr>
            <a:spLocks noGrp="1"/>
          </p:cNvSpPr>
          <p:nvPr>
            <p:ph type="body" idx="2"/>
          </p:nvPr>
        </p:nvSpPr>
        <p:spPr/>
        <p:txBody>
          <a:bodyPr/>
          <a:lstStyle/>
          <a:p>
            <a:r>
              <a:rPr lang="es-PE" sz="1800" dirty="0">
                <a:solidFill>
                  <a:schemeClr val="accent3"/>
                </a:solidFill>
              </a:rPr>
              <a:t>Evitar usar URL muy largas que incluyan ID.</a:t>
            </a:r>
          </a:p>
          <a:p>
            <a:r>
              <a:rPr lang="es-PE" sz="1800" dirty="0">
                <a:solidFill>
                  <a:schemeClr val="accent3"/>
                </a:solidFill>
              </a:rPr>
              <a:t>Evitar usar nombres genéricos como “pagina1.html”.</a:t>
            </a:r>
          </a:p>
          <a:p>
            <a:r>
              <a:rPr lang="es-PE" sz="1800" dirty="0">
                <a:solidFill>
                  <a:schemeClr val="accent3"/>
                </a:solidFill>
              </a:rPr>
              <a:t>Evitar tener una navegación muy extensa con muchos sub directorios.</a:t>
            </a:r>
          </a:p>
          <a:p>
            <a:endParaRPr lang="es-PE" sz="1800" dirty="0">
              <a:solidFill>
                <a:schemeClr val="accent3"/>
              </a:solidFill>
            </a:endParaRPr>
          </a:p>
        </p:txBody>
      </p:sp>
    </p:spTree>
    <p:extLst>
      <p:ext uri="{BB962C8B-B14F-4D97-AF65-F5344CB8AC3E}">
        <p14:creationId xmlns:p14="http://schemas.microsoft.com/office/powerpoint/2010/main" val="13151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092" y="488250"/>
            <a:ext cx="5707257" cy="4090800"/>
          </a:xfrm>
        </p:spPr>
        <p:txBody>
          <a:bodyPr/>
          <a:lstStyle/>
          <a:p>
            <a:r>
              <a:rPr lang="es-PE" sz="4800" dirty="0"/>
              <a:t>DEMO</a:t>
            </a:r>
            <a:br>
              <a:rPr lang="es-PE" sz="4800" dirty="0"/>
            </a:br>
            <a:r>
              <a:rPr lang="es-PE" sz="2800" dirty="0">
                <a:solidFill>
                  <a:schemeClr val="bg1">
                    <a:lumMod val="75000"/>
                  </a:schemeClr>
                </a:solidFill>
                <a:latin typeface="Roboto Light" panose="02000000000000000000" pitchFamily="2" charset="0"/>
                <a:ea typeface="Roboto Light" panose="02000000000000000000" pitchFamily="2" charset="0"/>
              </a:rPr>
              <a:t>Google</a:t>
            </a:r>
            <a:br>
              <a:rPr lang="es-PE" sz="4800" dirty="0"/>
            </a:br>
            <a:r>
              <a:rPr lang="es-PE" sz="2800" dirty="0" err="1">
                <a:solidFill>
                  <a:schemeClr val="bg1">
                    <a:lumMod val="75000"/>
                  </a:schemeClr>
                </a:solidFill>
                <a:latin typeface="Roboto Light" panose="02000000000000000000" pitchFamily="2" charset="0"/>
                <a:ea typeface="Roboto Light" panose="02000000000000000000" pitchFamily="2" charset="0"/>
              </a:rPr>
              <a:t>Structured</a:t>
            </a:r>
            <a:r>
              <a:rPr lang="es-PE" sz="2800" dirty="0">
                <a:solidFill>
                  <a:schemeClr val="bg1">
                    <a:lumMod val="75000"/>
                  </a:schemeClr>
                </a:solidFill>
                <a:latin typeface="Roboto Light" panose="02000000000000000000" pitchFamily="2" charset="0"/>
                <a:ea typeface="Roboto Light" panose="02000000000000000000" pitchFamily="2" charset="0"/>
              </a:rPr>
              <a:t> Data</a:t>
            </a:r>
            <a:br>
              <a:rPr lang="es-PE" sz="2800" dirty="0">
                <a:solidFill>
                  <a:schemeClr val="bg1">
                    <a:lumMod val="75000"/>
                  </a:schemeClr>
                </a:solidFill>
                <a:latin typeface="Roboto Light" panose="02000000000000000000" pitchFamily="2" charset="0"/>
                <a:ea typeface="Roboto Light" panose="02000000000000000000" pitchFamily="2" charset="0"/>
              </a:rPr>
            </a:br>
            <a:r>
              <a:rPr lang="es-PE" sz="2800" dirty="0" err="1">
                <a:solidFill>
                  <a:schemeClr val="bg1">
                    <a:lumMod val="75000"/>
                  </a:schemeClr>
                </a:solidFill>
                <a:latin typeface="Roboto Light" panose="02000000000000000000" pitchFamily="2" charset="0"/>
                <a:ea typeface="Roboto Light" panose="02000000000000000000" pitchFamily="2" charset="0"/>
              </a:rPr>
              <a:t>Testing</a:t>
            </a:r>
            <a:r>
              <a:rPr lang="es-PE" sz="2800" dirty="0">
                <a:solidFill>
                  <a:schemeClr val="bg1">
                    <a:lumMod val="75000"/>
                  </a:schemeClr>
                </a:solidFill>
                <a:latin typeface="Roboto Light" panose="02000000000000000000" pitchFamily="2" charset="0"/>
                <a:ea typeface="Roboto Light" panose="02000000000000000000" pitchFamily="2" charset="0"/>
              </a:rPr>
              <a:t> </a:t>
            </a:r>
            <a:r>
              <a:rPr lang="es-PE" sz="2800" dirty="0" err="1">
                <a:solidFill>
                  <a:schemeClr val="bg1">
                    <a:lumMod val="75000"/>
                  </a:schemeClr>
                </a:solidFill>
                <a:latin typeface="Roboto Light" panose="02000000000000000000" pitchFamily="2" charset="0"/>
                <a:ea typeface="Roboto Light" panose="02000000000000000000" pitchFamily="2" charset="0"/>
              </a:rPr>
              <a:t>Tool</a:t>
            </a:r>
            <a:endParaRPr lang="es-PE" sz="2800" dirty="0">
              <a:solidFill>
                <a:schemeClr val="bg1">
                  <a:lumMod val="75000"/>
                </a:schemeClr>
              </a:solidFill>
              <a:latin typeface="Roboto Light" panose="02000000000000000000" pitchFamily="2" charset="0"/>
              <a:ea typeface="Roboto Light" panose="02000000000000000000" pitchFamily="2" charset="0"/>
            </a:endParaRPr>
          </a:p>
        </p:txBody>
      </p:sp>
      <p:cxnSp>
        <p:nvCxnSpPr>
          <p:cNvPr id="3" name="Straight Connector 2"/>
          <p:cNvCxnSpPr/>
          <p:nvPr/>
        </p:nvCxnSpPr>
        <p:spPr>
          <a:xfrm>
            <a:off x="4572000" y="1477926"/>
            <a:ext cx="0" cy="2194295"/>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982848" y="1556119"/>
            <a:ext cx="1955061" cy="1955061"/>
          </a:xfrm>
          <a:prstGeom prst="rect">
            <a:avLst/>
          </a:prstGeom>
        </p:spPr>
      </p:pic>
    </p:spTree>
    <p:extLst>
      <p:ext uri="{BB962C8B-B14F-4D97-AF65-F5344CB8AC3E}">
        <p14:creationId xmlns:p14="http://schemas.microsoft.com/office/powerpoint/2010/main" val="70794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50605" y="1535075"/>
            <a:ext cx="7634176" cy="2073350"/>
          </a:xfrm>
          <a:prstGeom prst="rect">
            <a:avLst/>
          </a:prstGeom>
        </p:spPr>
        <p:txBody>
          <a:bodyPr lIns="91425" tIns="91425" rIns="91425" bIns="91425" anchor="ctr" anchorCtr="0">
            <a:noAutofit/>
          </a:bodyPr>
          <a:lstStyle/>
          <a:p>
            <a:pPr lvl="0">
              <a:spcBef>
                <a:spcPts val="0"/>
              </a:spcBef>
              <a:buNone/>
            </a:pPr>
            <a:r>
              <a:rPr lang="es-PE" sz="4800" dirty="0" err="1"/>
              <a:t>Debugging</a:t>
            </a:r>
            <a:endParaRPr lang="es-PE" sz="4800" dirty="0"/>
          </a:p>
        </p:txBody>
      </p:sp>
      <p:cxnSp>
        <p:nvCxnSpPr>
          <p:cNvPr id="5" name="Straight Connector 4"/>
          <p:cNvCxnSpPr/>
          <p:nvPr/>
        </p:nvCxnSpPr>
        <p:spPr>
          <a:xfrm>
            <a:off x="3827721" y="1414130"/>
            <a:ext cx="0" cy="2194295"/>
          </a:xfrm>
          <a:prstGeom prst="line">
            <a:avLst/>
          </a:prstGeom>
        </p:spPr>
        <p:style>
          <a:lnRef idx="3">
            <a:schemeClr val="accent4"/>
          </a:lnRef>
          <a:fillRef idx="0">
            <a:schemeClr val="accent4"/>
          </a:fillRef>
          <a:effectRef idx="2">
            <a:schemeClr val="accent4"/>
          </a:effectRef>
          <a:fontRef idx="minor">
            <a:schemeClr val="tx1"/>
          </a:fontRef>
        </p:style>
      </p:cxnSp>
      <p:pic>
        <p:nvPicPr>
          <p:cNvPr id="2"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50605" y="1579599"/>
            <a:ext cx="1976327" cy="1976327"/>
          </a:xfrm>
          <a:prstGeom prst="rect">
            <a:avLst/>
          </a:prstGeom>
        </p:spPr>
      </p:pic>
    </p:spTree>
    <p:extLst>
      <p:ext uri="{BB962C8B-B14F-4D97-AF65-F5344CB8AC3E}">
        <p14:creationId xmlns:p14="http://schemas.microsoft.com/office/powerpoint/2010/main" val="276587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Chrome </a:t>
            </a:r>
            <a:r>
              <a:rPr lang="es-PE" dirty="0" err="1"/>
              <a:t>DevTools</a:t>
            </a:r>
            <a:endParaRPr lang="es-PE" dirty="0"/>
          </a:p>
        </p:txBody>
      </p:sp>
      <p:pic>
        <p:nvPicPr>
          <p:cNvPr id="1026" name="Picture 2" descr="https://developer.chrome.com/devtools/images/devtools-window.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950" y="1854200"/>
            <a:ext cx="9144000" cy="328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75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Chrome </a:t>
            </a:r>
            <a:r>
              <a:rPr lang="es-PE" dirty="0" err="1"/>
              <a:t>DevTools</a:t>
            </a:r>
            <a:endParaRPr lang="es-PE" dirty="0"/>
          </a:p>
        </p:txBody>
      </p:sp>
      <p:pic>
        <p:nvPicPr>
          <p:cNvPr id="2050" name="Picture 2" descr="https://developer.chrome.com/devtools/images/elements-panel.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950" y="1997781"/>
            <a:ext cx="9144000" cy="2659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58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Inspeccionando el DOM</a:t>
            </a:r>
          </a:p>
        </p:txBody>
      </p:sp>
      <p:pic>
        <p:nvPicPr>
          <p:cNvPr id="3074" name="Picture 2" descr="https://developer.chrome.com/devtools/images/elements-panel.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950" y="2065514"/>
            <a:ext cx="9144000" cy="2659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25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092" y="488250"/>
            <a:ext cx="5707257" cy="4090800"/>
          </a:xfrm>
        </p:spPr>
        <p:txBody>
          <a:bodyPr/>
          <a:lstStyle/>
          <a:p>
            <a:r>
              <a:rPr lang="es-PE" sz="4800" dirty="0"/>
              <a:t>DEMO</a:t>
            </a:r>
            <a:br>
              <a:rPr lang="es-PE" sz="4800" dirty="0"/>
            </a:br>
            <a:r>
              <a:rPr lang="es-PE" sz="2800" dirty="0">
                <a:solidFill>
                  <a:schemeClr val="bg1">
                    <a:lumMod val="75000"/>
                  </a:schemeClr>
                </a:solidFill>
                <a:latin typeface="Roboto Light" panose="02000000000000000000" pitchFamily="2" charset="0"/>
                <a:ea typeface="Roboto Light" panose="02000000000000000000" pitchFamily="2" charset="0"/>
              </a:rPr>
              <a:t>Chrome Tools</a:t>
            </a:r>
          </a:p>
        </p:txBody>
      </p:sp>
      <p:cxnSp>
        <p:nvCxnSpPr>
          <p:cNvPr id="3" name="Straight Connector 2"/>
          <p:cNvCxnSpPr/>
          <p:nvPr/>
        </p:nvCxnSpPr>
        <p:spPr>
          <a:xfrm>
            <a:off x="4572000" y="1477926"/>
            <a:ext cx="0" cy="2194295"/>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982848" y="1556119"/>
            <a:ext cx="1955061" cy="1955061"/>
          </a:xfrm>
          <a:prstGeom prst="rect">
            <a:avLst/>
          </a:prstGeom>
        </p:spPr>
      </p:pic>
    </p:spTree>
    <p:extLst>
      <p:ext uri="{BB962C8B-B14F-4D97-AF65-F5344CB8AC3E}">
        <p14:creationId xmlns:p14="http://schemas.microsoft.com/office/powerpoint/2010/main" val="37974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50605" y="1535075"/>
            <a:ext cx="7634176" cy="2073350"/>
          </a:xfrm>
          <a:prstGeom prst="rect">
            <a:avLst/>
          </a:prstGeom>
        </p:spPr>
        <p:txBody>
          <a:bodyPr lIns="91425" tIns="91425" rIns="91425" bIns="91425" anchor="ctr" anchorCtr="0">
            <a:noAutofit/>
          </a:bodyPr>
          <a:lstStyle/>
          <a:p>
            <a:pPr lvl="0">
              <a:spcBef>
                <a:spcPts val="0"/>
              </a:spcBef>
              <a:buNone/>
            </a:pPr>
            <a:r>
              <a:rPr lang="es-PE" sz="4800" dirty="0"/>
              <a:t>Introducción a </a:t>
            </a:r>
            <a:br>
              <a:rPr lang="es-PE" sz="4800" dirty="0"/>
            </a:br>
            <a:r>
              <a:rPr lang="es-PE" sz="4800" dirty="0"/>
              <a:t>HTML5</a:t>
            </a:r>
          </a:p>
        </p:txBody>
      </p:sp>
      <p:pic>
        <p:nvPicPr>
          <p:cNvPr id="3" name="Picture 2"/>
          <p:cNvPicPr>
            <a:picLocks noChangeAspect="1"/>
          </p:cNvPicPr>
          <p:nvPr/>
        </p:nvPicPr>
        <p:blipFill>
          <a:blip r:embed="rId3" cstate="print">
            <a:biLevel thresh="25000"/>
            <a:extLst>
              <a:ext uri="{28A0092B-C50C-407E-A947-70E740481C1C}">
                <a14:useLocalDpi xmlns:a14="http://schemas.microsoft.com/office/drawing/2010/main"/>
              </a:ext>
            </a:extLst>
          </a:blip>
          <a:stretch>
            <a:fillRect/>
          </a:stretch>
        </p:blipFill>
        <p:spPr>
          <a:xfrm>
            <a:off x="850605" y="1535075"/>
            <a:ext cx="2073350" cy="2073350"/>
          </a:xfrm>
          <a:prstGeom prst="rect">
            <a:avLst/>
          </a:prstGeom>
        </p:spPr>
      </p:pic>
      <p:cxnSp>
        <p:nvCxnSpPr>
          <p:cNvPr id="5" name="Straight Connector 4"/>
          <p:cNvCxnSpPr/>
          <p:nvPr/>
        </p:nvCxnSpPr>
        <p:spPr>
          <a:xfrm>
            <a:off x="3827721" y="1414130"/>
            <a:ext cx="0" cy="2194295"/>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020522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50605" y="1535075"/>
            <a:ext cx="7634176" cy="2073350"/>
          </a:xfrm>
          <a:prstGeom prst="rect">
            <a:avLst/>
          </a:prstGeom>
        </p:spPr>
        <p:txBody>
          <a:bodyPr lIns="91425" tIns="91425" rIns="91425" bIns="91425" anchor="ctr" anchorCtr="0">
            <a:noAutofit/>
          </a:bodyPr>
          <a:lstStyle/>
          <a:p>
            <a:pPr lvl="0">
              <a:spcBef>
                <a:spcPts val="0"/>
              </a:spcBef>
              <a:buNone/>
            </a:pPr>
            <a:r>
              <a:rPr lang="es-PE" sz="4800" dirty="0"/>
              <a:t>HTML5 </a:t>
            </a:r>
            <a:r>
              <a:rPr lang="es-PE" sz="4800" dirty="0" err="1"/>
              <a:t>API’s</a:t>
            </a:r>
            <a:endParaRPr lang="es-PE" sz="4800" dirty="0"/>
          </a:p>
        </p:txBody>
      </p:sp>
      <p:cxnSp>
        <p:nvCxnSpPr>
          <p:cNvPr id="5" name="Straight Connector 4"/>
          <p:cNvCxnSpPr/>
          <p:nvPr/>
        </p:nvCxnSpPr>
        <p:spPr>
          <a:xfrm>
            <a:off x="3827721" y="1414130"/>
            <a:ext cx="0" cy="2194295"/>
          </a:xfrm>
          <a:prstGeom prst="line">
            <a:avLst/>
          </a:prstGeom>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50605" y="1597874"/>
            <a:ext cx="1947752" cy="1947752"/>
          </a:xfrm>
          <a:prstGeom prst="rect">
            <a:avLst/>
          </a:prstGeom>
        </p:spPr>
      </p:pic>
    </p:spTree>
    <p:extLst>
      <p:ext uri="{BB962C8B-B14F-4D97-AF65-F5344CB8AC3E}">
        <p14:creationId xmlns:p14="http://schemas.microsoft.com/office/powerpoint/2010/main" val="144241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HTML5 </a:t>
            </a:r>
            <a:r>
              <a:rPr lang="es-PE" dirty="0" err="1"/>
              <a:t>APIs</a:t>
            </a:r>
            <a:endParaRPr lang="es-PE" dirty="0"/>
          </a:p>
        </p:txBody>
      </p:sp>
      <p:sp>
        <p:nvSpPr>
          <p:cNvPr id="3" name="Text Placeholder 2"/>
          <p:cNvSpPr>
            <a:spLocks noGrp="1"/>
          </p:cNvSpPr>
          <p:nvPr>
            <p:ph type="body" idx="1"/>
          </p:nvPr>
        </p:nvSpPr>
        <p:spPr/>
        <p:txBody>
          <a:bodyPr/>
          <a:lstStyle/>
          <a:p>
            <a:r>
              <a:rPr lang="es-PE" dirty="0"/>
              <a:t>Permiten hacer cosas que hasta ahora no eran posibles de hacer a menos que se usen </a:t>
            </a:r>
            <a:r>
              <a:rPr lang="es-PE" dirty="0" err="1"/>
              <a:t>plugins</a:t>
            </a:r>
            <a:r>
              <a:rPr lang="es-PE" dirty="0"/>
              <a:t>.</a:t>
            </a:r>
          </a:p>
          <a:p>
            <a:r>
              <a:rPr lang="es-PE" dirty="0"/>
              <a:t>Podemos encontrar características como:</a:t>
            </a:r>
          </a:p>
          <a:p>
            <a:pPr marL="285750" indent="-285750">
              <a:lnSpc>
                <a:spcPct val="100000"/>
              </a:lnSpc>
              <a:buFont typeface="Arial" panose="020B0604020202020204" pitchFamily="34" charset="0"/>
              <a:buChar char="•"/>
            </a:pPr>
            <a:r>
              <a:rPr lang="es-PE" dirty="0"/>
              <a:t>Acceso al hardware (micrófono, cámara, GPS, estado de la batería, </a:t>
            </a:r>
            <a:r>
              <a:rPr lang="es-PE" dirty="0" err="1"/>
              <a:t>etc</a:t>
            </a:r>
            <a:r>
              <a:rPr lang="es-PE" dirty="0"/>
              <a:t>) – </a:t>
            </a:r>
            <a:r>
              <a:rPr lang="es-PE" dirty="0" err="1"/>
              <a:t>Device</a:t>
            </a:r>
            <a:r>
              <a:rPr lang="es-PE" dirty="0"/>
              <a:t> </a:t>
            </a:r>
            <a:r>
              <a:rPr lang="es-PE" dirty="0" err="1"/>
              <a:t>APIs</a:t>
            </a:r>
            <a:r>
              <a:rPr lang="es-PE" dirty="0"/>
              <a:t>.</a:t>
            </a:r>
          </a:p>
          <a:p>
            <a:pPr marL="285750" indent="-285750">
              <a:lnSpc>
                <a:spcPct val="100000"/>
              </a:lnSpc>
              <a:buFont typeface="Arial" panose="020B0604020202020204" pitchFamily="34" charset="0"/>
              <a:buChar char="•"/>
            </a:pPr>
            <a:r>
              <a:rPr lang="es-PE" dirty="0"/>
              <a:t>Gráficos 2D y 3D - </a:t>
            </a:r>
            <a:r>
              <a:rPr lang="es-PE" dirty="0" err="1"/>
              <a:t>Canvas</a:t>
            </a:r>
            <a:r>
              <a:rPr lang="es-PE" dirty="0"/>
              <a:t>.</a:t>
            </a:r>
          </a:p>
          <a:p>
            <a:pPr marL="285750" indent="-285750">
              <a:lnSpc>
                <a:spcPct val="100000"/>
              </a:lnSpc>
              <a:buFont typeface="Arial" panose="020B0604020202020204" pitchFamily="34" charset="0"/>
              <a:buChar char="•"/>
            </a:pPr>
            <a:r>
              <a:rPr lang="es-PE" dirty="0"/>
              <a:t>Conectividad bidireccional en tiempo real - </a:t>
            </a:r>
            <a:r>
              <a:rPr lang="es-PE" dirty="0" err="1"/>
              <a:t>WebSocket</a:t>
            </a:r>
            <a:r>
              <a:rPr lang="es-PE" dirty="0"/>
              <a:t>.</a:t>
            </a:r>
          </a:p>
        </p:txBody>
      </p:sp>
      <p:pic>
        <p:nvPicPr>
          <p:cNvPr id="6" name="Picture 5"/>
          <p:cNvPicPr>
            <a:picLocks noChangeAspect="1"/>
          </p:cNvPicPr>
          <p:nvPr/>
        </p:nvPicPr>
        <p:blipFill>
          <a:blip r:embed="rId2"/>
          <a:stretch>
            <a:fillRect/>
          </a:stretch>
        </p:blipFill>
        <p:spPr>
          <a:xfrm>
            <a:off x="5540475" y="1919075"/>
            <a:ext cx="2307449" cy="2307449"/>
          </a:xfrm>
          <a:prstGeom prst="rect">
            <a:avLst/>
          </a:prstGeom>
        </p:spPr>
      </p:pic>
    </p:spTree>
    <p:extLst>
      <p:ext uri="{BB962C8B-B14F-4D97-AF65-F5344CB8AC3E}">
        <p14:creationId xmlns:p14="http://schemas.microsoft.com/office/powerpoint/2010/main" val="234021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API </a:t>
            </a:r>
            <a:r>
              <a:rPr lang="es-PE" dirty="0" err="1"/>
              <a:t>Geolocation</a:t>
            </a:r>
            <a:endParaRPr lang="es-PE" dirty="0"/>
          </a:p>
        </p:txBody>
      </p:sp>
      <p:sp>
        <p:nvSpPr>
          <p:cNvPr id="3" name="Text Placeholder 2"/>
          <p:cNvSpPr>
            <a:spLocks noGrp="1"/>
          </p:cNvSpPr>
          <p:nvPr>
            <p:ph type="body" idx="1"/>
          </p:nvPr>
        </p:nvSpPr>
        <p:spPr/>
        <p:txBody>
          <a:bodyPr anchor="ctr"/>
          <a:lstStyle/>
          <a:p>
            <a:r>
              <a:rPr lang="es-PE" sz="2000" dirty="0"/>
              <a:t>Permite al usuario proveer su ubicación a una aplicación web solo si el usuario lo permite.</a:t>
            </a:r>
          </a:p>
          <a:p>
            <a:r>
              <a:rPr lang="es-PE" sz="2000" dirty="0"/>
              <a:t>Para ello se le pide al usuario el permiso para obtener su ubicación.</a:t>
            </a:r>
          </a:p>
        </p:txBody>
      </p:sp>
      <p:pic>
        <p:nvPicPr>
          <p:cNvPr id="6" name="Picture 5"/>
          <p:cNvPicPr>
            <a:picLocks noChangeAspect="1"/>
          </p:cNvPicPr>
          <p:nvPr/>
        </p:nvPicPr>
        <p:blipFill>
          <a:blip r:embed="rId2"/>
          <a:stretch>
            <a:fillRect/>
          </a:stretch>
        </p:blipFill>
        <p:spPr>
          <a:xfrm>
            <a:off x="5399364" y="1919075"/>
            <a:ext cx="2589671" cy="2589671"/>
          </a:xfrm>
          <a:prstGeom prst="rect">
            <a:avLst/>
          </a:prstGeom>
        </p:spPr>
      </p:pic>
    </p:spTree>
    <p:extLst>
      <p:ext uri="{BB962C8B-B14F-4D97-AF65-F5344CB8AC3E}">
        <p14:creationId xmlns:p14="http://schemas.microsoft.com/office/powerpoint/2010/main" val="91778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092" y="488250"/>
            <a:ext cx="5707257" cy="4090800"/>
          </a:xfrm>
        </p:spPr>
        <p:txBody>
          <a:bodyPr/>
          <a:lstStyle/>
          <a:p>
            <a:r>
              <a:rPr lang="es-PE" sz="4800" dirty="0"/>
              <a:t>DEMO</a:t>
            </a:r>
            <a:br>
              <a:rPr lang="es-PE" sz="4800" dirty="0"/>
            </a:br>
            <a:r>
              <a:rPr lang="es-PE" sz="2800" dirty="0">
                <a:solidFill>
                  <a:schemeClr val="bg1">
                    <a:lumMod val="75000"/>
                  </a:schemeClr>
                </a:solidFill>
                <a:latin typeface="Roboto Light" panose="02000000000000000000" pitchFamily="2" charset="0"/>
                <a:ea typeface="Roboto Light" panose="02000000000000000000" pitchFamily="2" charset="0"/>
              </a:rPr>
              <a:t>Geolocalización</a:t>
            </a:r>
          </a:p>
        </p:txBody>
      </p:sp>
      <p:cxnSp>
        <p:nvCxnSpPr>
          <p:cNvPr id="3" name="Straight Connector 2"/>
          <p:cNvCxnSpPr/>
          <p:nvPr/>
        </p:nvCxnSpPr>
        <p:spPr>
          <a:xfrm>
            <a:off x="4572000" y="1477926"/>
            <a:ext cx="0" cy="2194295"/>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982848" y="1556119"/>
            <a:ext cx="1955061" cy="1955061"/>
          </a:xfrm>
          <a:prstGeom prst="rect">
            <a:avLst/>
          </a:prstGeom>
        </p:spPr>
      </p:pic>
    </p:spTree>
    <p:extLst>
      <p:ext uri="{BB962C8B-B14F-4D97-AF65-F5344CB8AC3E}">
        <p14:creationId xmlns:p14="http://schemas.microsoft.com/office/powerpoint/2010/main" val="52436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50605" y="1535075"/>
            <a:ext cx="7634176" cy="2073350"/>
          </a:xfrm>
          <a:prstGeom prst="rect">
            <a:avLst/>
          </a:prstGeom>
        </p:spPr>
        <p:txBody>
          <a:bodyPr lIns="91425" tIns="91425" rIns="91425" bIns="91425" anchor="ctr" anchorCtr="0">
            <a:noAutofit/>
          </a:bodyPr>
          <a:lstStyle/>
          <a:p>
            <a:pPr lvl="0">
              <a:spcBef>
                <a:spcPts val="0"/>
              </a:spcBef>
              <a:buNone/>
            </a:pPr>
            <a:r>
              <a:rPr lang="es-PE" sz="4800" dirty="0"/>
              <a:t>Web Storage</a:t>
            </a:r>
          </a:p>
        </p:txBody>
      </p:sp>
      <p:cxnSp>
        <p:nvCxnSpPr>
          <p:cNvPr id="5" name="Straight Connector 4"/>
          <p:cNvCxnSpPr/>
          <p:nvPr/>
        </p:nvCxnSpPr>
        <p:spPr>
          <a:xfrm>
            <a:off x="3827721" y="1414130"/>
            <a:ext cx="0" cy="2194295"/>
          </a:xfrm>
          <a:prstGeom prst="line">
            <a:avLst/>
          </a:prstGeom>
        </p:spPr>
        <p:style>
          <a:lnRef idx="3">
            <a:schemeClr val="accent4"/>
          </a:lnRef>
          <a:fillRef idx="0">
            <a:schemeClr val="accent4"/>
          </a:fillRef>
          <a:effectRef idx="2">
            <a:schemeClr val="accent4"/>
          </a:effectRef>
          <a:fontRef idx="minor">
            <a:schemeClr val="tx1"/>
          </a:fontRef>
        </p:style>
      </p:cxnSp>
      <p:pic>
        <p:nvPicPr>
          <p:cNvPr id="4" name="Picture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50605" y="1523498"/>
            <a:ext cx="1975558" cy="1975558"/>
          </a:xfrm>
          <a:prstGeom prst="rect">
            <a:avLst/>
          </a:prstGeom>
        </p:spPr>
      </p:pic>
    </p:spTree>
    <p:extLst>
      <p:ext uri="{BB962C8B-B14F-4D97-AF65-F5344CB8AC3E}">
        <p14:creationId xmlns:p14="http://schemas.microsoft.com/office/powerpoint/2010/main" val="385631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Web Storage API</a:t>
            </a:r>
          </a:p>
        </p:txBody>
      </p:sp>
      <p:sp>
        <p:nvSpPr>
          <p:cNvPr id="3" name="Text Placeholder 2"/>
          <p:cNvSpPr>
            <a:spLocks noGrp="1"/>
          </p:cNvSpPr>
          <p:nvPr>
            <p:ph type="body" idx="1"/>
          </p:nvPr>
        </p:nvSpPr>
        <p:spPr/>
        <p:txBody>
          <a:bodyPr/>
          <a:lstStyle/>
          <a:p>
            <a:r>
              <a:rPr lang="es-PE" sz="2000" dirty="0"/>
              <a:t>Nos provee de mecanismos mediante los cuales los navegadores pueden almacenar información.</a:t>
            </a:r>
          </a:p>
          <a:p>
            <a:r>
              <a:rPr lang="es-PE" sz="2000" dirty="0"/>
              <a:t>Esta información se almacena mediante una clave – valor.</a:t>
            </a:r>
          </a:p>
          <a:p>
            <a:endParaRPr lang="es-PE" sz="2000" dirty="0"/>
          </a:p>
        </p:txBody>
      </p:sp>
      <p:pic>
        <p:nvPicPr>
          <p:cNvPr id="6" name="Picture 5"/>
          <p:cNvPicPr>
            <a:picLocks noChangeAspect="1"/>
          </p:cNvPicPr>
          <p:nvPr/>
        </p:nvPicPr>
        <p:blipFill>
          <a:blip r:embed="rId2"/>
          <a:stretch>
            <a:fillRect/>
          </a:stretch>
        </p:blipFill>
        <p:spPr>
          <a:xfrm>
            <a:off x="5445718" y="1919075"/>
            <a:ext cx="2496963" cy="2496963"/>
          </a:xfrm>
          <a:prstGeom prst="rect">
            <a:avLst/>
          </a:prstGeom>
        </p:spPr>
      </p:pic>
    </p:spTree>
    <p:extLst>
      <p:ext uri="{BB962C8B-B14F-4D97-AF65-F5344CB8AC3E}">
        <p14:creationId xmlns:p14="http://schemas.microsoft.com/office/powerpoint/2010/main" val="155734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092" y="488250"/>
            <a:ext cx="5707257" cy="4090800"/>
          </a:xfrm>
        </p:spPr>
        <p:txBody>
          <a:bodyPr/>
          <a:lstStyle/>
          <a:p>
            <a:r>
              <a:rPr lang="es-PE" sz="4800" dirty="0"/>
              <a:t>DEMO</a:t>
            </a:r>
            <a:br>
              <a:rPr lang="es-PE" sz="4800" dirty="0"/>
            </a:br>
            <a:r>
              <a:rPr lang="es-PE" sz="2800" dirty="0">
                <a:solidFill>
                  <a:schemeClr val="bg1">
                    <a:lumMod val="75000"/>
                  </a:schemeClr>
                </a:solidFill>
                <a:latin typeface="Roboto Light" panose="02000000000000000000" pitchFamily="2" charset="0"/>
                <a:ea typeface="Roboto Light" panose="02000000000000000000" pitchFamily="2" charset="0"/>
              </a:rPr>
              <a:t>Web Storage</a:t>
            </a:r>
          </a:p>
        </p:txBody>
      </p:sp>
      <p:cxnSp>
        <p:nvCxnSpPr>
          <p:cNvPr id="3" name="Straight Connector 2"/>
          <p:cNvCxnSpPr/>
          <p:nvPr/>
        </p:nvCxnSpPr>
        <p:spPr>
          <a:xfrm>
            <a:off x="4572000" y="1477926"/>
            <a:ext cx="0" cy="2194295"/>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982848" y="1556119"/>
            <a:ext cx="1955061" cy="1955061"/>
          </a:xfrm>
          <a:prstGeom prst="rect">
            <a:avLst/>
          </a:prstGeom>
        </p:spPr>
      </p:pic>
    </p:spTree>
    <p:extLst>
      <p:ext uri="{BB962C8B-B14F-4D97-AF65-F5344CB8AC3E}">
        <p14:creationId xmlns:p14="http://schemas.microsoft.com/office/powerpoint/2010/main" val="288908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HTML5</a:t>
            </a:r>
          </a:p>
        </p:txBody>
      </p:sp>
      <p:sp>
        <p:nvSpPr>
          <p:cNvPr id="3" name="Text Placeholder 2"/>
          <p:cNvSpPr>
            <a:spLocks noGrp="1"/>
          </p:cNvSpPr>
          <p:nvPr>
            <p:ph type="body" idx="1"/>
          </p:nvPr>
        </p:nvSpPr>
        <p:spPr/>
        <p:txBody>
          <a:bodyPr/>
          <a:lstStyle/>
          <a:p>
            <a:r>
              <a:rPr lang="es-PE" dirty="0"/>
              <a:t>Lenguaje de Marcado para Hipertextos (</a:t>
            </a:r>
            <a:r>
              <a:rPr lang="es-PE" dirty="0" err="1"/>
              <a:t>HyperText</a:t>
            </a:r>
            <a:r>
              <a:rPr lang="es-PE" dirty="0"/>
              <a:t> </a:t>
            </a:r>
            <a:r>
              <a:rPr lang="es-PE" dirty="0" err="1"/>
              <a:t>Markup</a:t>
            </a:r>
            <a:r>
              <a:rPr lang="es-PE" dirty="0"/>
              <a:t> </a:t>
            </a:r>
            <a:r>
              <a:rPr lang="es-PE" dirty="0" err="1"/>
              <a:t>Language</a:t>
            </a:r>
            <a:r>
              <a:rPr lang="es-PE" dirty="0"/>
              <a:t>).</a:t>
            </a:r>
          </a:p>
          <a:p>
            <a:r>
              <a:rPr lang="es-PE" dirty="0"/>
              <a:t>Nos permite crear y representar visualmente una página web.</a:t>
            </a:r>
          </a:p>
          <a:p>
            <a:r>
              <a:rPr lang="es-PE" dirty="0"/>
              <a:t>Determina la estructura de la página web más no el estilo ni la funcionalidad.</a:t>
            </a:r>
          </a:p>
        </p:txBody>
      </p:sp>
    </p:spTree>
    <p:extLst>
      <p:ext uri="{BB962C8B-B14F-4D97-AF65-F5344CB8AC3E}">
        <p14:creationId xmlns:p14="http://schemas.microsoft.com/office/powerpoint/2010/main" val="378627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Sintaxis HTML</a:t>
            </a:r>
          </a:p>
        </p:txBody>
      </p:sp>
      <p:sp>
        <p:nvSpPr>
          <p:cNvPr id="3" name="Text Placeholder 2"/>
          <p:cNvSpPr>
            <a:spLocks noGrp="1"/>
          </p:cNvSpPr>
          <p:nvPr>
            <p:ph type="body" idx="1"/>
          </p:nvPr>
        </p:nvSpPr>
        <p:spPr/>
        <p:txBody>
          <a:bodyPr/>
          <a:lstStyle/>
          <a:p>
            <a:r>
              <a:rPr lang="es-PE" sz="2400" dirty="0">
                <a:latin typeface="Roboto Light" panose="02000000000000000000" pitchFamily="2" charset="0"/>
                <a:ea typeface="Roboto Light" panose="02000000000000000000" pitchFamily="2" charset="0"/>
              </a:rPr>
              <a:t>Se emplean los signos “&lt;“, “&gt;” y “/”.</a:t>
            </a:r>
          </a:p>
        </p:txBody>
      </p:sp>
      <p:sp>
        <p:nvSpPr>
          <p:cNvPr id="4" name="Text Placeholder 3"/>
          <p:cNvSpPr>
            <a:spLocks noGrp="1"/>
          </p:cNvSpPr>
          <p:nvPr>
            <p:ph type="body" idx="13"/>
          </p:nvPr>
        </p:nvSpPr>
        <p:spPr/>
        <p:txBody>
          <a:bodyPr/>
          <a:lstStyle/>
          <a:p>
            <a:r>
              <a:rPr lang="es-PE" dirty="0">
                <a:solidFill>
                  <a:schemeClr val="accent3"/>
                </a:solidFill>
              </a:rPr>
              <a:t>&lt;!DOCTYPE </a:t>
            </a:r>
            <a:r>
              <a:rPr lang="es-PE" dirty="0" err="1">
                <a:solidFill>
                  <a:schemeClr val="accent3"/>
                </a:solidFill>
              </a:rPr>
              <a:t>html</a:t>
            </a:r>
            <a:r>
              <a:rPr lang="es-PE" dirty="0">
                <a:solidFill>
                  <a:schemeClr val="accent3"/>
                </a:solidFill>
              </a:rPr>
              <a:t>&gt;</a:t>
            </a:r>
            <a:r>
              <a:rPr lang="es-PE" dirty="0"/>
              <a:t> //Indica que es HTML5</a:t>
            </a:r>
          </a:p>
          <a:p>
            <a:r>
              <a:rPr lang="es-PE" dirty="0">
                <a:solidFill>
                  <a:schemeClr val="bg2"/>
                </a:solidFill>
              </a:rPr>
              <a:t>&lt;</a:t>
            </a:r>
            <a:r>
              <a:rPr lang="es-PE" dirty="0" err="1">
                <a:solidFill>
                  <a:schemeClr val="bg2"/>
                </a:solidFill>
              </a:rPr>
              <a:t>html</a:t>
            </a:r>
            <a:r>
              <a:rPr lang="es-PE" dirty="0">
                <a:solidFill>
                  <a:schemeClr val="bg2"/>
                </a:solidFill>
              </a:rPr>
              <a:t>&gt;</a:t>
            </a:r>
          </a:p>
          <a:p>
            <a:r>
              <a:rPr lang="es-PE" dirty="0">
                <a:solidFill>
                  <a:schemeClr val="accent2"/>
                </a:solidFill>
              </a:rPr>
              <a:t>	&lt;head&gt; </a:t>
            </a:r>
            <a:r>
              <a:rPr lang="es-PE" dirty="0"/>
              <a:t>//Define los metadatos</a:t>
            </a:r>
          </a:p>
          <a:p>
            <a:r>
              <a:rPr lang="es-PE" dirty="0">
                <a:solidFill>
                  <a:schemeClr val="accent6">
                    <a:lumMod val="75000"/>
                  </a:schemeClr>
                </a:solidFill>
              </a:rPr>
              <a:t>		&lt;meta </a:t>
            </a:r>
            <a:r>
              <a:rPr lang="es-PE" dirty="0" err="1">
                <a:solidFill>
                  <a:schemeClr val="accent6">
                    <a:lumMod val="75000"/>
                  </a:schemeClr>
                </a:solidFill>
              </a:rPr>
              <a:t>charset</a:t>
            </a:r>
            <a:r>
              <a:rPr lang="es-PE" dirty="0">
                <a:solidFill>
                  <a:schemeClr val="accent6">
                    <a:lumMod val="75000"/>
                  </a:schemeClr>
                </a:solidFill>
              </a:rPr>
              <a:t>=“UTF-8” /&gt;</a:t>
            </a:r>
          </a:p>
          <a:p>
            <a:r>
              <a:rPr lang="es-PE" dirty="0">
                <a:solidFill>
                  <a:schemeClr val="accent2"/>
                </a:solidFill>
              </a:rPr>
              <a:t>	&lt;/head&gt;</a:t>
            </a:r>
          </a:p>
          <a:p>
            <a:r>
              <a:rPr lang="es-PE" dirty="0">
                <a:solidFill>
                  <a:schemeClr val="tx1">
                    <a:lumMod val="75000"/>
                  </a:schemeClr>
                </a:solidFill>
              </a:rPr>
              <a:t>	&lt;</a:t>
            </a:r>
            <a:r>
              <a:rPr lang="es-PE" dirty="0" err="1">
                <a:solidFill>
                  <a:schemeClr val="tx1">
                    <a:lumMod val="75000"/>
                  </a:schemeClr>
                </a:solidFill>
              </a:rPr>
              <a:t>body</a:t>
            </a:r>
            <a:r>
              <a:rPr lang="es-PE" dirty="0">
                <a:solidFill>
                  <a:schemeClr val="tx1">
                    <a:lumMod val="75000"/>
                  </a:schemeClr>
                </a:solidFill>
              </a:rPr>
              <a:t>&gt; </a:t>
            </a:r>
            <a:r>
              <a:rPr lang="es-PE" dirty="0"/>
              <a:t>//Define el contenido</a:t>
            </a:r>
          </a:p>
          <a:p>
            <a:r>
              <a:rPr lang="es-PE" dirty="0"/>
              <a:t>	</a:t>
            </a:r>
            <a:r>
              <a:rPr lang="es-PE" dirty="0">
                <a:solidFill>
                  <a:schemeClr val="tx1">
                    <a:lumMod val="75000"/>
                  </a:schemeClr>
                </a:solidFill>
              </a:rPr>
              <a:t>&lt;/</a:t>
            </a:r>
            <a:r>
              <a:rPr lang="es-PE" dirty="0" err="1">
                <a:solidFill>
                  <a:schemeClr val="tx1">
                    <a:lumMod val="75000"/>
                  </a:schemeClr>
                </a:solidFill>
              </a:rPr>
              <a:t>body</a:t>
            </a:r>
            <a:r>
              <a:rPr lang="es-PE" dirty="0">
                <a:solidFill>
                  <a:schemeClr val="tx1">
                    <a:lumMod val="75000"/>
                  </a:schemeClr>
                </a:solidFill>
              </a:rPr>
              <a:t>&gt;</a:t>
            </a:r>
          </a:p>
          <a:p>
            <a:r>
              <a:rPr lang="es-PE" dirty="0">
                <a:solidFill>
                  <a:schemeClr val="bg2"/>
                </a:solidFill>
              </a:rPr>
              <a:t>&lt;/</a:t>
            </a:r>
            <a:r>
              <a:rPr lang="es-PE" dirty="0" err="1">
                <a:solidFill>
                  <a:schemeClr val="bg2"/>
                </a:solidFill>
              </a:rPr>
              <a:t>html</a:t>
            </a:r>
            <a:r>
              <a:rPr lang="es-PE" dirty="0">
                <a:solidFill>
                  <a:schemeClr val="bg2"/>
                </a:solidFill>
              </a:rPr>
              <a:t>&gt;</a:t>
            </a:r>
          </a:p>
        </p:txBody>
      </p:sp>
    </p:spTree>
    <p:extLst>
      <p:ext uri="{BB962C8B-B14F-4D97-AF65-F5344CB8AC3E}">
        <p14:creationId xmlns:p14="http://schemas.microsoft.com/office/powerpoint/2010/main" val="255408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092" y="488250"/>
            <a:ext cx="5707257" cy="4090800"/>
          </a:xfrm>
        </p:spPr>
        <p:txBody>
          <a:bodyPr/>
          <a:lstStyle/>
          <a:p>
            <a:r>
              <a:rPr lang="es-PE" sz="4800" dirty="0"/>
              <a:t>DEMO</a:t>
            </a:r>
            <a:br>
              <a:rPr lang="es-PE" sz="4800" dirty="0"/>
            </a:br>
            <a:r>
              <a:rPr lang="es-PE" sz="2800" dirty="0">
                <a:solidFill>
                  <a:schemeClr val="bg1">
                    <a:lumMod val="75000"/>
                  </a:schemeClr>
                </a:solidFill>
                <a:latin typeface="Roboto Light" panose="02000000000000000000" pitchFamily="2" charset="0"/>
                <a:ea typeface="Roboto Light" panose="02000000000000000000" pitchFamily="2" charset="0"/>
              </a:rPr>
              <a:t>Hola Mundo</a:t>
            </a:r>
          </a:p>
        </p:txBody>
      </p:sp>
      <p:cxnSp>
        <p:nvCxnSpPr>
          <p:cNvPr id="3" name="Straight Connector 2"/>
          <p:cNvCxnSpPr/>
          <p:nvPr/>
        </p:nvCxnSpPr>
        <p:spPr>
          <a:xfrm>
            <a:off x="4572000" y="1477926"/>
            <a:ext cx="0" cy="2194295"/>
          </a:xfrm>
          <a:prstGeom prst="line">
            <a:avLst/>
          </a:prstGeom>
        </p:spPr>
        <p:style>
          <a:lnRef idx="3">
            <a:schemeClr val="accent4"/>
          </a:lnRef>
          <a:fillRef idx="0">
            <a:schemeClr val="accent4"/>
          </a:fillRef>
          <a:effectRef idx="2">
            <a:schemeClr val="accent4"/>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982848" y="1556119"/>
            <a:ext cx="1955061" cy="1955061"/>
          </a:xfrm>
          <a:prstGeom prst="rect">
            <a:avLst/>
          </a:prstGeom>
        </p:spPr>
      </p:pic>
    </p:spTree>
    <p:extLst>
      <p:ext uri="{BB962C8B-B14F-4D97-AF65-F5344CB8AC3E}">
        <p14:creationId xmlns:p14="http://schemas.microsoft.com/office/powerpoint/2010/main" val="2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Picture 1"/>
          <p:cNvPicPr>
            <a:picLocks noChangeAspect="1"/>
          </p:cNvPicPr>
          <p:nvPr/>
        </p:nvPicPr>
        <p:blipFill>
          <a:blip r:embed="rId3" cstate="print">
            <a:biLevel thresh="25000"/>
            <a:extLst>
              <a:ext uri="{28A0092B-C50C-407E-A947-70E740481C1C}">
                <a14:useLocalDpi xmlns:a14="http://schemas.microsoft.com/office/drawing/2010/main"/>
              </a:ext>
            </a:extLst>
          </a:blip>
          <a:stretch>
            <a:fillRect/>
          </a:stretch>
        </p:blipFill>
        <p:spPr>
          <a:xfrm>
            <a:off x="850605" y="1471944"/>
            <a:ext cx="2078666" cy="2078666"/>
          </a:xfrm>
          <a:prstGeom prst="rect">
            <a:avLst/>
          </a:prstGeom>
        </p:spPr>
      </p:pic>
      <p:sp>
        <p:nvSpPr>
          <p:cNvPr id="114" name="Shape 114"/>
          <p:cNvSpPr txBox="1">
            <a:spLocks noGrp="1"/>
          </p:cNvSpPr>
          <p:nvPr>
            <p:ph type="title"/>
          </p:nvPr>
        </p:nvSpPr>
        <p:spPr>
          <a:xfrm>
            <a:off x="850605" y="1535075"/>
            <a:ext cx="7634176" cy="2073350"/>
          </a:xfrm>
          <a:prstGeom prst="rect">
            <a:avLst/>
          </a:prstGeom>
        </p:spPr>
        <p:txBody>
          <a:bodyPr lIns="91425" tIns="91425" rIns="91425" bIns="91425" anchor="ctr" anchorCtr="0">
            <a:noAutofit/>
          </a:bodyPr>
          <a:lstStyle/>
          <a:p>
            <a:pPr lvl="0">
              <a:spcBef>
                <a:spcPts val="0"/>
              </a:spcBef>
              <a:buNone/>
            </a:pPr>
            <a:r>
              <a:rPr lang="es-PE" sz="4800" dirty="0"/>
              <a:t>Etiquetas </a:t>
            </a:r>
            <a:br>
              <a:rPr lang="es-PE" sz="4800" dirty="0"/>
            </a:br>
            <a:r>
              <a:rPr lang="es-PE" sz="4800" dirty="0"/>
              <a:t>HTML5</a:t>
            </a:r>
          </a:p>
        </p:txBody>
      </p:sp>
      <p:cxnSp>
        <p:nvCxnSpPr>
          <p:cNvPr id="5" name="Straight Connector 4"/>
          <p:cNvCxnSpPr/>
          <p:nvPr/>
        </p:nvCxnSpPr>
        <p:spPr>
          <a:xfrm>
            <a:off x="3827721" y="1414130"/>
            <a:ext cx="0" cy="2194295"/>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93959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a:t>Etiquetas HTML5</a:t>
            </a:r>
          </a:p>
        </p:txBody>
      </p:sp>
      <p:sp>
        <p:nvSpPr>
          <p:cNvPr id="3" name="Text Placeholder 2"/>
          <p:cNvSpPr>
            <a:spLocks noGrp="1"/>
          </p:cNvSpPr>
          <p:nvPr>
            <p:ph type="body" idx="1"/>
          </p:nvPr>
        </p:nvSpPr>
        <p:spPr/>
        <p:txBody>
          <a:bodyPr/>
          <a:lstStyle/>
          <a:p>
            <a:r>
              <a:rPr lang="es-PE" dirty="0"/>
              <a:t>Definen el significado para cierto tipo de contenido, pueden definir contenido de texto, metadatos, video, audio entre otros.</a:t>
            </a:r>
          </a:p>
          <a:p>
            <a:r>
              <a:rPr lang="es-PE" dirty="0"/>
              <a:t>Son escritos de la siguiente forma:</a:t>
            </a:r>
          </a:p>
          <a:p>
            <a:pPr marL="285750" indent="-285750">
              <a:buFont typeface="Wingdings" panose="05000000000000000000" pitchFamily="2" charset="2"/>
              <a:buChar char="ü"/>
            </a:pPr>
            <a:r>
              <a:rPr lang="es-PE" dirty="0">
                <a:solidFill>
                  <a:schemeClr val="accent2"/>
                </a:solidFill>
              </a:rPr>
              <a:t>&lt;Nombre de la etiqueta&gt;</a:t>
            </a:r>
            <a:r>
              <a:rPr lang="es-PE" dirty="0">
                <a:solidFill>
                  <a:schemeClr val="accent3"/>
                </a:solidFill>
              </a:rPr>
              <a:t>&lt;/Nombre de la Etiqueta&gt;</a:t>
            </a:r>
          </a:p>
          <a:p>
            <a:pPr marL="285750" indent="-285750">
              <a:buFont typeface="Wingdings" panose="05000000000000000000" pitchFamily="2" charset="2"/>
              <a:buChar char="ü"/>
            </a:pPr>
            <a:r>
              <a:rPr lang="es-PE" dirty="0">
                <a:solidFill>
                  <a:schemeClr val="tx1"/>
                </a:solidFill>
              </a:rPr>
              <a:t>&lt;Nombre de la etiqueta /&gt;</a:t>
            </a:r>
          </a:p>
        </p:txBody>
      </p:sp>
    </p:spTree>
    <p:extLst>
      <p:ext uri="{BB962C8B-B14F-4D97-AF65-F5344CB8AC3E}">
        <p14:creationId xmlns:p14="http://schemas.microsoft.com/office/powerpoint/2010/main" val="249855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1081</Words>
  <Application>Microsoft Office PowerPoint</Application>
  <PresentationFormat>On-screen Show (16:9)</PresentationFormat>
  <Paragraphs>224</Paragraphs>
  <Slides>46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Open Sans</vt:lpstr>
      <vt:lpstr>Lato</vt:lpstr>
      <vt:lpstr>Roboto</vt:lpstr>
      <vt:lpstr>Wingdings</vt:lpstr>
      <vt:lpstr>Roboto Light</vt:lpstr>
      <vt:lpstr>Arial</vt:lpstr>
      <vt:lpstr>material</vt:lpstr>
      <vt:lpstr>HTML5</vt:lpstr>
      <vt:lpstr>Agenda</vt:lpstr>
      <vt:lpstr>Agenda</vt:lpstr>
      <vt:lpstr>Introducción a  HTML5</vt:lpstr>
      <vt:lpstr>HTML5</vt:lpstr>
      <vt:lpstr>Sintaxis HTML</vt:lpstr>
      <vt:lpstr>DEMO Hola Mundo</vt:lpstr>
      <vt:lpstr>Etiquetas  HTML5</vt:lpstr>
      <vt:lpstr>Etiquetas HTML5</vt:lpstr>
      <vt:lpstr>&lt;Tag&gt;</vt:lpstr>
      <vt:lpstr>&lt;Tag /&gt;</vt:lpstr>
      <vt:lpstr>Elemento Raíz</vt:lpstr>
      <vt:lpstr>Metadatos del documento</vt:lpstr>
      <vt:lpstr>PowerPoint Presentation</vt:lpstr>
      <vt:lpstr>Texto</vt:lpstr>
      <vt:lpstr>PowerPoint Presentation</vt:lpstr>
      <vt:lpstr>Listas</vt:lpstr>
      <vt:lpstr>PowerPoint Presentation</vt:lpstr>
      <vt:lpstr>Tablas</vt:lpstr>
      <vt:lpstr>PowerPoint Presentation</vt:lpstr>
      <vt:lpstr>Imágenes</vt:lpstr>
      <vt:lpstr>PowerPoint Presentation</vt:lpstr>
      <vt:lpstr>Audio y Video</vt:lpstr>
      <vt:lpstr>PowerPoint Presentation</vt:lpstr>
      <vt:lpstr>Formularios</vt:lpstr>
      <vt:lpstr>PowerPoint Presentation</vt:lpstr>
      <vt:lpstr>Y muchos más…</vt:lpstr>
      <vt:lpstr>DEMO Etiquetas HTML5</vt:lpstr>
      <vt:lpstr>Semántica y  SEO</vt:lpstr>
      <vt:lpstr>Semántica</vt:lpstr>
      <vt:lpstr>Buenas Prácticas - Title</vt:lpstr>
      <vt:lpstr>Buenas Prácticas - Meta</vt:lpstr>
      <vt:lpstr>Buenas Prácticas - URL</vt:lpstr>
      <vt:lpstr>DEMO Google Structured Data Testing Tool</vt:lpstr>
      <vt:lpstr>Debugging</vt:lpstr>
      <vt:lpstr>Chrome DevTools</vt:lpstr>
      <vt:lpstr>Chrome DevTools</vt:lpstr>
      <vt:lpstr>Inspeccionando el DOM</vt:lpstr>
      <vt:lpstr>DEMO Chrome Tools</vt:lpstr>
      <vt:lpstr>HTML5 API’s</vt:lpstr>
      <vt:lpstr>HTML5 APIs</vt:lpstr>
      <vt:lpstr>API Geolocation</vt:lpstr>
      <vt:lpstr>DEMO Geolocalización</vt:lpstr>
      <vt:lpstr>Web Storage</vt:lpstr>
      <vt:lpstr>Web Storage API</vt:lpstr>
      <vt:lpstr>DEMO Web 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20XX Case Study</dc:title>
  <cp:lastModifiedBy>Victor</cp:lastModifiedBy>
  <cp:revision>69</cp:revision>
  <dcterms:modified xsi:type="dcterms:W3CDTF">2017-06-07T00:44:23Z</dcterms:modified>
</cp:coreProperties>
</file>