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3"/>
  </p:notesMasterIdLst>
  <p:sldIdLst>
    <p:sldId id="266" r:id="rId2"/>
    <p:sldId id="259" r:id="rId3"/>
    <p:sldId id="267" r:id="rId4"/>
    <p:sldId id="272" r:id="rId5"/>
    <p:sldId id="273" r:id="rId6"/>
    <p:sldId id="302" r:id="rId7"/>
    <p:sldId id="305" r:id="rId8"/>
    <p:sldId id="303" r:id="rId9"/>
    <p:sldId id="304" r:id="rId10"/>
    <p:sldId id="274" r:id="rId11"/>
    <p:sldId id="306" r:id="rId12"/>
    <p:sldId id="276" r:id="rId13"/>
    <p:sldId id="307" r:id="rId14"/>
    <p:sldId id="308" r:id="rId15"/>
    <p:sldId id="309" r:id="rId16"/>
    <p:sldId id="310" r:id="rId17"/>
    <p:sldId id="311" r:id="rId18"/>
    <p:sldId id="282" r:id="rId19"/>
    <p:sldId id="312" r:id="rId20"/>
    <p:sldId id="277" r:id="rId21"/>
    <p:sldId id="314" r:id="rId22"/>
    <p:sldId id="315" r:id="rId23"/>
    <p:sldId id="316" r:id="rId24"/>
    <p:sldId id="317" r:id="rId25"/>
    <p:sldId id="283" r:id="rId26"/>
    <p:sldId id="318" r:id="rId27"/>
    <p:sldId id="278" r:id="rId28"/>
    <p:sldId id="319" r:id="rId29"/>
    <p:sldId id="321" r:id="rId30"/>
    <p:sldId id="280" r:id="rId31"/>
    <p:sldId id="322" r:id="rId32"/>
    <p:sldId id="279" r:id="rId33"/>
    <p:sldId id="323" r:id="rId34"/>
    <p:sldId id="328" r:id="rId35"/>
    <p:sldId id="324" r:id="rId36"/>
    <p:sldId id="281" r:id="rId37"/>
    <p:sldId id="325" r:id="rId38"/>
    <p:sldId id="326" r:id="rId39"/>
    <p:sldId id="327" r:id="rId40"/>
    <p:sldId id="291" r:id="rId41"/>
    <p:sldId id="329" r:id="rId42"/>
    <p:sldId id="330" r:id="rId43"/>
    <p:sldId id="331" r:id="rId44"/>
    <p:sldId id="332" r:id="rId45"/>
    <p:sldId id="337" r:id="rId46"/>
    <p:sldId id="292" r:id="rId47"/>
    <p:sldId id="333" r:id="rId48"/>
    <p:sldId id="334" r:id="rId49"/>
    <p:sldId id="335" r:id="rId50"/>
    <p:sldId id="336" r:id="rId51"/>
    <p:sldId id="338" r:id="rId52"/>
    <p:sldId id="339" r:id="rId53"/>
    <p:sldId id="293" r:id="rId54"/>
    <p:sldId id="344" r:id="rId55"/>
    <p:sldId id="345" r:id="rId56"/>
    <p:sldId id="340" r:id="rId57"/>
    <p:sldId id="341" r:id="rId58"/>
    <p:sldId id="342" r:id="rId59"/>
    <p:sldId id="343" r:id="rId60"/>
    <p:sldId id="294" r:id="rId61"/>
    <p:sldId id="346" r:id="rId62"/>
    <p:sldId id="347" r:id="rId63"/>
    <p:sldId id="348" r:id="rId64"/>
    <p:sldId id="349" r:id="rId65"/>
    <p:sldId id="350" r:id="rId66"/>
    <p:sldId id="295" r:id="rId67"/>
    <p:sldId id="351" r:id="rId68"/>
    <p:sldId id="352" r:id="rId69"/>
    <p:sldId id="356" r:id="rId70"/>
    <p:sldId id="296" r:id="rId71"/>
    <p:sldId id="353" r:id="rId72"/>
    <p:sldId id="354" r:id="rId73"/>
    <p:sldId id="355" r:id="rId74"/>
    <p:sldId id="357" r:id="rId75"/>
    <p:sldId id="297" r:id="rId76"/>
    <p:sldId id="358" r:id="rId77"/>
    <p:sldId id="359" r:id="rId78"/>
    <p:sldId id="360" r:id="rId79"/>
    <p:sldId id="298" r:id="rId80"/>
    <p:sldId id="361" r:id="rId81"/>
    <p:sldId id="363" r:id="rId8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4"/>
      <p:bold r:id="rId85"/>
      <p:italic r:id="rId86"/>
      <p:boldItalic r:id="rId87"/>
    </p:embeddedFont>
    <p:embeddedFont>
      <p:font typeface="Roboto Light" panose="02000000000000000000" pitchFamily="2" charset="0"/>
      <p:regular r:id="rId88"/>
      <p:italic r:id="rId8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619"/>
    <a:srgbClr val="0A6464"/>
    <a:srgbClr val="F5F5F5"/>
    <a:srgbClr val="3A4042"/>
    <a:srgbClr val="435A62"/>
    <a:srgbClr val="00B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2740" autoAdjust="0"/>
  </p:normalViewPr>
  <p:slideViewPr>
    <p:cSldViewPr snapToGrid="0">
      <p:cViewPr varScale="1">
        <p:scale>
          <a:sx n="106" d="100"/>
          <a:sy n="106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2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5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3.fntdata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554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05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282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24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30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62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977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65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849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56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3A404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57"/>
          <a:stretch/>
        </p:blipFill>
        <p:spPr>
          <a:xfrm>
            <a:off x="972260" y="2484497"/>
            <a:ext cx="1190694" cy="1190694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390525" y="963269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4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dirty="0"/>
              <a:t>TÍTULO DEL CURSO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 hasCustomPrompt="1"/>
          </p:nvPr>
        </p:nvSpPr>
        <p:spPr>
          <a:xfrm>
            <a:off x="2374308" y="2489617"/>
            <a:ext cx="3950291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del instructor(a)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0525" y="2177143"/>
            <a:ext cx="8222100" cy="0"/>
          </a:xfrm>
          <a:prstGeom prst="line">
            <a:avLst/>
          </a:prstGeom>
          <a:ln w="19050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525" y="4414744"/>
            <a:ext cx="1983783" cy="434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2113" y="4412487"/>
            <a:ext cx="1411432" cy="434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1350" y="4412487"/>
            <a:ext cx="1311275" cy="437092"/>
          </a:xfrm>
          <a:prstGeom prst="rect">
            <a:avLst/>
          </a:prstGeom>
        </p:spPr>
      </p:pic>
      <p:sp>
        <p:nvSpPr>
          <p:cNvPr id="18" name="Content Placeholder 20"/>
          <p:cNvSpPr>
            <a:spLocks noGrp="1"/>
          </p:cNvSpPr>
          <p:nvPr>
            <p:ph sz="quarter" idx="13" hasCustomPrompt="1"/>
          </p:nvPr>
        </p:nvSpPr>
        <p:spPr>
          <a:xfrm>
            <a:off x="2374307" y="3023658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1</a:t>
            </a: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 hasCustomPrompt="1"/>
          </p:nvPr>
        </p:nvSpPr>
        <p:spPr>
          <a:xfrm>
            <a:off x="2374307" y="3512032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3</a:t>
            </a:r>
          </a:p>
        </p:txBody>
      </p:sp>
      <p:sp>
        <p:nvSpPr>
          <p:cNvPr id="20" name="Content Placeholder 20"/>
          <p:cNvSpPr>
            <a:spLocks noGrp="1"/>
          </p:cNvSpPr>
          <p:nvPr>
            <p:ph sz="quarter" idx="15" hasCustomPrompt="1"/>
          </p:nvPr>
        </p:nvSpPr>
        <p:spPr>
          <a:xfrm>
            <a:off x="2374307" y="3267845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787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erio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1" y="23"/>
            <a:ext cx="9144000" cy="29318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10800000">
            <a:off x="-1" y="2931887"/>
            <a:ext cx="9144001" cy="87083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5521623" y="3462552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6" y="3106057"/>
            <a:ext cx="3954037" cy="198316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sp>
        <p:nvSpPr>
          <p:cNvPr id="7" name="Shape 22"/>
          <p:cNvSpPr txBox="1">
            <a:spLocks noGrp="1"/>
          </p:cNvSpPr>
          <p:nvPr>
            <p:ph type="body" idx="13"/>
          </p:nvPr>
        </p:nvSpPr>
        <p:spPr>
          <a:xfrm>
            <a:off x="674942" y="170349"/>
            <a:ext cx="7794114" cy="253578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14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F5F5F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390525" y="963269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4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dirty="0"/>
              <a:t>Gracias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 hasCustomPrompt="1"/>
          </p:nvPr>
        </p:nvSpPr>
        <p:spPr>
          <a:xfrm>
            <a:off x="2374308" y="2489617"/>
            <a:ext cx="3950291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tx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del instructor(a)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"/>
          <a:stretch/>
        </p:blipFill>
        <p:spPr>
          <a:xfrm>
            <a:off x="987425" y="2489617"/>
            <a:ext cx="1150124" cy="1148317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" name="Straight Connector 3"/>
          <p:cNvCxnSpPr/>
          <p:nvPr userDrawn="1"/>
        </p:nvCxnSpPr>
        <p:spPr>
          <a:xfrm>
            <a:off x="390525" y="2177143"/>
            <a:ext cx="8222100" cy="0"/>
          </a:xfrm>
          <a:prstGeom prst="line">
            <a:avLst/>
          </a:prstGeom>
          <a:ln w="19050">
            <a:solidFill>
              <a:srgbClr val="3A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525" y="4414744"/>
            <a:ext cx="1983783" cy="434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2113" y="4412487"/>
            <a:ext cx="1411432" cy="434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1350" y="4412487"/>
            <a:ext cx="1311275" cy="437092"/>
          </a:xfrm>
          <a:prstGeom prst="rect">
            <a:avLst/>
          </a:prstGeom>
        </p:spPr>
      </p:pic>
      <p:sp>
        <p:nvSpPr>
          <p:cNvPr id="21" name="Content Placeholder 20"/>
          <p:cNvSpPr>
            <a:spLocks noGrp="1"/>
          </p:cNvSpPr>
          <p:nvPr>
            <p:ph sz="quarter" idx="13" hasCustomPrompt="1"/>
          </p:nvPr>
        </p:nvSpPr>
        <p:spPr>
          <a:xfrm>
            <a:off x="2374307" y="3023658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1</a:t>
            </a:r>
          </a:p>
        </p:txBody>
      </p:sp>
      <p:sp>
        <p:nvSpPr>
          <p:cNvPr id="23" name="Content Placeholder 20"/>
          <p:cNvSpPr>
            <a:spLocks noGrp="1"/>
          </p:cNvSpPr>
          <p:nvPr>
            <p:ph sz="quarter" idx="14" hasCustomPrompt="1"/>
          </p:nvPr>
        </p:nvSpPr>
        <p:spPr>
          <a:xfrm>
            <a:off x="2374307" y="3512032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3</a:t>
            </a:r>
          </a:p>
        </p:txBody>
      </p:sp>
      <p:sp>
        <p:nvSpPr>
          <p:cNvPr id="24" name="Content Placeholder 20"/>
          <p:cNvSpPr>
            <a:spLocks noGrp="1"/>
          </p:cNvSpPr>
          <p:nvPr>
            <p:ph sz="quarter" idx="15" hasCustomPrompt="1"/>
          </p:nvPr>
        </p:nvSpPr>
        <p:spPr>
          <a:xfrm>
            <a:off x="2374307" y="3267845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22383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3A404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390525" y="963269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4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dirty="0"/>
              <a:t>Gracias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 hasCustomPrompt="1"/>
          </p:nvPr>
        </p:nvSpPr>
        <p:spPr>
          <a:xfrm>
            <a:off x="2374308" y="2489617"/>
            <a:ext cx="3950291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del instructor(a)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"/>
          <a:stretch/>
        </p:blipFill>
        <p:spPr>
          <a:xfrm>
            <a:off x="987425" y="2489617"/>
            <a:ext cx="1150124" cy="1148317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" name="Straight Connector 3"/>
          <p:cNvCxnSpPr/>
          <p:nvPr userDrawn="1"/>
        </p:nvCxnSpPr>
        <p:spPr>
          <a:xfrm>
            <a:off x="390525" y="2177143"/>
            <a:ext cx="8222100" cy="0"/>
          </a:xfrm>
          <a:prstGeom prst="line">
            <a:avLst/>
          </a:prstGeom>
          <a:ln w="19050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525" y="4414744"/>
            <a:ext cx="1983783" cy="434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2113" y="4412487"/>
            <a:ext cx="1411432" cy="434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1350" y="4412487"/>
            <a:ext cx="1311275" cy="437092"/>
          </a:xfrm>
          <a:prstGeom prst="rect">
            <a:avLst/>
          </a:prstGeom>
        </p:spPr>
      </p:pic>
      <p:sp>
        <p:nvSpPr>
          <p:cNvPr id="18" name="Content Placeholder 20"/>
          <p:cNvSpPr>
            <a:spLocks noGrp="1"/>
          </p:cNvSpPr>
          <p:nvPr>
            <p:ph sz="quarter" idx="13" hasCustomPrompt="1"/>
          </p:nvPr>
        </p:nvSpPr>
        <p:spPr>
          <a:xfrm>
            <a:off x="2374307" y="3023658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1</a:t>
            </a: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 hasCustomPrompt="1"/>
          </p:nvPr>
        </p:nvSpPr>
        <p:spPr>
          <a:xfrm>
            <a:off x="2374307" y="3512032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3</a:t>
            </a:r>
          </a:p>
        </p:txBody>
      </p:sp>
      <p:sp>
        <p:nvSpPr>
          <p:cNvPr id="20" name="Content Placeholder 20"/>
          <p:cNvSpPr>
            <a:spLocks noGrp="1"/>
          </p:cNvSpPr>
          <p:nvPr>
            <p:ph sz="quarter" idx="15" hasCustomPrompt="1"/>
          </p:nvPr>
        </p:nvSpPr>
        <p:spPr>
          <a:xfrm>
            <a:off x="2374307" y="3267845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113102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_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7"/>
          <p:cNvSpPr txBox="1"/>
          <p:nvPr userDrawn="1"/>
        </p:nvSpPr>
        <p:spPr>
          <a:xfrm rot="10800000" flipH="1">
            <a:off x="3385201" y="0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38"/>
          <p:cNvSpPr/>
          <p:nvPr userDrawn="1"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8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5F5F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390525" y="963269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l">
              <a:spcBef>
                <a:spcPts val="0"/>
              </a:spcBef>
              <a:buSzPct val="100000"/>
              <a:defRPr sz="4400" baseline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dirty="0"/>
              <a:t>TÍTULO DEL CURSO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 hasCustomPrompt="1"/>
          </p:nvPr>
        </p:nvSpPr>
        <p:spPr>
          <a:xfrm>
            <a:off x="2374308" y="2489617"/>
            <a:ext cx="3950291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tx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del instructor(a)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0525" y="2177143"/>
            <a:ext cx="8222100" cy="0"/>
          </a:xfrm>
          <a:prstGeom prst="line">
            <a:avLst/>
          </a:prstGeom>
          <a:ln w="19050">
            <a:solidFill>
              <a:srgbClr val="3A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525" y="4414744"/>
            <a:ext cx="1983783" cy="434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2113" y="4412487"/>
            <a:ext cx="1411432" cy="434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1350" y="4412487"/>
            <a:ext cx="1311275" cy="437092"/>
          </a:xfrm>
          <a:prstGeom prst="rect">
            <a:avLst/>
          </a:prstGeom>
        </p:spPr>
      </p:pic>
      <p:sp>
        <p:nvSpPr>
          <p:cNvPr id="21" name="Content Placeholder 20"/>
          <p:cNvSpPr>
            <a:spLocks noGrp="1"/>
          </p:cNvSpPr>
          <p:nvPr>
            <p:ph sz="quarter" idx="13" hasCustomPrompt="1"/>
          </p:nvPr>
        </p:nvSpPr>
        <p:spPr>
          <a:xfrm>
            <a:off x="2374307" y="3023658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1</a:t>
            </a:r>
          </a:p>
        </p:txBody>
      </p:sp>
      <p:sp>
        <p:nvSpPr>
          <p:cNvPr id="23" name="Content Placeholder 20"/>
          <p:cNvSpPr>
            <a:spLocks noGrp="1"/>
          </p:cNvSpPr>
          <p:nvPr>
            <p:ph sz="quarter" idx="14" hasCustomPrompt="1"/>
          </p:nvPr>
        </p:nvSpPr>
        <p:spPr>
          <a:xfrm>
            <a:off x="2374307" y="3512032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3</a:t>
            </a:r>
          </a:p>
        </p:txBody>
      </p:sp>
      <p:sp>
        <p:nvSpPr>
          <p:cNvPr id="24" name="Content Placeholder 20"/>
          <p:cNvSpPr>
            <a:spLocks noGrp="1"/>
          </p:cNvSpPr>
          <p:nvPr>
            <p:ph sz="quarter" idx="15" hasCustomPrompt="1"/>
          </p:nvPr>
        </p:nvSpPr>
        <p:spPr>
          <a:xfrm>
            <a:off x="2374307" y="3267845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2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57"/>
          <a:stretch/>
        </p:blipFill>
        <p:spPr>
          <a:xfrm>
            <a:off x="972260" y="2484497"/>
            <a:ext cx="1190694" cy="1190694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30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A404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Wallpaper_Material_Design_01.png (1440×2560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2000250" y="-2000251"/>
            <a:ext cx="51435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390525" y="963269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4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dirty="0"/>
              <a:t>TÍTULO DEL CURSO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 hasCustomPrompt="1"/>
          </p:nvPr>
        </p:nvSpPr>
        <p:spPr>
          <a:xfrm>
            <a:off x="2374308" y="2489617"/>
            <a:ext cx="3950291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del instructor(a)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0525" y="2177143"/>
            <a:ext cx="8222100" cy="0"/>
          </a:xfrm>
          <a:prstGeom prst="line">
            <a:avLst/>
          </a:prstGeom>
          <a:ln w="19050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525" y="4414744"/>
            <a:ext cx="1983783" cy="434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2113" y="4412487"/>
            <a:ext cx="1411432" cy="434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1350" y="4412487"/>
            <a:ext cx="1311275" cy="437092"/>
          </a:xfrm>
          <a:prstGeom prst="rect">
            <a:avLst/>
          </a:prstGeom>
        </p:spPr>
      </p:pic>
      <p:sp>
        <p:nvSpPr>
          <p:cNvPr id="16" name="Content Placeholder 20"/>
          <p:cNvSpPr>
            <a:spLocks noGrp="1"/>
          </p:cNvSpPr>
          <p:nvPr>
            <p:ph sz="quarter" idx="13" hasCustomPrompt="1"/>
          </p:nvPr>
        </p:nvSpPr>
        <p:spPr>
          <a:xfrm>
            <a:off x="2374307" y="3023658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1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14" hasCustomPrompt="1"/>
          </p:nvPr>
        </p:nvSpPr>
        <p:spPr>
          <a:xfrm>
            <a:off x="2374307" y="3512032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3</a:t>
            </a:r>
          </a:p>
        </p:txBody>
      </p:sp>
      <p:sp>
        <p:nvSpPr>
          <p:cNvPr id="18" name="Content Placeholder 20"/>
          <p:cNvSpPr>
            <a:spLocks noGrp="1"/>
          </p:cNvSpPr>
          <p:nvPr>
            <p:ph sz="quarter" idx="15" hasCustomPrompt="1"/>
          </p:nvPr>
        </p:nvSpPr>
        <p:spPr>
          <a:xfrm>
            <a:off x="2374307" y="3267845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2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57"/>
          <a:stretch/>
        </p:blipFill>
        <p:spPr>
          <a:xfrm>
            <a:off x="972260" y="2484497"/>
            <a:ext cx="1190694" cy="1190694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04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435A6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t and Design 5 LG G4 Wallpaper.jpg (1440×2560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2000250" y="-2054528"/>
            <a:ext cx="5143500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 lang="es-419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7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sp>
        <p:nvSpPr>
          <p:cNvPr id="7" name="Shape 22"/>
          <p:cNvSpPr txBox="1">
            <a:spLocks noGrp="1"/>
          </p:cNvSpPr>
          <p:nvPr>
            <p:ph type="body" idx="13"/>
          </p:nvPr>
        </p:nvSpPr>
        <p:spPr>
          <a:xfrm>
            <a:off x="3726426" y="570271"/>
            <a:ext cx="4967574" cy="405900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511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A404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-419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67" r:id="rId3"/>
    <p:sldLayoutId id="2147483649" r:id="rId4"/>
    <p:sldLayoutId id="2147483662" r:id="rId5"/>
    <p:sldLayoutId id="2147483650" r:id="rId6"/>
    <p:sldLayoutId id="2147483651" r:id="rId7"/>
    <p:sldLayoutId id="2147483653" r:id="rId8"/>
    <p:sldLayoutId id="2147483668" r:id="rId9"/>
    <p:sldLayoutId id="2147483676" r:id="rId10"/>
    <p:sldLayoutId id="2147483654" r:id="rId11"/>
    <p:sldLayoutId id="2147483655" r:id="rId12"/>
    <p:sldLayoutId id="2147483657" r:id="rId13"/>
    <p:sldLayoutId id="2147483671" r:id="rId14"/>
    <p:sldLayoutId id="2147483670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chemeClr val="bg1">
              <a:lumMod val="9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3600" dirty="0"/>
              <a:t>CSS3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Gabriela </a:t>
            </a:r>
            <a:r>
              <a:rPr lang="es-PE" dirty="0" err="1"/>
              <a:t>Alvarez</a:t>
            </a:r>
            <a:r>
              <a:rPr lang="es-PE" dirty="0"/>
              <a:t> Carrión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AEDA926-36EB-4326-A0A4-5C16071F8E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4307" y="3023658"/>
            <a:ext cx="3950292" cy="281919"/>
          </a:xfrm>
        </p:spPr>
        <p:txBody>
          <a:bodyPr/>
          <a:lstStyle/>
          <a:p>
            <a:r>
              <a:rPr lang="es-PE" dirty="0"/>
              <a:t>Bach. Ingeniería de Sistemas e Informática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648027-49DE-4CD7-B539-37D1AAE17BB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374307" y="3267845"/>
            <a:ext cx="3950292" cy="281919"/>
          </a:xfrm>
        </p:spPr>
        <p:txBody>
          <a:bodyPr/>
          <a:lstStyle/>
          <a:p>
            <a:r>
              <a:rPr lang="es-PE" dirty="0"/>
              <a:t>Fundadora e Instructora de </a:t>
            </a:r>
            <a:r>
              <a:rPr lang="es-PE" dirty="0" err="1"/>
              <a:t>Dhamyc</a:t>
            </a:r>
            <a:r>
              <a:rPr lang="es-PE" dirty="0"/>
              <a:t> Community</a:t>
            </a:r>
          </a:p>
        </p:txBody>
      </p:sp>
    </p:spTree>
    <p:extLst>
      <p:ext uri="{BB962C8B-B14F-4D97-AF65-F5344CB8AC3E}">
        <p14:creationId xmlns:p14="http://schemas.microsoft.com/office/powerpoint/2010/main" val="188381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092" y="488250"/>
            <a:ext cx="5707257" cy="4090800"/>
          </a:xfrm>
        </p:spPr>
        <p:txBody>
          <a:bodyPr/>
          <a:lstStyle/>
          <a:p>
            <a:r>
              <a:rPr lang="es-PE" sz="4800" dirty="0"/>
              <a:t>DEMO</a:t>
            </a:r>
            <a:br>
              <a:rPr lang="es-PE" sz="4800" dirty="0"/>
            </a:br>
            <a:r>
              <a:rPr lang="es-PE" sz="28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Aplicando CSS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477926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848" y="1556119"/>
            <a:ext cx="1955061" cy="19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51"/>
            <a:ext cx="9125768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7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50605" y="1535075"/>
            <a:ext cx="7634176" cy="2073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800" dirty="0"/>
              <a:t>Selectores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27721" y="1414130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05" y="1603685"/>
            <a:ext cx="1936130" cy="193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9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SELECTOR UNIVERSAL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471900" y="2272145"/>
            <a:ext cx="4265200" cy="636155"/>
          </a:xfrm>
        </p:spPr>
        <p:txBody>
          <a:bodyPr/>
          <a:lstStyle/>
          <a:p>
            <a:r>
              <a:rPr lang="es-PE" sz="2000" dirty="0"/>
              <a:t>Afectará a todos los elementos.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22" y="3320950"/>
            <a:ext cx="6506956" cy="1822550"/>
          </a:xfrm>
          <a:prstGeom prst="rect">
            <a:avLst/>
          </a:prstGeom>
        </p:spPr>
      </p:pic>
      <p:sp>
        <p:nvSpPr>
          <p:cNvPr id="5" name="Rectángulo 7"/>
          <p:cNvSpPr/>
          <p:nvPr/>
        </p:nvSpPr>
        <p:spPr>
          <a:xfrm>
            <a:off x="1483622" y="3320950"/>
            <a:ext cx="645459" cy="297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630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SELECTOR DE TIPO O ETIQUETA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4694250" y="2618509"/>
            <a:ext cx="3999900" cy="2010765"/>
          </a:xfrm>
        </p:spPr>
        <p:txBody>
          <a:bodyPr/>
          <a:lstStyle/>
          <a:p>
            <a:r>
              <a:rPr lang="es-PE" sz="2000" dirty="0"/>
              <a:t>Es la selección de etiquetas ya establecidas.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18167"/>
          <a:stretch/>
        </p:blipFill>
        <p:spPr>
          <a:xfrm>
            <a:off x="471900" y="1672941"/>
            <a:ext cx="2472900" cy="3470559"/>
          </a:xfrm>
          <a:prstGeom prst="rect">
            <a:avLst/>
          </a:prstGeom>
        </p:spPr>
      </p:pic>
      <p:sp>
        <p:nvSpPr>
          <p:cNvPr id="5" name="Rectángulo 7"/>
          <p:cNvSpPr/>
          <p:nvPr/>
        </p:nvSpPr>
        <p:spPr>
          <a:xfrm>
            <a:off x="471901" y="1672942"/>
            <a:ext cx="427752" cy="3312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166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SELECTOR DESCENDENTE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471900" y="2369127"/>
            <a:ext cx="8222250" cy="1174173"/>
          </a:xfrm>
        </p:spPr>
        <p:txBody>
          <a:bodyPr/>
          <a:lstStyle/>
          <a:p>
            <a:r>
              <a:rPr lang="es-PE" sz="2000" dirty="0"/>
              <a:t>La selección de los elementos que se encuentra dentro de otro elemento.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064000"/>
            <a:ext cx="3724275" cy="1079500"/>
          </a:xfrm>
          <a:prstGeom prst="rect">
            <a:avLst/>
          </a:prstGeom>
        </p:spPr>
      </p:pic>
      <p:sp>
        <p:nvSpPr>
          <p:cNvPr id="6" name="Rectángulo 7"/>
          <p:cNvSpPr/>
          <p:nvPr/>
        </p:nvSpPr>
        <p:spPr>
          <a:xfrm>
            <a:off x="2362200" y="4108647"/>
            <a:ext cx="970935" cy="297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291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SELECTOR DE CLASE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4694250" y="2641827"/>
            <a:ext cx="3999900" cy="1987447"/>
          </a:xfrm>
        </p:spPr>
        <p:txBody>
          <a:bodyPr/>
          <a:lstStyle/>
          <a:p>
            <a:r>
              <a:rPr lang="es-PE" sz="2000" dirty="0"/>
              <a:t>Asignación de una clase a uno o varios elementos.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1827"/>
            <a:ext cx="3244850" cy="1307873"/>
          </a:xfrm>
          <a:prstGeom prst="rect">
            <a:avLst/>
          </a:prstGeom>
        </p:spPr>
      </p:pic>
      <p:sp>
        <p:nvSpPr>
          <p:cNvPr id="6" name="Rectángulo 7"/>
          <p:cNvSpPr/>
          <p:nvPr/>
        </p:nvSpPr>
        <p:spPr>
          <a:xfrm>
            <a:off x="0" y="2641827"/>
            <a:ext cx="1386348" cy="396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590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SELECTOR DE ID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4694250" y="2722223"/>
            <a:ext cx="3999900" cy="1907051"/>
          </a:xfrm>
        </p:spPr>
        <p:txBody>
          <a:bodyPr/>
          <a:lstStyle/>
          <a:p>
            <a:r>
              <a:rPr lang="es-PE" sz="2000" dirty="0"/>
              <a:t>Asignación de una ID a un elemento de la pagina.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2223"/>
            <a:ext cx="3187700" cy="1564151"/>
          </a:xfrm>
          <a:prstGeom prst="rect">
            <a:avLst/>
          </a:prstGeom>
        </p:spPr>
      </p:pic>
      <p:sp>
        <p:nvSpPr>
          <p:cNvPr id="6" name="Rectángulo 7"/>
          <p:cNvSpPr/>
          <p:nvPr/>
        </p:nvSpPr>
        <p:spPr>
          <a:xfrm>
            <a:off x="0" y="2722223"/>
            <a:ext cx="1209368" cy="419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515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092" y="488250"/>
            <a:ext cx="5707257" cy="4090800"/>
          </a:xfrm>
        </p:spPr>
        <p:txBody>
          <a:bodyPr/>
          <a:lstStyle/>
          <a:p>
            <a:r>
              <a:rPr lang="es-PE" sz="4800" dirty="0"/>
              <a:t>DEMO</a:t>
            </a:r>
            <a:br>
              <a:rPr lang="es-PE" sz="4800" dirty="0"/>
            </a:br>
            <a:r>
              <a:rPr lang="es-PE" sz="28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Selectores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477926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848" y="1556119"/>
            <a:ext cx="1955061" cy="19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8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129"/>
            <a:ext cx="9135126" cy="46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8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233174"/>
            <a:ext cx="4045200" cy="252011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dirty="0"/>
              <a:t>Agenda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>
              <a:lnSpc>
                <a:spcPct val="50000"/>
              </a:lnSpc>
              <a:spcBef>
                <a:spcPts val="0"/>
              </a:spcBef>
              <a:buAutoNum type="arabicPeriod"/>
            </a:pPr>
            <a:r>
              <a:rPr lang="es-PE" sz="1600" dirty="0"/>
              <a:t>Introducción a CSS3</a:t>
            </a:r>
          </a:p>
          <a:p>
            <a:pPr marL="342900" lvl="0" indent="-342900">
              <a:lnSpc>
                <a:spcPct val="50000"/>
              </a:lnSpc>
              <a:spcBef>
                <a:spcPts val="0"/>
              </a:spcBef>
              <a:buAutoNum type="arabicPeriod"/>
            </a:pPr>
            <a:r>
              <a:rPr lang="es-PE" sz="1600" dirty="0"/>
              <a:t>Selectores</a:t>
            </a:r>
          </a:p>
          <a:p>
            <a:pPr marL="342900" lvl="0" indent="-342900">
              <a:lnSpc>
                <a:spcPct val="50000"/>
              </a:lnSpc>
              <a:spcBef>
                <a:spcPts val="0"/>
              </a:spcBef>
              <a:buAutoNum type="arabicPeriod"/>
            </a:pPr>
            <a:r>
              <a:rPr lang="es-PE" sz="1600" dirty="0"/>
              <a:t>Colores</a:t>
            </a:r>
          </a:p>
          <a:p>
            <a:pPr marL="342900" lvl="0" indent="-342900">
              <a:lnSpc>
                <a:spcPct val="50000"/>
              </a:lnSpc>
              <a:spcBef>
                <a:spcPts val="0"/>
              </a:spcBef>
              <a:buAutoNum type="arabicPeriod"/>
            </a:pPr>
            <a:r>
              <a:rPr lang="es-PE" sz="1600" dirty="0"/>
              <a:t>Fuentes</a:t>
            </a:r>
          </a:p>
          <a:p>
            <a:pPr marL="342900" lvl="0" indent="-342900">
              <a:lnSpc>
                <a:spcPct val="50000"/>
              </a:lnSpc>
              <a:spcBef>
                <a:spcPts val="0"/>
              </a:spcBef>
              <a:buAutoNum type="arabicPeriod"/>
            </a:pPr>
            <a:r>
              <a:rPr lang="es-PE" sz="1600" dirty="0"/>
              <a:t>Modelo de caja</a:t>
            </a:r>
          </a:p>
          <a:p>
            <a:pPr marL="342900" lvl="0" indent="-342900">
              <a:lnSpc>
                <a:spcPct val="50000"/>
              </a:lnSpc>
              <a:spcBef>
                <a:spcPts val="0"/>
              </a:spcBef>
              <a:buAutoNum type="arabicPeriod"/>
            </a:pPr>
            <a:r>
              <a:rPr lang="es-PE" sz="1600" dirty="0"/>
              <a:t>Posiciones</a:t>
            </a:r>
          </a:p>
          <a:p>
            <a:pPr marL="342900" lvl="0" indent="-342900">
              <a:lnSpc>
                <a:spcPct val="50000"/>
              </a:lnSpc>
              <a:spcBef>
                <a:spcPts val="0"/>
              </a:spcBef>
              <a:buAutoNum type="arabicPeriod"/>
            </a:pPr>
            <a:r>
              <a:rPr lang="es-PE" sz="1600" dirty="0"/>
              <a:t>Transiciones y transformaciones</a:t>
            </a:r>
          </a:p>
          <a:p>
            <a:pPr marL="342900" lvl="0" indent="-342900">
              <a:lnSpc>
                <a:spcPct val="50000"/>
              </a:lnSpc>
              <a:spcBef>
                <a:spcPts val="0"/>
              </a:spcBef>
              <a:buAutoNum type="arabicPeriod"/>
            </a:pPr>
            <a:r>
              <a:rPr lang="es-PE" sz="1600" dirty="0"/>
              <a:t>Animaciones</a:t>
            </a:r>
          </a:p>
          <a:p>
            <a:pPr marL="342900" lvl="0" indent="-342900">
              <a:lnSpc>
                <a:spcPct val="50000"/>
              </a:lnSpc>
              <a:spcBef>
                <a:spcPts val="0"/>
              </a:spcBef>
              <a:buAutoNum type="arabicPeriod"/>
            </a:pPr>
            <a:r>
              <a:rPr lang="es-PE" sz="1600" dirty="0"/>
              <a:t>Media </a:t>
            </a:r>
            <a:r>
              <a:rPr lang="es-PE" sz="1600" dirty="0" err="1"/>
              <a:t>Queries</a:t>
            </a:r>
            <a:endParaRPr lang="es-PE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50605" y="1535075"/>
            <a:ext cx="7634176" cy="2073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800" dirty="0"/>
              <a:t>Colores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27721" y="1414130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05" y="1578254"/>
            <a:ext cx="1986992" cy="19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2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26077" y="205401"/>
            <a:ext cx="2808000" cy="1730300"/>
          </a:xfrm>
        </p:spPr>
        <p:txBody>
          <a:bodyPr/>
          <a:lstStyle/>
          <a:p>
            <a:r>
              <a:rPr lang="es-PE" sz="4800" dirty="0"/>
              <a:t>Palabras Claves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33" y="0"/>
            <a:ext cx="3729417" cy="3643414"/>
          </a:xfrm>
          <a:prstGeom prst="rect">
            <a:avLst/>
          </a:prstGeom>
        </p:spPr>
      </p:pic>
      <p:sp>
        <p:nvSpPr>
          <p:cNvPr id="9" name="Marcador de texto 2"/>
          <p:cNvSpPr>
            <a:spLocks noGrp="1"/>
          </p:cNvSpPr>
          <p:nvPr>
            <p:ph type="body" idx="1"/>
          </p:nvPr>
        </p:nvSpPr>
        <p:spPr>
          <a:xfrm>
            <a:off x="149877" y="2152650"/>
            <a:ext cx="2993375" cy="2686050"/>
          </a:xfrm>
        </p:spPr>
        <p:txBody>
          <a:bodyPr/>
          <a:lstStyle/>
          <a:p>
            <a:r>
              <a:rPr lang="es-PE" sz="2400" dirty="0" err="1"/>
              <a:t>aqua</a:t>
            </a:r>
            <a:r>
              <a:rPr lang="es-PE" sz="2400" dirty="0"/>
              <a:t>, </a:t>
            </a:r>
            <a:r>
              <a:rPr lang="es-PE" sz="2400" dirty="0" err="1"/>
              <a:t>black</a:t>
            </a:r>
            <a:r>
              <a:rPr lang="es-PE" sz="2400" dirty="0"/>
              <a:t>, blue, </a:t>
            </a:r>
            <a:r>
              <a:rPr lang="es-PE" sz="2400" dirty="0" err="1"/>
              <a:t>fuchsia</a:t>
            </a:r>
            <a:r>
              <a:rPr lang="es-PE" sz="2400" dirty="0"/>
              <a:t>, gray, </a:t>
            </a:r>
            <a:r>
              <a:rPr lang="es-PE" sz="2400" dirty="0" err="1"/>
              <a:t>green</a:t>
            </a:r>
            <a:r>
              <a:rPr lang="es-PE" sz="2400" dirty="0"/>
              <a:t>, lime, </a:t>
            </a:r>
            <a:r>
              <a:rPr lang="es-PE" sz="2400" dirty="0" err="1"/>
              <a:t>maroon</a:t>
            </a:r>
            <a:r>
              <a:rPr lang="es-PE" sz="2400" dirty="0"/>
              <a:t>, </a:t>
            </a:r>
            <a:r>
              <a:rPr lang="es-PE" sz="2400" dirty="0" err="1"/>
              <a:t>navy</a:t>
            </a:r>
            <a:r>
              <a:rPr lang="es-PE" sz="2400" dirty="0"/>
              <a:t>, olive, </a:t>
            </a:r>
            <a:r>
              <a:rPr lang="es-PE" sz="2400" dirty="0" err="1"/>
              <a:t>orange</a:t>
            </a:r>
            <a:r>
              <a:rPr lang="es-PE" sz="2400" dirty="0"/>
              <a:t>, </a:t>
            </a:r>
            <a:r>
              <a:rPr lang="es-PE" sz="2400" dirty="0" err="1"/>
              <a:t>purple</a:t>
            </a:r>
            <a:r>
              <a:rPr lang="es-PE" sz="2400" dirty="0"/>
              <a:t>, red, </a:t>
            </a:r>
            <a:r>
              <a:rPr lang="es-PE" sz="2400" dirty="0" err="1"/>
              <a:t>silver</a:t>
            </a:r>
            <a:r>
              <a:rPr lang="es-PE" sz="2400" dirty="0"/>
              <a:t>, </a:t>
            </a:r>
            <a:r>
              <a:rPr lang="es-PE" sz="2400" dirty="0" err="1"/>
              <a:t>teal</a:t>
            </a:r>
            <a:r>
              <a:rPr lang="es-PE" sz="2400" dirty="0"/>
              <a:t>, </a:t>
            </a:r>
            <a:r>
              <a:rPr lang="es-PE" sz="2400" dirty="0" err="1"/>
              <a:t>white</a:t>
            </a:r>
            <a:r>
              <a:rPr lang="es-PE" sz="2400" dirty="0"/>
              <a:t>, </a:t>
            </a:r>
            <a:r>
              <a:rPr lang="es-PE" sz="2400" dirty="0" err="1"/>
              <a:t>yellow</a:t>
            </a:r>
            <a:endParaRPr lang="es-PE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37" y="3643415"/>
            <a:ext cx="4355671" cy="150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03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077" y="357800"/>
            <a:ext cx="2808000" cy="1375750"/>
          </a:xfrm>
        </p:spPr>
        <p:txBody>
          <a:bodyPr/>
          <a:lstStyle/>
          <a:p>
            <a:r>
              <a:rPr lang="es-PE" sz="4000" dirty="0"/>
              <a:t>RGB Decimal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6075" y="2038350"/>
            <a:ext cx="2808000" cy="2590950"/>
          </a:xfrm>
        </p:spPr>
        <p:txBody>
          <a:bodyPr/>
          <a:lstStyle/>
          <a:p>
            <a:r>
              <a:rPr lang="es-PE" sz="2000" dirty="0"/>
              <a:t>Indica la cantidad de ROJO, VERDE y  AZUL con los valores de 0 hasta 255.</a:t>
            </a:r>
          </a:p>
        </p:txBody>
      </p:sp>
      <p:pic>
        <p:nvPicPr>
          <p:cNvPr id="1026" name="Picture 2" descr="Resultado de imagen para colores BASICOS  RGB decim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03" y="357800"/>
            <a:ext cx="5681297" cy="234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703" y="3853481"/>
            <a:ext cx="5482581" cy="12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3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077" y="357800"/>
            <a:ext cx="2808000" cy="1375750"/>
          </a:xfrm>
        </p:spPr>
        <p:txBody>
          <a:bodyPr/>
          <a:lstStyle/>
          <a:p>
            <a:r>
              <a:rPr lang="es-PE" sz="4000" dirty="0"/>
              <a:t>RGB Porcentual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6075" y="2038350"/>
            <a:ext cx="2808000" cy="2590950"/>
          </a:xfrm>
        </p:spPr>
        <p:txBody>
          <a:bodyPr/>
          <a:lstStyle/>
          <a:p>
            <a:r>
              <a:rPr lang="es-PE" sz="2400" dirty="0"/>
              <a:t>Indica la cantidad de ROJO, VERDE y  AZUL con los valores de 0% hasta el 100%.</a:t>
            </a:r>
          </a:p>
          <a:p>
            <a:endParaRPr lang="es-PE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3" y="0"/>
            <a:ext cx="3690938" cy="33660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379" y="3834581"/>
            <a:ext cx="5677436" cy="13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9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57800"/>
            <a:ext cx="3238500" cy="1375750"/>
          </a:xfrm>
        </p:spPr>
        <p:txBody>
          <a:bodyPr/>
          <a:lstStyle/>
          <a:p>
            <a:r>
              <a:rPr lang="es-PE" sz="3500" dirty="0"/>
              <a:t>RGB HEXADECIMAL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6074" y="2038350"/>
            <a:ext cx="3012425" cy="2819400"/>
          </a:xfrm>
        </p:spPr>
        <p:txBody>
          <a:bodyPr/>
          <a:lstStyle/>
          <a:p>
            <a:r>
              <a:rPr lang="es-PE" sz="2800" dirty="0"/>
              <a:t>De los valores de 0 hasta el 15 en hexadecimal.</a:t>
            </a:r>
          </a:p>
          <a:p>
            <a:r>
              <a:rPr lang="es-PE" sz="2800" dirty="0"/>
              <a:t>0, 1, 2, 3, 4, 5, 6, 7, 8, 9, A, B, C, D, E, F</a:t>
            </a:r>
          </a:p>
        </p:txBody>
      </p:sp>
      <p:pic>
        <p:nvPicPr>
          <p:cNvPr id="2050" name="Picture 2" descr="Resultado de imagen para google material design COL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0"/>
          <a:stretch/>
        </p:blipFill>
        <p:spPr bwMode="auto">
          <a:xfrm>
            <a:off x="3238499" y="0"/>
            <a:ext cx="5905501" cy="394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3930563"/>
            <a:ext cx="4267200" cy="12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8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092" y="488250"/>
            <a:ext cx="5707257" cy="4090800"/>
          </a:xfrm>
        </p:spPr>
        <p:txBody>
          <a:bodyPr/>
          <a:lstStyle/>
          <a:p>
            <a:r>
              <a:rPr lang="es-PE" sz="4800" dirty="0"/>
              <a:t>DEMO</a:t>
            </a:r>
            <a:br>
              <a:rPr lang="es-PE" sz="4800" dirty="0"/>
            </a:br>
            <a:r>
              <a:rPr lang="es-PE" sz="28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Colores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477926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848" y="1556119"/>
            <a:ext cx="1955061" cy="19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41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3165"/>
            <a:ext cx="8648700" cy="513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24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50605" y="1535075"/>
            <a:ext cx="7634176" cy="2073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800" dirty="0"/>
              <a:t>Fuentes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27721" y="1414130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5" y="1405053"/>
            <a:ext cx="2333393" cy="23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73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077" y="357800"/>
            <a:ext cx="2808000" cy="4461850"/>
          </a:xfrm>
        </p:spPr>
        <p:txBody>
          <a:bodyPr anchor="ctr"/>
          <a:lstStyle/>
          <a:p>
            <a:pPr algn="ctr"/>
            <a:r>
              <a:rPr lang="es-PE" sz="4400" dirty="0"/>
              <a:t>Importar Fuentes de Google </a:t>
            </a:r>
            <a:r>
              <a:rPr lang="es-PE" sz="4400" dirty="0" err="1"/>
              <a:t>Fonts</a:t>
            </a:r>
            <a:endParaRPr lang="es-PE" sz="4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3470"/>
          <a:stretch/>
        </p:blipFill>
        <p:spPr>
          <a:xfrm>
            <a:off x="3314700" y="834422"/>
            <a:ext cx="5829300" cy="35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1" y="-82026"/>
            <a:ext cx="4391285" cy="44063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49" y="2363402"/>
            <a:ext cx="5962651" cy="2820323"/>
          </a:xfrm>
          <a:prstGeom prst="rect">
            <a:avLst/>
          </a:prstGeom>
        </p:spPr>
      </p:pic>
      <p:sp>
        <p:nvSpPr>
          <p:cNvPr id="4" name="Rectángulo 7"/>
          <p:cNvSpPr/>
          <p:nvPr/>
        </p:nvSpPr>
        <p:spPr>
          <a:xfrm>
            <a:off x="3151853" y="2348654"/>
            <a:ext cx="5962651" cy="710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7"/>
          <p:cNvSpPr/>
          <p:nvPr/>
        </p:nvSpPr>
        <p:spPr>
          <a:xfrm>
            <a:off x="4630299" y="3304703"/>
            <a:ext cx="885597" cy="382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7"/>
          <p:cNvSpPr/>
          <p:nvPr/>
        </p:nvSpPr>
        <p:spPr>
          <a:xfrm>
            <a:off x="4630299" y="3941958"/>
            <a:ext cx="1106824" cy="382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7"/>
          <p:cNvSpPr/>
          <p:nvPr/>
        </p:nvSpPr>
        <p:spPr>
          <a:xfrm>
            <a:off x="4763034" y="4579213"/>
            <a:ext cx="1106824" cy="382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95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00px-CSS3_logo_and_wordmark.svg.png (2000×2821)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2546" y="1396528"/>
            <a:ext cx="1892595" cy="221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50605" y="1535075"/>
            <a:ext cx="7634176" cy="2073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800" dirty="0"/>
              <a:t>Introducción a </a:t>
            </a:r>
            <a:br>
              <a:rPr lang="es-PE" sz="4800" dirty="0"/>
            </a:br>
            <a:r>
              <a:rPr lang="es-PE" sz="4800" dirty="0"/>
              <a:t>CSS3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27721" y="1414130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522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092" y="488250"/>
            <a:ext cx="5707257" cy="4090800"/>
          </a:xfrm>
        </p:spPr>
        <p:txBody>
          <a:bodyPr/>
          <a:lstStyle/>
          <a:p>
            <a:r>
              <a:rPr lang="es-PE" sz="4800" dirty="0"/>
              <a:t>DEMO</a:t>
            </a:r>
            <a:br>
              <a:rPr lang="es-PE" sz="4800" dirty="0"/>
            </a:br>
            <a:r>
              <a:rPr lang="es-PE" sz="28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Google </a:t>
            </a:r>
            <a:r>
              <a:rPr lang="es-PE" sz="2800" dirty="0" err="1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Fonts</a:t>
            </a:r>
            <a:endParaRPr lang="es-PE" sz="2800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477926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848" y="1556119"/>
            <a:ext cx="1955061" cy="19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25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314325"/>
            <a:ext cx="90963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53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50605" y="1535075"/>
            <a:ext cx="7634176" cy="2073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800" dirty="0"/>
              <a:t>Modelo de Caja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27721" y="1414130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05" y="1705634"/>
            <a:ext cx="1728942" cy="172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11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600" dirty="0"/>
              <a:t>Elementos de una caja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243994" y="3411570"/>
            <a:ext cx="4045200" cy="1235099"/>
          </a:xfrm>
        </p:spPr>
        <p:txBody>
          <a:bodyPr/>
          <a:lstStyle/>
          <a:p>
            <a:r>
              <a:rPr lang="es-PE" dirty="0"/>
              <a:t>La caja existe en todos los elementos de una pagina como:</a:t>
            </a:r>
          </a:p>
          <a:p>
            <a:r>
              <a:rPr lang="es-PE" dirty="0"/>
              <a:t>H1, H2, DIV, LI, P …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idx="2"/>
          </p:nvPr>
        </p:nvSpPr>
        <p:spPr>
          <a:xfrm>
            <a:off x="4639780" y="584848"/>
            <a:ext cx="1021880" cy="355300"/>
          </a:xfrm>
        </p:spPr>
        <p:txBody>
          <a:bodyPr/>
          <a:lstStyle/>
          <a:p>
            <a:r>
              <a:rPr lang="es-PE" dirty="0" err="1"/>
              <a:t>Margin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" r="676"/>
          <a:stretch/>
        </p:blipFill>
        <p:spPr>
          <a:xfrm>
            <a:off x="4557957" y="1233175"/>
            <a:ext cx="4586043" cy="2163840"/>
          </a:xfrm>
          <a:prstGeom prst="rect">
            <a:avLst/>
          </a:prstGeom>
        </p:spPr>
      </p:pic>
      <p:grpSp>
        <p:nvGrpSpPr>
          <p:cNvPr id="17" name="Grupo 16"/>
          <p:cNvGrpSpPr/>
          <p:nvPr/>
        </p:nvGrpSpPr>
        <p:grpSpPr>
          <a:xfrm>
            <a:off x="5162550" y="1892300"/>
            <a:ext cx="292100" cy="247650"/>
            <a:chOff x="5162550" y="1892300"/>
            <a:chExt cx="292100" cy="247650"/>
          </a:xfrm>
        </p:grpSpPr>
        <p:cxnSp>
          <p:nvCxnSpPr>
            <p:cNvPr id="10" name="Conector recto 9"/>
            <p:cNvCxnSpPr/>
            <p:nvPr/>
          </p:nvCxnSpPr>
          <p:spPr>
            <a:xfrm>
              <a:off x="5308600" y="1892300"/>
              <a:ext cx="0" cy="24765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162550" y="1892300"/>
              <a:ext cx="292100" cy="9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 flipH="1">
              <a:off x="5162550" y="2130950"/>
              <a:ext cx="292100" cy="9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>
            <a:off x="5170170" y="3081019"/>
            <a:ext cx="292100" cy="315995"/>
            <a:chOff x="5162550" y="1892300"/>
            <a:chExt cx="292100" cy="247650"/>
          </a:xfrm>
        </p:grpSpPr>
        <p:cxnSp>
          <p:nvCxnSpPr>
            <p:cNvPr id="19" name="Conector recto 18"/>
            <p:cNvCxnSpPr/>
            <p:nvPr/>
          </p:nvCxnSpPr>
          <p:spPr>
            <a:xfrm>
              <a:off x="5308600" y="1892300"/>
              <a:ext cx="0" cy="24765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5162550" y="1892300"/>
              <a:ext cx="292100" cy="9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5162550" y="2130950"/>
              <a:ext cx="292100" cy="9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6412230" y="2763807"/>
            <a:ext cx="292100" cy="315995"/>
            <a:chOff x="5162550" y="1892300"/>
            <a:chExt cx="292100" cy="247650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5308600" y="1892300"/>
              <a:ext cx="0" cy="24765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H="1">
              <a:off x="5162550" y="1892300"/>
              <a:ext cx="292100" cy="9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 flipH="1">
              <a:off x="5162550" y="2130950"/>
              <a:ext cx="292100" cy="9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Grupo 25"/>
          <p:cNvGrpSpPr/>
          <p:nvPr/>
        </p:nvGrpSpPr>
        <p:grpSpPr>
          <a:xfrm>
            <a:off x="6412230" y="2157097"/>
            <a:ext cx="292100" cy="315995"/>
            <a:chOff x="5162550" y="1892300"/>
            <a:chExt cx="292100" cy="247650"/>
          </a:xfrm>
        </p:grpSpPr>
        <p:cxnSp>
          <p:nvCxnSpPr>
            <p:cNvPr id="27" name="Conector recto 26"/>
            <p:cNvCxnSpPr/>
            <p:nvPr/>
          </p:nvCxnSpPr>
          <p:spPr>
            <a:xfrm>
              <a:off x="5308600" y="1892300"/>
              <a:ext cx="0" cy="24765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 flipH="1">
              <a:off x="5162550" y="1892300"/>
              <a:ext cx="292100" cy="9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>
              <a:off x="5162550" y="2130950"/>
              <a:ext cx="292100" cy="9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1" name="Conector recto 30"/>
          <p:cNvCxnSpPr/>
          <p:nvPr/>
        </p:nvCxnSpPr>
        <p:spPr>
          <a:xfrm flipH="1">
            <a:off x="4718014" y="3239016"/>
            <a:ext cx="59820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4718014" y="1089660"/>
            <a:ext cx="0" cy="214935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H="1">
            <a:off x="4718014" y="2016125"/>
            <a:ext cx="61221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H="1" flipV="1">
            <a:off x="6558280" y="2320925"/>
            <a:ext cx="1180162" cy="185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 flipH="1" flipV="1">
            <a:off x="6558280" y="2930525"/>
            <a:ext cx="1180162" cy="136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V="1">
            <a:off x="7738442" y="2322782"/>
            <a:ext cx="0" cy="184625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Marcador de texto 7"/>
          <p:cNvSpPr txBox="1">
            <a:spLocks/>
          </p:cNvSpPr>
          <p:nvPr/>
        </p:nvSpPr>
        <p:spPr>
          <a:xfrm>
            <a:off x="7227502" y="4271172"/>
            <a:ext cx="1021880" cy="3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PE" dirty="0" err="1"/>
              <a:t>Padding</a:t>
            </a:r>
            <a:endParaRPr lang="es-PE" dirty="0"/>
          </a:p>
        </p:txBody>
      </p:sp>
      <p:cxnSp>
        <p:nvCxnSpPr>
          <p:cNvPr id="44" name="Conector recto 43"/>
          <p:cNvCxnSpPr/>
          <p:nvPr/>
        </p:nvCxnSpPr>
        <p:spPr>
          <a:xfrm flipV="1">
            <a:off x="8461540" y="765471"/>
            <a:ext cx="0" cy="184625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Marcador de texto 7"/>
          <p:cNvSpPr txBox="1">
            <a:spLocks/>
          </p:cNvSpPr>
          <p:nvPr/>
        </p:nvSpPr>
        <p:spPr>
          <a:xfrm>
            <a:off x="7681434" y="277595"/>
            <a:ext cx="1448600" cy="3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PE" dirty="0" err="1"/>
              <a:t>Background</a:t>
            </a:r>
            <a:endParaRPr lang="es-PE" dirty="0"/>
          </a:p>
        </p:txBody>
      </p:sp>
      <p:cxnSp>
        <p:nvCxnSpPr>
          <p:cNvPr id="46" name="Conector recto 45"/>
          <p:cNvCxnSpPr/>
          <p:nvPr/>
        </p:nvCxnSpPr>
        <p:spPr>
          <a:xfrm flipV="1">
            <a:off x="5907025" y="2715475"/>
            <a:ext cx="0" cy="184625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Marcador de texto 7"/>
          <p:cNvSpPr txBox="1">
            <a:spLocks/>
          </p:cNvSpPr>
          <p:nvPr/>
        </p:nvSpPr>
        <p:spPr>
          <a:xfrm>
            <a:off x="5447872" y="4674797"/>
            <a:ext cx="1021880" cy="3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PE" dirty="0"/>
              <a:t>Content</a:t>
            </a:r>
          </a:p>
        </p:txBody>
      </p:sp>
      <p:cxnSp>
        <p:nvCxnSpPr>
          <p:cNvPr id="48" name="Conector recto 47"/>
          <p:cNvCxnSpPr/>
          <p:nvPr/>
        </p:nvCxnSpPr>
        <p:spPr>
          <a:xfrm flipV="1">
            <a:off x="6066682" y="570561"/>
            <a:ext cx="289" cy="159377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Marcador de texto 7"/>
          <p:cNvSpPr txBox="1">
            <a:spLocks/>
          </p:cNvSpPr>
          <p:nvPr/>
        </p:nvSpPr>
        <p:spPr>
          <a:xfrm>
            <a:off x="5907025" y="143504"/>
            <a:ext cx="1448600" cy="3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PE" dirty="0" err="1"/>
              <a:t>Border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55769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0" y="1248229"/>
            <a:ext cx="4380439" cy="2769733"/>
          </a:xfrm>
          <a:prstGeom prst="rect">
            <a:avLst/>
          </a:prstGeom>
        </p:spPr>
      </p:pic>
      <p:sp>
        <p:nvSpPr>
          <p:cNvPr id="6" name="Título 8"/>
          <p:cNvSpPr>
            <a:spLocks noGrp="1"/>
          </p:cNvSpPr>
          <p:nvPr>
            <p:ph type="title"/>
          </p:nvPr>
        </p:nvSpPr>
        <p:spPr>
          <a:xfrm>
            <a:off x="4688114" y="790733"/>
            <a:ext cx="4137163" cy="3345838"/>
          </a:xfrm>
        </p:spPr>
        <p:txBody>
          <a:bodyPr/>
          <a:lstStyle/>
          <a:p>
            <a:r>
              <a:rPr lang="es-PE" sz="5400" dirty="0">
                <a:solidFill>
                  <a:schemeClr val="bg1"/>
                </a:solidFill>
              </a:rPr>
              <a:t>MARGENES DE </a:t>
            </a:r>
            <a:br>
              <a:rPr lang="es-PE" sz="5400" dirty="0">
                <a:solidFill>
                  <a:schemeClr val="bg1"/>
                </a:solidFill>
              </a:rPr>
            </a:br>
            <a:r>
              <a:rPr lang="es-PE" sz="5400" dirty="0">
                <a:solidFill>
                  <a:schemeClr val="bg1"/>
                </a:solidFill>
              </a:rPr>
              <a:t>LA </a:t>
            </a:r>
            <a:br>
              <a:rPr lang="es-PE" sz="5400" dirty="0">
                <a:solidFill>
                  <a:schemeClr val="bg1"/>
                </a:solidFill>
              </a:rPr>
            </a:br>
            <a:r>
              <a:rPr lang="es-PE" sz="5400" dirty="0">
                <a:solidFill>
                  <a:schemeClr val="bg1"/>
                </a:solidFill>
              </a:rPr>
              <a:t>CAJA</a:t>
            </a:r>
          </a:p>
        </p:txBody>
      </p:sp>
    </p:spTree>
    <p:extLst>
      <p:ext uri="{BB962C8B-B14F-4D97-AF65-F5344CB8AC3E}">
        <p14:creationId xmlns:p14="http://schemas.microsoft.com/office/powerpoint/2010/main" val="4200208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5" y="170774"/>
            <a:ext cx="3454173" cy="4972726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226077" y="357799"/>
            <a:ext cx="2808000" cy="3227229"/>
          </a:xfrm>
        </p:spPr>
        <p:txBody>
          <a:bodyPr/>
          <a:lstStyle/>
          <a:p>
            <a:r>
              <a:rPr lang="es-PE" sz="5400" dirty="0"/>
              <a:t>TIPOS DE BORDES</a:t>
            </a:r>
          </a:p>
        </p:txBody>
      </p:sp>
    </p:spTree>
    <p:extLst>
      <p:ext uri="{BB962C8B-B14F-4D97-AF65-F5344CB8AC3E}">
        <p14:creationId xmlns:p14="http://schemas.microsoft.com/office/powerpoint/2010/main" val="1777530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092" y="488250"/>
            <a:ext cx="5707257" cy="4090800"/>
          </a:xfrm>
        </p:spPr>
        <p:txBody>
          <a:bodyPr/>
          <a:lstStyle/>
          <a:p>
            <a:r>
              <a:rPr lang="es-PE" sz="4800" dirty="0"/>
              <a:t>DEMO</a:t>
            </a:r>
            <a:br>
              <a:rPr lang="es-PE" sz="4800" dirty="0"/>
            </a:br>
            <a:r>
              <a:rPr lang="es-PE" sz="28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Modelo caja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477926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848" y="1556119"/>
            <a:ext cx="1955061" cy="19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61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2" y="3812041"/>
            <a:ext cx="8953908" cy="74544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39" y="88446"/>
            <a:ext cx="5066620" cy="28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1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23" y="1290148"/>
            <a:ext cx="4425949" cy="27244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20" y="761498"/>
            <a:ext cx="4619745" cy="31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30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r="8111"/>
          <a:stretch/>
        </p:blipFill>
        <p:spPr>
          <a:xfrm>
            <a:off x="72571" y="3373195"/>
            <a:ext cx="9013372" cy="14936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504" y="0"/>
            <a:ext cx="4997506" cy="30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5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Cascading</a:t>
            </a:r>
            <a:r>
              <a:rPr lang="es-PE" dirty="0"/>
              <a:t> Style </a:t>
            </a:r>
            <a:r>
              <a:rPr lang="es-PE" dirty="0" err="1"/>
              <a:t>Sheets</a:t>
            </a:r>
            <a:r>
              <a:rPr lang="es-PE" dirty="0"/>
              <a:t> - CSS3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222100" cy="512153"/>
          </a:xfrm>
        </p:spPr>
        <p:txBody>
          <a:bodyPr/>
          <a:lstStyle/>
          <a:p>
            <a:r>
              <a:rPr lang="es-PE" dirty="0"/>
              <a:t>Hoja de estilos para controlar la presentación de una pagina HTML y XHTML.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33" y="2843878"/>
            <a:ext cx="4651563" cy="1860625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77477" y="2843878"/>
            <a:ext cx="1774656" cy="512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PE" dirty="0"/>
              <a:t>Selector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77477" y="4048735"/>
            <a:ext cx="1774656" cy="512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PE" dirty="0"/>
              <a:t>Atributos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76310" y="3518113"/>
            <a:ext cx="1774656" cy="512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PE" dirty="0"/>
              <a:t>Valores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506532" y="2843878"/>
            <a:ext cx="645459" cy="297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015569" y="3141233"/>
            <a:ext cx="889457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3919000" y="3141233"/>
            <a:ext cx="2438769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u="sng" dirty="0"/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1617076" y="2992555"/>
            <a:ext cx="767457" cy="107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1646856" y="4030266"/>
            <a:ext cx="1202513" cy="261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4" idx="3"/>
            <a:endCxn id="7" idx="1"/>
          </p:cNvCxnSpPr>
          <p:nvPr/>
        </p:nvCxnSpPr>
        <p:spPr>
          <a:xfrm flipV="1">
            <a:off x="6703696" y="3774190"/>
            <a:ext cx="37261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78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50605" y="1535075"/>
            <a:ext cx="7634176" cy="2073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800" dirty="0"/>
              <a:t>Posiciones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27721" y="1414130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05" y="1592533"/>
            <a:ext cx="1958433" cy="19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16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STATIC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2500" dirty="0"/>
              <a:t>Posicionamiento normal o estático. Ignora los valores de las propiedades </a:t>
            </a:r>
            <a:r>
              <a:rPr lang="es-PE" sz="2500" b="1" dirty="0"/>
              <a:t>top, </a:t>
            </a:r>
            <a:r>
              <a:rPr lang="es-PE" sz="2500" b="1" dirty="0" err="1"/>
              <a:t>right</a:t>
            </a:r>
            <a:r>
              <a:rPr lang="es-PE" sz="2500" b="1" dirty="0"/>
              <a:t>, </a:t>
            </a:r>
            <a:r>
              <a:rPr lang="es-PE" sz="2500" b="1" dirty="0" err="1"/>
              <a:t>bottom</a:t>
            </a:r>
            <a:r>
              <a:rPr lang="es-PE" sz="2500" b="1" dirty="0"/>
              <a:t> y </a:t>
            </a:r>
            <a:r>
              <a:rPr lang="es-PE" sz="2500" b="1" dirty="0" err="1"/>
              <a:t>left</a:t>
            </a:r>
            <a:r>
              <a:rPr lang="es-PE" sz="2500" dirty="0"/>
              <a:t> que se verán a continuación.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975" y="2902857"/>
            <a:ext cx="4209145" cy="63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63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RELATIVE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2500" dirty="0"/>
              <a:t>Posicionamiento relativo. Desplazamiento de la caja con </a:t>
            </a:r>
            <a:r>
              <a:rPr lang="es-PE" sz="2500" b="1" dirty="0"/>
              <a:t>top, </a:t>
            </a:r>
            <a:r>
              <a:rPr lang="es-PE" sz="2500" b="1" dirty="0" err="1"/>
              <a:t>right</a:t>
            </a:r>
            <a:r>
              <a:rPr lang="es-PE" sz="2500" b="1" dirty="0"/>
              <a:t>, </a:t>
            </a:r>
            <a:r>
              <a:rPr lang="es-PE" sz="2500" b="1" dirty="0" err="1"/>
              <a:t>bottom</a:t>
            </a:r>
            <a:r>
              <a:rPr lang="es-PE" sz="2500" b="1" dirty="0"/>
              <a:t> y </a:t>
            </a:r>
            <a:r>
              <a:rPr lang="es-PE" sz="2500" b="1" dirty="0" err="1"/>
              <a:t>left</a:t>
            </a:r>
            <a:r>
              <a:rPr lang="es-PE" sz="2500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81" y="3077029"/>
            <a:ext cx="4609221" cy="6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75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ABSOLUTE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</p:spPr>
        <p:txBody>
          <a:bodyPr/>
          <a:lstStyle/>
          <a:p>
            <a:r>
              <a:rPr lang="es-PE" sz="2500" dirty="0"/>
              <a:t>Se controla con </a:t>
            </a:r>
            <a:r>
              <a:rPr lang="es-PE" sz="2500" b="1" dirty="0"/>
              <a:t>top, </a:t>
            </a:r>
            <a:r>
              <a:rPr lang="es-PE" sz="2500" b="1" dirty="0" err="1"/>
              <a:t>right</a:t>
            </a:r>
            <a:r>
              <a:rPr lang="es-PE" sz="2500" b="1" dirty="0"/>
              <a:t>, </a:t>
            </a:r>
            <a:r>
              <a:rPr lang="es-PE" sz="2500" b="1" dirty="0" err="1"/>
              <a:t>bottom</a:t>
            </a:r>
            <a:r>
              <a:rPr lang="es-PE" sz="2500" b="1" dirty="0"/>
              <a:t> y </a:t>
            </a:r>
            <a:r>
              <a:rPr lang="es-PE" sz="2500" b="1" dirty="0" err="1"/>
              <a:t>left</a:t>
            </a:r>
            <a:r>
              <a:rPr lang="es-PE" sz="2500" b="1" dirty="0"/>
              <a:t>, </a:t>
            </a:r>
            <a:r>
              <a:rPr lang="es-PE" sz="2500" dirty="0"/>
              <a:t>es compleja, el desplazamiento depende del posicionamiento de su elemento contenedor.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950" y="3149601"/>
            <a:ext cx="4347393" cy="6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16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FIXED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2500" dirty="0"/>
              <a:t>Posicionamiento fijo. El desplazamiento es la mismo que el absoluto, pero el elemento permanece inamovible en la pantalla.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801" y="2835048"/>
            <a:ext cx="4381914" cy="8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53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FLOAT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2500" dirty="0"/>
              <a:t>Posicionamiento flotante. El desplazamiento de la caja muy a la derecha o a la izquierda, dejando que el siguiente elemento tome su lugar.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950" y="2791293"/>
            <a:ext cx="4403875" cy="9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60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092" y="488250"/>
            <a:ext cx="5707257" cy="4090800"/>
          </a:xfrm>
        </p:spPr>
        <p:txBody>
          <a:bodyPr/>
          <a:lstStyle/>
          <a:p>
            <a:r>
              <a:rPr lang="es-PE" sz="4800" dirty="0"/>
              <a:t>DEMO</a:t>
            </a:r>
            <a:br>
              <a:rPr lang="es-PE" sz="4800" dirty="0"/>
            </a:br>
            <a:r>
              <a:rPr lang="es-PE" sz="28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Posiciones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477926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848" y="1556119"/>
            <a:ext cx="1955061" cy="19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88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8830" y="3607695"/>
            <a:ext cx="6573394" cy="953400"/>
          </a:xfrm>
        </p:spPr>
        <p:txBody>
          <a:bodyPr/>
          <a:lstStyle/>
          <a:p>
            <a:pPr algn="ctr"/>
            <a:r>
              <a:rPr lang="es-PE" sz="5000" dirty="0"/>
              <a:t>position: </a:t>
            </a:r>
            <a:r>
              <a:rPr lang="es-PE" sz="5000" dirty="0" err="1"/>
              <a:t>static</a:t>
            </a:r>
            <a:r>
              <a:rPr lang="es-PE" sz="5000" dirty="0"/>
              <a:t>;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" y="0"/>
            <a:ext cx="3021468" cy="302146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62" y="0"/>
            <a:ext cx="5920638" cy="30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15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8830" y="3607695"/>
            <a:ext cx="6573394" cy="953400"/>
          </a:xfrm>
        </p:spPr>
        <p:txBody>
          <a:bodyPr/>
          <a:lstStyle/>
          <a:p>
            <a:pPr algn="ctr"/>
            <a:r>
              <a:rPr lang="es-PE" sz="5000" dirty="0"/>
              <a:t>position: </a:t>
            </a:r>
            <a:r>
              <a:rPr lang="es-PE" sz="5000" dirty="0" err="1"/>
              <a:t>relative</a:t>
            </a:r>
            <a:r>
              <a:rPr lang="es-PE" sz="5000" dirty="0"/>
              <a:t>;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5" y="0"/>
            <a:ext cx="2391455" cy="30350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232" y="7245"/>
            <a:ext cx="6343767" cy="29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28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8830" y="3607695"/>
            <a:ext cx="6573394" cy="953400"/>
          </a:xfrm>
        </p:spPr>
        <p:txBody>
          <a:bodyPr/>
          <a:lstStyle/>
          <a:p>
            <a:pPr algn="ctr"/>
            <a:r>
              <a:rPr lang="es-PE" sz="5000" dirty="0"/>
              <a:t>position: </a:t>
            </a:r>
            <a:r>
              <a:rPr lang="es-PE" sz="5000" dirty="0" err="1"/>
              <a:t>absolute</a:t>
            </a:r>
            <a:r>
              <a:rPr lang="es-PE" sz="5000" dirty="0"/>
              <a:t>;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35" y="0"/>
            <a:ext cx="2401207" cy="30415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040" y="0"/>
            <a:ext cx="6121754" cy="30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6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Snntaxis</a:t>
            </a:r>
            <a:r>
              <a:rPr lang="es-PE" dirty="0"/>
              <a:t> 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Se emplean los signos “{“, “}” , “:” y “;”.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726426" y="76200"/>
            <a:ext cx="5178088" cy="4909457"/>
          </a:xfrm>
        </p:spPr>
        <p:txBody>
          <a:bodyPr/>
          <a:lstStyle/>
          <a:p>
            <a:r>
              <a:rPr lang="es-PE" sz="1700" dirty="0" err="1">
                <a:solidFill>
                  <a:schemeClr val="accent3"/>
                </a:solidFill>
              </a:rPr>
              <a:t>body</a:t>
            </a:r>
            <a:r>
              <a:rPr lang="es-PE" sz="1700" dirty="0"/>
              <a:t> </a:t>
            </a:r>
            <a:r>
              <a:rPr lang="es-PE" sz="1700" dirty="0">
                <a:solidFill>
                  <a:schemeClr val="bg2"/>
                </a:solidFill>
              </a:rPr>
              <a:t>{</a:t>
            </a:r>
            <a:r>
              <a:rPr lang="es-PE" sz="1700" dirty="0"/>
              <a:t>//Selector </a:t>
            </a:r>
            <a:endParaRPr lang="es-PE" sz="1700" dirty="0">
              <a:solidFill>
                <a:schemeClr val="bg2"/>
              </a:solidFill>
            </a:endParaRPr>
          </a:p>
          <a:p>
            <a:r>
              <a:rPr lang="es-PE" sz="1700" dirty="0">
                <a:solidFill>
                  <a:schemeClr val="accent2"/>
                </a:solidFill>
              </a:rPr>
              <a:t>	</a:t>
            </a:r>
            <a:r>
              <a:rPr lang="es-PE" sz="1700" dirty="0" err="1">
                <a:solidFill>
                  <a:schemeClr val="accent2"/>
                </a:solidFill>
              </a:rPr>
              <a:t>width</a:t>
            </a:r>
            <a:r>
              <a:rPr lang="es-PE" sz="1700" dirty="0">
                <a:solidFill>
                  <a:schemeClr val="accent2"/>
                </a:solidFill>
              </a:rPr>
              <a:t>: </a:t>
            </a:r>
            <a:r>
              <a:rPr lang="es-PE" sz="1700" dirty="0">
                <a:solidFill>
                  <a:schemeClr val="tx1">
                    <a:lumMod val="75000"/>
                  </a:schemeClr>
                </a:solidFill>
              </a:rPr>
              <a:t>100%; </a:t>
            </a:r>
            <a:r>
              <a:rPr lang="es-PE" sz="1700" dirty="0"/>
              <a:t>//Atributo - valor</a:t>
            </a:r>
          </a:p>
          <a:p>
            <a:r>
              <a:rPr lang="es-PE" sz="1700" dirty="0">
                <a:solidFill>
                  <a:schemeClr val="accent2"/>
                </a:solidFill>
              </a:rPr>
              <a:t>	</a:t>
            </a:r>
            <a:r>
              <a:rPr lang="es-PE" sz="1700" dirty="0" err="1">
                <a:solidFill>
                  <a:schemeClr val="accent2"/>
                </a:solidFill>
              </a:rPr>
              <a:t>height</a:t>
            </a:r>
            <a:r>
              <a:rPr lang="es-PE" sz="1700" dirty="0">
                <a:solidFill>
                  <a:schemeClr val="accent2"/>
                </a:solidFill>
              </a:rPr>
              <a:t>:</a:t>
            </a:r>
            <a:r>
              <a:rPr lang="es-PE" sz="1700" dirty="0">
                <a:solidFill>
                  <a:schemeClr val="tx1">
                    <a:lumMod val="75000"/>
                  </a:schemeClr>
                </a:solidFill>
              </a:rPr>
              <a:t> 100%;</a:t>
            </a:r>
            <a:r>
              <a:rPr lang="es-PE" sz="1700" dirty="0"/>
              <a:t> //Atributo - valor</a:t>
            </a:r>
            <a:endParaRPr lang="es-PE" sz="17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s-PE" sz="1700" dirty="0">
                <a:solidFill>
                  <a:schemeClr val="bg2"/>
                </a:solidFill>
              </a:rPr>
              <a:t>}</a:t>
            </a:r>
          </a:p>
          <a:p>
            <a:r>
              <a:rPr lang="es-PE" sz="1700" dirty="0">
                <a:solidFill>
                  <a:schemeClr val="accent3"/>
                </a:solidFill>
              </a:rPr>
              <a:t>.clase</a:t>
            </a:r>
            <a:r>
              <a:rPr lang="es-PE" sz="1700" dirty="0"/>
              <a:t> </a:t>
            </a:r>
            <a:r>
              <a:rPr lang="es-PE" sz="1700" dirty="0">
                <a:solidFill>
                  <a:schemeClr val="bg2"/>
                </a:solidFill>
              </a:rPr>
              <a:t>{</a:t>
            </a:r>
            <a:r>
              <a:rPr lang="es-PE" sz="1700" dirty="0"/>
              <a:t>// Contenido</a:t>
            </a:r>
            <a:r>
              <a:rPr lang="es-PE" sz="1700" dirty="0">
                <a:solidFill>
                  <a:schemeClr val="bg2"/>
                </a:solidFill>
              </a:rPr>
              <a:t> </a:t>
            </a:r>
          </a:p>
          <a:p>
            <a:r>
              <a:rPr lang="es-PE" sz="1700" dirty="0">
                <a:solidFill>
                  <a:schemeClr val="bg2"/>
                </a:solidFill>
              </a:rPr>
              <a:t>}</a:t>
            </a:r>
          </a:p>
          <a:p>
            <a:r>
              <a:rPr lang="es-PE" sz="1700" dirty="0">
                <a:solidFill>
                  <a:schemeClr val="accent3"/>
                </a:solidFill>
              </a:rPr>
              <a:t>#id</a:t>
            </a:r>
            <a:r>
              <a:rPr lang="es-PE" sz="1700" dirty="0"/>
              <a:t> </a:t>
            </a:r>
            <a:r>
              <a:rPr lang="es-PE" sz="1700" dirty="0">
                <a:solidFill>
                  <a:schemeClr val="bg2"/>
                </a:solidFill>
              </a:rPr>
              <a:t>{</a:t>
            </a:r>
            <a:r>
              <a:rPr lang="es-PE" sz="1700" dirty="0"/>
              <a:t>// Contenido</a:t>
            </a:r>
            <a:endParaRPr lang="es-PE" sz="1700" dirty="0">
              <a:solidFill>
                <a:schemeClr val="bg2"/>
              </a:solidFill>
            </a:endParaRPr>
          </a:p>
          <a:p>
            <a:r>
              <a:rPr lang="es-PE" sz="1700" dirty="0">
                <a:solidFill>
                  <a:schemeClr val="bg2"/>
                </a:solidFill>
              </a:rPr>
              <a:t>}</a:t>
            </a:r>
          </a:p>
          <a:p>
            <a:r>
              <a:rPr lang="es-PE" sz="1700" dirty="0">
                <a:solidFill>
                  <a:schemeClr val="bg2"/>
                </a:solidFill>
              </a:rPr>
              <a:t> </a:t>
            </a:r>
            <a:r>
              <a:rPr lang="es-PE" sz="1700" dirty="0">
                <a:solidFill>
                  <a:schemeClr val="accent3"/>
                </a:solidFill>
              </a:rPr>
              <a:t>* </a:t>
            </a:r>
            <a:r>
              <a:rPr lang="es-PE" sz="1700" dirty="0">
                <a:solidFill>
                  <a:schemeClr val="bg2"/>
                </a:solidFill>
              </a:rPr>
              <a:t>{</a:t>
            </a:r>
            <a:r>
              <a:rPr lang="es-PE" sz="1700" dirty="0"/>
              <a:t>// Contenido</a:t>
            </a:r>
            <a:endParaRPr lang="es-PE" sz="1700" dirty="0">
              <a:solidFill>
                <a:schemeClr val="bg2"/>
              </a:solidFill>
            </a:endParaRPr>
          </a:p>
          <a:p>
            <a:r>
              <a:rPr lang="es-PE" sz="1700" dirty="0">
                <a:solidFill>
                  <a:schemeClr val="bg2"/>
                </a:solidFill>
              </a:rPr>
              <a:t> }</a:t>
            </a:r>
          </a:p>
          <a:p>
            <a:endParaRPr lang="es-PE" sz="1700" dirty="0">
              <a:solidFill>
                <a:schemeClr val="bg2"/>
              </a:solidFill>
            </a:endParaRPr>
          </a:p>
          <a:p>
            <a:endParaRPr lang="es-PE" sz="1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825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8830" y="3607695"/>
            <a:ext cx="6573394" cy="953400"/>
          </a:xfrm>
        </p:spPr>
        <p:txBody>
          <a:bodyPr/>
          <a:lstStyle/>
          <a:p>
            <a:pPr algn="ctr"/>
            <a:r>
              <a:rPr lang="es-PE" sz="5000" dirty="0"/>
              <a:t>position: </a:t>
            </a:r>
            <a:r>
              <a:rPr lang="es-PE" sz="5000" dirty="0" err="1"/>
              <a:t>fixed</a:t>
            </a:r>
            <a:r>
              <a:rPr lang="es-PE" sz="5000" dirty="0"/>
              <a:t>;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4" y="0"/>
            <a:ext cx="2657248" cy="301445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0"/>
            <a:ext cx="4728480" cy="30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574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8830" y="3607695"/>
            <a:ext cx="6573394" cy="953400"/>
          </a:xfrm>
        </p:spPr>
        <p:txBody>
          <a:bodyPr/>
          <a:lstStyle/>
          <a:p>
            <a:pPr algn="ctr"/>
            <a:r>
              <a:rPr lang="es-PE" sz="5000" dirty="0" err="1"/>
              <a:t>Float</a:t>
            </a:r>
            <a:r>
              <a:rPr lang="es-PE" sz="5000" dirty="0"/>
              <a:t>: ……… 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5" y="0"/>
            <a:ext cx="3483073" cy="30391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12" y="0"/>
            <a:ext cx="5200688" cy="30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42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8830" y="3607695"/>
            <a:ext cx="6573394" cy="953400"/>
          </a:xfrm>
        </p:spPr>
        <p:txBody>
          <a:bodyPr/>
          <a:lstStyle/>
          <a:p>
            <a:pPr algn="ctr"/>
            <a:r>
              <a:rPr lang="es-PE" sz="5000" dirty="0" err="1"/>
              <a:t>clear</a:t>
            </a:r>
            <a:r>
              <a:rPr lang="es-PE" sz="5000" dirty="0"/>
              <a:t>: ……… 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7" y="0"/>
            <a:ext cx="3285281" cy="3039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625" y="0"/>
            <a:ext cx="3967089" cy="299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8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50605" y="1535075"/>
            <a:ext cx="7634176" cy="2073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000" dirty="0"/>
              <a:t>Transiciones y</a:t>
            </a:r>
            <a:br>
              <a:rPr lang="es-PE" sz="4000" dirty="0"/>
            </a:br>
            <a:r>
              <a:rPr lang="es-PE" sz="4000" dirty="0"/>
              <a:t>transformaciones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27721" y="1414130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5" y="1440759"/>
            <a:ext cx="2141036" cy="21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943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TRANSICIONES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1900" y="2811854"/>
            <a:ext cx="5239583" cy="2026752"/>
          </a:xfrm>
        </p:spPr>
        <p:txBody>
          <a:bodyPr/>
          <a:lstStyle/>
          <a:p>
            <a:r>
              <a:rPr lang="en-US" dirty="0"/>
              <a:t>transition-property:  /background/ , /all/ , …;</a:t>
            </a:r>
          </a:p>
          <a:p>
            <a:r>
              <a:rPr lang="en-US" dirty="0"/>
              <a:t>transition-duration: 2s;</a:t>
            </a:r>
          </a:p>
          <a:p>
            <a:r>
              <a:rPr lang="en-US" dirty="0"/>
              <a:t>transition-timing-function:  /linear /, /ease-in/ , … ;</a:t>
            </a:r>
          </a:p>
          <a:p>
            <a:r>
              <a:rPr lang="en-US" dirty="0"/>
              <a:t>transition-delay: 1s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71900" y="1856433"/>
            <a:ext cx="8222100" cy="605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dirty="0"/>
              <a:t>Controla la velocidad que se va modificar las propiedades de un elemento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94363" y="2782034"/>
            <a:ext cx="3249637" cy="2026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dirty="0"/>
              <a:t>-&gt;	Propiedad a animar</a:t>
            </a:r>
          </a:p>
          <a:p>
            <a:r>
              <a:rPr lang="es-ES" dirty="0"/>
              <a:t>-&gt;	Duración</a:t>
            </a:r>
          </a:p>
          <a:p>
            <a:r>
              <a:rPr lang="es-ES" dirty="0"/>
              <a:t>-&gt;	Curva de aceleración</a:t>
            </a:r>
          </a:p>
          <a:p>
            <a:r>
              <a:rPr lang="es-ES" dirty="0"/>
              <a:t>-&gt;	Tiempo de espera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44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222100" cy="1147682"/>
          </a:xfrm>
        </p:spPr>
        <p:txBody>
          <a:bodyPr/>
          <a:lstStyle/>
          <a:p>
            <a:r>
              <a:rPr lang="es-ES" dirty="0"/>
              <a:t>Modifica el desplazamiento, escala, rotación de un elemento.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18" y="3291840"/>
            <a:ext cx="5521527" cy="149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73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0365" y="2015150"/>
            <a:ext cx="2808000" cy="953400"/>
          </a:xfrm>
        </p:spPr>
        <p:txBody>
          <a:bodyPr/>
          <a:lstStyle/>
          <a:p>
            <a:r>
              <a:rPr lang="es-ES" sz="2800" dirty="0"/>
              <a:t>Desplazamiento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371851" y="341671"/>
            <a:ext cx="5643562" cy="2801579"/>
          </a:xfrm>
        </p:spPr>
        <p:txBody>
          <a:bodyPr/>
          <a:lstStyle/>
          <a:p>
            <a:r>
              <a:rPr lang="en-US" sz="2400" b="1" dirty="0"/>
              <a:t>transform: translate(</a:t>
            </a:r>
            <a:r>
              <a:rPr lang="en-US" sz="2400" b="1" dirty="0" err="1"/>
              <a:t>desplazamiento</a:t>
            </a:r>
            <a:r>
              <a:rPr lang="en-US" sz="2400" b="1" dirty="0"/>
              <a:t>-x, </a:t>
            </a:r>
            <a:r>
              <a:rPr lang="en-US" sz="2400" b="1" dirty="0" err="1"/>
              <a:t>desplazamiento</a:t>
            </a:r>
            <a:r>
              <a:rPr lang="en-US" sz="2400" b="1" dirty="0"/>
              <a:t>-y)</a:t>
            </a:r>
          </a:p>
          <a:p>
            <a:r>
              <a:rPr lang="es-ES" sz="2400" dirty="0"/>
              <a:t>o solo por un eje con </a:t>
            </a:r>
          </a:p>
          <a:p>
            <a:r>
              <a:rPr lang="es-ES" sz="2400" b="1" dirty="0" err="1"/>
              <a:t>translateX</a:t>
            </a:r>
            <a:r>
              <a:rPr lang="es-ES" sz="2400" b="1" dirty="0"/>
              <a:t>() 	o 	</a:t>
            </a:r>
            <a:r>
              <a:rPr lang="es-ES" sz="2400" b="1" dirty="0" err="1"/>
              <a:t>transleteY</a:t>
            </a:r>
            <a:r>
              <a:rPr lang="es-ES" sz="2400" b="1" dirty="0"/>
              <a:t>()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771901" y="3743325"/>
            <a:ext cx="828675" cy="84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43488" y="4200525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57964" y="3743324"/>
            <a:ext cx="828675" cy="842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57964" y="3743324"/>
            <a:ext cx="828675" cy="84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1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2.09877E-6 L 0.12031 0.082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7" y="4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64" y="1900850"/>
            <a:ext cx="2808000" cy="953400"/>
          </a:xfrm>
        </p:spPr>
        <p:txBody>
          <a:bodyPr/>
          <a:lstStyle/>
          <a:p>
            <a:r>
              <a:rPr lang="es-ES" sz="3200" dirty="0"/>
              <a:t>Escala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726426" y="570271"/>
            <a:ext cx="4967574" cy="1930042"/>
          </a:xfrm>
        </p:spPr>
        <p:txBody>
          <a:bodyPr/>
          <a:lstStyle/>
          <a:p>
            <a:r>
              <a:rPr lang="es-ES" sz="2400" b="1" dirty="0" err="1"/>
              <a:t>transform:scale</a:t>
            </a:r>
            <a:r>
              <a:rPr lang="es-ES" sz="2400" b="1" dirty="0"/>
              <a:t>(</a:t>
            </a:r>
            <a:r>
              <a:rPr lang="es-ES" sz="2400" b="1" dirty="0" err="1"/>
              <a:t>x,y</a:t>
            </a:r>
            <a:r>
              <a:rPr lang="es-ES" sz="2400" b="1" dirty="0"/>
              <a:t>) </a:t>
            </a:r>
          </a:p>
          <a:p>
            <a:r>
              <a:rPr lang="es-ES" sz="2400" dirty="0"/>
              <a:t>O solo en un eje </a:t>
            </a:r>
          </a:p>
          <a:p>
            <a:r>
              <a:rPr lang="es-ES" sz="2400" b="1" dirty="0" err="1"/>
              <a:t>scaleX</a:t>
            </a:r>
            <a:r>
              <a:rPr lang="es-ES" sz="2400" b="1" dirty="0"/>
              <a:t>() o </a:t>
            </a:r>
            <a:r>
              <a:rPr lang="es-ES" sz="2400" b="1" dirty="0" err="1"/>
              <a:t>scaleY</a:t>
            </a:r>
            <a:r>
              <a:rPr lang="es-ES" sz="2400" b="1" dirty="0"/>
              <a:t>()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771901" y="3743325"/>
            <a:ext cx="828675" cy="84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43488" y="4200525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57964" y="3743324"/>
            <a:ext cx="828675" cy="84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7964" y="3743324"/>
            <a:ext cx="828675" cy="842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90" y="1861238"/>
            <a:ext cx="2808000" cy="953400"/>
          </a:xfrm>
        </p:spPr>
        <p:txBody>
          <a:bodyPr/>
          <a:lstStyle/>
          <a:p>
            <a:r>
              <a:rPr lang="es-ES" sz="3200" dirty="0"/>
              <a:t>Rotación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726426" y="570271"/>
            <a:ext cx="4967574" cy="2244367"/>
          </a:xfrm>
        </p:spPr>
        <p:txBody>
          <a:bodyPr/>
          <a:lstStyle/>
          <a:p>
            <a:r>
              <a:rPr lang="es-ES" sz="2400" dirty="0" err="1"/>
              <a:t>transform:rotate</a:t>
            </a:r>
            <a:r>
              <a:rPr lang="es-ES" sz="2400" dirty="0"/>
              <a:t>(grados)</a:t>
            </a:r>
          </a:p>
          <a:p>
            <a:r>
              <a:rPr lang="es-ES" dirty="0"/>
              <a:t>O solo en un eje </a:t>
            </a:r>
          </a:p>
          <a:p>
            <a:r>
              <a:rPr lang="es-ES" sz="2400" dirty="0" err="1"/>
              <a:t>rotateX</a:t>
            </a:r>
            <a:r>
              <a:rPr lang="es-ES" sz="2400" dirty="0"/>
              <a:t>(grados), </a:t>
            </a:r>
            <a:r>
              <a:rPr lang="es-ES" sz="2400" dirty="0" err="1"/>
              <a:t>rotateY</a:t>
            </a:r>
            <a:r>
              <a:rPr lang="es-ES" sz="2400" dirty="0"/>
              <a:t>(grados) o </a:t>
            </a:r>
            <a:r>
              <a:rPr lang="es-ES" sz="2400" dirty="0" err="1"/>
              <a:t>rotateZ</a:t>
            </a:r>
            <a:r>
              <a:rPr lang="es-ES" sz="2400" dirty="0"/>
              <a:t>(grados)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71901" y="3743325"/>
            <a:ext cx="828675" cy="84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43488" y="4200525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57964" y="3743324"/>
            <a:ext cx="828675" cy="842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7963" y="3743324"/>
            <a:ext cx="828675" cy="84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89" y="2123073"/>
            <a:ext cx="2808000" cy="953400"/>
          </a:xfrm>
        </p:spPr>
        <p:txBody>
          <a:bodyPr/>
          <a:lstStyle/>
          <a:p>
            <a:r>
              <a:rPr lang="es-ES" sz="3600" dirty="0"/>
              <a:t>Sesgar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726426" y="570271"/>
            <a:ext cx="4967574" cy="2372954"/>
          </a:xfrm>
        </p:spPr>
        <p:txBody>
          <a:bodyPr/>
          <a:lstStyle/>
          <a:p>
            <a:r>
              <a:rPr lang="es-ES" sz="2400" b="1" dirty="0" err="1"/>
              <a:t>transform</a:t>
            </a:r>
            <a:r>
              <a:rPr lang="es-ES" sz="2400" b="1" dirty="0"/>
              <a:t>: </a:t>
            </a:r>
            <a:r>
              <a:rPr lang="es-ES" sz="2400" b="1" dirty="0" err="1"/>
              <a:t>skew</a:t>
            </a:r>
            <a:r>
              <a:rPr lang="es-ES" sz="2400" b="1" dirty="0"/>
              <a:t>(</a:t>
            </a:r>
            <a:r>
              <a:rPr lang="es-ES" sz="2400" b="1" dirty="0" err="1"/>
              <a:t>angulo</a:t>
            </a:r>
            <a:r>
              <a:rPr lang="es-ES" sz="2400" b="1" dirty="0"/>
              <a:t> x, </a:t>
            </a:r>
            <a:r>
              <a:rPr lang="es-ES" sz="2400" b="1" dirty="0" err="1"/>
              <a:t>anguloy</a:t>
            </a:r>
            <a:r>
              <a:rPr lang="es-ES" sz="2400" b="1" dirty="0"/>
              <a:t>) </a:t>
            </a:r>
          </a:p>
          <a:p>
            <a:r>
              <a:rPr lang="es-ES" sz="2400" dirty="0"/>
              <a:t>o solo en un eje </a:t>
            </a:r>
          </a:p>
          <a:p>
            <a:r>
              <a:rPr lang="es-ES" sz="2400" b="1" dirty="0" err="1"/>
              <a:t>skewX</a:t>
            </a:r>
            <a:r>
              <a:rPr lang="es-ES" sz="2400" b="1" dirty="0"/>
              <a:t>(</a:t>
            </a:r>
            <a:r>
              <a:rPr lang="es-ES" sz="2400" b="1" dirty="0" err="1"/>
              <a:t>angulo</a:t>
            </a:r>
            <a:r>
              <a:rPr lang="es-ES" sz="2400" b="1" dirty="0"/>
              <a:t>) o </a:t>
            </a:r>
            <a:r>
              <a:rPr lang="es-ES" sz="2400" b="1" dirty="0" err="1"/>
              <a:t>skewY</a:t>
            </a:r>
            <a:r>
              <a:rPr lang="es-ES" sz="2400" b="1" dirty="0"/>
              <a:t>(</a:t>
            </a:r>
            <a:r>
              <a:rPr lang="es-ES" sz="2400" b="1" dirty="0" err="1"/>
              <a:t>angulo</a:t>
            </a:r>
            <a:r>
              <a:rPr lang="es-ES" sz="2400" b="1" dirty="0"/>
              <a:t>)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771901" y="3743325"/>
            <a:ext cx="828675" cy="84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43488" y="4200525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57964" y="3743324"/>
            <a:ext cx="828675" cy="842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6557964" y="3743323"/>
            <a:ext cx="828675" cy="842963"/>
          </a:xfrm>
          <a:prstGeom prst="parallelogram">
            <a:avLst>
              <a:gd name="adj" fmla="val 44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50605" y="1535075"/>
            <a:ext cx="7634176" cy="2073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800" dirty="0"/>
              <a:t>Incorporar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27721" y="1414130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9" y="1067522"/>
            <a:ext cx="3008455" cy="300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91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092" y="488250"/>
            <a:ext cx="5707257" cy="4090800"/>
          </a:xfrm>
        </p:spPr>
        <p:txBody>
          <a:bodyPr/>
          <a:lstStyle/>
          <a:p>
            <a:r>
              <a:rPr lang="es-PE" sz="4800" dirty="0"/>
              <a:t>DEMO</a:t>
            </a:r>
            <a:br>
              <a:rPr lang="es-PE" sz="4800" dirty="0"/>
            </a:br>
            <a:r>
              <a:rPr lang="es-PE" sz="28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Transiciones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477926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848" y="1556119"/>
            <a:ext cx="1955061" cy="19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09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38294"/>
            <a:ext cx="5293616" cy="3506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-1" r="17062" b="8768"/>
          <a:stretch/>
        </p:blipFill>
        <p:spPr>
          <a:xfrm>
            <a:off x="0" y="4218806"/>
            <a:ext cx="3665581" cy="608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9877"/>
          <a:stretch/>
        </p:blipFill>
        <p:spPr>
          <a:xfrm>
            <a:off x="5153561" y="4218806"/>
            <a:ext cx="3556364" cy="6572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26401" y="2931678"/>
            <a:ext cx="2905342" cy="390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Striped Right 8"/>
          <p:cNvSpPr/>
          <p:nvPr/>
        </p:nvSpPr>
        <p:spPr>
          <a:xfrm>
            <a:off x="3955810" y="4361026"/>
            <a:ext cx="861706" cy="323850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64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23824"/>
            <a:ext cx="4396740" cy="2747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" r="29778" b="-704"/>
          <a:stretch/>
        </p:blipFill>
        <p:spPr>
          <a:xfrm>
            <a:off x="109537" y="3633787"/>
            <a:ext cx="3919538" cy="681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633787"/>
            <a:ext cx="4143375" cy="1000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59047" y="2261090"/>
            <a:ext cx="2905342" cy="390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Striped Right 7"/>
          <p:cNvSpPr/>
          <p:nvPr/>
        </p:nvSpPr>
        <p:spPr>
          <a:xfrm>
            <a:off x="4188543" y="3990975"/>
            <a:ext cx="861706" cy="323850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437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4" y="185737"/>
            <a:ext cx="3963445" cy="3271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971924"/>
            <a:ext cx="1971675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596" y="4129086"/>
            <a:ext cx="3829050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91781" y="2887434"/>
            <a:ext cx="2639962" cy="390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Striped Right 5"/>
          <p:cNvSpPr/>
          <p:nvPr/>
        </p:nvSpPr>
        <p:spPr>
          <a:xfrm>
            <a:off x="3822555" y="4056881"/>
            <a:ext cx="844236" cy="323850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550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1" y="104775"/>
            <a:ext cx="4624905" cy="3346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4005261"/>
            <a:ext cx="1971675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0" y="4005261"/>
            <a:ext cx="192405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15124" y="2784195"/>
            <a:ext cx="2905342" cy="390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Striped Right 7"/>
          <p:cNvSpPr/>
          <p:nvPr/>
        </p:nvSpPr>
        <p:spPr>
          <a:xfrm>
            <a:off x="3805085" y="4056881"/>
            <a:ext cx="861706" cy="323850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76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8" y="161924"/>
            <a:ext cx="4838700" cy="3348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874" y="3865767"/>
            <a:ext cx="1857375" cy="981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868" y="3865767"/>
            <a:ext cx="1800225" cy="647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26401" y="2843190"/>
            <a:ext cx="2905342" cy="390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Striped Right 10"/>
          <p:cNvSpPr/>
          <p:nvPr/>
        </p:nvSpPr>
        <p:spPr>
          <a:xfrm>
            <a:off x="3805085" y="4056881"/>
            <a:ext cx="861706" cy="323850"/>
          </a:xfrm>
          <a:prstGeom prst="striped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47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50605" y="1535075"/>
            <a:ext cx="7634176" cy="2073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000" dirty="0"/>
              <a:t>Animaciones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27721" y="1414130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05" y="1606365"/>
            <a:ext cx="1930770" cy="19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990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900" y="265471"/>
            <a:ext cx="8222100" cy="1240954"/>
          </a:xfrm>
        </p:spPr>
        <p:txBody>
          <a:bodyPr/>
          <a:lstStyle/>
          <a:p>
            <a:r>
              <a:rPr lang="en-US" sz="6600" dirty="0"/>
              <a:t>@</a:t>
            </a:r>
            <a:r>
              <a:rPr lang="en-US" sz="6600" dirty="0" err="1"/>
              <a:t>keyframes</a:t>
            </a:r>
            <a:endParaRPr lang="en-US" sz="6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3533172" cy="2710200"/>
          </a:xfrm>
        </p:spPr>
        <p:txBody>
          <a:bodyPr/>
          <a:lstStyle/>
          <a:p>
            <a:r>
              <a:rPr lang="en-US" dirty="0"/>
              <a:t>@keyframes </a:t>
            </a:r>
            <a:r>
              <a:rPr lang="en-US" u="sng" dirty="0"/>
              <a:t>name </a:t>
            </a:r>
            <a:r>
              <a:rPr lang="en-US" dirty="0"/>
              <a:t>{</a:t>
            </a:r>
          </a:p>
          <a:p>
            <a:r>
              <a:rPr lang="en-US" dirty="0"/>
              <a:t>	from {		}</a:t>
            </a:r>
          </a:p>
          <a:p>
            <a:r>
              <a:rPr lang="en-US" dirty="0"/>
              <a:t>    	to {	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287F094-FB25-49A3-8056-40F8503C72A6}"/>
              </a:ext>
            </a:extLst>
          </p:cNvPr>
          <p:cNvSpPr txBox="1">
            <a:spLocks/>
          </p:cNvSpPr>
          <p:nvPr/>
        </p:nvSpPr>
        <p:spPr>
          <a:xfrm>
            <a:off x="4915884" y="1919075"/>
            <a:ext cx="3533172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@keyframes </a:t>
            </a:r>
            <a:r>
              <a:rPr lang="en-US" u="sng" dirty="0"/>
              <a:t>name </a:t>
            </a:r>
            <a:r>
              <a:rPr lang="en-US" dirty="0"/>
              <a:t>{</a:t>
            </a:r>
          </a:p>
          <a:p>
            <a:r>
              <a:rPr lang="en-US" dirty="0"/>
              <a:t>	0% {		}</a:t>
            </a:r>
          </a:p>
          <a:p>
            <a:r>
              <a:rPr lang="en-US" dirty="0"/>
              <a:t>    	100% {	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4649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8195-7382-4290-A9EE-94D6E397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Aplicando en el elemento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F918-2ED6-4F4E-B48A-CA5FEF0B6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755648"/>
            <a:ext cx="8222100" cy="33878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animation-name: example;</a:t>
            </a:r>
          </a:p>
          <a:p>
            <a:pPr>
              <a:lnSpc>
                <a:spcPct val="100000"/>
              </a:lnSpc>
            </a:pPr>
            <a:r>
              <a:rPr lang="en-US" dirty="0"/>
              <a:t>animation-duration: 4s;</a:t>
            </a:r>
          </a:p>
          <a:p>
            <a:pPr>
              <a:lnSpc>
                <a:spcPct val="100000"/>
              </a:lnSpc>
            </a:pPr>
            <a:r>
              <a:rPr lang="es-PE" dirty="0" err="1"/>
              <a:t>animation-delay</a:t>
            </a:r>
            <a:r>
              <a:rPr lang="es-PE" dirty="0"/>
              <a:t>: 2s;</a:t>
            </a:r>
          </a:p>
          <a:p>
            <a:pPr>
              <a:lnSpc>
                <a:spcPct val="100000"/>
              </a:lnSpc>
            </a:pPr>
            <a:r>
              <a:rPr lang="es-PE" dirty="0" err="1"/>
              <a:t>animation-iteration-count</a:t>
            </a:r>
            <a:r>
              <a:rPr lang="es-PE" dirty="0"/>
              <a:t>: 3 / </a:t>
            </a:r>
            <a:r>
              <a:rPr lang="es-PE" dirty="0" err="1"/>
              <a:t>infinite</a:t>
            </a:r>
            <a:r>
              <a:rPr lang="es-PE" dirty="0"/>
              <a:t>;</a:t>
            </a:r>
          </a:p>
          <a:p>
            <a:pPr>
              <a:lnSpc>
                <a:spcPct val="100000"/>
              </a:lnSpc>
            </a:pPr>
            <a:r>
              <a:rPr lang="es-PE" dirty="0" err="1"/>
              <a:t>animation-direction</a:t>
            </a:r>
            <a:r>
              <a:rPr lang="es-PE" dirty="0"/>
              <a:t>: reverse / </a:t>
            </a:r>
            <a:r>
              <a:rPr lang="es-PE" dirty="0" err="1"/>
              <a:t>alternate</a:t>
            </a:r>
            <a:r>
              <a:rPr lang="es-PE" dirty="0"/>
              <a:t>;</a:t>
            </a:r>
          </a:p>
          <a:p>
            <a:pPr>
              <a:lnSpc>
                <a:spcPct val="100000"/>
              </a:lnSpc>
            </a:pPr>
            <a:r>
              <a:rPr lang="es-PE" dirty="0" err="1"/>
              <a:t>animation-timing-function</a:t>
            </a:r>
            <a:r>
              <a:rPr lang="es-PE" dirty="0"/>
              <a:t>: linear/ </a:t>
            </a:r>
            <a:r>
              <a:rPr lang="es-PE" dirty="0" err="1"/>
              <a:t>ease</a:t>
            </a:r>
            <a:r>
              <a:rPr lang="es-PE" dirty="0"/>
              <a:t> / </a:t>
            </a:r>
            <a:r>
              <a:rPr lang="es-PE" dirty="0" err="1"/>
              <a:t>ease</a:t>
            </a:r>
            <a:r>
              <a:rPr lang="es-PE" dirty="0"/>
              <a:t>-in / </a:t>
            </a:r>
            <a:r>
              <a:rPr lang="es-PE" dirty="0" err="1"/>
              <a:t>ease-out</a:t>
            </a:r>
            <a:r>
              <a:rPr lang="es-PE" dirty="0"/>
              <a:t> / </a:t>
            </a:r>
            <a:r>
              <a:rPr lang="es-PE" dirty="0" err="1"/>
              <a:t>ease</a:t>
            </a:r>
            <a:r>
              <a:rPr lang="es-PE" dirty="0"/>
              <a:t>-in-</a:t>
            </a:r>
            <a:r>
              <a:rPr lang="es-PE" dirty="0" err="1"/>
              <a:t>out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976940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0D8C-73A6-49E9-871B-83A80AE3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400" dirty="0"/>
              <a:t>Importar Animación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68E22-B48E-4AE4-BFB7-6EC6B798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4264692" cy="714397"/>
          </a:xfrm>
        </p:spPr>
        <p:txBody>
          <a:bodyPr/>
          <a:lstStyle/>
          <a:p>
            <a:r>
              <a:rPr lang="es-PE" dirty="0"/>
              <a:t>https://daneden.github.io/animate.css/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97E57-E608-41C6-BB52-D43716B41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47" y="1697841"/>
            <a:ext cx="3897753" cy="3149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36486-AACB-4FFB-93ED-8B2CE652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65" y="4321277"/>
            <a:ext cx="8579248" cy="822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AC8607-4ABF-4BEE-A67A-25EF829FE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057" y="3121666"/>
            <a:ext cx="850357" cy="8163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19226" y="4008313"/>
            <a:ext cx="2905342" cy="390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6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DEMO – En los mismos elementos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15" y="1747687"/>
            <a:ext cx="5003963" cy="3395813"/>
          </a:xfrm>
          <a:prstGeom prst="rect">
            <a:avLst/>
          </a:prstGeom>
        </p:spPr>
      </p:pic>
      <p:sp>
        <p:nvSpPr>
          <p:cNvPr id="4" name="Rectángulo 7"/>
          <p:cNvSpPr/>
          <p:nvPr/>
        </p:nvSpPr>
        <p:spPr>
          <a:xfrm>
            <a:off x="2078829" y="2991362"/>
            <a:ext cx="4523449" cy="400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52396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092" y="488250"/>
            <a:ext cx="5707257" cy="4090800"/>
          </a:xfrm>
        </p:spPr>
        <p:txBody>
          <a:bodyPr/>
          <a:lstStyle/>
          <a:p>
            <a:r>
              <a:rPr lang="es-PE" sz="4800" dirty="0"/>
              <a:t>DEMO</a:t>
            </a:r>
            <a:br>
              <a:rPr lang="es-PE" sz="4800" dirty="0"/>
            </a:br>
            <a:r>
              <a:rPr lang="es-PE" sz="2800" dirty="0" err="1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Keyframes</a:t>
            </a:r>
            <a:endParaRPr lang="es-PE" sz="2800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477926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848" y="1556119"/>
            <a:ext cx="1955061" cy="19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44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C148A4-E077-43A6-8A10-108FF44C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5400" dirty="0" err="1"/>
              <a:t>From</a:t>
            </a:r>
            <a:r>
              <a:rPr lang="es-PE" sz="5400" dirty="0"/>
              <a:t> – </a:t>
            </a:r>
            <a:r>
              <a:rPr lang="es-PE" sz="5400" dirty="0" err="1"/>
              <a:t>To</a:t>
            </a:r>
            <a:endParaRPr lang="es-PE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333DC-C4A0-4D29-8435-AA4AB551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875"/>
            <a:ext cx="3314700" cy="3476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37879" y="3112878"/>
            <a:ext cx="2413121" cy="5846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37878" y="3112877"/>
            <a:ext cx="2413121" cy="58461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C148A4-E077-43A6-8A10-108FF44C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5400" dirty="0"/>
              <a:t>0% - 100%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15EEBD-81FF-4855-9B01-41151689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06" y="1682496"/>
            <a:ext cx="2387184" cy="3461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FD066-B54F-4792-A081-E9059F40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489" y="2502573"/>
            <a:ext cx="2800350" cy="1466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1900" y="1843790"/>
            <a:ext cx="472480" cy="251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80474" y="3186682"/>
            <a:ext cx="1926241" cy="246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0879" y="2725098"/>
            <a:ext cx="2413121" cy="5846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80879" y="2725098"/>
            <a:ext cx="2413121" cy="5846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80879" y="2732121"/>
            <a:ext cx="2413121" cy="58461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80879" y="2724856"/>
            <a:ext cx="2413121" cy="5846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9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6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09D912-C1CC-4B4B-AB80-9E5330892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7" y="156781"/>
            <a:ext cx="4200526" cy="1633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99F11-FC84-4016-B360-6309623DE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5" y="2497075"/>
            <a:ext cx="4200527" cy="2244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13CAA-509B-4E4A-9877-96C79A449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298" y="211646"/>
            <a:ext cx="4655604" cy="1233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9BE74-FE9A-4BC7-A1DF-C6E6240BF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352" y="2497075"/>
            <a:ext cx="4781550" cy="2495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5420" y="183070"/>
            <a:ext cx="4055947" cy="346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1825" y="38485"/>
            <a:ext cx="2282763" cy="390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8639" y="3677987"/>
            <a:ext cx="3743325" cy="822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33A135-23C2-4674-9B7E-D8517103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800" dirty="0"/>
              <a:t>Importar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C5C0E7-D869-4555-8694-7A2C5AE1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3" y="1711261"/>
            <a:ext cx="8950654" cy="22572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493" y="1582491"/>
            <a:ext cx="8950654" cy="503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900" y="3177914"/>
            <a:ext cx="3230670" cy="34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696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50605" y="1535075"/>
            <a:ext cx="7634176" cy="2073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000" dirty="0"/>
              <a:t>Media </a:t>
            </a:r>
            <a:r>
              <a:rPr lang="es-PE" sz="4000" dirty="0" err="1"/>
              <a:t>Queries</a:t>
            </a:r>
            <a:endParaRPr lang="es-PE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27721" y="1414130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05" y="1474602"/>
            <a:ext cx="2073350" cy="20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145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3571463" cy="2710200"/>
          </a:xfrm>
        </p:spPr>
        <p:txBody>
          <a:bodyPr/>
          <a:lstStyle/>
          <a:p>
            <a:r>
              <a:rPr lang="en-US" dirty="0"/>
              <a:t>@media .(type). And .(feature).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Código CSS</a:t>
            </a:r>
          </a:p>
          <a:p>
            <a:r>
              <a:rPr lang="es-ES" dirty="0"/>
              <a:t>}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122537" y="1919075"/>
            <a:ext cx="3571463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="stylesheet“</a:t>
            </a:r>
          </a:p>
          <a:p>
            <a:r>
              <a:rPr lang="en-US" dirty="0"/>
              <a:t> media=“ (</a:t>
            </a:r>
            <a:r>
              <a:rPr lang="en-US" i="1" dirty="0"/>
              <a:t>type)</a:t>
            </a:r>
            <a:r>
              <a:rPr lang="en-US" dirty="0"/>
              <a:t> and (</a:t>
            </a:r>
            <a:r>
              <a:rPr lang="en-US" i="1" dirty="0"/>
              <a:t>feature</a:t>
            </a:r>
            <a:r>
              <a:rPr lang="en-US" dirty="0"/>
              <a:t>)“</a:t>
            </a:r>
          </a:p>
          <a:p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i="1" dirty="0"/>
              <a:t>mystylesheet.css</a:t>
            </a:r>
            <a:r>
              <a:rPr lang="en-US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100541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077" y="357800"/>
            <a:ext cx="2808000" cy="4442800"/>
          </a:xfrm>
        </p:spPr>
        <p:txBody>
          <a:bodyPr anchor="ctr"/>
          <a:lstStyle/>
          <a:p>
            <a:r>
              <a:rPr lang="es-ES" sz="3600" dirty="0"/>
              <a:t>TYPE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31" y="659911"/>
            <a:ext cx="5815635" cy="36549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14700" y="1528763"/>
            <a:ext cx="4743450" cy="328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728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077" y="357800"/>
            <a:ext cx="2808000" cy="4442800"/>
          </a:xfrm>
        </p:spPr>
        <p:txBody>
          <a:bodyPr anchor="ctr"/>
          <a:lstStyle/>
          <a:p>
            <a:r>
              <a:rPr lang="es-ES" sz="3600" dirty="0"/>
              <a:t>FEATURE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300" y="7450"/>
            <a:ext cx="5751699" cy="39216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195" y="842963"/>
            <a:ext cx="5840803" cy="42719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92300" y="1582491"/>
            <a:ext cx="5408800" cy="332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3194" y="4800600"/>
            <a:ext cx="5408800" cy="332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3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092" y="488250"/>
            <a:ext cx="5707257" cy="4090800"/>
          </a:xfrm>
        </p:spPr>
        <p:txBody>
          <a:bodyPr/>
          <a:lstStyle/>
          <a:p>
            <a:r>
              <a:rPr lang="es-PE" sz="4800" dirty="0"/>
              <a:t>DEMO</a:t>
            </a:r>
            <a:br>
              <a:rPr lang="es-PE" sz="4800" dirty="0"/>
            </a:br>
            <a:r>
              <a:rPr lang="es-PE" sz="28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Media </a:t>
            </a:r>
            <a:r>
              <a:rPr lang="es-PE" sz="2800" dirty="0" err="1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Queries</a:t>
            </a:r>
            <a:endParaRPr lang="es-PE" sz="2800" dirty="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477926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848" y="1556119"/>
            <a:ext cx="1955061" cy="19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0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DEMO – Incluido en el documento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00" y="1659953"/>
            <a:ext cx="6786150" cy="3511070"/>
          </a:xfrm>
          <a:prstGeom prst="rect">
            <a:avLst/>
          </a:prstGeom>
        </p:spPr>
      </p:pic>
      <p:sp>
        <p:nvSpPr>
          <p:cNvPr id="4" name="Rectángulo 7"/>
          <p:cNvSpPr/>
          <p:nvPr/>
        </p:nvSpPr>
        <p:spPr>
          <a:xfrm>
            <a:off x="2064774" y="2433484"/>
            <a:ext cx="2212258" cy="1578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50164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825" y="3576852"/>
            <a:ext cx="3019426" cy="953400"/>
          </a:xfrm>
        </p:spPr>
        <p:txBody>
          <a:bodyPr/>
          <a:lstStyle/>
          <a:p>
            <a:r>
              <a:rPr lang="en-US" sz="3600" dirty="0" err="1"/>
              <a:t>En</a:t>
            </a:r>
            <a:r>
              <a:rPr lang="en-US" sz="3600" dirty="0"/>
              <a:t> el </a:t>
            </a:r>
            <a:r>
              <a:rPr lang="en-US" sz="3600" dirty="0" err="1"/>
              <a:t>archivo</a:t>
            </a:r>
            <a:r>
              <a:rPr lang="en-US" sz="3600" dirty="0"/>
              <a:t> 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" y="128587"/>
            <a:ext cx="6938687" cy="15430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787" y="1609725"/>
            <a:ext cx="6591300" cy="3533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507" y="1609725"/>
            <a:ext cx="4505325" cy="35337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6608" y="1094048"/>
            <a:ext cx="6533838" cy="389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825" y="3576852"/>
            <a:ext cx="3019426" cy="953400"/>
          </a:xfrm>
        </p:spPr>
        <p:txBody>
          <a:bodyPr/>
          <a:lstStyle/>
          <a:p>
            <a:r>
              <a:rPr lang="en-US" sz="3600" dirty="0" err="1"/>
              <a:t>En</a:t>
            </a:r>
            <a:r>
              <a:rPr lang="en-US" sz="3600" dirty="0"/>
              <a:t> el </a:t>
            </a:r>
            <a:r>
              <a:rPr lang="en-US" sz="3600" dirty="0" err="1"/>
              <a:t>archivo</a:t>
            </a:r>
            <a:r>
              <a:rPr lang="en-US" sz="3600" dirty="0"/>
              <a:t> CSS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9" y="1"/>
            <a:ext cx="2826153" cy="30093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3825" y="1"/>
            <a:ext cx="2814247" cy="194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62" y="0"/>
            <a:ext cx="4262438" cy="4220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074" y="16491"/>
            <a:ext cx="5856421" cy="29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5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DEMO – Con un archivo aparte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049" y="1686321"/>
            <a:ext cx="3976951" cy="24665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86321"/>
            <a:ext cx="4953000" cy="3457179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030577" y="4332796"/>
            <a:ext cx="1774656" cy="512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PE" dirty="0" err="1"/>
              <a:t>css</a:t>
            </a:r>
            <a:r>
              <a:rPr lang="es-PE" dirty="0"/>
              <a:t>/style.css</a:t>
            </a:r>
          </a:p>
        </p:txBody>
      </p:sp>
      <p:sp>
        <p:nvSpPr>
          <p:cNvPr id="8" name="Rectángulo 7"/>
          <p:cNvSpPr/>
          <p:nvPr/>
        </p:nvSpPr>
        <p:spPr>
          <a:xfrm flipV="1">
            <a:off x="471900" y="2654709"/>
            <a:ext cx="2905481" cy="235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7"/>
          <p:cNvSpPr/>
          <p:nvPr/>
        </p:nvSpPr>
        <p:spPr>
          <a:xfrm>
            <a:off x="5854416" y="4366454"/>
            <a:ext cx="1785249" cy="404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693439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704</Words>
  <Application>Microsoft Office PowerPoint</Application>
  <PresentationFormat>On-screen Show (16:9)</PresentationFormat>
  <Paragraphs>161</Paragraphs>
  <Slides>81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Roboto</vt:lpstr>
      <vt:lpstr>Roboto Light</vt:lpstr>
      <vt:lpstr>Arial</vt:lpstr>
      <vt:lpstr>material</vt:lpstr>
      <vt:lpstr>CSS3</vt:lpstr>
      <vt:lpstr>Agenda</vt:lpstr>
      <vt:lpstr>Introducción a  CSS3</vt:lpstr>
      <vt:lpstr>Cascading Style Sheets - CSS3</vt:lpstr>
      <vt:lpstr>Snntaxis CSS</vt:lpstr>
      <vt:lpstr>Incorporar</vt:lpstr>
      <vt:lpstr>DEMO – En los mismos elementos</vt:lpstr>
      <vt:lpstr>DEMO – Incluido en el documento</vt:lpstr>
      <vt:lpstr>DEMO – Con un archivo aparte</vt:lpstr>
      <vt:lpstr>DEMO Aplicando CSS</vt:lpstr>
      <vt:lpstr>PowerPoint Presentation</vt:lpstr>
      <vt:lpstr>Selectores</vt:lpstr>
      <vt:lpstr>SELECTOR UNIVERSAL</vt:lpstr>
      <vt:lpstr>SELECTOR DE TIPO O ETIQUETA</vt:lpstr>
      <vt:lpstr>SELECTOR DESCENDENTE</vt:lpstr>
      <vt:lpstr>SELECTOR DE CLASE</vt:lpstr>
      <vt:lpstr>SELECTOR DE ID</vt:lpstr>
      <vt:lpstr>DEMO Selectores</vt:lpstr>
      <vt:lpstr>PowerPoint Presentation</vt:lpstr>
      <vt:lpstr>Colores</vt:lpstr>
      <vt:lpstr>Palabras Claves</vt:lpstr>
      <vt:lpstr>RGB Decimal</vt:lpstr>
      <vt:lpstr>RGB Porcentual</vt:lpstr>
      <vt:lpstr>RGB HEXADECIMAL</vt:lpstr>
      <vt:lpstr>DEMO Colores</vt:lpstr>
      <vt:lpstr>PowerPoint Presentation</vt:lpstr>
      <vt:lpstr>Fuentes</vt:lpstr>
      <vt:lpstr>Importar Fuentes de Google Fonts</vt:lpstr>
      <vt:lpstr>PowerPoint Presentation</vt:lpstr>
      <vt:lpstr>DEMO Google Fonts</vt:lpstr>
      <vt:lpstr>PowerPoint Presentation</vt:lpstr>
      <vt:lpstr>Modelo de Caja</vt:lpstr>
      <vt:lpstr>Elementos de una caja</vt:lpstr>
      <vt:lpstr>MARGENES DE  LA  CAJA</vt:lpstr>
      <vt:lpstr>TIPOS DE BORDES</vt:lpstr>
      <vt:lpstr>DEMO Modelo caja</vt:lpstr>
      <vt:lpstr>PowerPoint Presentation</vt:lpstr>
      <vt:lpstr>PowerPoint Presentation</vt:lpstr>
      <vt:lpstr>PowerPoint Presentation</vt:lpstr>
      <vt:lpstr>Posiciones</vt:lpstr>
      <vt:lpstr>STATIC</vt:lpstr>
      <vt:lpstr>RELATIVE</vt:lpstr>
      <vt:lpstr>ABSOLUTE</vt:lpstr>
      <vt:lpstr>FIXED</vt:lpstr>
      <vt:lpstr>FLOAT</vt:lpstr>
      <vt:lpstr>DEMO Posiciones</vt:lpstr>
      <vt:lpstr>position: static;</vt:lpstr>
      <vt:lpstr>position: relative;</vt:lpstr>
      <vt:lpstr>position: absolute;</vt:lpstr>
      <vt:lpstr>position: fixed;</vt:lpstr>
      <vt:lpstr>Float: ……… ;</vt:lpstr>
      <vt:lpstr>clear: ……… ;</vt:lpstr>
      <vt:lpstr>Transiciones y transformaciones</vt:lpstr>
      <vt:lpstr>TRANSICIONES</vt:lpstr>
      <vt:lpstr>TRANSFORMACIONES</vt:lpstr>
      <vt:lpstr>Desplazamiento</vt:lpstr>
      <vt:lpstr>Escala</vt:lpstr>
      <vt:lpstr>Rotación</vt:lpstr>
      <vt:lpstr>Sesgar</vt:lpstr>
      <vt:lpstr>DEMO Transiciones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Animaciones</vt:lpstr>
      <vt:lpstr>@keyframes</vt:lpstr>
      <vt:lpstr>Aplicando en el elemento</vt:lpstr>
      <vt:lpstr>Importar Animación</vt:lpstr>
      <vt:lpstr>DEMO Keyframes</vt:lpstr>
      <vt:lpstr>From – To</vt:lpstr>
      <vt:lpstr>0% - 100%</vt:lpstr>
      <vt:lpstr>PowerPoint Presentation</vt:lpstr>
      <vt:lpstr>Importar</vt:lpstr>
      <vt:lpstr>Media Queries</vt:lpstr>
      <vt:lpstr>SINTAXIS</vt:lpstr>
      <vt:lpstr>TYPE</vt:lpstr>
      <vt:lpstr>FEATURE</vt:lpstr>
      <vt:lpstr>DEMO Media Queries</vt:lpstr>
      <vt:lpstr>En el archivo HTML</vt:lpstr>
      <vt:lpstr>En el archivo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20XX Case Study</dc:title>
  <cp:lastModifiedBy>Victor</cp:lastModifiedBy>
  <cp:revision>125</cp:revision>
  <dcterms:modified xsi:type="dcterms:W3CDTF">2017-06-07T00:43:33Z</dcterms:modified>
</cp:coreProperties>
</file>