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2104707"/>
            <a:ext cx="10996930" cy="197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920" y="59499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3400530"/>
            <a:ext cx="8134350" cy="146322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54580">
              <a:lnSpc>
                <a:spcPts val="2860"/>
              </a:lnSpc>
              <a:spcBef>
                <a:spcPts val="210"/>
              </a:spcBef>
            </a:pPr>
            <a:r>
              <a:rPr sz="2400">
                <a:latin typeface="Calibri"/>
                <a:cs typeface="Calibri"/>
              </a:rPr>
              <a:t>STUDENT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NAME:</a:t>
            </a:r>
            <a:r>
              <a:rPr lang="en-US" sz="2400" dirty="0" smtClean="0">
                <a:latin typeface="Calibri"/>
                <a:cs typeface="Calibri"/>
              </a:rPr>
              <a:t>DHANA LAKSHMI D</a:t>
            </a:r>
            <a:endParaRPr lang="en-US" sz="2400" spc="155" dirty="0" smtClean="0">
              <a:latin typeface="Calibri"/>
              <a:cs typeface="Calibri"/>
            </a:endParaRPr>
          </a:p>
          <a:p>
            <a:pPr marL="12700" marR="2354580">
              <a:lnSpc>
                <a:spcPts val="2860"/>
              </a:lnSpc>
              <a:spcBef>
                <a:spcPts val="210"/>
              </a:spcBef>
            </a:pPr>
            <a:r>
              <a:rPr sz="2400" smtClean="0">
                <a:latin typeface="Calibri"/>
                <a:cs typeface="Calibri"/>
              </a:rPr>
              <a:t>REGISTER</a:t>
            </a:r>
            <a:r>
              <a:rPr sz="2400" spc="16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3122097</a:t>
            </a:r>
            <a:r>
              <a:rPr lang="en-US" sz="2400" smtClean="0">
                <a:latin typeface="Calibri"/>
                <a:cs typeface="Calibri"/>
              </a:rPr>
              <a:t>51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10" dirty="0">
                <a:latin typeface="Calibri"/>
                <a:cs typeface="Calibri"/>
              </a:rPr>
              <a:t> B.COM(COMPUTER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APPLICATION)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COLLEGE: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Adarsh</a:t>
            </a:r>
            <a:r>
              <a:rPr sz="2400" spc="-5" dirty="0">
                <a:latin typeface="Calibri"/>
                <a:cs typeface="Calibri"/>
              </a:rPr>
              <a:t> college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women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chennai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1547812"/>
            <a:ext cx="10154920" cy="422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267335" indent="-209550">
              <a:lnSpc>
                <a:spcPct val="100000"/>
              </a:lnSpc>
              <a:spcBef>
                <a:spcPts val="120"/>
              </a:spcBef>
              <a:buAutoNum type="arabicParenR"/>
              <a:tabLst>
                <a:tab pos="267970" algn="l"/>
              </a:tabLst>
            </a:pPr>
            <a:r>
              <a:rPr sz="1550" spc="25" dirty="0">
                <a:latin typeface="Calibri"/>
                <a:cs typeface="Calibri"/>
              </a:rPr>
              <a:t>Download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from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Skillsbuild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platform.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ts val="1855"/>
              </a:lnSpc>
              <a:spcBef>
                <a:spcPts val="15"/>
              </a:spcBef>
              <a:buAutoNum type="arabicParenR"/>
              <a:tabLst>
                <a:tab pos="315595" algn="l"/>
              </a:tabLst>
            </a:pPr>
            <a:r>
              <a:rPr sz="1550" spc="15" dirty="0">
                <a:latin typeface="Calibri"/>
                <a:cs typeface="Calibri"/>
              </a:rPr>
              <a:t>Extracted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Zip.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File.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ts val="2155"/>
              </a:lnSpc>
              <a:buAutoNum type="arabicParenR"/>
              <a:tabLst>
                <a:tab pos="315595" algn="l"/>
              </a:tabLst>
            </a:pPr>
            <a:r>
              <a:rPr sz="1550" spc="20" dirty="0">
                <a:latin typeface="Calibri"/>
                <a:cs typeface="Calibri"/>
              </a:rPr>
              <a:t>Save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data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into 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excel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Feature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288925" marR="5291455" indent="-224154">
              <a:lnSpc>
                <a:spcPct val="105000"/>
              </a:lnSpc>
              <a:spcBef>
                <a:spcPts val="175"/>
              </a:spcBef>
            </a:pPr>
            <a:r>
              <a:rPr sz="1550" spc="20" dirty="0">
                <a:latin typeface="Calibri"/>
                <a:cs typeface="Calibri"/>
              </a:rPr>
              <a:t>1)</a:t>
            </a:r>
            <a:r>
              <a:rPr sz="1550" spc="25" dirty="0">
                <a:latin typeface="Calibri"/>
                <a:cs typeface="Calibri"/>
              </a:rPr>
              <a:t> 26 </a:t>
            </a:r>
            <a:r>
              <a:rPr sz="1550" spc="15" dirty="0">
                <a:latin typeface="Calibri"/>
                <a:cs typeface="Calibri"/>
              </a:rPr>
              <a:t>Features </a:t>
            </a:r>
            <a:r>
              <a:rPr sz="1550" spc="10" dirty="0">
                <a:latin typeface="Calibri"/>
                <a:cs typeface="Calibri"/>
              </a:rPr>
              <a:t>in the </a:t>
            </a:r>
            <a:r>
              <a:rPr sz="1550" spc="20" dirty="0">
                <a:latin typeface="Calibri"/>
                <a:cs typeface="Calibri"/>
              </a:rPr>
              <a:t>dataset,but </a:t>
            </a:r>
            <a:r>
              <a:rPr sz="1550" spc="15" dirty="0">
                <a:latin typeface="Calibri"/>
                <a:cs typeface="Calibri"/>
              </a:rPr>
              <a:t>selected </a:t>
            </a:r>
            <a:r>
              <a:rPr sz="1550" spc="25" dirty="0">
                <a:latin typeface="Calibri"/>
                <a:cs typeface="Calibri"/>
              </a:rPr>
              <a:t>only </a:t>
            </a:r>
            <a:r>
              <a:rPr sz="1550" spc="10" dirty="0">
                <a:latin typeface="Calibri"/>
                <a:cs typeface="Calibri"/>
              </a:rPr>
              <a:t>9 </a:t>
            </a:r>
            <a:r>
              <a:rPr sz="1550" spc="5" dirty="0">
                <a:latin typeface="Calibri"/>
                <a:cs typeface="Calibri"/>
              </a:rPr>
              <a:t>out </a:t>
            </a:r>
            <a:r>
              <a:rPr sz="1550" spc="45" dirty="0">
                <a:latin typeface="Calibri"/>
                <a:cs typeface="Calibri"/>
              </a:rPr>
              <a:t>of </a:t>
            </a:r>
            <a:r>
              <a:rPr sz="1550" spc="10" dirty="0">
                <a:latin typeface="Calibri"/>
                <a:cs typeface="Calibri"/>
              </a:rPr>
              <a:t>it.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Cleaning: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315595" algn="l"/>
              </a:tabLst>
            </a:pPr>
            <a:r>
              <a:rPr sz="1550" spc="15" dirty="0">
                <a:latin typeface="Calibri"/>
                <a:cs typeface="Calibri"/>
              </a:rPr>
              <a:t>Highlighted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Missing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Value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</a:t>
            </a:r>
            <a:r>
              <a:rPr sz="1550" spc="20" dirty="0">
                <a:latin typeface="Calibri"/>
                <a:cs typeface="Calibri"/>
              </a:rPr>
              <a:t> Dataset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using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Condiional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Formatting.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ts val="1855"/>
              </a:lnSpc>
              <a:spcBef>
                <a:spcPts val="90"/>
              </a:spcBef>
              <a:buAutoNum type="arabicParenR"/>
              <a:tabLst>
                <a:tab pos="315595" algn="l"/>
              </a:tabLst>
            </a:pPr>
            <a:r>
              <a:rPr sz="1550" spc="20" dirty="0">
                <a:latin typeface="Calibri"/>
                <a:cs typeface="Calibri"/>
              </a:rPr>
              <a:t>Filtered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Blank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cells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using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filter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option.</a:t>
            </a:r>
            <a:endParaRPr sz="1550">
              <a:latin typeface="Calibri"/>
              <a:cs typeface="Calibri"/>
            </a:endParaRPr>
          </a:p>
          <a:p>
            <a:pPr marL="64769">
              <a:lnSpc>
                <a:spcPts val="2155"/>
              </a:lnSpc>
            </a:pPr>
            <a:r>
              <a:rPr sz="1800" b="1" spc="-5" dirty="0">
                <a:latin typeface="Calibri"/>
                <a:cs typeface="Calibri"/>
              </a:rPr>
              <a:t>Performance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Level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Calculation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21310" indent="-257175">
              <a:lnSpc>
                <a:spcPct val="100000"/>
              </a:lnSpc>
              <a:spcBef>
                <a:spcPts val="195"/>
              </a:spcBef>
              <a:buAutoNum type="arabicParenR"/>
              <a:tabLst>
                <a:tab pos="321945" algn="l"/>
              </a:tabLst>
            </a:pPr>
            <a:r>
              <a:rPr sz="1550" spc="15" dirty="0">
                <a:latin typeface="Calibri"/>
                <a:cs typeface="Calibri"/>
              </a:rPr>
              <a:t>Using 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=IFS(Z2&gt;=5,”very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high”,Z2&gt;=4,”high”,Z2&gt;=3,”med”,”True”,”Low”)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formula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calculated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 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Level.</a:t>
            </a:r>
            <a:endParaRPr sz="1550">
              <a:latin typeface="Calibri"/>
              <a:cs typeface="Calibri"/>
            </a:endParaRPr>
          </a:p>
          <a:p>
            <a:pPr marL="339090" indent="-276225">
              <a:lnSpc>
                <a:spcPct val="100000"/>
              </a:lnSpc>
              <a:spcBef>
                <a:spcPts val="165"/>
              </a:spcBef>
              <a:buAutoNum type="arabicParenR"/>
              <a:tabLst>
                <a:tab pos="339725" algn="l"/>
              </a:tabLst>
            </a:pP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Autofill</a:t>
            </a:r>
            <a:r>
              <a:rPr sz="15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15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done</a:t>
            </a:r>
            <a:r>
              <a:rPr sz="15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same</a:t>
            </a:r>
            <a:r>
              <a:rPr sz="15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thing</a:t>
            </a:r>
            <a:r>
              <a:rPr sz="15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155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rows.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18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Table: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1860"/>
              </a:lnSpc>
              <a:spcBef>
                <a:spcPts val="4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1550" spc="25" dirty="0">
                <a:solidFill>
                  <a:srgbClr val="0D0D0D"/>
                </a:solidFill>
                <a:latin typeface="Times New Roman"/>
                <a:cs typeface="Times New Roman"/>
              </a:rPr>
              <a:t> summarized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dataset.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Graph</a:t>
            </a:r>
            <a:r>
              <a:rPr sz="18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Chart:</a:t>
            </a:r>
            <a:endParaRPr sz="1800">
              <a:latin typeface="Times New Roman"/>
              <a:cs typeface="Times New Roman"/>
            </a:endParaRPr>
          </a:p>
          <a:p>
            <a:pPr marL="431800" lvl="1" indent="-362585">
              <a:lnSpc>
                <a:spcPct val="100000"/>
              </a:lnSpc>
              <a:spcBef>
                <a:spcPts val="20"/>
              </a:spcBef>
              <a:buSzPct val="116129"/>
              <a:buAutoNum type="arabicParenR"/>
              <a:tabLst>
                <a:tab pos="431800" algn="l"/>
                <a:tab pos="432434" algn="l"/>
              </a:tabLst>
            </a:pP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visualization.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71776" y="2314575"/>
            <a:ext cx="5286375" cy="2581910"/>
            <a:chOff x="2271776" y="2314575"/>
            <a:chExt cx="5286375" cy="2581910"/>
          </a:xfrm>
        </p:grpSpPr>
        <p:sp>
          <p:nvSpPr>
            <p:cNvPr id="5" name="object 5"/>
            <p:cNvSpPr/>
            <p:nvPr/>
          </p:nvSpPr>
          <p:spPr>
            <a:xfrm>
              <a:off x="2271776" y="4481448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30">
                  <a:moveTo>
                    <a:pt x="0" y="0"/>
                  </a:moveTo>
                  <a:lnTo>
                    <a:pt x="80899" y="0"/>
                  </a:lnTo>
                </a:path>
                <a:path w="176530">
                  <a:moveTo>
                    <a:pt x="157099" y="0"/>
                  </a:moveTo>
                  <a:lnTo>
                    <a:pt x="1761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2675" y="4448175"/>
              <a:ext cx="76200" cy="438150"/>
            </a:xfrm>
            <a:custGeom>
              <a:avLst/>
              <a:gdLst/>
              <a:ahLst/>
              <a:cxnLst/>
              <a:rect l="l" t="t" r="r" b="b"/>
              <a:pathLst>
                <a:path w="76200" h="438150">
                  <a:moveTo>
                    <a:pt x="7620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76200" y="4381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776" y="4081398"/>
              <a:ext cx="271780" cy="400050"/>
            </a:xfrm>
            <a:custGeom>
              <a:avLst/>
              <a:gdLst/>
              <a:ahLst/>
              <a:cxnLst/>
              <a:rect l="l" t="t" r="r" b="b"/>
              <a:pathLst>
                <a:path w="271780" h="400050">
                  <a:moveTo>
                    <a:pt x="252349" y="400050"/>
                  </a:moveTo>
                  <a:lnTo>
                    <a:pt x="271399" y="400050"/>
                  </a:lnTo>
                </a:path>
                <a:path w="271780" h="400050">
                  <a:moveTo>
                    <a:pt x="0" y="0"/>
                  </a:moveTo>
                  <a:lnTo>
                    <a:pt x="176149" y="0"/>
                  </a:lnTo>
                </a:path>
                <a:path w="271780" h="400050">
                  <a:moveTo>
                    <a:pt x="252349" y="0"/>
                  </a:moveTo>
                  <a:lnTo>
                    <a:pt x="2713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7925" y="4057650"/>
              <a:ext cx="76200" cy="828675"/>
            </a:xfrm>
            <a:custGeom>
              <a:avLst/>
              <a:gdLst/>
              <a:ahLst/>
              <a:cxnLst/>
              <a:rect l="l" t="t" r="r" b="b"/>
              <a:pathLst>
                <a:path w="76200" h="828675">
                  <a:moveTo>
                    <a:pt x="76200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76200" y="828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9375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257175" y="0"/>
                  </a:lnTo>
                </a:path>
                <a:path w="352425">
                  <a:moveTo>
                    <a:pt x="333375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6550" y="4381500"/>
              <a:ext cx="76200" cy="504825"/>
            </a:xfrm>
            <a:custGeom>
              <a:avLst/>
              <a:gdLst/>
              <a:ahLst/>
              <a:cxnLst/>
              <a:rect l="l" t="t" r="r" b="b"/>
              <a:pathLst>
                <a:path w="76200" h="504825">
                  <a:moveTo>
                    <a:pt x="762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6200" y="5048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9375" y="4081398"/>
              <a:ext cx="447675" cy="400050"/>
            </a:xfrm>
            <a:custGeom>
              <a:avLst/>
              <a:gdLst/>
              <a:ahLst/>
              <a:cxnLst/>
              <a:rect l="l" t="t" r="r" b="b"/>
              <a:pathLst>
                <a:path w="447675" h="400050">
                  <a:moveTo>
                    <a:pt x="428625" y="400050"/>
                  </a:moveTo>
                  <a:lnTo>
                    <a:pt x="447675" y="400050"/>
                  </a:lnTo>
                </a:path>
                <a:path w="447675" h="400050">
                  <a:moveTo>
                    <a:pt x="0" y="0"/>
                  </a:moveTo>
                  <a:lnTo>
                    <a:pt x="352425" y="0"/>
                  </a:lnTo>
                </a:path>
                <a:path w="447675" h="400050">
                  <a:moveTo>
                    <a:pt x="428625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800" y="3876675"/>
              <a:ext cx="76200" cy="1009650"/>
            </a:xfrm>
            <a:custGeom>
              <a:avLst/>
              <a:gdLst/>
              <a:ahLst/>
              <a:cxnLst/>
              <a:rect l="l" t="t" r="r" b="b"/>
              <a:pathLst>
                <a:path w="76200" h="1009650">
                  <a:moveTo>
                    <a:pt x="7620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76200" y="10096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1776" y="2471801"/>
              <a:ext cx="1862455" cy="1209675"/>
            </a:xfrm>
            <a:custGeom>
              <a:avLst/>
              <a:gdLst/>
              <a:ahLst/>
              <a:cxnLst/>
              <a:rect l="l" t="t" r="r" b="b"/>
              <a:pathLst>
                <a:path w="1862454" h="1209675">
                  <a:moveTo>
                    <a:pt x="0" y="1209675"/>
                  </a:moveTo>
                  <a:lnTo>
                    <a:pt x="271399" y="1209675"/>
                  </a:lnTo>
                </a:path>
                <a:path w="1862454" h="1209675">
                  <a:moveTo>
                    <a:pt x="347599" y="1209675"/>
                  </a:moveTo>
                  <a:lnTo>
                    <a:pt x="795274" y="1209675"/>
                  </a:lnTo>
                </a:path>
                <a:path w="1862454" h="1209675">
                  <a:moveTo>
                    <a:pt x="0" y="809625"/>
                  </a:moveTo>
                  <a:lnTo>
                    <a:pt x="271399" y="809625"/>
                  </a:lnTo>
                </a:path>
                <a:path w="1862454" h="1209675">
                  <a:moveTo>
                    <a:pt x="347599" y="809625"/>
                  </a:moveTo>
                  <a:lnTo>
                    <a:pt x="795274" y="809625"/>
                  </a:lnTo>
                </a:path>
                <a:path w="1862454" h="1209675">
                  <a:moveTo>
                    <a:pt x="0" y="400050"/>
                  </a:moveTo>
                  <a:lnTo>
                    <a:pt x="271399" y="400050"/>
                  </a:lnTo>
                </a:path>
                <a:path w="1862454" h="1209675">
                  <a:moveTo>
                    <a:pt x="347599" y="400050"/>
                  </a:moveTo>
                  <a:lnTo>
                    <a:pt x="795274" y="400050"/>
                  </a:lnTo>
                </a:path>
                <a:path w="1862454" h="1209675">
                  <a:moveTo>
                    <a:pt x="0" y="0"/>
                  </a:moveTo>
                  <a:lnTo>
                    <a:pt x="271399" y="0"/>
                  </a:lnTo>
                </a:path>
                <a:path w="1862454" h="1209675">
                  <a:moveTo>
                    <a:pt x="347599" y="0"/>
                  </a:moveTo>
                  <a:lnTo>
                    <a:pt x="186207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3175" y="2428875"/>
              <a:ext cx="76200" cy="2457450"/>
            </a:xfrm>
            <a:custGeom>
              <a:avLst/>
              <a:gdLst/>
              <a:ahLst/>
              <a:cxnLst/>
              <a:rect l="l" t="t" r="r" b="b"/>
              <a:pathLst>
                <a:path w="76200" h="2457450">
                  <a:moveTo>
                    <a:pt x="7620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76200" y="24574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3250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42900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9950" y="4381500"/>
              <a:ext cx="76200" cy="504825"/>
            </a:xfrm>
            <a:custGeom>
              <a:avLst/>
              <a:gdLst/>
              <a:ahLst/>
              <a:cxnLst/>
              <a:rect l="l" t="t" r="r" b="b"/>
              <a:pathLst>
                <a:path w="76200" h="504825">
                  <a:moveTo>
                    <a:pt x="762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6200" y="5048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3250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200" y="3905250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76200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76200" y="981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3250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7050" y="2771775"/>
              <a:ext cx="76200" cy="2114550"/>
            </a:xfrm>
            <a:custGeom>
              <a:avLst/>
              <a:gdLst/>
              <a:ahLst/>
              <a:cxnLst/>
              <a:rect l="l" t="t" r="r" b="b"/>
              <a:pathLst>
                <a:path w="76200" h="2114550">
                  <a:moveTo>
                    <a:pt x="76200" y="0"/>
                  </a:moveTo>
                  <a:lnTo>
                    <a:pt x="0" y="0"/>
                  </a:lnTo>
                  <a:lnTo>
                    <a:pt x="0" y="2114550"/>
                  </a:lnTo>
                  <a:lnTo>
                    <a:pt x="76200" y="21145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6650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3825" y="4486275"/>
              <a:ext cx="76200" cy="400050"/>
            </a:xfrm>
            <a:custGeom>
              <a:avLst/>
              <a:gdLst/>
              <a:ahLst/>
              <a:cxnLst/>
              <a:rect l="l" t="t" r="r" b="b"/>
              <a:pathLst>
                <a:path w="76200" h="400050">
                  <a:moveTo>
                    <a:pt x="762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76200" y="4000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6650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52425" y="0"/>
                  </a:lnTo>
                </a:path>
                <a:path w="457200" h="400050">
                  <a:moveTo>
                    <a:pt x="428625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075" y="3981450"/>
              <a:ext cx="76200" cy="904875"/>
            </a:xfrm>
            <a:custGeom>
              <a:avLst/>
              <a:gdLst/>
              <a:ahLst/>
              <a:cxnLst/>
              <a:rect l="l" t="t" r="r" b="b"/>
              <a:pathLst>
                <a:path w="76200" h="904875">
                  <a:moveTo>
                    <a:pt x="76200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76200" y="9048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6650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00450" y="2571750"/>
              <a:ext cx="76200" cy="2314575"/>
            </a:xfrm>
            <a:custGeom>
              <a:avLst/>
              <a:gdLst/>
              <a:ahLst/>
              <a:cxnLst/>
              <a:rect l="l" t="t" r="r" b="b"/>
              <a:pathLst>
                <a:path w="76200" h="2314575">
                  <a:moveTo>
                    <a:pt x="76200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76200" y="23145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00525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42900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7225" y="4381500"/>
              <a:ext cx="76200" cy="504825"/>
            </a:xfrm>
            <a:custGeom>
              <a:avLst/>
              <a:gdLst/>
              <a:ahLst/>
              <a:cxnLst/>
              <a:rect l="l" t="t" r="r" b="b"/>
              <a:pathLst>
                <a:path w="76200" h="504825">
                  <a:moveTo>
                    <a:pt x="762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6200" y="5048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0525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2475" y="3981450"/>
              <a:ext cx="76200" cy="904875"/>
            </a:xfrm>
            <a:custGeom>
              <a:avLst/>
              <a:gdLst/>
              <a:ahLst/>
              <a:cxnLst/>
              <a:rect l="l" t="t" r="r" b="b"/>
              <a:pathLst>
                <a:path w="76200" h="904875">
                  <a:moveTo>
                    <a:pt x="76200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76200" y="9048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0525" y="2471801"/>
              <a:ext cx="3357879" cy="1209675"/>
            </a:xfrm>
            <a:custGeom>
              <a:avLst/>
              <a:gdLst/>
              <a:ahLst/>
              <a:cxnLst/>
              <a:rect l="l" t="t" r="r" b="b"/>
              <a:pathLst>
                <a:path w="3357879" h="1209675">
                  <a:moveTo>
                    <a:pt x="0" y="1209675"/>
                  </a:moveTo>
                  <a:lnTo>
                    <a:pt x="457200" y="1209675"/>
                  </a:lnTo>
                </a:path>
                <a:path w="3357879" h="1209675">
                  <a:moveTo>
                    <a:pt x="0" y="809625"/>
                  </a:moveTo>
                  <a:lnTo>
                    <a:pt x="457200" y="809625"/>
                  </a:lnTo>
                </a:path>
                <a:path w="3357879" h="1209675">
                  <a:moveTo>
                    <a:pt x="0" y="400050"/>
                  </a:moveTo>
                  <a:lnTo>
                    <a:pt x="457200" y="400050"/>
                  </a:lnTo>
                </a:path>
                <a:path w="3357879" h="1209675">
                  <a:moveTo>
                    <a:pt x="0" y="0"/>
                  </a:moveTo>
                  <a:lnTo>
                    <a:pt x="335762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33850" y="2314575"/>
              <a:ext cx="66675" cy="2571750"/>
            </a:xfrm>
            <a:custGeom>
              <a:avLst/>
              <a:gdLst/>
              <a:ahLst/>
              <a:cxnLst/>
              <a:rect l="l" t="t" r="r" b="b"/>
              <a:pathLst>
                <a:path w="66675" h="2571750">
                  <a:moveTo>
                    <a:pt x="66675" y="0"/>
                  </a:moveTo>
                  <a:lnTo>
                    <a:pt x="0" y="0"/>
                  </a:lnTo>
                  <a:lnTo>
                    <a:pt x="0" y="2571750"/>
                  </a:lnTo>
                  <a:lnTo>
                    <a:pt x="66675" y="2571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3925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57175" y="0"/>
                  </a:lnTo>
                </a:path>
                <a:path w="361950">
                  <a:moveTo>
                    <a:pt x="333375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1100" y="4267200"/>
              <a:ext cx="76200" cy="619125"/>
            </a:xfrm>
            <a:custGeom>
              <a:avLst/>
              <a:gdLst/>
              <a:ahLst/>
              <a:cxnLst/>
              <a:rect l="l" t="t" r="r" b="b"/>
              <a:pathLst>
                <a:path w="76200" h="619125">
                  <a:moveTo>
                    <a:pt x="76200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76200" y="6191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3925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5875" y="4105275"/>
              <a:ext cx="66675" cy="781050"/>
            </a:xfrm>
            <a:custGeom>
              <a:avLst/>
              <a:gdLst/>
              <a:ahLst/>
              <a:cxnLst/>
              <a:rect l="l" t="t" r="r" b="b"/>
              <a:pathLst>
                <a:path w="66675" h="781050">
                  <a:moveTo>
                    <a:pt x="666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66675" y="7810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3925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7725" y="2533650"/>
              <a:ext cx="76200" cy="2352675"/>
            </a:xfrm>
            <a:custGeom>
              <a:avLst/>
              <a:gdLst/>
              <a:ahLst/>
              <a:cxnLst/>
              <a:rect l="l" t="t" r="r" b="b"/>
              <a:pathLst>
                <a:path w="76200" h="2352675">
                  <a:moveTo>
                    <a:pt x="76200" y="0"/>
                  </a:moveTo>
                  <a:lnTo>
                    <a:pt x="0" y="0"/>
                  </a:lnTo>
                  <a:lnTo>
                    <a:pt x="0" y="2352675"/>
                  </a:lnTo>
                  <a:lnTo>
                    <a:pt x="76200" y="2352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7325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257175" y="0"/>
                  </a:lnTo>
                </a:path>
                <a:path w="352425">
                  <a:moveTo>
                    <a:pt x="333375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24500" y="4238625"/>
              <a:ext cx="76200" cy="647700"/>
            </a:xfrm>
            <a:custGeom>
              <a:avLst/>
              <a:gdLst/>
              <a:ahLst/>
              <a:cxnLst/>
              <a:rect l="l" t="t" r="r" b="b"/>
              <a:pathLst>
                <a:path w="76200" h="647700">
                  <a:moveTo>
                    <a:pt x="762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6200" y="647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67325" y="4081398"/>
              <a:ext cx="447675" cy="400050"/>
            </a:xfrm>
            <a:custGeom>
              <a:avLst/>
              <a:gdLst/>
              <a:ahLst/>
              <a:cxnLst/>
              <a:rect l="l" t="t" r="r" b="b"/>
              <a:pathLst>
                <a:path w="447675" h="400050">
                  <a:moveTo>
                    <a:pt x="428625" y="400050"/>
                  </a:moveTo>
                  <a:lnTo>
                    <a:pt x="447675" y="400050"/>
                  </a:lnTo>
                </a:path>
                <a:path w="447675" h="400050">
                  <a:moveTo>
                    <a:pt x="0" y="0"/>
                  </a:moveTo>
                  <a:lnTo>
                    <a:pt x="352425" y="0"/>
                  </a:lnTo>
                </a:path>
                <a:path w="447675" h="400050">
                  <a:moveTo>
                    <a:pt x="428625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9750" y="3905250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76200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76200" y="981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7325" y="2871851"/>
              <a:ext cx="447675" cy="809625"/>
            </a:xfrm>
            <a:custGeom>
              <a:avLst/>
              <a:gdLst/>
              <a:ahLst/>
              <a:cxnLst/>
              <a:rect l="l" t="t" r="r" b="b"/>
              <a:pathLst>
                <a:path w="447675" h="809625">
                  <a:moveTo>
                    <a:pt x="0" y="809625"/>
                  </a:moveTo>
                  <a:lnTo>
                    <a:pt x="447675" y="809625"/>
                  </a:lnTo>
                </a:path>
                <a:path w="447675" h="809625">
                  <a:moveTo>
                    <a:pt x="0" y="409575"/>
                  </a:moveTo>
                  <a:lnTo>
                    <a:pt x="447675" y="409575"/>
                  </a:lnTo>
                </a:path>
                <a:path w="447675" h="809625">
                  <a:moveTo>
                    <a:pt x="0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91125" y="2695575"/>
              <a:ext cx="76200" cy="2190750"/>
            </a:xfrm>
            <a:custGeom>
              <a:avLst/>
              <a:gdLst/>
              <a:ahLst/>
              <a:cxnLst/>
              <a:rect l="l" t="t" r="r" b="b"/>
              <a:pathLst>
                <a:path w="76200" h="2190750">
                  <a:moveTo>
                    <a:pt x="76200" y="0"/>
                  </a:moveTo>
                  <a:lnTo>
                    <a:pt x="0" y="0"/>
                  </a:lnTo>
                  <a:lnTo>
                    <a:pt x="0" y="2190750"/>
                  </a:lnTo>
                  <a:lnTo>
                    <a:pt x="76200" y="21907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1200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33375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57900" y="4286250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91200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53150" y="3943350"/>
              <a:ext cx="76200" cy="942975"/>
            </a:xfrm>
            <a:custGeom>
              <a:avLst/>
              <a:gdLst/>
              <a:ahLst/>
              <a:cxnLst/>
              <a:rect l="l" t="t" r="r" b="b"/>
              <a:pathLst>
                <a:path w="76200" h="942975">
                  <a:moveTo>
                    <a:pt x="7620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76200" y="942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91200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15000" y="2533650"/>
              <a:ext cx="76200" cy="2352675"/>
            </a:xfrm>
            <a:custGeom>
              <a:avLst/>
              <a:gdLst/>
              <a:ahLst/>
              <a:cxnLst/>
              <a:rect l="l" t="t" r="r" b="b"/>
              <a:pathLst>
                <a:path w="76200" h="2352675">
                  <a:moveTo>
                    <a:pt x="76200" y="0"/>
                  </a:moveTo>
                  <a:lnTo>
                    <a:pt x="0" y="0"/>
                  </a:lnTo>
                  <a:lnTo>
                    <a:pt x="0" y="2352675"/>
                  </a:lnTo>
                  <a:lnTo>
                    <a:pt x="76200" y="2352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4600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257175" y="0"/>
                  </a:lnTo>
                </a:path>
                <a:path w="352425">
                  <a:moveTo>
                    <a:pt x="333375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81775" y="442912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" y="457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24600" y="4081398"/>
              <a:ext cx="447675" cy="400050"/>
            </a:xfrm>
            <a:custGeom>
              <a:avLst/>
              <a:gdLst/>
              <a:ahLst/>
              <a:cxnLst/>
              <a:rect l="l" t="t" r="r" b="b"/>
              <a:pathLst>
                <a:path w="447675" h="400050">
                  <a:moveTo>
                    <a:pt x="428625" y="400050"/>
                  </a:moveTo>
                  <a:lnTo>
                    <a:pt x="447675" y="400050"/>
                  </a:lnTo>
                </a:path>
                <a:path w="447675" h="400050">
                  <a:moveTo>
                    <a:pt x="0" y="0"/>
                  </a:moveTo>
                  <a:lnTo>
                    <a:pt x="352425" y="0"/>
                  </a:lnTo>
                </a:path>
                <a:path w="447675" h="400050">
                  <a:moveTo>
                    <a:pt x="428625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77025" y="3905250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76200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76200" y="981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24600" y="2871851"/>
              <a:ext cx="447675" cy="809625"/>
            </a:xfrm>
            <a:custGeom>
              <a:avLst/>
              <a:gdLst/>
              <a:ahLst/>
              <a:cxnLst/>
              <a:rect l="l" t="t" r="r" b="b"/>
              <a:pathLst>
                <a:path w="447675" h="809625">
                  <a:moveTo>
                    <a:pt x="0" y="809625"/>
                  </a:moveTo>
                  <a:lnTo>
                    <a:pt x="447675" y="809625"/>
                  </a:lnTo>
                </a:path>
                <a:path w="447675" h="809625">
                  <a:moveTo>
                    <a:pt x="0" y="409575"/>
                  </a:moveTo>
                  <a:lnTo>
                    <a:pt x="447675" y="409575"/>
                  </a:lnTo>
                </a:path>
                <a:path w="447675" h="809625">
                  <a:moveTo>
                    <a:pt x="0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48400" y="2590800"/>
              <a:ext cx="76200" cy="2295525"/>
            </a:xfrm>
            <a:custGeom>
              <a:avLst/>
              <a:gdLst/>
              <a:ahLst/>
              <a:cxnLst/>
              <a:rect l="l" t="t" r="r" b="b"/>
              <a:pathLst>
                <a:path w="76200" h="2295525">
                  <a:moveTo>
                    <a:pt x="76200" y="0"/>
                  </a:moveTo>
                  <a:lnTo>
                    <a:pt x="0" y="0"/>
                  </a:lnTo>
                  <a:lnTo>
                    <a:pt x="0" y="2295525"/>
                  </a:lnTo>
                  <a:lnTo>
                    <a:pt x="76200" y="2295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48475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42900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15175" y="4267200"/>
              <a:ext cx="76200" cy="619125"/>
            </a:xfrm>
            <a:custGeom>
              <a:avLst/>
              <a:gdLst/>
              <a:ahLst/>
              <a:cxnLst/>
              <a:rect l="l" t="t" r="r" b="b"/>
              <a:pathLst>
                <a:path w="76200" h="619125">
                  <a:moveTo>
                    <a:pt x="76200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76200" y="6191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48475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10425" y="4019550"/>
              <a:ext cx="76200" cy="866775"/>
            </a:xfrm>
            <a:custGeom>
              <a:avLst/>
              <a:gdLst/>
              <a:ahLst/>
              <a:cxnLst/>
              <a:rect l="l" t="t" r="r" b="b"/>
              <a:pathLst>
                <a:path w="76200" h="866775">
                  <a:moveTo>
                    <a:pt x="762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76200" y="866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48475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72275" y="2590800"/>
              <a:ext cx="76200" cy="2295525"/>
            </a:xfrm>
            <a:custGeom>
              <a:avLst/>
              <a:gdLst/>
              <a:ahLst/>
              <a:cxnLst/>
              <a:rect l="l" t="t" r="r" b="b"/>
              <a:pathLst>
                <a:path w="76200" h="2295525">
                  <a:moveTo>
                    <a:pt x="76200" y="0"/>
                  </a:moveTo>
                  <a:lnTo>
                    <a:pt x="0" y="0"/>
                  </a:lnTo>
                  <a:lnTo>
                    <a:pt x="0" y="2295525"/>
                  </a:lnTo>
                  <a:lnTo>
                    <a:pt x="76200" y="2295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81875" y="2871851"/>
              <a:ext cx="176530" cy="1609725"/>
            </a:xfrm>
            <a:custGeom>
              <a:avLst/>
              <a:gdLst/>
              <a:ahLst/>
              <a:cxnLst/>
              <a:rect l="l" t="t" r="r" b="b"/>
              <a:pathLst>
                <a:path w="176529" h="1609725">
                  <a:moveTo>
                    <a:pt x="0" y="1609598"/>
                  </a:moveTo>
                  <a:lnTo>
                    <a:pt x="176275" y="1609598"/>
                  </a:lnTo>
                </a:path>
                <a:path w="176529" h="1609725">
                  <a:moveTo>
                    <a:pt x="0" y="1209548"/>
                  </a:moveTo>
                  <a:lnTo>
                    <a:pt x="176275" y="1209548"/>
                  </a:lnTo>
                </a:path>
                <a:path w="176529" h="1609725">
                  <a:moveTo>
                    <a:pt x="0" y="809625"/>
                  </a:moveTo>
                  <a:lnTo>
                    <a:pt x="176275" y="809625"/>
                  </a:lnTo>
                </a:path>
                <a:path w="176529" h="1609725">
                  <a:moveTo>
                    <a:pt x="0" y="409575"/>
                  </a:moveTo>
                  <a:lnTo>
                    <a:pt x="176275" y="409575"/>
                  </a:lnTo>
                </a:path>
                <a:path w="176529" h="1609725">
                  <a:moveTo>
                    <a:pt x="0" y="0"/>
                  </a:moveTo>
                  <a:lnTo>
                    <a:pt x="1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05675" y="2533650"/>
              <a:ext cx="76200" cy="2352675"/>
            </a:xfrm>
            <a:custGeom>
              <a:avLst/>
              <a:gdLst/>
              <a:ahLst/>
              <a:cxnLst/>
              <a:rect l="l" t="t" r="r" b="b"/>
              <a:pathLst>
                <a:path w="76200" h="2352675">
                  <a:moveTo>
                    <a:pt x="76200" y="0"/>
                  </a:moveTo>
                  <a:lnTo>
                    <a:pt x="0" y="0"/>
                  </a:lnTo>
                  <a:lnTo>
                    <a:pt x="0" y="2352675"/>
                  </a:lnTo>
                  <a:lnTo>
                    <a:pt x="76200" y="2352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38425" y="4486274"/>
              <a:ext cx="4838700" cy="400050"/>
            </a:xfrm>
            <a:custGeom>
              <a:avLst/>
              <a:gdLst/>
              <a:ahLst/>
              <a:cxnLst/>
              <a:rect l="l" t="t" r="r" b="b"/>
              <a:pathLst>
                <a:path w="4838700" h="400050">
                  <a:moveTo>
                    <a:pt x="762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76200" y="400050"/>
                  </a:lnTo>
                  <a:lnTo>
                    <a:pt x="76200" y="0"/>
                  </a:lnTo>
                  <a:close/>
                </a:path>
                <a:path w="4838700" h="400050">
                  <a:moveTo>
                    <a:pt x="600075" y="76200"/>
                  </a:moveTo>
                  <a:lnTo>
                    <a:pt x="533400" y="76200"/>
                  </a:lnTo>
                  <a:lnTo>
                    <a:pt x="533400" y="400050"/>
                  </a:lnTo>
                  <a:lnTo>
                    <a:pt x="600075" y="400050"/>
                  </a:lnTo>
                  <a:lnTo>
                    <a:pt x="600075" y="76200"/>
                  </a:lnTo>
                  <a:close/>
                </a:path>
                <a:path w="4838700" h="400050">
                  <a:moveTo>
                    <a:pt x="1133475" y="123825"/>
                  </a:moveTo>
                  <a:lnTo>
                    <a:pt x="1057275" y="123825"/>
                  </a:lnTo>
                  <a:lnTo>
                    <a:pt x="1057275" y="400050"/>
                  </a:lnTo>
                  <a:lnTo>
                    <a:pt x="1133475" y="400050"/>
                  </a:lnTo>
                  <a:lnTo>
                    <a:pt x="1133475" y="123825"/>
                  </a:lnTo>
                  <a:close/>
                </a:path>
                <a:path w="4838700" h="400050">
                  <a:moveTo>
                    <a:pt x="1666875" y="161925"/>
                  </a:moveTo>
                  <a:lnTo>
                    <a:pt x="1590675" y="161925"/>
                  </a:lnTo>
                  <a:lnTo>
                    <a:pt x="1590675" y="400050"/>
                  </a:lnTo>
                  <a:lnTo>
                    <a:pt x="1666875" y="400050"/>
                  </a:lnTo>
                  <a:lnTo>
                    <a:pt x="1666875" y="161925"/>
                  </a:lnTo>
                  <a:close/>
                </a:path>
                <a:path w="4838700" h="400050">
                  <a:moveTo>
                    <a:pt x="2190750" y="57150"/>
                  </a:moveTo>
                  <a:lnTo>
                    <a:pt x="2114550" y="57150"/>
                  </a:lnTo>
                  <a:lnTo>
                    <a:pt x="2114550" y="400050"/>
                  </a:lnTo>
                  <a:lnTo>
                    <a:pt x="2190750" y="400050"/>
                  </a:lnTo>
                  <a:lnTo>
                    <a:pt x="2190750" y="57150"/>
                  </a:lnTo>
                  <a:close/>
                </a:path>
                <a:path w="4838700" h="400050">
                  <a:moveTo>
                    <a:pt x="2724150" y="161925"/>
                  </a:moveTo>
                  <a:lnTo>
                    <a:pt x="2647950" y="161925"/>
                  </a:lnTo>
                  <a:lnTo>
                    <a:pt x="2647950" y="400050"/>
                  </a:lnTo>
                  <a:lnTo>
                    <a:pt x="2724150" y="400050"/>
                  </a:lnTo>
                  <a:lnTo>
                    <a:pt x="2724150" y="161925"/>
                  </a:lnTo>
                  <a:close/>
                </a:path>
                <a:path w="4838700" h="400050">
                  <a:moveTo>
                    <a:pt x="3248025" y="76200"/>
                  </a:moveTo>
                  <a:lnTo>
                    <a:pt x="3171825" y="76200"/>
                  </a:lnTo>
                  <a:lnTo>
                    <a:pt x="3171825" y="400050"/>
                  </a:lnTo>
                  <a:lnTo>
                    <a:pt x="3248025" y="400050"/>
                  </a:lnTo>
                  <a:lnTo>
                    <a:pt x="3248025" y="76200"/>
                  </a:lnTo>
                  <a:close/>
                </a:path>
                <a:path w="4838700" h="400050">
                  <a:moveTo>
                    <a:pt x="3781425" y="57150"/>
                  </a:moveTo>
                  <a:lnTo>
                    <a:pt x="3705225" y="57150"/>
                  </a:lnTo>
                  <a:lnTo>
                    <a:pt x="3705225" y="400050"/>
                  </a:lnTo>
                  <a:lnTo>
                    <a:pt x="3781425" y="400050"/>
                  </a:lnTo>
                  <a:lnTo>
                    <a:pt x="3781425" y="57150"/>
                  </a:lnTo>
                  <a:close/>
                </a:path>
                <a:path w="4838700" h="400050">
                  <a:moveTo>
                    <a:pt x="4305300" y="76200"/>
                  </a:moveTo>
                  <a:lnTo>
                    <a:pt x="4229100" y="76200"/>
                  </a:lnTo>
                  <a:lnTo>
                    <a:pt x="4229100" y="400050"/>
                  </a:lnTo>
                  <a:lnTo>
                    <a:pt x="4305300" y="400050"/>
                  </a:lnTo>
                  <a:lnTo>
                    <a:pt x="4305300" y="76200"/>
                  </a:lnTo>
                  <a:close/>
                </a:path>
                <a:path w="4838700" h="400050">
                  <a:moveTo>
                    <a:pt x="4838700" y="123825"/>
                  </a:moveTo>
                  <a:lnTo>
                    <a:pt x="4762500" y="123825"/>
                  </a:lnTo>
                  <a:lnTo>
                    <a:pt x="4762500" y="400050"/>
                  </a:lnTo>
                  <a:lnTo>
                    <a:pt x="4838700" y="400050"/>
                  </a:lnTo>
                  <a:lnTo>
                    <a:pt x="4838700" y="1238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1776" y="4891151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>
                  <a:moveTo>
                    <a:pt x="0" y="0"/>
                  </a:moveTo>
                  <a:lnTo>
                    <a:pt x="52863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33650" y="3962400"/>
              <a:ext cx="4762500" cy="9525"/>
            </a:xfrm>
            <a:custGeom>
              <a:avLst/>
              <a:gdLst/>
              <a:ahLst/>
              <a:cxnLst/>
              <a:rect l="l" t="t" r="r" b="b"/>
              <a:pathLst>
                <a:path w="4762500" h="9525">
                  <a:moveTo>
                    <a:pt x="-9525" y="4762"/>
                  </a:moveTo>
                  <a:lnTo>
                    <a:pt x="4772025" y="4762"/>
                  </a:lnTo>
                </a:path>
              </a:pathLst>
            </a:custGeom>
            <a:ln w="28575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3650" y="2543175"/>
              <a:ext cx="4762500" cy="28575"/>
            </a:xfrm>
            <a:custGeom>
              <a:avLst/>
              <a:gdLst/>
              <a:ahLst/>
              <a:cxnLst/>
              <a:rect l="l" t="t" r="r" b="b"/>
              <a:pathLst>
                <a:path w="4762500" h="28575">
                  <a:moveTo>
                    <a:pt x="0" y="0"/>
                  </a:moveTo>
                  <a:lnTo>
                    <a:pt x="4762500" y="28575"/>
                  </a:lnTo>
                </a:path>
              </a:pathLst>
            </a:custGeom>
            <a:ln w="19050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2271776" y="2071751"/>
            <a:ext cx="5286375" cy="0"/>
          </a:xfrm>
          <a:custGeom>
            <a:avLst/>
            <a:gdLst/>
            <a:ahLst/>
            <a:cxnLst/>
            <a:rect l="l" t="t" r="r" b="b"/>
            <a:pathLst>
              <a:path w="5286375">
                <a:moveTo>
                  <a:pt x="0" y="0"/>
                </a:moveTo>
                <a:lnTo>
                  <a:pt x="528637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34158" y="4392231"/>
            <a:ext cx="141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34158" y="3989958"/>
            <a:ext cx="140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34158" y="3587115"/>
            <a:ext cx="140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34158" y="3183953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76501" y="1975548"/>
            <a:ext cx="19685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29891" y="4944491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923285" y="4944491"/>
            <a:ext cx="278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01009" y="4944491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03675" y="4944491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50028" y="4944491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14671" y="4944491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13653" y="4944491"/>
            <a:ext cx="193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32576" y="4944491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665594" y="4944491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79944" y="4944491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11954" y="1675447"/>
            <a:ext cx="23241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 Performance 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62875" y="299085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114665" y="2926397"/>
            <a:ext cx="2292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762875" y="320040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62875" y="341947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62875" y="362902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62875" y="38766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62875" y="40957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114665" y="3063875"/>
            <a:ext cx="61595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565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low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56500"/>
              </a:lnSpc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very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high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Expon. (low)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2104707"/>
            <a:ext cx="10634980" cy="1979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productivity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5" dirty="0">
                <a:latin typeface="Calibri"/>
                <a:cs typeface="Calibri"/>
              </a:rPr>
              <a:t>find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average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productivity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  <a:p>
            <a:pPr marL="64769" marR="1101725">
              <a:lnSpc>
                <a:spcPts val="4350"/>
              </a:lnSpc>
              <a:spcBef>
                <a:spcPts val="480"/>
              </a:spcBef>
            </a:pP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organization </a:t>
            </a:r>
            <a:r>
              <a:rPr sz="1800" spc="1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high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high</a:t>
            </a:r>
            <a:r>
              <a:rPr sz="1800" spc="-5" dirty="0">
                <a:latin typeface="Calibri"/>
                <a:cs typeface="Calibri"/>
              </a:rPr>
              <a:t> productivity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need</a:t>
            </a:r>
            <a:r>
              <a:rPr sz="1800" dirty="0">
                <a:latin typeface="Calibri"/>
                <a:cs typeface="Calibri"/>
              </a:rPr>
              <a:t>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motivate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1614"/>
              </a:spcBef>
            </a:pPr>
            <a:r>
              <a:rPr sz="1800" spc="-15" dirty="0">
                <a:latin typeface="Calibri"/>
                <a:cs typeface="Calibri"/>
              </a:rPr>
              <a:t>Top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performers</a:t>
            </a:r>
            <a:r>
              <a:rPr sz="1800" spc="5" dirty="0">
                <a:latin typeface="Calibri"/>
                <a:cs typeface="Calibri"/>
              </a:rPr>
              <a:t> 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mid-level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grow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304800"/>
            <a:ext cx="609600" cy="1466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47" y="688086"/>
            <a:ext cx="56330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1763470"/>
            <a:ext cx="10144125" cy="38061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latin typeface="Calibri"/>
                <a:cs typeface="Calibri"/>
              </a:rPr>
              <a:t>Primary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Objectives: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534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spc="25" dirty="0">
                <a:latin typeface="Calibri"/>
                <a:cs typeface="Calibri"/>
              </a:rPr>
              <a:t>Improved </a:t>
            </a:r>
            <a:r>
              <a:rPr sz="1550" spc="15" dirty="0">
                <a:latin typeface="Calibri"/>
                <a:cs typeface="Calibri"/>
              </a:rPr>
              <a:t>Performance: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Identify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areas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strength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weakness, set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goals,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provide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feedback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40" dirty="0">
                <a:latin typeface="Calibri"/>
                <a:cs typeface="Calibri"/>
              </a:rPr>
              <a:t>to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enhance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employee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performance.</a:t>
            </a:r>
            <a:endParaRPr sz="1550">
              <a:latin typeface="Calibri"/>
              <a:cs typeface="Calibri"/>
            </a:endParaRPr>
          </a:p>
          <a:p>
            <a:pPr marL="344170" indent="-33210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550" spc="15" dirty="0">
                <a:latin typeface="Calibri"/>
                <a:cs typeface="Calibri"/>
              </a:rPr>
              <a:t>Decision-Making: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Inform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decisions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promotions,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demotions,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transfers, </a:t>
            </a:r>
            <a:r>
              <a:rPr sz="1550" spc="5" dirty="0">
                <a:latin typeface="Calibri"/>
                <a:cs typeface="Calibri"/>
              </a:rPr>
              <a:t>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terminations.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Calibri"/>
                <a:cs typeface="Calibri"/>
              </a:rPr>
              <a:t>Additional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Benefits:</a:t>
            </a:r>
            <a:endParaRPr sz="1800">
              <a:latin typeface="Calibri"/>
              <a:cs typeface="Calibri"/>
            </a:endParaRPr>
          </a:p>
          <a:p>
            <a:pPr marL="344170" indent="-33210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550" spc="10" dirty="0">
                <a:latin typeface="Calibri"/>
                <a:cs typeface="Calibri"/>
              </a:rPr>
              <a:t>Aligns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with </a:t>
            </a:r>
            <a:r>
              <a:rPr sz="1550" spc="15" dirty="0">
                <a:latin typeface="Calibri"/>
                <a:cs typeface="Calibri"/>
              </a:rPr>
              <a:t>Organizational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Goals: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Ensures </a:t>
            </a:r>
            <a:r>
              <a:rPr sz="1550" spc="15" dirty="0">
                <a:latin typeface="Calibri"/>
                <a:cs typeface="Calibri"/>
              </a:rPr>
              <a:t>employees'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objectives</a:t>
            </a:r>
            <a:r>
              <a:rPr sz="1550" spc="25" dirty="0">
                <a:latin typeface="Calibri"/>
                <a:cs typeface="Calibri"/>
              </a:rPr>
              <a:t> are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aligned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with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company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strategic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objectives.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spc="15" dirty="0">
                <a:latin typeface="Calibri"/>
                <a:cs typeface="Calibri"/>
              </a:rPr>
              <a:t>Compliance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Risk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Management: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Documents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issues, helping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mitigate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potential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legal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risks.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spc="20" dirty="0">
                <a:latin typeface="Calibri"/>
                <a:cs typeface="Calibri"/>
              </a:rPr>
              <a:t>Boosts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Productivity: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Encourages </a:t>
            </a:r>
            <a:r>
              <a:rPr sz="1550" spc="10" dirty="0">
                <a:latin typeface="Calibri"/>
                <a:cs typeface="Calibri"/>
              </a:rPr>
              <a:t>accountability,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efficiency,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effectiveness.</a:t>
            </a:r>
            <a:endParaRPr sz="155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70"/>
              </a:spcBef>
            </a:pPr>
            <a:r>
              <a:rPr sz="1550" spc="30" dirty="0">
                <a:latin typeface="Calibri"/>
                <a:cs typeface="Calibri"/>
              </a:rPr>
              <a:t>By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conducting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regular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employee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analysis,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organizations</a:t>
            </a:r>
            <a:r>
              <a:rPr sz="1550" spc="10" dirty="0">
                <a:latin typeface="Calibri"/>
                <a:cs typeface="Calibri"/>
              </a:rPr>
              <a:t> can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optimize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talent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utilization, drive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business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50" spc="20" dirty="0">
                <a:latin typeface="Calibri"/>
                <a:cs typeface="Calibri"/>
              </a:rPr>
              <a:t>outcomes,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create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culture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continuous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improvement.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01" y="0"/>
            <a:ext cx="1486245" cy="1666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035" y="1452562"/>
            <a:ext cx="526288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z="4250" spc="-20" dirty="0">
                <a:latin typeface="Trebuchet MS"/>
                <a:cs typeface="Trebuchet MS"/>
              </a:rPr>
              <a:t>P</a:t>
            </a:r>
            <a:r>
              <a:rPr sz="4250" spc="20" dirty="0">
                <a:latin typeface="Trebuchet MS"/>
                <a:cs typeface="Trebuchet MS"/>
              </a:rPr>
              <a:t>RO</a:t>
            </a:r>
            <a:r>
              <a:rPr sz="4250" spc="-10" dirty="0">
                <a:latin typeface="Trebuchet MS"/>
                <a:cs typeface="Trebuchet MS"/>
              </a:rPr>
              <a:t>J</a:t>
            </a:r>
            <a:r>
              <a:rPr sz="4250" spc="50" dirty="0">
                <a:latin typeface="Trebuchet MS"/>
                <a:cs typeface="Trebuchet MS"/>
              </a:rPr>
              <a:t>E</a:t>
            </a:r>
            <a:r>
              <a:rPr sz="4250" spc="-55" dirty="0">
                <a:latin typeface="Trebuchet MS"/>
                <a:cs typeface="Trebuchet MS"/>
              </a:rPr>
              <a:t>C</a:t>
            </a:r>
            <a:r>
              <a:rPr sz="4250" spc="15" dirty="0">
                <a:latin typeface="Trebuchet MS"/>
                <a:cs typeface="Trebuchet MS"/>
              </a:rPr>
              <a:t>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15" dirty="0">
                <a:latin typeface="Trebuchet MS"/>
                <a:cs typeface="Trebuchet MS"/>
              </a:rPr>
              <a:t>O</a:t>
            </a:r>
            <a:r>
              <a:rPr sz="4250" spc="-105" dirty="0">
                <a:latin typeface="Trebuchet MS"/>
                <a:cs typeface="Trebuchet MS"/>
              </a:rPr>
              <a:t>V</a:t>
            </a:r>
            <a:r>
              <a:rPr sz="4250" spc="-25" dirty="0">
                <a:latin typeface="Trebuchet MS"/>
                <a:cs typeface="Trebuchet MS"/>
              </a:rPr>
              <a:t>E</a:t>
            </a:r>
            <a:r>
              <a:rPr sz="4250" spc="15" dirty="0">
                <a:latin typeface="Trebuchet MS"/>
                <a:cs typeface="Trebuchet MS"/>
              </a:rPr>
              <a:t>R</a:t>
            </a:r>
            <a:r>
              <a:rPr sz="4250" spc="-10" dirty="0">
                <a:latin typeface="Trebuchet MS"/>
                <a:cs typeface="Trebuchet MS"/>
              </a:rPr>
              <a:t>V</a:t>
            </a:r>
            <a:r>
              <a:rPr sz="4250" spc="-65" dirty="0">
                <a:latin typeface="Trebuchet MS"/>
                <a:cs typeface="Trebuchet MS"/>
              </a:rPr>
              <a:t>I</a:t>
            </a:r>
            <a:r>
              <a:rPr sz="4250" spc="-25" dirty="0">
                <a:latin typeface="Trebuchet MS"/>
                <a:cs typeface="Trebuchet MS"/>
              </a:rPr>
              <a:t>E</a:t>
            </a:r>
            <a:r>
              <a:rPr sz="4250" spc="25" dirty="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5650" y="2479230"/>
            <a:ext cx="7687309" cy="29254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8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8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EE </a:t>
            </a:r>
            <a:r>
              <a:rPr sz="18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FO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18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b="1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NA</a:t>
            </a:r>
            <a:r>
              <a:rPr sz="1800" b="1" spc="-15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8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8450" marR="375920" indent="-286385">
              <a:lnSpc>
                <a:spcPct val="1495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Employee performance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analysis,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also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known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evaluation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appraisal, 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systematic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process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assess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employee's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work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performance,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accomplishments,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areas</a:t>
            </a:r>
            <a:r>
              <a:rPr sz="18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improvement.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6385">
              <a:lnSpc>
                <a:spcPts val="3229"/>
              </a:lnSpc>
              <a:spcBef>
                <a:spcPts val="2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implementing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structured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employee performance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 process,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organizations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talent</a:t>
            </a:r>
            <a:r>
              <a:rPr sz="18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utilization,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drive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business</a:t>
            </a:r>
            <a:r>
              <a:rPr sz="18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outcomes,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foster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culture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continuous</a:t>
            </a:r>
            <a:r>
              <a:rPr sz="18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improvement.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701" y="2633776"/>
            <a:ext cx="1230283" cy="12612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5646" y="3936301"/>
            <a:ext cx="1029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Employees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7625" y="1952625"/>
            <a:ext cx="1767205" cy="1656080"/>
            <a:chOff x="4257625" y="1952625"/>
            <a:chExt cx="1767205" cy="1656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7625" y="3247956"/>
              <a:ext cx="1767049" cy="3606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9" y="1952625"/>
              <a:ext cx="1752600" cy="1295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83125" y="3415347"/>
            <a:ext cx="943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libri"/>
                <a:cs typeface="Calibri"/>
              </a:rPr>
              <a:t>M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39025" y="2581275"/>
            <a:ext cx="2091055" cy="2700655"/>
            <a:chOff x="7439025" y="2581275"/>
            <a:chExt cx="2091055" cy="27006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9025" y="3895852"/>
              <a:ext cx="2090801" cy="1385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7600" y="2581275"/>
              <a:ext cx="2038350" cy="13335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475855" y="3936301"/>
            <a:ext cx="20281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Stakeholders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65" y="873505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209" y="2070025"/>
            <a:ext cx="5866765" cy="30289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Formatting</a:t>
            </a:r>
            <a:r>
              <a:rPr sz="1800" b="1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  <a:spcBef>
                <a:spcPts val="265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highlight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Missing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Value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given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libri"/>
                <a:cs typeface="Calibri"/>
              </a:rPr>
              <a:t>Filter:</a:t>
            </a:r>
            <a:endParaRPr sz="1800">
              <a:latin typeface="Calibri"/>
              <a:cs typeface="Calibri"/>
            </a:endParaRPr>
          </a:p>
          <a:p>
            <a:pPr marL="746125">
              <a:lnSpc>
                <a:spcPct val="100000"/>
              </a:lnSpc>
              <a:spcBef>
                <a:spcPts val="27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filter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Missing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values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given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latin typeface="Calibri"/>
                <a:cs typeface="Calibri"/>
              </a:rPr>
              <a:t>Formula:</a:t>
            </a:r>
            <a:endParaRPr sz="1800">
              <a:latin typeface="Calibri"/>
              <a:cs typeface="Calibri"/>
            </a:endParaRPr>
          </a:p>
          <a:p>
            <a:pPr marL="798830">
              <a:lnSpc>
                <a:spcPct val="100000"/>
              </a:lnSpc>
              <a:spcBef>
                <a:spcPts val="195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calculate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Level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</a:t>
            </a:r>
            <a:r>
              <a:rPr sz="1550" spc="15" dirty="0">
                <a:latin typeface="Calibri"/>
                <a:cs typeface="Calibri"/>
              </a:rPr>
              <a:t> data.</a:t>
            </a:r>
            <a:endParaRPr sz="1550">
              <a:latin typeface="Calibri"/>
              <a:cs typeface="Calibri"/>
            </a:endParaRPr>
          </a:p>
          <a:p>
            <a:pPr marL="703580">
              <a:lnSpc>
                <a:spcPts val="1855"/>
              </a:lnSpc>
              <a:spcBef>
                <a:spcPts val="165"/>
              </a:spcBef>
            </a:pPr>
            <a:r>
              <a:rPr sz="1550" spc="20" dirty="0">
                <a:latin typeface="Calibri"/>
                <a:cs typeface="Calibri"/>
              </a:rPr>
              <a:t>=IF(Z2&gt;=5,"very </a:t>
            </a:r>
            <a:r>
              <a:rPr sz="1550" spc="15" dirty="0">
                <a:latin typeface="Calibri"/>
                <a:cs typeface="Calibri"/>
              </a:rPr>
              <a:t>high",IF(Z2&gt;=4,"high",IF(Z2&gt;=3,"med","low")))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ts val="215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libri"/>
                <a:cs typeface="Calibri"/>
              </a:rPr>
              <a:t>Pivot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903605">
              <a:lnSpc>
                <a:spcPts val="1855"/>
              </a:lnSpc>
              <a:spcBef>
                <a:spcPts val="27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summaraize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</a:t>
            </a:r>
            <a:r>
              <a:rPr sz="1550" spc="15" dirty="0">
                <a:latin typeface="Calibri"/>
                <a:cs typeface="Calibri"/>
              </a:rPr>
              <a:t> data.</a:t>
            </a:r>
            <a:endParaRPr sz="1550">
              <a:latin typeface="Calibri"/>
              <a:cs typeface="Calibri"/>
            </a:endParaRPr>
          </a:p>
          <a:p>
            <a:pPr marL="350520" indent="-338455">
              <a:lnSpc>
                <a:spcPts val="2155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b="1" spc="-10" dirty="0">
                <a:latin typeface="Calibri"/>
                <a:cs typeface="Calibri"/>
              </a:rPr>
              <a:t>Graph:</a:t>
            </a:r>
            <a:endParaRPr sz="180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visualize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 </a:t>
            </a:r>
            <a:r>
              <a:rPr sz="1550" spc="2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chart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representation.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6170295" cy="278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kaggle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26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spc="-10" dirty="0">
                <a:latin typeface="Calibri"/>
                <a:cs typeface="Calibri"/>
              </a:rPr>
              <a:t>First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ts val="213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ts val="2130"/>
              </a:lnSpc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Classification</a:t>
            </a:r>
            <a:r>
              <a:rPr sz="1800" spc="-10" dirty="0">
                <a:latin typeface="Calibri"/>
                <a:cs typeface="Calibri"/>
              </a:rPr>
              <a:t> Type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Numeric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5391" y="2123716"/>
            <a:ext cx="5516880" cy="6680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18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level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Calculation: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50" spc="20" dirty="0">
                <a:latin typeface="Times New Roman"/>
                <a:cs typeface="Times New Roman"/>
              </a:rPr>
              <a:t>=IF(Z2&gt;=5,"very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high",IF(Z2&gt;=4,"high",IF(Z2&gt;=3,"med","low")))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647</Words>
  <Application>Microsoft Office PowerPoint</Application>
  <PresentationFormat>Custom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srii</dc:creator>
  <cp:lastModifiedBy>Sriram</cp:lastModifiedBy>
  <cp:revision>2</cp:revision>
  <dcterms:created xsi:type="dcterms:W3CDTF">2024-09-02T13:27:34Z</dcterms:created>
  <dcterms:modified xsi:type="dcterms:W3CDTF">2024-09-10T14:44:10Z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PDF Candy (https://pdfcandy.com/)</vt:lpwstr>
  </property>
  <property fmtid="{D5CDD505-2E9C-101B-9397-08002B2CF9AE}" pid="4" name="LastSaved">
    <vt:filetime>2024-09-02T00:00:00Z</vt:filetime>
  </property>
</Properties>
</file>