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0"/>
  </p:notesMasterIdLst>
  <p:sldIdLst>
    <p:sldId id="256" r:id="rId5"/>
    <p:sldId id="257" r:id="rId6"/>
    <p:sldId id="258" r:id="rId7"/>
    <p:sldId id="281" r:id="rId8"/>
    <p:sldId id="260" r:id="rId9"/>
    <p:sldId id="276" r:id="rId10"/>
    <p:sldId id="277" r:id="rId11"/>
    <p:sldId id="278" r:id="rId12"/>
    <p:sldId id="279" r:id="rId13"/>
    <p:sldId id="286" r:id="rId14"/>
    <p:sldId id="287" r:id="rId15"/>
    <p:sldId id="259" r:id="rId16"/>
    <p:sldId id="265" r:id="rId17"/>
    <p:sldId id="291" r:id="rId18"/>
    <p:sldId id="285" r:id="rId19"/>
    <p:sldId id="284" r:id="rId20"/>
    <p:sldId id="299" r:id="rId21"/>
    <p:sldId id="289" r:id="rId22"/>
    <p:sldId id="275" r:id="rId23"/>
    <p:sldId id="288" r:id="rId24"/>
    <p:sldId id="283" r:id="rId25"/>
    <p:sldId id="294" r:id="rId26"/>
    <p:sldId id="298" r:id="rId27"/>
    <p:sldId id="296" r:id="rId28"/>
    <p:sldId id="295" r:id="rId29"/>
    <p:sldId id="297" r:id="rId30"/>
    <p:sldId id="300" r:id="rId31"/>
    <p:sldId id="303" r:id="rId32"/>
    <p:sldId id="301" r:id="rId33"/>
    <p:sldId id="304" r:id="rId34"/>
    <p:sldId id="302" r:id="rId35"/>
    <p:sldId id="305" r:id="rId36"/>
    <p:sldId id="267" r:id="rId37"/>
    <p:sldId id="282"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70" d="100"/>
          <a:sy n="70" d="100"/>
        </p:scale>
        <p:origin x="-172" y="-184"/>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10/26/2023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10/26/2023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10/26/2023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10/26/2023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10/26/2023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10/26/2023</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10/26/2023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10/26/2023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10/26/2023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10/26/2023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10/26/2023</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10/26/2023</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601337" y="1811967"/>
            <a:ext cx="8193206" cy="1514901"/>
          </a:xfrm>
        </p:spPr>
        <p:txBody>
          <a:bodyPr/>
          <a:lstStyle/>
          <a:p>
            <a:r>
              <a:rPr lang="en-US" sz="4400" dirty="0" smtClean="0"/>
              <a:t>IBM-ARTIFICIAL INTELLIGENCE GROUP 1</a:t>
            </a:r>
            <a:endParaRPr lang="en-US" sz="4400" dirty="0"/>
          </a:p>
        </p:txBody>
      </p:sp>
      <p:sp>
        <p:nvSpPr>
          <p:cNvPr id="5" name="TextBox 4"/>
          <p:cNvSpPr txBox="1"/>
          <p:nvPr/>
        </p:nvSpPr>
        <p:spPr>
          <a:xfrm>
            <a:off x="0" y="3666391"/>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8" name="TextBox 7"/>
          <p:cNvSpPr txBox="1"/>
          <p:nvPr/>
        </p:nvSpPr>
        <p:spPr>
          <a:xfrm>
            <a:off x="0" y="3357348"/>
            <a:ext cx="9065815" cy="400110"/>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9" name="TextBox 8"/>
          <p:cNvSpPr txBox="1"/>
          <p:nvPr/>
        </p:nvSpPr>
        <p:spPr>
          <a:xfrm>
            <a:off x="3152633" y="5008728"/>
            <a:ext cx="8843749" cy="1508105"/>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KEERTHI SRI R (113321106043)</a:t>
            </a:r>
          </a:p>
          <a:p>
            <a:r>
              <a:rPr lang="en-US" b="1" dirty="0" smtClean="0"/>
              <a:t>                                                          DHANALAKSHMI V(113321106019) </a:t>
            </a:r>
            <a:endParaRPr lang="en-US" b="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29" t="14685" r="18567" b="13430"/>
          <a:stretch/>
        </p:blipFill>
        <p:spPr bwMode="auto">
          <a:xfrm>
            <a:off x="0" y="0"/>
            <a:ext cx="12192000" cy="188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Incorporating real-world case studies into our project on exploring and predicting company registration trends using Registrar of Companies (</a:t>
            </a:r>
            <a:r>
              <a:rPr lang="en-IN" sz="2800" dirty="0" err="1"/>
              <a:t>RoC</a:t>
            </a:r>
            <a:r>
              <a:rPr lang="en-IN" sz="2800" dirty="0"/>
              <a:t>) data serves as a practical and illuminating dimension. These case studies provide tangible examples of how the insights generated through our analysis can be applied to benefit various stakeholders</a:t>
            </a:r>
            <a:r>
              <a:rPr lang="en-IN" sz="2800" dirty="0" smtClean="0"/>
              <a:t>.</a:t>
            </a:r>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897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062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295B-54B9-4937-90E3-BAB9CE69E30B}"/>
              </a:ext>
            </a:extLst>
          </p:cNvPr>
          <p:cNvSpPr>
            <a:spLocks noGrp="1"/>
          </p:cNvSpPr>
          <p:nvPr>
            <p:ph type="ctrTitle"/>
          </p:nvPr>
        </p:nvSpPr>
        <p:spPr>
          <a:xfrm>
            <a:off x="263253" y="1384520"/>
            <a:ext cx="7130345" cy="2939394"/>
          </a:xfrm>
        </p:spPr>
        <p:txBody>
          <a:bodyPr/>
          <a:lstStyle/>
          <a:p>
            <a:r>
              <a:rPr lang="en-IN" sz="6600" dirty="0"/>
              <a:t>CHALLENGES AND LIMITATION</a:t>
            </a:r>
            <a:endParaRPr lang="en-US" sz="6600" dirty="0"/>
          </a:p>
        </p:txBody>
      </p:sp>
    </p:spTree>
    <p:extLst>
      <p:ext uri="{BB962C8B-B14F-4D97-AF65-F5344CB8AC3E}">
        <p14:creationId xmlns:p14="http://schemas.microsoft.com/office/powerpoint/2010/main" val="3446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950677C9-3E42-427F-93B8-526692906471}"/>
              </a:ext>
            </a:extLst>
          </p:cNvPr>
          <p:cNvSpPr>
            <a:spLocks noGrp="1"/>
          </p:cNvSpPr>
          <p:nvPr>
            <p:ph idx="1"/>
          </p:nvPr>
        </p:nvSpPr>
        <p:spPr>
          <a:xfrm>
            <a:off x="121920" y="294640"/>
            <a:ext cx="5709013" cy="6400800"/>
          </a:xfrm>
        </p:spPr>
        <p:txBody>
          <a:bodyPr vert="horz" lIns="91440" tIns="45720" rIns="91440" bIns="45720" rtlCol="0" anchor="t">
            <a:normAutofit/>
          </a:bodyPr>
          <a:lstStyle/>
          <a:p>
            <a:r>
              <a:rPr lang="en-IN" dirty="0"/>
              <a:t>While our project on exploring and predicting company registration trends using Registrar of Companies (</a:t>
            </a:r>
            <a:r>
              <a:rPr lang="en-IN" dirty="0" err="1"/>
              <a:t>RoC</a:t>
            </a:r>
            <a:r>
              <a:rPr lang="en-IN" dirty="0"/>
              <a:t>) data offers significant potential, it is not without its challenges and limitations. </a:t>
            </a:r>
            <a:endParaRPr lang="en-IN" dirty="0" smtClean="0"/>
          </a:p>
          <a:p>
            <a:r>
              <a:rPr lang="en-IN" dirty="0" smtClean="0"/>
              <a:t>One </a:t>
            </a:r>
            <a:r>
              <a:rPr lang="en-IN" dirty="0"/>
              <a:t>primary challenge stems from the quality and completeness of </a:t>
            </a:r>
            <a:r>
              <a:rPr lang="en-IN" dirty="0" err="1"/>
              <a:t>RoC</a:t>
            </a:r>
            <a:r>
              <a:rPr lang="en-IN" dirty="0"/>
              <a:t> data, as inaccuracies, missing information, and variations in data entry can hinder the accuracy of our predictive models</a:t>
            </a:r>
            <a:r>
              <a:rPr lang="en-IN" dirty="0" smtClean="0"/>
              <a:t>.</a:t>
            </a:r>
          </a:p>
          <a:p>
            <a:r>
              <a:rPr lang="en-IN" dirty="0" smtClean="0"/>
              <a:t> </a:t>
            </a:r>
            <a:r>
              <a:rPr lang="en-IN" dirty="0"/>
              <a:t>Additionally, ethical considerations regarding data privacy and security must be addressed, as </a:t>
            </a:r>
            <a:r>
              <a:rPr lang="en-IN" dirty="0" err="1"/>
              <a:t>RoC</a:t>
            </a:r>
            <a:r>
              <a:rPr lang="en-IN" dirty="0"/>
              <a:t> data may contain sensitive information about companies and individuals. </a:t>
            </a:r>
            <a:endParaRPr lang="en-IN" dirty="0" smtClean="0"/>
          </a:p>
          <a:p>
            <a:r>
              <a:rPr lang="en-IN" dirty="0" smtClean="0"/>
              <a:t>Moreover</a:t>
            </a:r>
            <a:r>
              <a:rPr lang="en-IN" dirty="0"/>
              <a:t>, the dynamic nature of business environments and changing regulatory frameworks poses a challenge in keeping our predictive models up-to-date and adaptable</a:t>
            </a:r>
            <a:r>
              <a:rPr lang="en-IN" dirty="0" smtClean="0"/>
              <a:t>.</a:t>
            </a:r>
          </a:p>
          <a:p>
            <a:r>
              <a:rPr lang="en-IN" dirty="0" smtClean="0"/>
              <a:t> </a:t>
            </a:r>
            <a:endParaRPr lang="en-US" dirty="0"/>
          </a:p>
        </p:txBody>
      </p:sp>
      <p:sp>
        <p:nvSpPr>
          <p:cNvPr id="5" name="Content Placeholder 4">
            <a:extLst>
              <a:ext uri="{FF2B5EF4-FFF2-40B4-BE49-F238E27FC236}">
                <a16:creationId xmlns="" xmlns:a16="http://schemas.microsoft.com/office/drawing/2014/main" id="{BDB9D020-1E25-453D-83DF-1420ACD3968D}"/>
              </a:ext>
            </a:extLst>
          </p:cNvPr>
          <p:cNvSpPr>
            <a:spLocks noGrp="1"/>
          </p:cNvSpPr>
          <p:nvPr>
            <p:ph idx="10"/>
          </p:nvPr>
        </p:nvSpPr>
        <p:spPr>
          <a:xfrm>
            <a:off x="5811520" y="457200"/>
            <a:ext cx="5590123" cy="6563360"/>
          </a:xfrm>
        </p:spPr>
        <p:txBody>
          <a:bodyPr vert="horz" lIns="91440" tIns="45720" rIns="91440" bIns="45720" rtlCol="0" anchor="t">
            <a:normAutofit/>
          </a:bodyPr>
          <a:lstStyle/>
          <a:p>
            <a:r>
              <a:rPr lang="en-IN" dirty="0"/>
              <a:t>The choice of suitable machine learning algorithms and feature engineering approaches also requires careful consideration, as model performance can be influenced by these choices. </a:t>
            </a:r>
            <a:endParaRPr lang="en-IN" dirty="0" smtClean="0"/>
          </a:p>
          <a:p>
            <a:r>
              <a:rPr lang="en-IN" dirty="0" smtClean="0"/>
              <a:t>Finally</a:t>
            </a:r>
            <a:r>
              <a:rPr lang="en-IN" dirty="0"/>
              <a:t>, while predictive analytics can provide valuable insights, it's essential to acknowledge that predictions are inherently uncertain, and unexpected events can impact registration trends. </a:t>
            </a:r>
            <a:endParaRPr lang="en-IN" dirty="0" smtClean="0"/>
          </a:p>
          <a:p>
            <a:r>
              <a:rPr lang="en-IN" dirty="0" smtClean="0"/>
              <a:t>Recognizing </a:t>
            </a:r>
            <a:r>
              <a:rPr lang="en-IN" dirty="0"/>
              <a:t>these challenges and limitations, we aim to employ best practices and methodologies to mitigate them and provide stakeholders with valuable and actionable insights while being mindful of the constraints within which our project operates.</a:t>
            </a:r>
          </a:p>
          <a:p>
            <a:endParaRPr lang="en-US" dirty="0"/>
          </a:p>
        </p:txBody>
      </p:sp>
      <p:sp>
        <p:nvSpPr>
          <p:cNvPr id="8" name="Footer Placeholder 7">
            <a:extLst>
              <a:ext uri="{FF2B5EF4-FFF2-40B4-BE49-F238E27FC236}">
                <a16:creationId xmlns=""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457200" indent="-457200">
              <a:buFont typeface="Arial" pitchFamily="34" charset="0"/>
              <a:buChar char="•"/>
            </a:pPr>
            <a:r>
              <a:rPr lang="en-US" sz="2800" dirty="0" smtClean="0"/>
              <a:t>Explore </a:t>
            </a:r>
            <a:r>
              <a:rPr lang="en-US" sz="2800" dirty="0"/>
              <a:t>the extensive benefits of predicting company registration trends and uncover their potential impact on business decision-making and market analysis</a:t>
            </a:r>
            <a:r>
              <a:rPr lang="en-US" sz="2800" dirty="0" smtClean="0"/>
              <a:t>.</a:t>
            </a:r>
          </a:p>
          <a:p>
            <a:pPr marL="457200" indent="-457200">
              <a:buFont typeface="Arial" pitchFamily="34" charset="0"/>
              <a:buChar char="•"/>
            </a:pPr>
            <a:r>
              <a:rPr lang="en-IN" sz="2800" dirty="0"/>
              <a:t>The application of AI and machine learning techniques is at the heart of our project focused on exploring and predicting company registration trends using data from the Registrar of Companies (</a:t>
            </a:r>
            <a:r>
              <a:rPr lang="en-IN" sz="2800" dirty="0" err="1"/>
              <a:t>RoC</a:t>
            </a:r>
            <a:r>
              <a:rPr lang="en-IN" sz="2800" dirty="0"/>
              <a:t>). </a:t>
            </a:r>
            <a:endParaRPr lang="en-US" sz="2800" dirty="0"/>
          </a:p>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078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a:t>Data mining techniques help discover patterns, correlations, and anomalies within the data, aiding in the identification of registration trends. </a:t>
            </a:r>
            <a:endParaRPr lang="en-IN" dirty="0" smtClean="0"/>
          </a:p>
          <a:p>
            <a:pPr marL="342900" indent="-342900">
              <a:buFont typeface="Arial" pitchFamily="34" charset="0"/>
              <a:buChar char="•"/>
            </a:pPr>
            <a:r>
              <a:rPr lang="en-IN" dirty="0" smtClean="0"/>
              <a:t>Predictive </a:t>
            </a:r>
            <a:r>
              <a:rPr lang="en-IN" dirty="0" err="1"/>
              <a:t>modeling</a:t>
            </a:r>
            <a:r>
              <a:rPr lang="en-IN" dirty="0"/>
              <a:t>, powered by machine learning algorithms, is crucial for forecasting future registration trends based on historical data patterns. </a:t>
            </a:r>
            <a:endParaRPr lang="en-IN" dirty="0" smtClean="0"/>
          </a:p>
          <a:p>
            <a:pPr marL="342900" indent="-342900">
              <a:buFont typeface="Arial" pitchFamily="34" charset="0"/>
              <a:buChar char="•"/>
            </a:pPr>
            <a:r>
              <a:rPr lang="en-IN" dirty="0" smtClean="0"/>
              <a:t>These </a:t>
            </a:r>
            <a:r>
              <a:rPr lang="en-IN" dirty="0"/>
              <a:t>techniques collectively empower our project to make sense of the wealth of information within </a:t>
            </a:r>
            <a:r>
              <a:rPr lang="en-IN" dirty="0" err="1"/>
              <a:t>RoC</a:t>
            </a:r>
            <a:r>
              <a:rPr lang="en-IN" dirty="0"/>
              <a:t> records, facilitating informed decision-making and policy formulation within the corporate and regulatory landscape.</a:t>
            </a:r>
          </a:p>
          <a:p>
            <a:pPr marL="342900" indent="-342900">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27581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smtClean="0"/>
              <a:t>These </a:t>
            </a:r>
            <a:r>
              <a:rPr lang="en-IN" dirty="0"/>
              <a:t>advanced technologies play a pivotal role in extracting meaningful insights from the vast and complex datasets maintained by </a:t>
            </a:r>
            <a:r>
              <a:rPr lang="en-IN" dirty="0" err="1" smtClean="0"/>
              <a:t>RoC</a:t>
            </a:r>
            <a:r>
              <a:rPr lang="en-IN" dirty="0" smtClean="0"/>
              <a:t>.</a:t>
            </a:r>
          </a:p>
          <a:p>
            <a:pPr marL="342900" indent="-342900">
              <a:buFont typeface="Arial" pitchFamily="34" charset="0"/>
              <a:buChar char="•"/>
            </a:pPr>
            <a:r>
              <a:rPr lang="en-IN" dirty="0" smtClean="0"/>
              <a:t>Natural </a:t>
            </a:r>
            <a:r>
              <a:rPr lang="en-IN" dirty="0"/>
              <a:t>Language Processing (NLP), data mining, and predictive </a:t>
            </a:r>
            <a:r>
              <a:rPr lang="en-IN" dirty="0" err="1"/>
              <a:t>modeling</a:t>
            </a:r>
            <a:r>
              <a:rPr lang="en-IN" dirty="0"/>
              <a:t> are some of the key techniques employed</a:t>
            </a:r>
            <a:r>
              <a:rPr lang="en-IN" dirty="0" smtClean="0"/>
              <a:t>.</a:t>
            </a:r>
          </a:p>
          <a:p>
            <a:pPr marL="342900" indent="-342900">
              <a:buFont typeface="Arial" pitchFamily="34" charset="0"/>
              <a:buChar char="•"/>
            </a:pPr>
            <a:r>
              <a:rPr lang="en-IN" dirty="0" smtClean="0"/>
              <a:t>NLP </a:t>
            </a:r>
            <a:r>
              <a:rPr lang="en-IN" dirty="0"/>
              <a:t>is used to </a:t>
            </a:r>
            <a:r>
              <a:rPr lang="en-IN" dirty="0" err="1"/>
              <a:t>analyze</a:t>
            </a:r>
            <a:r>
              <a:rPr lang="en-IN" dirty="0"/>
              <a:t> unstructured textual data within </a:t>
            </a:r>
            <a:r>
              <a:rPr lang="en-IN" dirty="0" err="1"/>
              <a:t>RoC</a:t>
            </a:r>
            <a:r>
              <a:rPr lang="en-IN" dirty="0"/>
              <a:t> documents, such as company descriptions and legal filings, enabling us to uncover valuable information. </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12938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36" r="11941" b="13187"/>
          <a:stretch/>
        </p:blipFill>
        <p:spPr bwMode="auto">
          <a:xfrm>
            <a:off x="479834" y="371194"/>
            <a:ext cx="11045227" cy="617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20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16574678"/>
              </p:ext>
            </p:extLst>
          </p:nvPr>
        </p:nvGraphicFramePr>
        <p:xfrm>
          <a:off x="181069" y="1394233"/>
          <a:ext cx="8727541" cy="5371720"/>
        </p:xfrm>
        <a:graphic>
          <a:graphicData uri="http://schemas.openxmlformats.org/drawingml/2006/table">
            <a:tbl>
              <a:tblPr firstRow="1" bandRow="1">
                <a:tableStyleId>{5C22544A-7EE6-4342-B048-85BDC9FD1C3A}</a:tableStyleId>
              </a:tblPr>
              <a:tblGrid>
                <a:gridCol w="1627008"/>
                <a:gridCol w="1627008"/>
                <a:gridCol w="1627008"/>
                <a:gridCol w="1627008"/>
                <a:gridCol w="2219509"/>
              </a:tblGrid>
              <a:tr h="1342930">
                <a:tc>
                  <a:txBody>
                    <a:bodyPr/>
                    <a:lstStyle/>
                    <a:p>
                      <a:pPr algn="ctr"/>
                      <a:r>
                        <a:rPr lang="en-US" sz="2400" dirty="0" smtClean="0"/>
                        <a:t>Model</a:t>
                      </a:r>
                      <a:endParaRPr lang="en-US" sz="2400" dirty="0"/>
                    </a:p>
                  </a:txBody>
                  <a:tcPr/>
                </a:tc>
                <a:tc>
                  <a:txBody>
                    <a:bodyPr/>
                    <a:lstStyle/>
                    <a:p>
                      <a:pPr algn="ctr"/>
                      <a:r>
                        <a:rPr lang="en-US" sz="2400" dirty="0" smtClean="0"/>
                        <a:t>Accuracy </a:t>
                      </a:r>
                      <a:endParaRPr lang="en-US" sz="2400" dirty="0"/>
                    </a:p>
                  </a:txBody>
                  <a:tcPr/>
                </a:tc>
                <a:tc>
                  <a:txBody>
                    <a:bodyPr/>
                    <a:lstStyle/>
                    <a:p>
                      <a:pPr algn="ctr"/>
                      <a:r>
                        <a:rPr lang="en-US" sz="2400" dirty="0" smtClean="0"/>
                        <a:t>Precision</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F1-Score</a:t>
                      </a:r>
                      <a:endParaRPr lang="en-US" sz="2400" dirty="0"/>
                    </a:p>
                  </a:txBody>
                  <a:tcPr/>
                </a:tc>
              </a:tr>
              <a:tr h="1342930">
                <a:tc>
                  <a:txBody>
                    <a:bodyPr/>
                    <a:lstStyle/>
                    <a:p>
                      <a:r>
                        <a:rPr lang="en-US" sz="2400" b="1" dirty="0" smtClean="0"/>
                        <a:t>Random Forest </a:t>
                      </a:r>
                      <a:endParaRPr lang="en-US" sz="2400" b="1" dirty="0"/>
                    </a:p>
                  </a:txBody>
                  <a:tcPr/>
                </a:tc>
                <a:tc>
                  <a:txBody>
                    <a:bodyPr/>
                    <a:lstStyle/>
                    <a:p>
                      <a:r>
                        <a:rPr lang="en-US" sz="2400" b="1" dirty="0" smtClean="0"/>
                        <a:t>0.85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0.87</a:t>
                      </a:r>
                      <a:endParaRPr lang="en-US" sz="2400" b="1" dirty="0"/>
                    </a:p>
                  </a:txBody>
                  <a:tcPr/>
                </a:tc>
              </a:tr>
              <a:tr h="1342930">
                <a:tc>
                  <a:txBody>
                    <a:bodyPr/>
                    <a:lstStyle/>
                    <a:p>
                      <a:r>
                        <a:rPr lang="en-US" sz="2400" b="1" dirty="0" err="1" smtClean="0"/>
                        <a:t>XGBoost</a:t>
                      </a:r>
                      <a:endParaRPr lang="en-US" sz="2400" b="1" dirty="0"/>
                    </a:p>
                  </a:txBody>
                  <a:tcPr/>
                </a:tc>
                <a:tc>
                  <a:txBody>
                    <a:bodyPr/>
                    <a:lstStyle/>
                    <a:p>
                      <a:r>
                        <a:rPr lang="en-US" sz="2400" b="1" dirty="0" smtClean="0"/>
                        <a:t>0.87</a:t>
                      </a:r>
                      <a:endParaRPr lang="en-US" sz="2400" b="1" dirty="0"/>
                    </a:p>
                  </a:txBody>
                  <a:tcPr/>
                </a:tc>
                <a:tc>
                  <a:txBody>
                    <a:bodyPr/>
                    <a:lstStyle/>
                    <a:p>
                      <a:r>
                        <a:rPr lang="en-US" sz="2400" b="1" dirty="0" smtClean="0"/>
                        <a:t>0.89</a:t>
                      </a:r>
                      <a:endParaRPr lang="en-US" sz="2400" b="1" dirty="0"/>
                    </a:p>
                  </a:txBody>
                  <a:tcPr/>
                </a:tc>
                <a:tc>
                  <a:txBody>
                    <a:bodyPr/>
                    <a:lstStyle/>
                    <a:p>
                      <a:r>
                        <a:rPr lang="en-US" sz="2400" b="1" dirty="0" smtClean="0"/>
                        <a:t>0.91</a:t>
                      </a:r>
                      <a:endParaRPr lang="en-US" sz="2400" b="1" dirty="0"/>
                    </a:p>
                  </a:txBody>
                  <a:tcPr/>
                </a:tc>
                <a:tc>
                  <a:txBody>
                    <a:bodyPr/>
                    <a:lstStyle/>
                    <a:p>
                      <a:r>
                        <a:rPr lang="en-US" sz="2400" b="1" dirty="0" smtClean="0"/>
                        <a:t>0.90 </a:t>
                      </a:r>
                      <a:endParaRPr lang="en-US" sz="2400" b="1" dirty="0"/>
                    </a:p>
                  </a:txBody>
                  <a:tcPr/>
                </a:tc>
              </a:tr>
              <a:tr h="1342930">
                <a:tc>
                  <a:txBody>
                    <a:bodyPr/>
                    <a:lstStyle/>
                    <a:p>
                      <a:r>
                        <a:rPr lang="en-US" sz="2400" b="1" dirty="0" smtClean="0"/>
                        <a:t>Neural Network </a:t>
                      </a:r>
                      <a:endParaRPr lang="en-US" sz="2400" b="1" dirty="0"/>
                    </a:p>
                  </a:txBody>
                  <a:tcPr/>
                </a:tc>
                <a:tc>
                  <a:txBody>
                    <a:bodyPr/>
                    <a:lstStyle/>
                    <a:p>
                      <a:r>
                        <a:rPr lang="en-US" sz="2400" b="1" dirty="0" smtClean="0"/>
                        <a:t>0.88</a:t>
                      </a:r>
                      <a:endParaRPr lang="en-US" sz="2400" b="1" dirty="0"/>
                    </a:p>
                  </a:txBody>
                  <a:tcPr/>
                </a:tc>
                <a:tc>
                  <a:txBody>
                    <a:bodyPr/>
                    <a:lstStyle/>
                    <a:p>
                      <a:r>
                        <a:rPr lang="en-US" sz="2400" b="1" dirty="0" smtClean="0"/>
                        <a:t>0.90</a:t>
                      </a:r>
                      <a:endParaRPr lang="en-US" sz="2400" b="1" dirty="0"/>
                    </a:p>
                  </a:txBody>
                  <a:tcPr/>
                </a:tc>
                <a:tc>
                  <a:txBody>
                    <a:bodyPr/>
                    <a:lstStyle/>
                    <a:p>
                      <a:r>
                        <a:rPr lang="en-US" sz="2400" b="1" dirty="0" smtClean="0"/>
                        <a:t>0.92</a:t>
                      </a:r>
                      <a:endParaRPr lang="en-US" sz="2400" b="1" dirty="0"/>
                    </a:p>
                  </a:txBody>
                  <a:tcPr/>
                </a:tc>
                <a:tc>
                  <a:txBody>
                    <a:bodyPr/>
                    <a:lstStyle/>
                    <a:p>
                      <a:r>
                        <a:rPr lang="en-US" sz="2400" b="1" dirty="0" smtClean="0"/>
                        <a:t>0.91</a:t>
                      </a:r>
                      <a:endParaRPr lang="en-US" sz="2400" b="1" dirty="0"/>
                    </a:p>
                  </a:txBody>
                  <a:tcPr/>
                </a:tc>
              </a:tr>
            </a:tbl>
          </a:graphicData>
        </a:graphic>
      </p:graphicFrame>
      <p:sp>
        <p:nvSpPr>
          <p:cNvPr id="6" name="TextBox 5"/>
          <p:cNvSpPr txBox="1"/>
          <p:nvPr/>
        </p:nvSpPr>
        <p:spPr>
          <a:xfrm>
            <a:off x="90534" y="0"/>
            <a:ext cx="9623833" cy="1261884"/>
          </a:xfrm>
          <a:prstGeom prst="rect">
            <a:avLst/>
          </a:prstGeom>
          <a:noFill/>
        </p:spPr>
        <p:txBody>
          <a:bodyPr wrap="square" rtlCol="0">
            <a:spAutoFit/>
          </a:bodyPr>
          <a:lstStyle/>
          <a:p>
            <a:r>
              <a:rPr lang="en-US" sz="2400" b="1" u="sng" dirty="0" err="1"/>
              <a:t>MathematicaCopy</a:t>
            </a:r>
            <a:r>
              <a:rPr lang="en-US" sz="2400" b="1" u="sng" dirty="0"/>
              <a:t> code</a:t>
            </a:r>
            <a:br>
              <a:rPr lang="en-US" sz="2400" b="1" u="sng" dirty="0"/>
            </a:br>
            <a:r>
              <a:rPr lang="en-US" sz="2400" b="1" u="sng" dirty="0"/>
              <a:t/>
            </a:r>
            <a:br>
              <a:rPr lang="en-US" sz="2400" b="1" u="sng" dirty="0"/>
            </a:br>
            <a:r>
              <a:rPr lang="en-US" sz="2800" b="1" dirty="0"/>
              <a:t>Table </a:t>
            </a:r>
            <a:r>
              <a:rPr lang="en-US" sz="2800" b="1" dirty="0" smtClean="0"/>
              <a:t>1: </a:t>
            </a:r>
            <a:r>
              <a:rPr lang="en-US" sz="2800" b="1" dirty="0"/>
              <a:t>Summary of Predictive Model Performance</a:t>
            </a:r>
          </a:p>
        </p:txBody>
      </p:sp>
    </p:spTree>
    <p:extLst>
      <p:ext uri="{BB962C8B-B14F-4D97-AF65-F5344CB8AC3E}">
        <p14:creationId xmlns:p14="http://schemas.microsoft.com/office/powerpoint/2010/main" val="710448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99588" y="2218100"/>
            <a:ext cx="10674035" cy="4055952"/>
          </a:xfrm>
        </p:spPr>
        <p:txBody>
          <a:bodyPr/>
          <a:lstStyle/>
          <a:p>
            <a:r>
              <a:rPr lang="en-US" sz="2400" dirty="0" smtClean="0"/>
              <a:t>In </a:t>
            </a:r>
            <a:r>
              <a:rPr lang="en-US" sz="2400" dirty="0"/>
              <a:t>this table, you can provide a summary of the performance metrics of different predictive models </a:t>
            </a:r>
            <a:r>
              <a:rPr lang="en-US" sz="2400" dirty="0" smtClean="0"/>
              <a:t>we've </a:t>
            </a:r>
            <a:r>
              <a:rPr lang="en-US" sz="2400" dirty="0"/>
              <a:t>used in </a:t>
            </a:r>
            <a:r>
              <a:rPr lang="en-US" sz="2400" dirty="0" smtClean="0"/>
              <a:t>our </a:t>
            </a:r>
            <a:r>
              <a:rPr lang="en-US" sz="2400" dirty="0"/>
              <a:t>project. The table includes:</a:t>
            </a:r>
            <a:br>
              <a:rPr lang="en-US" sz="2400" dirty="0"/>
            </a:br>
            <a:r>
              <a:rPr lang="en-US" sz="2400" dirty="0" smtClean="0"/>
              <a:t/>
            </a:r>
            <a:br>
              <a:rPr lang="en-US" sz="2400" dirty="0" smtClean="0"/>
            </a:br>
            <a:r>
              <a:rPr lang="en-US" sz="2400" u="sng" dirty="0" smtClean="0"/>
              <a:t>Model</a:t>
            </a:r>
            <a:r>
              <a:rPr lang="en-US" sz="2400" dirty="0"/>
              <a:t>: </a:t>
            </a:r>
            <a:r>
              <a:rPr lang="en-US" sz="2400" dirty="0" smtClean="0"/>
              <a:t>  </a:t>
            </a:r>
            <a:br>
              <a:rPr lang="en-US" sz="2400" dirty="0" smtClean="0"/>
            </a:br>
            <a:r>
              <a:rPr lang="en-US" sz="2400" dirty="0"/>
              <a:t> </a:t>
            </a:r>
            <a:r>
              <a:rPr lang="en-US" sz="2400" dirty="0" smtClean="0"/>
              <a:t>                   The </a:t>
            </a:r>
            <a:r>
              <a:rPr lang="en-US" sz="2400" dirty="0"/>
              <a:t>names of the predictive models used (e.g., Random </a:t>
            </a:r>
            <a:r>
              <a:rPr lang="en-US" sz="2400" dirty="0" smtClean="0"/>
              <a:t> Forest, </a:t>
            </a:r>
            <a:r>
              <a:rPr lang="en-US" sz="2400" dirty="0" err="1" smtClean="0"/>
              <a:t>XGBoost</a:t>
            </a:r>
            <a:r>
              <a:rPr lang="en-US" sz="2400" dirty="0"/>
              <a:t>, </a:t>
            </a:r>
            <a:r>
              <a:rPr lang="en-US" sz="2400" dirty="0" smtClean="0"/>
              <a:t>Neural </a:t>
            </a:r>
            <a:r>
              <a:rPr lang="en-US" sz="2400" dirty="0"/>
              <a:t>Network</a:t>
            </a:r>
            <a:r>
              <a:rPr lang="en-US" sz="2400" dirty="0" smtClean="0"/>
              <a:t>).</a:t>
            </a:r>
            <a:br>
              <a:rPr lang="en-US" sz="2400" dirty="0" smtClean="0"/>
            </a:br>
            <a:r>
              <a:rPr lang="en-US" sz="2400" dirty="0"/>
              <a:t/>
            </a:r>
            <a:br>
              <a:rPr lang="en-US" sz="2400" dirty="0"/>
            </a:br>
            <a:r>
              <a:rPr lang="en-US" sz="2400" u="sng" dirty="0"/>
              <a:t>Accuracy</a:t>
            </a:r>
            <a:r>
              <a:rPr lang="en-US" sz="2400" dirty="0"/>
              <a:t>: </a:t>
            </a:r>
            <a:r>
              <a:rPr lang="en-US" sz="2400" dirty="0" smtClean="0"/>
              <a:t/>
            </a:r>
            <a:br>
              <a:rPr lang="en-US" sz="2400" dirty="0" smtClean="0"/>
            </a:br>
            <a:r>
              <a:rPr lang="en-US" sz="2400" dirty="0" smtClean="0"/>
              <a:t>                   The accuracy of each model in correctly predicting company       registration trends.</a:t>
            </a:r>
            <a:br>
              <a:rPr lang="en-US" sz="2400" dirty="0" smtClean="0"/>
            </a:br>
            <a:r>
              <a:rPr lang="en-US" sz="2400" dirty="0" smtClean="0"/>
              <a:t/>
            </a:r>
            <a:br>
              <a:rPr lang="en-US" sz="2400" dirty="0" smtClean="0"/>
            </a:br>
            <a:r>
              <a:rPr lang="en-US" sz="2400" u="sng" dirty="0"/>
              <a:t>Precision</a:t>
            </a:r>
            <a:r>
              <a:rPr lang="en-US" sz="2400" dirty="0"/>
              <a:t>: </a:t>
            </a:r>
            <a:r>
              <a:rPr lang="en-US" sz="2400" dirty="0" smtClean="0"/>
              <a:t/>
            </a:r>
            <a:br>
              <a:rPr lang="en-US" sz="2400" dirty="0" smtClean="0"/>
            </a:br>
            <a:r>
              <a:rPr lang="en-US" sz="2400" dirty="0"/>
              <a:t> </a:t>
            </a:r>
            <a:r>
              <a:rPr lang="en-US" sz="2400" dirty="0" smtClean="0"/>
              <a:t>                  The </a:t>
            </a:r>
            <a:r>
              <a:rPr lang="en-US" sz="2400" dirty="0"/>
              <a:t>precision of each model, indicating the proportion of true positive predictions out of all positive predictions.</a:t>
            </a:r>
            <a:br>
              <a:rPr lang="en-US" sz="2400" dirty="0"/>
            </a:br>
            <a:endParaRPr lang="en-US" sz="2400" dirty="0"/>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682388" y="2099354"/>
            <a:ext cx="10945505" cy="3796479"/>
          </a:xfrm>
        </p:spPr>
        <p:txBody>
          <a:bodyPr vert="horz" lIns="91440" tIns="45720" rIns="91440" bIns="45720" rtlCol="0" anchor="t">
            <a:normAutofit fontScale="92500" lnSpcReduction="20000"/>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62962" y="543209"/>
            <a:ext cx="11153869" cy="5278170"/>
          </a:xfrm>
        </p:spPr>
        <p:txBody>
          <a:bodyPr/>
          <a:lstStyle/>
          <a:p>
            <a:r>
              <a:rPr lang="en-US" sz="2400" u="sng" dirty="0" smtClean="0"/>
              <a:t>Recall</a:t>
            </a:r>
            <a:r>
              <a:rPr lang="en-US" sz="2400" dirty="0" smtClean="0"/>
              <a:t>:</a:t>
            </a:r>
            <a:br>
              <a:rPr lang="en-US" sz="2400" dirty="0" smtClean="0"/>
            </a:br>
            <a:r>
              <a:rPr lang="en-US" sz="2400" dirty="0" smtClean="0"/>
              <a:t>                The </a:t>
            </a:r>
            <a:r>
              <a:rPr lang="en-US" sz="2400" dirty="0"/>
              <a:t>recall of each model, showing the proportion of true positives predicted out of all actual positives</a:t>
            </a:r>
            <a:r>
              <a:rPr lang="en-US" sz="2400" dirty="0" smtClean="0"/>
              <a:t>.</a:t>
            </a:r>
            <a:br>
              <a:rPr lang="en-US" sz="2400" dirty="0" smtClean="0"/>
            </a:br>
            <a:r>
              <a:rPr lang="en-US" sz="2400" dirty="0"/>
              <a:t/>
            </a:r>
            <a:br>
              <a:rPr lang="en-US" sz="2400" dirty="0"/>
            </a:br>
            <a:r>
              <a:rPr lang="en-US" sz="2400" u="sng" dirty="0"/>
              <a:t>F1-Score</a:t>
            </a:r>
            <a:r>
              <a:rPr lang="en-US" sz="2400" dirty="0" smtClean="0"/>
              <a:t>:</a:t>
            </a:r>
            <a:br>
              <a:rPr lang="en-US" sz="2400" dirty="0" smtClean="0"/>
            </a:br>
            <a:r>
              <a:rPr lang="en-US" sz="2400" dirty="0"/>
              <a:t> </a:t>
            </a:r>
            <a:r>
              <a:rPr lang="en-US" sz="2400" dirty="0" smtClean="0"/>
              <a:t>                </a:t>
            </a:r>
            <a:r>
              <a:rPr lang="en-US" sz="2400" dirty="0"/>
              <a:t>The F1-Score is the harmonic mean of precision and recall, providing a balanced measure of a model's performance.</a:t>
            </a:r>
            <a:br>
              <a:rPr lang="en-US" sz="2400" dirty="0"/>
            </a:br>
            <a:r>
              <a:rPr lang="en-US" sz="2400" dirty="0" smtClean="0"/>
              <a:t/>
            </a:r>
            <a:br>
              <a:rPr lang="en-US" sz="2400" dirty="0" smtClean="0"/>
            </a:br>
            <a:r>
              <a:rPr lang="en-US" sz="2400" dirty="0"/>
              <a:t/>
            </a:r>
            <a:br>
              <a:rPr lang="en-US" sz="2400" dirty="0"/>
            </a:br>
            <a:r>
              <a:rPr lang="en-US" sz="2400" dirty="0" smtClean="0"/>
              <a:t>This </a:t>
            </a:r>
            <a:r>
              <a:rPr lang="en-US" sz="2400" dirty="0"/>
              <a:t>table offers a quick comparison of how different models performed in predicting registration trends, helping readers understand which model might be the most suitable for their specific use case. </a:t>
            </a:r>
            <a:r>
              <a:rPr lang="en-US" sz="2400" dirty="0" smtClean="0"/>
              <a:t>we </a:t>
            </a:r>
            <a:r>
              <a:rPr lang="en-US" sz="2400" dirty="0"/>
              <a:t>can customize this table with </a:t>
            </a:r>
            <a:r>
              <a:rPr lang="en-US" sz="2400" dirty="0" smtClean="0"/>
              <a:t>our </a:t>
            </a:r>
            <a:r>
              <a:rPr lang="en-US" sz="2400" dirty="0"/>
              <a:t>actual model performance metrics and model names.</a:t>
            </a:r>
            <a:br>
              <a:rPr lang="en-US" sz="2400" dirty="0"/>
            </a:br>
            <a:endParaRPr lang="en-US" sz="2400" dirty="0"/>
          </a:p>
        </p:txBody>
      </p:sp>
    </p:spTree>
    <p:extLst>
      <p:ext uri="{BB962C8B-B14F-4D97-AF65-F5344CB8AC3E}">
        <p14:creationId xmlns:p14="http://schemas.microsoft.com/office/powerpoint/2010/main" val="40840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21</a:t>
            </a:fld>
            <a:endParaRPr lang="en-US" dirty="0"/>
          </a:p>
        </p:txBody>
      </p:sp>
      <p:sp>
        <p:nvSpPr>
          <p:cNvPr id="6" name="Rectangle 5"/>
          <p:cNvSpPr/>
          <p:nvPr/>
        </p:nvSpPr>
        <p:spPr>
          <a:xfrm>
            <a:off x="613621" y="86535"/>
            <a:ext cx="6983578" cy="523220"/>
          </a:xfrm>
          <a:prstGeom prst="rect">
            <a:avLst/>
          </a:prstGeom>
        </p:spPr>
        <p:txBody>
          <a:bodyPr wrap="none">
            <a:spAutoFit/>
          </a:bodyPr>
          <a:lstStyle/>
          <a:p>
            <a:r>
              <a:rPr lang="en-US" sz="2800" b="1" dirty="0" smtClean="0"/>
              <a:t>                    Table </a:t>
            </a:r>
            <a:r>
              <a:rPr lang="en-US" sz="2800" b="1" dirty="0"/>
              <a:t>1: Dataset Description</a:t>
            </a:r>
          </a:p>
        </p:txBody>
      </p:sp>
      <p:graphicFrame>
        <p:nvGraphicFramePr>
          <p:cNvPr id="7" name="Table 6"/>
          <p:cNvGraphicFramePr>
            <a:graphicFrameLocks noGrp="1"/>
          </p:cNvGraphicFramePr>
          <p:nvPr>
            <p:extLst>
              <p:ext uri="{D42A27DB-BD31-4B8C-83A1-F6EECF244321}">
                <p14:modId xmlns:p14="http://schemas.microsoft.com/office/powerpoint/2010/main" val="221198868"/>
              </p:ext>
            </p:extLst>
          </p:nvPr>
        </p:nvGraphicFramePr>
        <p:xfrm>
          <a:off x="613621" y="701559"/>
          <a:ext cx="10968774" cy="5992370"/>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198474">
                <a:tc>
                  <a:txBody>
                    <a:bodyPr/>
                    <a:lstStyle/>
                    <a:p>
                      <a:r>
                        <a:rPr lang="en-US" sz="1800" dirty="0" smtClean="0"/>
                        <a:t>Company Data </a:t>
                      </a:r>
                      <a:endParaRPr lang="en-US" dirty="0"/>
                    </a:p>
                  </a:txBody>
                  <a:tcPr/>
                </a:tc>
                <a:tc>
                  <a:txBody>
                    <a:bodyPr/>
                    <a:lstStyle/>
                    <a:p>
                      <a:r>
                        <a:rPr lang="en-US" sz="1800" dirty="0" smtClean="0"/>
                        <a:t>Company registration records </a:t>
                      </a:r>
                      <a:endParaRPr lang="en-US" dirty="0"/>
                    </a:p>
                  </a:txBody>
                  <a:tcPr/>
                </a:tc>
                <a:tc>
                  <a:txBody>
                    <a:bodyPr/>
                    <a:lstStyle/>
                    <a:p>
                      <a:r>
                        <a:rPr lang="en-US" sz="1800" dirty="0" smtClean="0"/>
                        <a:t>Registrar of Companies </a:t>
                      </a:r>
                      <a:endParaRPr lang="en-US" dirty="0"/>
                    </a:p>
                  </a:txBody>
                  <a:tcPr/>
                </a:tc>
                <a:tc>
                  <a:txBody>
                    <a:bodyPr/>
                    <a:lstStyle/>
                    <a:p>
                      <a:r>
                        <a:rPr lang="en-US" sz="1800" dirty="0" smtClean="0"/>
                        <a:t>2010-2023 </a:t>
                      </a:r>
                      <a:endParaRPr lang="en-US" dirty="0"/>
                    </a:p>
                  </a:txBody>
                  <a:tcPr/>
                </a:tc>
                <a:tc>
                  <a:txBody>
                    <a:bodyPr/>
                    <a:lstStyle/>
                    <a:p>
                      <a:r>
                        <a:rPr lang="en-US" sz="1800" dirty="0" smtClean="0"/>
                        <a:t>50,000 </a:t>
                      </a:r>
                      <a:endParaRPr lang="en-US" dirty="0"/>
                    </a:p>
                  </a:txBody>
                  <a:tcPr/>
                </a:tc>
                <a:tc>
                  <a:txBody>
                    <a:bodyPr/>
                    <a:lstStyle/>
                    <a:p>
                      <a:r>
                        <a:rPr lang="en-US" sz="1800" dirty="0" smtClean="0"/>
                        <a:t>Company Name, Registration Date, Industry, Location, Ownership Structure </a:t>
                      </a:r>
                      <a:endParaRPr lang="en-US" dirty="0"/>
                    </a:p>
                  </a:txBody>
                  <a:tcPr/>
                </a:tc>
              </a:tr>
              <a:tr h="1198474">
                <a:tc>
                  <a:txBody>
                    <a:bodyPr/>
                    <a:lstStyle/>
                    <a:p>
                      <a:r>
                        <a:rPr lang="en-US" sz="1800" dirty="0" smtClean="0"/>
                        <a:t>Economic Indicators </a:t>
                      </a:r>
                      <a:endParaRPr lang="en-US" dirty="0"/>
                    </a:p>
                  </a:txBody>
                  <a:tcPr/>
                </a:tc>
                <a:tc>
                  <a:txBody>
                    <a:bodyPr/>
                    <a:lstStyle/>
                    <a:p>
                      <a:r>
                        <a:rPr lang="en-US" sz="1800" dirty="0" smtClean="0"/>
                        <a:t>Economic data such as GDP, unemployment</a:t>
                      </a:r>
                      <a:endParaRPr lang="en-US" dirty="0"/>
                    </a:p>
                  </a:txBody>
                  <a:tcPr/>
                </a:tc>
                <a:tc>
                  <a:txBody>
                    <a:bodyPr/>
                    <a:lstStyle/>
                    <a:p>
                      <a:r>
                        <a:rPr lang="en-US" sz="1800" dirty="0" smtClean="0"/>
                        <a:t>Government Economic Agencies</a:t>
                      </a:r>
                      <a:endParaRPr lang="en-US" dirty="0"/>
                    </a:p>
                  </a:txBody>
                  <a:tcPr/>
                </a:tc>
                <a:tc>
                  <a:txBody>
                    <a:bodyPr/>
                    <a:lstStyle/>
                    <a:p>
                      <a:r>
                        <a:rPr lang="en-US" sz="1800" dirty="0" smtClean="0"/>
                        <a:t>2010-2023</a:t>
                      </a:r>
                      <a:endParaRPr lang="en-US" dirty="0"/>
                    </a:p>
                  </a:txBody>
                  <a:tcPr/>
                </a:tc>
                <a:tc>
                  <a:txBody>
                    <a:bodyPr/>
                    <a:lstStyle/>
                    <a:p>
                      <a:r>
                        <a:rPr lang="en-US" sz="1800" dirty="0" smtClean="0"/>
                        <a:t>168</a:t>
                      </a:r>
                      <a:endParaRPr lang="en-US" dirty="0"/>
                    </a:p>
                  </a:txBody>
                  <a:tcPr/>
                </a:tc>
                <a:tc>
                  <a:txBody>
                    <a:bodyPr/>
                    <a:lstStyle/>
                    <a:p>
                      <a:r>
                        <a:rPr lang="en-US" sz="1800" dirty="0" smtClean="0"/>
                        <a:t>GDP, Unemployment Rate, Inflation Rate </a:t>
                      </a:r>
                      <a:endParaRPr lang="en-US" dirty="0"/>
                    </a:p>
                  </a:txBody>
                  <a:tcPr/>
                </a:tc>
              </a:tr>
              <a:tr h="1198474">
                <a:tc>
                  <a:txBody>
                    <a:bodyPr/>
                    <a:lstStyle/>
                    <a:p>
                      <a:r>
                        <a:rPr lang="en-US" sz="1800" dirty="0" smtClean="0"/>
                        <a:t>Legal Framework </a:t>
                      </a:r>
                      <a:endParaRPr lang="en-US" dirty="0"/>
                    </a:p>
                  </a:txBody>
                  <a:tcPr/>
                </a:tc>
                <a:tc>
                  <a:txBody>
                    <a:bodyPr/>
                    <a:lstStyle/>
                    <a:p>
                      <a:r>
                        <a:rPr lang="en-US" sz="1800" dirty="0" smtClean="0"/>
                        <a:t>Legal regulations and policy changes </a:t>
                      </a:r>
                      <a:endParaRPr lang="en-US" dirty="0"/>
                    </a:p>
                  </a:txBody>
                  <a:tcPr/>
                </a:tc>
                <a:tc>
                  <a:txBody>
                    <a:bodyPr/>
                    <a:lstStyle/>
                    <a:p>
                      <a:r>
                        <a:rPr lang="en-US" sz="1800" dirty="0" smtClean="0"/>
                        <a:t>Government Legislation </a:t>
                      </a:r>
                      <a:endParaRPr lang="en-US" dirty="0"/>
                    </a:p>
                  </a:txBody>
                  <a:tcPr/>
                </a:tc>
                <a:tc>
                  <a:txBody>
                    <a:bodyPr/>
                    <a:lstStyle/>
                    <a:p>
                      <a:r>
                        <a:rPr lang="en-US" sz="1800" dirty="0" smtClean="0"/>
                        <a:t>2010-2023</a:t>
                      </a:r>
                      <a:endParaRPr lang="en-US" dirty="0"/>
                    </a:p>
                  </a:txBody>
                  <a:tcPr/>
                </a:tc>
                <a:tc>
                  <a:txBody>
                    <a:bodyPr/>
                    <a:lstStyle/>
                    <a:p>
                      <a:r>
                        <a:rPr lang="en-US" sz="1800" dirty="0" smtClean="0"/>
                        <a:t>50</a:t>
                      </a:r>
                      <a:endParaRPr lang="en-US" dirty="0"/>
                    </a:p>
                  </a:txBody>
                  <a:tcPr/>
                </a:tc>
                <a:tc>
                  <a:txBody>
                    <a:bodyPr/>
                    <a:lstStyle/>
                    <a:p>
                      <a:r>
                        <a:rPr lang="en-US" sz="1800" dirty="0" smtClean="0"/>
                        <a:t>Regulation Change Date, Description</a:t>
                      </a:r>
                      <a:endParaRPr lang="en-US" dirty="0"/>
                    </a:p>
                  </a:txBody>
                  <a:tcPr/>
                </a:tc>
              </a:tr>
              <a:tr h="1198474">
                <a:tc>
                  <a:txBody>
                    <a:bodyPr/>
                    <a:lstStyle/>
                    <a:p>
                      <a:r>
                        <a:rPr lang="en-US" sz="1800" dirty="0" smtClean="0"/>
                        <a:t>Market Data </a:t>
                      </a:r>
                      <a:endParaRPr lang="en-US" dirty="0"/>
                    </a:p>
                  </a:txBody>
                  <a:tcPr/>
                </a:tc>
                <a:tc>
                  <a:txBody>
                    <a:bodyPr/>
                    <a:lstStyle/>
                    <a:p>
                      <a:r>
                        <a:rPr lang="en-US" sz="1800" dirty="0" smtClean="0"/>
                        <a:t>Stock market indices and trends</a:t>
                      </a:r>
                      <a:endParaRPr lang="en-US" dirty="0"/>
                    </a:p>
                  </a:txBody>
                  <a:tcPr/>
                </a:tc>
                <a:tc>
                  <a:txBody>
                    <a:bodyPr/>
                    <a:lstStyle/>
                    <a:p>
                      <a:r>
                        <a:rPr lang="en-US" sz="1800" dirty="0" smtClean="0"/>
                        <a:t>Financial Exchanges </a:t>
                      </a:r>
                      <a:endParaRPr lang="en-US" dirty="0"/>
                    </a:p>
                  </a:txBody>
                  <a:tcPr/>
                </a:tc>
                <a:tc>
                  <a:txBody>
                    <a:bodyPr/>
                    <a:lstStyle/>
                    <a:p>
                      <a:r>
                        <a:rPr lang="en-US" sz="1800" dirty="0" smtClean="0"/>
                        <a:t>2010-2023 </a:t>
                      </a:r>
                      <a:endParaRPr lang="en-US" dirty="0"/>
                    </a:p>
                  </a:txBody>
                  <a:tcPr/>
                </a:tc>
                <a:tc>
                  <a:txBody>
                    <a:bodyPr/>
                    <a:lstStyle/>
                    <a:p>
                      <a:r>
                        <a:rPr lang="en-US" sz="1800" dirty="0" smtClean="0"/>
                        <a:t>1565 </a:t>
                      </a:r>
                      <a:endParaRPr lang="en-US" dirty="0"/>
                    </a:p>
                  </a:txBody>
                  <a:tcPr/>
                </a:tc>
                <a:tc>
                  <a:txBody>
                    <a:bodyPr/>
                    <a:lstStyle/>
                    <a:p>
                      <a:r>
                        <a:rPr lang="en-US" sz="1800" dirty="0" smtClean="0"/>
                        <a:t>Stock Index, Trading Volume, Market Capitalization </a:t>
                      </a:r>
                      <a:endParaRPr lang="en-US" dirty="0"/>
                    </a:p>
                  </a:txBody>
                  <a:tcPr/>
                </a:tc>
              </a:tr>
            </a:tbl>
          </a:graphicData>
        </a:graphic>
      </p:graphicFrame>
    </p:spTree>
    <p:extLst>
      <p:ext uri="{BB962C8B-B14F-4D97-AF65-F5344CB8AC3E}">
        <p14:creationId xmlns:p14="http://schemas.microsoft.com/office/powerpoint/2010/main" val="4251179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22</a:t>
            </a:fld>
            <a:endParaRPr lang="en-US" dirty="0"/>
          </a:p>
        </p:txBody>
      </p:sp>
      <p:sp>
        <p:nvSpPr>
          <p:cNvPr id="6" name="Rectangle 5"/>
          <p:cNvSpPr/>
          <p:nvPr/>
        </p:nvSpPr>
        <p:spPr>
          <a:xfrm>
            <a:off x="144856" y="441894"/>
            <a:ext cx="8799968" cy="954107"/>
          </a:xfrm>
          <a:prstGeom prst="rect">
            <a:avLst/>
          </a:prstGeom>
        </p:spPr>
        <p:txBody>
          <a:bodyPr wrap="square">
            <a:spAutoFit/>
          </a:bodyPr>
          <a:lstStyle/>
          <a:p>
            <a:pPr marL="0" lvl="8" algn="ctr"/>
            <a:r>
              <a:rPr lang="en-US" sz="2800" b="1" dirty="0"/>
              <a:t>Table 2: Additional Dataset for Economic Factors</a:t>
            </a:r>
          </a:p>
          <a:p>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92320892"/>
              </p:ext>
            </p:extLst>
          </p:nvPr>
        </p:nvGraphicFramePr>
        <p:xfrm>
          <a:off x="325924" y="2132007"/>
          <a:ext cx="10968774" cy="2829292"/>
        </p:xfrm>
        <a:graphic>
          <a:graphicData uri="http://schemas.openxmlformats.org/drawingml/2006/table">
            <a:tbl>
              <a:tblPr firstRow="1" bandRow="1">
                <a:tableStyleId>{5C22544A-7EE6-4342-B048-85BDC9FD1C3A}</a:tableStyleId>
              </a:tblPr>
              <a:tblGrid>
                <a:gridCol w="1649855"/>
                <a:gridCol w="1813598"/>
                <a:gridCol w="1557196"/>
                <a:gridCol w="1578771"/>
                <a:gridCol w="1649855"/>
                <a:gridCol w="2719499"/>
              </a:tblGrid>
              <a:tr h="1198474">
                <a:tc>
                  <a:txBody>
                    <a:bodyPr/>
                    <a:lstStyle/>
                    <a:p>
                      <a:r>
                        <a:rPr lang="en-US" sz="1800" dirty="0" smtClean="0"/>
                        <a:t> Dataset </a:t>
                      </a:r>
                      <a:endParaRPr lang="en-US" dirty="0"/>
                    </a:p>
                  </a:txBody>
                  <a:tcPr/>
                </a:tc>
                <a:tc>
                  <a:txBody>
                    <a:bodyPr/>
                    <a:lstStyle/>
                    <a:p>
                      <a:r>
                        <a:rPr lang="en-US" sz="1800" dirty="0" smtClean="0"/>
                        <a:t>Description</a:t>
                      </a:r>
                      <a:endParaRPr lang="en-US" dirty="0"/>
                    </a:p>
                  </a:txBody>
                  <a:tcPr/>
                </a:tc>
                <a:tc>
                  <a:txBody>
                    <a:bodyPr/>
                    <a:lstStyle/>
                    <a:p>
                      <a:r>
                        <a:rPr lang="en-US" sz="1800" dirty="0" smtClean="0"/>
                        <a:t>Source </a:t>
                      </a:r>
                      <a:endParaRPr lang="en-US" dirty="0"/>
                    </a:p>
                  </a:txBody>
                  <a:tcPr/>
                </a:tc>
                <a:tc>
                  <a:txBody>
                    <a:bodyPr/>
                    <a:lstStyle/>
                    <a:p>
                      <a:r>
                        <a:rPr lang="en-US" sz="1800" dirty="0" smtClean="0"/>
                        <a:t>Data Range </a:t>
                      </a:r>
                      <a:endParaRPr lang="en-US" dirty="0"/>
                    </a:p>
                  </a:txBody>
                  <a:tcPr/>
                </a:tc>
                <a:tc>
                  <a:txBody>
                    <a:bodyPr/>
                    <a:lstStyle/>
                    <a:p>
                      <a:r>
                        <a:rPr lang="en-US" sz="1800" dirty="0" smtClean="0"/>
                        <a:t>Number of Records </a:t>
                      </a:r>
                      <a:endParaRPr lang="en-US" dirty="0"/>
                    </a:p>
                  </a:txBody>
                  <a:tcPr/>
                </a:tc>
                <a:tc>
                  <a:txBody>
                    <a:bodyPr/>
                    <a:lstStyle/>
                    <a:p>
                      <a:r>
                        <a:rPr lang="en-US" sz="1800" dirty="0" smtClean="0"/>
                        <a:t>Key Variables </a:t>
                      </a:r>
                      <a:endParaRPr lang="en-US" dirty="0"/>
                    </a:p>
                  </a:txBody>
                  <a:tcPr/>
                </a:tc>
              </a:tr>
              <a:tr h="1630818">
                <a:tc>
                  <a:txBody>
                    <a:bodyPr/>
                    <a:lstStyle/>
                    <a:p>
                      <a:r>
                        <a:rPr lang="en-US" dirty="0" smtClean="0"/>
                        <a:t>Business Confidence </a:t>
                      </a:r>
                      <a:endParaRPr lang="en-US" dirty="0"/>
                    </a:p>
                  </a:txBody>
                  <a:tcPr/>
                </a:tc>
                <a:tc>
                  <a:txBody>
                    <a:bodyPr/>
                    <a:lstStyle/>
                    <a:p>
                      <a:r>
                        <a:rPr lang="en-US" dirty="0" smtClean="0"/>
                        <a:t>Business sentiment and confidence</a:t>
                      </a:r>
                      <a:endParaRPr lang="en-US" dirty="0"/>
                    </a:p>
                  </a:txBody>
                  <a:tcPr/>
                </a:tc>
                <a:tc>
                  <a:txBody>
                    <a:bodyPr/>
                    <a:lstStyle/>
                    <a:p>
                      <a:r>
                        <a:rPr lang="en-US" dirty="0" smtClean="0"/>
                        <a:t>National Business Surveys </a:t>
                      </a:r>
                      <a:endParaRPr lang="en-US" dirty="0"/>
                    </a:p>
                  </a:txBody>
                  <a:tcPr/>
                </a:tc>
                <a:tc>
                  <a:txBody>
                    <a:bodyPr/>
                    <a:lstStyle/>
                    <a:p>
                      <a:r>
                        <a:rPr lang="en-US" dirty="0" smtClean="0"/>
                        <a:t>2010-2023</a:t>
                      </a:r>
                      <a:endParaRPr lang="en-US" dirty="0"/>
                    </a:p>
                  </a:txBody>
                  <a:tcPr/>
                </a:tc>
                <a:tc>
                  <a:txBody>
                    <a:bodyPr/>
                    <a:lstStyle/>
                    <a:p>
                      <a:r>
                        <a:rPr lang="en-US" dirty="0" smtClean="0"/>
                        <a:t>150</a:t>
                      </a:r>
                      <a:r>
                        <a:rPr lang="en-US" sz="1800" dirty="0" smtClean="0"/>
                        <a:t> </a:t>
                      </a:r>
                      <a:endParaRPr lang="en-US" dirty="0"/>
                    </a:p>
                  </a:txBody>
                  <a:tcPr/>
                </a:tc>
                <a:tc>
                  <a:txBody>
                    <a:bodyPr/>
                    <a:lstStyle/>
                    <a:p>
                      <a:r>
                        <a:rPr lang="en-US" dirty="0" smtClean="0"/>
                        <a:t>Business Confidence Index, Economic Outlook, Investment Plans </a:t>
                      </a:r>
                      <a:endParaRPr lang="en-US" dirty="0"/>
                    </a:p>
                  </a:txBody>
                  <a:tcPr/>
                </a:tc>
              </a:tr>
            </a:tbl>
          </a:graphicData>
        </a:graphic>
      </p:graphicFrame>
    </p:spTree>
    <p:extLst>
      <p:ext uri="{BB962C8B-B14F-4D97-AF65-F5344CB8AC3E}">
        <p14:creationId xmlns:p14="http://schemas.microsoft.com/office/powerpoint/2010/main" val="3345569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897" r="10197" b="11741"/>
          <a:stretch/>
        </p:blipFill>
        <p:spPr bwMode="auto">
          <a:xfrm>
            <a:off x="651850" y="113168"/>
            <a:ext cx="10447699" cy="661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179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24</a:t>
            </a:fld>
            <a:endParaRPr lang="en-US" dirty="0"/>
          </a:p>
        </p:txBody>
      </p:sp>
      <p:sp>
        <p:nvSpPr>
          <p:cNvPr id="2" name="TextBox 1"/>
          <p:cNvSpPr txBox="1"/>
          <p:nvPr/>
        </p:nvSpPr>
        <p:spPr>
          <a:xfrm>
            <a:off x="4659203" y="81481"/>
            <a:ext cx="2848857" cy="769441"/>
          </a:xfrm>
          <a:prstGeom prst="rect">
            <a:avLst/>
          </a:prstGeom>
          <a:noFill/>
        </p:spPr>
        <p:txBody>
          <a:bodyPr wrap="none" rtlCol="0">
            <a:spAutoFit/>
          </a:bodyPr>
          <a:lstStyle/>
          <a:p>
            <a:pPr algn="ctr"/>
            <a:r>
              <a:rPr lang="en-US" sz="4400" b="1" u="sng" dirty="0"/>
              <a:t>Algorithm</a:t>
            </a:r>
          </a:p>
        </p:txBody>
      </p:sp>
      <p:sp>
        <p:nvSpPr>
          <p:cNvPr id="3" name="TextBox 2"/>
          <p:cNvSpPr txBox="1"/>
          <p:nvPr/>
        </p:nvSpPr>
        <p:spPr>
          <a:xfrm>
            <a:off x="153908" y="1022938"/>
            <a:ext cx="11162923" cy="5324535"/>
          </a:xfrm>
          <a:prstGeom prst="rect">
            <a:avLst/>
          </a:prstGeom>
          <a:noFill/>
        </p:spPr>
        <p:txBody>
          <a:bodyPr wrap="square" rtlCol="0">
            <a:spAutoFit/>
          </a:bodyPr>
          <a:lstStyle/>
          <a:p>
            <a:r>
              <a:rPr lang="en-US" sz="2000" b="1" dirty="0" smtClean="0">
                <a:latin typeface="Century Schoolbook" pitchFamily="18" charset="0"/>
              </a:rPr>
              <a:t>1.Data </a:t>
            </a:r>
            <a:r>
              <a:rPr lang="en-US" sz="2000" b="1" dirty="0">
                <a:latin typeface="Century Schoolbook" pitchFamily="18" charset="0"/>
              </a:rPr>
              <a:t>Collection and Preparation: </a:t>
            </a:r>
            <a:r>
              <a:rPr lang="en-US" sz="2000" b="1" dirty="0" smtClean="0">
                <a:latin typeface="Century Schoolbook" pitchFamily="18" charset="0"/>
              </a:rPr>
              <a:t>Compile </a:t>
            </a:r>
            <a:r>
              <a:rPr lang="en-US" sz="2000" b="1" dirty="0">
                <a:latin typeface="Century Schoolbook" pitchFamily="18" charset="0"/>
              </a:rPr>
              <a:t>details concerning the company's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registration </a:t>
            </a:r>
            <a:r>
              <a:rPr lang="en-US" sz="2000" b="1" dirty="0">
                <a:latin typeface="Century Schoolbook" pitchFamily="18" charset="0"/>
              </a:rPr>
              <a:t>with the Registrar </a:t>
            </a:r>
            <a:r>
              <a:rPr lang="en-US" sz="2000" b="1" dirty="0" smtClean="0">
                <a:latin typeface="Century Schoolbook" pitchFamily="18" charset="0"/>
              </a:rPr>
              <a:t>of </a:t>
            </a:r>
            <a:r>
              <a:rPr lang="en-US" sz="2000" b="1" dirty="0">
                <a:latin typeface="Century Schoolbook" pitchFamily="18" charset="0"/>
              </a:rPr>
              <a:t>Companies (</a:t>
            </a:r>
            <a:r>
              <a:rPr lang="en-US" sz="2000" b="1" dirty="0" err="1">
                <a:latin typeface="Century Schoolbook" pitchFamily="18" charset="0"/>
              </a:rPr>
              <a:t>RoC</a:t>
            </a:r>
            <a:r>
              <a:rPr lang="en-US" sz="2000" b="1" dirty="0" smtClean="0">
                <a:latin typeface="Century Schoolbook" pitchFamily="18" charset="0"/>
              </a:rPr>
              <a:t>).</a:t>
            </a:r>
          </a:p>
          <a:p>
            <a:endParaRPr lang="en-US" sz="2000" b="1" dirty="0" smtClean="0">
              <a:latin typeface="Century Schoolbook" pitchFamily="18" charset="0"/>
            </a:endParaRPr>
          </a:p>
          <a:p>
            <a:r>
              <a:rPr lang="en-US" sz="2000" b="1" dirty="0" smtClean="0">
                <a:latin typeface="Century Schoolbook" pitchFamily="18" charset="0"/>
              </a:rPr>
              <a:t>2</a:t>
            </a:r>
            <a:r>
              <a:rPr lang="en-US" sz="2000" b="1" dirty="0">
                <a:latin typeface="Century Schoolbook" pitchFamily="18" charset="0"/>
              </a:rPr>
              <a:t>. This data may include details such as the company name, industry it works in,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location</a:t>
            </a:r>
            <a:r>
              <a:rPr lang="en-US" sz="2000" b="1" dirty="0">
                <a:latin typeface="Century Schoolbook" pitchFamily="18" charset="0"/>
              </a:rPr>
              <a:t>, registration </a:t>
            </a:r>
            <a:r>
              <a:rPr lang="en-US" sz="2000" b="1" dirty="0" smtClean="0">
                <a:latin typeface="Century Schoolbook" pitchFamily="18" charset="0"/>
              </a:rPr>
              <a:t>data and </a:t>
            </a:r>
            <a:r>
              <a:rPr lang="en-US" sz="2000" b="1" dirty="0">
                <a:latin typeface="Century Schoolbook" pitchFamily="18" charset="0"/>
              </a:rPr>
              <a:t>other relevant information. </a:t>
            </a:r>
            <a:endParaRPr lang="en-US" sz="2000" b="1" dirty="0" smtClean="0">
              <a:latin typeface="Century Schoolbook" pitchFamily="18" charset="0"/>
            </a:endParaRPr>
          </a:p>
          <a:p>
            <a:endParaRPr lang="en-US" sz="2000" b="1" dirty="0" smtClean="0">
              <a:latin typeface="Century Schoolbook" pitchFamily="18" charset="0"/>
            </a:endParaRPr>
          </a:p>
          <a:p>
            <a:r>
              <a:rPr lang="en-US" sz="2000" b="1" dirty="0" smtClean="0">
                <a:latin typeface="Century Schoolbook" pitchFamily="18" charset="0"/>
              </a:rPr>
              <a:t>3</a:t>
            </a:r>
            <a:r>
              <a:rPr lang="en-US" sz="2000" b="1" dirty="0">
                <a:latin typeface="Century Schoolbook" pitchFamily="18" charset="0"/>
              </a:rPr>
              <a:t>. Find the relevant information in the corporate registration data and extract it</a:t>
            </a:r>
            <a:r>
              <a:rPr lang="en-US" sz="2000" b="1" dirty="0" smtClean="0">
                <a:latin typeface="Century Schoolbook" pitchFamily="18" charset="0"/>
              </a:rPr>
              <a:t>.</a:t>
            </a:r>
          </a:p>
          <a:p>
            <a:endParaRPr lang="en-US" sz="2000" b="1" dirty="0" smtClean="0">
              <a:latin typeface="Century Schoolbook" pitchFamily="18" charset="0"/>
            </a:endParaRPr>
          </a:p>
          <a:p>
            <a:r>
              <a:rPr lang="en-US" sz="2000" b="1" dirty="0" smtClean="0">
                <a:latin typeface="Century Schoolbook" pitchFamily="18" charset="0"/>
              </a:rPr>
              <a:t>4</a:t>
            </a:r>
            <a:r>
              <a:rPr lang="en-US" sz="2000" b="1" dirty="0">
                <a:latin typeface="Century Schoolbook" pitchFamily="18" charset="0"/>
              </a:rPr>
              <a:t>. Using these features, the AI model may be trained to predict patterns in </a:t>
            </a:r>
            <a:endParaRPr lang="en-US" sz="2000" b="1" dirty="0" smtClean="0">
              <a:latin typeface="Century Schoolbook" pitchFamily="18" charset="0"/>
            </a:endParaRPr>
          </a:p>
          <a:p>
            <a:r>
              <a:rPr lang="en-US" sz="2000" b="1" dirty="0">
                <a:latin typeface="Century Schoolbook" pitchFamily="18" charset="0"/>
              </a:rPr>
              <a:t> </a:t>
            </a:r>
            <a:r>
              <a:rPr lang="en-US" sz="2000" b="1" dirty="0" smtClean="0">
                <a:latin typeface="Century Schoolbook" pitchFamily="18" charset="0"/>
              </a:rPr>
              <a:t>   company </a:t>
            </a:r>
            <a:r>
              <a:rPr lang="en-US" sz="2000" b="1" dirty="0">
                <a:latin typeface="Century Schoolbook" pitchFamily="18" charset="0"/>
              </a:rPr>
              <a:t>registration</a:t>
            </a:r>
            <a:r>
              <a:rPr lang="en-US" sz="2000" b="1" dirty="0" smtClean="0">
                <a:latin typeface="Century Schoolbook" pitchFamily="18" charset="0"/>
              </a:rPr>
              <a:t>.</a:t>
            </a:r>
          </a:p>
          <a:p>
            <a:endParaRPr lang="en-US" sz="2000" b="1" dirty="0" smtClean="0">
              <a:latin typeface="Century Schoolbook" pitchFamily="18" charset="0"/>
            </a:endParaRPr>
          </a:p>
          <a:p>
            <a:r>
              <a:rPr lang="en-US" sz="2000" b="1" dirty="0" smtClean="0">
                <a:latin typeface="Century Schoolbook" pitchFamily="18" charset="0"/>
              </a:rPr>
              <a:t>5</a:t>
            </a:r>
            <a:r>
              <a:rPr lang="en-US" sz="2000" b="1" dirty="0">
                <a:latin typeface="Century Schoolbook" pitchFamily="18" charset="0"/>
              </a:rPr>
              <a:t>. Features of trends in industry registrations, such as There is a list of the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business's </a:t>
            </a:r>
            <a:r>
              <a:rPr lang="en-US" sz="2000" b="1" dirty="0">
                <a:latin typeface="Century Schoolbook" pitchFamily="18" charset="0"/>
              </a:rPr>
              <a:t>size, kind, </a:t>
            </a:r>
            <a:r>
              <a:rPr lang="en-US" sz="2000" b="1" dirty="0" err="1" smtClean="0">
                <a:latin typeface="Century Schoolbook" pitchFamily="18" charset="0"/>
              </a:rPr>
              <a:t>location,registration</a:t>
            </a:r>
            <a:r>
              <a:rPr lang="en-US" sz="2000" b="1" dirty="0" smtClean="0">
                <a:latin typeface="Century Schoolbook" pitchFamily="18" charset="0"/>
              </a:rPr>
              <a:t> </a:t>
            </a:r>
            <a:r>
              <a:rPr lang="en-US" sz="2000" b="1" dirty="0">
                <a:latin typeface="Century Schoolbook" pitchFamily="18" charset="0"/>
              </a:rPr>
              <a:t>date, industry, and economic </a:t>
            </a:r>
            <a:r>
              <a:rPr lang="en-US" sz="2000" b="1" dirty="0" smtClean="0">
                <a:latin typeface="Century Schoolbook" pitchFamily="18" charset="0"/>
              </a:rPr>
              <a:t>   </a:t>
            </a:r>
          </a:p>
          <a:p>
            <a:r>
              <a:rPr lang="en-US" sz="2000" b="1" dirty="0">
                <a:latin typeface="Century Schoolbook" pitchFamily="18" charset="0"/>
              </a:rPr>
              <a:t> </a:t>
            </a:r>
            <a:r>
              <a:rPr lang="en-US" sz="2000" b="1" dirty="0" smtClean="0">
                <a:latin typeface="Century Schoolbook" pitchFamily="18" charset="0"/>
              </a:rPr>
              <a:t>   statistics.</a:t>
            </a:r>
          </a:p>
          <a:p>
            <a:endParaRPr lang="en-US" sz="2000" b="1" dirty="0" smtClean="0">
              <a:latin typeface="Century Schoolbook" pitchFamily="18" charset="0"/>
            </a:endParaRPr>
          </a:p>
          <a:p>
            <a:r>
              <a:rPr lang="en-US" sz="2000" b="1" dirty="0" smtClean="0">
                <a:latin typeface="Century Schoolbook" pitchFamily="18" charset="0"/>
              </a:rPr>
              <a:t>6</a:t>
            </a:r>
            <a:r>
              <a:rPr lang="en-US" sz="2000" b="1" dirty="0">
                <a:latin typeface="Century Schoolbook" pitchFamily="18" charset="0"/>
              </a:rPr>
              <a:t>. Enumerate the industries and geographical areas with the highest rates of </a:t>
            </a:r>
            <a:endParaRPr lang="en-US" sz="2000" b="1" dirty="0" smtClean="0">
              <a:latin typeface="Century Schoolbook" pitchFamily="18" charset="0"/>
            </a:endParaRPr>
          </a:p>
          <a:p>
            <a:r>
              <a:rPr lang="en-US" sz="2000" b="1" dirty="0">
                <a:latin typeface="Century Schoolbook" pitchFamily="18" charset="0"/>
              </a:rPr>
              <a:t> </a:t>
            </a:r>
            <a:r>
              <a:rPr lang="en-US" sz="2000" b="1" dirty="0" smtClean="0">
                <a:latin typeface="Century Schoolbook" pitchFamily="18" charset="0"/>
              </a:rPr>
              <a:t>   business </a:t>
            </a:r>
            <a:r>
              <a:rPr lang="en-US" sz="2000" b="1" dirty="0">
                <a:latin typeface="Century Schoolbook" pitchFamily="18" charset="0"/>
              </a:rPr>
              <a:t>registration.</a:t>
            </a:r>
          </a:p>
        </p:txBody>
      </p:sp>
    </p:spTree>
    <p:extLst>
      <p:ext uri="{BB962C8B-B14F-4D97-AF65-F5344CB8AC3E}">
        <p14:creationId xmlns:p14="http://schemas.microsoft.com/office/powerpoint/2010/main" val="4292458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25</a:t>
            </a:fld>
            <a:endParaRPr lang="en-US" dirty="0"/>
          </a:p>
        </p:txBody>
      </p:sp>
      <p:sp>
        <p:nvSpPr>
          <p:cNvPr id="6" name="TextBox 5"/>
          <p:cNvSpPr txBox="1"/>
          <p:nvPr/>
        </p:nvSpPr>
        <p:spPr>
          <a:xfrm>
            <a:off x="108642" y="1158843"/>
            <a:ext cx="12010930" cy="5262979"/>
          </a:xfrm>
          <a:prstGeom prst="rect">
            <a:avLst/>
          </a:prstGeom>
          <a:noFill/>
        </p:spPr>
        <p:txBody>
          <a:bodyPr wrap="square" rtlCol="0">
            <a:spAutoFit/>
          </a:bodyPr>
          <a:lstStyle/>
          <a:p>
            <a:r>
              <a:rPr lang="en-US" sz="2400" b="1" dirty="0">
                <a:latin typeface="Century" pitchFamily="18" charset="0"/>
              </a:rPr>
              <a:t>7. Investigate the historical trends in business registration</a:t>
            </a:r>
            <a:r>
              <a:rPr lang="en-US" sz="2400" b="1" dirty="0" smtClean="0">
                <a:latin typeface="Century" pitchFamily="18" charset="0"/>
              </a:rPr>
              <a:t>.</a:t>
            </a:r>
          </a:p>
          <a:p>
            <a:endParaRPr lang="en-US" sz="2400" b="1" dirty="0" smtClean="0">
              <a:latin typeface="Century" pitchFamily="18" charset="0"/>
            </a:endParaRPr>
          </a:p>
          <a:p>
            <a:r>
              <a:rPr lang="en-US" sz="2400" b="1" dirty="0" smtClean="0">
                <a:latin typeface="Century" pitchFamily="18" charset="0"/>
              </a:rPr>
              <a:t>8</a:t>
            </a:r>
            <a:r>
              <a:rPr lang="en-US" sz="2400" b="1" dirty="0">
                <a:latin typeface="Century" pitchFamily="18" charset="0"/>
              </a:rPr>
              <a:t>. Select an appropriate artificial intelligence method to estimate trends related to </a:t>
            </a:r>
            <a:endParaRPr lang="en-US" sz="2400" b="1" dirty="0" smtClean="0">
              <a:latin typeface="Century" pitchFamily="18" charset="0"/>
            </a:endParaRPr>
          </a:p>
          <a:p>
            <a:r>
              <a:rPr lang="en-US" sz="2400" b="1" dirty="0">
                <a:latin typeface="Century" pitchFamily="18" charset="0"/>
              </a:rPr>
              <a:t> </a:t>
            </a:r>
            <a:r>
              <a:rPr lang="en-US" sz="2400" b="1" dirty="0" smtClean="0">
                <a:latin typeface="Century" pitchFamily="18" charset="0"/>
              </a:rPr>
              <a:t>   firm </a:t>
            </a:r>
            <a:r>
              <a:rPr lang="en-US" sz="2400" b="1" dirty="0">
                <a:latin typeface="Century" pitchFamily="18" charset="0"/>
              </a:rPr>
              <a:t>registration</a:t>
            </a:r>
            <a:r>
              <a:rPr lang="en-US" sz="2400" b="1" dirty="0" smtClean="0">
                <a:latin typeface="Century" pitchFamily="18" charset="0"/>
              </a:rPr>
              <a:t>.</a:t>
            </a:r>
          </a:p>
          <a:p>
            <a:endParaRPr lang="en-US" sz="2400" b="1" dirty="0" smtClean="0">
              <a:latin typeface="Century" pitchFamily="18" charset="0"/>
            </a:endParaRPr>
          </a:p>
          <a:p>
            <a:r>
              <a:rPr lang="en-US" sz="2400" b="1" dirty="0" smtClean="0">
                <a:latin typeface="Century" pitchFamily="18" charset="0"/>
              </a:rPr>
              <a:t>9</a:t>
            </a:r>
            <a:r>
              <a:rPr lang="en-US" sz="2400" b="1" dirty="0">
                <a:latin typeface="Century" pitchFamily="18" charset="0"/>
              </a:rPr>
              <a:t>. Neural networks, logistic regression, and linear regression algorithms for </a:t>
            </a:r>
            <a:r>
              <a:rPr lang="en-US" sz="2400" b="1" dirty="0" smtClean="0">
                <a:latin typeface="Century" pitchFamily="18" charset="0"/>
              </a:rPr>
              <a:t>graph-</a:t>
            </a:r>
          </a:p>
          <a:p>
            <a:r>
              <a:rPr lang="en-US" sz="2400" b="1" dirty="0">
                <a:latin typeface="Century" pitchFamily="18" charset="0"/>
              </a:rPr>
              <a:t> </a:t>
            </a:r>
            <a:r>
              <a:rPr lang="en-US" sz="2400" b="1" dirty="0" smtClean="0">
                <a:latin typeface="Century" pitchFamily="18" charset="0"/>
              </a:rPr>
              <a:t>   based </a:t>
            </a:r>
            <a:r>
              <a:rPr lang="en-US" sz="2400" b="1" dirty="0">
                <a:latin typeface="Century" pitchFamily="18" charset="0"/>
              </a:rPr>
              <a:t>business </a:t>
            </a:r>
            <a:r>
              <a:rPr lang="en-US" sz="2400" b="1" dirty="0" smtClean="0">
                <a:latin typeface="Century" pitchFamily="18" charset="0"/>
              </a:rPr>
              <a:t>registration.</a:t>
            </a:r>
          </a:p>
          <a:p>
            <a:endParaRPr lang="en-US" sz="2400" b="1" dirty="0" smtClean="0">
              <a:latin typeface="Century" pitchFamily="18" charset="0"/>
            </a:endParaRPr>
          </a:p>
          <a:p>
            <a:r>
              <a:rPr lang="en-US" sz="2400" b="1" dirty="0" smtClean="0">
                <a:latin typeface="Century" pitchFamily="18" charset="0"/>
              </a:rPr>
              <a:t>10</a:t>
            </a:r>
            <a:r>
              <a:rPr lang="en-US" sz="2400" b="1" dirty="0">
                <a:latin typeface="Century" pitchFamily="18" charset="0"/>
              </a:rPr>
              <a:t>. Train the AI model using the prepared data. </a:t>
            </a:r>
            <a:endParaRPr lang="en-US" sz="2400" b="1" dirty="0" smtClean="0">
              <a:latin typeface="Century" pitchFamily="18" charset="0"/>
            </a:endParaRPr>
          </a:p>
          <a:p>
            <a:endParaRPr lang="en-US" sz="2400" b="1" dirty="0" smtClean="0">
              <a:latin typeface="Century" pitchFamily="18" charset="0"/>
            </a:endParaRPr>
          </a:p>
          <a:p>
            <a:r>
              <a:rPr lang="en-US" sz="2400" b="1" dirty="0" smtClean="0">
                <a:latin typeface="Century" pitchFamily="18" charset="0"/>
              </a:rPr>
              <a:t>11</a:t>
            </a:r>
            <a:r>
              <a:rPr lang="en-US" sz="2400" b="1" dirty="0">
                <a:latin typeface="Century" pitchFamily="18" charset="0"/>
              </a:rPr>
              <a:t>. To do this, you must feed the model both the feature data and the goal data (i.e., </a:t>
            </a:r>
            <a:r>
              <a:rPr lang="en-US" sz="2400" b="1" dirty="0" smtClean="0">
                <a:latin typeface="Century" pitchFamily="18" charset="0"/>
              </a:rPr>
              <a:t> </a:t>
            </a:r>
          </a:p>
          <a:p>
            <a:r>
              <a:rPr lang="en-US" sz="2400" b="1" dirty="0">
                <a:latin typeface="Century" pitchFamily="18" charset="0"/>
              </a:rPr>
              <a:t> </a:t>
            </a:r>
            <a:r>
              <a:rPr lang="en-US" sz="2400" b="1" dirty="0" smtClean="0">
                <a:latin typeface="Century" pitchFamily="18" charset="0"/>
              </a:rPr>
              <a:t>     patterns </a:t>
            </a:r>
            <a:r>
              <a:rPr lang="en-US" sz="2400" b="1" dirty="0">
                <a:latin typeface="Century" pitchFamily="18" charset="0"/>
              </a:rPr>
              <a:t>in company registration</a:t>
            </a:r>
            <a:r>
              <a:rPr lang="en-US" sz="2400" b="1" dirty="0" smtClean="0">
                <a:latin typeface="Century" pitchFamily="18" charset="0"/>
              </a:rPr>
              <a:t>).</a:t>
            </a:r>
          </a:p>
          <a:p>
            <a:endParaRPr lang="en-US" sz="2400" b="1" dirty="0" smtClean="0">
              <a:latin typeface="Century" pitchFamily="18" charset="0"/>
            </a:endParaRPr>
          </a:p>
          <a:p>
            <a:r>
              <a:rPr lang="en-US" sz="2400" b="1" dirty="0" smtClean="0">
                <a:latin typeface="Century" pitchFamily="18" charset="0"/>
              </a:rPr>
              <a:t>12</a:t>
            </a:r>
            <a:r>
              <a:rPr lang="en-US" sz="2400" b="1" dirty="0">
                <a:latin typeface="Century" pitchFamily="18" charset="0"/>
              </a:rPr>
              <a:t>. Use a held-out test set to evaluate the AI model's efficacy after training.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30" y="90959"/>
            <a:ext cx="3468688"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30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4A09A9-5501-47C1-A89A-A340965A2BE2}" type="slidenum">
              <a:rPr lang="en-US" smtClean="0"/>
              <a:pPr/>
              <a:t>26</a:t>
            </a:fld>
            <a:endParaRPr lang="en-US" dirty="0"/>
          </a:p>
        </p:txBody>
      </p:sp>
      <p:sp>
        <p:nvSpPr>
          <p:cNvPr id="2" name="TextBox 1"/>
          <p:cNvSpPr txBox="1"/>
          <p:nvPr/>
        </p:nvSpPr>
        <p:spPr>
          <a:xfrm>
            <a:off x="144855" y="1593410"/>
            <a:ext cx="11914361" cy="4154984"/>
          </a:xfrm>
          <a:prstGeom prst="rect">
            <a:avLst/>
          </a:prstGeom>
          <a:noFill/>
        </p:spPr>
        <p:txBody>
          <a:bodyPr wrap="square" rtlCol="0">
            <a:spAutoFit/>
          </a:bodyPr>
          <a:lstStyle/>
          <a:p>
            <a:r>
              <a:rPr lang="en-US" sz="2400" b="1" dirty="0">
                <a:latin typeface="Century Schoolbook" pitchFamily="18" charset="0"/>
              </a:rPr>
              <a:t>13. The model's performance is evaluated using the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following </a:t>
            </a:r>
            <a:r>
              <a:rPr lang="en-US" sz="2400" b="1" dirty="0">
                <a:latin typeface="Century Schoolbook" pitchFamily="18" charset="0"/>
              </a:rPr>
              <a:t>metrics: * Root mean square error (RMSE) * F1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score </a:t>
            </a:r>
            <a:r>
              <a:rPr lang="en-US" sz="2400" b="1" dirty="0">
                <a:latin typeface="Century Schoolbook" pitchFamily="18" charset="0"/>
              </a:rPr>
              <a:t>* Accuracy * Precision * Recall * Mean square error (MSE</a:t>
            </a:r>
            <a:r>
              <a:rPr lang="en-US" sz="2400" b="1" dirty="0" smtClean="0">
                <a:latin typeface="Century Schoolbook" pitchFamily="18" charset="0"/>
              </a:rPr>
              <a:t>).</a:t>
            </a:r>
          </a:p>
          <a:p>
            <a:endParaRPr lang="en-US" sz="2400" b="1" dirty="0">
              <a:latin typeface="Century Schoolbook" pitchFamily="18" charset="0"/>
            </a:endParaRPr>
          </a:p>
          <a:p>
            <a:r>
              <a:rPr lang="en-US" sz="2400" b="1" dirty="0" smtClean="0">
                <a:latin typeface="Century Schoolbook" pitchFamily="18" charset="0"/>
              </a:rPr>
              <a:t>14.When </a:t>
            </a:r>
            <a:r>
              <a:rPr lang="en-US" sz="2400" b="1" dirty="0">
                <a:latin typeface="Century Schoolbook" pitchFamily="18" charset="0"/>
              </a:rPr>
              <a:t>the AI model's performance has been evaluated and deemed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acceptable.</a:t>
            </a:r>
          </a:p>
          <a:p>
            <a:endParaRPr lang="en-US" sz="2400" b="1" dirty="0">
              <a:latin typeface="Century Schoolbook" pitchFamily="18" charset="0"/>
            </a:endParaRPr>
          </a:p>
          <a:p>
            <a:r>
              <a:rPr lang="en-US" sz="2400" b="1" dirty="0" smtClean="0">
                <a:latin typeface="Century Schoolbook" pitchFamily="18" charset="0"/>
              </a:rPr>
              <a:t>15</a:t>
            </a:r>
            <a:r>
              <a:rPr lang="en-US" sz="2400" b="1" dirty="0">
                <a:latin typeface="Century Schoolbook" pitchFamily="18" charset="0"/>
              </a:rPr>
              <a:t>. It might be made accessible for production. This means making the </a:t>
            </a:r>
            <a:endParaRPr lang="en-US" sz="2400" b="1" dirty="0" smtClean="0">
              <a:latin typeface="Century Schoolbook" pitchFamily="18" charset="0"/>
            </a:endParaRPr>
          </a:p>
          <a:p>
            <a:r>
              <a:rPr lang="en-US" sz="2400" b="1" dirty="0">
                <a:latin typeface="Century Schoolbook" pitchFamily="18" charset="0"/>
              </a:rPr>
              <a:t> </a:t>
            </a:r>
            <a:r>
              <a:rPr lang="en-US" sz="2400" b="1" dirty="0" smtClean="0">
                <a:latin typeface="Century Schoolbook" pitchFamily="18" charset="0"/>
              </a:rPr>
              <a:t>     model </a:t>
            </a:r>
            <a:r>
              <a:rPr lang="en-US" sz="2400" b="1" dirty="0">
                <a:latin typeface="Century Schoolbook" pitchFamily="18" charset="0"/>
              </a:rPr>
              <a:t>available to users</a:t>
            </a:r>
            <a:r>
              <a:rPr lang="en-US" sz="2400" b="1" dirty="0" smtClean="0">
                <a:latin typeface="Century Schoolbook" pitchFamily="18" charset="0"/>
              </a:rPr>
              <a:t>.</a:t>
            </a:r>
          </a:p>
          <a:p>
            <a:endParaRPr lang="en-US" sz="2400" b="1" dirty="0">
              <a:latin typeface="Century Schoolbook" pitchFamily="18" charset="0"/>
            </a:endParaRPr>
          </a:p>
          <a:p>
            <a:r>
              <a:rPr lang="en-US" sz="2400" b="1" dirty="0" smtClean="0">
                <a:latin typeface="Century Schoolbook" pitchFamily="18" charset="0"/>
              </a:rPr>
              <a:t>16</a:t>
            </a:r>
            <a:r>
              <a:rPr lang="en-US" sz="2400" b="1" dirty="0">
                <a:latin typeface="Century Schoolbook" pitchFamily="18" charset="0"/>
              </a:rPr>
              <a:t>. Project the likelihood of registering a firm in the future.</a:t>
            </a:r>
          </a:p>
        </p:txBody>
      </p:sp>
      <p:sp>
        <p:nvSpPr>
          <p:cNvPr id="4" name="TextBox 3"/>
          <p:cNvSpPr txBox="1"/>
          <p:nvPr/>
        </p:nvSpPr>
        <p:spPr>
          <a:xfrm>
            <a:off x="4164595" y="289711"/>
            <a:ext cx="3280092" cy="769441"/>
          </a:xfrm>
          <a:prstGeom prst="rect">
            <a:avLst/>
          </a:prstGeom>
          <a:noFill/>
        </p:spPr>
        <p:txBody>
          <a:bodyPr wrap="square" rtlCol="0">
            <a:spAutoFit/>
          </a:bodyPr>
          <a:lstStyle/>
          <a:p>
            <a:pPr algn="ctr"/>
            <a:r>
              <a:rPr lang="en-US" sz="4400" b="1" u="sng" dirty="0"/>
              <a:t>Algorithm</a:t>
            </a:r>
          </a:p>
        </p:txBody>
      </p:sp>
    </p:spTree>
    <p:extLst>
      <p:ext uri="{BB962C8B-B14F-4D97-AF65-F5344CB8AC3E}">
        <p14:creationId xmlns:p14="http://schemas.microsoft.com/office/powerpoint/2010/main" val="158545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07" r="12951" b="10491"/>
          <a:stretch/>
        </p:blipFill>
        <p:spPr bwMode="auto">
          <a:xfrm>
            <a:off x="1240324" y="181068"/>
            <a:ext cx="8428776" cy="659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377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674" y="1831219"/>
            <a:ext cx="11036174" cy="3108543"/>
          </a:xfrm>
          <a:prstGeom prst="rect">
            <a:avLst/>
          </a:prstGeom>
        </p:spPr>
        <p:txBody>
          <a:bodyPr wrap="square">
            <a:spAutoFit/>
          </a:bodyPr>
          <a:lstStyle/>
          <a:p>
            <a:r>
              <a:rPr lang="en-US" sz="2800" b="1" dirty="0">
                <a:latin typeface="Century" pitchFamily="18" charset="0"/>
              </a:rPr>
              <a:t>Using machine learning and data analytics to examine past data and project future trends is known as AI-driven exploration and prediction of company registration trends with the Registrar of Companies (</a:t>
            </a:r>
            <a:r>
              <a:rPr lang="en-US" sz="2800" b="1" dirty="0" err="1">
                <a:latin typeface="Century" pitchFamily="18" charset="0"/>
              </a:rPr>
              <a:t>RoC</a:t>
            </a:r>
            <a:r>
              <a:rPr lang="en-US" sz="2800" b="1" dirty="0">
                <a:latin typeface="Century" pitchFamily="18" charset="0"/>
              </a:rPr>
              <a:t>). Application and implementation of such a system can be advantageous for a variety of goals, including regulatory compliance, corporate planning, and economic analysis. An overview of how to accomplish this is given below:</a:t>
            </a:r>
          </a:p>
        </p:txBody>
      </p:sp>
    </p:spTree>
    <p:extLst>
      <p:ext uri="{BB962C8B-B14F-4D97-AF65-F5344CB8AC3E}">
        <p14:creationId xmlns:p14="http://schemas.microsoft.com/office/powerpoint/2010/main" val="28474653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62" y="7812"/>
            <a:ext cx="11796665" cy="6863417"/>
          </a:xfrm>
          <a:prstGeom prst="rect">
            <a:avLst/>
          </a:prstGeom>
        </p:spPr>
        <p:txBody>
          <a:bodyPr wrap="square">
            <a:spAutoFit/>
          </a:bodyPr>
          <a:lstStyle/>
          <a:p>
            <a:r>
              <a:rPr lang="en-US" sz="2000" b="1" dirty="0" smtClean="0">
                <a:latin typeface="Century" pitchFamily="18" charset="0"/>
              </a:rPr>
              <a:t>1. Data Collection:</a:t>
            </a:r>
          </a:p>
          <a:p>
            <a:r>
              <a:rPr lang="en-US" sz="2000" dirty="0">
                <a:latin typeface="Century" pitchFamily="18" charset="0"/>
              </a:rPr>
              <a:t> </a:t>
            </a:r>
            <a:r>
              <a:rPr lang="en-US" sz="2000" dirty="0" smtClean="0">
                <a:latin typeface="Century" pitchFamily="18" charset="0"/>
              </a:rPr>
              <a:t>                               Compile historical information about </a:t>
            </a:r>
            <a:r>
              <a:rPr lang="en-US" sz="2000" dirty="0" err="1" smtClean="0">
                <a:latin typeface="Century" pitchFamily="18" charset="0"/>
              </a:rPr>
              <a:t>RoC</a:t>
            </a:r>
            <a:r>
              <a:rPr lang="en-US" sz="2000" dirty="0" smtClean="0">
                <a:latin typeface="Century" pitchFamily="18" charset="0"/>
              </a:rPr>
              <a:t> company registrations, including information about the companies' names, locations, industry categories, and registration dates. This data may require to be scraped and cleaned, or it may be provided in formats that are structured.</a:t>
            </a:r>
          </a:p>
          <a:p>
            <a:endParaRPr lang="en-US" sz="2000" dirty="0">
              <a:latin typeface="Century" pitchFamily="18" charset="0"/>
            </a:endParaRPr>
          </a:p>
          <a:p>
            <a:r>
              <a:rPr lang="en-US" sz="2000" b="1" dirty="0" smtClean="0">
                <a:latin typeface="Century" pitchFamily="18" charset="0"/>
              </a:rPr>
              <a:t>2. Data Preprocessing</a:t>
            </a:r>
            <a:r>
              <a:rPr lang="en-US" sz="2000" dirty="0" smtClean="0">
                <a:latin typeface="Century" pitchFamily="18" charset="0"/>
              </a:rPr>
              <a:t>:</a:t>
            </a:r>
          </a:p>
          <a:p>
            <a:r>
              <a:rPr lang="en-US" sz="2000" dirty="0">
                <a:latin typeface="Century" pitchFamily="18" charset="0"/>
              </a:rPr>
              <a:t> </a:t>
            </a:r>
            <a:r>
              <a:rPr lang="en-US" sz="2000" dirty="0" smtClean="0">
                <a:latin typeface="Century" pitchFamily="18" charset="0"/>
              </a:rPr>
              <a:t>                                 </a:t>
            </a:r>
            <a:r>
              <a:rPr lang="en-US" sz="2000" dirty="0">
                <a:latin typeface="Century" pitchFamily="18" charset="0"/>
              </a:rPr>
              <a:t>Make sure the data is clean and free of outliers, missing numbers, and inconsistencies. Structure unstructured data so that it may be analyzed.</a:t>
            </a:r>
          </a:p>
          <a:p>
            <a:endParaRPr lang="en-US" sz="2000" b="1" dirty="0" smtClean="0">
              <a:latin typeface="Century" pitchFamily="18" charset="0"/>
            </a:endParaRPr>
          </a:p>
          <a:p>
            <a:r>
              <a:rPr lang="en-US" sz="2000" b="1" dirty="0">
                <a:latin typeface="Century" pitchFamily="18" charset="0"/>
              </a:rPr>
              <a:t>3. Feature Engineering: </a:t>
            </a:r>
            <a:endParaRPr lang="en-US" sz="2000" b="1" dirty="0" smtClean="0">
              <a:latin typeface="Century" pitchFamily="18" charset="0"/>
            </a:endParaRPr>
          </a:p>
          <a:p>
            <a:r>
              <a:rPr lang="en-US" sz="2000" dirty="0">
                <a:latin typeface="Century" pitchFamily="18" charset="0"/>
              </a:rPr>
              <a:t> </a:t>
            </a:r>
            <a:r>
              <a:rPr lang="en-US" sz="2000" dirty="0" smtClean="0">
                <a:latin typeface="Century" pitchFamily="18" charset="0"/>
              </a:rPr>
              <a:t>                                 Develop </a:t>
            </a:r>
            <a:r>
              <a:rPr lang="en-US" sz="2000" dirty="0">
                <a:latin typeface="Century" pitchFamily="18" charset="0"/>
              </a:rPr>
              <a:t>pertinent features to support trend analysis. You may design features based on the location, industry, or annual registration volume, for instance</a:t>
            </a:r>
            <a:r>
              <a:rPr lang="en-US" sz="2000" dirty="0" smtClean="0">
                <a:latin typeface="Century" pitchFamily="18" charset="0"/>
              </a:rPr>
              <a:t>.</a:t>
            </a:r>
          </a:p>
          <a:p>
            <a:endParaRPr lang="en-US" sz="2000" dirty="0">
              <a:latin typeface="Century" pitchFamily="18" charset="0"/>
            </a:endParaRPr>
          </a:p>
          <a:p>
            <a:r>
              <a:rPr lang="en-US" sz="2000" b="1" dirty="0">
                <a:latin typeface="Century" pitchFamily="18" charset="0"/>
              </a:rPr>
              <a:t>4. Machine Learning Models: </a:t>
            </a:r>
            <a:endParaRPr lang="en-US" sz="2000" b="1" dirty="0" smtClean="0">
              <a:latin typeface="Century" pitchFamily="18" charset="0"/>
            </a:endParaRPr>
          </a:p>
          <a:p>
            <a:r>
              <a:rPr lang="en-US" sz="2000" dirty="0">
                <a:latin typeface="Century" pitchFamily="18" charset="0"/>
              </a:rPr>
              <a:t> </a:t>
            </a:r>
            <a:r>
              <a:rPr lang="en-US" sz="2000" dirty="0" smtClean="0">
                <a:latin typeface="Century" pitchFamily="18" charset="0"/>
              </a:rPr>
              <a:t>                                 To </a:t>
            </a:r>
            <a:r>
              <a:rPr lang="en-US" sz="2000" dirty="0">
                <a:latin typeface="Century" pitchFamily="18" charset="0"/>
              </a:rPr>
              <a:t>examine historical registration trends, train machine learning models such time series analysis, regression, or deep learning. These models are capable of detecting seasonality, patterns, and long-term trends</a:t>
            </a:r>
            <a:r>
              <a:rPr lang="en-US" sz="2000" dirty="0" smtClean="0">
                <a:latin typeface="Century" pitchFamily="18" charset="0"/>
              </a:rPr>
              <a:t>.</a:t>
            </a:r>
          </a:p>
          <a:p>
            <a:endParaRPr lang="en-US" sz="2000" dirty="0">
              <a:latin typeface="Century" pitchFamily="18" charset="0"/>
            </a:endParaRPr>
          </a:p>
          <a:p>
            <a:r>
              <a:rPr lang="en-US" sz="2000" b="1" dirty="0">
                <a:latin typeface="Century" pitchFamily="18" charset="0"/>
              </a:rPr>
              <a:t>5. Natural Language Processing (NLP): </a:t>
            </a:r>
            <a:endParaRPr lang="en-US" sz="2000" b="1" dirty="0" smtClean="0">
              <a:latin typeface="Century" pitchFamily="18" charset="0"/>
            </a:endParaRPr>
          </a:p>
          <a:p>
            <a:r>
              <a:rPr lang="en-US" sz="2000" dirty="0">
                <a:latin typeface="Century" pitchFamily="18" charset="0"/>
              </a:rPr>
              <a:t> </a:t>
            </a:r>
            <a:r>
              <a:rPr lang="en-US" sz="2000" dirty="0" smtClean="0">
                <a:latin typeface="Century" pitchFamily="18" charset="0"/>
              </a:rPr>
              <a:t>                                  To </a:t>
            </a:r>
            <a:r>
              <a:rPr lang="en-US" sz="2000" dirty="0">
                <a:latin typeface="Century" pitchFamily="18" charset="0"/>
              </a:rPr>
              <a:t>gain more insights, apply NLP approaches to textual data analysis, such as business descriptions or registration forms.</a:t>
            </a:r>
          </a:p>
        </p:txBody>
      </p:sp>
    </p:spTree>
    <p:extLst>
      <p:ext uri="{BB962C8B-B14F-4D97-AF65-F5344CB8AC3E}">
        <p14:creationId xmlns:p14="http://schemas.microsoft.com/office/powerpoint/2010/main" val="360121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731520" y="381000"/>
            <a:ext cx="10215155" cy="1325563"/>
          </a:xfrm>
        </p:spPr>
        <p:txBody>
          <a:bodyPr/>
          <a:lstStyle/>
          <a:p>
            <a:r>
              <a:rPr lang="en-IN" dirty="0"/>
              <a:t>INTRODUCTION TO ROC AND COMPANY REGISTRATION</a:t>
            </a:r>
            <a:r>
              <a:rPr lang="en-US" dirty="0" smtClean="0"/>
              <a:t>:</a:t>
            </a:r>
            <a:endParaRPr lang="en-US" dirty="0"/>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223520" y="2296160"/>
            <a:ext cx="11724640" cy="4257039"/>
          </a:xfrm>
        </p:spPr>
        <p:txBody>
          <a:bodyPr vert="horz" lIns="91440" tIns="45720" rIns="91440" bIns="45720" rtlCol="0" anchor="t">
            <a:normAutofit fontScale="77500" lnSpcReduction="20000"/>
          </a:bodyPr>
          <a:lstStyle/>
          <a:p>
            <a:r>
              <a:rPr lang="en-IN" dirty="0"/>
              <a:t>The Registrar of Companies (</a:t>
            </a:r>
            <a:r>
              <a:rPr lang="en-IN" dirty="0" err="1"/>
              <a:t>RoC</a:t>
            </a:r>
            <a:r>
              <a:rPr lang="en-IN" dirty="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a:t>RoCs</a:t>
            </a:r>
            <a:r>
              <a:rPr lang="en-IN" dirty="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a:t>RoC</a:t>
            </a:r>
            <a:r>
              <a:rPr lang="en-IN" dirty="0"/>
              <a:t> data, providing a deeper understanding of company registration dynamics and their impact on the business and regulatory landscape.</a:t>
            </a:r>
          </a:p>
          <a:p>
            <a:endParaRPr lang="en-US" dirty="0"/>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63417"/>
          </a:xfrm>
          <a:prstGeom prst="rect">
            <a:avLst/>
          </a:prstGeom>
        </p:spPr>
        <p:txBody>
          <a:bodyPr wrap="square">
            <a:spAutoFit/>
          </a:bodyPr>
          <a:lstStyle/>
          <a:p>
            <a:r>
              <a:rPr lang="en-US" sz="2000" b="1" dirty="0"/>
              <a:t>6. "Predictive Modeling"</a:t>
            </a:r>
            <a:r>
              <a:rPr lang="en-US" sz="2000" dirty="0"/>
              <a:t>: </a:t>
            </a:r>
            <a:endParaRPr lang="en-US" sz="2000" dirty="0" smtClean="0"/>
          </a:p>
          <a:p>
            <a:r>
              <a:rPr lang="en-US" sz="2000" dirty="0"/>
              <a:t> </a:t>
            </a:r>
            <a:r>
              <a:rPr lang="en-US" sz="2000" dirty="0" smtClean="0"/>
              <a:t>                            Create </a:t>
            </a:r>
            <a:r>
              <a:rPr lang="en-US" sz="2000" dirty="0"/>
              <a:t>predictive models to predict upcoming trends in company registration. This can assist government organizations, investors, and companies in anticipating changes in the market</a:t>
            </a:r>
            <a:r>
              <a:rPr lang="en-US" sz="2000" dirty="0" smtClean="0"/>
              <a:t>.</a:t>
            </a:r>
          </a:p>
          <a:p>
            <a:endParaRPr lang="en-US" sz="2000" dirty="0" smtClean="0"/>
          </a:p>
          <a:p>
            <a:r>
              <a:rPr lang="en-US" sz="2000" b="1" dirty="0" smtClean="0"/>
              <a:t>7</a:t>
            </a:r>
            <a:r>
              <a:rPr lang="en-US" sz="2000" b="1" dirty="0"/>
              <a:t>. Visualization: </a:t>
            </a:r>
            <a:endParaRPr lang="en-US" sz="2000" b="1" dirty="0" smtClean="0"/>
          </a:p>
          <a:p>
            <a:r>
              <a:rPr lang="en-US" sz="2000" b="1" dirty="0"/>
              <a:t> </a:t>
            </a:r>
            <a:r>
              <a:rPr lang="en-US" sz="2000" b="1" dirty="0" smtClean="0"/>
              <a:t>                            </a:t>
            </a:r>
            <a:r>
              <a:rPr lang="en-US" sz="2000" dirty="0" smtClean="0"/>
              <a:t>To </a:t>
            </a:r>
            <a:r>
              <a:rPr lang="en-US" sz="2000" dirty="0"/>
              <a:t>convey the insights in an interactive and comprehensible way, use dashboards and visualizations. For this, programs like Tableau and Power BI can be utilized</a:t>
            </a:r>
            <a:r>
              <a:rPr lang="en-US" sz="2000" dirty="0" smtClean="0"/>
              <a:t>.</a:t>
            </a:r>
          </a:p>
          <a:p>
            <a:endParaRPr lang="en-US" sz="2000" dirty="0" smtClean="0"/>
          </a:p>
          <a:p>
            <a:r>
              <a:rPr lang="en-US" sz="2000" b="1" dirty="0"/>
              <a:t>8</a:t>
            </a:r>
            <a:r>
              <a:rPr lang="en-US" sz="2000" b="1" dirty="0" smtClean="0"/>
              <a:t>. </a:t>
            </a:r>
            <a:r>
              <a:rPr lang="en-US" sz="2000" b="1" dirty="0"/>
              <a:t>Monitoring and Updates: </a:t>
            </a:r>
            <a:endParaRPr lang="en-US" sz="2000" b="1" dirty="0" smtClean="0"/>
          </a:p>
          <a:p>
            <a:r>
              <a:rPr lang="en-US" sz="2000" b="1" dirty="0"/>
              <a:t> </a:t>
            </a:r>
            <a:r>
              <a:rPr lang="en-US" sz="2000" b="1" dirty="0" smtClean="0"/>
              <a:t>                           </a:t>
            </a:r>
            <a:r>
              <a:rPr lang="en-US" sz="2000" dirty="0" smtClean="0"/>
              <a:t>To </a:t>
            </a:r>
            <a:r>
              <a:rPr lang="en-US" sz="2000" dirty="0"/>
              <a:t>guarantee prediction accuracy, keep an ongoing eye on the system's performance and update the models whenever new data becomes available</a:t>
            </a:r>
            <a:r>
              <a:rPr lang="en-US" sz="2000" dirty="0" smtClean="0"/>
              <a:t>.</a:t>
            </a:r>
          </a:p>
          <a:p>
            <a:endParaRPr lang="en-US" sz="2000" dirty="0" smtClean="0"/>
          </a:p>
          <a:p>
            <a:r>
              <a:rPr lang="en-US" sz="2000" b="1" dirty="0"/>
              <a:t>9</a:t>
            </a:r>
            <a:r>
              <a:rPr lang="en-US" sz="2000" b="1" dirty="0" smtClean="0"/>
              <a:t>. </a:t>
            </a:r>
            <a:r>
              <a:rPr lang="en-US" sz="2000" b="1" dirty="0"/>
              <a:t>Regulatory Compliance</a:t>
            </a:r>
            <a:r>
              <a:rPr lang="en-US" sz="2000" b="1" dirty="0" smtClean="0"/>
              <a:t>:</a:t>
            </a:r>
          </a:p>
          <a:p>
            <a:r>
              <a:rPr lang="en-US" sz="2000" b="1" dirty="0"/>
              <a:t> </a:t>
            </a:r>
            <a:r>
              <a:rPr lang="en-US" sz="2000" b="1" dirty="0" smtClean="0"/>
              <a:t>                           </a:t>
            </a:r>
            <a:r>
              <a:rPr lang="en-US" sz="2000" dirty="0"/>
              <a:t>Verify that all legal and regulatory standards pertaining to company registration data are met by the AI-driven </a:t>
            </a:r>
            <a:r>
              <a:rPr lang="en-US" sz="2000" dirty="0" smtClean="0"/>
              <a:t>system.</a:t>
            </a:r>
          </a:p>
          <a:p>
            <a:endParaRPr lang="en-US" sz="2000" dirty="0" smtClean="0"/>
          </a:p>
          <a:p>
            <a:r>
              <a:rPr lang="en-US" sz="2000" b="1" dirty="0" smtClean="0"/>
              <a:t>10. User </a:t>
            </a:r>
            <a:r>
              <a:rPr lang="en-US" sz="2000" b="1" dirty="0"/>
              <a:t>Access Control: </a:t>
            </a:r>
            <a:endParaRPr lang="en-US" sz="2000" b="1" dirty="0" smtClean="0"/>
          </a:p>
          <a:p>
            <a:r>
              <a:rPr lang="en-US" sz="2000" b="1" dirty="0"/>
              <a:t> </a:t>
            </a:r>
            <a:r>
              <a:rPr lang="en-US" sz="2000" b="1" dirty="0" smtClean="0"/>
              <a:t>                         </a:t>
            </a:r>
            <a:r>
              <a:rPr lang="en-US" sz="2000" dirty="0" smtClean="0"/>
              <a:t>Set </a:t>
            </a:r>
            <a:r>
              <a:rPr lang="en-US" sz="2000" dirty="0"/>
              <a:t>up suitable user access controls to safeguard sensitive information and guarantee that only authorized users can access the </a:t>
            </a:r>
            <a:r>
              <a:rPr lang="en-US" sz="2000" dirty="0" smtClean="0"/>
              <a:t>system.</a:t>
            </a:r>
          </a:p>
          <a:p>
            <a:endParaRPr lang="en-US" sz="2000" dirty="0" smtClean="0"/>
          </a:p>
          <a:p>
            <a:r>
              <a:rPr lang="en-US" sz="2000" b="1" dirty="0" smtClean="0"/>
              <a:t>11. </a:t>
            </a:r>
            <a:r>
              <a:rPr lang="en-US" sz="2000" b="1" dirty="0"/>
              <a:t>Feedback Loop: </a:t>
            </a:r>
            <a:r>
              <a:rPr lang="en-US" sz="2000" dirty="0"/>
              <a:t>To increase the precision and utility of the forecasts, solicit input from users and stakeholders.</a:t>
            </a:r>
          </a:p>
        </p:txBody>
      </p:sp>
    </p:spTree>
    <p:extLst>
      <p:ext uri="{BB962C8B-B14F-4D97-AF65-F5344CB8AC3E}">
        <p14:creationId xmlns:p14="http://schemas.microsoft.com/office/powerpoint/2010/main" val="3078554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41" t="3918" r="5525" b="14790"/>
          <a:stretch/>
        </p:blipFill>
        <p:spPr bwMode="auto">
          <a:xfrm>
            <a:off x="434566" y="525101"/>
            <a:ext cx="11190084" cy="582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9402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1105"/>
            <a:ext cx="12192000" cy="2677656"/>
          </a:xfrm>
          <a:prstGeom prst="rect">
            <a:avLst/>
          </a:prstGeom>
        </p:spPr>
        <p:txBody>
          <a:bodyPr wrap="square">
            <a:spAutoFit/>
          </a:bodyPr>
          <a:lstStyle/>
          <a:p>
            <a:r>
              <a:rPr lang="en-US" sz="2800" b="1" dirty="0">
                <a:latin typeface="Century Schoolbook" pitchFamily="18" charset="0"/>
              </a:rPr>
              <a:t>It's important to note that AI-driven predictions are probabilistic and should be used as decision-support tools rather than making critical decisions solely based on them. Additionally, data privacy and security considerations are crucial when working with sensitive information from the Registrar of Companies.</a:t>
            </a:r>
          </a:p>
        </p:txBody>
      </p:sp>
    </p:spTree>
    <p:extLst>
      <p:ext uri="{BB962C8B-B14F-4D97-AF65-F5344CB8AC3E}">
        <p14:creationId xmlns:p14="http://schemas.microsoft.com/office/powerpoint/2010/main" val="3165791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5" name="Footer Placeholder 4">
            <a:extLst>
              <a:ext uri="{FF2B5EF4-FFF2-40B4-BE49-F238E27FC236}">
                <a16:creationId xmlns=""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Conclusion</a:t>
            </a:r>
            <a:endParaRPr lang="en-US" sz="6600" dirty="0"/>
          </a:p>
        </p:txBody>
      </p:sp>
      <p:sp>
        <p:nvSpPr>
          <p:cNvPr id="3" name="Text Placeholder 2"/>
          <p:cNvSpPr>
            <a:spLocks noGrp="1"/>
          </p:cNvSpPr>
          <p:nvPr>
            <p:ph type="body" idx="1"/>
          </p:nvPr>
        </p:nvSpPr>
        <p:spPr>
          <a:xfrm>
            <a:off x="659492" y="2683647"/>
            <a:ext cx="10648588" cy="3436483"/>
          </a:xfrm>
        </p:spPr>
        <p:txBody>
          <a:bodyPr/>
          <a:lstStyle/>
          <a:p>
            <a:r>
              <a:rPr lang="en-US" sz="3200" dirty="0"/>
              <a:t>Recap the key points discussed throughout the presentation and glimpse into the future possibilities and advancements in the field of AI-driven exploration and prediction of company registration trends.</a:t>
            </a:r>
          </a:p>
          <a:p>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380650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271127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4A09A9-5501-47C1-A89A-A340965A2BE2}" type="slidenum">
              <a:rPr lang="en-US" smtClean="0"/>
              <a:pPr/>
              <a:t>4</a:t>
            </a:fld>
            <a:endParaRPr lang="en-US" dirty="0"/>
          </a:p>
        </p:txBody>
      </p:sp>
      <p:sp>
        <p:nvSpPr>
          <p:cNvPr id="15" name="Rectangle 14"/>
          <p:cNvSpPr/>
          <p:nvPr/>
        </p:nvSpPr>
        <p:spPr>
          <a:xfrm>
            <a:off x="4257040" y="431800"/>
            <a:ext cx="7934960" cy="6001643"/>
          </a:xfrm>
          <a:prstGeom prst="rect">
            <a:avLst/>
          </a:prstGeom>
        </p:spPr>
        <p:txBody>
          <a:bodyPr wrap="square">
            <a:spAutoFit/>
          </a:bodyPr>
          <a:lstStyle/>
          <a:p>
            <a:r>
              <a:rPr lang="en-US" sz="4800" b="1" dirty="0"/>
              <a:t>AI-Driven Exploration and Prediction of Company Registration Trends with Registrar of Companies (</a:t>
            </a:r>
            <a:r>
              <a:rPr lang="en-US" sz="4800" b="1" dirty="0" err="1"/>
              <a:t>RoC</a:t>
            </a:r>
            <a:r>
              <a:rPr lang="en-US" sz="4800" b="1" dirty="0"/>
              <a:t>)</a:t>
            </a:r>
          </a:p>
          <a:p>
            <a:endParaRPr lang="en-US" sz="2400" dirty="0" smtClean="0"/>
          </a:p>
          <a:p>
            <a:endParaRPr lang="en-US" sz="2400" dirty="0"/>
          </a:p>
          <a:p>
            <a:endParaRPr lang="en-US" sz="2400" dirty="0" smtClean="0"/>
          </a:p>
          <a:p>
            <a:r>
              <a:rPr lang="en-US" sz="2400" dirty="0" smtClean="0"/>
              <a:t>Discover </a:t>
            </a:r>
            <a:r>
              <a:rPr lang="en-US" sz="2400" dirty="0"/>
              <a:t>the power of AI in analyzing company registration data and predicting future trends. Unleash the potential of business insights like never before!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 y="431800"/>
            <a:ext cx="3634740"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0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p:cNvSpPr>
            <a:spLocks noGrp="1"/>
          </p:cNvSpPr>
          <p:nvPr>
            <p:ph idx="1"/>
          </p:nvPr>
        </p:nvSpPr>
        <p:spPr/>
        <p:txBody>
          <a:bodyPr/>
          <a:lstStyle/>
          <a:p>
            <a:r>
              <a:rPr lang="en-US" dirty="0" smtClean="0"/>
              <a:t>The 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2341</Words>
  <Application>Microsoft Office PowerPoint</Application>
  <PresentationFormat>Custom</PresentationFormat>
  <Paragraphs>231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Custom</vt:lpstr>
      <vt:lpstr>IBM-ARTIFICIAL INTELLIGENCE GROUP 1</vt:lpstr>
      <vt:lpstr>PROBLEM STATEMENT:</vt:lpstr>
      <vt:lpstr>INTRODUCTION TO ROC AND COMPANY REGISTRATION:</vt:lpstr>
      <vt:lpstr>PowerPoint Presentation</vt:lpstr>
      <vt:lpstr>1. In-depth Exploration:</vt:lpstr>
      <vt:lpstr>2. Predictive Analysis:</vt:lpstr>
      <vt:lpstr>3. Identification of Unique Characteristics:</vt:lpstr>
      <vt:lpstr>4. Enhanced Understanding of the Business Ecosystem:</vt:lpstr>
      <vt:lpstr>5. Informed Decision-Making:</vt:lpstr>
      <vt:lpstr>CASE STUDIES</vt:lpstr>
      <vt:lpstr>CASE STUDIES</vt:lpstr>
      <vt:lpstr>CHALLENGES AND LIMITATION</vt:lpstr>
      <vt:lpstr>PowerPoint Presentation</vt:lpstr>
      <vt:lpstr>Implications and Applications</vt:lpstr>
      <vt:lpstr>Implications and Applications</vt:lpstr>
      <vt:lpstr>Implications and Applications</vt:lpstr>
      <vt:lpstr>PowerPoint Presentation</vt:lpstr>
      <vt:lpstr>PowerPoint Presentation</vt:lpstr>
      <vt:lpstr>In this table, you can provide a summary of the performance metrics of different predictive models we've used in our project. The table includes:  Model:                        The names of the predictive models used (e.g., Random  Forest, XGBoost, Neural Network).  Accuracy:                     The accuracy of each model in correctly predicting company       registration trends.  Precision:                     The precision of each model, indicating the proportion of true positive predictions out of all positive predictions. </vt:lpstr>
      <vt:lpstr>Recall:                 The recall of each model, showing the proportion of true positives predicted out of all actual positives.  F1-Score:                  The F1-Score is the harmonic mean of precision and recall, providing a balanced measure of a model's performance.   This table offers a quick comparison of how different models performed in predicting registration trends, helping readers understand which model might be the most suitable for their specific use case. we can customize this table with our actual model performance metrics and model names.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2023-10-26T12:05:29Z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