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D4B386-CA3C-4DF5-83FE-325F66905819}">
  <a:tblStyle styleId="{54D4B386-CA3C-4DF5-83FE-325F66905819}" styleName="Table_0">
    <a:wholeTbl>
      <a:tcTxStyle b="off" i="off">
        <a:font>
          <a:latin typeface="Tenorite"/>
          <a:ea typeface="Tenorite"/>
          <a:cs typeface="Tenorit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0EB"/>
          </a:solidFill>
        </a:fill>
      </a:tcStyle>
    </a:wholeTbl>
    <a:band1H>
      <a:tcTxStyle/>
      <a:tcStyle>
        <a:fill>
          <a:solidFill>
            <a:srgbClr val="D4E0D5"/>
          </a:solidFill>
        </a:fill>
      </a:tcStyle>
    </a:band1H>
    <a:band2H>
      <a:tcTxStyle/>
    </a:band2H>
    <a:band1V>
      <a:tcTxStyle/>
      <a:tcStyle>
        <a:fill>
          <a:solidFill>
            <a:srgbClr val="D4E0D5"/>
          </a:solidFill>
        </a:fill>
      </a:tcStyle>
    </a:band1V>
    <a:band2V>
      <a:tcTxStyle/>
    </a:band2V>
    <a:lastCol>
      <a:tcTxStyle b="on" i="off">
        <a:font>
          <a:latin typeface="Tenorite"/>
          <a:ea typeface="Tenorite"/>
          <a:cs typeface="Tenorite"/>
        </a:font>
        <a:schemeClr val="lt1"/>
      </a:tcTxStyle>
      <a:tcStyle>
        <a:fill>
          <a:solidFill>
            <a:schemeClr val="accent1"/>
          </a:solidFill>
        </a:fill>
      </a:tcStyle>
    </a:lastCol>
    <a:firstCol>
      <a:tcTxStyle b="on" i="off">
        <a:font>
          <a:latin typeface="Tenorite"/>
          <a:ea typeface="Tenorite"/>
          <a:cs typeface="Tenorite"/>
        </a:font>
        <a:schemeClr val="lt1"/>
      </a:tcTxStyle>
      <a:tcStyle>
        <a:fill>
          <a:solidFill>
            <a:schemeClr val="accent1"/>
          </a:solidFill>
        </a:fill>
      </a:tcStyle>
    </a:firstCol>
    <a:lastRow>
      <a:tcTxStyle b="on" i="off">
        <a:font>
          <a:latin typeface="Tenorite"/>
          <a:ea typeface="Tenorite"/>
          <a:cs typeface="Tenorit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enorite"/>
          <a:ea typeface="Tenorite"/>
          <a:cs typeface="Tenorit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2" name="Shape 2052"/>
        <p:cNvGrpSpPr/>
        <p:nvPr/>
      </p:nvGrpSpPr>
      <p:grpSpPr>
        <a:xfrm>
          <a:off x="0" y="0"/>
          <a:ext cx="0" cy="0"/>
          <a:chOff x="0" y="0"/>
          <a:chExt cx="0" cy="0"/>
        </a:xfrm>
      </p:grpSpPr>
      <p:sp>
        <p:nvSpPr>
          <p:cNvPr id="2053" name="Google Shape;205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4" name="Google Shape;205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5" name="Google Shape;205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6" name="Google Shape;205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57" name="Google Shape;205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8" name="Google Shape;205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6" name="Shape 2236"/>
        <p:cNvGrpSpPr/>
        <p:nvPr/>
      </p:nvGrpSpPr>
      <p:grpSpPr>
        <a:xfrm>
          <a:off x="0" y="0"/>
          <a:ext cx="0" cy="0"/>
          <a:chOff x="0" y="0"/>
          <a:chExt cx="0" cy="0"/>
        </a:xfrm>
      </p:grpSpPr>
      <p:sp>
        <p:nvSpPr>
          <p:cNvPr id="2237" name="Google Shape;2237;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8" name="Google Shape;22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8" name="Shape 2308"/>
        <p:cNvGrpSpPr/>
        <p:nvPr/>
      </p:nvGrpSpPr>
      <p:grpSpPr>
        <a:xfrm>
          <a:off x="0" y="0"/>
          <a:ext cx="0" cy="0"/>
          <a:chOff x="0" y="0"/>
          <a:chExt cx="0" cy="0"/>
        </a:xfrm>
      </p:grpSpPr>
      <p:sp>
        <p:nvSpPr>
          <p:cNvPr id="2309" name="Google Shape;2309;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0" name="Google Shape;23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7" name="Google Shape;23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4" name="Google Shape;232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7" name="Shape 2327"/>
        <p:cNvGrpSpPr/>
        <p:nvPr/>
      </p:nvGrpSpPr>
      <p:grpSpPr>
        <a:xfrm>
          <a:off x="0" y="0"/>
          <a:ext cx="0" cy="0"/>
          <a:chOff x="0" y="0"/>
          <a:chExt cx="0" cy="0"/>
        </a:xfrm>
      </p:grpSpPr>
      <p:sp>
        <p:nvSpPr>
          <p:cNvPr id="2328" name="Google Shape;2328;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9" name="Google Shape;23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5" name="Shape 2335"/>
        <p:cNvGrpSpPr/>
        <p:nvPr/>
      </p:nvGrpSpPr>
      <p:grpSpPr>
        <a:xfrm>
          <a:off x="0" y="0"/>
          <a:ext cx="0" cy="0"/>
          <a:chOff x="0" y="0"/>
          <a:chExt cx="0" cy="0"/>
        </a:xfrm>
      </p:grpSpPr>
      <p:sp>
        <p:nvSpPr>
          <p:cNvPr id="2336" name="Google Shape;2336;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7" name="Google Shape;233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4" name="Google Shape;234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9" name="Shape 2349"/>
        <p:cNvGrpSpPr/>
        <p:nvPr/>
      </p:nvGrpSpPr>
      <p:grpSpPr>
        <a:xfrm>
          <a:off x="0" y="0"/>
          <a:ext cx="0" cy="0"/>
          <a:chOff x="0" y="0"/>
          <a:chExt cx="0" cy="0"/>
        </a:xfrm>
      </p:grpSpPr>
      <p:sp>
        <p:nvSpPr>
          <p:cNvPr id="2350" name="Google Shape;2350;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1" name="Google Shape;235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8" name="Google Shape;235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6" name="Google Shape;236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2" name="Shape 2372"/>
        <p:cNvGrpSpPr/>
        <p:nvPr/>
      </p:nvGrpSpPr>
      <p:grpSpPr>
        <a:xfrm>
          <a:off x="0" y="0"/>
          <a:ext cx="0" cy="0"/>
          <a:chOff x="0" y="0"/>
          <a:chExt cx="0" cy="0"/>
        </a:xfrm>
      </p:grpSpPr>
      <p:sp>
        <p:nvSpPr>
          <p:cNvPr id="2373" name="Google Shape;2373;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4" name="Google Shape;23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7" name="Google Shape;224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0" name="Google Shape;23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3" name="Shape 2383"/>
        <p:cNvGrpSpPr/>
        <p:nvPr/>
      </p:nvGrpSpPr>
      <p:grpSpPr>
        <a:xfrm>
          <a:off x="0" y="0"/>
          <a:ext cx="0" cy="0"/>
          <a:chOff x="0" y="0"/>
          <a:chExt cx="0" cy="0"/>
        </a:xfrm>
      </p:grpSpPr>
      <p:sp>
        <p:nvSpPr>
          <p:cNvPr id="2384" name="Google Shape;2384;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5" name="Google Shape;238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8" name="Shape 2388"/>
        <p:cNvGrpSpPr/>
        <p:nvPr/>
      </p:nvGrpSpPr>
      <p:grpSpPr>
        <a:xfrm>
          <a:off x="0" y="0"/>
          <a:ext cx="0" cy="0"/>
          <a:chOff x="0" y="0"/>
          <a:chExt cx="0" cy="0"/>
        </a:xfrm>
      </p:grpSpPr>
      <p:sp>
        <p:nvSpPr>
          <p:cNvPr id="2389" name="Google Shape;2389;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0" name="Google Shape;239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7" name="Google Shape;239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4" name="Google Shape;24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3" name="Shape 2253"/>
        <p:cNvGrpSpPr/>
        <p:nvPr/>
      </p:nvGrpSpPr>
      <p:grpSpPr>
        <a:xfrm>
          <a:off x="0" y="0"/>
          <a:ext cx="0" cy="0"/>
          <a:chOff x="0" y="0"/>
          <a:chExt cx="0" cy="0"/>
        </a:xfrm>
      </p:grpSpPr>
      <p:sp>
        <p:nvSpPr>
          <p:cNvPr id="2254" name="Google Shape;2254;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5" name="Google Shape;22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3" name="Google Shape;22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0" name="Google Shape;22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6" name="Shape 2276"/>
        <p:cNvGrpSpPr/>
        <p:nvPr/>
      </p:nvGrpSpPr>
      <p:grpSpPr>
        <a:xfrm>
          <a:off x="0" y="0"/>
          <a:ext cx="0" cy="0"/>
          <a:chOff x="0" y="0"/>
          <a:chExt cx="0" cy="0"/>
        </a:xfrm>
      </p:grpSpPr>
      <p:sp>
        <p:nvSpPr>
          <p:cNvPr id="2277" name="Google Shape;227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8" name="Google Shape;22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4" name="Shape 2284"/>
        <p:cNvGrpSpPr/>
        <p:nvPr/>
      </p:nvGrpSpPr>
      <p:grpSpPr>
        <a:xfrm>
          <a:off x="0" y="0"/>
          <a:ext cx="0" cy="0"/>
          <a:chOff x="0" y="0"/>
          <a:chExt cx="0" cy="0"/>
        </a:xfrm>
      </p:grpSpPr>
      <p:sp>
        <p:nvSpPr>
          <p:cNvPr id="2285" name="Google Shape;2285;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6" name="Google Shape;22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2" name="Shape 2292"/>
        <p:cNvGrpSpPr/>
        <p:nvPr/>
      </p:nvGrpSpPr>
      <p:grpSpPr>
        <a:xfrm>
          <a:off x="0" y="0"/>
          <a:ext cx="0" cy="0"/>
          <a:chOff x="0" y="0"/>
          <a:chExt cx="0" cy="0"/>
        </a:xfrm>
      </p:grpSpPr>
      <p:sp>
        <p:nvSpPr>
          <p:cNvPr id="2293" name="Google Shape;2293;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4" name="Google Shape;22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0" name="Shape 2300"/>
        <p:cNvGrpSpPr/>
        <p:nvPr/>
      </p:nvGrpSpPr>
      <p:grpSpPr>
        <a:xfrm>
          <a:off x="0" y="0"/>
          <a:ext cx="0" cy="0"/>
          <a:chOff x="0" y="0"/>
          <a:chExt cx="0" cy="0"/>
        </a:xfrm>
      </p:grpSpPr>
      <p:sp>
        <p:nvSpPr>
          <p:cNvPr id="2301" name="Google Shape;2301;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2" name="Google Shape;23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65" name="Shape 2065"/>
        <p:cNvGrpSpPr/>
        <p:nvPr/>
      </p:nvGrpSpPr>
      <p:grpSpPr>
        <a:xfrm>
          <a:off x="0" y="0"/>
          <a:ext cx="0" cy="0"/>
          <a:chOff x="0" y="0"/>
          <a:chExt cx="0" cy="0"/>
        </a:xfrm>
      </p:grpSpPr>
      <p:sp>
        <p:nvSpPr>
          <p:cNvPr id="2066" name="Google Shape;2066;p2"/>
          <p:cNvSpPr txBox="1"/>
          <p:nvPr>
            <p:ph type="ctrTitle"/>
          </p:nvPr>
        </p:nvSpPr>
        <p:spPr>
          <a:xfrm>
            <a:off x="1167493" y="1122363"/>
            <a:ext cx="7096800" cy="2387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67" name="Google Shape;2067;p2"/>
          <p:cNvSpPr txBox="1"/>
          <p:nvPr>
            <p:ph idx="1" type="subTitle"/>
          </p:nvPr>
        </p:nvSpPr>
        <p:spPr>
          <a:xfrm>
            <a:off x="1167493" y="3602038"/>
            <a:ext cx="9500400" cy="8067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68" name="Google Shape;2068;p2"/>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69" name="Google Shape;2069;p2"/>
          <p:cNvSpPr/>
          <p:nvPr/>
        </p:nvSpPr>
        <p:spPr>
          <a:xfrm>
            <a:off x="583746" y="4960030"/>
            <a:ext cx="1551300" cy="1551300"/>
          </a:xfrm>
          <a:prstGeom prst="ellipse">
            <a:avLst/>
          </a:prstGeom>
          <a:solidFill>
            <a:schemeClr val="dk2"/>
          </a:solidFill>
          <a:ln cap="flat" cmpd="sng" w="12700">
            <a:solidFill>
              <a:srgbClr val="5376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70" name="Google Shape;2070;p2"/>
          <p:cNvSpPr/>
          <p:nvPr/>
        </p:nvSpPr>
        <p:spPr>
          <a:xfrm>
            <a:off x="1" y="4571999"/>
            <a:ext cx="1117875" cy="1117875"/>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71" name="Google Shape;2071;p2"/>
          <p:cNvSpPr/>
          <p:nvPr/>
        </p:nvSpPr>
        <p:spPr>
          <a:xfrm>
            <a:off x="1" y="5739492"/>
            <a:ext cx="1117875" cy="1117875"/>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072" name="Google Shape;2072;p2"/>
          <p:cNvGrpSpPr/>
          <p:nvPr/>
        </p:nvGrpSpPr>
        <p:grpSpPr>
          <a:xfrm>
            <a:off x="8264879" y="-3418"/>
            <a:ext cx="3927680" cy="3165108"/>
            <a:chOff x="9857014" y="13834"/>
            <a:chExt cx="2334986" cy="1881641"/>
          </a:xfrm>
        </p:grpSpPr>
        <p:sp>
          <p:nvSpPr>
            <p:cNvPr id="2073" name="Google Shape;2073;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74" name="Google Shape;2074;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075" name="Google Shape;2075;p2"/>
          <p:cNvSpPr/>
          <p:nvPr/>
        </p:nvSpPr>
        <p:spPr>
          <a:xfrm>
            <a:off x="0" y="-1"/>
            <a:ext cx="1166792" cy="1166792"/>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76" name="Google Shape;2076;p2"/>
          <p:cNvSpPr/>
          <p:nvPr/>
        </p:nvSpPr>
        <p:spPr>
          <a:xfrm>
            <a:off x="11024507" y="4580708"/>
            <a:ext cx="1167493" cy="2277847"/>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2157" name="Shape 2157"/>
        <p:cNvGrpSpPr/>
        <p:nvPr/>
      </p:nvGrpSpPr>
      <p:grpSpPr>
        <a:xfrm>
          <a:off x="0" y="0"/>
          <a:ext cx="0" cy="0"/>
          <a:chOff x="0" y="0"/>
          <a:chExt cx="0" cy="0"/>
        </a:xfrm>
      </p:grpSpPr>
      <p:sp>
        <p:nvSpPr>
          <p:cNvPr id="2158" name="Google Shape;2158;p11"/>
          <p:cNvSpPr/>
          <p:nvPr/>
        </p:nvSpPr>
        <p:spPr>
          <a:xfrm>
            <a:off x="0" y="-1664"/>
            <a:ext cx="9857100" cy="6859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9" name="Google Shape;2159;p11"/>
          <p:cNvSpPr txBox="1"/>
          <p:nvPr>
            <p:ph type="title"/>
          </p:nvPr>
        </p:nvSpPr>
        <p:spPr>
          <a:xfrm>
            <a:off x="750430" y="381000"/>
            <a:ext cx="8401500" cy="1325700"/>
          </a:xfrm>
          <a:prstGeom prst="rect">
            <a:avLst/>
          </a:prstGeom>
          <a:noFill/>
          <a:ln>
            <a:noFill/>
          </a:ln>
        </p:spPr>
        <p:txBody>
          <a:bodyPr anchorCtr="0" anchor="b" bIns="45700" lIns="0"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0" name="Google Shape;2160;p11"/>
          <p:cNvSpPr/>
          <p:nvPr>
            <p:ph idx="2" type="pic"/>
          </p:nvPr>
        </p:nvSpPr>
        <p:spPr>
          <a:xfrm>
            <a:off x="750429" y="2227758"/>
            <a:ext cx="1200300" cy="1201200"/>
          </a:xfrm>
          <a:prstGeom prst="rect">
            <a:avLst/>
          </a:prstGeom>
          <a:noFill/>
          <a:ln>
            <a:noFill/>
          </a:ln>
        </p:spPr>
      </p:sp>
      <p:sp>
        <p:nvSpPr>
          <p:cNvPr id="2161" name="Google Shape;2161;p11"/>
          <p:cNvSpPr txBox="1"/>
          <p:nvPr>
            <p:ph idx="1" type="body"/>
          </p:nvPr>
        </p:nvSpPr>
        <p:spPr>
          <a:xfrm>
            <a:off x="2123351" y="2426400"/>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62" name="Google Shape;2162;p11"/>
          <p:cNvSpPr txBox="1"/>
          <p:nvPr>
            <p:ph idx="3" type="body"/>
          </p:nvPr>
        </p:nvSpPr>
        <p:spPr>
          <a:xfrm>
            <a:off x="2123350" y="2811646"/>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63" name="Google Shape;2163;p11"/>
          <p:cNvSpPr/>
          <p:nvPr>
            <p:ph idx="4" type="pic"/>
          </p:nvPr>
        </p:nvSpPr>
        <p:spPr>
          <a:xfrm>
            <a:off x="5495813" y="2227758"/>
            <a:ext cx="1200300" cy="1201200"/>
          </a:xfrm>
          <a:prstGeom prst="rect">
            <a:avLst/>
          </a:prstGeom>
          <a:noFill/>
          <a:ln>
            <a:noFill/>
          </a:ln>
        </p:spPr>
      </p:sp>
      <p:sp>
        <p:nvSpPr>
          <p:cNvPr id="2164" name="Google Shape;2164;p11"/>
          <p:cNvSpPr txBox="1"/>
          <p:nvPr>
            <p:ph idx="5" type="body"/>
          </p:nvPr>
        </p:nvSpPr>
        <p:spPr>
          <a:xfrm>
            <a:off x="6870817" y="2422565"/>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65" name="Google Shape;2165;p11"/>
          <p:cNvSpPr txBox="1"/>
          <p:nvPr>
            <p:ph idx="6" type="body"/>
          </p:nvPr>
        </p:nvSpPr>
        <p:spPr>
          <a:xfrm>
            <a:off x="6870816" y="2807811"/>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66" name="Google Shape;2166;p11"/>
          <p:cNvSpPr/>
          <p:nvPr>
            <p:ph idx="7" type="pic"/>
          </p:nvPr>
        </p:nvSpPr>
        <p:spPr>
          <a:xfrm>
            <a:off x="750429" y="4254273"/>
            <a:ext cx="1200300" cy="1201200"/>
          </a:xfrm>
          <a:prstGeom prst="rect">
            <a:avLst/>
          </a:prstGeom>
          <a:noFill/>
          <a:ln>
            <a:noFill/>
          </a:ln>
        </p:spPr>
      </p:sp>
      <p:sp>
        <p:nvSpPr>
          <p:cNvPr id="2167" name="Google Shape;2167;p11"/>
          <p:cNvSpPr txBox="1"/>
          <p:nvPr>
            <p:ph idx="8" type="body"/>
          </p:nvPr>
        </p:nvSpPr>
        <p:spPr>
          <a:xfrm>
            <a:off x="2123351" y="4498793"/>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68" name="Google Shape;2168;p11"/>
          <p:cNvSpPr txBox="1"/>
          <p:nvPr>
            <p:ph idx="9" type="body"/>
          </p:nvPr>
        </p:nvSpPr>
        <p:spPr>
          <a:xfrm>
            <a:off x="2123350" y="4884039"/>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69" name="Google Shape;2169;p11"/>
          <p:cNvSpPr/>
          <p:nvPr>
            <p:ph idx="13" type="pic"/>
          </p:nvPr>
        </p:nvSpPr>
        <p:spPr>
          <a:xfrm>
            <a:off x="5495813" y="4254273"/>
            <a:ext cx="1200300" cy="1201200"/>
          </a:xfrm>
          <a:prstGeom prst="rect">
            <a:avLst/>
          </a:prstGeom>
          <a:noFill/>
          <a:ln>
            <a:noFill/>
          </a:ln>
        </p:spPr>
      </p:sp>
      <p:sp>
        <p:nvSpPr>
          <p:cNvPr id="2170" name="Google Shape;2170;p11"/>
          <p:cNvSpPr txBox="1"/>
          <p:nvPr>
            <p:ph idx="14" type="body"/>
          </p:nvPr>
        </p:nvSpPr>
        <p:spPr>
          <a:xfrm>
            <a:off x="6870817" y="4498793"/>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71" name="Google Shape;2171;p11"/>
          <p:cNvSpPr txBox="1"/>
          <p:nvPr>
            <p:ph idx="15" type="body"/>
          </p:nvPr>
        </p:nvSpPr>
        <p:spPr>
          <a:xfrm>
            <a:off x="6870816" y="4884039"/>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72" name="Google Shape;2172;p11"/>
          <p:cNvSpPr txBox="1"/>
          <p:nvPr>
            <p:ph idx="10" type="dt"/>
          </p:nvPr>
        </p:nvSpPr>
        <p:spPr>
          <a:xfrm>
            <a:off x="381000" y="6356350"/>
            <a:ext cx="1569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3" name="Google Shape;2173;p11"/>
          <p:cNvSpPr txBox="1"/>
          <p:nvPr>
            <p:ph idx="11" type="ftr"/>
          </p:nvPr>
        </p:nvSpPr>
        <p:spPr>
          <a:xfrm>
            <a:off x="2871106"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4" name="Google Shape;2174;p11"/>
          <p:cNvSpPr txBox="1"/>
          <p:nvPr>
            <p:ph idx="12" type="sldNum"/>
          </p:nvPr>
        </p:nvSpPr>
        <p:spPr>
          <a:xfrm>
            <a:off x="8332334" y="6356350"/>
            <a:ext cx="1167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75" name="Google Shape;2175;p11"/>
          <p:cNvSpPr/>
          <p:nvPr/>
        </p:nvSpPr>
        <p:spPr>
          <a:xfrm flipH="1" rot="5400000">
            <a:off x="9499940"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6" name="Google Shape;2176;p11"/>
          <p:cNvSpPr/>
          <p:nvPr/>
        </p:nvSpPr>
        <p:spPr>
          <a:xfrm flipH="1">
            <a:off x="10866894" y="1879977"/>
            <a:ext cx="1325105" cy="1325105"/>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7" name="Google Shape;2177;p11"/>
          <p:cNvSpPr/>
          <p:nvPr/>
        </p:nvSpPr>
        <p:spPr>
          <a:xfrm>
            <a:off x="11024507"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8" name="Google Shape;2178;p11"/>
          <p:cNvSpPr/>
          <p:nvPr/>
        </p:nvSpPr>
        <p:spPr>
          <a:xfrm>
            <a:off x="10334091" y="2737752"/>
            <a:ext cx="1380900" cy="1380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9" name="Google Shape;2179;p11"/>
          <p:cNvSpPr/>
          <p:nvPr/>
        </p:nvSpPr>
        <p:spPr>
          <a:xfrm flipH="1" rot="-5400000">
            <a:off x="10667432"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0" name="Google Shape;2180;p11"/>
          <p:cNvSpPr/>
          <p:nvPr/>
        </p:nvSpPr>
        <p:spPr>
          <a:xfrm flipH="1" rot="10800000">
            <a:off x="9857012" y="3651963"/>
            <a:ext cx="1325105" cy="1325105"/>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1" name="Google Shape;2181;p11"/>
          <p:cNvSpPr/>
          <p:nvPr/>
        </p:nvSpPr>
        <p:spPr>
          <a:xfrm rot="10800000">
            <a:off x="985701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2182" name="Shape 2182"/>
        <p:cNvGrpSpPr/>
        <p:nvPr/>
      </p:nvGrpSpPr>
      <p:grpSpPr>
        <a:xfrm>
          <a:off x="0" y="0"/>
          <a:ext cx="0" cy="0"/>
          <a:chOff x="0" y="0"/>
          <a:chExt cx="0" cy="0"/>
        </a:xfrm>
      </p:grpSpPr>
      <p:sp>
        <p:nvSpPr>
          <p:cNvPr id="2183" name="Google Shape;2183;p12"/>
          <p:cNvSpPr txBox="1"/>
          <p:nvPr>
            <p:ph type="title"/>
          </p:nvPr>
        </p:nvSpPr>
        <p:spPr>
          <a:xfrm>
            <a:off x="750430" y="381000"/>
            <a:ext cx="10678200" cy="1325700"/>
          </a:xfrm>
          <a:prstGeom prst="rect">
            <a:avLst/>
          </a:prstGeom>
          <a:noFill/>
          <a:ln>
            <a:noFill/>
          </a:ln>
        </p:spPr>
        <p:txBody>
          <a:bodyPr anchorCtr="0" anchor="b" bIns="45700" lIns="0"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4" name="Google Shape;2184;p12"/>
          <p:cNvSpPr/>
          <p:nvPr>
            <p:ph idx="2" type="pic"/>
          </p:nvPr>
        </p:nvSpPr>
        <p:spPr>
          <a:xfrm>
            <a:off x="750429" y="2068734"/>
            <a:ext cx="905100" cy="905700"/>
          </a:xfrm>
          <a:prstGeom prst="rect">
            <a:avLst/>
          </a:prstGeom>
          <a:noFill/>
          <a:ln>
            <a:noFill/>
          </a:ln>
        </p:spPr>
      </p:sp>
      <p:sp>
        <p:nvSpPr>
          <p:cNvPr id="2185" name="Google Shape;2185;p12"/>
          <p:cNvSpPr txBox="1"/>
          <p:nvPr>
            <p:ph idx="1" type="body"/>
          </p:nvPr>
        </p:nvSpPr>
        <p:spPr>
          <a:xfrm>
            <a:off x="750430" y="2994545"/>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86" name="Google Shape;2186;p12"/>
          <p:cNvSpPr txBox="1"/>
          <p:nvPr>
            <p:ph idx="3" type="body"/>
          </p:nvPr>
        </p:nvSpPr>
        <p:spPr>
          <a:xfrm>
            <a:off x="750429" y="3379791"/>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87" name="Google Shape;2187;p12"/>
          <p:cNvSpPr/>
          <p:nvPr>
            <p:ph idx="4" type="pic"/>
          </p:nvPr>
        </p:nvSpPr>
        <p:spPr>
          <a:xfrm>
            <a:off x="3549397" y="2068734"/>
            <a:ext cx="905100" cy="905700"/>
          </a:xfrm>
          <a:prstGeom prst="rect">
            <a:avLst/>
          </a:prstGeom>
          <a:noFill/>
          <a:ln>
            <a:noFill/>
          </a:ln>
        </p:spPr>
      </p:sp>
      <p:sp>
        <p:nvSpPr>
          <p:cNvPr id="2188" name="Google Shape;2188;p12"/>
          <p:cNvSpPr txBox="1"/>
          <p:nvPr>
            <p:ph idx="5" type="body"/>
          </p:nvPr>
        </p:nvSpPr>
        <p:spPr>
          <a:xfrm>
            <a:off x="3549398" y="2994545"/>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89" name="Google Shape;2189;p12"/>
          <p:cNvSpPr txBox="1"/>
          <p:nvPr>
            <p:ph idx="6" type="body"/>
          </p:nvPr>
        </p:nvSpPr>
        <p:spPr>
          <a:xfrm>
            <a:off x="3549397" y="3379791"/>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90" name="Google Shape;2190;p12"/>
          <p:cNvSpPr/>
          <p:nvPr>
            <p:ph idx="7" type="pic"/>
          </p:nvPr>
        </p:nvSpPr>
        <p:spPr>
          <a:xfrm>
            <a:off x="6348367" y="2068734"/>
            <a:ext cx="905100" cy="905700"/>
          </a:xfrm>
          <a:prstGeom prst="rect">
            <a:avLst/>
          </a:prstGeom>
          <a:noFill/>
          <a:ln>
            <a:noFill/>
          </a:ln>
        </p:spPr>
      </p:sp>
      <p:sp>
        <p:nvSpPr>
          <p:cNvPr id="2191" name="Google Shape;2191;p12"/>
          <p:cNvSpPr txBox="1"/>
          <p:nvPr>
            <p:ph idx="8" type="body"/>
          </p:nvPr>
        </p:nvSpPr>
        <p:spPr>
          <a:xfrm>
            <a:off x="6348368" y="2994545"/>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92" name="Google Shape;2192;p12"/>
          <p:cNvSpPr txBox="1"/>
          <p:nvPr>
            <p:ph idx="9" type="body"/>
          </p:nvPr>
        </p:nvSpPr>
        <p:spPr>
          <a:xfrm>
            <a:off x="6348367" y="3379791"/>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93" name="Google Shape;2193;p12"/>
          <p:cNvSpPr/>
          <p:nvPr>
            <p:ph idx="13" type="pic"/>
          </p:nvPr>
        </p:nvSpPr>
        <p:spPr>
          <a:xfrm>
            <a:off x="9147335" y="2068734"/>
            <a:ext cx="905100" cy="905700"/>
          </a:xfrm>
          <a:prstGeom prst="rect">
            <a:avLst/>
          </a:prstGeom>
          <a:noFill/>
          <a:ln>
            <a:noFill/>
          </a:ln>
        </p:spPr>
      </p:sp>
      <p:sp>
        <p:nvSpPr>
          <p:cNvPr id="2194" name="Google Shape;2194;p12"/>
          <p:cNvSpPr txBox="1"/>
          <p:nvPr>
            <p:ph idx="14" type="body"/>
          </p:nvPr>
        </p:nvSpPr>
        <p:spPr>
          <a:xfrm>
            <a:off x="9147336" y="2994545"/>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95" name="Google Shape;2195;p12"/>
          <p:cNvSpPr txBox="1"/>
          <p:nvPr>
            <p:ph idx="15" type="body"/>
          </p:nvPr>
        </p:nvSpPr>
        <p:spPr>
          <a:xfrm>
            <a:off x="9147335" y="3379791"/>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96" name="Google Shape;2196;p12"/>
          <p:cNvSpPr/>
          <p:nvPr>
            <p:ph idx="16" type="pic"/>
          </p:nvPr>
        </p:nvSpPr>
        <p:spPr>
          <a:xfrm>
            <a:off x="750429" y="4118551"/>
            <a:ext cx="905100" cy="905700"/>
          </a:xfrm>
          <a:prstGeom prst="rect">
            <a:avLst/>
          </a:prstGeom>
          <a:noFill/>
          <a:ln>
            <a:noFill/>
          </a:ln>
        </p:spPr>
      </p:sp>
      <p:sp>
        <p:nvSpPr>
          <p:cNvPr id="2197" name="Google Shape;2197;p12"/>
          <p:cNvSpPr txBox="1"/>
          <p:nvPr>
            <p:ph idx="17" type="body"/>
          </p:nvPr>
        </p:nvSpPr>
        <p:spPr>
          <a:xfrm>
            <a:off x="750430" y="5044362"/>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98" name="Google Shape;2198;p12"/>
          <p:cNvSpPr txBox="1"/>
          <p:nvPr>
            <p:ph idx="18" type="body"/>
          </p:nvPr>
        </p:nvSpPr>
        <p:spPr>
          <a:xfrm>
            <a:off x="750429" y="5429608"/>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99" name="Google Shape;2199;p12"/>
          <p:cNvSpPr/>
          <p:nvPr>
            <p:ph idx="19" type="pic"/>
          </p:nvPr>
        </p:nvSpPr>
        <p:spPr>
          <a:xfrm>
            <a:off x="3549397" y="4118551"/>
            <a:ext cx="905100" cy="905700"/>
          </a:xfrm>
          <a:prstGeom prst="rect">
            <a:avLst/>
          </a:prstGeom>
          <a:noFill/>
          <a:ln>
            <a:noFill/>
          </a:ln>
        </p:spPr>
      </p:sp>
      <p:sp>
        <p:nvSpPr>
          <p:cNvPr id="2200" name="Google Shape;2200;p12"/>
          <p:cNvSpPr txBox="1"/>
          <p:nvPr>
            <p:ph idx="20" type="body"/>
          </p:nvPr>
        </p:nvSpPr>
        <p:spPr>
          <a:xfrm>
            <a:off x="3549398" y="5044362"/>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01" name="Google Shape;2201;p12"/>
          <p:cNvSpPr txBox="1"/>
          <p:nvPr>
            <p:ph idx="21" type="body"/>
          </p:nvPr>
        </p:nvSpPr>
        <p:spPr>
          <a:xfrm>
            <a:off x="3549397" y="5429608"/>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02" name="Google Shape;2202;p12"/>
          <p:cNvSpPr/>
          <p:nvPr>
            <p:ph idx="22" type="pic"/>
          </p:nvPr>
        </p:nvSpPr>
        <p:spPr>
          <a:xfrm>
            <a:off x="6348367" y="4118551"/>
            <a:ext cx="905100" cy="905700"/>
          </a:xfrm>
          <a:prstGeom prst="rect">
            <a:avLst/>
          </a:prstGeom>
          <a:noFill/>
          <a:ln>
            <a:noFill/>
          </a:ln>
        </p:spPr>
      </p:sp>
      <p:sp>
        <p:nvSpPr>
          <p:cNvPr id="2203" name="Google Shape;2203;p12"/>
          <p:cNvSpPr txBox="1"/>
          <p:nvPr>
            <p:ph idx="23" type="body"/>
          </p:nvPr>
        </p:nvSpPr>
        <p:spPr>
          <a:xfrm>
            <a:off x="6348368" y="5044362"/>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04" name="Google Shape;2204;p12"/>
          <p:cNvSpPr txBox="1"/>
          <p:nvPr>
            <p:ph idx="24" type="body"/>
          </p:nvPr>
        </p:nvSpPr>
        <p:spPr>
          <a:xfrm>
            <a:off x="6348367" y="5429608"/>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05" name="Google Shape;2205;p12"/>
          <p:cNvSpPr/>
          <p:nvPr>
            <p:ph idx="25" type="pic"/>
          </p:nvPr>
        </p:nvSpPr>
        <p:spPr>
          <a:xfrm>
            <a:off x="9147335" y="4118551"/>
            <a:ext cx="905100" cy="905700"/>
          </a:xfrm>
          <a:prstGeom prst="rect">
            <a:avLst/>
          </a:prstGeom>
          <a:noFill/>
          <a:ln>
            <a:noFill/>
          </a:ln>
        </p:spPr>
      </p:sp>
      <p:sp>
        <p:nvSpPr>
          <p:cNvPr id="2206" name="Google Shape;2206;p12"/>
          <p:cNvSpPr txBox="1"/>
          <p:nvPr>
            <p:ph idx="26" type="body"/>
          </p:nvPr>
        </p:nvSpPr>
        <p:spPr>
          <a:xfrm>
            <a:off x="9147336" y="5044362"/>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07" name="Google Shape;2207;p12"/>
          <p:cNvSpPr txBox="1"/>
          <p:nvPr>
            <p:ph idx="27" type="body"/>
          </p:nvPr>
        </p:nvSpPr>
        <p:spPr>
          <a:xfrm>
            <a:off x="9147335" y="5429608"/>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08" name="Google Shape;2208;p12"/>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09" name="Google Shape;2209;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0" name="Google Shape;2210;p12"/>
          <p:cNvSpPr txBox="1"/>
          <p:nvPr>
            <p:ph idx="12" type="sldNum"/>
          </p:nvPr>
        </p:nvSpPr>
        <p:spPr>
          <a:xfrm>
            <a:off x="90678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2211" name="Shape 2211"/>
        <p:cNvGrpSpPr/>
        <p:nvPr/>
      </p:nvGrpSpPr>
      <p:grpSpPr>
        <a:xfrm>
          <a:off x="0" y="0"/>
          <a:ext cx="0" cy="0"/>
          <a:chOff x="0" y="0"/>
          <a:chExt cx="0" cy="0"/>
        </a:xfrm>
      </p:grpSpPr>
      <p:sp>
        <p:nvSpPr>
          <p:cNvPr id="2212" name="Google Shape;2212;p13"/>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3" name="Google Shape;2213;p13"/>
          <p:cNvSpPr/>
          <p:nvPr/>
        </p:nvSpPr>
        <p:spPr>
          <a:xfrm flipH="1" rot="5400000">
            <a:off x="633" y="3247528"/>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4" name="Google Shape;2214;p13"/>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15" name="Google Shape;2215;p13"/>
          <p:cNvSpPr txBox="1"/>
          <p:nvPr>
            <p:ph idx="1" type="body"/>
          </p:nvPr>
        </p:nvSpPr>
        <p:spPr>
          <a:xfrm>
            <a:off x="1167493" y="2087561"/>
            <a:ext cx="9779100" cy="336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indent="-228600" lvl="2" marL="1371600" rtl="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indent="-228600" lvl="3" marL="1828800" rtl="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indent="-228600" lvl="4" marL="2286000" rtl="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16" name="Google Shape;2216;p13"/>
          <p:cNvSpPr txBox="1"/>
          <p:nvPr>
            <p:ph idx="10" type="dt"/>
          </p:nvPr>
        </p:nvSpPr>
        <p:spPr>
          <a:xfrm>
            <a:off x="381000" y="6356350"/>
            <a:ext cx="1701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7" name="Google Shape;2217;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8" name="Google Shape;2218;p1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2219" name="Shape 2219"/>
        <p:cNvGrpSpPr/>
        <p:nvPr/>
      </p:nvGrpSpPr>
      <p:grpSpPr>
        <a:xfrm>
          <a:off x="0" y="0"/>
          <a:ext cx="0" cy="0"/>
          <a:chOff x="0" y="0"/>
          <a:chExt cx="0" cy="0"/>
        </a:xfrm>
      </p:grpSpPr>
      <p:sp>
        <p:nvSpPr>
          <p:cNvPr id="2220" name="Google Shape;2220;p14"/>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1" name="Google Shape;2221;p14"/>
          <p:cNvSpPr txBox="1"/>
          <p:nvPr>
            <p:ph idx="1" type="body"/>
          </p:nvPr>
        </p:nvSpPr>
        <p:spPr>
          <a:xfrm>
            <a:off x="1167491" y="2526318"/>
            <a:ext cx="32187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22" name="Google Shape;2222;p14"/>
          <p:cNvSpPr/>
          <p:nvPr/>
        </p:nvSpPr>
        <p:spPr>
          <a:xfrm rot="5400000">
            <a:off x="8581528" y="0"/>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3" name="Google Shape;2223;p14"/>
          <p:cNvSpPr/>
          <p:nvPr/>
        </p:nvSpPr>
        <p:spPr>
          <a:xfrm>
            <a:off x="-2364"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4" name="Google Shape;2224;p14"/>
          <p:cNvSpPr/>
          <p:nvPr/>
        </p:nvSpPr>
        <p:spPr>
          <a:xfrm flipH="1" rot="5400000">
            <a:off x="11258135" y="5924135"/>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25" name="Google Shape;2225;p14"/>
          <p:cNvGrpSpPr/>
          <p:nvPr/>
        </p:nvGrpSpPr>
        <p:grpSpPr>
          <a:xfrm>
            <a:off x="2587416" y="5590903"/>
            <a:ext cx="1572380" cy="1267097"/>
            <a:chOff x="7413403" y="4976359"/>
            <a:chExt cx="2334986" cy="1881641"/>
          </a:xfrm>
        </p:grpSpPr>
        <p:sp>
          <p:nvSpPr>
            <p:cNvPr id="2226" name="Google Shape;2226;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7" name="Google Shape;2227;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228" name="Google Shape;2228;p14"/>
          <p:cNvSpPr txBox="1"/>
          <p:nvPr>
            <p:ph idx="10" type="dt"/>
          </p:nvPr>
        </p:nvSpPr>
        <p:spPr>
          <a:xfrm>
            <a:off x="381000" y="6356350"/>
            <a:ext cx="1767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29" name="Google Shape;2229;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30" name="Google Shape;2230;p14"/>
          <p:cNvSpPr txBox="1"/>
          <p:nvPr>
            <p:ph idx="2" type="body"/>
          </p:nvPr>
        </p:nvSpPr>
        <p:spPr>
          <a:xfrm>
            <a:off x="4683787" y="2526318"/>
            <a:ext cx="31734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31" name="Google Shape;2231;p14"/>
          <p:cNvSpPr txBox="1"/>
          <p:nvPr>
            <p:ph idx="3" type="body"/>
          </p:nvPr>
        </p:nvSpPr>
        <p:spPr>
          <a:xfrm>
            <a:off x="1167493" y="2003804"/>
            <a:ext cx="31734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32" name="Google Shape;2232;p14"/>
          <p:cNvSpPr txBox="1"/>
          <p:nvPr>
            <p:ph idx="4" type="body"/>
          </p:nvPr>
        </p:nvSpPr>
        <p:spPr>
          <a:xfrm>
            <a:off x="4683788" y="2003804"/>
            <a:ext cx="31734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33" name="Google Shape;2233;p14"/>
          <p:cNvSpPr txBox="1"/>
          <p:nvPr>
            <p:ph idx="5" type="body"/>
          </p:nvPr>
        </p:nvSpPr>
        <p:spPr>
          <a:xfrm>
            <a:off x="8200082" y="2526318"/>
            <a:ext cx="31734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34" name="Google Shape;2234;p14"/>
          <p:cNvSpPr txBox="1"/>
          <p:nvPr>
            <p:ph idx="6" type="body"/>
          </p:nvPr>
        </p:nvSpPr>
        <p:spPr>
          <a:xfrm>
            <a:off x="8200083" y="2003804"/>
            <a:ext cx="31734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35" name="Google Shape;2235;p14"/>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77" name="Shape 2077"/>
        <p:cNvGrpSpPr/>
        <p:nvPr/>
      </p:nvGrpSpPr>
      <p:grpSpPr>
        <a:xfrm>
          <a:off x="0" y="0"/>
          <a:ext cx="0" cy="0"/>
          <a:chOff x="0" y="0"/>
          <a:chExt cx="0" cy="0"/>
        </a:xfrm>
      </p:grpSpPr>
      <p:sp>
        <p:nvSpPr>
          <p:cNvPr id="2078" name="Google Shape;2078;p3"/>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9" name="Google Shape;2079;p3"/>
          <p:cNvSpPr txBox="1"/>
          <p:nvPr>
            <p:ph idx="1" type="body"/>
          </p:nvPr>
        </p:nvSpPr>
        <p:spPr>
          <a:xfrm>
            <a:off x="1167493" y="2017467"/>
            <a:ext cx="9779100" cy="336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rtl="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rtl="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80" name="Google Shape;2080;p3"/>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1" name="Google Shape;2081;p3"/>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2" name="Google Shape;2082;p3"/>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83" name="Google Shape;2083;p3"/>
          <p:cNvGrpSpPr/>
          <p:nvPr/>
        </p:nvGrpSpPr>
        <p:grpSpPr>
          <a:xfrm>
            <a:off x="8082091" y="5590903"/>
            <a:ext cx="1572380" cy="1267097"/>
            <a:chOff x="7413403" y="4976359"/>
            <a:chExt cx="2334986" cy="1881641"/>
          </a:xfrm>
        </p:grpSpPr>
        <p:sp>
          <p:nvSpPr>
            <p:cNvPr id="2084" name="Google Shape;2084;p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5" name="Google Shape;2085;p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86" name="Google Shape;2086;p3"/>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7" name="Google Shape;2087;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8" name="Google Shape;2088;p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2089" name="Shape 2089"/>
        <p:cNvGrpSpPr/>
        <p:nvPr/>
      </p:nvGrpSpPr>
      <p:grpSpPr>
        <a:xfrm>
          <a:off x="0" y="0"/>
          <a:ext cx="0" cy="0"/>
          <a:chOff x="0" y="0"/>
          <a:chExt cx="0" cy="0"/>
        </a:xfrm>
      </p:grpSpPr>
      <p:sp>
        <p:nvSpPr>
          <p:cNvPr id="2090" name="Google Shape;2090;p4"/>
          <p:cNvSpPr/>
          <p:nvPr/>
        </p:nvSpPr>
        <p:spPr>
          <a:xfrm>
            <a:off x="0" y="2286002"/>
            <a:ext cx="12208800"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1" name="Google Shape;2091;p4"/>
          <p:cNvSpPr/>
          <p:nvPr/>
        </p:nvSpPr>
        <p:spPr>
          <a:xfrm flipH="1">
            <a:off x="8598350"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2" name="Google Shape;2092;p4"/>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3" name="Google Shape;2093;p4"/>
          <p:cNvSpPr/>
          <p:nvPr/>
        </p:nvSpPr>
        <p:spPr>
          <a:xfrm rot="-5400000">
            <a:off x="10343976" y="438027"/>
            <a:ext cx="2286194" cy="1409748"/>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4" name="Google Shape;2094;p4"/>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95" name="Google Shape;2095;p4"/>
          <p:cNvSpPr txBox="1"/>
          <p:nvPr>
            <p:ph idx="1" type="body"/>
          </p:nvPr>
        </p:nvSpPr>
        <p:spPr>
          <a:xfrm>
            <a:off x="1167492" y="2653167"/>
            <a:ext cx="9779100" cy="3436500"/>
          </a:xfrm>
          <a:prstGeom prst="rect">
            <a:avLst/>
          </a:prstGeom>
          <a:noFill/>
          <a:ln>
            <a:noFill/>
          </a:ln>
        </p:spPr>
        <p:txBody>
          <a:bodyPr anchorCtr="0" anchor="t" bIns="45700" lIns="91425" spcFirstLastPara="1" rIns="91425" wrap="square" tIns="45700">
            <a:noAutofit/>
          </a:bodyPr>
          <a:lstStyle>
            <a:lvl1pPr indent="-228600" lvl="0" marL="457200" rtl="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096" name="Google Shape;2096;p4"/>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 name="Google Shape;2097;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8" name="Google Shape;2098;p4"/>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2099" name="Shape 2099"/>
        <p:cNvGrpSpPr/>
        <p:nvPr/>
      </p:nvGrpSpPr>
      <p:grpSpPr>
        <a:xfrm>
          <a:off x="0" y="0"/>
          <a:ext cx="0" cy="0"/>
          <a:chOff x="0" y="0"/>
          <a:chExt cx="0" cy="0"/>
        </a:xfrm>
      </p:grpSpPr>
      <p:sp>
        <p:nvSpPr>
          <p:cNvPr id="2100" name="Google Shape;2100;p5"/>
          <p:cNvSpPr txBox="1"/>
          <p:nvPr>
            <p:ph type="title"/>
          </p:nvPr>
        </p:nvSpPr>
        <p:spPr>
          <a:xfrm>
            <a:off x="1798721" y="1684338"/>
            <a:ext cx="8594700" cy="2810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1" name="Google Shape;2101;p5"/>
          <p:cNvSpPr txBox="1"/>
          <p:nvPr>
            <p:ph idx="1" type="body"/>
          </p:nvPr>
        </p:nvSpPr>
        <p:spPr>
          <a:xfrm>
            <a:off x="381000" y="519405"/>
            <a:ext cx="1364400" cy="10944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27D55"/>
              </a:buClr>
              <a:buSzPts val="23900"/>
              <a:buNone/>
              <a:defRPr b="1" sz="23900">
                <a:solidFill>
                  <a:srgbClr val="527D55"/>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rtl="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rtl="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rtl="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02" name="Google Shape;2102;p5"/>
          <p:cNvSpPr txBox="1"/>
          <p:nvPr>
            <p:ph idx="2" type="body"/>
          </p:nvPr>
        </p:nvSpPr>
        <p:spPr>
          <a:xfrm>
            <a:off x="6881813" y="4494213"/>
            <a:ext cx="3511500" cy="6795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228600" lvl="1" marL="914400" rtl="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rtl="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rtl="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rtl="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03" name="Google Shape;2103;p5"/>
          <p:cNvSpPr txBox="1"/>
          <p:nvPr>
            <p:ph idx="3" type="body"/>
          </p:nvPr>
        </p:nvSpPr>
        <p:spPr>
          <a:xfrm>
            <a:off x="10609104" y="3399692"/>
            <a:ext cx="1364400" cy="10944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27D55"/>
              </a:buClr>
              <a:buSzPts val="23900"/>
              <a:buNone/>
              <a:defRPr b="1" sz="23900">
                <a:solidFill>
                  <a:srgbClr val="527D55"/>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rtl="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rtl="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rtl="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04" name="Google Shape;2104;p5"/>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5" name="Google Shape;2105;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6" name="Google Shape;2106;p5"/>
          <p:cNvSpPr txBox="1"/>
          <p:nvPr>
            <p:ph idx="12" type="sldNum"/>
          </p:nvPr>
        </p:nvSpPr>
        <p:spPr>
          <a:xfrm>
            <a:off x="90678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2107" name="Shape 2107"/>
        <p:cNvGrpSpPr/>
        <p:nvPr/>
      </p:nvGrpSpPr>
      <p:grpSpPr>
        <a:xfrm>
          <a:off x="0" y="0"/>
          <a:ext cx="0" cy="0"/>
          <a:chOff x="0" y="0"/>
          <a:chExt cx="0" cy="0"/>
        </a:xfrm>
      </p:grpSpPr>
      <p:grpSp>
        <p:nvGrpSpPr>
          <p:cNvPr id="2108" name="Google Shape;2108;p6"/>
          <p:cNvGrpSpPr/>
          <p:nvPr/>
        </p:nvGrpSpPr>
        <p:grpSpPr>
          <a:xfrm rot="-5400000">
            <a:off x="10772262" y="152642"/>
            <a:ext cx="1572380" cy="1267097"/>
            <a:chOff x="7413403" y="4976359"/>
            <a:chExt cx="2334986" cy="1881641"/>
          </a:xfrm>
        </p:grpSpPr>
        <p:sp>
          <p:nvSpPr>
            <p:cNvPr id="2109" name="Google Shape;2109;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0" name="Google Shape;2110;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11" name="Google Shape;2111;p6"/>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12" name="Google Shape;2112;p6"/>
          <p:cNvSpPr txBox="1"/>
          <p:nvPr>
            <p:ph idx="1" type="body"/>
          </p:nvPr>
        </p:nvSpPr>
        <p:spPr>
          <a:xfrm>
            <a:off x="1167493" y="2087563"/>
            <a:ext cx="9779100" cy="336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rtl="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rtl="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13" name="Google Shape;2113;p6"/>
          <p:cNvSpPr txBox="1"/>
          <p:nvPr>
            <p:ph idx="10" type="dt"/>
          </p:nvPr>
        </p:nvSpPr>
        <p:spPr>
          <a:xfrm>
            <a:off x="381000" y="6356350"/>
            <a:ext cx="1701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4" name="Google Shape;2114;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5" name="Google Shape;2115;p6"/>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2116" name="Shape 2116"/>
        <p:cNvGrpSpPr/>
        <p:nvPr/>
      </p:nvGrpSpPr>
      <p:grpSpPr>
        <a:xfrm>
          <a:off x="0" y="0"/>
          <a:ext cx="0" cy="0"/>
          <a:chOff x="0" y="0"/>
          <a:chExt cx="0" cy="0"/>
        </a:xfrm>
      </p:grpSpPr>
      <p:sp>
        <p:nvSpPr>
          <p:cNvPr id="2117" name="Google Shape;2117;p7"/>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8" name="Google Shape;2118;p7"/>
          <p:cNvSpPr txBox="1"/>
          <p:nvPr>
            <p:ph type="ctrTitle"/>
          </p:nvPr>
        </p:nvSpPr>
        <p:spPr>
          <a:xfrm>
            <a:off x="1167494" y="1059400"/>
            <a:ext cx="6246000" cy="2387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19" name="Google Shape;2119;p7"/>
          <p:cNvSpPr txBox="1"/>
          <p:nvPr>
            <p:ph idx="1" type="subTitle"/>
          </p:nvPr>
        </p:nvSpPr>
        <p:spPr>
          <a:xfrm>
            <a:off x="1167494" y="3539075"/>
            <a:ext cx="6246000" cy="14061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grpSp>
        <p:nvGrpSpPr>
          <p:cNvPr id="2120" name="Google Shape;2120;p7"/>
          <p:cNvGrpSpPr/>
          <p:nvPr/>
        </p:nvGrpSpPr>
        <p:grpSpPr>
          <a:xfrm rot="-5400000">
            <a:off x="8286520" y="2206706"/>
            <a:ext cx="3032446" cy="2443687"/>
            <a:chOff x="9857014" y="13834"/>
            <a:chExt cx="2334986" cy="1881641"/>
          </a:xfrm>
        </p:grpSpPr>
        <p:sp>
          <p:nvSpPr>
            <p:cNvPr id="2121" name="Google Shape;2121;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2" name="Google Shape;2122;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23" name="Google Shape;2123;p7"/>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4" name="Google Shape;2124;p7"/>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p:cSld name="2 Title and Content">
    <p:spTree>
      <p:nvGrpSpPr>
        <p:cNvPr id="2125" name="Shape 2125"/>
        <p:cNvGrpSpPr/>
        <p:nvPr/>
      </p:nvGrpSpPr>
      <p:grpSpPr>
        <a:xfrm>
          <a:off x="0" y="0"/>
          <a:ext cx="0" cy="0"/>
          <a:chOff x="0" y="0"/>
          <a:chExt cx="0" cy="0"/>
        </a:xfrm>
      </p:grpSpPr>
      <p:sp>
        <p:nvSpPr>
          <p:cNvPr id="2126" name="Google Shape;2126;p8"/>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27" name="Google Shape;2127;p8"/>
          <p:cNvSpPr txBox="1"/>
          <p:nvPr>
            <p:ph idx="1" type="body"/>
          </p:nvPr>
        </p:nvSpPr>
        <p:spPr>
          <a:xfrm>
            <a:off x="1167493" y="2528203"/>
            <a:ext cx="46635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28" name="Google Shape;2128;p8"/>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9" name="Google Shape;2129;p8"/>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0" name="Google Shape;2130;p8"/>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131" name="Google Shape;2131;p8"/>
          <p:cNvGrpSpPr/>
          <p:nvPr/>
        </p:nvGrpSpPr>
        <p:grpSpPr>
          <a:xfrm>
            <a:off x="8082091" y="5590903"/>
            <a:ext cx="1572380" cy="1267097"/>
            <a:chOff x="7413403" y="4976359"/>
            <a:chExt cx="2334986" cy="1881641"/>
          </a:xfrm>
        </p:grpSpPr>
        <p:sp>
          <p:nvSpPr>
            <p:cNvPr id="2132" name="Google Shape;2132;p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3" name="Google Shape;2133;p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34" name="Google Shape;2134;p8"/>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5" name="Google Shape;2135;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6" name="Google Shape;2136;p8"/>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37" name="Google Shape;2137;p8"/>
          <p:cNvSpPr txBox="1"/>
          <p:nvPr>
            <p:ph idx="2" type="body"/>
          </p:nvPr>
        </p:nvSpPr>
        <p:spPr>
          <a:xfrm>
            <a:off x="6283235" y="2528203"/>
            <a:ext cx="46635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38" name="Google Shape;2138;p8"/>
          <p:cNvSpPr txBox="1"/>
          <p:nvPr>
            <p:ph idx="3" type="body"/>
          </p:nvPr>
        </p:nvSpPr>
        <p:spPr>
          <a:xfrm>
            <a:off x="1167493" y="2005689"/>
            <a:ext cx="46635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39" name="Google Shape;2139;p8"/>
          <p:cNvSpPr txBox="1"/>
          <p:nvPr>
            <p:ph idx="4" type="body"/>
          </p:nvPr>
        </p:nvSpPr>
        <p:spPr>
          <a:xfrm>
            <a:off x="6283235" y="2005689"/>
            <a:ext cx="46635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2140" name="Shape 2140"/>
        <p:cNvGrpSpPr/>
        <p:nvPr/>
      </p:nvGrpSpPr>
      <p:grpSpPr>
        <a:xfrm>
          <a:off x="0" y="0"/>
          <a:ext cx="0" cy="0"/>
          <a:chOff x="0" y="0"/>
          <a:chExt cx="0" cy="0"/>
        </a:xfrm>
      </p:grpSpPr>
      <p:sp>
        <p:nvSpPr>
          <p:cNvPr id="2141" name="Google Shape;2141;p9"/>
          <p:cNvSpPr txBox="1"/>
          <p:nvPr>
            <p:ph type="ctrTitle"/>
          </p:nvPr>
        </p:nvSpPr>
        <p:spPr>
          <a:xfrm>
            <a:off x="1167494" y="1122363"/>
            <a:ext cx="6220200" cy="2387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42" name="Google Shape;2142;p9"/>
          <p:cNvSpPr txBox="1"/>
          <p:nvPr>
            <p:ph idx="1" type="subTitle"/>
          </p:nvPr>
        </p:nvSpPr>
        <p:spPr>
          <a:xfrm>
            <a:off x="1167493" y="3602038"/>
            <a:ext cx="6220200" cy="22473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43" name="Google Shape;2143;p9"/>
          <p:cNvSpPr/>
          <p:nvPr/>
        </p:nvSpPr>
        <p:spPr>
          <a:xfrm>
            <a:off x="8264426" y="0"/>
            <a:ext cx="3927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144" name="Google Shape;2144;p9"/>
          <p:cNvGrpSpPr/>
          <p:nvPr/>
        </p:nvGrpSpPr>
        <p:grpSpPr>
          <a:xfrm>
            <a:off x="8264879" y="3685939"/>
            <a:ext cx="3927680" cy="3178844"/>
            <a:chOff x="9857014" y="13834"/>
            <a:chExt cx="2334986" cy="1881641"/>
          </a:xfrm>
        </p:grpSpPr>
        <p:sp>
          <p:nvSpPr>
            <p:cNvPr id="2145" name="Google Shape;2145;p9"/>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6" name="Google Shape;2146;p9"/>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47" name="Google Shape;2147;p9"/>
          <p:cNvSpPr/>
          <p:nvPr/>
        </p:nvSpPr>
        <p:spPr>
          <a:xfrm>
            <a:off x="0" y="-1"/>
            <a:ext cx="1166792" cy="1166792"/>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8" name="Google Shape;2148;p9"/>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2149" name="Shape 2149"/>
        <p:cNvGrpSpPr/>
        <p:nvPr/>
      </p:nvGrpSpPr>
      <p:grpSpPr>
        <a:xfrm>
          <a:off x="0" y="0"/>
          <a:ext cx="0" cy="0"/>
          <a:chOff x="0" y="0"/>
          <a:chExt cx="0" cy="0"/>
        </a:xfrm>
      </p:grpSpPr>
      <p:sp>
        <p:nvSpPr>
          <p:cNvPr id="2150" name="Google Shape;2150;p10"/>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51" name="Google Shape;2151;p10"/>
          <p:cNvSpPr txBox="1"/>
          <p:nvPr>
            <p:ph idx="1" type="body"/>
          </p:nvPr>
        </p:nvSpPr>
        <p:spPr>
          <a:xfrm>
            <a:off x="1167493" y="2087561"/>
            <a:ext cx="9779100" cy="336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rtl="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rtl="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52" name="Google Shape;2152;p10"/>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3" name="Google Shape;2153;p10"/>
          <p:cNvSpPr/>
          <p:nvPr/>
        </p:nvSpPr>
        <p:spPr>
          <a:xfrm flipH="1" rot="5400000">
            <a:off x="633" y="3247528"/>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4" name="Google Shape;2154;p10"/>
          <p:cNvSpPr txBox="1"/>
          <p:nvPr>
            <p:ph idx="10" type="dt"/>
          </p:nvPr>
        </p:nvSpPr>
        <p:spPr>
          <a:xfrm>
            <a:off x="381000" y="6356350"/>
            <a:ext cx="1701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5" name="Google Shape;2155;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6" name="Google Shape;2156;p10"/>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9" name="Shape 2059"/>
        <p:cNvGrpSpPr/>
        <p:nvPr/>
      </p:nvGrpSpPr>
      <p:grpSpPr>
        <a:xfrm>
          <a:off x="0" y="0"/>
          <a:ext cx="0" cy="0"/>
          <a:chOff x="0" y="0"/>
          <a:chExt cx="0" cy="0"/>
        </a:xfrm>
      </p:grpSpPr>
      <p:sp>
        <p:nvSpPr>
          <p:cNvPr id="2060" name="Google Shape;2060;p1"/>
          <p:cNvSpPr txBox="1"/>
          <p:nvPr>
            <p:ph type="title"/>
          </p:nvPr>
        </p:nvSpPr>
        <p:spPr>
          <a:xfrm>
            <a:off x="381000" y="381000"/>
            <a:ext cx="114300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061" name="Google Shape;2061;p1"/>
          <p:cNvSpPr txBox="1"/>
          <p:nvPr>
            <p:ph idx="1" type="body"/>
          </p:nvPr>
        </p:nvSpPr>
        <p:spPr>
          <a:xfrm>
            <a:off x="381000" y="1825625"/>
            <a:ext cx="114300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62" name="Google Shape;2062;p1"/>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63" name="Google Shape;206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64" name="Google Shape;2064;p1"/>
          <p:cNvSpPr txBox="1"/>
          <p:nvPr>
            <p:ph idx="12" type="sldNum"/>
          </p:nvPr>
        </p:nvSpPr>
        <p:spPr>
          <a:xfrm>
            <a:off x="90678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9" name="Shape 2239"/>
        <p:cNvGrpSpPr/>
        <p:nvPr/>
      </p:nvGrpSpPr>
      <p:grpSpPr>
        <a:xfrm>
          <a:off x="0" y="0"/>
          <a:ext cx="0" cy="0"/>
          <a:chOff x="0" y="0"/>
          <a:chExt cx="0" cy="0"/>
        </a:xfrm>
      </p:grpSpPr>
      <p:sp>
        <p:nvSpPr>
          <p:cNvPr id="2240" name="Google Shape;2240;p15"/>
          <p:cNvSpPr txBox="1"/>
          <p:nvPr>
            <p:ph type="ctrTitle"/>
          </p:nvPr>
        </p:nvSpPr>
        <p:spPr>
          <a:xfrm>
            <a:off x="1601337" y="1811967"/>
            <a:ext cx="8193300" cy="1515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sz="4400"/>
              <a:t>IBM-ARTIFICIAL INTELLIGENCE GROUP 1</a:t>
            </a:r>
            <a:endParaRPr sz="4400"/>
          </a:p>
        </p:txBody>
      </p:sp>
      <p:sp>
        <p:nvSpPr>
          <p:cNvPr id="2241" name="Google Shape;2241;p15"/>
          <p:cNvSpPr txBox="1"/>
          <p:nvPr/>
        </p:nvSpPr>
        <p:spPr>
          <a:xfrm>
            <a:off x="0" y="3802193"/>
            <a:ext cx="113958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Arial"/>
                <a:ea typeface="Arial"/>
                <a:cs typeface="Arial"/>
                <a:sym typeface="Arial"/>
              </a:rPr>
              <a:t>AI-Driven Exploration and Prediction of Company Registration Trends with Registrar of Companies (RoC)</a:t>
            </a:r>
            <a:endParaRPr b="1" sz="2800">
              <a:solidFill>
                <a:schemeClr val="dk1"/>
              </a:solidFill>
              <a:latin typeface="Arial"/>
              <a:ea typeface="Arial"/>
              <a:cs typeface="Arial"/>
              <a:sym typeface="Arial"/>
            </a:endParaRPr>
          </a:p>
        </p:txBody>
      </p:sp>
      <p:sp>
        <p:nvSpPr>
          <p:cNvPr id="2242" name="Google Shape;2242;p15"/>
          <p:cNvSpPr txBox="1"/>
          <p:nvPr/>
        </p:nvSpPr>
        <p:spPr>
          <a:xfrm>
            <a:off x="0" y="3357348"/>
            <a:ext cx="9065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9D3232"/>
                </a:solidFill>
                <a:latin typeface="Arial"/>
                <a:ea typeface="Arial"/>
                <a:cs typeface="Arial"/>
                <a:sym typeface="Arial"/>
              </a:rPr>
              <a:t>DEPARTMENT OF ELECTRONICS AND COMMUNICATION ENGINEERING</a:t>
            </a:r>
            <a:endParaRPr b="1" sz="2000">
              <a:solidFill>
                <a:srgbClr val="9D3232"/>
              </a:solidFill>
              <a:latin typeface="Arial"/>
              <a:ea typeface="Arial"/>
              <a:cs typeface="Arial"/>
              <a:sym typeface="Arial"/>
            </a:endParaRPr>
          </a:p>
        </p:txBody>
      </p:sp>
      <p:sp>
        <p:nvSpPr>
          <p:cNvPr id="2243" name="Google Shape;2243;p15"/>
          <p:cNvSpPr txBox="1"/>
          <p:nvPr/>
        </p:nvSpPr>
        <p:spPr>
          <a:xfrm>
            <a:off x="3152633" y="5008728"/>
            <a:ext cx="8843700" cy="150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chemeClr val="dk1"/>
                </a:solidFill>
                <a:latin typeface="Arial"/>
                <a:ea typeface="Arial"/>
                <a:cs typeface="Arial"/>
                <a:sym typeface="Arial"/>
              </a:rPr>
              <a:t>TEAM NAME</a:t>
            </a:r>
            <a:r>
              <a:rPr lang="en-US" sz="1800">
                <a:solidFill>
                  <a:schemeClr val="dk1"/>
                </a:solidFill>
                <a:latin typeface="Arial"/>
                <a:ea typeface="Arial"/>
                <a:cs typeface="Arial"/>
                <a:sym typeface="Arial"/>
              </a:rPr>
              <a:t> :                        </a:t>
            </a:r>
            <a:r>
              <a:rPr b="1" lang="en-US" sz="2000" u="sng">
                <a:solidFill>
                  <a:schemeClr val="dk1"/>
                </a:solidFill>
                <a:latin typeface="Arial"/>
                <a:ea typeface="Arial"/>
                <a:cs typeface="Arial"/>
                <a:sym typeface="Arial"/>
              </a:rPr>
              <a:t>TEAM MEMBERS</a:t>
            </a:r>
            <a:endParaRPr b="1" sz="1800" u="sng">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CHARUNYA D P(113321106014)</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ANNAL ABINAYA VARSHA A(113321106003)</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KEERTHI SRI R (113321106043)</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DHANALAKSHMI V(113321106019) </a:t>
            </a:r>
            <a:endParaRPr b="1" sz="1800">
              <a:solidFill>
                <a:schemeClr val="dk1"/>
              </a:solidFill>
              <a:latin typeface="Arial"/>
              <a:ea typeface="Arial"/>
              <a:cs typeface="Arial"/>
              <a:sym typeface="Arial"/>
            </a:endParaRPr>
          </a:p>
        </p:txBody>
      </p:sp>
      <p:pic>
        <p:nvPicPr>
          <p:cNvPr id="2244" name="Google Shape;2244;p15"/>
          <p:cNvPicPr preferRelativeResize="0"/>
          <p:nvPr/>
        </p:nvPicPr>
        <p:blipFill rotWithShape="1">
          <a:blip r:embed="rId3">
            <a:alphaModFix/>
          </a:blip>
          <a:srcRect b="13428" l="14326" r="18567" t="14686"/>
          <a:stretch/>
        </p:blipFill>
        <p:spPr>
          <a:xfrm>
            <a:off x="0" y="0"/>
            <a:ext cx="12192003" cy="1889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1" name="Shape 2311"/>
        <p:cNvGrpSpPr/>
        <p:nvPr/>
      </p:nvGrpSpPr>
      <p:grpSpPr>
        <a:xfrm>
          <a:off x="0" y="0"/>
          <a:ext cx="0" cy="0"/>
          <a:chOff x="0" y="0"/>
          <a:chExt cx="0" cy="0"/>
        </a:xfrm>
      </p:grpSpPr>
      <p:sp>
        <p:nvSpPr>
          <p:cNvPr id="2312" name="Google Shape;2312;p24"/>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sz="6000"/>
              <a:t>CASE STUDIES</a:t>
            </a:r>
            <a:endParaRPr sz="6000"/>
          </a:p>
        </p:txBody>
      </p:sp>
      <p:sp>
        <p:nvSpPr>
          <p:cNvPr id="2313" name="Google Shape;2313;p24"/>
          <p:cNvSpPr txBox="1"/>
          <p:nvPr>
            <p:ph idx="1" type="body"/>
          </p:nvPr>
        </p:nvSpPr>
        <p:spPr>
          <a:xfrm>
            <a:off x="203200" y="2346961"/>
            <a:ext cx="11877000" cy="3742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2800"/>
              <a:buNone/>
            </a:pPr>
            <a:r>
              <a:rPr lang="en-US" sz="2800"/>
              <a:t>Incorporating real-world case studies into our project on exploring and predicting company registration trends using Registrar of Companies (RoC) data serves as a practical and illuminating dimension. These case studies provide tangible examples of how the insights generated through our analysis can be applied to benefit various stakeholders.</a:t>
            </a:r>
            <a:endParaRPr sz="2800"/>
          </a:p>
        </p:txBody>
      </p:sp>
      <p:sp>
        <p:nvSpPr>
          <p:cNvPr id="2314" name="Google Shape;2314;p24"/>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8" name="Shape 2318"/>
        <p:cNvGrpSpPr/>
        <p:nvPr/>
      </p:nvGrpSpPr>
      <p:grpSpPr>
        <a:xfrm>
          <a:off x="0" y="0"/>
          <a:ext cx="0" cy="0"/>
          <a:chOff x="0" y="0"/>
          <a:chExt cx="0" cy="0"/>
        </a:xfrm>
      </p:grpSpPr>
      <p:sp>
        <p:nvSpPr>
          <p:cNvPr id="2319" name="Google Shape;2319;p25"/>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sz="6000"/>
              <a:t>CASE STUDIES</a:t>
            </a:r>
            <a:endParaRPr sz="6000"/>
          </a:p>
        </p:txBody>
      </p:sp>
      <p:sp>
        <p:nvSpPr>
          <p:cNvPr id="2320" name="Google Shape;2320;p25"/>
          <p:cNvSpPr txBox="1"/>
          <p:nvPr>
            <p:ph idx="1" type="body"/>
          </p:nvPr>
        </p:nvSpPr>
        <p:spPr>
          <a:xfrm>
            <a:off x="203200" y="2346961"/>
            <a:ext cx="11877000" cy="3742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2800"/>
              <a:buNone/>
            </a:pPr>
            <a:r>
              <a:rPr lang="en-US" sz="280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endParaRPr/>
          </a:p>
          <a:p>
            <a:pPr indent="0" lvl="0" marL="0" rtl="0" algn="l">
              <a:lnSpc>
                <a:spcPct val="150000"/>
              </a:lnSpc>
              <a:spcBef>
                <a:spcPts val="1000"/>
              </a:spcBef>
              <a:spcAft>
                <a:spcPts val="0"/>
              </a:spcAft>
              <a:buClr>
                <a:schemeClr val="lt1"/>
              </a:buClr>
              <a:buSzPts val="2800"/>
              <a:buNone/>
            </a:pPr>
            <a:r>
              <a:t/>
            </a:r>
            <a:endParaRPr sz="2800"/>
          </a:p>
        </p:txBody>
      </p:sp>
      <p:sp>
        <p:nvSpPr>
          <p:cNvPr id="2321" name="Google Shape;2321;p25"/>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sp>
        <p:nvSpPr>
          <p:cNvPr id="2326" name="Google Shape;2326;p26"/>
          <p:cNvSpPr txBox="1"/>
          <p:nvPr>
            <p:ph type="ctrTitle"/>
          </p:nvPr>
        </p:nvSpPr>
        <p:spPr>
          <a:xfrm>
            <a:off x="263253" y="1384520"/>
            <a:ext cx="7130400" cy="2939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600"/>
              <a:buFont typeface="Arial"/>
              <a:buNone/>
            </a:pPr>
            <a:r>
              <a:rPr lang="en-US" sz="6600"/>
              <a:t>CHALLENGES AND LIMITATION</a:t>
            </a:r>
            <a:endParaRPr sz="6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0" name="Shape 2330"/>
        <p:cNvGrpSpPr/>
        <p:nvPr/>
      </p:nvGrpSpPr>
      <p:grpSpPr>
        <a:xfrm>
          <a:off x="0" y="0"/>
          <a:ext cx="0" cy="0"/>
          <a:chOff x="0" y="0"/>
          <a:chExt cx="0" cy="0"/>
        </a:xfrm>
      </p:grpSpPr>
      <p:sp>
        <p:nvSpPr>
          <p:cNvPr id="2331" name="Google Shape;2331;p27"/>
          <p:cNvSpPr txBox="1"/>
          <p:nvPr>
            <p:ph idx="1" type="body"/>
          </p:nvPr>
        </p:nvSpPr>
        <p:spPr>
          <a:xfrm>
            <a:off x="121920" y="294640"/>
            <a:ext cx="5709000" cy="640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While our project on exploring and predicting company registration trends using Registrar of Companies (RoC) data offers significant potential, it is not without its challenges and limitations. </a:t>
            </a:r>
            <a:endParaRPr/>
          </a:p>
          <a:p>
            <a:pPr indent="0" lvl="0" marL="0" rtl="0" algn="l">
              <a:lnSpc>
                <a:spcPct val="90000"/>
              </a:lnSpc>
              <a:spcBef>
                <a:spcPts val="1000"/>
              </a:spcBef>
              <a:spcAft>
                <a:spcPts val="0"/>
              </a:spcAft>
              <a:buClr>
                <a:schemeClr val="dk1"/>
              </a:buClr>
              <a:buSzPts val="2000"/>
              <a:buNone/>
            </a:pPr>
            <a:r>
              <a:rPr lang="en-US"/>
              <a:t>One primary challenge stems from the quality and completeness of RoC data, as inaccuracies, missing information, and variations in data entry can hinder the accuracy of our predictive models.</a:t>
            </a:r>
            <a:endParaRPr/>
          </a:p>
          <a:p>
            <a:pPr indent="0" lvl="0" marL="0" rtl="0" algn="l">
              <a:lnSpc>
                <a:spcPct val="90000"/>
              </a:lnSpc>
              <a:spcBef>
                <a:spcPts val="1000"/>
              </a:spcBef>
              <a:spcAft>
                <a:spcPts val="0"/>
              </a:spcAft>
              <a:buClr>
                <a:schemeClr val="dk1"/>
              </a:buClr>
              <a:buSzPts val="2000"/>
              <a:buNone/>
            </a:pPr>
            <a:r>
              <a:rPr lang="en-US"/>
              <a:t> Additionally, ethical considerations regarding data privacy and security must be addressed, as RoC data may contain sensitive information about companies and individuals. </a:t>
            </a:r>
            <a:endParaRPr/>
          </a:p>
          <a:p>
            <a:pPr indent="0" lvl="0" marL="0" rtl="0" algn="l">
              <a:lnSpc>
                <a:spcPct val="90000"/>
              </a:lnSpc>
              <a:spcBef>
                <a:spcPts val="1000"/>
              </a:spcBef>
              <a:spcAft>
                <a:spcPts val="0"/>
              </a:spcAft>
              <a:buClr>
                <a:schemeClr val="dk1"/>
              </a:buClr>
              <a:buSzPts val="2000"/>
              <a:buNone/>
            </a:pPr>
            <a:r>
              <a:rPr lang="en-US"/>
              <a:t>Moreover, the dynamic nature of business environments and changing regulatory frameworks poses a challenge in keeping our predictive models up-to-date and adaptable.</a:t>
            </a:r>
            <a:endParaRPr/>
          </a:p>
          <a:p>
            <a:pPr indent="0" lvl="0" marL="0" rtl="0" algn="l">
              <a:lnSpc>
                <a:spcPct val="90000"/>
              </a:lnSpc>
              <a:spcBef>
                <a:spcPts val="1000"/>
              </a:spcBef>
              <a:spcAft>
                <a:spcPts val="0"/>
              </a:spcAft>
              <a:buClr>
                <a:schemeClr val="dk1"/>
              </a:buClr>
              <a:buSzPts val="2000"/>
              <a:buNone/>
            </a:pPr>
            <a:r>
              <a:rPr lang="en-US"/>
              <a:t> </a:t>
            </a:r>
            <a:endParaRPr/>
          </a:p>
        </p:txBody>
      </p:sp>
      <p:sp>
        <p:nvSpPr>
          <p:cNvPr id="2332" name="Google Shape;2332;p27"/>
          <p:cNvSpPr txBox="1"/>
          <p:nvPr>
            <p:ph idx="2" type="body"/>
          </p:nvPr>
        </p:nvSpPr>
        <p:spPr>
          <a:xfrm>
            <a:off x="5811520" y="457200"/>
            <a:ext cx="5590200" cy="656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The choice of suitable machine learning algorithms and feature engineering approaches also requires careful consideration, as model performance can be influenced by these choices. </a:t>
            </a:r>
            <a:endParaRPr/>
          </a:p>
          <a:p>
            <a:pPr indent="0" lvl="0" marL="0" rtl="0" algn="l">
              <a:lnSpc>
                <a:spcPct val="90000"/>
              </a:lnSpc>
              <a:spcBef>
                <a:spcPts val="1000"/>
              </a:spcBef>
              <a:spcAft>
                <a:spcPts val="0"/>
              </a:spcAft>
              <a:buClr>
                <a:schemeClr val="dk1"/>
              </a:buClr>
              <a:buSzPts val="2000"/>
              <a:buNone/>
            </a:pPr>
            <a:r>
              <a:rPr lang="en-US"/>
              <a:t>Finally, while predictive analytics can provide valuable insights, it's essential to acknowledge that predictions are inherently uncertain, and unexpected events can impact registration trends. </a:t>
            </a:r>
            <a:endParaRPr/>
          </a:p>
          <a:p>
            <a:pPr indent="0" lvl="0" marL="0" rtl="0" algn="l">
              <a:lnSpc>
                <a:spcPct val="90000"/>
              </a:lnSpc>
              <a:spcBef>
                <a:spcPts val="1000"/>
              </a:spcBef>
              <a:spcAft>
                <a:spcPts val="0"/>
              </a:spcAft>
              <a:buClr>
                <a:schemeClr val="dk1"/>
              </a:buClr>
              <a:buSzPts val="2000"/>
              <a:buNone/>
            </a:pPr>
            <a:r>
              <a:rPr lang="en-US"/>
              <a:t>Recognizing these challenges and limitations, we aim to employ best practices and methodologies to mitigate them and provide stakeholders with valuable and actionable insights while being mindful of the constraints within which our project operates.</a:t>
            </a:r>
            <a:endParaRPr/>
          </a:p>
          <a:p>
            <a:pPr indent="0" lvl="0" marL="0" rtl="0" algn="l">
              <a:lnSpc>
                <a:spcPct val="90000"/>
              </a:lnSpc>
              <a:spcBef>
                <a:spcPts val="1000"/>
              </a:spcBef>
              <a:spcAft>
                <a:spcPts val="0"/>
              </a:spcAft>
              <a:buClr>
                <a:schemeClr val="dk1"/>
              </a:buClr>
              <a:buSzPts val="2000"/>
              <a:buNone/>
            </a:pPr>
            <a:r>
              <a:t/>
            </a:r>
            <a:endParaRPr/>
          </a:p>
        </p:txBody>
      </p:sp>
      <p:sp>
        <p:nvSpPr>
          <p:cNvPr id="2333" name="Google Shape;2333;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334" name="Google Shape;2334;p27"/>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8" name="Shape 2338"/>
        <p:cNvGrpSpPr/>
        <p:nvPr/>
      </p:nvGrpSpPr>
      <p:grpSpPr>
        <a:xfrm>
          <a:off x="0" y="0"/>
          <a:ext cx="0" cy="0"/>
          <a:chOff x="0" y="0"/>
          <a:chExt cx="0" cy="0"/>
        </a:xfrm>
      </p:grpSpPr>
      <p:sp>
        <p:nvSpPr>
          <p:cNvPr id="2339" name="Google Shape;2339;p28"/>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Implications and Applications</a:t>
            </a:r>
            <a:endParaRPr/>
          </a:p>
        </p:txBody>
      </p:sp>
      <p:sp>
        <p:nvSpPr>
          <p:cNvPr id="2340" name="Google Shape;2340;p28"/>
          <p:cNvSpPr txBox="1"/>
          <p:nvPr>
            <p:ph idx="1" type="body"/>
          </p:nvPr>
        </p:nvSpPr>
        <p:spPr>
          <a:xfrm>
            <a:off x="81280" y="2367280"/>
            <a:ext cx="11734800" cy="4297800"/>
          </a:xfrm>
          <a:prstGeom prst="rect">
            <a:avLst/>
          </a:prstGeom>
          <a:noFill/>
          <a:ln>
            <a:noFill/>
          </a:ln>
        </p:spPr>
        <p:txBody>
          <a:bodyPr anchorCtr="0" anchor="t" bIns="45700" lIns="91425" spcFirstLastPara="1" rIns="91425" wrap="square" tIns="45700">
            <a:noAutofit/>
          </a:bodyPr>
          <a:lstStyle/>
          <a:p>
            <a:pPr indent="-457200" lvl="0" marL="457200" rtl="0" algn="l">
              <a:lnSpc>
                <a:spcPct val="150000"/>
              </a:lnSpc>
              <a:spcBef>
                <a:spcPts val="0"/>
              </a:spcBef>
              <a:spcAft>
                <a:spcPts val="0"/>
              </a:spcAft>
              <a:buClr>
                <a:schemeClr val="lt1"/>
              </a:buClr>
              <a:buSzPts val="2800"/>
              <a:buFont typeface="Arial"/>
              <a:buChar char="•"/>
            </a:pPr>
            <a:r>
              <a:rPr lang="en-US" sz="2800"/>
              <a:t>Explore the extensive benefits of predicting company registration trends and uncover their potential impact on business decision-making and market analysis.</a:t>
            </a:r>
            <a:endParaRPr/>
          </a:p>
          <a:p>
            <a:pPr indent="-457200" lvl="0" marL="457200" rtl="0" algn="l">
              <a:lnSpc>
                <a:spcPct val="150000"/>
              </a:lnSpc>
              <a:spcBef>
                <a:spcPts val="1000"/>
              </a:spcBef>
              <a:spcAft>
                <a:spcPts val="0"/>
              </a:spcAft>
              <a:buClr>
                <a:schemeClr val="lt1"/>
              </a:buClr>
              <a:buSzPts val="2800"/>
              <a:buFont typeface="Arial"/>
              <a:buChar char="•"/>
            </a:pPr>
            <a:r>
              <a:rPr lang="en-US" sz="2800"/>
              <a:t>The application of AI and machine learning techniques is at the heart of our project focused on exploring and predicting company registration trends using data from the Registrar of Companies (RoC). </a:t>
            </a:r>
            <a:endParaRPr sz="2800"/>
          </a:p>
          <a:p>
            <a:pPr indent="0" lvl="0" marL="0" rtl="0" algn="l">
              <a:lnSpc>
                <a:spcPct val="150000"/>
              </a:lnSpc>
              <a:spcBef>
                <a:spcPts val="1000"/>
              </a:spcBef>
              <a:spcAft>
                <a:spcPts val="0"/>
              </a:spcAft>
              <a:buClr>
                <a:schemeClr val="lt1"/>
              </a:buClr>
              <a:buSzPts val="2400"/>
              <a:buNone/>
            </a:pPr>
            <a:r>
              <a:t/>
            </a:r>
            <a:endParaRPr/>
          </a:p>
        </p:txBody>
      </p:sp>
      <p:sp>
        <p:nvSpPr>
          <p:cNvPr id="2341" name="Google Shape;2341;p28"/>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29"/>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Implications and Applications</a:t>
            </a:r>
            <a:endParaRPr/>
          </a:p>
        </p:txBody>
      </p:sp>
      <p:sp>
        <p:nvSpPr>
          <p:cNvPr id="2347" name="Google Shape;2347;p29"/>
          <p:cNvSpPr txBox="1"/>
          <p:nvPr>
            <p:ph idx="1" type="body"/>
          </p:nvPr>
        </p:nvSpPr>
        <p:spPr>
          <a:xfrm>
            <a:off x="81280" y="2367280"/>
            <a:ext cx="11734800" cy="4297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1"/>
              </a:buClr>
              <a:buSzPts val="2400"/>
              <a:buFont typeface="Arial"/>
              <a:buChar char="•"/>
            </a:pPr>
            <a:r>
              <a:rPr lang="en-US"/>
              <a:t>Data mining techniques help discover patterns, correlations, and anomalies within the data, aiding in the identification of registration trends. </a:t>
            </a:r>
            <a:endParaRPr/>
          </a:p>
          <a:p>
            <a:pPr indent="-342900" lvl="0" marL="342900" rtl="0" algn="l">
              <a:lnSpc>
                <a:spcPct val="150000"/>
              </a:lnSpc>
              <a:spcBef>
                <a:spcPts val="1000"/>
              </a:spcBef>
              <a:spcAft>
                <a:spcPts val="0"/>
              </a:spcAft>
              <a:buClr>
                <a:schemeClr val="lt1"/>
              </a:buClr>
              <a:buSzPts val="2400"/>
              <a:buFont typeface="Arial"/>
              <a:buChar char="•"/>
            </a:pPr>
            <a:r>
              <a:rPr lang="en-US"/>
              <a:t>Predictive modeling, powered by machine learning algorithms, is crucial for forecasting future registration trends based on historical data patterns. </a:t>
            </a:r>
            <a:endParaRPr/>
          </a:p>
          <a:p>
            <a:pPr indent="-342900" lvl="0" marL="342900" rtl="0" algn="l">
              <a:lnSpc>
                <a:spcPct val="150000"/>
              </a:lnSpc>
              <a:spcBef>
                <a:spcPts val="1000"/>
              </a:spcBef>
              <a:spcAft>
                <a:spcPts val="0"/>
              </a:spcAft>
              <a:buClr>
                <a:schemeClr val="lt1"/>
              </a:buClr>
              <a:buSzPts val="2400"/>
              <a:buFont typeface="Arial"/>
              <a:buChar char="•"/>
            </a:pPr>
            <a:r>
              <a:rPr lang="en-US"/>
              <a:t>These techniques collectively empower our project to make sense of the wealth of information within RoC records, facilitating informed decision-making and policy formulation within the corporate and regulatory landscape.</a:t>
            </a:r>
            <a:endParaRPr/>
          </a:p>
          <a:p>
            <a:pPr indent="-190500" lvl="0" marL="342900" rtl="0" algn="l">
              <a:lnSpc>
                <a:spcPct val="150000"/>
              </a:lnSpc>
              <a:spcBef>
                <a:spcPts val="1000"/>
              </a:spcBef>
              <a:spcAft>
                <a:spcPts val="0"/>
              </a:spcAft>
              <a:buClr>
                <a:schemeClr val="lt1"/>
              </a:buClr>
              <a:buSzPts val="2400"/>
              <a:buFont typeface="Arial"/>
              <a:buNone/>
            </a:pPr>
            <a:r>
              <a:t/>
            </a:r>
            <a:endParaRPr/>
          </a:p>
        </p:txBody>
      </p:sp>
      <p:sp>
        <p:nvSpPr>
          <p:cNvPr id="2348" name="Google Shape;2348;p29"/>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2" name="Shape 2352"/>
        <p:cNvGrpSpPr/>
        <p:nvPr/>
      </p:nvGrpSpPr>
      <p:grpSpPr>
        <a:xfrm>
          <a:off x="0" y="0"/>
          <a:ext cx="0" cy="0"/>
          <a:chOff x="0" y="0"/>
          <a:chExt cx="0" cy="0"/>
        </a:xfrm>
      </p:grpSpPr>
      <p:sp>
        <p:nvSpPr>
          <p:cNvPr id="2353" name="Google Shape;2353;p30"/>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Implications and Applications</a:t>
            </a:r>
            <a:endParaRPr/>
          </a:p>
        </p:txBody>
      </p:sp>
      <p:sp>
        <p:nvSpPr>
          <p:cNvPr id="2354" name="Google Shape;2354;p30"/>
          <p:cNvSpPr txBox="1"/>
          <p:nvPr>
            <p:ph idx="1" type="body"/>
          </p:nvPr>
        </p:nvSpPr>
        <p:spPr>
          <a:xfrm>
            <a:off x="81280" y="2367280"/>
            <a:ext cx="11734800" cy="4297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1"/>
              </a:buClr>
              <a:buSzPts val="2400"/>
              <a:buFont typeface="Arial"/>
              <a:buChar char="•"/>
            </a:pPr>
            <a:r>
              <a:rPr lang="en-US"/>
              <a:t>These advanced technologies play a pivotal role in extracting meaningful insights from the vast and complex datasets maintained by RoC.</a:t>
            </a:r>
            <a:endParaRPr/>
          </a:p>
          <a:p>
            <a:pPr indent="-342900" lvl="0" marL="342900" rtl="0" algn="l">
              <a:lnSpc>
                <a:spcPct val="150000"/>
              </a:lnSpc>
              <a:spcBef>
                <a:spcPts val="1000"/>
              </a:spcBef>
              <a:spcAft>
                <a:spcPts val="0"/>
              </a:spcAft>
              <a:buClr>
                <a:schemeClr val="lt1"/>
              </a:buClr>
              <a:buSzPts val="2400"/>
              <a:buFont typeface="Arial"/>
              <a:buChar char="•"/>
            </a:pPr>
            <a:r>
              <a:rPr lang="en-US"/>
              <a:t>Natural Language Processing (NLP), data mining, and predictive modeling are some of the key techniques employed.</a:t>
            </a:r>
            <a:endParaRPr/>
          </a:p>
          <a:p>
            <a:pPr indent="-342900" lvl="0" marL="342900" rtl="0" algn="l">
              <a:lnSpc>
                <a:spcPct val="150000"/>
              </a:lnSpc>
              <a:spcBef>
                <a:spcPts val="1000"/>
              </a:spcBef>
              <a:spcAft>
                <a:spcPts val="0"/>
              </a:spcAft>
              <a:buClr>
                <a:schemeClr val="lt1"/>
              </a:buClr>
              <a:buSzPts val="2400"/>
              <a:buFont typeface="Arial"/>
              <a:buChar char="•"/>
            </a:pPr>
            <a:r>
              <a:rPr lang="en-US"/>
              <a:t>NLP is used to analyze unstructured textual data within RoC documents, such as company descriptions and legal filings, enabling us to uncover valuable information. </a:t>
            </a:r>
            <a:endParaRPr/>
          </a:p>
        </p:txBody>
      </p:sp>
      <p:sp>
        <p:nvSpPr>
          <p:cNvPr id="2355" name="Google Shape;2355;p30"/>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31"/>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Summary </a:t>
            </a:r>
            <a:endParaRPr/>
          </a:p>
        </p:txBody>
      </p:sp>
      <p:sp>
        <p:nvSpPr>
          <p:cNvPr id="2361" name="Google Shape;2361;p31"/>
          <p:cNvSpPr txBox="1"/>
          <p:nvPr>
            <p:ph idx="1" type="body"/>
          </p:nvPr>
        </p:nvSpPr>
        <p:spPr>
          <a:xfrm>
            <a:off x="1167492" y="2653167"/>
            <a:ext cx="9779100" cy="3436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3200"/>
              <a:buNone/>
            </a:pPr>
            <a:r>
              <a:rPr lang="en-US" sz="3200"/>
              <a:t>This process transforms our initial dataset into a well-prepared dataset for predictive modeling, and it allows us to explore and engineer features that may improve the accuracy of our predictive models.</a:t>
            </a:r>
            <a:endParaRPr sz="3200"/>
          </a:p>
        </p:txBody>
      </p:sp>
      <p:sp>
        <p:nvSpPr>
          <p:cNvPr id="2362" name="Google Shape;2362;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363" name="Google Shape;2363;p31"/>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32"/>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Arial"/>
              <a:buNone/>
            </a:pPr>
            <a:r>
              <a:rPr lang="en-US" sz="6600"/>
              <a:t>Conclusion</a:t>
            </a:r>
            <a:endParaRPr sz="6600"/>
          </a:p>
        </p:txBody>
      </p:sp>
      <p:sp>
        <p:nvSpPr>
          <p:cNvPr id="2369" name="Google Shape;2369;p32"/>
          <p:cNvSpPr txBox="1"/>
          <p:nvPr>
            <p:ph idx="1" type="body"/>
          </p:nvPr>
        </p:nvSpPr>
        <p:spPr>
          <a:xfrm>
            <a:off x="659492" y="2683647"/>
            <a:ext cx="10648500" cy="3436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3200"/>
              <a:buNone/>
            </a:pPr>
            <a:r>
              <a:rPr lang="en-US" sz="3200"/>
              <a:t>Recap the key points discussed throughout the presentation and glimpse into the future possibilities and advancements in the field of AI-driven exploration and prediction of company registration trends.</a:t>
            </a:r>
            <a:endParaRPr/>
          </a:p>
          <a:p>
            <a:pPr indent="0" lvl="0" marL="0" rtl="0" algn="l">
              <a:lnSpc>
                <a:spcPct val="150000"/>
              </a:lnSpc>
              <a:spcBef>
                <a:spcPts val="1000"/>
              </a:spcBef>
              <a:spcAft>
                <a:spcPts val="0"/>
              </a:spcAft>
              <a:buClr>
                <a:schemeClr val="lt1"/>
              </a:buClr>
              <a:buSzPts val="2400"/>
              <a:buNone/>
            </a:pPr>
            <a:r>
              <a:t/>
            </a:r>
            <a:endParaRPr/>
          </a:p>
        </p:txBody>
      </p:sp>
      <p:sp>
        <p:nvSpPr>
          <p:cNvPr id="2370" name="Google Shape;2370;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371" name="Google Shape;2371;p32"/>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5" name="Shape 2375"/>
        <p:cNvGrpSpPr/>
        <p:nvPr/>
      </p:nvGrpSpPr>
      <p:grpSpPr>
        <a:xfrm>
          <a:off x="0" y="0"/>
          <a:ext cx="0" cy="0"/>
          <a:chOff x="0" y="0"/>
          <a:chExt cx="0" cy="0"/>
        </a:xfrm>
      </p:grpSpPr>
      <p:graphicFrame>
        <p:nvGraphicFramePr>
          <p:cNvPr id="2376" name="Google Shape;2376;p33"/>
          <p:cNvGraphicFramePr/>
          <p:nvPr/>
        </p:nvGraphicFramePr>
        <p:xfrm>
          <a:off x="181069" y="1394233"/>
          <a:ext cx="3000000" cy="3000000"/>
        </p:xfrm>
        <a:graphic>
          <a:graphicData uri="http://schemas.openxmlformats.org/drawingml/2006/table">
            <a:tbl>
              <a:tblPr bandRow="1" firstRow="1">
                <a:noFill/>
                <a:tableStyleId>{54D4B386-CA3C-4DF5-83FE-325F66905819}</a:tableStyleId>
              </a:tblPr>
              <a:tblGrid>
                <a:gridCol w="1627000"/>
                <a:gridCol w="1627000"/>
                <a:gridCol w="1627000"/>
                <a:gridCol w="1627000"/>
                <a:gridCol w="1627000"/>
              </a:tblGrid>
              <a:tr h="1342925">
                <a:tc>
                  <a:txBody>
                    <a:bodyPr/>
                    <a:lstStyle/>
                    <a:p>
                      <a:pPr indent="0" lvl="0" marL="0" marR="0" rtl="0" algn="ctr">
                        <a:spcBef>
                          <a:spcPts val="0"/>
                        </a:spcBef>
                        <a:spcAft>
                          <a:spcPts val="0"/>
                        </a:spcAft>
                        <a:buNone/>
                      </a:pPr>
                      <a:r>
                        <a:rPr lang="en-US" sz="2400" u="none" cap="none" strike="noStrike"/>
                        <a:t>Model</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Accuracy </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Precision</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Recall</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F1-Score</a:t>
                      </a:r>
                      <a:endParaRPr sz="2400" u="none" cap="none" strike="noStrike"/>
                    </a:p>
                  </a:txBody>
                  <a:tcPr marT="45725" marB="45725" marR="91450" marL="91450"/>
                </a:tc>
              </a:tr>
              <a:tr h="1342925">
                <a:tc>
                  <a:txBody>
                    <a:bodyPr/>
                    <a:lstStyle/>
                    <a:p>
                      <a:pPr indent="0" lvl="0" marL="0" marR="0" rtl="0" algn="l">
                        <a:spcBef>
                          <a:spcPts val="0"/>
                        </a:spcBef>
                        <a:spcAft>
                          <a:spcPts val="0"/>
                        </a:spcAft>
                        <a:buNone/>
                      </a:pPr>
                      <a:r>
                        <a:rPr b="1" lang="en-US" sz="2400" u="none" cap="none" strike="noStrike"/>
                        <a:t>Random Forest </a:t>
                      </a:r>
                      <a:endParaRPr b="1" sz="2400"/>
                    </a:p>
                  </a:txBody>
                  <a:tcPr marT="45725" marB="45725" marR="91450" marL="91450"/>
                </a:tc>
                <a:tc>
                  <a:txBody>
                    <a:bodyPr/>
                    <a:lstStyle/>
                    <a:p>
                      <a:pPr indent="0" lvl="0" marL="0" marR="0" rtl="0" algn="l">
                        <a:spcBef>
                          <a:spcPts val="0"/>
                        </a:spcBef>
                        <a:spcAft>
                          <a:spcPts val="0"/>
                        </a:spcAft>
                        <a:buNone/>
                      </a:pPr>
                      <a:r>
                        <a:rPr b="1" lang="en-US" sz="2400"/>
                        <a:t>0.85 </a:t>
                      </a:r>
                      <a:endParaRPr b="1" sz="2400"/>
                    </a:p>
                  </a:txBody>
                  <a:tcPr marT="45725" marB="45725" marR="91450" marL="91450"/>
                </a:tc>
                <a:tc>
                  <a:txBody>
                    <a:bodyPr/>
                    <a:lstStyle/>
                    <a:p>
                      <a:pPr indent="0" lvl="0" marL="0" marR="0" rtl="0" algn="l">
                        <a:spcBef>
                          <a:spcPts val="0"/>
                        </a:spcBef>
                        <a:spcAft>
                          <a:spcPts val="0"/>
                        </a:spcAft>
                        <a:buNone/>
                      </a:pPr>
                      <a:r>
                        <a:rPr b="1" lang="en-US" sz="2400"/>
                        <a:t>0.88</a:t>
                      </a:r>
                      <a:endParaRPr b="1" sz="2400"/>
                    </a:p>
                  </a:txBody>
                  <a:tcPr marT="45725" marB="45725" marR="91450" marL="91450"/>
                </a:tc>
                <a:tc>
                  <a:txBody>
                    <a:bodyPr/>
                    <a:lstStyle/>
                    <a:p>
                      <a:pPr indent="0" lvl="0" marL="0" marR="0" rtl="0" algn="l">
                        <a:spcBef>
                          <a:spcPts val="0"/>
                        </a:spcBef>
                        <a:spcAft>
                          <a:spcPts val="0"/>
                        </a:spcAft>
                        <a:buNone/>
                      </a:pPr>
                      <a:r>
                        <a:rPr b="1" lang="en-US" sz="2400"/>
                        <a:t>0.87</a:t>
                      </a:r>
                      <a:endParaRPr b="1" sz="2400"/>
                    </a:p>
                  </a:txBody>
                  <a:tcPr marT="45725" marB="45725" marR="91450" marL="91450"/>
                </a:tc>
                <a:tc>
                  <a:txBody>
                    <a:bodyPr/>
                    <a:lstStyle/>
                    <a:p>
                      <a:pPr indent="0" lvl="0" marL="0" marR="0" rtl="0" algn="l">
                        <a:spcBef>
                          <a:spcPts val="0"/>
                        </a:spcBef>
                        <a:spcAft>
                          <a:spcPts val="0"/>
                        </a:spcAft>
                        <a:buNone/>
                      </a:pPr>
                      <a:r>
                        <a:rPr b="1" lang="en-US" sz="2400"/>
                        <a:t>0.87</a:t>
                      </a:r>
                      <a:endParaRPr b="1" sz="2400"/>
                    </a:p>
                  </a:txBody>
                  <a:tcPr marT="45725" marB="45725" marR="91450" marL="91450"/>
                </a:tc>
              </a:tr>
              <a:tr h="1342925">
                <a:tc>
                  <a:txBody>
                    <a:bodyPr/>
                    <a:lstStyle/>
                    <a:p>
                      <a:pPr indent="0" lvl="0" marL="0" marR="0" rtl="0" algn="l">
                        <a:spcBef>
                          <a:spcPts val="0"/>
                        </a:spcBef>
                        <a:spcAft>
                          <a:spcPts val="0"/>
                        </a:spcAft>
                        <a:buNone/>
                      </a:pPr>
                      <a:r>
                        <a:rPr b="1" lang="en-US" sz="2400"/>
                        <a:t>XGBoost</a:t>
                      </a:r>
                      <a:endParaRPr b="1" sz="2400"/>
                    </a:p>
                  </a:txBody>
                  <a:tcPr marT="45725" marB="45725" marR="91450" marL="91450"/>
                </a:tc>
                <a:tc>
                  <a:txBody>
                    <a:bodyPr/>
                    <a:lstStyle/>
                    <a:p>
                      <a:pPr indent="0" lvl="0" marL="0" marR="0" rtl="0" algn="l">
                        <a:spcBef>
                          <a:spcPts val="0"/>
                        </a:spcBef>
                        <a:spcAft>
                          <a:spcPts val="0"/>
                        </a:spcAft>
                        <a:buNone/>
                      </a:pPr>
                      <a:r>
                        <a:rPr b="1" lang="en-US" sz="2400"/>
                        <a:t>0.87</a:t>
                      </a:r>
                      <a:endParaRPr b="1" sz="2400"/>
                    </a:p>
                  </a:txBody>
                  <a:tcPr marT="45725" marB="45725" marR="91450" marL="91450"/>
                </a:tc>
                <a:tc>
                  <a:txBody>
                    <a:bodyPr/>
                    <a:lstStyle/>
                    <a:p>
                      <a:pPr indent="0" lvl="0" marL="0" marR="0" rtl="0" algn="l">
                        <a:spcBef>
                          <a:spcPts val="0"/>
                        </a:spcBef>
                        <a:spcAft>
                          <a:spcPts val="0"/>
                        </a:spcAft>
                        <a:buNone/>
                      </a:pPr>
                      <a:r>
                        <a:rPr b="1" lang="en-US" sz="2400"/>
                        <a:t>0.89</a:t>
                      </a:r>
                      <a:endParaRPr b="1" sz="2400"/>
                    </a:p>
                  </a:txBody>
                  <a:tcPr marT="45725" marB="45725" marR="91450" marL="91450"/>
                </a:tc>
                <a:tc>
                  <a:txBody>
                    <a:bodyPr/>
                    <a:lstStyle/>
                    <a:p>
                      <a:pPr indent="0" lvl="0" marL="0" marR="0" rtl="0" algn="l">
                        <a:spcBef>
                          <a:spcPts val="0"/>
                        </a:spcBef>
                        <a:spcAft>
                          <a:spcPts val="0"/>
                        </a:spcAft>
                        <a:buNone/>
                      </a:pPr>
                      <a:r>
                        <a:rPr b="1" lang="en-US" sz="2400"/>
                        <a:t>0.91</a:t>
                      </a:r>
                      <a:endParaRPr b="1" sz="2400"/>
                    </a:p>
                  </a:txBody>
                  <a:tcPr marT="45725" marB="45725" marR="91450" marL="91450"/>
                </a:tc>
                <a:tc>
                  <a:txBody>
                    <a:bodyPr/>
                    <a:lstStyle/>
                    <a:p>
                      <a:pPr indent="0" lvl="0" marL="0" marR="0" rtl="0" algn="l">
                        <a:spcBef>
                          <a:spcPts val="0"/>
                        </a:spcBef>
                        <a:spcAft>
                          <a:spcPts val="0"/>
                        </a:spcAft>
                        <a:buNone/>
                      </a:pPr>
                      <a:r>
                        <a:rPr b="1" lang="en-US" sz="2400"/>
                        <a:t>0.90 </a:t>
                      </a:r>
                      <a:endParaRPr b="1" sz="2400"/>
                    </a:p>
                  </a:txBody>
                  <a:tcPr marT="45725" marB="45725" marR="91450" marL="91450"/>
                </a:tc>
              </a:tr>
              <a:tr h="1342925">
                <a:tc>
                  <a:txBody>
                    <a:bodyPr/>
                    <a:lstStyle/>
                    <a:p>
                      <a:pPr indent="0" lvl="0" marL="0" marR="0" rtl="0" algn="l">
                        <a:spcBef>
                          <a:spcPts val="0"/>
                        </a:spcBef>
                        <a:spcAft>
                          <a:spcPts val="0"/>
                        </a:spcAft>
                        <a:buNone/>
                      </a:pPr>
                      <a:r>
                        <a:rPr b="1" lang="en-US" sz="2400"/>
                        <a:t>Neural Network </a:t>
                      </a:r>
                      <a:endParaRPr b="1" sz="2400"/>
                    </a:p>
                  </a:txBody>
                  <a:tcPr marT="45725" marB="45725" marR="91450" marL="91450"/>
                </a:tc>
                <a:tc>
                  <a:txBody>
                    <a:bodyPr/>
                    <a:lstStyle/>
                    <a:p>
                      <a:pPr indent="0" lvl="0" marL="0" marR="0" rtl="0" algn="l">
                        <a:spcBef>
                          <a:spcPts val="0"/>
                        </a:spcBef>
                        <a:spcAft>
                          <a:spcPts val="0"/>
                        </a:spcAft>
                        <a:buNone/>
                      </a:pPr>
                      <a:r>
                        <a:rPr b="1" lang="en-US" sz="2400"/>
                        <a:t>0.88</a:t>
                      </a:r>
                      <a:endParaRPr b="1" sz="2400"/>
                    </a:p>
                  </a:txBody>
                  <a:tcPr marT="45725" marB="45725" marR="91450" marL="91450"/>
                </a:tc>
                <a:tc>
                  <a:txBody>
                    <a:bodyPr/>
                    <a:lstStyle/>
                    <a:p>
                      <a:pPr indent="0" lvl="0" marL="0" marR="0" rtl="0" algn="l">
                        <a:spcBef>
                          <a:spcPts val="0"/>
                        </a:spcBef>
                        <a:spcAft>
                          <a:spcPts val="0"/>
                        </a:spcAft>
                        <a:buNone/>
                      </a:pPr>
                      <a:r>
                        <a:rPr b="1" lang="en-US" sz="2400"/>
                        <a:t>0.90</a:t>
                      </a:r>
                      <a:endParaRPr b="1" sz="2400"/>
                    </a:p>
                  </a:txBody>
                  <a:tcPr marT="45725" marB="45725" marR="91450" marL="91450"/>
                </a:tc>
                <a:tc>
                  <a:txBody>
                    <a:bodyPr/>
                    <a:lstStyle/>
                    <a:p>
                      <a:pPr indent="0" lvl="0" marL="0" marR="0" rtl="0" algn="l">
                        <a:spcBef>
                          <a:spcPts val="0"/>
                        </a:spcBef>
                        <a:spcAft>
                          <a:spcPts val="0"/>
                        </a:spcAft>
                        <a:buNone/>
                      </a:pPr>
                      <a:r>
                        <a:rPr b="1" lang="en-US" sz="2400"/>
                        <a:t>0.92</a:t>
                      </a:r>
                      <a:endParaRPr b="1" sz="2400"/>
                    </a:p>
                  </a:txBody>
                  <a:tcPr marT="45725" marB="45725" marR="91450" marL="91450"/>
                </a:tc>
                <a:tc>
                  <a:txBody>
                    <a:bodyPr/>
                    <a:lstStyle/>
                    <a:p>
                      <a:pPr indent="0" lvl="0" marL="0" marR="0" rtl="0" algn="l">
                        <a:spcBef>
                          <a:spcPts val="0"/>
                        </a:spcBef>
                        <a:spcAft>
                          <a:spcPts val="0"/>
                        </a:spcAft>
                        <a:buNone/>
                      </a:pPr>
                      <a:r>
                        <a:rPr b="1" lang="en-US" sz="2400"/>
                        <a:t>0.91</a:t>
                      </a:r>
                      <a:endParaRPr b="1" sz="2400"/>
                    </a:p>
                  </a:txBody>
                  <a:tcPr marT="45725" marB="45725" marR="91450" marL="91450"/>
                </a:tc>
              </a:tr>
            </a:tbl>
          </a:graphicData>
        </a:graphic>
      </p:graphicFrame>
      <p:sp>
        <p:nvSpPr>
          <p:cNvPr id="2377" name="Google Shape;2377;p33"/>
          <p:cNvSpPr txBox="1"/>
          <p:nvPr/>
        </p:nvSpPr>
        <p:spPr>
          <a:xfrm>
            <a:off x="90534" y="0"/>
            <a:ext cx="9623700" cy="126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Arial"/>
                <a:ea typeface="Arial"/>
                <a:cs typeface="Arial"/>
                <a:sym typeface="Arial"/>
              </a:rPr>
              <a:t>MathematicaCopy code</a:t>
            </a:r>
            <a:br>
              <a:rPr b="1" lang="en-US" sz="2400" u="sng">
                <a:solidFill>
                  <a:schemeClr val="dk1"/>
                </a:solidFill>
                <a:latin typeface="Arial"/>
                <a:ea typeface="Arial"/>
                <a:cs typeface="Arial"/>
                <a:sym typeface="Arial"/>
              </a:rPr>
            </a:br>
            <a:br>
              <a:rPr b="1" lang="en-US" sz="2400" u="sng">
                <a:solidFill>
                  <a:schemeClr val="dk1"/>
                </a:solidFill>
                <a:latin typeface="Arial"/>
                <a:ea typeface="Arial"/>
                <a:cs typeface="Arial"/>
                <a:sym typeface="Arial"/>
              </a:rPr>
            </a:br>
            <a:r>
              <a:rPr b="1" lang="en-US" sz="2800">
                <a:solidFill>
                  <a:schemeClr val="dk1"/>
                </a:solidFill>
                <a:latin typeface="Arial"/>
                <a:ea typeface="Arial"/>
                <a:cs typeface="Arial"/>
                <a:sym typeface="Arial"/>
              </a:rPr>
              <a:t>Table 1: Summary of Predictive Model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16"/>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PROBLEM STATEMENT:</a:t>
            </a:r>
            <a:endParaRPr/>
          </a:p>
        </p:txBody>
      </p:sp>
      <p:sp>
        <p:nvSpPr>
          <p:cNvPr id="2250" name="Google Shape;2250;p16"/>
          <p:cNvSpPr txBox="1"/>
          <p:nvPr>
            <p:ph idx="1" type="body"/>
          </p:nvPr>
        </p:nvSpPr>
        <p:spPr>
          <a:xfrm>
            <a:off x="682388" y="2099354"/>
            <a:ext cx="10945500" cy="3796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The objective of this project is to leverage advanced Artificial Intelligence techniques to perform an in-depth exploration and predictive analysis on the master details of companies registered with the Registrar of Companies (RoC).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a:p>
        </p:txBody>
      </p:sp>
      <p:sp>
        <p:nvSpPr>
          <p:cNvPr id="2251" name="Google Shape;2251;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252" name="Google Shape;2252;p16"/>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sp>
        <p:nvSpPr>
          <p:cNvPr id="2382" name="Google Shape;2382;p34"/>
          <p:cNvSpPr txBox="1"/>
          <p:nvPr>
            <p:ph type="ctrTitle"/>
          </p:nvPr>
        </p:nvSpPr>
        <p:spPr>
          <a:xfrm>
            <a:off x="99588" y="2218100"/>
            <a:ext cx="10674000" cy="4056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In this table, you can provide a summary of the performance metrics of different predictive models we've used in our project. The table includes:</a:t>
            </a:r>
            <a:br>
              <a:rPr lang="en-US" sz="2400"/>
            </a:br>
            <a:br>
              <a:rPr lang="en-US" sz="2400"/>
            </a:br>
            <a:r>
              <a:rPr lang="en-US" sz="2400" u="sng"/>
              <a:t>Model</a:t>
            </a:r>
            <a:r>
              <a:rPr lang="en-US" sz="2400"/>
              <a:t>:   </a:t>
            </a:r>
            <a:br>
              <a:rPr lang="en-US" sz="2400"/>
            </a:br>
            <a:r>
              <a:rPr lang="en-US" sz="2400"/>
              <a:t>                    The names of the predictive models used (e.g., Random  Forest, XGBoost, Neural Network).</a:t>
            </a:r>
            <a:br>
              <a:rPr lang="en-US" sz="2400"/>
            </a:br>
            <a:br>
              <a:rPr lang="en-US" sz="2400"/>
            </a:br>
            <a:r>
              <a:rPr lang="en-US" sz="2400" u="sng"/>
              <a:t>Accuracy</a:t>
            </a:r>
            <a:r>
              <a:rPr lang="en-US" sz="2400"/>
              <a:t>: </a:t>
            </a:r>
            <a:br>
              <a:rPr lang="en-US" sz="2400"/>
            </a:br>
            <a:r>
              <a:rPr lang="en-US" sz="2400"/>
              <a:t>                   The accuracy of each model in correctly predicting company       registration trends.</a:t>
            </a:r>
            <a:br>
              <a:rPr lang="en-US" sz="2400"/>
            </a:br>
            <a:br>
              <a:rPr lang="en-US" sz="2400"/>
            </a:br>
            <a:r>
              <a:rPr lang="en-US" sz="2400" u="sng"/>
              <a:t>Precision</a:t>
            </a:r>
            <a:r>
              <a:rPr lang="en-US" sz="2400"/>
              <a:t>: </a:t>
            </a:r>
            <a:br>
              <a:rPr lang="en-US" sz="2400"/>
            </a:br>
            <a:r>
              <a:rPr lang="en-US" sz="2400"/>
              <a:t>                   The precision of each model, indicating the proportion of true positive predictions out of all positive predictions.</a:t>
            </a:r>
            <a:br>
              <a:rPr lang="en-US" sz="2400"/>
            </a:b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6" name="Shape 2386"/>
        <p:cNvGrpSpPr/>
        <p:nvPr/>
      </p:nvGrpSpPr>
      <p:grpSpPr>
        <a:xfrm>
          <a:off x="0" y="0"/>
          <a:ext cx="0" cy="0"/>
          <a:chOff x="0" y="0"/>
          <a:chExt cx="0" cy="0"/>
        </a:xfrm>
      </p:grpSpPr>
      <p:sp>
        <p:nvSpPr>
          <p:cNvPr id="2387" name="Google Shape;2387;p35"/>
          <p:cNvSpPr txBox="1"/>
          <p:nvPr>
            <p:ph type="ctrTitle"/>
          </p:nvPr>
        </p:nvSpPr>
        <p:spPr>
          <a:xfrm>
            <a:off x="162962" y="543209"/>
            <a:ext cx="11154000" cy="5278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u="sng"/>
              <a:t>Recall</a:t>
            </a:r>
            <a:r>
              <a:rPr lang="en-US" sz="2400"/>
              <a:t>:</a:t>
            </a:r>
            <a:br>
              <a:rPr lang="en-US" sz="2400"/>
            </a:br>
            <a:r>
              <a:rPr lang="en-US" sz="2400"/>
              <a:t>                The recall of each model, showing the proportion of true positives predicted out of all actual positives.</a:t>
            </a:r>
            <a:br>
              <a:rPr lang="en-US" sz="2400"/>
            </a:br>
            <a:br>
              <a:rPr lang="en-US" sz="2400"/>
            </a:br>
            <a:r>
              <a:rPr lang="en-US" sz="2400" u="sng"/>
              <a:t>F1-Score</a:t>
            </a:r>
            <a:r>
              <a:rPr lang="en-US" sz="2400"/>
              <a:t>:</a:t>
            </a:r>
            <a:br>
              <a:rPr lang="en-US" sz="2400"/>
            </a:br>
            <a:r>
              <a:rPr lang="en-US" sz="2400"/>
              <a:t>                 The F1-Score is the harmonic mean of precision and recall, providing a balanced measure of a model's performance.</a:t>
            </a:r>
            <a:br>
              <a:rPr lang="en-US" sz="2400"/>
            </a:br>
            <a:br>
              <a:rPr lang="en-US" sz="2400"/>
            </a:br>
            <a:br>
              <a:rPr lang="en-US" sz="2400"/>
            </a:br>
            <a:r>
              <a:rPr lang="en-US" sz="2400"/>
              <a:t>This table offers a quick comparison of how different models performed in predicting registration trends, helping readers understand which model might be the most suitable for their specific use case. we can customize this table with our actual model performance metrics and model names.</a:t>
            </a:r>
            <a:br>
              <a:rPr lang="en-US" sz="2400"/>
            </a:b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1" name="Shape 2391"/>
        <p:cNvGrpSpPr/>
        <p:nvPr/>
      </p:nvGrpSpPr>
      <p:grpSpPr>
        <a:xfrm>
          <a:off x="0" y="0"/>
          <a:ext cx="0" cy="0"/>
          <a:chOff x="0" y="0"/>
          <a:chExt cx="0" cy="0"/>
        </a:xfrm>
      </p:grpSpPr>
      <p:sp>
        <p:nvSpPr>
          <p:cNvPr id="2392" name="Google Shape;2392;p36"/>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3" name="Google Shape;2393;p36"/>
          <p:cNvSpPr/>
          <p:nvPr/>
        </p:nvSpPr>
        <p:spPr>
          <a:xfrm>
            <a:off x="613621" y="86535"/>
            <a:ext cx="4995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Table 1: Dataset Description</a:t>
            </a:r>
            <a:endParaRPr/>
          </a:p>
        </p:txBody>
      </p:sp>
      <p:graphicFrame>
        <p:nvGraphicFramePr>
          <p:cNvPr id="2394" name="Google Shape;2394;p36"/>
          <p:cNvGraphicFramePr/>
          <p:nvPr/>
        </p:nvGraphicFramePr>
        <p:xfrm>
          <a:off x="139826" y="701559"/>
          <a:ext cx="3000000" cy="3000000"/>
        </p:xfrm>
        <a:graphic>
          <a:graphicData uri="http://schemas.openxmlformats.org/drawingml/2006/table">
            <a:tbl>
              <a:tblPr bandRow="1" firstRow="1">
                <a:noFill/>
                <a:tableStyleId>{54D4B386-CA3C-4DF5-83FE-325F66905819}</a:tableStyleId>
              </a:tblPr>
              <a:tblGrid>
                <a:gridCol w="1649850"/>
                <a:gridCol w="1813600"/>
                <a:gridCol w="1557200"/>
                <a:gridCol w="1578775"/>
                <a:gridCol w="1649850"/>
                <a:gridCol w="2719500"/>
              </a:tblGrid>
              <a:tr h="1198475">
                <a:tc>
                  <a:txBody>
                    <a:bodyPr/>
                    <a:lstStyle/>
                    <a:p>
                      <a:pPr indent="0" lvl="0" marL="0" marR="0" rtl="0" algn="l">
                        <a:spcBef>
                          <a:spcPts val="0"/>
                        </a:spcBef>
                        <a:spcAft>
                          <a:spcPts val="0"/>
                        </a:spcAft>
                        <a:buNone/>
                      </a:pPr>
                      <a:r>
                        <a:rPr lang="en-US" sz="1800"/>
                        <a:t> Dataset </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Source </a:t>
                      </a:r>
                      <a:endParaRPr sz="1800"/>
                    </a:p>
                  </a:txBody>
                  <a:tcPr marT="45725" marB="45725" marR="91450" marL="91450"/>
                </a:tc>
                <a:tc>
                  <a:txBody>
                    <a:bodyPr/>
                    <a:lstStyle/>
                    <a:p>
                      <a:pPr indent="0" lvl="0" marL="0" marR="0" rtl="0" algn="l">
                        <a:spcBef>
                          <a:spcPts val="0"/>
                        </a:spcBef>
                        <a:spcAft>
                          <a:spcPts val="0"/>
                        </a:spcAft>
                        <a:buNone/>
                      </a:pPr>
                      <a:r>
                        <a:rPr lang="en-US" sz="1800"/>
                        <a:t>Data Range </a:t>
                      </a:r>
                      <a:endParaRPr sz="1800"/>
                    </a:p>
                  </a:txBody>
                  <a:tcPr marT="45725" marB="45725" marR="91450" marL="91450"/>
                </a:tc>
                <a:tc>
                  <a:txBody>
                    <a:bodyPr/>
                    <a:lstStyle/>
                    <a:p>
                      <a:pPr indent="0" lvl="0" marL="0" marR="0" rtl="0" algn="l">
                        <a:spcBef>
                          <a:spcPts val="0"/>
                        </a:spcBef>
                        <a:spcAft>
                          <a:spcPts val="0"/>
                        </a:spcAft>
                        <a:buNone/>
                      </a:pPr>
                      <a:r>
                        <a:rPr lang="en-US" sz="1800"/>
                        <a:t>Number of Records </a:t>
                      </a:r>
                      <a:endParaRPr sz="1800"/>
                    </a:p>
                  </a:txBody>
                  <a:tcPr marT="45725" marB="45725" marR="91450" marL="91450"/>
                </a:tc>
                <a:tc>
                  <a:txBody>
                    <a:bodyPr/>
                    <a:lstStyle/>
                    <a:p>
                      <a:pPr indent="0" lvl="0" marL="0" marR="0" rtl="0" algn="l">
                        <a:spcBef>
                          <a:spcPts val="0"/>
                        </a:spcBef>
                        <a:spcAft>
                          <a:spcPts val="0"/>
                        </a:spcAft>
                        <a:buNone/>
                      </a:pPr>
                      <a:r>
                        <a:rPr lang="en-US" sz="1800"/>
                        <a:t>Key Variables </a:t>
                      </a:r>
                      <a:endParaRPr sz="1800"/>
                    </a:p>
                  </a:txBody>
                  <a:tcPr marT="45725" marB="45725" marR="91450" marL="91450"/>
                </a:tc>
              </a:tr>
              <a:tr h="1198475">
                <a:tc>
                  <a:txBody>
                    <a:bodyPr/>
                    <a:lstStyle/>
                    <a:p>
                      <a:pPr indent="0" lvl="0" marL="0" marR="0" rtl="0" algn="l">
                        <a:spcBef>
                          <a:spcPts val="0"/>
                        </a:spcBef>
                        <a:spcAft>
                          <a:spcPts val="0"/>
                        </a:spcAft>
                        <a:buNone/>
                      </a:pPr>
                      <a:r>
                        <a:rPr lang="en-US" sz="1800"/>
                        <a:t>Company Data </a:t>
                      </a:r>
                      <a:endParaRPr sz="1800"/>
                    </a:p>
                  </a:txBody>
                  <a:tcPr marT="45725" marB="45725" marR="91450" marL="91450"/>
                </a:tc>
                <a:tc>
                  <a:txBody>
                    <a:bodyPr/>
                    <a:lstStyle/>
                    <a:p>
                      <a:pPr indent="0" lvl="0" marL="0" marR="0" rtl="0" algn="l">
                        <a:spcBef>
                          <a:spcPts val="0"/>
                        </a:spcBef>
                        <a:spcAft>
                          <a:spcPts val="0"/>
                        </a:spcAft>
                        <a:buNone/>
                      </a:pPr>
                      <a:r>
                        <a:rPr lang="en-US" sz="1800"/>
                        <a:t>Company registration records </a:t>
                      </a:r>
                      <a:endParaRPr sz="1800"/>
                    </a:p>
                  </a:txBody>
                  <a:tcPr marT="45725" marB="45725" marR="91450" marL="91450"/>
                </a:tc>
                <a:tc>
                  <a:txBody>
                    <a:bodyPr/>
                    <a:lstStyle/>
                    <a:p>
                      <a:pPr indent="0" lvl="0" marL="0" marR="0" rtl="0" algn="l">
                        <a:spcBef>
                          <a:spcPts val="0"/>
                        </a:spcBef>
                        <a:spcAft>
                          <a:spcPts val="0"/>
                        </a:spcAft>
                        <a:buNone/>
                      </a:pPr>
                      <a:r>
                        <a:rPr lang="en-US" sz="1800"/>
                        <a:t>Registrar of Companies </a:t>
                      </a:r>
                      <a:endParaRPr sz="1800"/>
                    </a:p>
                  </a:txBody>
                  <a:tcPr marT="45725" marB="45725" marR="91450" marL="91450"/>
                </a:tc>
                <a:tc>
                  <a:txBody>
                    <a:bodyPr/>
                    <a:lstStyle/>
                    <a:p>
                      <a:pPr indent="0" lvl="0" marL="0" marR="0" rtl="0" algn="l">
                        <a:spcBef>
                          <a:spcPts val="0"/>
                        </a:spcBef>
                        <a:spcAft>
                          <a:spcPts val="0"/>
                        </a:spcAft>
                        <a:buNone/>
                      </a:pPr>
                      <a:r>
                        <a:rPr lang="en-US" sz="1800"/>
                        <a:t>2010-2023 </a:t>
                      </a:r>
                      <a:endParaRPr sz="1800"/>
                    </a:p>
                  </a:txBody>
                  <a:tcPr marT="45725" marB="45725" marR="91450" marL="91450"/>
                </a:tc>
                <a:tc>
                  <a:txBody>
                    <a:bodyPr/>
                    <a:lstStyle/>
                    <a:p>
                      <a:pPr indent="0" lvl="0" marL="0" marR="0" rtl="0" algn="l">
                        <a:spcBef>
                          <a:spcPts val="0"/>
                        </a:spcBef>
                        <a:spcAft>
                          <a:spcPts val="0"/>
                        </a:spcAft>
                        <a:buNone/>
                      </a:pPr>
                      <a:r>
                        <a:rPr lang="en-US" sz="1800"/>
                        <a:t>50,000 </a:t>
                      </a:r>
                      <a:endParaRPr sz="1800"/>
                    </a:p>
                  </a:txBody>
                  <a:tcPr marT="45725" marB="45725" marR="91450" marL="91450"/>
                </a:tc>
                <a:tc>
                  <a:txBody>
                    <a:bodyPr/>
                    <a:lstStyle/>
                    <a:p>
                      <a:pPr indent="0" lvl="0" marL="0" marR="0" rtl="0" algn="l">
                        <a:spcBef>
                          <a:spcPts val="0"/>
                        </a:spcBef>
                        <a:spcAft>
                          <a:spcPts val="0"/>
                        </a:spcAft>
                        <a:buNone/>
                      </a:pPr>
                      <a:r>
                        <a:rPr lang="en-US" sz="1800"/>
                        <a:t>Company Name, Registration Date, Industry, Location, Ownership Structure </a:t>
                      </a:r>
                      <a:endParaRPr sz="1800"/>
                    </a:p>
                  </a:txBody>
                  <a:tcPr marT="45725" marB="45725" marR="91450" marL="91450"/>
                </a:tc>
              </a:tr>
              <a:tr h="1198475">
                <a:tc>
                  <a:txBody>
                    <a:bodyPr/>
                    <a:lstStyle/>
                    <a:p>
                      <a:pPr indent="0" lvl="0" marL="0" marR="0" rtl="0" algn="l">
                        <a:spcBef>
                          <a:spcPts val="0"/>
                        </a:spcBef>
                        <a:spcAft>
                          <a:spcPts val="0"/>
                        </a:spcAft>
                        <a:buNone/>
                      </a:pPr>
                      <a:r>
                        <a:rPr lang="en-US" sz="1800"/>
                        <a:t>Economic Indicators </a:t>
                      </a:r>
                      <a:endParaRPr sz="1800"/>
                    </a:p>
                  </a:txBody>
                  <a:tcPr marT="45725" marB="45725" marR="91450" marL="91450"/>
                </a:tc>
                <a:tc>
                  <a:txBody>
                    <a:bodyPr/>
                    <a:lstStyle/>
                    <a:p>
                      <a:pPr indent="0" lvl="0" marL="0" marR="0" rtl="0" algn="l">
                        <a:spcBef>
                          <a:spcPts val="0"/>
                        </a:spcBef>
                        <a:spcAft>
                          <a:spcPts val="0"/>
                        </a:spcAft>
                        <a:buNone/>
                      </a:pPr>
                      <a:r>
                        <a:rPr lang="en-US" sz="1800"/>
                        <a:t>Economic data such as GDP, unemployment</a:t>
                      </a:r>
                      <a:endParaRPr sz="1800"/>
                    </a:p>
                  </a:txBody>
                  <a:tcPr marT="45725" marB="45725" marR="91450" marL="91450"/>
                </a:tc>
                <a:tc>
                  <a:txBody>
                    <a:bodyPr/>
                    <a:lstStyle/>
                    <a:p>
                      <a:pPr indent="0" lvl="0" marL="0" marR="0" rtl="0" algn="l">
                        <a:spcBef>
                          <a:spcPts val="0"/>
                        </a:spcBef>
                        <a:spcAft>
                          <a:spcPts val="0"/>
                        </a:spcAft>
                        <a:buNone/>
                      </a:pPr>
                      <a:r>
                        <a:rPr lang="en-US" sz="1800"/>
                        <a:t>Government Economic Agencies</a:t>
                      </a:r>
                      <a:endParaRPr sz="1800"/>
                    </a:p>
                  </a:txBody>
                  <a:tcPr marT="45725" marB="45725" marR="91450" marL="91450"/>
                </a:tc>
                <a:tc>
                  <a:txBody>
                    <a:bodyPr/>
                    <a:lstStyle/>
                    <a:p>
                      <a:pPr indent="0" lvl="0" marL="0" marR="0" rtl="0" algn="l">
                        <a:spcBef>
                          <a:spcPts val="0"/>
                        </a:spcBef>
                        <a:spcAft>
                          <a:spcPts val="0"/>
                        </a:spcAft>
                        <a:buNone/>
                      </a:pPr>
                      <a:r>
                        <a:rPr lang="en-US" sz="1800"/>
                        <a:t>2010-2023</a:t>
                      </a:r>
                      <a:endParaRPr sz="1800"/>
                    </a:p>
                  </a:txBody>
                  <a:tcPr marT="45725" marB="45725" marR="91450" marL="91450"/>
                </a:tc>
                <a:tc>
                  <a:txBody>
                    <a:bodyPr/>
                    <a:lstStyle/>
                    <a:p>
                      <a:pPr indent="0" lvl="0" marL="0" marR="0" rtl="0" algn="l">
                        <a:spcBef>
                          <a:spcPts val="0"/>
                        </a:spcBef>
                        <a:spcAft>
                          <a:spcPts val="0"/>
                        </a:spcAft>
                        <a:buNone/>
                      </a:pPr>
                      <a:r>
                        <a:rPr lang="en-US" sz="1800"/>
                        <a:t>168</a:t>
                      </a:r>
                      <a:endParaRPr sz="1800"/>
                    </a:p>
                  </a:txBody>
                  <a:tcPr marT="45725" marB="45725" marR="91450" marL="91450"/>
                </a:tc>
                <a:tc>
                  <a:txBody>
                    <a:bodyPr/>
                    <a:lstStyle/>
                    <a:p>
                      <a:pPr indent="0" lvl="0" marL="0" marR="0" rtl="0" algn="l">
                        <a:spcBef>
                          <a:spcPts val="0"/>
                        </a:spcBef>
                        <a:spcAft>
                          <a:spcPts val="0"/>
                        </a:spcAft>
                        <a:buNone/>
                      </a:pPr>
                      <a:r>
                        <a:rPr lang="en-US" sz="1800"/>
                        <a:t>GDP, Unemployment Rate, Inflation Rate </a:t>
                      </a:r>
                      <a:endParaRPr sz="1800"/>
                    </a:p>
                  </a:txBody>
                  <a:tcPr marT="45725" marB="45725" marR="91450" marL="91450"/>
                </a:tc>
              </a:tr>
              <a:tr h="1198475">
                <a:tc>
                  <a:txBody>
                    <a:bodyPr/>
                    <a:lstStyle/>
                    <a:p>
                      <a:pPr indent="0" lvl="0" marL="0" marR="0" rtl="0" algn="l">
                        <a:spcBef>
                          <a:spcPts val="0"/>
                        </a:spcBef>
                        <a:spcAft>
                          <a:spcPts val="0"/>
                        </a:spcAft>
                        <a:buNone/>
                      </a:pPr>
                      <a:r>
                        <a:rPr lang="en-US" sz="1800"/>
                        <a:t>Legal Framework </a:t>
                      </a:r>
                      <a:endParaRPr sz="1800"/>
                    </a:p>
                  </a:txBody>
                  <a:tcPr marT="45725" marB="45725" marR="91450" marL="91450"/>
                </a:tc>
                <a:tc>
                  <a:txBody>
                    <a:bodyPr/>
                    <a:lstStyle/>
                    <a:p>
                      <a:pPr indent="0" lvl="0" marL="0" marR="0" rtl="0" algn="l">
                        <a:spcBef>
                          <a:spcPts val="0"/>
                        </a:spcBef>
                        <a:spcAft>
                          <a:spcPts val="0"/>
                        </a:spcAft>
                        <a:buNone/>
                      </a:pPr>
                      <a:r>
                        <a:rPr lang="en-US" sz="1800"/>
                        <a:t>Legal regulations and policy changes </a:t>
                      </a:r>
                      <a:endParaRPr sz="1800"/>
                    </a:p>
                  </a:txBody>
                  <a:tcPr marT="45725" marB="45725" marR="91450" marL="91450"/>
                </a:tc>
                <a:tc>
                  <a:txBody>
                    <a:bodyPr/>
                    <a:lstStyle/>
                    <a:p>
                      <a:pPr indent="0" lvl="0" marL="0" marR="0" rtl="0" algn="l">
                        <a:spcBef>
                          <a:spcPts val="0"/>
                        </a:spcBef>
                        <a:spcAft>
                          <a:spcPts val="0"/>
                        </a:spcAft>
                        <a:buNone/>
                      </a:pPr>
                      <a:r>
                        <a:rPr lang="en-US" sz="1800"/>
                        <a:t>Government Legislation </a:t>
                      </a:r>
                      <a:endParaRPr sz="1800"/>
                    </a:p>
                  </a:txBody>
                  <a:tcPr marT="45725" marB="45725" marR="91450" marL="91450"/>
                </a:tc>
                <a:tc>
                  <a:txBody>
                    <a:bodyPr/>
                    <a:lstStyle/>
                    <a:p>
                      <a:pPr indent="0" lvl="0" marL="0" marR="0" rtl="0" algn="l">
                        <a:spcBef>
                          <a:spcPts val="0"/>
                        </a:spcBef>
                        <a:spcAft>
                          <a:spcPts val="0"/>
                        </a:spcAft>
                        <a:buNone/>
                      </a:pPr>
                      <a:r>
                        <a:rPr lang="en-US" sz="1800"/>
                        <a:t>2010-2023</a:t>
                      </a:r>
                      <a:endParaRPr sz="1800"/>
                    </a:p>
                  </a:txBody>
                  <a:tcPr marT="45725" marB="45725" marR="91450" marL="91450"/>
                </a:tc>
                <a:tc>
                  <a:txBody>
                    <a:bodyPr/>
                    <a:lstStyle/>
                    <a:p>
                      <a:pPr indent="0" lvl="0" marL="0" marR="0" rtl="0" algn="l">
                        <a:spcBef>
                          <a:spcPts val="0"/>
                        </a:spcBef>
                        <a:spcAft>
                          <a:spcPts val="0"/>
                        </a:spcAft>
                        <a:buNone/>
                      </a:pPr>
                      <a:r>
                        <a:rPr lang="en-US" sz="1800"/>
                        <a:t>50</a:t>
                      </a:r>
                      <a:endParaRPr sz="1800"/>
                    </a:p>
                  </a:txBody>
                  <a:tcPr marT="45725" marB="45725" marR="91450" marL="91450"/>
                </a:tc>
                <a:tc>
                  <a:txBody>
                    <a:bodyPr/>
                    <a:lstStyle/>
                    <a:p>
                      <a:pPr indent="0" lvl="0" marL="0" marR="0" rtl="0" algn="l">
                        <a:spcBef>
                          <a:spcPts val="0"/>
                        </a:spcBef>
                        <a:spcAft>
                          <a:spcPts val="0"/>
                        </a:spcAft>
                        <a:buNone/>
                      </a:pPr>
                      <a:r>
                        <a:rPr lang="en-US" sz="1800"/>
                        <a:t>Regulation Change Date, Description</a:t>
                      </a:r>
                      <a:endParaRPr sz="1800"/>
                    </a:p>
                  </a:txBody>
                  <a:tcPr marT="45725" marB="45725" marR="91450" marL="91450"/>
                </a:tc>
              </a:tr>
              <a:tr h="1198475">
                <a:tc>
                  <a:txBody>
                    <a:bodyPr/>
                    <a:lstStyle/>
                    <a:p>
                      <a:pPr indent="0" lvl="0" marL="0" marR="0" rtl="0" algn="l">
                        <a:spcBef>
                          <a:spcPts val="0"/>
                        </a:spcBef>
                        <a:spcAft>
                          <a:spcPts val="0"/>
                        </a:spcAft>
                        <a:buNone/>
                      </a:pPr>
                      <a:r>
                        <a:rPr lang="en-US" sz="1800"/>
                        <a:t>Market Data </a:t>
                      </a:r>
                      <a:endParaRPr sz="1800"/>
                    </a:p>
                  </a:txBody>
                  <a:tcPr marT="45725" marB="45725" marR="91450" marL="91450"/>
                </a:tc>
                <a:tc>
                  <a:txBody>
                    <a:bodyPr/>
                    <a:lstStyle/>
                    <a:p>
                      <a:pPr indent="0" lvl="0" marL="0" marR="0" rtl="0" algn="l">
                        <a:spcBef>
                          <a:spcPts val="0"/>
                        </a:spcBef>
                        <a:spcAft>
                          <a:spcPts val="0"/>
                        </a:spcAft>
                        <a:buNone/>
                      </a:pPr>
                      <a:r>
                        <a:rPr lang="en-US" sz="1800"/>
                        <a:t>Stock market indices and trends</a:t>
                      </a:r>
                      <a:endParaRPr sz="1800"/>
                    </a:p>
                  </a:txBody>
                  <a:tcPr marT="45725" marB="45725" marR="91450" marL="91450"/>
                </a:tc>
                <a:tc>
                  <a:txBody>
                    <a:bodyPr/>
                    <a:lstStyle/>
                    <a:p>
                      <a:pPr indent="0" lvl="0" marL="0" marR="0" rtl="0" algn="l">
                        <a:spcBef>
                          <a:spcPts val="0"/>
                        </a:spcBef>
                        <a:spcAft>
                          <a:spcPts val="0"/>
                        </a:spcAft>
                        <a:buNone/>
                      </a:pPr>
                      <a:r>
                        <a:rPr lang="en-US" sz="1800"/>
                        <a:t>Financial Exchanges </a:t>
                      </a:r>
                      <a:endParaRPr sz="1800"/>
                    </a:p>
                  </a:txBody>
                  <a:tcPr marT="45725" marB="45725" marR="91450" marL="91450"/>
                </a:tc>
                <a:tc>
                  <a:txBody>
                    <a:bodyPr/>
                    <a:lstStyle/>
                    <a:p>
                      <a:pPr indent="0" lvl="0" marL="0" marR="0" rtl="0" algn="l">
                        <a:spcBef>
                          <a:spcPts val="0"/>
                        </a:spcBef>
                        <a:spcAft>
                          <a:spcPts val="0"/>
                        </a:spcAft>
                        <a:buNone/>
                      </a:pPr>
                      <a:r>
                        <a:rPr lang="en-US" sz="1800"/>
                        <a:t>2010-2023 </a:t>
                      </a:r>
                      <a:endParaRPr sz="1800"/>
                    </a:p>
                  </a:txBody>
                  <a:tcPr marT="45725" marB="45725" marR="91450" marL="91450"/>
                </a:tc>
                <a:tc>
                  <a:txBody>
                    <a:bodyPr/>
                    <a:lstStyle/>
                    <a:p>
                      <a:pPr indent="0" lvl="0" marL="0" marR="0" rtl="0" algn="l">
                        <a:spcBef>
                          <a:spcPts val="0"/>
                        </a:spcBef>
                        <a:spcAft>
                          <a:spcPts val="0"/>
                        </a:spcAft>
                        <a:buNone/>
                      </a:pPr>
                      <a:r>
                        <a:rPr lang="en-US" sz="1800"/>
                        <a:t>1565 </a:t>
                      </a:r>
                      <a:endParaRPr sz="1800"/>
                    </a:p>
                  </a:txBody>
                  <a:tcPr marT="45725" marB="45725" marR="91450" marL="91450"/>
                </a:tc>
                <a:tc>
                  <a:txBody>
                    <a:bodyPr/>
                    <a:lstStyle/>
                    <a:p>
                      <a:pPr indent="0" lvl="0" marL="0" marR="0" rtl="0" algn="l">
                        <a:spcBef>
                          <a:spcPts val="0"/>
                        </a:spcBef>
                        <a:spcAft>
                          <a:spcPts val="0"/>
                        </a:spcAft>
                        <a:buNone/>
                      </a:pPr>
                      <a:r>
                        <a:rPr lang="en-US" sz="1800"/>
                        <a:t>Stock Index, Trading Volume, Market Capitalization </a:t>
                      </a:r>
                      <a:endParaRPr sz="1800"/>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37"/>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00" name="Google Shape;2400;p37"/>
          <p:cNvSpPr/>
          <p:nvPr/>
        </p:nvSpPr>
        <p:spPr>
          <a:xfrm>
            <a:off x="144856" y="441894"/>
            <a:ext cx="8799900" cy="954000"/>
          </a:xfrm>
          <a:prstGeom prst="rect">
            <a:avLst/>
          </a:prstGeom>
          <a:noFill/>
          <a:ln>
            <a:noFill/>
          </a:ln>
        </p:spPr>
        <p:txBody>
          <a:bodyPr anchorCtr="0" anchor="t" bIns="45700" lIns="91425" spcFirstLastPara="1" rIns="91425" wrap="square" tIns="45700">
            <a:noAutofit/>
          </a:bodyPr>
          <a:lstStyle/>
          <a:p>
            <a:pPr indent="0" lvl="8" marL="0" marR="0" rtl="0" algn="ctr">
              <a:spcBef>
                <a:spcPts val="0"/>
              </a:spcBef>
              <a:spcAft>
                <a:spcPts val="0"/>
              </a:spcAft>
              <a:buNone/>
            </a:pPr>
            <a:r>
              <a:rPr b="1" i="0" lang="en-US" sz="2800" u="none" cap="none" strike="noStrike">
                <a:solidFill>
                  <a:schemeClr val="dk1"/>
                </a:solidFill>
                <a:latin typeface="Arial"/>
                <a:ea typeface="Arial"/>
                <a:cs typeface="Arial"/>
                <a:sym typeface="Arial"/>
              </a:rPr>
              <a:t>Table 2: Additional Dataset for Economic Factors</a:t>
            </a:r>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p:txBody>
      </p:sp>
      <p:graphicFrame>
        <p:nvGraphicFramePr>
          <p:cNvPr id="2401" name="Google Shape;2401;p37"/>
          <p:cNvGraphicFramePr/>
          <p:nvPr/>
        </p:nvGraphicFramePr>
        <p:xfrm>
          <a:off x="0" y="2132007"/>
          <a:ext cx="3000000" cy="3000000"/>
        </p:xfrm>
        <a:graphic>
          <a:graphicData uri="http://schemas.openxmlformats.org/drawingml/2006/table">
            <a:tbl>
              <a:tblPr bandRow="1" firstRow="1">
                <a:noFill/>
                <a:tableStyleId>{54D4B386-CA3C-4DF5-83FE-325F66905819}</a:tableStyleId>
              </a:tblPr>
              <a:tblGrid>
                <a:gridCol w="1649850"/>
                <a:gridCol w="1813600"/>
                <a:gridCol w="1557200"/>
                <a:gridCol w="1578775"/>
                <a:gridCol w="1649850"/>
                <a:gridCol w="2719500"/>
              </a:tblGrid>
              <a:tr h="1198475">
                <a:tc>
                  <a:txBody>
                    <a:bodyPr/>
                    <a:lstStyle/>
                    <a:p>
                      <a:pPr indent="0" lvl="0" marL="0" marR="0" rtl="0" algn="l">
                        <a:spcBef>
                          <a:spcPts val="0"/>
                        </a:spcBef>
                        <a:spcAft>
                          <a:spcPts val="0"/>
                        </a:spcAft>
                        <a:buNone/>
                      </a:pPr>
                      <a:r>
                        <a:rPr lang="en-US" sz="1800"/>
                        <a:t> Dataset </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Source </a:t>
                      </a:r>
                      <a:endParaRPr sz="1800"/>
                    </a:p>
                  </a:txBody>
                  <a:tcPr marT="45725" marB="45725" marR="91450" marL="91450"/>
                </a:tc>
                <a:tc>
                  <a:txBody>
                    <a:bodyPr/>
                    <a:lstStyle/>
                    <a:p>
                      <a:pPr indent="0" lvl="0" marL="0" marR="0" rtl="0" algn="l">
                        <a:spcBef>
                          <a:spcPts val="0"/>
                        </a:spcBef>
                        <a:spcAft>
                          <a:spcPts val="0"/>
                        </a:spcAft>
                        <a:buNone/>
                      </a:pPr>
                      <a:r>
                        <a:rPr lang="en-US" sz="1800"/>
                        <a:t>Data Range </a:t>
                      </a:r>
                      <a:endParaRPr sz="1800"/>
                    </a:p>
                  </a:txBody>
                  <a:tcPr marT="45725" marB="45725" marR="91450" marL="91450"/>
                </a:tc>
                <a:tc>
                  <a:txBody>
                    <a:bodyPr/>
                    <a:lstStyle/>
                    <a:p>
                      <a:pPr indent="0" lvl="0" marL="0" marR="0" rtl="0" algn="l">
                        <a:spcBef>
                          <a:spcPts val="0"/>
                        </a:spcBef>
                        <a:spcAft>
                          <a:spcPts val="0"/>
                        </a:spcAft>
                        <a:buNone/>
                      </a:pPr>
                      <a:r>
                        <a:rPr lang="en-US" sz="1800"/>
                        <a:t>Number of Records </a:t>
                      </a:r>
                      <a:endParaRPr sz="1800"/>
                    </a:p>
                  </a:txBody>
                  <a:tcPr marT="45725" marB="45725" marR="91450" marL="91450"/>
                </a:tc>
                <a:tc>
                  <a:txBody>
                    <a:bodyPr/>
                    <a:lstStyle/>
                    <a:p>
                      <a:pPr indent="0" lvl="0" marL="0" marR="0" rtl="0" algn="l">
                        <a:spcBef>
                          <a:spcPts val="0"/>
                        </a:spcBef>
                        <a:spcAft>
                          <a:spcPts val="0"/>
                        </a:spcAft>
                        <a:buNone/>
                      </a:pPr>
                      <a:r>
                        <a:rPr lang="en-US" sz="1800"/>
                        <a:t>Key Variables </a:t>
                      </a:r>
                      <a:endParaRPr sz="1800"/>
                    </a:p>
                  </a:txBody>
                  <a:tcPr marT="45725" marB="45725" marR="91450" marL="91450"/>
                </a:tc>
              </a:tr>
              <a:tr h="1630825">
                <a:tc>
                  <a:txBody>
                    <a:bodyPr/>
                    <a:lstStyle/>
                    <a:p>
                      <a:pPr indent="0" lvl="0" marL="0" marR="0" rtl="0" algn="l">
                        <a:spcBef>
                          <a:spcPts val="0"/>
                        </a:spcBef>
                        <a:spcAft>
                          <a:spcPts val="0"/>
                        </a:spcAft>
                        <a:buNone/>
                      </a:pPr>
                      <a:r>
                        <a:rPr lang="en-US" sz="1800"/>
                        <a:t>Business Confidence </a:t>
                      </a:r>
                      <a:endParaRPr sz="1800"/>
                    </a:p>
                  </a:txBody>
                  <a:tcPr marT="45725" marB="45725" marR="91450" marL="91450"/>
                </a:tc>
                <a:tc>
                  <a:txBody>
                    <a:bodyPr/>
                    <a:lstStyle/>
                    <a:p>
                      <a:pPr indent="0" lvl="0" marL="0" marR="0" rtl="0" algn="l">
                        <a:spcBef>
                          <a:spcPts val="0"/>
                        </a:spcBef>
                        <a:spcAft>
                          <a:spcPts val="0"/>
                        </a:spcAft>
                        <a:buNone/>
                      </a:pPr>
                      <a:r>
                        <a:rPr lang="en-US" sz="1800"/>
                        <a:t>Business sentiment and confidence</a:t>
                      </a:r>
                      <a:endParaRPr sz="1800"/>
                    </a:p>
                  </a:txBody>
                  <a:tcPr marT="45725" marB="45725" marR="91450" marL="91450"/>
                </a:tc>
                <a:tc>
                  <a:txBody>
                    <a:bodyPr/>
                    <a:lstStyle/>
                    <a:p>
                      <a:pPr indent="0" lvl="0" marL="0" marR="0" rtl="0" algn="l">
                        <a:spcBef>
                          <a:spcPts val="0"/>
                        </a:spcBef>
                        <a:spcAft>
                          <a:spcPts val="0"/>
                        </a:spcAft>
                        <a:buNone/>
                      </a:pPr>
                      <a:r>
                        <a:rPr lang="en-US" sz="1800"/>
                        <a:t>National Business Surveys </a:t>
                      </a:r>
                      <a:endParaRPr sz="1800"/>
                    </a:p>
                  </a:txBody>
                  <a:tcPr marT="45725" marB="45725" marR="91450" marL="91450"/>
                </a:tc>
                <a:tc>
                  <a:txBody>
                    <a:bodyPr/>
                    <a:lstStyle/>
                    <a:p>
                      <a:pPr indent="0" lvl="0" marL="0" marR="0" rtl="0" algn="l">
                        <a:spcBef>
                          <a:spcPts val="0"/>
                        </a:spcBef>
                        <a:spcAft>
                          <a:spcPts val="0"/>
                        </a:spcAft>
                        <a:buNone/>
                      </a:pPr>
                      <a:r>
                        <a:rPr lang="en-US" sz="1800"/>
                        <a:t>2010-2023</a:t>
                      </a:r>
                      <a:endParaRPr sz="1800"/>
                    </a:p>
                  </a:txBody>
                  <a:tcPr marT="45725" marB="45725" marR="91450" marL="91450"/>
                </a:tc>
                <a:tc>
                  <a:txBody>
                    <a:bodyPr/>
                    <a:lstStyle/>
                    <a:p>
                      <a:pPr indent="0" lvl="0" marL="0" marR="0" rtl="0" algn="l">
                        <a:spcBef>
                          <a:spcPts val="0"/>
                        </a:spcBef>
                        <a:spcAft>
                          <a:spcPts val="0"/>
                        </a:spcAft>
                        <a:buNone/>
                      </a:pPr>
                      <a:r>
                        <a:rPr lang="en-US" sz="1800"/>
                        <a:t>150 </a:t>
                      </a:r>
                      <a:endParaRPr sz="1800"/>
                    </a:p>
                  </a:txBody>
                  <a:tcPr marT="45725" marB="45725" marR="91450" marL="91450"/>
                </a:tc>
                <a:tc>
                  <a:txBody>
                    <a:bodyPr/>
                    <a:lstStyle/>
                    <a:p>
                      <a:pPr indent="0" lvl="0" marL="0" marR="0" rtl="0" algn="l">
                        <a:spcBef>
                          <a:spcPts val="0"/>
                        </a:spcBef>
                        <a:spcAft>
                          <a:spcPts val="0"/>
                        </a:spcAft>
                        <a:buNone/>
                      </a:pPr>
                      <a:r>
                        <a:rPr lang="en-US" sz="1800"/>
                        <a:t>Business Confidence Index, Economic Outlook, Investment Plans </a:t>
                      </a:r>
                      <a:endParaRPr sz="1800"/>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38"/>
          <p:cNvSpPr txBox="1"/>
          <p:nvPr>
            <p:ph type="ctrTitle"/>
          </p:nvPr>
        </p:nvSpPr>
        <p:spPr>
          <a:xfrm>
            <a:off x="1167494" y="1122363"/>
            <a:ext cx="6220200" cy="2387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6" name="Shape 2256"/>
        <p:cNvGrpSpPr/>
        <p:nvPr/>
      </p:nvGrpSpPr>
      <p:grpSpPr>
        <a:xfrm>
          <a:off x="0" y="0"/>
          <a:ext cx="0" cy="0"/>
          <a:chOff x="0" y="0"/>
          <a:chExt cx="0" cy="0"/>
        </a:xfrm>
      </p:grpSpPr>
      <p:sp>
        <p:nvSpPr>
          <p:cNvPr id="2257" name="Google Shape;2257;p17"/>
          <p:cNvSpPr txBox="1"/>
          <p:nvPr>
            <p:ph type="title"/>
          </p:nvPr>
        </p:nvSpPr>
        <p:spPr>
          <a:xfrm>
            <a:off x="731520" y="381000"/>
            <a:ext cx="102153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INTRODUCTION TO ROC AND COMPANY REGISTRATION:</a:t>
            </a:r>
            <a:endParaRPr/>
          </a:p>
        </p:txBody>
      </p:sp>
      <p:sp>
        <p:nvSpPr>
          <p:cNvPr id="2258" name="Google Shape;2258;p17"/>
          <p:cNvSpPr txBox="1"/>
          <p:nvPr>
            <p:ph idx="1" type="body"/>
          </p:nvPr>
        </p:nvSpPr>
        <p:spPr>
          <a:xfrm>
            <a:off x="223520" y="2296160"/>
            <a:ext cx="11724600" cy="4257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50000"/>
              </a:lnSpc>
              <a:spcBef>
                <a:spcPts val="0"/>
              </a:spcBef>
              <a:spcAft>
                <a:spcPts val="0"/>
              </a:spcAft>
              <a:buClr>
                <a:schemeClr val="lt1"/>
              </a:buClr>
              <a:buSzPct val="100000"/>
              <a:buNone/>
            </a:pPr>
            <a:r>
              <a:rPr lang="en-US"/>
              <a:t>The Registrar of Companies (RoC)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RoCs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RoC data, providing a deeper understanding of company registration dynamics and their impact on the business and regulatory landscape.</a:t>
            </a:r>
            <a:endParaRPr/>
          </a:p>
          <a:p>
            <a:pPr indent="0" lvl="0" marL="0" rtl="0" algn="l">
              <a:lnSpc>
                <a:spcPct val="150000"/>
              </a:lnSpc>
              <a:spcBef>
                <a:spcPts val="1000"/>
              </a:spcBef>
              <a:spcAft>
                <a:spcPts val="0"/>
              </a:spcAft>
              <a:buClr>
                <a:schemeClr val="lt1"/>
              </a:buClr>
              <a:buSzPct val="100000"/>
              <a:buNone/>
            </a:pPr>
            <a:r>
              <a:t/>
            </a:r>
            <a:endParaRPr/>
          </a:p>
        </p:txBody>
      </p:sp>
      <p:sp>
        <p:nvSpPr>
          <p:cNvPr id="2259" name="Google Shape;2259;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260" name="Google Shape;2260;p17"/>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 name="Shape 2264"/>
        <p:cNvGrpSpPr/>
        <p:nvPr/>
      </p:nvGrpSpPr>
      <p:grpSpPr>
        <a:xfrm>
          <a:off x="0" y="0"/>
          <a:ext cx="0" cy="0"/>
          <a:chOff x="0" y="0"/>
          <a:chExt cx="0" cy="0"/>
        </a:xfrm>
      </p:grpSpPr>
      <p:sp>
        <p:nvSpPr>
          <p:cNvPr id="2265" name="Google Shape;2265;p18"/>
          <p:cNvSpPr txBox="1"/>
          <p:nvPr>
            <p:ph idx="12" type="sldNum"/>
          </p:nvPr>
        </p:nvSpPr>
        <p:spPr>
          <a:xfrm>
            <a:off x="90678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6" name="Google Shape;2266;p18"/>
          <p:cNvSpPr/>
          <p:nvPr/>
        </p:nvSpPr>
        <p:spPr>
          <a:xfrm>
            <a:off x="4257040" y="431800"/>
            <a:ext cx="7935000" cy="600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AI-Driven Exploration and Prediction of Company Registration Trends with Registrar of Companies (RoC)</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Discover the power of AI in analyzing company registration data and predicting future trends. Unleash the potential of business insights like never before!</a:t>
            </a:r>
            <a:endParaRPr/>
          </a:p>
        </p:txBody>
      </p:sp>
      <p:pic>
        <p:nvPicPr>
          <p:cNvPr id="2267" name="Google Shape;2267;p18"/>
          <p:cNvPicPr preferRelativeResize="0"/>
          <p:nvPr/>
        </p:nvPicPr>
        <p:blipFill rotWithShape="1">
          <a:blip r:embed="rId3">
            <a:alphaModFix/>
          </a:blip>
          <a:srcRect b="0" l="0" r="0" t="0"/>
          <a:stretch/>
        </p:blipFill>
        <p:spPr>
          <a:xfrm>
            <a:off x="83820" y="431800"/>
            <a:ext cx="3634740" cy="5994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19"/>
          <p:cNvSpPr txBox="1"/>
          <p:nvPr>
            <p:ph type="title"/>
          </p:nvPr>
        </p:nvSpPr>
        <p:spPr>
          <a:xfrm>
            <a:off x="1140196" y="367352"/>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1. In-depth Exploration:</a:t>
            </a:r>
            <a:endParaRPr/>
          </a:p>
        </p:txBody>
      </p:sp>
      <p:sp>
        <p:nvSpPr>
          <p:cNvPr id="2273" name="Google Shape;2273;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274" name="Google Shape;2274;p19"/>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5" name="Google Shape;2275;p19"/>
          <p:cNvSpPr txBox="1"/>
          <p:nvPr>
            <p:ph idx="1" type="body"/>
          </p:nvPr>
        </p:nvSpPr>
        <p:spPr>
          <a:xfrm>
            <a:off x="1167493" y="2087563"/>
            <a:ext cx="9779100" cy="3366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project aims to dive deeply into the data related to registered companies. This exploration involves examining the details of each company, such as its name, registration date, type of company (e.g., LLC, Corporation), industry it operates in, and potentially even its financial data.The exploration seeks to uncover hidden patterns and insights within this data. These patterns could include trends in registration over time, regional variations in registration, or correlations between company types and economic indicators.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9" name="Shape 2279"/>
        <p:cNvGrpSpPr/>
        <p:nvPr/>
      </p:nvGrpSpPr>
      <p:grpSpPr>
        <a:xfrm>
          <a:off x="0" y="0"/>
          <a:ext cx="0" cy="0"/>
          <a:chOff x="0" y="0"/>
          <a:chExt cx="0" cy="0"/>
        </a:xfrm>
      </p:grpSpPr>
      <p:sp>
        <p:nvSpPr>
          <p:cNvPr id="2280" name="Google Shape;2280;p20"/>
          <p:cNvSpPr txBox="1"/>
          <p:nvPr>
            <p:ph type="title"/>
          </p:nvPr>
        </p:nvSpPr>
        <p:spPr>
          <a:xfrm>
            <a:off x="1140196" y="367352"/>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2. Predictive Analysis:</a:t>
            </a:r>
            <a:endParaRPr/>
          </a:p>
        </p:txBody>
      </p:sp>
      <p:sp>
        <p:nvSpPr>
          <p:cNvPr id="2281" name="Google Shape;2281;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282" name="Google Shape;2282;p20"/>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3" name="Google Shape;2283;p20"/>
          <p:cNvSpPr txBox="1"/>
          <p:nvPr>
            <p:ph idx="1" type="body"/>
          </p:nvPr>
        </p:nvSpPr>
        <p:spPr>
          <a:xfrm>
            <a:off x="1167493" y="2087563"/>
            <a:ext cx="9779100" cy="3366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sz="3200"/>
              <a:t>In addition to exploring historical data, the project seeks to predict future trends in company registrations. This is achieved through the application of advanced AI algorithms that can forecast registration trends</a:t>
            </a:r>
            <a:r>
              <a:rPr lang="en-U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7" name="Shape 2287"/>
        <p:cNvGrpSpPr/>
        <p:nvPr/>
      </p:nvGrpSpPr>
      <p:grpSpPr>
        <a:xfrm>
          <a:off x="0" y="0"/>
          <a:ext cx="0" cy="0"/>
          <a:chOff x="0" y="0"/>
          <a:chExt cx="0" cy="0"/>
        </a:xfrm>
      </p:grpSpPr>
      <p:sp>
        <p:nvSpPr>
          <p:cNvPr id="2288" name="Google Shape;2288;p21"/>
          <p:cNvSpPr txBox="1"/>
          <p:nvPr>
            <p:ph type="title"/>
          </p:nvPr>
        </p:nvSpPr>
        <p:spPr>
          <a:xfrm>
            <a:off x="717116" y="367352"/>
            <a:ext cx="105969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3. Identification of Unique Characteristics:</a:t>
            </a:r>
            <a:endParaRPr/>
          </a:p>
        </p:txBody>
      </p:sp>
      <p:sp>
        <p:nvSpPr>
          <p:cNvPr id="2289" name="Google Shape;2289;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290" name="Google Shape;2290;p21"/>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1" name="Google Shape;2291;p21"/>
          <p:cNvSpPr txBox="1"/>
          <p:nvPr>
            <p:ph idx="1" type="body"/>
          </p:nvPr>
        </p:nvSpPr>
        <p:spPr>
          <a:xfrm>
            <a:off x="1167493" y="2087563"/>
            <a:ext cx="9779100" cy="382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project goes beyond simple trend analysis and aims to identify unique characteristics and relationships among registered companies. This involves looking for distinctive traits that set certain companies apart from others.These unique characteristics could be related to the types of industries that are more likely to register in certain periods, the geographical locations where new companies tend to emerge, or other factors that differentiate companies within the ecosystem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5" name="Shape 2295"/>
        <p:cNvGrpSpPr/>
        <p:nvPr/>
      </p:nvGrpSpPr>
      <p:grpSpPr>
        <a:xfrm>
          <a:off x="0" y="0"/>
          <a:ext cx="0" cy="0"/>
          <a:chOff x="0" y="0"/>
          <a:chExt cx="0" cy="0"/>
        </a:xfrm>
      </p:grpSpPr>
      <p:sp>
        <p:nvSpPr>
          <p:cNvPr id="2296" name="Google Shape;2296;p22"/>
          <p:cNvSpPr txBox="1"/>
          <p:nvPr>
            <p:ph type="title"/>
          </p:nvPr>
        </p:nvSpPr>
        <p:spPr>
          <a:xfrm>
            <a:off x="717116" y="367352"/>
            <a:ext cx="105969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4. Enhanced Understanding of the Business Ecosystem:</a:t>
            </a:r>
            <a:endParaRPr/>
          </a:p>
        </p:txBody>
      </p:sp>
      <p:sp>
        <p:nvSpPr>
          <p:cNvPr id="2297" name="Google Shape;2297;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298" name="Google Shape;2298;p22"/>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9" name="Google Shape;2299;p22"/>
          <p:cNvSpPr txBox="1"/>
          <p:nvPr>
            <p:ph idx="1" type="body"/>
          </p:nvPr>
        </p:nvSpPr>
        <p:spPr>
          <a:xfrm>
            <a:off x="1167493" y="2087563"/>
            <a:ext cx="9779100" cy="382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3" name="Shape 2303"/>
        <p:cNvGrpSpPr/>
        <p:nvPr/>
      </p:nvGrpSpPr>
      <p:grpSpPr>
        <a:xfrm>
          <a:off x="0" y="0"/>
          <a:ext cx="0" cy="0"/>
          <a:chOff x="0" y="0"/>
          <a:chExt cx="0" cy="0"/>
        </a:xfrm>
      </p:grpSpPr>
      <p:sp>
        <p:nvSpPr>
          <p:cNvPr id="2304" name="Google Shape;2304;p23"/>
          <p:cNvSpPr txBox="1"/>
          <p:nvPr>
            <p:ph type="title"/>
          </p:nvPr>
        </p:nvSpPr>
        <p:spPr>
          <a:xfrm>
            <a:off x="717116" y="367352"/>
            <a:ext cx="105969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5. Informed Decision-Making:</a:t>
            </a:r>
            <a:endParaRPr/>
          </a:p>
        </p:txBody>
      </p:sp>
      <p:sp>
        <p:nvSpPr>
          <p:cNvPr id="2305" name="Google Shape;2305;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306" name="Google Shape;2306;p2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7" name="Google Shape;2307;p23"/>
          <p:cNvSpPr txBox="1"/>
          <p:nvPr>
            <p:ph idx="1" type="body"/>
          </p:nvPr>
        </p:nvSpPr>
        <p:spPr>
          <a:xfrm>
            <a:off x="1167493" y="2087563"/>
            <a:ext cx="9779100" cy="382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Foundry">
      <a:dk1>
        <a:srgbClr val="000000"/>
      </a:dk1>
      <a:lt1>
        <a:srgbClr val="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