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sldIdLst>
    <p:sldId id="256" r:id="rId5"/>
    <p:sldId id="257" r:id="rId6"/>
    <p:sldId id="258" r:id="rId7"/>
    <p:sldId id="260" r:id="rId8"/>
    <p:sldId id="276" r:id="rId9"/>
    <p:sldId id="277" r:id="rId10"/>
    <p:sldId id="278" r:id="rId11"/>
    <p:sldId id="279" r:id="rId12"/>
    <p:sldId id="259" r:id="rId13"/>
    <p:sldId id="265" r:id="rId14"/>
    <p:sldId id="266" r:id="rId15"/>
    <p:sldId id="280" r:id="rId16"/>
    <p:sldId id="26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0D6C0"/>
    <a:srgbClr val="8593A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70" d="100"/>
          <a:sy n="70" d="100"/>
        </p:scale>
        <p:origin x="-1008" y="-78"/>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9/30/2023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9/30/2023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9/30/2023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9/30/2023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9/30/2023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9/30/2023</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9/30/2023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9/30/2023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9/30/2023</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9/30/2023</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9/30/2023</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9/30/2023</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624084" y="1897039"/>
            <a:ext cx="8193206" cy="1514901"/>
          </a:xfrm>
        </p:spPr>
        <p:txBody>
          <a:bodyPr/>
          <a:lstStyle/>
          <a:p>
            <a:r>
              <a:rPr lang="en-US" sz="4400" dirty="0" smtClean="0"/>
              <a:t>IBM-ARTIFICIAL INTELLIGENCE GROUP 1</a:t>
            </a:r>
            <a:endParaRPr lang="en-US" sz="4400" dirty="0"/>
          </a:p>
        </p:txBody>
      </p:sp>
      <p:pic>
        <p:nvPicPr>
          <p:cNvPr id="1026" name="Picture 2" descr="C:\Users\Administrator.fees-PC\Downloads\VELAMMALLOGO.png"/>
          <p:cNvPicPr>
            <a:picLocks noChangeAspect="1" noChangeArrowheads="1"/>
          </p:cNvPicPr>
          <p:nvPr/>
        </p:nvPicPr>
        <p:blipFill>
          <a:blip r:embed="rId2"/>
          <a:srcRect/>
          <a:stretch>
            <a:fillRect/>
          </a:stretch>
        </p:blipFill>
        <p:spPr bwMode="auto">
          <a:xfrm>
            <a:off x="2238232" y="0"/>
            <a:ext cx="6332562" cy="2006221"/>
          </a:xfrm>
          <a:prstGeom prst="rect">
            <a:avLst/>
          </a:prstGeom>
          <a:noFill/>
        </p:spPr>
      </p:pic>
      <p:sp>
        <p:nvSpPr>
          <p:cNvPr id="5" name="TextBox 4"/>
          <p:cNvSpPr txBox="1"/>
          <p:nvPr/>
        </p:nvSpPr>
        <p:spPr>
          <a:xfrm>
            <a:off x="0" y="3753135"/>
            <a:ext cx="11395880" cy="954107"/>
          </a:xfrm>
          <a:prstGeom prst="rect">
            <a:avLst/>
          </a:prstGeom>
          <a:noFill/>
        </p:spPr>
        <p:txBody>
          <a:bodyPr wrap="square" rtlCol="0">
            <a:spAutoFit/>
          </a:bodyPr>
          <a:lstStyle/>
          <a:p>
            <a:r>
              <a:rPr lang="en-US" sz="2800" b="1" dirty="0" smtClean="0"/>
              <a:t>AI-Driven Exploration and Prediction of Company Registration Trends with Registrar of Companies (</a:t>
            </a:r>
            <a:r>
              <a:rPr lang="en-US" sz="2800" b="1" dirty="0" err="1" smtClean="0"/>
              <a:t>RoC</a:t>
            </a:r>
            <a:r>
              <a:rPr lang="en-US" sz="2800" b="1" dirty="0" smtClean="0"/>
              <a:t>)</a:t>
            </a:r>
            <a:endParaRPr lang="en-US" sz="2800" b="1" dirty="0"/>
          </a:p>
        </p:txBody>
      </p:sp>
      <p:sp>
        <p:nvSpPr>
          <p:cNvPr id="8" name="TextBox 7"/>
          <p:cNvSpPr txBox="1"/>
          <p:nvPr/>
        </p:nvSpPr>
        <p:spPr>
          <a:xfrm>
            <a:off x="0" y="3357348"/>
            <a:ext cx="9065815" cy="400110"/>
          </a:xfrm>
          <a:prstGeom prst="rect">
            <a:avLst/>
          </a:prstGeom>
          <a:noFill/>
        </p:spPr>
        <p:txBody>
          <a:bodyPr wrap="none" rtlCol="0">
            <a:spAutoFit/>
          </a:bodyPr>
          <a:lstStyle/>
          <a:p>
            <a:r>
              <a:rPr lang="en-US" sz="2000" b="1" dirty="0" smtClean="0">
                <a:solidFill>
                  <a:schemeClr val="accent6">
                    <a:lumMod val="50000"/>
                  </a:schemeClr>
                </a:solidFill>
              </a:rPr>
              <a:t>DEPARTMENT OF ELECTRONICS AND COMMUNICATION ENGINEERING</a:t>
            </a:r>
            <a:endParaRPr lang="en-US" sz="2000" b="1" dirty="0">
              <a:solidFill>
                <a:schemeClr val="accent6">
                  <a:lumMod val="50000"/>
                </a:schemeClr>
              </a:solidFill>
            </a:endParaRPr>
          </a:p>
        </p:txBody>
      </p:sp>
      <p:sp>
        <p:nvSpPr>
          <p:cNvPr id="9" name="TextBox 8"/>
          <p:cNvSpPr txBox="1"/>
          <p:nvPr/>
        </p:nvSpPr>
        <p:spPr>
          <a:xfrm>
            <a:off x="3152633" y="5008728"/>
            <a:ext cx="8843749" cy="1508105"/>
          </a:xfrm>
          <a:prstGeom prst="rect">
            <a:avLst/>
          </a:prstGeom>
          <a:noFill/>
        </p:spPr>
        <p:txBody>
          <a:bodyPr wrap="square" rtlCol="0">
            <a:spAutoFit/>
          </a:bodyPr>
          <a:lstStyle/>
          <a:p>
            <a:r>
              <a:rPr lang="en-US" sz="2000" b="1" u="sng" dirty="0" smtClean="0"/>
              <a:t>TEAM NAME</a:t>
            </a:r>
            <a:r>
              <a:rPr lang="en-US" dirty="0" smtClean="0"/>
              <a:t> :                        </a:t>
            </a:r>
            <a:r>
              <a:rPr lang="en-US" sz="2000" b="1" u="sng" dirty="0" smtClean="0"/>
              <a:t>TEAM MEMBERS</a:t>
            </a:r>
            <a:endParaRPr lang="en-US" b="1" u="sng" dirty="0" smtClean="0"/>
          </a:p>
          <a:p>
            <a:r>
              <a:rPr lang="en-US" b="1" dirty="0" smtClean="0"/>
              <a:t>                                                          CHARUNYA D P(113321106014)</a:t>
            </a:r>
          </a:p>
          <a:p>
            <a:r>
              <a:rPr lang="en-US" b="1" dirty="0" smtClean="0"/>
              <a:t>                                                          ANNAL ABINAYA VARSHA A(113321106003)</a:t>
            </a:r>
          </a:p>
          <a:p>
            <a:r>
              <a:rPr lang="en-US" b="1" dirty="0" smtClean="0"/>
              <a:t> </a:t>
            </a:r>
            <a:r>
              <a:rPr lang="en-US" b="1" dirty="0" smtClean="0"/>
              <a:t>                                                         KEERTHI SRI R</a:t>
            </a:r>
            <a:r>
              <a:rPr lang="en-US" b="1" dirty="0" smtClean="0"/>
              <a:t> </a:t>
            </a:r>
            <a:r>
              <a:rPr lang="en-US" b="1" dirty="0" smtClean="0"/>
              <a:t>(113321106043)</a:t>
            </a:r>
          </a:p>
          <a:p>
            <a:r>
              <a:rPr lang="en-US" b="1" dirty="0" smtClean="0"/>
              <a:t> </a:t>
            </a:r>
            <a:r>
              <a:rPr lang="en-US" b="1" dirty="0" smtClean="0"/>
              <a:t>                                                         DHANALAKSHMI V(113321106019) </a:t>
            </a:r>
            <a:endParaRPr lang="en-US" b="1" dirty="0"/>
          </a:p>
        </p:txBody>
      </p:sp>
    </p:spTree>
    <p:extLst>
      <p:ext uri="{BB962C8B-B14F-4D97-AF65-F5344CB8AC3E}">
        <p14:creationId xmlns=""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950677C9-3E42-427F-93B8-526692906471}"/>
              </a:ext>
            </a:extLst>
          </p:cNvPr>
          <p:cNvSpPr>
            <a:spLocks noGrp="1"/>
          </p:cNvSpPr>
          <p:nvPr>
            <p:ph idx="1"/>
          </p:nvPr>
        </p:nvSpPr>
        <p:spPr>
          <a:xfrm>
            <a:off x="655093" y="723331"/>
            <a:ext cx="5175840" cy="5486400"/>
          </a:xfrm>
        </p:spPr>
        <p:txBody>
          <a:bodyPr vert="horz" lIns="91440" tIns="45720" rIns="91440" bIns="45720" rtlCol="0" anchor="t">
            <a:normAutofit lnSpcReduction="10000"/>
          </a:bodyPr>
          <a:lstStyle/>
          <a:p>
            <a:r>
              <a:rPr lang="en-US" sz="2400" b="1" dirty="0" smtClean="0"/>
              <a:t>Data Collection: </a:t>
            </a:r>
            <a:endParaRPr lang="en-US" sz="2400" b="1" dirty="0" smtClean="0"/>
          </a:p>
          <a:p>
            <a:r>
              <a:rPr lang="en-US" dirty="0" smtClean="0"/>
              <a:t>Acquiring </a:t>
            </a:r>
            <a:r>
              <a:rPr lang="en-US" dirty="0" smtClean="0"/>
              <a:t>comprehensive data from the </a:t>
            </a:r>
            <a:r>
              <a:rPr lang="en-US" dirty="0" err="1" smtClean="0"/>
              <a:t>RoC</a:t>
            </a:r>
            <a:r>
              <a:rPr lang="en-US" dirty="0" smtClean="0"/>
              <a:t>, including historical company registration details, is the foundation of this project</a:t>
            </a:r>
            <a:r>
              <a:rPr lang="en-US" dirty="0" smtClean="0"/>
              <a:t>.</a:t>
            </a:r>
          </a:p>
          <a:p>
            <a:endParaRPr lang="en-US" dirty="0" smtClean="0"/>
          </a:p>
          <a:p>
            <a:r>
              <a:rPr lang="en-US" sz="2400" b="1" dirty="0" smtClean="0"/>
              <a:t> </a:t>
            </a:r>
            <a:r>
              <a:rPr lang="en-US" sz="2400" b="1" dirty="0" smtClean="0"/>
              <a:t>Data Processing and Cleaning</a:t>
            </a:r>
            <a:r>
              <a:rPr lang="en-US" dirty="0" smtClean="0"/>
              <a:t>: The collected data must be cleaned and preprocessed to ensure its quality and consistency</a:t>
            </a:r>
            <a:r>
              <a:rPr lang="en-US" dirty="0" smtClean="0"/>
              <a:t>.</a:t>
            </a:r>
          </a:p>
          <a:p>
            <a:endParaRPr lang="en-US" sz="2400" b="1" dirty="0" smtClean="0"/>
          </a:p>
          <a:p>
            <a:r>
              <a:rPr lang="en-US" sz="2400" b="1" dirty="0" smtClean="0"/>
              <a:t>Interactivity:</a:t>
            </a:r>
          </a:p>
          <a:p>
            <a:r>
              <a:rPr lang="en-US" sz="2400" b="1" dirty="0" smtClean="0"/>
              <a:t> </a:t>
            </a:r>
            <a:r>
              <a:rPr lang="en-US" dirty="0" smtClean="0"/>
              <a:t>Developing user-friendly interfaces, such as dashboards, that allow stakeholders to interact with and explore the data and insights generated by the AI models.</a:t>
            </a:r>
            <a:endParaRPr lang="en-US" dirty="0"/>
          </a:p>
        </p:txBody>
      </p:sp>
      <p:sp>
        <p:nvSpPr>
          <p:cNvPr id="5" name="Content Placeholder 4">
            <a:extLst>
              <a:ext uri="{FF2B5EF4-FFF2-40B4-BE49-F238E27FC236}">
                <a16:creationId xmlns="" xmlns:a16="http://schemas.microsoft.com/office/drawing/2014/main" id="{BDB9D020-1E25-453D-83DF-1420ACD3968D}"/>
              </a:ext>
            </a:extLst>
          </p:cNvPr>
          <p:cNvSpPr>
            <a:spLocks noGrp="1"/>
          </p:cNvSpPr>
          <p:nvPr>
            <p:ph idx="10"/>
          </p:nvPr>
        </p:nvSpPr>
        <p:spPr>
          <a:xfrm>
            <a:off x="5773003" y="600501"/>
            <a:ext cx="5486400" cy="5404514"/>
          </a:xfrm>
        </p:spPr>
        <p:txBody>
          <a:bodyPr vert="horz" lIns="91440" tIns="45720" rIns="91440" bIns="45720" rtlCol="0" anchor="t">
            <a:normAutofit/>
          </a:bodyPr>
          <a:lstStyle/>
          <a:p>
            <a:r>
              <a:rPr lang="en-US" sz="2400" b="1" dirty="0" smtClean="0"/>
              <a:t>Exploratory Data Analysis (EDA</a:t>
            </a:r>
            <a:r>
              <a:rPr lang="en-US" sz="2400" b="1" dirty="0" smtClean="0"/>
              <a:t>):</a:t>
            </a:r>
          </a:p>
          <a:p>
            <a:r>
              <a:rPr lang="en-US" sz="2400" b="1" dirty="0" smtClean="0"/>
              <a:t> </a:t>
            </a:r>
            <a:r>
              <a:rPr lang="en-US" sz="2400" b="1" dirty="0" smtClean="0"/>
              <a:t>           </a:t>
            </a:r>
            <a:r>
              <a:rPr lang="en-US" dirty="0" smtClean="0"/>
              <a:t>EDA involves using statistical and visualization techniques to uncover patterns, anomalies, and relationships in the data</a:t>
            </a:r>
            <a:r>
              <a:rPr lang="en-US" dirty="0" smtClean="0"/>
              <a:t>.</a:t>
            </a:r>
          </a:p>
          <a:p>
            <a:endParaRPr lang="en-US" dirty="0" smtClean="0"/>
          </a:p>
          <a:p>
            <a:r>
              <a:rPr lang="en-US" sz="2400" b="1" dirty="0" smtClean="0"/>
              <a:t> </a:t>
            </a:r>
            <a:r>
              <a:rPr lang="en-US" sz="2400" b="1" dirty="0" smtClean="0"/>
              <a:t>Advanced AI Algorithms</a:t>
            </a:r>
            <a:r>
              <a:rPr lang="en-US" dirty="0" smtClean="0"/>
              <a:t>: Cutting-edge AI and machine learning algorithms are applied for predictive modeling, clustering, and classification tasks</a:t>
            </a:r>
            <a:r>
              <a:rPr lang="en-US" dirty="0" smtClean="0"/>
              <a:t>.</a:t>
            </a:r>
          </a:p>
          <a:p>
            <a:endParaRPr lang="en-US" dirty="0" smtClean="0"/>
          </a:p>
          <a:p>
            <a:r>
              <a:rPr lang="en-US" sz="2400" b="1" dirty="0" smtClean="0"/>
              <a:t>Ethical and Legal Considerations</a:t>
            </a:r>
            <a:r>
              <a:rPr lang="en-US" dirty="0" smtClean="0"/>
              <a:t>:</a:t>
            </a:r>
          </a:p>
          <a:p>
            <a:r>
              <a:rPr lang="en-US" dirty="0" smtClean="0"/>
              <a:t> </a:t>
            </a:r>
            <a:r>
              <a:rPr lang="en-US" dirty="0" smtClean="0"/>
              <a:t>Ensuring compliance with data privacy regulations and ethical considerations in handling sensitive company data.</a:t>
            </a:r>
            <a:endParaRPr lang="en-US" dirty="0"/>
          </a:p>
        </p:txBody>
      </p:sp>
      <p:sp>
        <p:nvSpPr>
          <p:cNvPr id="8" name="Footer Placeholder 7">
            <a:extLst>
              <a:ext uri="{FF2B5EF4-FFF2-40B4-BE49-F238E27FC236}">
                <a16:creationId xmlns=""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smtClean="0"/>
              <a:t>Design procedures using example</a:t>
            </a:r>
            <a:endParaRPr lang="en-US" dirty="0"/>
          </a:p>
        </p:txBody>
      </p:sp>
      <p:sp>
        <p:nvSpPr>
          <p:cNvPr id="9" name="Content Placeholder 8">
            <a:extLst>
              <a:ext uri="{FF2B5EF4-FFF2-40B4-BE49-F238E27FC236}">
                <a16:creationId xmlns="" xmlns:a16="http://schemas.microsoft.com/office/drawing/2014/main" id="{472FA7B1-CD7F-3646-B44C-91A107A0CBEE}"/>
              </a:ext>
            </a:extLst>
          </p:cNvPr>
          <p:cNvSpPr>
            <a:spLocks noGrp="1"/>
          </p:cNvSpPr>
          <p:nvPr>
            <p:ph idx="11"/>
          </p:nvPr>
        </p:nvSpPr>
        <p:spPr>
          <a:xfrm>
            <a:off x="1194788" y="1703554"/>
            <a:ext cx="3173278" cy="522514"/>
          </a:xfrm>
        </p:spPr>
        <p:txBody>
          <a:bodyPr/>
          <a:lstStyle/>
          <a:p>
            <a:r>
              <a:rPr lang="en-US" dirty="0" smtClean="0"/>
              <a:t>1. Data Source:</a:t>
            </a:r>
            <a:endParaRPr lang="en-US" dirty="0"/>
          </a:p>
        </p:txBody>
      </p:sp>
      <p:sp>
        <p:nvSpPr>
          <p:cNvPr id="4" name="Content Placeholder 3">
            <a:extLst>
              <a:ext uri="{FF2B5EF4-FFF2-40B4-BE49-F238E27FC236}">
                <a16:creationId xmlns="" xmlns:a16="http://schemas.microsoft.com/office/drawing/2014/main" id="{9B9ED227-95A7-4B08-91FE-5E0EF0D41D20}"/>
              </a:ext>
            </a:extLst>
          </p:cNvPr>
          <p:cNvSpPr>
            <a:spLocks noGrp="1"/>
          </p:cNvSpPr>
          <p:nvPr>
            <p:ph idx="1"/>
          </p:nvPr>
        </p:nvSpPr>
        <p:spPr>
          <a:xfrm>
            <a:off x="232012" y="2198772"/>
            <a:ext cx="4113224" cy="4079198"/>
          </a:xfrm>
        </p:spPr>
        <p:txBody>
          <a:bodyPr vert="horz" lIns="91440" tIns="45720" rIns="91440" bIns="45720" rtlCol="0" anchor="t">
            <a:noAutofit/>
          </a:bodyPr>
          <a:lstStyle/>
          <a:p>
            <a:r>
              <a:rPr lang="en-US" dirty="0" smtClean="0"/>
              <a:t>We have a dataset containing information about registered companies. It might contain the following information</a:t>
            </a:r>
            <a:r>
              <a:rPr lang="en-US" dirty="0" smtClean="0"/>
              <a:t>.</a:t>
            </a:r>
          </a:p>
          <a:p>
            <a:pPr>
              <a:buFont typeface="Arial" pitchFamily="34" charset="0"/>
              <a:buChar char="•"/>
            </a:pPr>
            <a:r>
              <a:rPr lang="en-US" dirty="0" smtClean="0"/>
              <a:t>Company Name </a:t>
            </a:r>
            <a:endParaRPr lang="en-US" dirty="0" smtClean="0"/>
          </a:p>
          <a:p>
            <a:pPr>
              <a:buFont typeface="Arial" pitchFamily="34" charset="0"/>
              <a:buChar char="•"/>
            </a:pPr>
            <a:r>
              <a:rPr lang="en-US" dirty="0" smtClean="0"/>
              <a:t>Status </a:t>
            </a:r>
          </a:p>
          <a:p>
            <a:pPr>
              <a:buFont typeface="Arial" pitchFamily="34" charset="0"/>
              <a:buChar char="•"/>
            </a:pPr>
            <a:r>
              <a:rPr lang="en-US" dirty="0" smtClean="0"/>
              <a:t>Class </a:t>
            </a:r>
          </a:p>
          <a:p>
            <a:pPr>
              <a:buFont typeface="Arial" pitchFamily="34" charset="0"/>
              <a:buChar char="•"/>
            </a:pPr>
            <a:r>
              <a:rPr lang="en-US" dirty="0" smtClean="0"/>
              <a:t>Category </a:t>
            </a:r>
          </a:p>
          <a:p>
            <a:pPr>
              <a:buFont typeface="Arial" pitchFamily="34" charset="0"/>
              <a:buChar char="•"/>
            </a:pPr>
            <a:r>
              <a:rPr lang="en-US" dirty="0" smtClean="0"/>
              <a:t>Registration </a:t>
            </a:r>
            <a:r>
              <a:rPr lang="en-US" dirty="0" smtClean="0"/>
              <a:t>Date </a:t>
            </a:r>
            <a:endParaRPr lang="en-US" dirty="0" smtClean="0"/>
          </a:p>
          <a:p>
            <a:pPr>
              <a:buFont typeface="Arial" pitchFamily="34" charset="0"/>
              <a:buChar char="•"/>
            </a:pPr>
            <a:r>
              <a:rPr lang="en-US" dirty="0" smtClean="0"/>
              <a:t>Paid-up </a:t>
            </a:r>
            <a:r>
              <a:rPr lang="en-US" dirty="0" smtClean="0"/>
              <a:t>Capital and so on.</a:t>
            </a:r>
            <a:endParaRPr lang="en-US" dirty="0"/>
          </a:p>
          <a:p>
            <a:pPr>
              <a:buFont typeface="Arial" pitchFamily="34" charset="0"/>
              <a:buChar char="•"/>
            </a:pPr>
            <a:endParaRPr lang="en-US" dirty="0"/>
          </a:p>
        </p:txBody>
      </p:sp>
      <p:sp>
        <p:nvSpPr>
          <p:cNvPr id="10" name="Content Placeholder 9">
            <a:extLst>
              <a:ext uri="{FF2B5EF4-FFF2-40B4-BE49-F238E27FC236}">
                <a16:creationId xmlns="" xmlns:a16="http://schemas.microsoft.com/office/drawing/2014/main" id="{585697B7-EBBB-0E4B-AA02-0D3F94821C6E}"/>
              </a:ext>
            </a:extLst>
          </p:cNvPr>
          <p:cNvSpPr>
            <a:spLocks noGrp="1"/>
          </p:cNvSpPr>
          <p:nvPr>
            <p:ph idx="12"/>
          </p:nvPr>
        </p:nvSpPr>
        <p:spPr>
          <a:xfrm>
            <a:off x="4339988" y="1799087"/>
            <a:ext cx="3517078" cy="522514"/>
          </a:xfrm>
        </p:spPr>
        <p:txBody>
          <a:bodyPr/>
          <a:lstStyle/>
          <a:p>
            <a:r>
              <a:rPr lang="en-US" dirty="0" smtClean="0"/>
              <a:t>2. Data Preprocessing:</a:t>
            </a:r>
            <a:endParaRPr lang="en-US" dirty="0"/>
          </a:p>
        </p:txBody>
      </p:sp>
      <p:sp>
        <p:nvSpPr>
          <p:cNvPr id="5" name="Content Placeholder 4">
            <a:extLst>
              <a:ext uri="{FF2B5EF4-FFF2-40B4-BE49-F238E27FC236}">
                <a16:creationId xmlns="" xmlns:a16="http://schemas.microsoft.com/office/drawing/2014/main" id="{9C2ECAAA-1E9C-4845-8EA9-E11A76F08150}"/>
              </a:ext>
            </a:extLst>
          </p:cNvPr>
          <p:cNvSpPr>
            <a:spLocks noGrp="1"/>
          </p:cNvSpPr>
          <p:nvPr>
            <p:ph idx="10"/>
          </p:nvPr>
        </p:nvSpPr>
        <p:spPr>
          <a:xfrm>
            <a:off x="4148919" y="2238233"/>
            <a:ext cx="3708147" cy="4339987"/>
          </a:xfrm>
        </p:spPr>
        <p:txBody>
          <a:bodyPr vert="horz" lIns="91440" tIns="45720" rIns="91440" bIns="45720" rtlCol="0" anchor="t">
            <a:normAutofit/>
          </a:bodyPr>
          <a:lstStyle/>
          <a:p>
            <a:r>
              <a:rPr lang="en-US" b="1" dirty="0" smtClean="0"/>
              <a:t>Cleaning</a:t>
            </a:r>
            <a:r>
              <a:rPr lang="en-US" dirty="0" smtClean="0"/>
              <a:t>: Suppose if we have some missing values in the "Paid-up Capital" column. We might clean the data by filling the missing values with the median value of the column</a:t>
            </a:r>
            <a:r>
              <a:rPr lang="en-US" dirty="0" smtClean="0"/>
              <a:t>.</a:t>
            </a:r>
          </a:p>
          <a:p>
            <a:r>
              <a:rPr lang="en-US" b="1" dirty="0" smtClean="0"/>
              <a:t> </a:t>
            </a:r>
            <a:r>
              <a:rPr lang="en-US" b="1" dirty="0" smtClean="0"/>
              <a:t>Categorical to Numerical Conversion</a:t>
            </a:r>
            <a:r>
              <a:rPr lang="en-US" dirty="0" smtClean="0"/>
              <a:t>: We convert categorical columns like "Status" and "Class" into numerical representations. For instance, "Active" could be mapped to 1, and "Dissolved" to 0 for the "Status" column.</a:t>
            </a:r>
            <a:endParaRPr lang="en-US" dirty="0"/>
          </a:p>
          <a:p>
            <a:endParaRPr lang="en-US" dirty="0"/>
          </a:p>
        </p:txBody>
      </p:sp>
      <p:sp>
        <p:nvSpPr>
          <p:cNvPr id="13" name="Content Placeholder 12">
            <a:extLst>
              <a:ext uri="{FF2B5EF4-FFF2-40B4-BE49-F238E27FC236}">
                <a16:creationId xmlns="" xmlns:a16="http://schemas.microsoft.com/office/drawing/2014/main" id="{EB1FFBC5-1733-5E4A-BF11-2C157D9917CC}"/>
              </a:ext>
            </a:extLst>
          </p:cNvPr>
          <p:cNvSpPr>
            <a:spLocks noGrp="1"/>
          </p:cNvSpPr>
          <p:nvPr>
            <p:ph idx="14"/>
          </p:nvPr>
        </p:nvSpPr>
        <p:spPr>
          <a:xfrm>
            <a:off x="7915702" y="1665027"/>
            <a:ext cx="4276298" cy="723331"/>
          </a:xfrm>
        </p:spPr>
        <p:txBody>
          <a:bodyPr/>
          <a:lstStyle/>
          <a:p>
            <a:r>
              <a:rPr lang="en-US" dirty="0" smtClean="0"/>
              <a:t>3. Exploratory Data Analysis (EDA):</a:t>
            </a:r>
            <a:endParaRPr lang="en-US" dirty="0"/>
          </a:p>
        </p:txBody>
      </p:sp>
      <p:sp>
        <p:nvSpPr>
          <p:cNvPr id="11" name="Content Placeholder 10">
            <a:extLst>
              <a:ext uri="{FF2B5EF4-FFF2-40B4-BE49-F238E27FC236}">
                <a16:creationId xmlns="" xmlns:a16="http://schemas.microsoft.com/office/drawing/2014/main" id="{48A12450-9474-8A49-BAEB-20C6F51540D5}"/>
              </a:ext>
            </a:extLst>
          </p:cNvPr>
          <p:cNvSpPr>
            <a:spLocks noGrp="1"/>
          </p:cNvSpPr>
          <p:nvPr>
            <p:ph idx="13"/>
          </p:nvPr>
        </p:nvSpPr>
        <p:spPr>
          <a:xfrm>
            <a:off x="8038532" y="2442949"/>
            <a:ext cx="3944202" cy="3766781"/>
          </a:xfrm>
        </p:spPr>
        <p:txBody>
          <a:bodyPr/>
          <a:lstStyle/>
          <a:p>
            <a:r>
              <a:rPr lang="en-US" b="1" dirty="0" smtClean="0"/>
              <a:t>Distribution Analysis</a:t>
            </a:r>
            <a:r>
              <a:rPr lang="en-US" dirty="0" smtClean="0"/>
              <a:t>: Visualize the distribution of numerical variables. For example, We might create a histogram of "Authorized Capital" to see how capital amounts are distributed</a:t>
            </a:r>
            <a:r>
              <a:rPr lang="en-US" dirty="0" smtClean="0"/>
              <a:t>.</a:t>
            </a:r>
          </a:p>
          <a:p>
            <a:r>
              <a:rPr lang="en-US" b="1" dirty="0" smtClean="0"/>
              <a:t>Relationships: </a:t>
            </a:r>
            <a:r>
              <a:rPr lang="en-US" dirty="0" smtClean="0"/>
              <a:t>Create a </a:t>
            </a:r>
            <a:r>
              <a:rPr lang="en-US" dirty="0" err="1" smtClean="0"/>
              <a:t>scatterplot</a:t>
            </a:r>
            <a:r>
              <a:rPr lang="en-US" dirty="0" smtClean="0"/>
              <a:t> between "Authorized Capital" and "Paid-up Capital" to explore the relationship between these two variables. </a:t>
            </a:r>
            <a:endParaRPr lang="en-US" dirty="0"/>
          </a:p>
        </p:txBody>
      </p:sp>
      <p:sp>
        <p:nvSpPr>
          <p:cNvPr id="7" name="Footer Placeholder 6">
            <a:extLst>
              <a:ext uri="{FF2B5EF4-FFF2-40B4-BE49-F238E27FC236}">
                <a16:creationId xmlns=""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smtClean="0"/>
              <a:t>Design procedures using example</a:t>
            </a:r>
            <a:endParaRPr lang="en-US" dirty="0"/>
          </a:p>
        </p:txBody>
      </p:sp>
      <p:sp>
        <p:nvSpPr>
          <p:cNvPr id="9" name="Content Placeholder 8">
            <a:extLst>
              <a:ext uri="{FF2B5EF4-FFF2-40B4-BE49-F238E27FC236}">
                <a16:creationId xmlns="" xmlns:a16="http://schemas.microsoft.com/office/drawing/2014/main" id="{472FA7B1-CD7F-3646-B44C-91A107A0CBEE}"/>
              </a:ext>
            </a:extLst>
          </p:cNvPr>
          <p:cNvSpPr>
            <a:spLocks noGrp="1"/>
          </p:cNvSpPr>
          <p:nvPr>
            <p:ph idx="11"/>
          </p:nvPr>
        </p:nvSpPr>
        <p:spPr>
          <a:xfrm>
            <a:off x="163773" y="1703554"/>
            <a:ext cx="4204293" cy="522514"/>
          </a:xfrm>
        </p:spPr>
        <p:txBody>
          <a:bodyPr/>
          <a:lstStyle/>
          <a:p>
            <a:r>
              <a:rPr lang="en-US" dirty="0" smtClean="0"/>
              <a:t>4. Feature Engineering:</a:t>
            </a:r>
            <a:endParaRPr lang="en-US" dirty="0"/>
          </a:p>
        </p:txBody>
      </p:sp>
      <p:sp>
        <p:nvSpPr>
          <p:cNvPr id="4" name="Content Placeholder 3">
            <a:extLst>
              <a:ext uri="{FF2B5EF4-FFF2-40B4-BE49-F238E27FC236}">
                <a16:creationId xmlns="" xmlns:a16="http://schemas.microsoft.com/office/drawing/2014/main" id="{9B9ED227-95A7-4B08-91FE-5E0EF0D41D20}"/>
              </a:ext>
            </a:extLst>
          </p:cNvPr>
          <p:cNvSpPr>
            <a:spLocks noGrp="1"/>
          </p:cNvSpPr>
          <p:nvPr>
            <p:ph idx="1"/>
          </p:nvPr>
        </p:nvSpPr>
        <p:spPr>
          <a:xfrm>
            <a:off x="232012" y="2198772"/>
            <a:ext cx="3916907" cy="4079198"/>
          </a:xfrm>
        </p:spPr>
        <p:txBody>
          <a:bodyPr vert="horz" lIns="91440" tIns="45720" rIns="91440" bIns="45720" rtlCol="0" anchor="t">
            <a:noAutofit/>
          </a:bodyPr>
          <a:lstStyle/>
          <a:p>
            <a:r>
              <a:rPr lang="en-US" b="1" dirty="0" smtClean="0"/>
              <a:t>Temporal Features: </a:t>
            </a:r>
            <a:r>
              <a:rPr lang="en-US" dirty="0" smtClean="0"/>
              <a:t>Create a new feature "Registration Month" based on the "Registration Date" column to capture seasonality trends. For example, convert "2022-01-15" to "January." </a:t>
            </a:r>
            <a:endParaRPr lang="en-US" dirty="0" smtClean="0"/>
          </a:p>
          <a:p>
            <a:endParaRPr lang="en-US" b="1" dirty="0" smtClean="0"/>
          </a:p>
          <a:p>
            <a:r>
              <a:rPr lang="en-US" b="1" dirty="0" smtClean="0"/>
              <a:t>Aggregated </a:t>
            </a:r>
            <a:r>
              <a:rPr lang="en-US" b="1" dirty="0" smtClean="0"/>
              <a:t>Features</a:t>
            </a:r>
            <a:r>
              <a:rPr lang="en-US" dirty="0" smtClean="0"/>
              <a:t>: Calculate the average "Authorized Capital" for each "Category" of companies.</a:t>
            </a:r>
            <a:endParaRPr lang="en-US" dirty="0"/>
          </a:p>
        </p:txBody>
      </p:sp>
      <p:sp>
        <p:nvSpPr>
          <p:cNvPr id="10" name="Content Placeholder 9">
            <a:extLst>
              <a:ext uri="{FF2B5EF4-FFF2-40B4-BE49-F238E27FC236}">
                <a16:creationId xmlns="" xmlns:a16="http://schemas.microsoft.com/office/drawing/2014/main" id="{585697B7-EBBB-0E4B-AA02-0D3F94821C6E}"/>
              </a:ext>
            </a:extLst>
          </p:cNvPr>
          <p:cNvSpPr>
            <a:spLocks noGrp="1"/>
          </p:cNvSpPr>
          <p:nvPr>
            <p:ph idx="12"/>
          </p:nvPr>
        </p:nvSpPr>
        <p:spPr>
          <a:xfrm>
            <a:off x="4067032" y="1717201"/>
            <a:ext cx="3739487" cy="522514"/>
          </a:xfrm>
        </p:spPr>
        <p:txBody>
          <a:bodyPr/>
          <a:lstStyle/>
          <a:p>
            <a:r>
              <a:rPr lang="en-US" dirty="0" smtClean="0"/>
              <a:t>5. Predictive Modeling :</a:t>
            </a:r>
            <a:endParaRPr lang="en-US" dirty="0"/>
          </a:p>
        </p:txBody>
      </p:sp>
      <p:sp>
        <p:nvSpPr>
          <p:cNvPr id="5" name="Content Placeholder 4">
            <a:extLst>
              <a:ext uri="{FF2B5EF4-FFF2-40B4-BE49-F238E27FC236}">
                <a16:creationId xmlns="" xmlns:a16="http://schemas.microsoft.com/office/drawing/2014/main" id="{9C2ECAAA-1E9C-4845-8EA9-E11A76F08150}"/>
              </a:ext>
            </a:extLst>
          </p:cNvPr>
          <p:cNvSpPr>
            <a:spLocks noGrp="1"/>
          </p:cNvSpPr>
          <p:nvPr>
            <p:ph idx="10"/>
          </p:nvPr>
        </p:nvSpPr>
        <p:spPr>
          <a:xfrm>
            <a:off x="4135273" y="2169995"/>
            <a:ext cx="3562064" cy="4408226"/>
          </a:xfrm>
        </p:spPr>
        <p:txBody>
          <a:bodyPr vert="horz" lIns="91440" tIns="45720" rIns="91440" bIns="45720" rtlCol="0" anchor="t">
            <a:normAutofit/>
          </a:bodyPr>
          <a:lstStyle/>
          <a:p>
            <a:r>
              <a:rPr lang="en-US" b="1" dirty="0" smtClean="0"/>
              <a:t>Algorithm Selection</a:t>
            </a:r>
            <a:r>
              <a:rPr lang="en-US" dirty="0" smtClean="0"/>
              <a:t>: </a:t>
            </a:r>
            <a:endParaRPr lang="en-US" dirty="0" smtClean="0"/>
          </a:p>
          <a:p>
            <a:r>
              <a:rPr lang="en-US" dirty="0" smtClean="0"/>
              <a:t>           Let's </a:t>
            </a:r>
            <a:r>
              <a:rPr lang="en-US" dirty="0" smtClean="0"/>
              <a:t>choose to use a time series forecasting model like ARIMA to predict future company registrations based on historical data.</a:t>
            </a:r>
            <a:endParaRPr lang="en-US" dirty="0"/>
          </a:p>
        </p:txBody>
      </p:sp>
      <p:sp>
        <p:nvSpPr>
          <p:cNvPr id="13" name="Content Placeholder 12">
            <a:extLst>
              <a:ext uri="{FF2B5EF4-FFF2-40B4-BE49-F238E27FC236}">
                <a16:creationId xmlns="" xmlns:a16="http://schemas.microsoft.com/office/drawing/2014/main" id="{EB1FFBC5-1733-5E4A-BF11-2C157D9917CC}"/>
              </a:ext>
            </a:extLst>
          </p:cNvPr>
          <p:cNvSpPr>
            <a:spLocks noGrp="1"/>
          </p:cNvSpPr>
          <p:nvPr>
            <p:ph idx="14"/>
          </p:nvPr>
        </p:nvSpPr>
        <p:spPr>
          <a:xfrm>
            <a:off x="7915702" y="1665027"/>
            <a:ext cx="4276298" cy="614149"/>
          </a:xfrm>
        </p:spPr>
        <p:txBody>
          <a:bodyPr/>
          <a:lstStyle/>
          <a:p>
            <a:r>
              <a:rPr lang="en-US" dirty="0" smtClean="0"/>
              <a:t>6. Model Evaluation:</a:t>
            </a:r>
            <a:endParaRPr lang="en-US" dirty="0"/>
          </a:p>
        </p:txBody>
      </p:sp>
      <p:sp>
        <p:nvSpPr>
          <p:cNvPr id="11" name="Content Placeholder 10">
            <a:extLst>
              <a:ext uri="{FF2B5EF4-FFF2-40B4-BE49-F238E27FC236}">
                <a16:creationId xmlns="" xmlns:a16="http://schemas.microsoft.com/office/drawing/2014/main" id="{48A12450-9474-8A49-BAEB-20C6F51540D5}"/>
              </a:ext>
            </a:extLst>
          </p:cNvPr>
          <p:cNvSpPr>
            <a:spLocks noGrp="1"/>
          </p:cNvSpPr>
          <p:nvPr>
            <p:ph idx="13"/>
          </p:nvPr>
        </p:nvSpPr>
        <p:spPr>
          <a:xfrm>
            <a:off x="8038532" y="2265529"/>
            <a:ext cx="3944202" cy="3944202"/>
          </a:xfrm>
        </p:spPr>
        <p:txBody>
          <a:bodyPr/>
          <a:lstStyle/>
          <a:p>
            <a:r>
              <a:rPr lang="en-US" b="1" dirty="0" smtClean="0"/>
              <a:t>Metrics</a:t>
            </a:r>
            <a:r>
              <a:rPr lang="en-US" dirty="0" smtClean="0"/>
              <a:t>:</a:t>
            </a:r>
          </a:p>
          <a:p>
            <a:r>
              <a:rPr lang="en-US" dirty="0" smtClean="0"/>
              <a:t> </a:t>
            </a:r>
            <a:r>
              <a:rPr lang="en-US" dirty="0" smtClean="0"/>
              <a:t>              </a:t>
            </a:r>
            <a:r>
              <a:rPr lang="en-US" dirty="0" smtClean="0"/>
              <a:t>We can evaluate the ARIMA model using metrics like Mean Absolute Error (MAE) or Root Mean Squared Error (RMSE) to measure how well our model's predictions match the actual future company registrations.</a:t>
            </a:r>
            <a:endParaRPr lang="en-US" dirty="0"/>
          </a:p>
        </p:txBody>
      </p:sp>
      <p:sp>
        <p:nvSpPr>
          <p:cNvPr id="7" name="Footer Placeholder 6">
            <a:extLst>
              <a:ext uri="{FF2B5EF4-FFF2-40B4-BE49-F238E27FC236}">
                <a16:creationId xmlns=""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 xmlns:p14="http://schemas.microsoft.com/office/powerpoint/2010/main" val="272150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3200" dirty="0" smtClean="0"/>
              <a:t>This process transforms our initial dataset into a well-prepared dataset for predictive modeling, and it allows us to explore and engineer features that may improve the accuracy of our predictive models.</a:t>
            </a:r>
            <a:endParaRPr lang="en-US" sz="3200" dirty="0"/>
          </a:p>
        </p:txBody>
      </p:sp>
      <p:sp>
        <p:nvSpPr>
          <p:cNvPr id="5" name="Footer Placeholder 4">
            <a:extLst>
              <a:ext uri="{FF2B5EF4-FFF2-40B4-BE49-F238E27FC236}">
                <a16:creationId xmlns=""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smtClean="0"/>
              <a:t>PROBLEM STATEMENT:</a:t>
            </a:r>
            <a:endParaRPr lang="en-US" dirty="0"/>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682388" y="2099354"/>
            <a:ext cx="10945505" cy="3796479"/>
          </a:xfrm>
        </p:spPr>
        <p:txBody>
          <a:bodyPr vert="horz" lIns="91440" tIns="45720" rIns="91440" bIns="45720" rtlCol="0" anchor="t">
            <a:normAutofit fontScale="92500" lnSpcReduction="20000"/>
          </a:bodyPr>
          <a:lstStyle/>
          <a:p>
            <a:r>
              <a:rPr lang="en-US" dirty="0" smtClean="0"/>
              <a:t>The objective of this project is to leverage advanced Artificial Intelligence techniques to perform an in-depth exploration and predictive analysis on the master details of companies registered with the Registrar of Companies (</a:t>
            </a:r>
            <a:r>
              <a:rPr lang="en-US" dirty="0" err="1" smtClean="0"/>
              <a:t>RoC</a:t>
            </a:r>
            <a:r>
              <a:rPr lang="en-US" dirty="0" smtClean="0"/>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
        <p:nvSpPr>
          <p:cNvPr id="5"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smtClean="0"/>
              <a:t>Objective:</a:t>
            </a:r>
            <a:endParaRPr lang="en-US" dirty="0"/>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800" dirty="0" smtClean="0"/>
              <a:t>The primary goal of this project is to harness advanced Artificial Intelligence (AI) techniques to conduct a comprehensive analysis of the master details of companies registered with the Registrar of Companies (</a:t>
            </a:r>
            <a:r>
              <a:rPr lang="en-US" sz="2800" dirty="0" err="1" smtClean="0"/>
              <a:t>RoC</a:t>
            </a:r>
            <a:r>
              <a:rPr lang="en-US" sz="2800" dirty="0" smtClean="0"/>
              <a:t>). This analysis serves several purposes</a:t>
            </a:r>
            <a:r>
              <a:rPr lang="en-US" dirty="0" smtClean="0"/>
              <a:t>:</a:t>
            </a:r>
            <a:endParaRPr lang="en-US" dirty="0"/>
          </a:p>
        </p:txBody>
      </p:sp>
      <p:sp>
        <p:nvSpPr>
          <p:cNvPr id="5" name="Footer Placeholder 4">
            <a:extLst>
              <a:ext uri="{FF2B5EF4-FFF2-40B4-BE49-F238E27FC236}">
                <a16:creationId xmlns=""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1140196" y="367352"/>
            <a:ext cx="9779183" cy="1325563"/>
          </a:xfrm>
        </p:spPr>
        <p:txBody>
          <a:bodyPr/>
          <a:lstStyle/>
          <a:p>
            <a:r>
              <a:rPr lang="en-US" dirty="0" smtClean="0"/>
              <a:t>1. In-depth Exploration:</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7" name="Content Placeholder 6"/>
          <p:cNvSpPr>
            <a:spLocks noGrp="1"/>
          </p:cNvSpPr>
          <p:nvPr>
            <p:ph idx="1"/>
          </p:nvPr>
        </p:nvSpPr>
        <p:spPr/>
        <p:txBody>
          <a:bodyPr/>
          <a:lstStyle/>
          <a:p>
            <a:r>
              <a:rPr lang="en-US" dirty="0" smtClean="0"/>
              <a:t>The </a:t>
            </a:r>
            <a:r>
              <a:rPr lang="en-US" dirty="0" smtClean="0"/>
              <a:t>project aims to dive deeply into the data related to registered companies. This exploration involves examining the details of each company, such as its name, registration date, type of company (e.g., LLC, Corporation), industry it operates in, and potentially even its financial </a:t>
            </a:r>
            <a:r>
              <a:rPr lang="en-US" dirty="0" err="1" smtClean="0"/>
              <a:t>data.The</a:t>
            </a:r>
            <a:r>
              <a:rPr lang="en-US" dirty="0" smtClean="0"/>
              <a:t> exploration seeks to uncover hidden patterns and insights within this data. These patterns could include trends in registration over time, regional variations in registration, or correlations between company types and economic indicators.</a:t>
            </a:r>
            <a:endParaRPr lang="en-US" dirty="0"/>
          </a:p>
        </p:txBody>
      </p:sp>
    </p:spTree>
    <p:extLst>
      <p:ext uri="{BB962C8B-B14F-4D97-AF65-F5344CB8AC3E}">
        <p14:creationId xmlns=""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1140196" y="367352"/>
            <a:ext cx="9779183" cy="1325563"/>
          </a:xfrm>
        </p:spPr>
        <p:txBody>
          <a:bodyPr/>
          <a:lstStyle/>
          <a:p>
            <a:r>
              <a:rPr lang="en-US" dirty="0" smtClean="0"/>
              <a:t>2. Predictive Analysis:</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7" name="Content Placeholder 6"/>
          <p:cNvSpPr>
            <a:spLocks noGrp="1"/>
          </p:cNvSpPr>
          <p:nvPr>
            <p:ph idx="1"/>
          </p:nvPr>
        </p:nvSpPr>
        <p:spPr/>
        <p:txBody>
          <a:bodyPr/>
          <a:lstStyle/>
          <a:p>
            <a:r>
              <a:rPr lang="en-US" sz="3200" dirty="0" smtClean="0"/>
              <a:t>In addition to exploring historical data, the project seeks to predict future trends in company registrations. This is achieved through the application of advanced AI algorithms that can forecast registration trends</a:t>
            </a:r>
            <a:r>
              <a:rPr lang="en-US" dirty="0" smtClean="0"/>
              <a:t>.</a:t>
            </a:r>
            <a:endParaRPr lang="en-US" dirty="0"/>
          </a:p>
        </p:txBody>
      </p:sp>
    </p:spTree>
    <p:extLst>
      <p:ext uri="{BB962C8B-B14F-4D97-AF65-F5344CB8AC3E}">
        <p14:creationId xmlns=""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3. Identification of Unique Characteristics:</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project goes beyond simple trend analysis and aims to identify unique characteristics and relationships among registered companies. This involves looking for distinctive traits that set certain companies apart from </a:t>
            </a:r>
            <a:r>
              <a:rPr lang="en-US" dirty="0" err="1" smtClean="0"/>
              <a:t>others.These</a:t>
            </a:r>
            <a:r>
              <a:rPr lang="en-US" dirty="0" smtClean="0"/>
              <a:t> unique characteristics could be related to the types of industries that are more likely to register in certain periods, the geographical locations where new companies tend to emerge, or other factors that differentiate companies within the ecosystem</a:t>
            </a:r>
            <a:endParaRPr lang="en-US" dirty="0"/>
          </a:p>
        </p:txBody>
      </p:sp>
    </p:spTree>
    <p:extLst>
      <p:ext uri="{BB962C8B-B14F-4D97-AF65-F5344CB8AC3E}">
        <p14:creationId xmlns=""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4. Enhanced Understanding of the Business Ecosystem:</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lang="en-US" dirty="0"/>
          </a:p>
        </p:txBody>
      </p:sp>
    </p:spTree>
    <p:extLst>
      <p:ext uri="{BB962C8B-B14F-4D97-AF65-F5344CB8AC3E}">
        <p14:creationId xmlns=""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5. Informed Decision-Making:</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lang="en-US" dirty="0"/>
          </a:p>
        </p:txBody>
      </p:sp>
    </p:spTree>
    <p:extLst>
      <p:ext uri="{BB962C8B-B14F-4D97-AF65-F5344CB8AC3E}">
        <p14:creationId xmlns=""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295B-54B9-4937-90E3-BAB9CE69E30B}"/>
              </a:ext>
            </a:extLst>
          </p:cNvPr>
          <p:cNvSpPr>
            <a:spLocks noGrp="1"/>
          </p:cNvSpPr>
          <p:nvPr>
            <p:ph type="ctrTitle"/>
          </p:nvPr>
        </p:nvSpPr>
        <p:spPr>
          <a:xfrm>
            <a:off x="1167493" y="1059400"/>
            <a:ext cx="7130345" cy="2939394"/>
          </a:xfrm>
        </p:spPr>
        <p:txBody>
          <a:bodyPr/>
          <a:lstStyle/>
          <a:p>
            <a:r>
              <a:rPr lang="en-US" dirty="0" smtClean="0"/>
              <a:t>Key Components of the </a:t>
            </a:r>
            <a:r>
              <a:rPr lang="en-US" dirty="0" smtClean="0"/>
              <a:t>Project</a:t>
            </a:r>
            <a:endParaRPr lang="en-US" dirty="0"/>
          </a:p>
        </p:txBody>
      </p:sp>
    </p:spTree>
    <p:extLst>
      <p:ext uri="{BB962C8B-B14F-4D97-AF65-F5344CB8AC3E}">
        <p14:creationId xmlns="" xmlns:p14="http://schemas.microsoft.com/office/powerpoint/2010/main" val="3446797337"/>
      </p:ext>
    </p:extLst>
  </p:cSld>
  <p:clrMapOvr>
    <a:masterClrMapping/>
  </p:clrMapOvr>
</p:sld>
</file>

<file path=ppt/theme/theme1.xml><?xml version="1.0" encoding="utf-8"?>
<a:theme xmlns:a="http://schemas.openxmlformats.org/drawingml/2006/main" name="Custo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1105</Words>
  <Application>Microsoft Office PowerPoint</Application>
  <PresentationFormat>Custom</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vt:lpstr>
      <vt:lpstr>IBM-ARTIFICIAL INTELLIGENCE GROUP 1</vt:lpstr>
      <vt:lpstr>PROBLEM STATEMENT:</vt:lpstr>
      <vt:lpstr>Objective:</vt:lpstr>
      <vt:lpstr>1. In-depth Exploration:</vt:lpstr>
      <vt:lpstr>2. Predictive Analysis:</vt:lpstr>
      <vt:lpstr>3. Identification of Unique Characteristics:</vt:lpstr>
      <vt:lpstr>4. Enhanced Understanding of the Business Ecosystem:</vt:lpstr>
      <vt:lpstr>5. Informed Decision-Making:</vt:lpstr>
      <vt:lpstr>Key Components of the Project</vt:lpstr>
      <vt:lpstr>Slide 10</vt:lpstr>
      <vt:lpstr>Design procedures using example</vt:lpstr>
      <vt:lpstr>Design procedures using example</vt:lpstr>
      <vt:lpstr>Summary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2021-09-06T16:30:14Z</dcterms:created>
  <dcterms:modified xsi:type="dcterms:W3CDTF">2023-09-30T07:13:14Z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