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00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291D-F70A-C71D-E716-30F4D8C01263}"/>
              </a:ext>
            </a:extLst>
          </p:cNvPr>
          <p:cNvSpPr>
            <a:spLocks noGrp="1"/>
          </p:cNvSpPr>
          <p:nvPr>
            <p:ph type="ctrTitle"/>
          </p:nvPr>
        </p:nvSpPr>
        <p:spPr>
          <a:xfrm>
            <a:off x="680322" y="2463961"/>
            <a:ext cx="8144134" cy="1642818"/>
          </a:xfrm>
        </p:spPr>
        <p:txBody>
          <a:bodyPr/>
          <a:lstStyle/>
          <a:p>
            <a:r>
              <a:rPr lang="en-US" b="1" i="0" dirty="0">
                <a:solidFill>
                  <a:srgbClr val="FF0066"/>
                </a:solidFill>
                <a:effectLst/>
                <a:latin typeface="Calibri" panose="020F0502020204030204" pitchFamily="34" charset="0"/>
                <a:ea typeface="Calibri" panose="020F0502020204030204" pitchFamily="34" charset="0"/>
                <a:cs typeface="Calibri" panose="020F0502020204030204" pitchFamily="34" charset="0"/>
              </a:rPr>
              <a:t>ABC Call Volume Trend Analysis</a:t>
            </a:r>
            <a:endParaRPr lang="en-IN" dirty="0">
              <a:solidFill>
                <a:srgbClr val="FF0066"/>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6C06C73-BDD8-09F8-B0EC-C6C75C86282C}"/>
              </a:ext>
            </a:extLst>
          </p:cNvPr>
          <p:cNvSpPr>
            <a:spLocks noGrp="1"/>
          </p:cNvSpPr>
          <p:nvPr>
            <p:ph type="subTitle" idx="1"/>
          </p:nvPr>
        </p:nvSpPr>
        <p:spPr/>
        <p:txBody>
          <a:bodyPr>
            <a:normAutofit/>
          </a:bodyPr>
          <a:lstStyle/>
          <a:p>
            <a:r>
              <a:rPr lang="en-IN" sz="3600" b="1" i="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Final Project-4</a:t>
            </a:r>
            <a:endParaRPr lang="en-IN" sz="3600"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78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C623-313D-85DC-A0F2-CF7373E63391}"/>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TASK – 3:</a:t>
            </a:r>
          </a:p>
        </p:txBody>
      </p:sp>
      <p:sp>
        <p:nvSpPr>
          <p:cNvPr id="3" name="Content Placeholder 2">
            <a:extLst>
              <a:ext uri="{FF2B5EF4-FFF2-40B4-BE49-F238E27FC236}">
                <a16:creationId xmlns:a16="http://schemas.microsoft.com/office/drawing/2014/main" id="{B40D8C8E-7CDE-CD3A-4440-4CBADE105AA1}"/>
              </a:ext>
            </a:extLst>
          </p:cNvPr>
          <p:cNvSpPr>
            <a:spLocks noGrp="1"/>
          </p:cNvSpPr>
          <p:nvPr>
            <p:ph idx="1"/>
          </p:nvPr>
        </p:nvSpPr>
        <p:spPr/>
        <p:txBody>
          <a:bodyPr/>
          <a:lstStyle/>
          <a:p>
            <a:pPr marL="0" indent="0" algn="l">
              <a:buNone/>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 is the minimum number of agents required in each time bucket to reduce the abandon rate to 10%?</a:t>
            </a:r>
          </a:p>
          <a:p>
            <a:pPr marL="0" indent="0">
              <a:buNone/>
            </a:pPr>
            <a:br>
              <a:rPr lang="en-US" b="0" i="0" dirty="0">
                <a:solidFill>
                  <a:srgbClr val="8492A6"/>
                </a:solidFill>
                <a:effectLst/>
                <a:latin typeface="Manrope"/>
              </a:rPr>
            </a:br>
            <a:endParaRPr lang="en-IN" dirty="0"/>
          </a:p>
        </p:txBody>
      </p:sp>
      <p:pic>
        <p:nvPicPr>
          <p:cNvPr id="5" name="Picture 4">
            <a:extLst>
              <a:ext uri="{FF2B5EF4-FFF2-40B4-BE49-F238E27FC236}">
                <a16:creationId xmlns:a16="http://schemas.microsoft.com/office/drawing/2014/main" id="{2E1004CC-3BFC-94D0-093D-6EF993FD3A05}"/>
              </a:ext>
            </a:extLst>
          </p:cNvPr>
          <p:cNvPicPr>
            <a:picLocks noChangeAspect="1"/>
          </p:cNvPicPr>
          <p:nvPr/>
        </p:nvPicPr>
        <p:blipFill>
          <a:blip r:embed="rId2"/>
          <a:stretch>
            <a:fillRect/>
          </a:stretch>
        </p:blipFill>
        <p:spPr>
          <a:xfrm>
            <a:off x="2429299" y="3230145"/>
            <a:ext cx="6115904" cy="2734057"/>
          </a:xfrm>
          <a:prstGeom prst="rect">
            <a:avLst/>
          </a:prstGeom>
        </p:spPr>
      </p:pic>
    </p:spTree>
    <p:extLst>
      <p:ext uri="{BB962C8B-B14F-4D97-AF65-F5344CB8AC3E}">
        <p14:creationId xmlns:p14="http://schemas.microsoft.com/office/powerpoint/2010/main" val="320671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97ED-6E96-1C11-8078-94817697AE08}"/>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TASK – 4:</a:t>
            </a:r>
          </a:p>
        </p:txBody>
      </p:sp>
      <p:sp>
        <p:nvSpPr>
          <p:cNvPr id="3" name="Content Placeholder 2">
            <a:extLst>
              <a:ext uri="{FF2B5EF4-FFF2-40B4-BE49-F238E27FC236}">
                <a16:creationId xmlns:a16="http://schemas.microsoft.com/office/drawing/2014/main" id="{9D0D84AF-38CB-0FC3-3639-E8E2F3520B63}"/>
              </a:ext>
            </a:extLst>
          </p:cNvPr>
          <p:cNvSpPr>
            <a:spLocks noGrp="1"/>
          </p:cNvSpPr>
          <p:nvPr>
            <p:ph idx="1"/>
          </p:nvPr>
        </p:nvSpPr>
        <p:spPr>
          <a:xfrm>
            <a:off x="680321" y="2336872"/>
            <a:ext cx="9613861" cy="4429687"/>
          </a:xfrm>
        </p:spPr>
        <p:txBody>
          <a:bodyPr/>
          <a:lstStyle/>
          <a:p>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Propose a manpower plan for each time bucket throughout the day, keeping the maximum abandon rate at 10%.</a:t>
            </a:r>
          </a:p>
          <a:p>
            <a:pPr marL="0" indent="0">
              <a:buNone/>
            </a:pPr>
            <a:endParaRPr lang="en-IN"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619CF1B-A202-DB8A-16DB-CB08041781D8}"/>
              </a:ext>
            </a:extLst>
          </p:cNvPr>
          <p:cNvPicPr>
            <a:picLocks noChangeAspect="1"/>
          </p:cNvPicPr>
          <p:nvPr/>
        </p:nvPicPr>
        <p:blipFill>
          <a:blip r:embed="rId2"/>
          <a:stretch>
            <a:fillRect/>
          </a:stretch>
        </p:blipFill>
        <p:spPr>
          <a:xfrm>
            <a:off x="2357852" y="3027747"/>
            <a:ext cx="6258798" cy="3591426"/>
          </a:xfrm>
          <a:prstGeom prst="rect">
            <a:avLst/>
          </a:prstGeom>
        </p:spPr>
      </p:pic>
    </p:spTree>
    <p:extLst>
      <p:ext uri="{BB962C8B-B14F-4D97-AF65-F5344CB8AC3E}">
        <p14:creationId xmlns:p14="http://schemas.microsoft.com/office/powerpoint/2010/main" val="44980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C2C2-7589-8E5D-C268-2E5A1AFF1707}"/>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151E37BF-2C78-DCA0-55C6-7CAD108D631F}"/>
              </a:ext>
            </a:extLst>
          </p:cNvPr>
          <p:cNvSpPr>
            <a:spLocks noGrp="1"/>
          </p:cNvSpPr>
          <p:nvPr>
            <p:ph idx="1"/>
          </p:nvPr>
        </p:nvSpPr>
        <p:spPr>
          <a:xfrm>
            <a:off x="680321" y="2336872"/>
            <a:ext cx="9613861" cy="4006777"/>
          </a:xfrm>
        </p:spPr>
        <p:txBody>
          <a:bodyPr>
            <a:normAutofit/>
          </a:bodyPr>
          <a:lstStyle/>
          <a:p>
            <a:r>
              <a:rPr lang="en-US"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In this project, I analyzed the dataset related to incoming calls received by agents and explored various aspects of agent performance and workload. I considered factors such as agent work schedule, unplanned leaves, working hours, occupied time on calls, and other work tasks.</a:t>
            </a:r>
          </a:p>
          <a:p>
            <a:r>
              <a:rPr lang="en-US"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Through our analysis, I found that the average call time duration varied across different time buckets, with some time periods experiencing longer call durations compared to others. Additionally, I observed the distribution of incoming calls across different time buckets, with certain time periods receiving a higher volume of calls. </a:t>
            </a:r>
          </a:p>
          <a:p>
            <a:r>
              <a:rPr lang="en-US"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To improve customer satisfaction and reduce the abandon rate, I proposed a manpower plan that aimed to ensure at least 90 calls are answered out of 100. Based on the current abandon rate and desired abandon rate, I also calculated the minimum number of agents required in each time bucket to achieve this goal. </a:t>
            </a:r>
          </a:p>
          <a:p>
            <a:r>
              <a:rPr lang="en-US"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Considering the agent's working hours, occupied time on calls, and other work tasks, I estimated the number of agents needed in each time bucket. I also factored in additional time for uploading call data and other related tasks. The proposed manpower plan suggested allocating enough agents in each time bucket to handle the workload effectively and reduce the abandon rate. </a:t>
            </a:r>
          </a:p>
          <a:p>
            <a:r>
              <a:rPr lang="en-US"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Furthermore, I highlighted the presence of calls during the night hours and determined the manpower required to handle those calls. I found that 22 unique agents were needed to handle the calls during the night hours. </a:t>
            </a:r>
          </a:p>
          <a:p>
            <a:r>
              <a:rPr lang="en-US"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Overall, this project provided valuable insights into agent performance, call distribution, and manpower planning. By implementing the proposed manpower plan, the organization can improve customer service, reduce the abandon rate, and ensure efficient utilization of agent resources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856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3591-7FB1-ECBC-6F11-CA3056CFE246}"/>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LINKS:</a:t>
            </a:r>
          </a:p>
        </p:txBody>
      </p:sp>
      <p:sp>
        <p:nvSpPr>
          <p:cNvPr id="3" name="Content Placeholder 2">
            <a:extLst>
              <a:ext uri="{FF2B5EF4-FFF2-40B4-BE49-F238E27FC236}">
                <a16:creationId xmlns:a16="http://schemas.microsoft.com/office/drawing/2014/main" id="{BF72AE89-5568-30D5-C79B-BD1094FCE426}"/>
              </a:ext>
            </a:extLst>
          </p:cNvPr>
          <p:cNvSpPr>
            <a:spLocks noGrp="1"/>
          </p:cNvSpPr>
          <p:nvPr>
            <p:ph idx="1"/>
          </p:nvPr>
        </p:nvSpPr>
        <p:spPr/>
        <p:txBody>
          <a:bodyPr/>
          <a:lstStyle/>
          <a:p>
            <a:endParaRPr lang="en-IN" dirty="0"/>
          </a:p>
          <a:p>
            <a:pPr marL="0" indent="0">
              <a:buNone/>
            </a:pPr>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For Excel:</a:t>
            </a:r>
          </a:p>
          <a:p>
            <a:r>
              <a:rPr lang="en-IN" dirty="0"/>
              <a:t>https://docs.google.com/spreadsheets/d/1SBP7qfmrUcaw2wHd5dtW4Lr2DDjzUwrl/edit?usp=drive_link&amp;ouid=107462117988765805470&amp;rtpof=true&amp;sd=true</a:t>
            </a:r>
          </a:p>
        </p:txBody>
      </p:sp>
    </p:spTree>
    <p:extLst>
      <p:ext uri="{BB962C8B-B14F-4D97-AF65-F5344CB8AC3E}">
        <p14:creationId xmlns:p14="http://schemas.microsoft.com/office/powerpoint/2010/main" val="237724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AF4C-817C-FE8E-7425-7F42A2F67B53}"/>
              </a:ext>
            </a:extLst>
          </p:cNvPr>
          <p:cNvSpPr>
            <a:spLocks noGrp="1"/>
          </p:cNvSpPr>
          <p:nvPr>
            <p:ph type="title"/>
          </p:nvPr>
        </p:nvSpPr>
        <p:spPr>
          <a:xfrm>
            <a:off x="680321" y="2640330"/>
            <a:ext cx="9613861" cy="2068830"/>
          </a:xfrm>
        </p:spPr>
        <p:txBody>
          <a:bodyPr>
            <a:normAutofit/>
          </a:bodyPr>
          <a:lstStyle/>
          <a:p>
            <a:r>
              <a:rPr lang="en-IN" sz="7200" b="1" i="1" dirty="0">
                <a:solidFill>
                  <a:srgbClr val="FF3399"/>
                </a:solidFill>
                <a:latin typeface="Calibri" panose="020F0502020204030204" pitchFamily="34" charset="0"/>
                <a:ea typeface="Calibri" panose="020F0502020204030204" pitchFamily="34" charset="0"/>
                <a:cs typeface="Calibri" panose="020F0502020204030204" pitchFamily="34" charset="0"/>
              </a:rPr>
              <a:t>              THANK YOU</a:t>
            </a:r>
          </a:p>
        </p:txBody>
      </p:sp>
    </p:spTree>
    <p:extLst>
      <p:ext uri="{BB962C8B-B14F-4D97-AF65-F5344CB8AC3E}">
        <p14:creationId xmlns:p14="http://schemas.microsoft.com/office/powerpoint/2010/main" val="298984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F8D4-0AB3-E9EE-B903-ADEDB7BF24F9}"/>
              </a:ext>
            </a:extLst>
          </p:cNvPr>
          <p:cNvSpPr>
            <a:spLocks noGrp="1"/>
          </p:cNvSpPr>
          <p:nvPr>
            <p:ph type="title"/>
          </p:nvPr>
        </p:nvSpPr>
        <p:spPr>
          <a:xfrm>
            <a:off x="680321" y="753228"/>
            <a:ext cx="9613861" cy="595512"/>
          </a:xfrm>
        </p:spPr>
        <p:txBody>
          <a:bodyPr>
            <a:no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Project Description:</a:t>
            </a:r>
          </a:p>
        </p:txBody>
      </p:sp>
      <p:sp>
        <p:nvSpPr>
          <p:cNvPr id="3" name="Content Placeholder 2">
            <a:extLst>
              <a:ext uri="{FF2B5EF4-FFF2-40B4-BE49-F238E27FC236}">
                <a16:creationId xmlns:a16="http://schemas.microsoft.com/office/drawing/2014/main" id="{6847978D-38BC-8595-BD10-99C7EC4AF274}"/>
              </a:ext>
            </a:extLst>
          </p:cNvPr>
          <p:cNvSpPr>
            <a:spLocks noGrp="1"/>
          </p:cNvSpPr>
          <p:nvPr>
            <p:ph idx="1"/>
          </p:nvPr>
        </p:nvSpPr>
        <p:spPr/>
        <p:txBody>
          <a:bodyPr>
            <a:normAutofit lnSpcReduction="10000"/>
          </a:bodyPr>
          <a:lstStyle/>
          <a:p>
            <a:r>
              <a:rPr lang="en-US" sz="2000" dirty="0">
                <a:solidFill>
                  <a:srgbClr val="FFFFFF"/>
                </a:solidFill>
                <a:effectLst/>
                <a:latin typeface="Calibri" panose="020F0502020204030204" pitchFamily="34" charset="0"/>
              </a:rPr>
              <a:t>A CX team analyzes customer feedback and data, sharing insights with the organization. They perform various roles, including CX programs, digital customer experience, design, internal communications, voice of the customer, user experiences, journey mapping, customer success, customer support, data handling, and learning about the customer journey. </a:t>
            </a:r>
          </a:p>
          <a:p>
            <a:r>
              <a:rPr lang="en-US" sz="2000" dirty="0">
                <a:solidFill>
                  <a:srgbClr val="FFFFFF"/>
                </a:solidFill>
                <a:effectLst/>
                <a:latin typeface="Calibri" panose="020F0502020204030204" pitchFamily="34" charset="0"/>
              </a:rPr>
              <a:t>AI-empowered customer experience tools, such as IVR, RPA, predictive analytics, and intelligent routing, can significantly impact customer service. The Customer Experience team offers numerous employment opportunities for customer service representatives, including email, inbound, outbound, and social media support. Inbound customer support involves handling incoming calls from existing or prospective customers, attracting, engaging, and delighting them to become loyal advocates. By solving customer problems and helping them achieve success, businesses can delight customers and grow their business.</a:t>
            </a:r>
            <a:endParaRPr lang="en-IN" sz="2000" dirty="0"/>
          </a:p>
        </p:txBody>
      </p:sp>
    </p:spTree>
    <p:extLst>
      <p:ext uri="{BB962C8B-B14F-4D97-AF65-F5344CB8AC3E}">
        <p14:creationId xmlns:p14="http://schemas.microsoft.com/office/powerpoint/2010/main" val="374741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EA5B-70DC-866E-D3C2-A9682B464939}"/>
              </a:ext>
            </a:extLst>
          </p:cNvPr>
          <p:cNvSpPr>
            <a:spLocks noGrp="1"/>
          </p:cNvSpPr>
          <p:nvPr>
            <p:ph type="title"/>
          </p:nvPr>
        </p:nvSpPr>
        <p:spPr/>
        <p:txBody>
          <a:bodyPr/>
          <a:lstStyle/>
          <a:p>
            <a:r>
              <a:rPr lang="en-IN" b="1" dirty="0"/>
              <a:t>Business Understanding:</a:t>
            </a:r>
          </a:p>
        </p:txBody>
      </p:sp>
      <p:sp>
        <p:nvSpPr>
          <p:cNvPr id="3" name="Content Placeholder 2">
            <a:extLst>
              <a:ext uri="{FF2B5EF4-FFF2-40B4-BE49-F238E27FC236}">
                <a16:creationId xmlns:a16="http://schemas.microsoft.com/office/drawing/2014/main" id="{3023EDE9-FB44-9ACB-B0EA-361BF37C7C8D}"/>
              </a:ext>
            </a:extLst>
          </p:cNvPr>
          <p:cNvSpPr>
            <a:spLocks noGrp="1"/>
          </p:cNvSpPr>
          <p:nvPr>
            <p:ph idx="1"/>
          </p:nvPr>
        </p:nvSpPr>
        <p:spPr>
          <a:xfrm>
            <a:off x="680321" y="2446020"/>
            <a:ext cx="9613861" cy="3326130"/>
          </a:xfrm>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Advertising is the important market strategy to improve the sales and bring the awareness of the business to the society about the products or services which is provided by the company.</a:t>
            </a:r>
          </a:p>
          <a:p>
            <a:r>
              <a:rPr lang="en-IN" sz="2000" dirty="0">
                <a:latin typeface="Calibri" panose="020F0502020204030204" pitchFamily="34" charset="0"/>
                <a:ea typeface="Calibri" panose="020F0502020204030204" pitchFamily="34" charset="0"/>
                <a:cs typeface="Calibri" panose="020F0502020204030204" pitchFamily="34" charset="0"/>
              </a:rPr>
              <a:t>It helps to form the first impressions of a customer to attract them before purchase.</a:t>
            </a:r>
          </a:p>
          <a:p>
            <a:r>
              <a:rPr lang="en-IN" sz="2000" dirty="0">
                <a:latin typeface="Calibri" panose="020F0502020204030204" pitchFamily="34" charset="0"/>
                <a:ea typeface="Calibri" panose="020F0502020204030204" pitchFamily="34" charset="0"/>
                <a:cs typeface="Calibri" panose="020F0502020204030204" pitchFamily="34" charset="0"/>
              </a:rPr>
              <a:t>Businesses can target various audiences, including local, regional, national, international, using various methods such as internet directories, trade press, radio, cinema, outdoor advertising industry etc there are many ways to advertise and bring the awareness about the product among customers.</a:t>
            </a:r>
          </a:p>
          <a:p>
            <a:r>
              <a:rPr lang="en-IN" sz="2000" dirty="0">
                <a:latin typeface="Calibri" panose="020F0502020204030204" pitchFamily="34" charset="0"/>
                <a:ea typeface="Calibri" panose="020F0502020204030204" pitchFamily="34" charset="0"/>
                <a:cs typeface="Calibri" panose="020F0502020204030204" pitchFamily="34" charset="0"/>
              </a:rPr>
              <a:t>Companies must use analytical skills to effectively target these audiences across various media platforms, converting them into customers at a low cost.</a:t>
            </a:r>
          </a:p>
        </p:txBody>
      </p:sp>
    </p:spTree>
    <p:extLst>
      <p:ext uri="{BB962C8B-B14F-4D97-AF65-F5344CB8AC3E}">
        <p14:creationId xmlns:p14="http://schemas.microsoft.com/office/powerpoint/2010/main" val="358762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8CD0-FDCE-8F35-7CCB-5E0444CBFD17}"/>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Assumptions:</a:t>
            </a:r>
          </a:p>
        </p:txBody>
      </p:sp>
      <p:graphicFrame>
        <p:nvGraphicFramePr>
          <p:cNvPr id="4" name="Content Placeholder 3">
            <a:extLst>
              <a:ext uri="{FF2B5EF4-FFF2-40B4-BE49-F238E27FC236}">
                <a16:creationId xmlns:a16="http://schemas.microsoft.com/office/drawing/2014/main" id="{5484779F-8A7D-E77C-7873-612EE77A170A}"/>
              </a:ext>
            </a:extLst>
          </p:cNvPr>
          <p:cNvGraphicFramePr>
            <a:graphicFrameLocks noGrp="1"/>
          </p:cNvGraphicFramePr>
          <p:nvPr>
            <p:ph idx="1"/>
            <p:extLst>
              <p:ext uri="{D42A27DB-BD31-4B8C-83A1-F6EECF244321}">
                <p14:modId xmlns:p14="http://schemas.microsoft.com/office/powerpoint/2010/main" val="1028398319"/>
              </p:ext>
            </p:extLst>
          </p:nvPr>
        </p:nvGraphicFramePr>
        <p:xfrm>
          <a:off x="681038" y="2354580"/>
          <a:ext cx="9613900" cy="3429008"/>
        </p:xfrm>
        <a:graphic>
          <a:graphicData uri="http://schemas.openxmlformats.org/drawingml/2006/table">
            <a:tbl>
              <a:tblPr firstRow="1" bandRow="1">
                <a:tableStyleId>{5C22544A-7EE6-4342-B048-85BDC9FD1C3A}</a:tableStyleId>
              </a:tblPr>
              <a:tblGrid>
                <a:gridCol w="5594032">
                  <a:extLst>
                    <a:ext uri="{9D8B030D-6E8A-4147-A177-3AD203B41FA5}">
                      <a16:colId xmlns:a16="http://schemas.microsoft.com/office/drawing/2014/main" val="1808612681"/>
                    </a:ext>
                  </a:extLst>
                </a:gridCol>
                <a:gridCol w="4019868">
                  <a:extLst>
                    <a:ext uri="{9D8B030D-6E8A-4147-A177-3AD203B41FA5}">
                      <a16:colId xmlns:a16="http://schemas.microsoft.com/office/drawing/2014/main" val="2363889972"/>
                    </a:ext>
                  </a:extLst>
                </a:gridCol>
              </a:tblGrid>
              <a:tr h="428626">
                <a:tc>
                  <a:txBody>
                    <a:bodyPr/>
                    <a:lstStyle/>
                    <a:p>
                      <a:pPr algn="ctr"/>
                      <a:r>
                        <a:rPr lang="en-IN" dirty="0"/>
                        <a:t>Name</a:t>
                      </a:r>
                    </a:p>
                  </a:txBody>
                  <a:tcPr/>
                </a:tc>
                <a:tc>
                  <a:txBody>
                    <a:bodyPr/>
                    <a:lstStyle/>
                    <a:p>
                      <a:pPr algn="ctr"/>
                      <a:r>
                        <a:rPr lang="en-IN" dirty="0"/>
                        <a:t>Value</a:t>
                      </a:r>
                    </a:p>
                  </a:txBody>
                  <a:tcPr/>
                </a:tc>
                <a:extLst>
                  <a:ext uri="{0D108BD9-81ED-4DB2-BD59-A6C34878D82A}">
                    <a16:rowId xmlns:a16="http://schemas.microsoft.com/office/drawing/2014/main" val="2170044533"/>
                  </a:ext>
                </a:extLst>
              </a:tr>
              <a:tr h="428626">
                <a:tc>
                  <a:txBody>
                    <a:bodyPr/>
                    <a:lstStyle/>
                    <a:p>
                      <a:pPr algn="ctr"/>
                      <a:r>
                        <a:rPr lang="en-IN" dirty="0"/>
                        <a:t>Agent working days per week</a:t>
                      </a:r>
                    </a:p>
                  </a:txBody>
                  <a:tcPr/>
                </a:tc>
                <a:tc>
                  <a:txBody>
                    <a:bodyPr/>
                    <a:lstStyle/>
                    <a:p>
                      <a:pPr algn="ctr"/>
                      <a:r>
                        <a:rPr lang="en-IN" dirty="0"/>
                        <a:t>6</a:t>
                      </a:r>
                    </a:p>
                  </a:txBody>
                  <a:tcPr/>
                </a:tc>
                <a:extLst>
                  <a:ext uri="{0D108BD9-81ED-4DB2-BD59-A6C34878D82A}">
                    <a16:rowId xmlns:a16="http://schemas.microsoft.com/office/drawing/2014/main" val="701554972"/>
                  </a:ext>
                </a:extLst>
              </a:tr>
              <a:tr h="428626">
                <a:tc>
                  <a:txBody>
                    <a:bodyPr/>
                    <a:lstStyle/>
                    <a:p>
                      <a:pPr algn="ctr"/>
                      <a:r>
                        <a:rPr lang="en-IN" dirty="0"/>
                        <a:t>Agent unplanned holidays per month</a:t>
                      </a:r>
                    </a:p>
                  </a:txBody>
                  <a:tcPr/>
                </a:tc>
                <a:tc>
                  <a:txBody>
                    <a:bodyPr/>
                    <a:lstStyle/>
                    <a:p>
                      <a:pPr algn="ctr"/>
                      <a:r>
                        <a:rPr lang="en-IN" dirty="0"/>
                        <a:t>4</a:t>
                      </a:r>
                    </a:p>
                  </a:txBody>
                  <a:tcPr/>
                </a:tc>
                <a:extLst>
                  <a:ext uri="{0D108BD9-81ED-4DB2-BD59-A6C34878D82A}">
                    <a16:rowId xmlns:a16="http://schemas.microsoft.com/office/drawing/2014/main" val="3669535912"/>
                  </a:ext>
                </a:extLst>
              </a:tr>
              <a:tr h="428626">
                <a:tc>
                  <a:txBody>
                    <a:bodyPr/>
                    <a:lstStyle/>
                    <a:p>
                      <a:pPr algn="ctr"/>
                      <a:r>
                        <a:rPr lang="en-IN" dirty="0"/>
                        <a:t>Agent working hours per day</a:t>
                      </a:r>
                    </a:p>
                  </a:txBody>
                  <a:tcPr/>
                </a:tc>
                <a:tc>
                  <a:txBody>
                    <a:bodyPr/>
                    <a:lstStyle/>
                    <a:p>
                      <a:pPr algn="ctr"/>
                      <a:r>
                        <a:rPr lang="en-IN" dirty="0"/>
                        <a:t>9 hours</a:t>
                      </a:r>
                    </a:p>
                  </a:txBody>
                  <a:tcPr/>
                </a:tc>
                <a:extLst>
                  <a:ext uri="{0D108BD9-81ED-4DB2-BD59-A6C34878D82A}">
                    <a16:rowId xmlns:a16="http://schemas.microsoft.com/office/drawing/2014/main" val="494490733"/>
                  </a:ext>
                </a:extLst>
              </a:tr>
              <a:tr h="428626">
                <a:tc>
                  <a:txBody>
                    <a:bodyPr/>
                    <a:lstStyle/>
                    <a:p>
                      <a:pPr algn="ctr"/>
                      <a:r>
                        <a:rPr lang="en-IN" dirty="0"/>
                        <a:t>Agent lunch and snacks time per day</a:t>
                      </a:r>
                    </a:p>
                  </a:txBody>
                  <a:tcPr/>
                </a:tc>
                <a:tc>
                  <a:txBody>
                    <a:bodyPr/>
                    <a:lstStyle/>
                    <a:p>
                      <a:pPr algn="ctr"/>
                      <a:r>
                        <a:rPr lang="en-IN" dirty="0"/>
                        <a:t>1.5 hours</a:t>
                      </a:r>
                    </a:p>
                  </a:txBody>
                  <a:tcPr/>
                </a:tc>
                <a:extLst>
                  <a:ext uri="{0D108BD9-81ED-4DB2-BD59-A6C34878D82A}">
                    <a16:rowId xmlns:a16="http://schemas.microsoft.com/office/drawing/2014/main" val="1053811318"/>
                  </a:ext>
                </a:extLst>
              </a:tr>
              <a:tr h="428626">
                <a:tc>
                  <a:txBody>
                    <a:bodyPr/>
                    <a:lstStyle/>
                    <a:p>
                      <a:pPr algn="ctr"/>
                      <a:r>
                        <a:rPr lang="en-IN" dirty="0"/>
                        <a:t>Agent actual working hours per day</a:t>
                      </a:r>
                    </a:p>
                  </a:txBody>
                  <a:tcPr/>
                </a:tc>
                <a:tc>
                  <a:txBody>
                    <a:bodyPr/>
                    <a:lstStyle/>
                    <a:p>
                      <a:pPr algn="ctr"/>
                      <a:r>
                        <a:rPr lang="en-IN" dirty="0"/>
                        <a:t>7.5</a:t>
                      </a:r>
                    </a:p>
                  </a:txBody>
                  <a:tcPr/>
                </a:tc>
                <a:extLst>
                  <a:ext uri="{0D108BD9-81ED-4DB2-BD59-A6C34878D82A}">
                    <a16:rowId xmlns:a16="http://schemas.microsoft.com/office/drawing/2014/main" val="1691962279"/>
                  </a:ext>
                </a:extLst>
              </a:tr>
              <a:tr h="428626">
                <a:tc>
                  <a:txBody>
                    <a:bodyPr/>
                    <a:lstStyle/>
                    <a:p>
                      <a:pPr algn="ctr"/>
                      <a:r>
                        <a:rPr lang="en-IN" dirty="0"/>
                        <a:t>Agent occupied in actual working hours per day</a:t>
                      </a:r>
                    </a:p>
                  </a:txBody>
                  <a:tcPr/>
                </a:tc>
                <a:tc>
                  <a:txBody>
                    <a:bodyPr/>
                    <a:lstStyle/>
                    <a:p>
                      <a:pPr algn="ctr"/>
                      <a:r>
                        <a:rPr lang="en-IN" dirty="0"/>
                        <a:t>60%</a:t>
                      </a:r>
                    </a:p>
                  </a:txBody>
                  <a:tcPr/>
                </a:tc>
                <a:extLst>
                  <a:ext uri="{0D108BD9-81ED-4DB2-BD59-A6C34878D82A}">
                    <a16:rowId xmlns:a16="http://schemas.microsoft.com/office/drawing/2014/main" val="2270494017"/>
                  </a:ext>
                </a:extLst>
              </a:tr>
              <a:tr h="428626">
                <a:tc>
                  <a:txBody>
                    <a:bodyPr/>
                    <a:lstStyle/>
                    <a:p>
                      <a:pPr algn="ctr"/>
                      <a:r>
                        <a:rPr lang="en-IN" dirty="0"/>
                        <a:t>Average agent working time per day</a:t>
                      </a:r>
                    </a:p>
                  </a:txBody>
                  <a:tcPr/>
                </a:tc>
                <a:tc>
                  <a:txBody>
                    <a:bodyPr/>
                    <a:lstStyle/>
                    <a:p>
                      <a:pPr algn="ctr"/>
                      <a:r>
                        <a:rPr lang="en-IN" dirty="0"/>
                        <a:t>4.5 hours(16200 seconds)</a:t>
                      </a:r>
                    </a:p>
                  </a:txBody>
                  <a:tcPr/>
                </a:tc>
                <a:extLst>
                  <a:ext uri="{0D108BD9-81ED-4DB2-BD59-A6C34878D82A}">
                    <a16:rowId xmlns:a16="http://schemas.microsoft.com/office/drawing/2014/main" val="2871723750"/>
                  </a:ext>
                </a:extLst>
              </a:tr>
            </a:tbl>
          </a:graphicData>
        </a:graphic>
      </p:graphicFrame>
    </p:spTree>
    <p:extLst>
      <p:ext uri="{BB962C8B-B14F-4D97-AF65-F5344CB8AC3E}">
        <p14:creationId xmlns:p14="http://schemas.microsoft.com/office/powerpoint/2010/main" val="42828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3379-F74A-B795-CE84-D7189249FA80}"/>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Approach:</a:t>
            </a:r>
          </a:p>
        </p:txBody>
      </p:sp>
      <p:sp>
        <p:nvSpPr>
          <p:cNvPr id="3" name="Content Placeholder 2">
            <a:extLst>
              <a:ext uri="{FF2B5EF4-FFF2-40B4-BE49-F238E27FC236}">
                <a16:creationId xmlns:a16="http://schemas.microsoft.com/office/drawing/2014/main" id="{FD85F33F-6DC8-FCE2-C26C-7B79540399E7}"/>
              </a:ext>
            </a:extLst>
          </p:cNvPr>
          <p:cNvSpPr>
            <a:spLocks noGrp="1"/>
          </p:cNvSpPr>
          <p:nvPr>
            <p:ph idx="1"/>
          </p:nvPr>
        </p:nvSpPr>
        <p:spPr>
          <a:xfrm>
            <a:off x="680320" y="2475162"/>
            <a:ext cx="9613861" cy="3599316"/>
          </a:xfrm>
        </p:spPr>
        <p:txBody>
          <a:bodyPr/>
          <a:lstStyle/>
          <a:p>
            <a:endParaRPr lang="en-IN" dirty="0"/>
          </a:p>
          <a:p>
            <a:endParaRPr lang="en-IN" dirty="0"/>
          </a:p>
          <a:p>
            <a:endParaRPr lang="en-IN" dirty="0"/>
          </a:p>
          <a:p>
            <a:endParaRPr lang="en-IN" dirty="0"/>
          </a:p>
        </p:txBody>
      </p:sp>
      <p:sp>
        <p:nvSpPr>
          <p:cNvPr id="4" name="Rectangle: Rounded Corners 3">
            <a:extLst>
              <a:ext uri="{FF2B5EF4-FFF2-40B4-BE49-F238E27FC236}">
                <a16:creationId xmlns:a16="http://schemas.microsoft.com/office/drawing/2014/main" id="{66583E7D-A84D-80A6-5C5A-B2607815F6F6}"/>
              </a:ext>
            </a:extLst>
          </p:cNvPr>
          <p:cNvSpPr/>
          <p:nvPr/>
        </p:nvSpPr>
        <p:spPr>
          <a:xfrm>
            <a:off x="857250" y="3886200"/>
            <a:ext cx="1885950" cy="777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Dataset Understanding</a:t>
            </a:r>
          </a:p>
        </p:txBody>
      </p:sp>
      <p:sp>
        <p:nvSpPr>
          <p:cNvPr id="5" name="Rectangle: Rounded Corners 4">
            <a:extLst>
              <a:ext uri="{FF2B5EF4-FFF2-40B4-BE49-F238E27FC236}">
                <a16:creationId xmlns:a16="http://schemas.microsoft.com/office/drawing/2014/main" id="{BFCE6DF4-E41E-1B43-6BFE-F277D7521940}"/>
              </a:ext>
            </a:extLst>
          </p:cNvPr>
          <p:cNvSpPr/>
          <p:nvPr/>
        </p:nvSpPr>
        <p:spPr>
          <a:xfrm>
            <a:off x="3166110" y="3886200"/>
            <a:ext cx="2000250" cy="777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Data Cleaning</a:t>
            </a:r>
          </a:p>
        </p:txBody>
      </p:sp>
      <p:sp>
        <p:nvSpPr>
          <p:cNvPr id="6" name="Rectangle: Rounded Corners 5">
            <a:extLst>
              <a:ext uri="{FF2B5EF4-FFF2-40B4-BE49-F238E27FC236}">
                <a16:creationId xmlns:a16="http://schemas.microsoft.com/office/drawing/2014/main" id="{D2E4F1A9-56FE-6574-96E8-1F6883967B7C}"/>
              </a:ext>
            </a:extLst>
          </p:cNvPr>
          <p:cNvSpPr/>
          <p:nvPr/>
        </p:nvSpPr>
        <p:spPr>
          <a:xfrm>
            <a:off x="5630110" y="3886200"/>
            <a:ext cx="2000250" cy="777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Data Analysis</a:t>
            </a:r>
          </a:p>
        </p:txBody>
      </p:sp>
      <p:sp>
        <p:nvSpPr>
          <p:cNvPr id="7" name="Rectangle: Rounded Corners 6">
            <a:extLst>
              <a:ext uri="{FF2B5EF4-FFF2-40B4-BE49-F238E27FC236}">
                <a16:creationId xmlns:a16="http://schemas.microsoft.com/office/drawing/2014/main" id="{B1490F84-5F51-988A-38D1-40A3D176891A}"/>
              </a:ext>
            </a:extLst>
          </p:cNvPr>
          <p:cNvSpPr/>
          <p:nvPr/>
        </p:nvSpPr>
        <p:spPr>
          <a:xfrm>
            <a:off x="8094110" y="3886200"/>
            <a:ext cx="1772881" cy="777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Data visualization</a:t>
            </a:r>
          </a:p>
        </p:txBody>
      </p:sp>
    </p:spTree>
    <p:extLst>
      <p:ext uri="{BB962C8B-B14F-4D97-AF65-F5344CB8AC3E}">
        <p14:creationId xmlns:p14="http://schemas.microsoft.com/office/powerpoint/2010/main" val="137057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E1E0-F7BE-0329-346D-DD746B77B113}"/>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TECH - STACK</a:t>
            </a:r>
          </a:p>
        </p:txBody>
      </p:sp>
      <p:sp>
        <p:nvSpPr>
          <p:cNvPr id="3" name="Content Placeholder 2">
            <a:extLst>
              <a:ext uri="{FF2B5EF4-FFF2-40B4-BE49-F238E27FC236}">
                <a16:creationId xmlns:a16="http://schemas.microsoft.com/office/drawing/2014/main" id="{9A1A81FA-DE5E-AAF5-AD97-7D9A6BD91239}"/>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               MS- EXCEL                           POWER POINT</a:t>
            </a:r>
          </a:p>
          <a:p>
            <a:pPr marL="0" indent="0">
              <a:buNone/>
            </a:pPr>
            <a:endParaRPr lang="en-IN" dirty="0"/>
          </a:p>
          <a:p>
            <a:pPr marL="0" indent="0">
              <a:buNone/>
            </a:pPr>
            <a:endParaRPr lang="en-IN" dirty="0"/>
          </a:p>
          <a:p>
            <a:pPr marL="0" indent="0">
              <a:buNone/>
            </a:pPr>
            <a:endParaRPr lang="en-IN" dirty="0"/>
          </a:p>
          <a:p>
            <a:pPr marL="0" indent="0">
              <a:buNone/>
            </a:pPr>
            <a:r>
              <a:rPr lang="en-IN" dirty="0"/>
              <a:t>             FOR ANALYSIS                    FOR PRESENTATION</a:t>
            </a:r>
          </a:p>
          <a:p>
            <a:endParaRPr lang="en-IN" dirty="0"/>
          </a:p>
        </p:txBody>
      </p:sp>
      <p:pic>
        <p:nvPicPr>
          <p:cNvPr id="5" name="Picture 4">
            <a:extLst>
              <a:ext uri="{FF2B5EF4-FFF2-40B4-BE49-F238E27FC236}">
                <a16:creationId xmlns:a16="http://schemas.microsoft.com/office/drawing/2014/main" id="{924D062E-AF67-E0D3-87C8-798E0D6F08B1}"/>
              </a:ext>
            </a:extLst>
          </p:cNvPr>
          <p:cNvPicPr>
            <a:picLocks noChangeAspect="1"/>
          </p:cNvPicPr>
          <p:nvPr/>
        </p:nvPicPr>
        <p:blipFill>
          <a:blip r:embed="rId2"/>
          <a:stretch>
            <a:fillRect/>
          </a:stretch>
        </p:blipFill>
        <p:spPr>
          <a:xfrm>
            <a:off x="2067877" y="3721418"/>
            <a:ext cx="1724025" cy="1152525"/>
          </a:xfrm>
          <a:prstGeom prst="rect">
            <a:avLst/>
          </a:prstGeom>
        </p:spPr>
      </p:pic>
      <p:pic>
        <p:nvPicPr>
          <p:cNvPr id="6" name="Picture 5">
            <a:extLst>
              <a:ext uri="{FF2B5EF4-FFF2-40B4-BE49-F238E27FC236}">
                <a16:creationId xmlns:a16="http://schemas.microsoft.com/office/drawing/2014/main" id="{90F4278E-135D-6BE0-6ACF-13F3F7AF2F0D}"/>
              </a:ext>
            </a:extLst>
          </p:cNvPr>
          <p:cNvPicPr>
            <a:picLocks noChangeAspect="1"/>
          </p:cNvPicPr>
          <p:nvPr/>
        </p:nvPicPr>
        <p:blipFill>
          <a:blip r:embed="rId3"/>
          <a:stretch>
            <a:fillRect/>
          </a:stretch>
        </p:blipFill>
        <p:spPr>
          <a:xfrm>
            <a:off x="5676362" y="3721418"/>
            <a:ext cx="2462336" cy="1152525"/>
          </a:xfrm>
          <a:prstGeom prst="rect">
            <a:avLst/>
          </a:prstGeom>
        </p:spPr>
      </p:pic>
    </p:spTree>
    <p:extLst>
      <p:ext uri="{BB962C8B-B14F-4D97-AF65-F5344CB8AC3E}">
        <p14:creationId xmlns:p14="http://schemas.microsoft.com/office/powerpoint/2010/main" val="368655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934B-3AA4-9229-664E-EA13F10E6B12}"/>
              </a:ext>
            </a:extLst>
          </p:cNvPr>
          <p:cNvSpPr>
            <a:spLocks noGrp="1"/>
          </p:cNvSpPr>
          <p:nvPr>
            <p:ph type="title"/>
          </p:nvPr>
        </p:nvSpPr>
        <p:spPr>
          <a:xfrm>
            <a:off x="680321" y="753228"/>
            <a:ext cx="9613861" cy="675522"/>
          </a:xfrm>
        </p:spPr>
        <p:txBody>
          <a:bodyPr>
            <a:normAutofit fontScale="90000"/>
          </a:bodyPr>
          <a:lstStyle/>
          <a:p>
            <a:r>
              <a:rPr lang="en-IN" sz="6000" b="1" dirty="0">
                <a:latin typeface="Calibri" panose="020F0502020204030204" pitchFamily="34" charset="0"/>
                <a:ea typeface="Calibri" panose="020F0502020204030204" pitchFamily="34" charset="0"/>
                <a:cs typeface="Calibri" panose="020F0502020204030204" pitchFamily="34" charset="0"/>
              </a:rPr>
              <a:t>INSIGHTS:</a:t>
            </a:r>
          </a:p>
        </p:txBody>
      </p:sp>
      <p:sp>
        <p:nvSpPr>
          <p:cNvPr id="3" name="Content Placeholder 2">
            <a:extLst>
              <a:ext uri="{FF2B5EF4-FFF2-40B4-BE49-F238E27FC236}">
                <a16:creationId xmlns:a16="http://schemas.microsoft.com/office/drawing/2014/main" id="{095D71F5-AB8C-7CBD-A96E-3F725C974F1C}"/>
              </a:ext>
            </a:extLst>
          </p:cNvPr>
          <p:cNvSpPr>
            <a:spLocks noGrp="1"/>
          </p:cNvSpPr>
          <p:nvPr>
            <p:ph idx="1"/>
          </p:nvPr>
        </p:nvSpPr>
        <p:spPr>
          <a:xfrm>
            <a:off x="680321" y="2023110"/>
            <a:ext cx="9613861" cy="4834890"/>
          </a:xfrm>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Average Call Time Duration: The highest average call duration was observed in the time buckets are 16-17 and 17-18 with an average duration of 181 second. The lowest average duration time bucket is 9-10.</a:t>
            </a:r>
          </a:p>
          <a:p>
            <a:r>
              <a:rPr lang="en-IN" sz="1600" dirty="0">
                <a:latin typeface="Calibri" panose="020F0502020204030204" pitchFamily="34" charset="0"/>
                <a:ea typeface="Calibri" panose="020F0502020204030204" pitchFamily="34" charset="0"/>
                <a:cs typeface="Calibri" panose="020F0502020204030204" pitchFamily="34" charset="0"/>
              </a:rPr>
              <a:t>Number of calls per Time Bucket: The time bucket 11-12 received the highest percentage of incoming calls, accounting for 12.4% of all calls. It was followed by the time bucket 10-11 which received 11.28% of the calls. Conversely, the time buckets 20-21 and 19-20 had the lowest call volumes, with percentages of 4.67% and 5.48% respectively.</a:t>
            </a:r>
          </a:p>
          <a:p>
            <a:r>
              <a:rPr lang="en-IN" sz="1600" dirty="0">
                <a:latin typeface="Calibri" panose="020F0502020204030204" pitchFamily="34" charset="0"/>
                <a:ea typeface="Calibri" panose="020F0502020204030204" pitchFamily="34" charset="0"/>
                <a:cs typeface="Calibri" panose="020F0502020204030204" pitchFamily="34" charset="0"/>
              </a:rPr>
              <a:t>Manpower Plan to Reduce the Abandonment Rate: In order to reduce the abandonment rate to 10%, it was determined that 79 unique agents would be required, Initially, when the abandonment rate was 30%, there was 66 unique agents working.</a:t>
            </a:r>
          </a:p>
          <a:p>
            <a:r>
              <a:rPr lang="en-IN" sz="1600" dirty="0">
                <a:latin typeface="Calibri" panose="020F0502020204030204" pitchFamily="34" charset="0"/>
                <a:ea typeface="Calibri" panose="020F0502020204030204" pitchFamily="34" charset="0"/>
                <a:cs typeface="Calibri" panose="020F0502020204030204" pitchFamily="34" charset="0"/>
              </a:rPr>
              <a:t>Night-Time Call Volume and Agents Required: It was observed that for every 100 calls made by customers during the 9:00 am to 9:00 pm timeframe, there were also 30 calls made during the night from 9:00 pm to 9:00 am. To handle these night-time calls, a manpower of 22 unique agents would be needed.</a:t>
            </a:r>
          </a:p>
          <a:p>
            <a:r>
              <a:rPr lang="en-IN" sz="1600" dirty="0">
                <a:latin typeface="Calibri" panose="020F0502020204030204" pitchFamily="34" charset="0"/>
                <a:ea typeface="Calibri" panose="020F0502020204030204" pitchFamily="34" charset="0"/>
                <a:cs typeface="Calibri" panose="020F0502020204030204" pitchFamily="34" charset="0"/>
              </a:rPr>
              <a:t>Other Work Tasks: Apart from answering calls, agents need to allocate 27% of their total occupied time (27% of 4.5 hours) for uploading call data and other related tasks.</a:t>
            </a:r>
          </a:p>
          <a:p>
            <a:r>
              <a:rPr lang="en-IN" sz="1600" dirty="0">
                <a:latin typeface="Calibri" panose="020F0502020204030204" pitchFamily="34" charset="0"/>
                <a:ea typeface="Calibri" panose="020F0502020204030204" pitchFamily="34" charset="0"/>
                <a:cs typeface="Calibri" panose="020F0502020204030204" pitchFamily="34" charset="0"/>
              </a:rPr>
              <a:t>Full Effort Capacity: Agents have the capacity to take more </a:t>
            </a:r>
            <a:r>
              <a:rPr lang="en-IN" sz="1600">
                <a:latin typeface="Calibri" panose="020F0502020204030204" pitchFamily="34" charset="0"/>
                <a:ea typeface="Calibri" panose="020F0502020204030204" pitchFamily="34" charset="0"/>
                <a:cs typeface="Calibri" panose="020F0502020204030204" pitchFamily="34" charset="0"/>
              </a:rPr>
              <a:t>calls than </a:t>
            </a:r>
            <a:r>
              <a:rPr lang="en-IN" sz="1600" dirty="0">
                <a:latin typeface="Calibri" panose="020F0502020204030204" pitchFamily="34" charset="0"/>
                <a:ea typeface="Calibri" panose="020F0502020204030204" pitchFamily="34" charset="0"/>
                <a:cs typeface="Calibri" panose="020F0502020204030204" pitchFamily="34" charset="0"/>
              </a:rPr>
              <a:t>the estimated workload if they work with full effort, as they have additional time available.</a:t>
            </a:r>
          </a:p>
        </p:txBody>
      </p:sp>
    </p:spTree>
    <p:extLst>
      <p:ext uri="{BB962C8B-B14F-4D97-AF65-F5344CB8AC3E}">
        <p14:creationId xmlns:p14="http://schemas.microsoft.com/office/powerpoint/2010/main" val="183857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7C84-590E-DDA8-B2F7-3AA8597F26D0}"/>
              </a:ext>
            </a:extLst>
          </p:cNvPr>
          <p:cNvSpPr>
            <a:spLocks noGrp="1"/>
          </p:cNvSpPr>
          <p:nvPr>
            <p:ph type="title"/>
          </p:nvPr>
        </p:nvSpPr>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TASKS - 1:</a:t>
            </a:r>
          </a:p>
        </p:txBody>
      </p:sp>
      <p:sp>
        <p:nvSpPr>
          <p:cNvPr id="3" name="Content Placeholder 2">
            <a:extLst>
              <a:ext uri="{FF2B5EF4-FFF2-40B4-BE49-F238E27FC236}">
                <a16:creationId xmlns:a16="http://schemas.microsoft.com/office/drawing/2014/main" id="{29DB0E46-A871-A45F-4688-466C3B4C3B19}"/>
              </a:ext>
            </a:extLst>
          </p:cNvPr>
          <p:cNvSpPr>
            <a:spLocks noGrp="1"/>
          </p:cNvSpPr>
          <p:nvPr>
            <p:ph idx="1"/>
          </p:nvPr>
        </p:nvSpPr>
        <p:spPr/>
        <p:txBody>
          <a:bodyPr/>
          <a:lstStyle/>
          <a:p>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 is the average duration of calls for each time bucket?</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9C280D6-D0E7-3833-9B28-AAF116432E59}"/>
              </a:ext>
            </a:extLst>
          </p:cNvPr>
          <p:cNvPicPr>
            <a:picLocks noChangeAspect="1"/>
          </p:cNvPicPr>
          <p:nvPr/>
        </p:nvPicPr>
        <p:blipFill>
          <a:blip r:embed="rId2"/>
          <a:stretch>
            <a:fillRect/>
          </a:stretch>
        </p:blipFill>
        <p:spPr>
          <a:xfrm>
            <a:off x="1705298" y="3034832"/>
            <a:ext cx="7563906" cy="3029373"/>
          </a:xfrm>
          <a:prstGeom prst="rect">
            <a:avLst/>
          </a:prstGeom>
        </p:spPr>
      </p:pic>
    </p:spTree>
    <p:extLst>
      <p:ext uri="{BB962C8B-B14F-4D97-AF65-F5344CB8AC3E}">
        <p14:creationId xmlns:p14="http://schemas.microsoft.com/office/powerpoint/2010/main" val="200234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A0E5-B70D-17B3-891F-EDFD23223707}"/>
              </a:ext>
            </a:extLst>
          </p:cNvPr>
          <p:cNvSpPr>
            <a:spLocks noGrp="1"/>
          </p:cNvSpPr>
          <p:nvPr>
            <p:ph type="title"/>
          </p:nvPr>
        </p:nvSpPr>
        <p:spPr>
          <a:xfrm>
            <a:off x="680321" y="753228"/>
            <a:ext cx="9613861" cy="1018422"/>
          </a:xfrm>
        </p:spPr>
        <p:txBody>
          <a:bodyPr>
            <a:norm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TASK – 2:</a:t>
            </a:r>
          </a:p>
        </p:txBody>
      </p:sp>
      <p:sp>
        <p:nvSpPr>
          <p:cNvPr id="3" name="Content Placeholder 2">
            <a:extLst>
              <a:ext uri="{FF2B5EF4-FFF2-40B4-BE49-F238E27FC236}">
                <a16:creationId xmlns:a16="http://schemas.microsoft.com/office/drawing/2014/main" id="{16AD8A0F-5275-3BC4-D81B-A1F9418743B3}"/>
              </a:ext>
            </a:extLst>
          </p:cNvPr>
          <p:cNvSpPr>
            <a:spLocks noGrp="1"/>
          </p:cNvSpPr>
          <p:nvPr>
            <p:ph idx="1"/>
          </p:nvPr>
        </p:nvSpPr>
        <p:spPr>
          <a:xfrm>
            <a:off x="680321" y="2080260"/>
            <a:ext cx="9613861" cy="4686300"/>
          </a:xfrm>
        </p:spPr>
        <p:txBody>
          <a:bodyPr/>
          <a:lstStyle/>
          <a:p>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Can you create a chart or graph that shows the number of calls received in each time bucket?</a:t>
            </a:r>
          </a:p>
          <a:p>
            <a:pPr marL="0" indent="0">
              <a:buNone/>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F516B43-6B29-6D58-844B-7C685057DBBC}"/>
              </a:ext>
            </a:extLst>
          </p:cNvPr>
          <p:cNvPicPr>
            <a:picLocks noChangeAspect="1"/>
          </p:cNvPicPr>
          <p:nvPr/>
        </p:nvPicPr>
        <p:blipFill>
          <a:blip r:embed="rId2"/>
          <a:stretch>
            <a:fillRect/>
          </a:stretch>
        </p:blipFill>
        <p:spPr>
          <a:xfrm>
            <a:off x="1739672" y="3036317"/>
            <a:ext cx="7821116" cy="3620005"/>
          </a:xfrm>
          <a:prstGeom prst="rect">
            <a:avLst/>
          </a:prstGeom>
        </p:spPr>
      </p:pic>
    </p:spTree>
    <p:extLst>
      <p:ext uri="{BB962C8B-B14F-4D97-AF65-F5344CB8AC3E}">
        <p14:creationId xmlns:p14="http://schemas.microsoft.com/office/powerpoint/2010/main" val="229693116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4685</TotalTime>
  <Words>1093</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Manrope</vt:lpstr>
      <vt:lpstr>Trebuchet MS</vt:lpstr>
      <vt:lpstr>Berlin</vt:lpstr>
      <vt:lpstr>ABC Call Volume Trend Analysis</vt:lpstr>
      <vt:lpstr>Project Description:</vt:lpstr>
      <vt:lpstr>Business Understanding:</vt:lpstr>
      <vt:lpstr>Assumptions:</vt:lpstr>
      <vt:lpstr>Approach:</vt:lpstr>
      <vt:lpstr>TECH - STACK</vt:lpstr>
      <vt:lpstr>INSIGHTS:</vt:lpstr>
      <vt:lpstr>TASKS - 1:</vt:lpstr>
      <vt:lpstr>TASK – 2:</vt:lpstr>
      <vt:lpstr>TASK – 3:</vt:lpstr>
      <vt:lpstr>TASK – 4:</vt:lpstr>
      <vt:lpstr>CONCLUSION:</vt:lpstr>
      <vt:lpstr>LINKS: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V Dhana Lakshmi</dc:creator>
  <cp:lastModifiedBy>V Dhana Lakshmi</cp:lastModifiedBy>
  <cp:revision>2</cp:revision>
  <dcterms:created xsi:type="dcterms:W3CDTF">2024-01-05T05:17:01Z</dcterms:created>
  <dcterms:modified xsi:type="dcterms:W3CDTF">2024-01-08T11:22:57Z</dcterms:modified>
</cp:coreProperties>
</file>