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09" r:id="rId4"/>
  </p:sldMasterIdLst>
  <p:sldIdLst>
    <p:sldId id="268" r:id="rId5"/>
    <p:sldId id="310" r:id="rId6"/>
    <p:sldId id="326" r:id="rId7"/>
    <p:sldId id="328" r:id="rId8"/>
    <p:sldId id="333" r:id="rId9"/>
    <p:sldId id="329" r:id="rId10"/>
    <p:sldId id="332" r:id="rId11"/>
    <p:sldId id="334" r:id="rId12"/>
    <p:sldId id="335" r:id="rId13"/>
    <p:sldId id="336" r:id="rId14"/>
    <p:sldId id="311" r:id="rId15"/>
    <p:sldId id="312" r:id="rId16"/>
    <p:sldId id="315" r:id="rId17"/>
    <p:sldId id="337" r:id="rId18"/>
    <p:sldId id="316" r:id="rId19"/>
    <p:sldId id="338" r:id="rId20"/>
    <p:sldId id="339" r:id="rId21"/>
    <p:sldId id="330" r:id="rId22"/>
    <p:sldId id="331" r:id="rId23"/>
    <p:sldId id="340" r:id="rId24"/>
    <p:sldId id="31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0D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9" autoAdjust="0"/>
    <p:restoredTop sz="94619" autoAdjust="0"/>
  </p:normalViewPr>
  <p:slideViewPr>
    <p:cSldViewPr snapToGrid="0">
      <p:cViewPr>
        <p:scale>
          <a:sx n="75" d="100"/>
          <a:sy n="75" d="100"/>
        </p:scale>
        <p:origin x="350"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245800D1-E9EB-4D5E-A4E0-71F8FB2B5C5F}">
      <dgm:prSet/>
      <dgm:spPr/>
      <dgm:t>
        <a:bodyPr/>
        <a:lstStyle/>
        <a:p>
          <a:endParaRPr lang="en-IN" dirty="0"/>
        </a:p>
      </dgm:t>
    </dgm:pt>
    <dgm:pt modelId="{E4EC4E56-874C-4432-86FC-DD0A8B94FE5F}" type="parTrans" cxnId="{28DA6A81-4E97-46B7-A5B6-A73A7321C354}">
      <dgm:prSet/>
      <dgm:spPr/>
      <dgm:t>
        <a:bodyPr/>
        <a:lstStyle/>
        <a:p>
          <a:endParaRPr lang="en-IN"/>
        </a:p>
      </dgm:t>
    </dgm:pt>
    <dgm:pt modelId="{11D21481-EC2A-4551-B7FC-FFEB2FAC4643}" type="sibTrans" cxnId="{28DA6A81-4E97-46B7-A5B6-A73A7321C354}">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771D3EC1-2B8C-45FB-9733-C9BF0100C492}" type="pres">
      <dgm:prSet presAssocID="{245800D1-E9EB-4D5E-A4E0-71F8FB2B5C5F}" presName="composite" presStyleCnt="0"/>
      <dgm:spPr/>
    </dgm:pt>
    <dgm:pt modelId="{77C50F3A-D3AB-4551-A1BB-BEAF54E374E2}" type="pres">
      <dgm:prSet presAssocID="{245800D1-E9EB-4D5E-A4E0-71F8FB2B5C5F}" presName="parent" presStyleLbl="alignNode1" presStyleIdx="0" presStyleCnt="1" custScaleY="979121" custLinFactNeighborX="-2817" custLinFactNeighborY="-29813">
        <dgm:presLayoutVars>
          <dgm:chMax val="1"/>
          <dgm:chPref val="1"/>
          <dgm:bulletEnabled val="1"/>
        </dgm:presLayoutVars>
      </dgm:prSet>
      <dgm:spPr/>
    </dgm:pt>
    <dgm:pt modelId="{07D24206-41D2-46B7-9F3A-89241D639D95}" type="pres">
      <dgm:prSet presAssocID="{245800D1-E9EB-4D5E-A4E0-71F8FB2B5C5F}" presName="Childtext" presStyleLbl="revTx" presStyleIdx="0" presStyleCnt="1">
        <dgm:presLayoutVars>
          <dgm:bulletEnabled val="1"/>
        </dgm:presLayoutVars>
      </dgm:prSet>
      <dgm:spPr/>
    </dgm:pt>
    <dgm:pt modelId="{D82B76F5-BCDB-4C12-8D32-87E0FCED62B2}" type="pres">
      <dgm:prSet presAssocID="{245800D1-E9EB-4D5E-A4E0-71F8FB2B5C5F}" presName="ConnectLine" presStyleLbl="sibTrans1D1" presStyleIdx="0" presStyleCnt="1"/>
      <dgm:spPr>
        <a:noFill/>
        <a:ln w="12700" cap="flat" cmpd="sng" algn="ctr">
          <a:solidFill>
            <a:schemeClr val="accent1">
              <a:hueOff val="0"/>
              <a:satOff val="0"/>
              <a:lumOff val="0"/>
              <a:alphaOff val="0"/>
            </a:schemeClr>
          </a:solidFill>
          <a:prstDash val="dash"/>
        </a:ln>
        <a:effectLst/>
      </dgm:spPr>
    </dgm:pt>
    <dgm:pt modelId="{3169D012-61BB-4074-801B-33244997702C}" type="pres">
      <dgm:prSet presAssocID="{245800D1-E9EB-4D5E-A4E0-71F8FB2B5C5F}" presName="ConnectLineEnd" presStyleLbl="lnNode1" presStyleIdx="0" presStyleCnt="1"/>
      <dgm:spPr/>
    </dgm:pt>
    <dgm:pt modelId="{A331E18F-89C2-419A-8B85-1FBEED2F39A5}" type="pres">
      <dgm:prSet presAssocID="{245800D1-E9EB-4D5E-A4E0-71F8FB2B5C5F}" presName="EmptyPane" presStyleCnt="0"/>
      <dgm:spPr/>
    </dgm:pt>
  </dgm:ptLst>
  <dgm:cxnLst>
    <dgm:cxn modelId="{AED1CC2F-C2A3-4A40-80FC-0F8E1651414C}" type="presOf" srcId="{A86DFA04-31EF-49B6-AFAE-2287858E0303}" destId="{EBEA9F54-7364-45F9-829B-BF1EB38AEB12}" srcOrd="0" destOrd="0" presId="urn:microsoft.com/office/officeart/2016/7/layout/RoundedRectangleTimeline"/>
    <dgm:cxn modelId="{28DA6A81-4E97-46B7-A5B6-A73A7321C354}" srcId="{A86DFA04-31EF-49B6-AFAE-2287858E0303}" destId="{245800D1-E9EB-4D5E-A4E0-71F8FB2B5C5F}" srcOrd="0" destOrd="0" parTransId="{E4EC4E56-874C-4432-86FC-DD0A8B94FE5F}" sibTransId="{11D21481-EC2A-4551-B7FC-FFEB2FAC4643}"/>
    <dgm:cxn modelId="{3FD7E7B0-B87E-4B02-91FB-76DF716073D4}" type="presOf" srcId="{245800D1-E9EB-4D5E-A4E0-71F8FB2B5C5F}" destId="{77C50F3A-D3AB-4551-A1BB-BEAF54E374E2}" srcOrd="0" destOrd="0" presId="urn:microsoft.com/office/officeart/2016/7/layout/RoundedRectangleTimeline"/>
    <dgm:cxn modelId="{6ED4120C-24DD-4CF2-9BE7-1F7166828E01}" type="presParOf" srcId="{EBEA9F54-7364-45F9-829B-BF1EB38AEB12}" destId="{771D3EC1-2B8C-45FB-9733-C9BF0100C492}" srcOrd="0" destOrd="0" presId="urn:microsoft.com/office/officeart/2016/7/layout/RoundedRectangleTimeline"/>
    <dgm:cxn modelId="{DCE84C58-5FDB-4804-8E8F-A6FB8D8A2B73}" type="presParOf" srcId="{771D3EC1-2B8C-45FB-9733-C9BF0100C492}" destId="{77C50F3A-D3AB-4551-A1BB-BEAF54E374E2}" srcOrd="0" destOrd="0" presId="urn:microsoft.com/office/officeart/2016/7/layout/RoundedRectangleTimeline"/>
    <dgm:cxn modelId="{BD3C64D1-07CD-4A91-AA42-658C2E5CEB7A}" type="presParOf" srcId="{771D3EC1-2B8C-45FB-9733-C9BF0100C492}" destId="{07D24206-41D2-46B7-9F3A-89241D639D95}" srcOrd="1" destOrd="0" presId="urn:microsoft.com/office/officeart/2016/7/layout/RoundedRectangleTimeline"/>
    <dgm:cxn modelId="{1C850C62-5781-411F-AF0F-3C8CC8884C26}" type="presParOf" srcId="{771D3EC1-2B8C-45FB-9733-C9BF0100C492}" destId="{D82B76F5-BCDB-4C12-8D32-87E0FCED62B2}" srcOrd="2" destOrd="0" presId="urn:microsoft.com/office/officeart/2016/7/layout/RoundedRectangleTimeline"/>
    <dgm:cxn modelId="{C885DDC8-EF6B-4EBD-BAD9-5FC24D0EC603}" type="presParOf" srcId="{771D3EC1-2B8C-45FB-9733-C9BF0100C492}" destId="{3169D012-61BB-4074-801B-33244997702C}" srcOrd="3" destOrd="0" presId="urn:microsoft.com/office/officeart/2016/7/layout/RoundedRectangleTimeline"/>
    <dgm:cxn modelId="{CE057A95-78AC-47F9-AAF7-50F66D01ED86}" type="presParOf" srcId="{771D3EC1-2B8C-45FB-9733-C9BF0100C492}" destId="{A331E18F-89C2-419A-8B85-1FBEED2F39A5}" srcOrd="4" destOrd="0" presId="urn:microsoft.com/office/officeart/2016/7/layout/RoundedRectangleTimelin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50F3A-D3AB-4551-A1BB-BEAF54E374E2}">
      <dsp:nvSpPr>
        <dsp:cNvPr id="0" name=""/>
        <dsp:cNvSpPr/>
      </dsp:nvSpPr>
      <dsp:spPr>
        <a:xfrm>
          <a:off x="0" y="0"/>
          <a:ext cx="9555480" cy="4158854"/>
        </a:xfrm>
        <a:prstGeom prst="round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marL="0" lvl="0" indent="0" algn="ctr" defTabSz="755650">
            <a:lnSpc>
              <a:spcPct val="90000"/>
            </a:lnSpc>
            <a:spcBef>
              <a:spcPct val="0"/>
            </a:spcBef>
            <a:spcAft>
              <a:spcPct val="35000"/>
            </a:spcAft>
            <a:buNone/>
          </a:pPr>
          <a:endParaRPr lang="en-IN" sz="1700" kern="1200" dirty="0"/>
        </a:p>
      </dsp:txBody>
      <dsp:txXfrm>
        <a:off x="203019" y="203019"/>
        <a:ext cx="9149442" cy="3752816"/>
      </dsp:txXfrm>
    </dsp:sp>
    <dsp:sp modelId="{07D24206-41D2-46B7-9F3A-89241D639D95}">
      <dsp:nvSpPr>
        <dsp:cNvPr id="0" name=""/>
        <dsp:cNvSpPr/>
      </dsp:nvSpPr>
      <dsp:spPr>
        <a:xfrm>
          <a:off x="251460" y="0"/>
          <a:ext cx="9555480" cy="1486638"/>
        </a:xfrm>
        <a:prstGeom prst="rect">
          <a:avLst/>
        </a:prstGeom>
        <a:noFill/>
        <a:ln>
          <a:noFill/>
        </a:ln>
        <a:effectLst/>
      </dsp:spPr>
      <dsp:style>
        <a:lnRef idx="0">
          <a:scrgbClr r="0" g="0" b="0"/>
        </a:lnRef>
        <a:fillRef idx="0">
          <a:scrgbClr r="0" g="0" b="0"/>
        </a:fillRef>
        <a:effectRef idx="0">
          <a:scrgbClr r="0" g="0" b="0"/>
        </a:effectRef>
        <a:fontRef idx="minor"/>
      </dsp:style>
    </dsp:sp>
    <dsp:sp modelId="{D82B76F5-BCDB-4C12-8D32-87E0FCED62B2}">
      <dsp:nvSpPr>
        <dsp:cNvPr id="0" name=""/>
        <dsp:cNvSpPr/>
      </dsp:nvSpPr>
      <dsp:spPr>
        <a:xfrm>
          <a:off x="5029199" y="1571589"/>
          <a:ext cx="0" cy="33980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169D012-61BB-4074-801B-33244997702C}">
      <dsp:nvSpPr>
        <dsp:cNvPr id="0" name=""/>
        <dsp:cNvSpPr/>
      </dsp:nvSpPr>
      <dsp:spPr>
        <a:xfrm>
          <a:off x="4986724" y="1486638"/>
          <a:ext cx="84950" cy="849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87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77193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3742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358052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967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20340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98372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09853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2D6E202-B606-4609-B914-27C9371A1F6D}" type="datetime1">
              <a:rPr lang="en-US" smtClean="0"/>
              <a:t>4/16/2021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730760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5316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71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6660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4/16/2021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66145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627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4/16/2021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626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9241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334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4/16/2021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23602451"/>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TEaJfQI_sG8UjfDBQtNpCWc26hTnzhay?usp=sha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50D7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52761" y="229537"/>
            <a:ext cx="9365942" cy="3686015"/>
          </a:xfrm>
        </p:spPr>
        <p:txBody>
          <a:bodyPr>
            <a:noAutofit/>
          </a:bodyPr>
          <a:lstStyle/>
          <a:p>
            <a:r>
              <a:rPr lang="en-US" sz="4800" dirty="0"/>
              <a:t>AI POWERED DEAF ASSISTANT </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2257513" y="4379776"/>
            <a:ext cx="6269347" cy="387534"/>
          </a:xfrm>
        </p:spPr>
        <p:txBody>
          <a:bodyPr>
            <a:normAutofit/>
          </a:bodyPr>
          <a:lstStyle/>
          <a:p>
            <a:pPr marL="285750" indent="-285750">
              <a:buFontTx/>
              <a:buChar char="-"/>
            </a:pPr>
            <a:r>
              <a:rPr lang="en-US" sz="1800" dirty="0">
                <a:solidFill>
                  <a:schemeClr val="tx1">
                    <a:lumMod val="85000"/>
                    <a:lumOff val="15000"/>
                  </a:schemeClr>
                </a:solidFill>
              </a:rPr>
              <a:t>A cheap solution for a complex problem</a:t>
            </a:r>
          </a:p>
          <a:p>
            <a:endParaRPr lang="en-US" sz="1800" dirty="0">
              <a:solidFill>
                <a:schemeClr val="tx1">
                  <a:lumMod val="85000"/>
                  <a:lumOff val="15000"/>
                </a:schemeClr>
              </a:solidFill>
            </a:endParaRPr>
          </a:p>
        </p:txBody>
      </p:sp>
      <p:sp>
        <p:nvSpPr>
          <p:cNvPr id="4" name="TextBox 3">
            <a:extLst>
              <a:ext uri="{FF2B5EF4-FFF2-40B4-BE49-F238E27FC236}">
                <a16:creationId xmlns:a16="http://schemas.microsoft.com/office/drawing/2014/main" id="{3C72AC1B-C3F2-4C92-BEAC-2A9A42D3D2D3}"/>
              </a:ext>
            </a:extLst>
          </p:cNvPr>
          <p:cNvSpPr txBox="1"/>
          <p:nvPr/>
        </p:nvSpPr>
        <p:spPr>
          <a:xfrm>
            <a:off x="5989590" y="5218222"/>
            <a:ext cx="5779146" cy="1477328"/>
          </a:xfrm>
          <a:prstGeom prst="rect">
            <a:avLst/>
          </a:prstGeom>
          <a:noFill/>
        </p:spPr>
        <p:txBody>
          <a:bodyPr wrap="none" lIns="91440" tIns="45720" rIns="91440" bIns="45720" rtlCol="0" anchor="t">
            <a:spAutoFit/>
          </a:bodyPr>
          <a:lstStyle/>
          <a:p>
            <a:pPr marL="342900" indent="-342900" algn="r">
              <a:buFontTx/>
              <a:buChar char="-"/>
            </a:pPr>
            <a:r>
              <a:rPr lang="en-US" sz="1800" b="1" dirty="0">
                <a:solidFill>
                  <a:schemeClr val="tx1">
                    <a:lumMod val="85000"/>
                    <a:lumOff val="15000"/>
                  </a:schemeClr>
                </a:solidFill>
              </a:rPr>
              <a:t>VISHWATH KUMAR B S – 18BEC1289</a:t>
            </a:r>
          </a:p>
          <a:p>
            <a:pPr marL="342900" indent="-342900" algn="r">
              <a:buFontTx/>
              <a:buChar char="-"/>
            </a:pPr>
            <a:r>
              <a:rPr lang="en-US" b="1" dirty="0">
                <a:solidFill>
                  <a:schemeClr val="tx1">
                    <a:lumMod val="85000"/>
                    <a:lumOff val="15000"/>
                  </a:schemeClr>
                </a:solidFill>
              </a:rPr>
              <a:t>RAM</a:t>
            </a:r>
            <a:r>
              <a:rPr lang="en-US" sz="1800" b="1" dirty="0">
                <a:solidFill>
                  <a:schemeClr val="tx1">
                    <a:lumMod val="85000"/>
                    <a:lumOff val="15000"/>
                  </a:schemeClr>
                </a:solidFill>
              </a:rPr>
              <a:t> S </a:t>
            </a:r>
            <a:r>
              <a:rPr lang="en-US" b="1" dirty="0">
                <a:solidFill>
                  <a:schemeClr val="tx1">
                    <a:lumMod val="85000"/>
                    <a:lumOff val="15000"/>
                  </a:schemeClr>
                </a:solidFill>
              </a:rPr>
              <a:t>KAUSHIK </a:t>
            </a:r>
            <a:r>
              <a:rPr lang="en-US" sz="1800" b="1" dirty="0">
                <a:solidFill>
                  <a:schemeClr val="tx1">
                    <a:lumMod val="85000"/>
                    <a:lumOff val="15000"/>
                  </a:schemeClr>
                </a:solidFill>
              </a:rPr>
              <a:t>– </a:t>
            </a:r>
            <a:r>
              <a:rPr lang="en-US" b="1" dirty="0">
                <a:solidFill>
                  <a:schemeClr val="tx1">
                    <a:lumMod val="85000"/>
                    <a:lumOff val="15000"/>
                  </a:schemeClr>
                </a:solidFill>
              </a:rPr>
              <a:t>18BEC1024</a:t>
            </a:r>
            <a:endParaRPr lang="en-US" sz="1800" b="1" dirty="0">
              <a:solidFill>
                <a:schemeClr val="tx1">
                  <a:lumMod val="85000"/>
                  <a:lumOff val="15000"/>
                </a:schemeClr>
              </a:solidFill>
            </a:endParaRPr>
          </a:p>
          <a:p>
            <a:pPr marL="342900" indent="-342900" algn="r">
              <a:buFontTx/>
              <a:buChar char="-"/>
            </a:pPr>
            <a:r>
              <a:rPr lang="en-US" sz="1800" b="1" dirty="0">
                <a:solidFill>
                  <a:schemeClr val="tx1">
                    <a:lumMod val="85000"/>
                    <a:lumOff val="15000"/>
                  </a:schemeClr>
                </a:solidFill>
              </a:rPr>
              <a:t>DHANUSH – 18BEC1018</a:t>
            </a:r>
          </a:p>
          <a:p>
            <a:pPr marL="342900" indent="-342900" algn="r">
              <a:buFontTx/>
              <a:buChar char="-"/>
            </a:pPr>
            <a:r>
              <a:rPr lang="en-US" b="1" dirty="0">
                <a:solidFill>
                  <a:schemeClr val="tx1">
                    <a:lumMod val="85000"/>
                    <a:lumOff val="15000"/>
                  </a:schemeClr>
                </a:solidFill>
              </a:rPr>
              <a:t>YOGEESHWAR – 18BEC1343</a:t>
            </a:r>
          </a:p>
          <a:p>
            <a:endParaRPr lang="en-IN"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24F0-71C7-4CBF-B1DF-449C581B7833}"/>
              </a:ext>
            </a:extLst>
          </p:cNvPr>
          <p:cNvSpPr>
            <a:spLocks noGrp="1"/>
          </p:cNvSpPr>
          <p:nvPr>
            <p:ph type="title"/>
          </p:nvPr>
        </p:nvSpPr>
        <p:spPr/>
        <p:txBody>
          <a:bodyPr/>
          <a:lstStyle/>
          <a:p>
            <a:pPr algn="ctr"/>
            <a:r>
              <a:rPr lang="en-US" sz="3600" b="1" u="sng" dirty="0">
                <a:latin typeface="+mn-lt"/>
              </a:rPr>
              <a:t>ARCHITECTURE – OVERALL SYSTEM DIAGRAM</a:t>
            </a:r>
            <a:endParaRPr lang="en-IN" dirty="0"/>
          </a:p>
        </p:txBody>
      </p:sp>
      <p:pic>
        <p:nvPicPr>
          <p:cNvPr id="4" name="Picture 2">
            <a:extLst>
              <a:ext uri="{FF2B5EF4-FFF2-40B4-BE49-F238E27FC236}">
                <a16:creationId xmlns:a16="http://schemas.microsoft.com/office/drawing/2014/main" id="{E142EF50-4392-41D7-9E47-4CB584FCAF33}"/>
              </a:ext>
            </a:extLst>
          </p:cNvPr>
          <p:cNvPicPr>
            <a:picLocks noGrp="1" noChangeAspect="1" noChangeArrowheads="1"/>
          </p:cNvPicPr>
          <p:nvPr>
            <p:ph idx="1"/>
          </p:nvPr>
        </p:nvPicPr>
        <p:blipFill>
          <a:blip r:embed="rId2" cstate="print"/>
          <a:srcRect/>
          <a:stretch>
            <a:fillRect/>
          </a:stretch>
        </p:blipFill>
        <p:spPr bwMode="auto">
          <a:xfrm>
            <a:off x="2149668" y="2336800"/>
            <a:ext cx="6676640" cy="359886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81055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50D7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2A906-E78F-4FE8-B995-727D72CD16C8}"/>
              </a:ext>
            </a:extLst>
          </p:cNvPr>
          <p:cNvSpPr>
            <a:spLocks noGrp="1"/>
          </p:cNvSpPr>
          <p:nvPr>
            <p:ph type="title"/>
          </p:nvPr>
        </p:nvSpPr>
        <p:spPr/>
        <p:txBody>
          <a:bodyPr>
            <a:normAutofit/>
          </a:bodyPr>
          <a:lstStyle/>
          <a:p>
            <a:pPr algn="ctr"/>
            <a:r>
              <a:rPr lang="en-US" sz="3600" b="1" u="sng" dirty="0">
                <a:latin typeface="+mn-lt"/>
              </a:rPr>
              <a:t>ARCHITECTURE – SOFTWARE(CNN MODEL)</a:t>
            </a:r>
            <a:endParaRPr lang="en-IN" dirty="0"/>
          </a:p>
        </p:txBody>
      </p:sp>
      <p:pic>
        <p:nvPicPr>
          <p:cNvPr id="3" name="Picture 2">
            <a:extLst>
              <a:ext uri="{FF2B5EF4-FFF2-40B4-BE49-F238E27FC236}">
                <a16:creationId xmlns:a16="http://schemas.microsoft.com/office/drawing/2014/main" id="{75BB83DE-6705-4601-A1B8-763A1A6A284C}"/>
              </a:ext>
            </a:extLst>
          </p:cNvPr>
          <p:cNvPicPr>
            <a:picLocks noChangeAspect="1"/>
          </p:cNvPicPr>
          <p:nvPr/>
        </p:nvPicPr>
        <p:blipFill>
          <a:blip r:embed="rId2"/>
          <a:stretch>
            <a:fillRect/>
          </a:stretch>
        </p:blipFill>
        <p:spPr>
          <a:xfrm>
            <a:off x="1149193" y="2034781"/>
            <a:ext cx="8676115" cy="4666490"/>
          </a:xfrm>
          <a:prstGeom prst="rect">
            <a:avLst/>
          </a:prstGeom>
        </p:spPr>
      </p:pic>
    </p:spTree>
    <p:extLst>
      <p:ext uri="{BB962C8B-B14F-4D97-AF65-F5344CB8AC3E}">
        <p14:creationId xmlns:p14="http://schemas.microsoft.com/office/powerpoint/2010/main" val="3730747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50D75"/>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3F074E-1ED3-47CD-AAFE-AB16014165F2}"/>
              </a:ext>
            </a:extLst>
          </p:cNvPr>
          <p:cNvSpPr>
            <a:spLocks noGrp="1"/>
          </p:cNvSpPr>
          <p:nvPr>
            <p:ph type="title"/>
          </p:nvPr>
        </p:nvSpPr>
        <p:spPr/>
        <p:txBody>
          <a:bodyPr/>
          <a:lstStyle/>
          <a:p>
            <a:pPr algn="ctr"/>
            <a:r>
              <a:rPr lang="en-US" sz="3600" b="1" u="sng" dirty="0">
                <a:latin typeface="+mn-lt"/>
              </a:rPr>
              <a:t>ARCHITECTURE – SOFTWARE(CNN MODEL)</a:t>
            </a:r>
            <a:endParaRPr lang="en-IN" dirty="0"/>
          </a:p>
        </p:txBody>
      </p:sp>
      <p:pic>
        <p:nvPicPr>
          <p:cNvPr id="8" name="Picture 7">
            <a:extLst>
              <a:ext uri="{FF2B5EF4-FFF2-40B4-BE49-F238E27FC236}">
                <a16:creationId xmlns:a16="http://schemas.microsoft.com/office/drawing/2014/main" id="{14D80A43-674B-47FA-AB04-63ED1E53921A}"/>
              </a:ext>
            </a:extLst>
          </p:cNvPr>
          <p:cNvPicPr>
            <a:picLocks noChangeAspect="1"/>
          </p:cNvPicPr>
          <p:nvPr/>
        </p:nvPicPr>
        <p:blipFill>
          <a:blip r:embed="rId2"/>
          <a:stretch>
            <a:fillRect/>
          </a:stretch>
        </p:blipFill>
        <p:spPr>
          <a:xfrm>
            <a:off x="1564113" y="2226711"/>
            <a:ext cx="8023770" cy="3984593"/>
          </a:xfrm>
          <a:prstGeom prst="rect">
            <a:avLst/>
          </a:prstGeom>
          <a:solidFill>
            <a:srgbClr val="550D75">
              <a:alpha val="42000"/>
            </a:srgbClr>
          </a:solidFill>
          <a:effectLst>
            <a:reflection stA="0" endPos="65000" dist="50800" dir="5400000" sy="-100000" algn="bl" rotWithShape="0"/>
          </a:effectLst>
        </p:spPr>
      </p:pic>
    </p:spTree>
    <p:extLst>
      <p:ext uri="{BB962C8B-B14F-4D97-AF65-F5344CB8AC3E}">
        <p14:creationId xmlns:p14="http://schemas.microsoft.com/office/powerpoint/2010/main" val="134603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50D75"/>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3F074E-1ED3-47CD-AAFE-AB16014165F2}"/>
              </a:ext>
            </a:extLst>
          </p:cNvPr>
          <p:cNvSpPr>
            <a:spLocks noGrp="1"/>
          </p:cNvSpPr>
          <p:nvPr>
            <p:ph type="title"/>
          </p:nvPr>
        </p:nvSpPr>
        <p:spPr/>
        <p:txBody>
          <a:bodyPr/>
          <a:lstStyle/>
          <a:p>
            <a:pPr algn="ctr"/>
            <a:r>
              <a:rPr lang="en-US" sz="3600" b="1" u="sng" dirty="0">
                <a:latin typeface="+mn-lt"/>
              </a:rPr>
              <a:t>ARCHITECTURE – SOFTWARE(GAN MODEL)</a:t>
            </a:r>
            <a:endParaRPr lang="en-IN" dirty="0"/>
          </a:p>
        </p:txBody>
      </p:sp>
      <p:pic>
        <p:nvPicPr>
          <p:cNvPr id="3" name="Picture 2">
            <a:extLst>
              <a:ext uri="{FF2B5EF4-FFF2-40B4-BE49-F238E27FC236}">
                <a16:creationId xmlns:a16="http://schemas.microsoft.com/office/drawing/2014/main" id="{FC7107D3-3E63-4AE5-B779-2BB48E6789B6}"/>
              </a:ext>
            </a:extLst>
          </p:cNvPr>
          <p:cNvPicPr>
            <a:picLocks noChangeAspect="1"/>
          </p:cNvPicPr>
          <p:nvPr/>
        </p:nvPicPr>
        <p:blipFill rotWithShape="1">
          <a:blip r:embed="rId2"/>
          <a:srcRect r="14195" b="20639"/>
          <a:stretch/>
        </p:blipFill>
        <p:spPr>
          <a:xfrm>
            <a:off x="1287399" y="2114263"/>
            <a:ext cx="8865451" cy="4612368"/>
          </a:xfrm>
          <a:prstGeom prst="rect">
            <a:avLst/>
          </a:prstGeom>
        </p:spPr>
      </p:pic>
    </p:spTree>
    <p:extLst>
      <p:ext uri="{BB962C8B-B14F-4D97-AF65-F5344CB8AC3E}">
        <p14:creationId xmlns:p14="http://schemas.microsoft.com/office/powerpoint/2010/main" val="264478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C8F5-B503-463F-92EA-77D089CAACC9}"/>
              </a:ext>
            </a:extLst>
          </p:cNvPr>
          <p:cNvSpPr>
            <a:spLocks noGrp="1"/>
          </p:cNvSpPr>
          <p:nvPr>
            <p:ph type="title"/>
          </p:nvPr>
        </p:nvSpPr>
        <p:spPr/>
        <p:txBody>
          <a:bodyPr/>
          <a:lstStyle/>
          <a:p>
            <a:pPr algn="ctr"/>
            <a:r>
              <a:rPr lang="en-US" sz="3600" b="1" u="sng" dirty="0">
                <a:latin typeface="+mn-lt"/>
              </a:rPr>
              <a:t>ARCHITECTURE - HARDWARE</a:t>
            </a:r>
            <a:endParaRPr lang="en-IN" dirty="0"/>
          </a:p>
        </p:txBody>
      </p:sp>
      <p:pic>
        <p:nvPicPr>
          <p:cNvPr id="4" name="Picture 2">
            <a:extLst>
              <a:ext uri="{FF2B5EF4-FFF2-40B4-BE49-F238E27FC236}">
                <a16:creationId xmlns:a16="http://schemas.microsoft.com/office/drawing/2014/main" id="{3194977F-7422-4B04-BC1D-8BB084EF7E4E}"/>
              </a:ext>
            </a:extLst>
          </p:cNvPr>
          <p:cNvPicPr>
            <a:picLocks noGrp="1" noChangeAspect="1" noChangeArrowheads="1"/>
          </p:cNvPicPr>
          <p:nvPr>
            <p:ph idx="1"/>
          </p:nvPr>
        </p:nvPicPr>
        <p:blipFill>
          <a:blip r:embed="rId2" cstate="print"/>
          <a:srcRect/>
          <a:stretch>
            <a:fillRect/>
          </a:stretch>
        </p:blipFill>
        <p:spPr bwMode="auto">
          <a:xfrm>
            <a:off x="2554132" y="2336800"/>
            <a:ext cx="5867711" cy="359886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7181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50D7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4B47-0833-4A61-BD05-EF94198BF16C}"/>
              </a:ext>
            </a:extLst>
          </p:cNvPr>
          <p:cNvSpPr>
            <a:spLocks noGrp="1"/>
          </p:cNvSpPr>
          <p:nvPr>
            <p:ph type="title"/>
          </p:nvPr>
        </p:nvSpPr>
        <p:spPr/>
        <p:txBody>
          <a:bodyPr/>
          <a:lstStyle/>
          <a:p>
            <a:pPr algn="ctr"/>
            <a:r>
              <a:rPr lang="en-US" sz="3600" b="1" u="sng" dirty="0">
                <a:latin typeface="+mn-lt"/>
              </a:rPr>
              <a:t>ARCHITECTURE - HARDWARE</a:t>
            </a:r>
            <a:endParaRPr lang="en-IN" dirty="0"/>
          </a:p>
        </p:txBody>
      </p:sp>
      <p:pic>
        <p:nvPicPr>
          <p:cNvPr id="3" name="Picture 2">
            <a:extLst>
              <a:ext uri="{FF2B5EF4-FFF2-40B4-BE49-F238E27FC236}">
                <a16:creationId xmlns:a16="http://schemas.microsoft.com/office/drawing/2014/main" id="{DCF82AA5-289C-47BE-9682-FE99A5B5A36E}"/>
              </a:ext>
            </a:extLst>
          </p:cNvPr>
          <p:cNvPicPr>
            <a:picLocks noChangeAspect="1"/>
          </p:cNvPicPr>
          <p:nvPr/>
        </p:nvPicPr>
        <p:blipFill>
          <a:blip r:embed="rId2"/>
          <a:stretch>
            <a:fillRect/>
          </a:stretch>
        </p:blipFill>
        <p:spPr>
          <a:xfrm>
            <a:off x="1528584" y="2623127"/>
            <a:ext cx="8415975" cy="3481645"/>
          </a:xfrm>
          <a:prstGeom prst="rect">
            <a:avLst/>
          </a:prstGeom>
        </p:spPr>
      </p:pic>
    </p:spTree>
    <p:extLst>
      <p:ext uri="{BB962C8B-B14F-4D97-AF65-F5344CB8AC3E}">
        <p14:creationId xmlns:p14="http://schemas.microsoft.com/office/powerpoint/2010/main" val="4202246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243CEE5-A6B4-4AD0-98CD-9D47F5579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89271"/>
            <a:ext cx="4499623" cy="6479458"/>
          </a:xfrm>
        </p:spPr>
      </p:pic>
      <p:sp>
        <p:nvSpPr>
          <p:cNvPr id="2" name="Title 1">
            <a:extLst>
              <a:ext uri="{FF2B5EF4-FFF2-40B4-BE49-F238E27FC236}">
                <a16:creationId xmlns:a16="http://schemas.microsoft.com/office/drawing/2014/main" id="{C79C0E3F-3946-4757-A05A-8028C726841B}"/>
              </a:ext>
            </a:extLst>
          </p:cNvPr>
          <p:cNvSpPr>
            <a:spLocks noGrp="1"/>
          </p:cNvSpPr>
          <p:nvPr>
            <p:ph type="title"/>
          </p:nvPr>
        </p:nvSpPr>
        <p:spPr/>
        <p:txBody>
          <a:bodyPr/>
          <a:lstStyle/>
          <a:p>
            <a:pPr algn="r"/>
            <a:r>
              <a:rPr lang="en-US" b="1"/>
              <a:t> ALGORITHM</a:t>
            </a:r>
            <a:endParaRPr lang="en-IN"/>
          </a:p>
        </p:txBody>
      </p:sp>
    </p:spTree>
    <p:extLst>
      <p:ext uri="{BB962C8B-B14F-4D97-AF65-F5344CB8AC3E}">
        <p14:creationId xmlns:p14="http://schemas.microsoft.com/office/powerpoint/2010/main" val="415337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A7A-9511-40D5-AFB9-B5DB669C353D}"/>
              </a:ext>
            </a:extLst>
          </p:cNvPr>
          <p:cNvSpPr>
            <a:spLocks noGrp="1"/>
          </p:cNvSpPr>
          <p:nvPr>
            <p:ph type="title"/>
          </p:nvPr>
        </p:nvSpPr>
        <p:spPr/>
        <p:txBody>
          <a:bodyPr/>
          <a:lstStyle/>
          <a:p>
            <a:pPr algn="ctr"/>
            <a:r>
              <a:rPr lang="en-US" b="1" dirty="0"/>
              <a:t>SCHEMATIC DIAGRAM</a:t>
            </a:r>
            <a:endParaRPr lang="en-IN" dirty="0"/>
          </a:p>
        </p:txBody>
      </p:sp>
      <p:pic>
        <p:nvPicPr>
          <p:cNvPr id="4" name="Picture 2">
            <a:extLst>
              <a:ext uri="{FF2B5EF4-FFF2-40B4-BE49-F238E27FC236}">
                <a16:creationId xmlns:a16="http://schemas.microsoft.com/office/drawing/2014/main" id="{7EFF3892-EFD2-4F3B-9D9F-D3111B214728}"/>
              </a:ext>
            </a:extLst>
          </p:cNvPr>
          <p:cNvPicPr>
            <a:picLocks noGrp="1" noChangeAspect="1" noChangeArrowheads="1"/>
          </p:cNvPicPr>
          <p:nvPr>
            <p:ph idx="1"/>
          </p:nvPr>
        </p:nvPicPr>
        <p:blipFill>
          <a:blip r:embed="rId2" cstate="print"/>
          <a:srcRect/>
          <a:stretch>
            <a:fillRect/>
          </a:stretch>
        </p:blipFill>
        <p:spPr bwMode="auto">
          <a:xfrm>
            <a:off x="1967192" y="2002503"/>
            <a:ext cx="6832678" cy="440172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40110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2219-7242-43E5-AC15-136C476A1F3B}"/>
              </a:ext>
            </a:extLst>
          </p:cNvPr>
          <p:cNvSpPr>
            <a:spLocks noGrp="1"/>
          </p:cNvSpPr>
          <p:nvPr>
            <p:ph type="title"/>
          </p:nvPr>
        </p:nvSpPr>
        <p:spPr/>
        <p:txBody>
          <a:bodyPr/>
          <a:lstStyle/>
          <a:p>
            <a:r>
              <a:rPr lang="en-US" sz="3600" b="1" u="sng" dirty="0">
                <a:latin typeface="+mn-lt"/>
              </a:rPr>
              <a:t>COMPONENTS - HARDWARE</a:t>
            </a:r>
            <a:endParaRPr lang="en-IN" dirty="0"/>
          </a:p>
        </p:txBody>
      </p:sp>
      <p:sp>
        <p:nvSpPr>
          <p:cNvPr id="3" name="Content Placeholder 2">
            <a:extLst>
              <a:ext uri="{FF2B5EF4-FFF2-40B4-BE49-F238E27FC236}">
                <a16:creationId xmlns:a16="http://schemas.microsoft.com/office/drawing/2014/main" id="{B0EE4CBB-DBB2-49EB-AA30-699CB217BBB9}"/>
              </a:ext>
            </a:extLst>
          </p:cNvPr>
          <p:cNvSpPr>
            <a:spLocks noGrp="1"/>
          </p:cNvSpPr>
          <p:nvPr>
            <p:ph idx="1"/>
          </p:nvPr>
        </p:nvSpPr>
        <p:spPr/>
        <p:txBody>
          <a:bodyPr>
            <a:normAutofit fontScale="92500"/>
          </a:bodyPr>
          <a:lstStyle/>
          <a:p>
            <a:r>
              <a:rPr lang="en-US" sz="2400" dirty="0"/>
              <a:t>Raspberry pi 3 microcontroller for application codes and Arduino nano for digital signal processing at receiver end.</a:t>
            </a:r>
          </a:p>
          <a:p>
            <a:r>
              <a:rPr lang="en-US" sz="2400" dirty="0"/>
              <a:t>Microphone to receive surrounding environment sounds and noises.</a:t>
            </a:r>
          </a:p>
          <a:p>
            <a:r>
              <a:rPr lang="en-US" sz="2400" dirty="0"/>
              <a:t>Bluetooth module to transmit and receive signals from Raspberry pi 3.</a:t>
            </a:r>
          </a:p>
          <a:p>
            <a:r>
              <a:rPr lang="en-US" sz="2400" dirty="0"/>
              <a:t>Bone conduction transducer is  converts analog signals to vibrations.</a:t>
            </a:r>
          </a:p>
          <a:p>
            <a:r>
              <a:rPr lang="en-US" sz="2400" dirty="0"/>
              <a:t>Resistors</a:t>
            </a:r>
          </a:p>
          <a:p>
            <a:r>
              <a:rPr lang="en-US" sz="2400" dirty="0"/>
              <a:t>Oscilloscope</a:t>
            </a:r>
          </a:p>
          <a:p>
            <a:r>
              <a:rPr lang="en-US" sz="2400" dirty="0"/>
              <a:t>9v battery to power microphone.</a:t>
            </a:r>
          </a:p>
          <a:p>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1697113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B668-1D04-4C7A-A4DD-AC41645B310B}"/>
              </a:ext>
            </a:extLst>
          </p:cNvPr>
          <p:cNvSpPr>
            <a:spLocks noGrp="1"/>
          </p:cNvSpPr>
          <p:nvPr>
            <p:ph type="title"/>
          </p:nvPr>
        </p:nvSpPr>
        <p:spPr/>
        <p:txBody>
          <a:bodyPr/>
          <a:lstStyle/>
          <a:p>
            <a:r>
              <a:rPr lang="en-IN" dirty="0"/>
              <a:t>SYSTEM INTEGRATION:</a:t>
            </a:r>
          </a:p>
        </p:txBody>
      </p:sp>
      <p:sp>
        <p:nvSpPr>
          <p:cNvPr id="3" name="Content Placeholder 2">
            <a:extLst>
              <a:ext uri="{FF2B5EF4-FFF2-40B4-BE49-F238E27FC236}">
                <a16:creationId xmlns:a16="http://schemas.microsoft.com/office/drawing/2014/main" id="{EC9E5B07-8F25-46E7-A092-9644E3981F0E}"/>
              </a:ext>
            </a:extLst>
          </p:cNvPr>
          <p:cNvSpPr>
            <a:spLocks noGrp="1"/>
          </p:cNvSpPr>
          <p:nvPr>
            <p:ph idx="1"/>
          </p:nvPr>
        </p:nvSpPr>
        <p:spPr>
          <a:xfrm>
            <a:off x="680321" y="2336873"/>
            <a:ext cx="9613861" cy="3888436"/>
          </a:xfrm>
        </p:spPr>
        <p:txBody>
          <a:bodyPr>
            <a:normAutofit fontScale="62500" lnSpcReduction="20000"/>
          </a:bodyPr>
          <a:lstStyle/>
          <a:p>
            <a:r>
              <a:rPr lang="en-IN" dirty="0"/>
              <a:t>APPROACH: Top – Down</a:t>
            </a:r>
          </a:p>
          <a:p>
            <a:pPr marL="0" indent="0">
              <a:buNone/>
            </a:pPr>
            <a:r>
              <a:rPr lang="en-US" dirty="0"/>
              <a:t>Performance metric:</a:t>
            </a:r>
          </a:p>
          <a:p>
            <a:pPr marL="0" indent="0">
              <a:buNone/>
            </a:pPr>
            <a:r>
              <a:rPr lang="en-US" dirty="0"/>
              <a:t>1. Response Time: Time required to for the cycle to </a:t>
            </a:r>
            <a:r>
              <a:rPr lang="en-US" dirty="0" err="1"/>
              <a:t>comple</a:t>
            </a:r>
            <a:r>
              <a:rPr lang="en-US" dirty="0"/>
              <a:t> from the input of the sensor to the output</a:t>
            </a:r>
          </a:p>
          <a:p>
            <a:pPr marL="0" indent="0">
              <a:buNone/>
            </a:pPr>
            <a:r>
              <a:rPr lang="en-US" dirty="0"/>
              <a:t>2. </a:t>
            </a:r>
            <a:r>
              <a:rPr lang="en-US" dirty="0" err="1"/>
              <a:t>precesion</a:t>
            </a:r>
            <a:r>
              <a:rPr lang="en-US" dirty="0"/>
              <a:t>: To detect input consistently with each input</a:t>
            </a:r>
          </a:p>
          <a:p>
            <a:pPr marL="0" indent="0">
              <a:buNone/>
            </a:pPr>
            <a:r>
              <a:rPr lang="en-US" dirty="0"/>
              <a:t>3. Power requirement: Total power required to run the system</a:t>
            </a:r>
          </a:p>
          <a:p>
            <a:pPr marL="0" indent="0">
              <a:buNone/>
            </a:pPr>
            <a:endParaRPr lang="en-US" dirty="0"/>
          </a:p>
          <a:p>
            <a:pPr marL="0" indent="0">
              <a:buNone/>
            </a:pPr>
            <a:r>
              <a:rPr lang="en-US" dirty="0"/>
              <a:t>Testing and Debugging:</a:t>
            </a:r>
          </a:p>
          <a:p>
            <a:pPr marL="0" indent="0">
              <a:buNone/>
            </a:pPr>
            <a:r>
              <a:rPr lang="en-US" dirty="0"/>
              <a:t>(possible errors)</a:t>
            </a:r>
          </a:p>
          <a:p>
            <a:pPr marL="0" indent="0">
              <a:buNone/>
            </a:pPr>
            <a:r>
              <a:rPr lang="en-US" dirty="0"/>
              <a:t>Hardware :</a:t>
            </a:r>
          </a:p>
          <a:p>
            <a:pPr marL="0" indent="0">
              <a:buNone/>
            </a:pPr>
            <a:r>
              <a:rPr lang="en-US" dirty="0"/>
              <a:t>1. Running the model on less computing power.</a:t>
            </a:r>
          </a:p>
          <a:p>
            <a:pPr marL="0" indent="0">
              <a:buNone/>
            </a:pPr>
            <a:r>
              <a:rPr lang="en-US" dirty="0"/>
              <a:t>2. </a:t>
            </a:r>
            <a:r>
              <a:rPr lang="en-IN" dirty="0"/>
              <a:t>Measuring the latency after connecting Bluetooth model.</a:t>
            </a:r>
            <a:endParaRPr lang="en-US" dirty="0"/>
          </a:p>
          <a:p>
            <a:pPr marL="0" indent="0">
              <a:buNone/>
            </a:pPr>
            <a:r>
              <a:rPr lang="en-US" dirty="0"/>
              <a:t>Software:</a:t>
            </a:r>
          </a:p>
          <a:p>
            <a:pPr marL="0" indent="0">
              <a:buNone/>
            </a:pPr>
            <a:r>
              <a:rPr lang="en-US" dirty="0"/>
              <a:t>1. Model computation time for </a:t>
            </a:r>
            <a:r>
              <a:rPr lang="en-IN" dirty="0"/>
              <a:t>working</a:t>
            </a:r>
            <a:r>
              <a:rPr lang="en-US" dirty="0"/>
              <a:t> in real time.</a:t>
            </a:r>
          </a:p>
          <a:p>
            <a:endParaRPr lang="en-IN" dirty="0"/>
          </a:p>
        </p:txBody>
      </p:sp>
    </p:spTree>
    <p:extLst>
      <p:ext uri="{BB962C8B-B14F-4D97-AF65-F5344CB8AC3E}">
        <p14:creationId xmlns:p14="http://schemas.microsoft.com/office/powerpoint/2010/main" val="52794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50D7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6963" y="495359"/>
            <a:ext cx="10058400" cy="1450757"/>
          </a:xfrm>
        </p:spPr>
        <p:txBody>
          <a:bodyPr>
            <a:normAutofit/>
          </a:bodyPr>
          <a:lstStyle/>
          <a:p>
            <a:r>
              <a:rPr lang="en-US" dirty="0"/>
              <a:t> </a:t>
            </a:r>
            <a:r>
              <a:rPr lang="en-US" sz="4400" dirty="0"/>
              <a:t>OBJECTIVE</a:t>
            </a:r>
            <a:endParaRPr lang="en-US" dirty="0"/>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244298523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2" descr="SmartArt timeline">
            <a:extLst>
              <a:ext uri="{FF2B5EF4-FFF2-40B4-BE49-F238E27FC236}">
                <a16:creationId xmlns:a16="http://schemas.microsoft.com/office/drawing/2014/main" id="{4A10498E-5BE2-4FC4-8446-29FDC57BC804}"/>
              </a:ext>
            </a:extLst>
          </p:cNvPr>
          <p:cNvGraphicFramePr>
            <a:graphicFrameLocks/>
          </p:cNvGraphicFramePr>
          <p:nvPr>
            <p:extLst>
              <p:ext uri="{D42A27DB-BD31-4B8C-83A1-F6EECF244321}">
                <p14:modId xmlns:p14="http://schemas.microsoft.com/office/powerpoint/2010/main" val="790901021"/>
              </p:ext>
            </p:extLst>
          </p:nvPr>
        </p:nvGraphicFramePr>
        <p:xfrm>
          <a:off x="1249363" y="2250914"/>
          <a:ext cx="10058400" cy="42475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060CEE84-4CBB-4F71-8BBE-67D58D1E4625}"/>
              </a:ext>
            </a:extLst>
          </p:cNvPr>
          <p:cNvSpPr txBox="1"/>
          <p:nvPr/>
        </p:nvSpPr>
        <p:spPr>
          <a:xfrm>
            <a:off x="2207580" y="2559119"/>
            <a:ext cx="7776839" cy="3477875"/>
          </a:xfrm>
          <a:prstGeom prst="rect">
            <a:avLst/>
          </a:prstGeom>
          <a:noFill/>
        </p:spPr>
        <p:txBody>
          <a:bodyPr wrap="square">
            <a:spAutoFit/>
          </a:bodyPr>
          <a:lstStyle/>
          <a:p>
            <a:r>
              <a:rPr lang="en-IN" sz="2000" dirty="0"/>
              <a:t>Our project mainly aims at efficient Audio Optimisation of the received waves using </a:t>
            </a:r>
            <a:r>
              <a:rPr lang="en-IN" sz="2000" b="1" dirty="0"/>
              <a:t>Generative Adversarial Networks </a:t>
            </a:r>
            <a:r>
              <a:rPr lang="en-IN" sz="2000" dirty="0"/>
              <a:t>according to the surroundings, this optimization can be done by signal processing and the intelligence is created by deep Convolutional Neural Networks which makes the model predict the audio quality and the surroundings and computational noise reduction is achieved through GANs which generates noiseless audio waves accordingly. This hearing aid can further convert sound energy into vibrations and pass it directly to the inner part of the ear through </a:t>
            </a:r>
            <a:r>
              <a:rPr lang="en-IN" sz="2000" b="1" dirty="0"/>
              <a:t>Bone Conduction Technology</a:t>
            </a:r>
            <a:r>
              <a:rPr lang="en-IN" sz="2000" dirty="0"/>
              <a:t> which is helpful for most of the completely deaf people.</a:t>
            </a:r>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629A-99E3-4AD6-88A8-D37AA8746677}"/>
              </a:ext>
            </a:extLst>
          </p:cNvPr>
          <p:cNvSpPr>
            <a:spLocks noGrp="1"/>
          </p:cNvSpPr>
          <p:nvPr>
            <p:ph type="title"/>
          </p:nvPr>
        </p:nvSpPr>
        <p:spPr/>
        <p:txBody>
          <a:bodyPr/>
          <a:lstStyle/>
          <a:p>
            <a:r>
              <a:rPr lang="en-US" b="1" dirty="0"/>
              <a:t>SOFTWARE/HARDWARE IMPLEMENTATION</a:t>
            </a:r>
            <a:endParaRPr lang="en-IN" dirty="0"/>
          </a:p>
        </p:txBody>
      </p:sp>
      <p:sp>
        <p:nvSpPr>
          <p:cNvPr id="3" name="Content Placeholder 2">
            <a:extLst>
              <a:ext uri="{FF2B5EF4-FFF2-40B4-BE49-F238E27FC236}">
                <a16:creationId xmlns:a16="http://schemas.microsoft.com/office/drawing/2014/main" id="{9A7845F7-744A-47DA-A645-12F00A560EFA}"/>
              </a:ext>
            </a:extLst>
          </p:cNvPr>
          <p:cNvSpPr>
            <a:spLocks noGrp="1"/>
          </p:cNvSpPr>
          <p:nvPr>
            <p:ph idx="1"/>
          </p:nvPr>
        </p:nvSpPr>
        <p:spPr/>
        <p:txBody>
          <a:bodyPr>
            <a:normAutofit fontScale="55000" lnSpcReduction="20000"/>
          </a:bodyPr>
          <a:lstStyle/>
          <a:p>
            <a:r>
              <a:rPr lang="en-US" sz="3400" dirty="0"/>
              <a:t>Batch size: 64</a:t>
            </a:r>
          </a:p>
          <a:p>
            <a:r>
              <a:rPr lang="en-US" sz="3400" dirty="0"/>
              <a:t>Epochs: 100</a:t>
            </a:r>
          </a:p>
          <a:p>
            <a:r>
              <a:rPr lang="en-US" sz="3400" dirty="0"/>
              <a:t>Size dataset: 10K</a:t>
            </a:r>
          </a:p>
          <a:p>
            <a:r>
              <a:rPr lang="en-US" sz="3400" dirty="0"/>
              <a:t>TESTING:</a:t>
            </a:r>
          </a:p>
          <a:p>
            <a:r>
              <a:rPr lang="en-US" sz="3400" dirty="0"/>
              <a:t>Audio generated for some types of noise and various levels of noise; able to generate clean audio without distortion ranging from 15dB, 10dB, 8dB, 5dB, where it fails to generate a very clear audio or there is some distortion seen when SNR crosses 3dB; the point where the model fails.</a:t>
            </a:r>
          </a:p>
          <a:p>
            <a:r>
              <a:rPr lang="en-US" sz="3400" dirty="0"/>
              <a:t>AUDIO SAMPLES/PROOFS:</a:t>
            </a:r>
          </a:p>
          <a:p>
            <a:r>
              <a:rPr lang="en-IN" sz="3400" b="1" dirty="0">
                <a:hlinkClick r:id="rId2"/>
              </a:rPr>
              <a:t>https://colab.research.google.com/drive/1TEaJfQI_sG8UjfDBQtNpCWc26hTnzhay</a:t>
            </a:r>
            <a:endParaRPr lang="en-IN" sz="3400" b="1" dirty="0"/>
          </a:p>
          <a:p>
            <a:pPr marL="0" indent="0">
              <a:buNone/>
            </a:pPr>
            <a:r>
              <a:rPr lang="en-US" sz="3400" dirty="0"/>
              <a:t>{audio samples generated for various noises and levels}</a:t>
            </a:r>
            <a:endParaRPr lang="en-IN" sz="3400" dirty="0"/>
          </a:p>
          <a:p>
            <a:endParaRPr lang="en-IN" dirty="0"/>
          </a:p>
        </p:txBody>
      </p:sp>
    </p:spTree>
    <p:extLst>
      <p:ext uri="{BB962C8B-B14F-4D97-AF65-F5344CB8AC3E}">
        <p14:creationId xmlns:p14="http://schemas.microsoft.com/office/powerpoint/2010/main" val="40335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50D7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3DAE-D14C-4091-90AC-2D83B78D7E3F}"/>
              </a:ext>
            </a:extLst>
          </p:cNvPr>
          <p:cNvSpPr>
            <a:spLocks noGrp="1"/>
          </p:cNvSpPr>
          <p:nvPr>
            <p:ph type="title"/>
          </p:nvPr>
        </p:nvSpPr>
        <p:spPr>
          <a:xfrm>
            <a:off x="3147296" y="3296403"/>
            <a:ext cx="9613861" cy="1080938"/>
          </a:xfrm>
        </p:spPr>
        <p:txBody>
          <a:bodyPr>
            <a:normAutofit fontScale="90000"/>
          </a:bodyPr>
          <a:lstStyle/>
          <a:p>
            <a:r>
              <a:rPr lang="en-US" sz="8000" b="1" dirty="0"/>
              <a:t>THANKYOU</a:t>
            </a:r>
            <a:endParaRPr lang="en-IN" sz="8000" b="1" dirty="0"/>
          </a:p>
        </p:txBody>
      </p:sp>
    </p:spTree>
    <p:extLst>
      <p:ext uri="{BB962C8B-B14F-4D97-AF65-F5344CB8AC3E}">
        <p14:creationId xmlns:p14="http://schemas.microsoft.com/office/powerpoint/2010/main" val="26258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5CE9-ED8E-4795-BFE9-96ECFD8D2F20}"/>
              </a:ext>
            </a:extLst>
          </p:cNvPr>
          <p:cNvSpPr>
            <a:spLocks noGrp="1"/>
          </p:cNvSpPr>
          <p:nvPr>
            <p:ph type="title"/>
          </p:nvPr>
        </p:nvSpPr>
        <p:spPr/>
        <p:txBody>
          <a:bodyPr/>
          <a:lstStyle/>
          <a:p>
            <a:r>
              <a:rPr lang="en-IN" dirty="0"/>
              <a:t>TOOLS REQUIRED:</a:t>
            </a:r>
          </a:p>
        </p:txBody>
      </p:sp>
      <p:sp>
        <p:nvSpPr>
          <p:cNvPr id="3" name="Content Placeholder 2">
            <a:extLst>
              <a:ext uri="{FF2B5EF4-FFF2-40B4-BE49-F238E27FC236}">
                <a16:creationId xmlns:a16="http://schemas.microsoft.com/office/drawing/2014/main" id="{5AFED0DD-330F-48A5-8827-9F572C655735}"/>
              </a:ext>
            </a:extLst>
          </p:cNvPr>
          <p:cNvSpPr>
            <a:spLocks noGrp="1"/>
          </p:cNvSpPr>
          <p:nvPr>
            <p:ph idx="1"/>
          </p:nvPr>
        </p:nvSpPr>
        <p:spPr>
          <a:xfrm>
            <a:off x="680321" y="2336872"/>
            <a:ext cx="9613861" cy="3767899"/>
          </a:xfrm>
        </p:spPr>
        <p:txBody>
          <a:bodyPr>
            <a:normAutofit fontScale="92500" lnSpcReduction="20000"/>
          </a:bodyPr>
          <a:lstStyle/>
          <a:p>
            <a:pPr marL="0" indent="0">
              <a:buNone/>
            </a:pPr>
            <a:r>
              <a:rPr lang="en-IN" u="sng" dirty="0"/>
              <a:t>HARDWARE:</a:t>
            </a:r>
          </a:p>
          <a:p>
            <a:r>
              <a:rPr lang="en-IN" dirty="0"/>
              <a:t>Bone conduction transducer / vibration motor</a:t>
            </a:r>
          </a:p>
          <a:p>
            <a:r>
              <a:rPr lang="en-IN" dirty="0"/>
              <a:t>Raspberry pi or similar microprocessor</a:t>
            </a:r>
          </a:p>
          <a:p>
            <a:r>
              <a:rPr lang="en-IN" dirty="0"/>
              <a:t>Mic</a:t>
            </a:r>
          </a:p>
          <a:p>
            <a:r>
              <a:rPr lang="en-IN" dirty="0"/>
              <a:t>Bluetooth module</a:t>
            </a:r>
          </a:p>
          <a:p>
            <a:r>
              <a:rPr lang="en-IN" dirty="0"/>
              <a:t>Arduino uno</a:t>
            </a:r>
          </a:p>
          <a:p>
            <a:pPr marL="0" indent="0">
              <a:buNone/>
            </a:pPr>
            <a:r>
              <a:rPr lang="en-IN" u="sng" dirty="0"/>
              <a:t>SOFTWARE:</a:t>
            </a:r>
          </a:p>
          <a:p>
            <a:r>
              <a:rPr lang="en-IN" dirty="0"/>
              <a:t>Python</a:t>
            </a:r>
          </a:p>
          <a:p>
            <a:r>
              <a:rPr lang="en-IN" dirty="0"/>
              <a:t>MATLAB</a:t>
            </a:r>
          </a:p>
          <a:p>
            <a:r>
              <a:rPr lang="en-IN" dirty="0"/>
              <a:t>Colab / </a:t>
            </a:r>
            <a:r>
              <a:rPr lang="en-IN" dirty="0" err="1"/>
              <a:t>Jupyter</a:t>
            </a:r>
            <a:r>
              <a:rPr lang="en-IN" dirty="0"/>
              <a:t> Notebook</a:t>
            </a:r>
          </a:p>
          <a:p>
            <a:endParaRPr lang="en-IN" dirty="0"/>
          </a:p>
        </p:txBody>
      </p:sp>
    </p:spTree>
    <p:extLst>
      <p:ext uri="{BB962C8B-B14F-4D97-AF65-F5344CB8AC3E}">
        <p14:creationId xmlns:p14="http://schemas.microsoft.com/office/powerpoint/2010/main" val="286895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F3E0-E31F-420A-A2E0-F93B0C2F9EA1}"/>
              </a:ext>
            </a:extLst>
          </p:cNvPr>
          <p:cNvSpPr>
            <a:spLocks noGrp="1"/>
          </p:cNvSpPr>
          <p:nvPr>
            <p:ph type="title"/>
          </p:nvPr>
        </p:nvSpPr>
        <p:spPr/>
        <p:txBody>
          <a:bodyPr/>
          <a:lstStyle/>
          <a:p>
            <a:pPr algn="ctr"/>
            <a:r>
              <a:rPr lang="en-IN" dirty="0"/>
              <a:t>EMBEDDED SYSTEM DESIGN PROCESS:</a:t>
            </a:r>
          </a:p>
        </p:txBody>
      </p:sp>
      <p:sp>
        <p:nvSpPr>
          <p:cNvPr id="3" name="Content Placeholder 2">
            <a:extLst>
              <a:ext uri="{FF2B5EF4-FFF2-40B4-BE49-F238E27FC236}">
                <a16:creationId xmlns:a16="http://schemas.microsoft.com/office/drawing/2014/main" id="{05806208-8ACF-4DC7-96C0-B5700350311A}"/>
              </a:ext>
            </a:extLst>
          </p:cNvPr>
          <p:cNvSpPr>
            <a:spLocks noGrp="1"/>
          </p:cNvSpPr>
          <p:nvPr>
            <p:ph idx="1"/>
          </p:nvPr>
        </p:nvSpPr>
        <p:spPr>
          <a:xfrm>
            <a:off x="680321" y="2336873"/>
            <a:ext cx="9613861" cy="4128582"/>
          </a:xfrm>
        </p:spPr>
        <p:txBody>
          <a:bodyPr>
            <a:normAutofit lnSpcReduction="10000"/>
          </a:bodyPr>
          <a:lstStyle/>
          <a:p>
            <a:pPr algn="ctr">
              <a:buNone/>
            </a:pPr>
            <a:r>
              <a:rPr lang="en-US" sz="2800" b="1" u="sng" dirty="0"/>
              <a:t>REQUIREMENTS</a:t>
            </a:r>
            <a:endParaRPr lang="en-US" sz="2800" b="1" u="sng" dirty="0">
              <a:latin typeface="Times New Roman" pitchFamily="18" charset="0"/>
              <a:cs typeface="Times New Roman" pitchFamily="18" charset="0"/>
            </a:endParaRPr>
          </a:p>
          <a:p>
            <a:r>
              <a:rPr lang="en-US" sz="2400" dirty="0">
                <a:latin typeface="Times New Roman" pitchFamily="18" charset="0"/>
                <a:cs typeface="Times New Roman" pitchFamily="18" charset="0"/>
              </a:rPr>
              <a:t>Purpose: An advanced hearing aid for assisting deaf people.</a:t>
            </a:r>
          </a:p>
          <a:p>
            <a:r>
              <a:rPr lang="en-US" sz="2400" dirty="0">
                <a:latin typeface="Times New Roman" pitchFamily="18" charset="0"/>
                <a:cs typeface="Times New Roman" pitchFamily="18" charset="0"/>
              </a:rPr>
              <a:t>Input: Voice signal with background noise.</a:t>
            </a:r>
          </a:p>
          <a:p>
            <a:r>
              <a:rPr lang="en-US" sz="2400" dirty="0">
                <a:latin typeface="Times New Roman" pitchFamily="18" charset="0"/>
                <a:cs typeface="Times New Roman" pitchFamily="18" charset="0"/>
              </a:rPr>
              <a:t>Output: </a:t>
            </a:r>
            <a:r>
              <a:rPr lang="en-IN" sz="2400" dirty="0">
                <a:latin typeface="Times New Roman" pitchFamily="18" charset="0"/>
                <a:cs typeface="Times New Roman" pitchFamily="18" charset="0"/>
              </a:rPr>
              <a:t>Optimised Vibrations with respect to surroundings.</a:t>
            </a:r>
          </a:p>
          <a:p>
            <a:r>
              <a:rPr lang="en-IN" sz="2400" dirty="0">
                <a:latin typeface="Times New Roman" pitchFamily="18" charset="0"/>
                <a:cs typeface="Times New Roman" pitchFamily="18" charset="0"/>
              </a:rPr>
              <a:t>Functions: </a:t>
            </a:r>
          </a:p>
          <a:p>
            <a:pPr>
              <a:buFont typeface="Wingdings" pitchFamily="2" charset="2"/>
              <a:buChar char="Ø"/>
            </a:pP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Optimization can be done by signal processing and the intelligence is created by deep Convolutional Neural Networks which makes the model predict the audio quality and the surroundings. </a:t>
            </a:r>
          </a:p>
          <a:p>
            <a:pPr>
              <a:buFont typeface="Wingdings" pitchFamily="2" charset="2"/>
              <a:buChar char="Ø"/>
            </a:pPr>
            <a:r>
              <a:rPr lang="en-US" sz="2400" dirty="0">
                <a:latin typeface="Times New Roman" pitchFamily="18" charset="0"/>
                <a:cs typeface="Times New Roman" pitchFamily="18" charset="0"/>
              </a:rPr>
              <a:t>     Computational noise reduction is achieved through GANs which generates noiseless audio waves accordingly.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83932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F256-6B64-403A-A239-F9EA3667E3B5}"/>
              </a:ext>
            </a:extLst>
          </p:cNvPr>
          <p:cNvSpPr>
            <a:spLocks noGrp="1"/>
          </p:cNvSpPr>
          <p:nvPr>
            <p:ph type="title"/>
          </p:nvPr>
        </p:nvSpPr>
        <p:spPr/>
        <p:txBody>
          <a:bodyPr/>
          <a:lstStyle/>
          <a:p>
            <a:pPr algn="ctr"/>
            <a:r>
              <a:rPr lang="en-US" sz="3600" b="1" u="sng" dirty="0">
                <a:latin typeface="+mn-lt"/>
              </a:rPr>
              <a:t>REQUIREMENTS</a:t>
            </a:r>
            <a:endParaRPr lang="en-IN" dirty="0"/>
          </a:p>
        </p:txBody>
      </p:sp>
      <p:sp>
        <p:nvSpPr>
          <p:cNvPr id="3" name="Content Placeholder 2">
            <a:extLst>
              <a:ext uri="{FF2B5EF4-FFF2-40B4-BE49-F238E27FC236}">
                <a16:creationId xmlns:a16="http://schemas.microsoft.com/office/drawing/2014/main" id="{7EE1A5E5-ED3D-4B56-A9D2-D0C95FFA88CC}"/>
              </a:ext>
            </a:extLst>
          </p:cNvPr>
          <p:cNvSpPr>
            <a:spLocks noGrp="1"/>
          </p:cNvSpPr>
          <p:nvPr>
            <p:ph idx="1"/>
          </p:nvPr>
        </p:nvSpPr>
        <p:spPr/>
        <p:txBody>
          <a:bodyPr/>
          <a:lstStyle/>
          <a:p>
            <a:r>
              <a:rPr lang="en-US" sz="2400" dirty="0">
                <a:latin typeface="Times New Roman" pitchFamily="18" charset="0"/>
                <a:cs typeface="Times New Roman" pitchFamily="18" charset="0"/>
              </a:rPr>
              <a:t>Non-functional: </a:t>
            </a:r>
          </a:p>
          <a:p>
            <a:pPr>
              <a:buFont typeface="Wingdings" pitchFamily="2" charset="2"/>
              <a:buChar char="Ø"/>
            </a:pPr>
            <a:r>
              <a:rPr lang="en-US" sz="2400" dirty="0">
                <a:latin typeface="Times New Roman" pitchFamily="18" charset="0"/>
                <a:cs typeface="Times New Roman" pitchFamily="18" charset="0"/>
              </a:rPr>
              <a:t>     Low power consumption</a:t>
            </a:r>
          </a:p>
          <a:p>
            <a:pPr>
              <a:buFont typeface="Wingdings" pitchFamily="2" charset="2"/>
              <a:buChar char="Ø"/>
            </a:pPr>
            <a:r>
              <a:rPr lang="en-US" sz="2400" dirty="0">
                <a:latin typeface="Times New Roman" pitchFamily="18" charset="0"/>
                <a:cs typeface="Times New Roman" pitchFamily="18" charset="0"/>
              </a:rPr>
              <a:t>     Robust</a:t>
            </a:r>
          </a:p>
          <a:p>
            <a:pPr>
              <a:buFont typeface="Wingdings" pitchFamily="2" charset="2"/>
              <a:buChar char="Ø"/>
            </a:pPr>
            <a:r>
              <a:rPr lang="en-US" sz="2400" dirty="0">
                <a:latin typeface="Times New Roman" pitchFamily="18" charset="0"/>
                <a:cs typeface="Times New Roman" pitchFamily="18" charset="0"/>
              </a:rPr>
              <a:t>     Moderate cost (Rs.3600 </a:t>
            </a:r>
            <a:r>
              <a:rPr lang="en-US" sz="2400" dirty="0" err="1">
                <a:latin typeface="Times New Roman" pitchFamily="18" charset="0"/>
                <a:cs typeface="Times New Roman" pitchFamily="18" charset="0"/>
              </a:rPr>
              <a:t>approx</a:t>
            </a:r>
            <a:r>
              <a:rPr lang="en-US" sz="2400" dirty="0">
                <a:latin typeface="Times New Roman" pitchFamily="18" charset="0"/>
                <a:cs typeface="Times New Roman" pitchFamily="18" charset="0"/>
              </a:rPr>
              <a:t>)</a:t>
            </a:r>
          </a:p>
          <a:p>
            <a:pPr>
              <a:buFont typeface="Wingdings" pitchFamily="2" charset="2"/>
              <a:buChar char="Ø"/>
            </a:pPr>
            <a:r>
              <a:rPr lang="en-US" sz="2400" dirty="0">
                <a:latin typeface="Times New Roman" pitchFamily="18" charset="0"/>
                <a:cs typeface="Times New Roman" pitchFamily="18" charset="0"/>
              </a:rPr>
              <a:t>    The user is able to hear the voice within 1 second latency</a:t>
            </a:r>
            <a:r>
              <a:rPr lang="en-US"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276311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CC06-2F05-4A7D-80C6-1B93DC2FBDB4}"/>
              </a:ext>
            </a:extLst>
          </p:cNvPr>
          <p:cNvSpPr>
            <a:spLocks noGrp="1"/>
          </p:cNvSpPr>
          <p:nvPr>
            <p:ph type="title"/>
          </p:nvPr>
        </p:nvSpPr>
        <p:spPr/>
        <p:txBody>
          <a:bodyPr/>
          <a:lstStyle/>
          <a:p>
            <a:r>
              <a:rPr lang="en-IN" dirty="0"/>
              <a:t>SPECIFICATION:</a:t>
            </a:r>
          </a:p>
        </p:txBody>
      </p:sp>
      <p:sp>
        <p:nvSpPr>
          <p:cNvPr id="3" name="Content Placeholder 2">
            <a:extLst>
              <a:ext uri="{FF2B5EF4-FFF2-40B4-BE49-F238E27FC236}">
                <a16:creationId xmlns:a16="http://schemas.microsoft.com/office/drawing/2014/main" id="{D66160A6-704B-456E-87F9-1AC3DCF5B319}"/>
              </a:ext>
            </a:extLst>
          </p:cNvPr>
          <p:cNvSpPr>
            <a:spLocks noGrp="1"/>
          </p:cNvSpPr>
          <p:nvPr>
            <p:ph idx="1"/>
          </p:nvPr>
        </p:nvSpPr>
        <p:spPr>
          <a:xfrm>
            <a:off x="754212" y="2327636"/>
            <a:ext cx="9613861" cy="4119346"/>
          </a:xfrm>
        </p:spPr>
        <p:txBody>
          <a:bodyPr>
            <a:normAutofit fontScale="70000" lnSpcReduction="20000"/>
          </a:bodyPr>
          <a:lstStyle/>
          <a:p>
            <a:pPr marL="0" indent="0">
              <a:buNone/>
            </a:pPr>
            <a:r>
              <a:rPr lang="en-IN" sz="2600" dirty="0"/>
              <a:t>Microprocessor – Raspberry pi 3 – For deploying GAN model and computing</a:t>
            </a:r>
          </a:p>
          <a:p>
            <a:r>
              <a:rPr lang="en-IN" dirty="0"/>
              <a:t>Quad Core 1.2GHz Broadcom BCM2837 64bit CPU</a:t>
            </a:r>
          </a:p>
          <a:p>
            <a:r>
              <a:rPr lang="en-IN" dirty="0"/>
              <a:t>1GB RAM</a:t>
            </a:r>
          </a:p>
          <a:p>
            <a:r>
              <a:rPr lang="en-IN" dirty="0"/>
              <a:t>BCM43438 wireless LAN and Bluetooth Low Energy (BLE) on board</a:t>
            </a:r>
          </a:p>
          <a:p>
            <a:r>
              <a:rPr lang="en-IN" dirty="0"/>
              <a:t>100 Base Ethernet</a:t>
            </a:r>
          </a:p>
          <a:p>
            <a:r>
              <a:rPr lang="en-IN" dirty="0"/>
              <a:t>40-pin extended GPIO</a:t>
            </a:r>
          </a:p>
          <a:p>
            <a:r>
              <a:rPr lang="en-IN" dirty="0"/>
              <a:t>4 USB 2 ports</a:t>
            </a:r>
          </a:p>
          <a:p>
            <a:r>
              <a:rPr lang="en-IN" dirty="0"/>
              <a:t>4 Pole stereo output and composite video port</a:t>
            </a:r>
          </a:p>
          <a:p>
            <a:r>
              <a:rPr lang="en-IN" dirty="0"/>
              <a:t>Full size HDMI</a:t>
            </a:r>
          </a:p>
          <a:p>
            <a:r>
              <a:rPr lang="en-IN" dirty="0"/>
              <a:t>CSI camera port for connecting a Raspberry Pi camera</a:t>
            </a:r>
          </a:p>
          <a:p>
            <a:r>
              <a:rPr lang="en-IN" dirty="0"/>
              <a:t>DSI display port for connecting a Raspberry Pi touchscreen display</a:t>
            </a:r>
          </a:p>
          <a:p>
            <a:r>
              <a:rPr lang="en-IN" dirty="0"/>
              <a:t>Micro SD port for loading your operating system and storing data</a:t>
            </a:r>
          </a:p>
          <a:p>
            <a:r>
              <a:rPr lang="en-IN" dirty="0"/>
              <a:t>Upgraded switched Micro USB power source up to 2.5A</a:t>
            </a:r>
          </a:p>
        </p:txBody>
      </p:sp>
    </p:spTree>
    <p:extLst>
      <p:ext uri="{BB962C8B-B14F-4D97-AF65-F5344CB8AC3E}">
        <p14:creationId xmlns:p14="http://schemas.microsoft.com/office/powerpoint/2010/main" val="16512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8293-60E5-47D8-89AF-AE7119CF3AC6}"/>
              </a:ext>
            </a:extLst>
          </p:cNvPr>
          <p:cNvSpPr>
            <a:spLocks noGrp="1"/>
          </p:cNvSpPr>
          <p:nvPr>
            <p:ph type="title"/>
          </p:nvPr>
        </p:nvSpPr>
        <p:spPr/>
        <p:txBody>
          <a:bodyPr/>
          <a:lstStyle/>
          <a:p>
            <a:r>
              <a:rPr lang="en-IN" dirty="0"/>
              <a:t>SPECIFICATION:</a:t>
            </a:r>
          </a:p>
        </p:txBody>
      </p:sp>
      <p:sp>
        <p:nvSpPr>
          <p:cNvPr id="3" name="Content Placeholder 2">
            <a:extLst>
              <a:ext uri="{FF2B5EF4-FFF2-40B4-BE49-F238E27FC236}">
                <a16:creationId xmlns:a16="http://schemas.microsoft.com/office/drawing/2014/main" id="{F4A2D5C3-1D47-4DB0-ACF1-282487EB1030}"/>
              </a:ext>
            </a:extLst>
          </p:cNvPr>
          <p:cNvSpPr>
            <a:spLocks noGrp="1"/>
          </p:cNvSpPr>
          <p:nvPr>
            <p:ph idx="1"/>
          </p:nvPr>
        </p:nvSpPr>
        <p:spPr>
          <a:xfrm>
            <a:off x="680321" y="2124436"/>
            <a:ext cx="9613861" cy="4165527"/>
          </a:xfrm>
        </p:spPr>
        <p:txBody>
          <a:bodyPr>
            <a:normAutofit fontScale="92500" lnSpcReduction="10000"/>
          </a:bodyPr>
          <a:lstStyle/>
          <a:p>
            <a:r>
              <a:rPr lang="en-IN" dirty="0"/>
              <a:t>BLUETOOTH MODULE:</a:t>
            </a:r>
          </a:p>
          <a:p>
            <a:pPr marL="0" indent="0">
              <a:buNone/>
            </a:pPr>
            <a:r>
              <a:rPr lang="en-US" sz="2200" dirty="0"/>
              <a:t>KCX_BT_V1.1 module is a Bluetooth audio transmitter module that integrates a computer USB sound card to Bluetooth transmission and line audio input and launch. It adopts Bluetooth 4.1 technology to greatly ensure the quality and stability of the audio transmission. This product can be used for most of the products. Bluetooth transmitter function for desktop computers, notebook computers, TVs, projectors, game consoles, iPod, CD players, MP3s, etc., to transmit audio signals to Bluetooth audio receivers such as Bluetooth headsets or Bluetooth speakers to form a wireless audio transmission system. Let your life truly enter the wireless era.</a:t>
            </a:r>
            <a:endParaRPr lang="en-IN" sz="2200" dirty="0"/>
          </a:p>
          <a:p>
            <a:r>
              <a:rPr lang="en-IN" dirty="0"/>
              <a:t>VIBRATION MOTOR:</a:t>
            </a:r>
          </a:p>
          <a:p>
            <a:pPr marL="0" indent="0">
              <a:buNone/>
            </a:pPr>
            <a:r>
              <a:rPr lang="en-US" dirty="0"/>
              <a:t>Vibrators developed on bone conduction principle. The BC transducer turns sound into vibrations, conducts vibrations through the bones of the skull to the inner ear where they are detected and perceived as sound.</a:t>
            </a:r>
            <a:endParaRPr lang="en-IN" dirty="0"/>
          </a:p>
        </p:txBody>
      </p:sp>
    </p:spTree>
    <p:extLst>
      <p:ext uri="{BB962C8B-B14F-4D97-AF65-F5344CB8AC3E}">
        <p14:creationId xmlns:p14="http://schemas.microsoft.com/office/powerpoint/2010/main" val="3737135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64DF-8BA1-4878-8F77-CB00588ABB50}"/>
              </a:ext>
            </a:extLst>
          </p:cNvPr>
          <p:cNvSpPr>
            <a:spLocks noGrp="1"/>
          </p:cNvSpPr>
          <p:nvPr>
            <p:ph type="title"/>
          </p:nvPr>
        </p:nvSpPr>
        <p:spPr/>
        <p:txBody>
          <a:bodyPr/>
          <a:lstStyle/>
          <a:p>
            <a:pPr algn="ctr"/>
            <a:r>
              <a:rPr lang="en-US" sz="3600" b="1" u="sng" dirty="0">
                <a:latin typeface="+mn-lt"/>
              </a:rPr>
              <a:t>SPECIFICATIONS</a:t>
            </a:r>
            <a:endParaRPr lang="en-IN" dirty="0"/>
          </a:p>
        </p:txBody>
      </p:sp>
      <p:sp>
        <p:nvSpPr>
          <p:cNvPr id="3" name="Content Placeholder 2">
            <a:extLst>
              <a:ext uri="{FF2B5EF4-FFF2-40B4-BE49-F238E27FC236}">
                <a16:creationId xmlns:a16="http://schemas.microsoft.com/office/drawing/2014/main" id="{C6DFA67D-E226-4046-BED7-1A677F10F989}"/>
              </a:ext>
            </a:extLst>
          </p:cNvPr>
          <p:cNvSpPr>
            <a:spLocks noGrp="1"/>
          </p:cNvSpPr>
          <p:nvPr>
            <p:ph type="body" sz="half" idx="2"/>
          </p:nvPr>
        </p:nvSpPr>
        <p:spPr>
          <a:xfrm>
            <a:off x="680323" y="2769492"/>
            <a:ext cx="3876256" cy="3599315"/>
          </a:xfrm>
        </p:spPr>
        <p:txBody>
          <a:bodyPr>
            <a:noAutofit/>
          </a:bodyPr>
          <a:lstStyle/>
          <a:p>
            <a:pPr>
              <a:buNone/>
            </a:pPr>
            <a:r>
              <a:rPr lang="en-US" dirty="0"/>
              <a:t>Arduino Uno: For integrating </a:t>
            </a:r>
            <a:r>
              <a:rPr lang="en-US" dirty="0" err="1"/>
              <a:t>bluetooth</a:t>
            </a:r>
            <a:r>
              <a:rPr lang="en-US" dirty="0"/>
              <a:t> transmitter module and microphone.</a:t>
            </a:r>
          </a:p>
          <a:p>
            <a:r>
              <a:rPr lang="en-US" dirty="0"/>
              <a:t>Operating Voltage: 5 Volts</a:t>
            </a:r>
          </a:p>
          <a:p>
            <a:r>
              <a:rPr lang="en-US" dirty="0"/>
              <a:t>Input Voltage: 7 to 20 Volts</a:t>
            </a:r>
          </a:p>
          <a:p>
            <a:r>
              <a:rPr lang="en-US" dirty="0"/>
              <a:t>Digital I/O Pins: 14 (of which 6 can provide PWM output)</a:t>
            </a:r>
          </a:p>
          <a:p>
            <a:r>
              <a:rPr lang="en-US" dirty="0"/>
              <a:t>UART: 1</a:t>
            </a:r>
          </a:p>
          <a:p>
            <a:r>
              <a:rPr lang="en-US" dirty="0"/>
              <a:t>I2C: 1</a:t>
            </a:r>
          </a:p>
          <a:p>
            <a:r>
              <a:rPr lang="en-US" dirty="0"/>
              <a:t>SPI: 1</a:t>
            </a:r>
          </a:p>
          <a:p>
            <a:r>
              <a:rPr lang="en-US" dirty="0"/>
              <a:t>Analog Input Pins: 6</a:t>
            </a:r>
          </a:p>
          <a:p>
            <a:r>
              <a:rPr lang="en-US" dirty="0"/>
              <a:t>DC Current per I/O Pin: 20 mA</a:t>
            </a:r>
          </a:p>
          <a:p>
            <a:pPr>
              <a:buNone/>
            </a:pPr>
            <a:endParaRPr lang="en-US" dirty="0"/>
          </a:p>
          <a:p>
            <a:endParaRPr lang="en-IN" dirty="0"/>
          </a:p>
        </p:txBody>
      </p:sp>
      <p:sp>
        <p:nvSpPr>
          <p:cNvPr id="5" name="Content Placeholder 2">
            <a:extLst>
              <a:ext uri="{FF2B5EF4-FFF2-40B4-BE49-F238E27FC236}">
                <a16:creationId xmlns:a16="http://schemas.microsoft.com/office/drawing/2014/main" id="{133D3EB5-05CF-43DE-B3DC-5736760DFA14}"/>
              </a:ext>
            </a:extLst>
          </p:cNvPr>
          <p:cNvSpPr txBox="1">
            <a:spLocks/>
          </p:cNvSpPr>
          <p:nvPr/>
        </p:nvSpPr>
        <p:spPr>
          <a:xfrm>
            <a:off x="5697295" y="2336873"/>
            <a:ext cx="3876256" cy="359931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1200" dirty="0"/>
          </a:p>
          <a:p>
            <a:endParaRPr lang="en-IN" sz="1200" dirty="0"/>
          </a:p>
        </p:txBody>
      </p:sp>
      <p:sp>
        <p:nvSpPr>
          <p:cNvPr id="7" name="Content Placeholder 2">
            <a:extLst>
              <a:ext uri="{FF2B5EF4-FFF2-40B4-BE49-F238E27FC236}">
                <a16:creationId xmlns:a16="http://schemas.microsoft.com/office/drawing/2014/main" id="{F470DB45-50E1-49F4-AA22-B8E373BE3163}"/>
              </a:ext>
            </a:extLst>
          </p:cNvPr>
          <p:cNvSpPr txBox="1">
            <a:spLocks/>
          </p:cNvSpPr>
          <p:nvPr/>
        </p:nvSpPr>
        <p:spPr>
          <a:xfrm>
            <a:off x="5860877" y="2094270"/>
            <a:ext cx="4600646" cy="409022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800" dirty="0"/>
              <a:t>DC Current for 3.3V Pin: 50 mA</a:t>
            </a:r>
          </a:p>
          <a:p>
            <a:r>
              <a:rPr lang="en-US" sz="1800" dirty="0"/>
              <a:t>Flash memory: 32 KB of which 0.5 KB used by bootloader</a:t>
            </a:r>
          </a:p>
          <a:p>
            <a:r>
              <a:rPr lang="en-US" sz="1800" dirty="0"/>
              <a:t>SRAM: 2 KB</a:t>
            </a:r>
          </a:p>
          <a:p>
            <a:r>
              <a:rPr lang="en-US" sz="1800" dirty="0"/>
              <a:t>EEPROM: 1 KB</a:t>
            </a:r>
          </a:p>
          <a:p>
            <a:r>
              <a:rPr lang="en-US" sz="1800" dirty="0"/>
              <a:t>Clock Speed: 16 MHz</a:t>
            </a:r>
          </a:p>
          <a:p>
            <a:r>
              <a:rPr lang="en-US" sz="1800" dirty="0"/>
              <a:t>Length: 68.6 mm</a:t>
            </a:r>
          </a:p>
          <a:p>
            <a:r>
              <a:rPr lang="en-US" sz="1800" dirty="0"/>
              <a:t>Width: 53.4 mm</a:t>
            </a:r>
          </a:p>
          <a:p>
            <a:r>
              <a:rPr lang="en-US" sz="1800" dirty="0"/>
              <a:t>Weight: 25 g</a:t>
            </a:r>
          </a:p>
        </p:txBody>
      </p:sp>
    </p:spTree>
    <p:extLst>
      <p:ext uri="{BB962C8B-B14F-4D97-AF65-F5344CB8AC3E}">
        <p14:creationId xmlns:p14="http://schemas.microsoft.com/office/powerpoint/2010/main" val="399301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699D-1F99-4CA3-9FB2-B8E4F36646E8}"/>
              </a:ext>
            </a:extLst>
          </p:cNvPr>
          <p:cNvSpPr>
            <a:spLocks noGrp="1"/>
          </p:cNvSpPr>
          <p:nvPr>
            <p:ph type="title"/>
          </p:nvPr>
        </p:nvSpPr>
        <p:spPr/>
        <p:txBody>
          <a:bodyPr/>
          <a:lstStyle/>
          <a:p>
            <a:pPr algn="ctr"/>
            <a:r>
              <a:rPr lang="en-US" sz="3600" b="1" u="sng" dirty="0">
                <a:latin typeface="+mn-lt"/>
              </a:rPr>
              <a:t>SPECIFICATIONS</a:t>
            </a:r>
            <a:endParaRPr lang="en-IN" dirty="0"/>
          </a:p>
        </p:txBody>
      </p:sp>
      <p:sp>
        <p:nvSpPr>
          <p:cNvPr id="3" name="Content Placeholder 2">
            <a:extLst>
              <a:ext uri="{FF2B5EF4-FFF2-40B4-BE49-F238E27FC236}">
                <a16:creationId xmlns:a16="http://schemas.microsoft.com/office/drawing/2014/main" id="{D61AB560-D69D-4FAE-908C-B66E1E50C049}"/>
              </a:ext>
            </a:extLst>
          </p:cNvPr>
          <p:cNvSpPr>
            <a:spLocks noGrp="1"/>
          </p:cNvSpPr>
          <p:nvPr>
            <p:ph idx="1"/>
          </p:nvPr>
        </p:nvSpPr>
        <p:spPr/>
        <p:txBody>
          <a:bodyPr>
            <a:normAutofit lnSpcReduction="10000"/>
          </a:bodyPr>
          <a:lstStyle/>
          <a:p>
            <a:r>
              <a:rPr lang="en-US" sz="2400" dirty="0" err="1"/>
              <a:t>Jupyter</a:t>
            </a:r>
            <a:r>
              <a:rPr lang="en-US" sz="2400" dirty="0"/>
              <a:t> notebook: The </a:t>
            </a:r>
            <a:r>
              <a:rPr lang="en-US" sz="2400" dirty="0" err="1"/>
              <a:t>Jupyter</a:t>
            </a:r>
            <a:r>
              <a:rPr lang="en-US" sz="2400" dirty="0"/>
              <a:t>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p>
          <a:p>
            <a:pPr>
              <a:buNone/>
            </a:pPr>
            <a:endParaRPr lang="en-US" sz="2400" dirty="0"/>
          </a:p>
          <a:p>
            <a:r>
              <a:rPr lang="en-US" sz="2400" dirty="0"/>
              <a:t>MATLAB: MATLAB is a programming and numeric computing platform used to analyze and visualize data, develop algorithms, and create models.</a:t>
            </a:r>
          </a:p>
          <a:p>
            <a:endParaRPr lang="en-US" dirty="0"/>
          </a:p>
          <a:p>
            <a:endParaRPr lang="en-IN" dirty="0"/>
          </a:p>
        </p:txBody>
      </p:sp>
    </p:spTree>
    <p:extLst>
      <p:ext uri="{BB962C8B-B14F-4D97-AF65-F5344CB8AC3E}">
        <p14:creationId xmlns:p14="http://schemas.microsoft.com/office/powerpoint/2010/main" val="1598651252"/>
      </p:ext>
    </p:extLst>
  </p:cSld>
  <p:clrMapOvr>
    <a:masterClrMapping/>
  </p:clrMapOvr>
</p:sld>
</file>

<file path=ppt/theme/theme1.xml><?xml version="1.0" encoding="utf-8"?>
<a:theme xmlns:a="http://schemas.openxmlformats.org/drawingml/2006/main" name="Berlin">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B63218-A2B6-40CF-BCE7-190CEF2AE5CA}">
  <ds:schemaRefs>
    <ds:schemaRef ds:uri="http://schemas.microsoft.com/sharepoint/v3/contenttype/forms"/>
  </ds:schemaRefs>
</ds:datastoreItem>
</file>

<file path=customXml/itemProps2.xml><?xml version="1.0" encoding="utf-8"?>
<ds:datastoreItem xmlns:ds="http://schemas.openxmlformats.org/officeDocument/2006/customXml" ds:itemID="{CB70F49E-A1F9-47B4-B217-E100630EFC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1B33D7-02C6-4445-87B6-8BB078D72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TM04033917[[fn=Berlin]]</Template>
  <TotalTime>0</TotalTime>
  <Words>1016</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Trebuchet MS</vt:lpstr>
      <vt:lpstr>Wingdings</vt:lpstr>
      <vt:lpstr>Berlin</vt:lpstr>
      <vt:lpstr>AI POWERED DEAF ASSISTANT </vt:lpstr>
      <vt:lpstr> OBJECTIVE</vt:lpstr>
      <vt:lpstr>TOOLS REQUIRED:</vt:lpstr>
      <vt:lpstr>EMBEDDED SYSTEM DESIGN PROCESS:</vt:lpstr>
      <vt:lpstr>REQUIREMENTS</vt:lpstr>
      <vt:lpstr>SPECIFICATION:</vt:lpstr>
      <vt:lpstr>SPECIFICATION:</vt:lpstr>
      <vt:lpstr>SPECIFICATIONS</vt:lpstr>
      <vt:lpstr>SPECIFICATIONS</vt:lpstr>
      <vt:lpstr>ARCHITECTURE – OVERALL SYSTEM DIAGRAM</vt:lpstr>
      <vt:lpstr>ARCHITECTURE – SOFTWARE(CNN MODEL)</vt:lpstr>
      <vt:lpstr>ARCHITECTURE – SOFTWARE(CNN MODEL)</vt:lpstr>
      <vt:lpstr>ARCHITECTURE – SOFTWARE(GAN MODEL)</vt:lpstr>
      <vt:lpstr>ARCHITECTURE - HARDWARE</vt:lpstr>
      <vt:lpstr>ARCHITECTURE - HARDWARE</vt:lpstr>
      <vt:lpstr> ALGORITHM</vt:lpstr>
      <vt:lpstr>SCHEMATIC DIAGRAM</vt:lpstr>
      <vt:lpstr>COMPONENTS - HARDWARE</vt:lpstr>
      <vt:lpstr>SYSTEM INTEGRATION:</vt:lpstr>
      <vt:lpstr>SOFTWARE/HARDWARE IMPLEMENTATION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BONE – ANCHORED  DEAF ASSISTANT USING GANs</dc:title>
  <dc:creator/>
  <cp:lastModifiedBy/>
  <cp:revision>9</cp:revision>
  <dcterms:created xsi:type="dcterms:W3CDTF">2020-08-05T05:45:10Z</dcterms:created>
  <dcterms:modified xsi:type="dcterms:W3CDTF">2021-04-16T13:44:14Z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