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9"/>
  </p:notesMasterIdLst>
  <p:sldIdLst>
    <p:sldId id="259" r:id="rId5"/>
    <p:sldId id="261" r:id="rId6"/>
    <p:sldId id="258"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E01E01-FB6B-4A49-968A-FAF8A8E672C9}">
          <p14:sldIdLst>
            <p14:sldId id="259"/>
          </p14:sldIdLst>
        </p14:section>
        <p14:section name="Untitled Section" id="{356C7C54-E3DC-4D88-8976-0302FB0C2457}">
          <p14:sldIdLst>
            <p14:sldId id="261"/>
            <p14:sldId id="258"/>
            <p14:sldId id="2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2" autoAdjust="0"/>
  </p:normalViewPr>
  <p:slideViewPr>
    <p:cSldViewPr snapToGrid="0">
      <p:cViewPr varScale="1">
        <p:scale>
          <a:sx n="73" d="100"/>
          <a:sy n="73" d="100"/>
        </p:scale>
        <p:origin x="998" y="72"/>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r>
              <a:rPr lang="en-US" sz="4400">
                <a:cs typeface="Posterama" panose="020B0504020200020000" pitchFamily="34" charset="0"/>
              </a:rPr>
              <a:t>Click to edit Master title style</a:t>
            </a:r>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881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994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9721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679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569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lvl="0">
              <a:lnSpc>
                <a:spcPct val="110000"/>
              </a:lnSpc>
            </a:pPr>
            <a:r>
              <a:rPr lang="en-US" sz="1800"/>
              <a:t>Click to edit Master text styles</a:t>
            </a:r>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lvl="0">
              <a:lnSpc>
                <a:spcPct val="110000"/>
              </a:lnSpc>
            </a:pPr>
            <a:r>
              <a:rPr lang="en-US" sz="1800"/>
              <a:t>Click to edit Master text styles</a:t>
            </a:r>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201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lvl="0">
              <a:lnSpc>
                <a:spcPct val="110000"/>
              </a:lnSpc>
            </a:pPr>
            <a:r>
              <a:rPr lang="en-US" sz="1800"/>
              <a:t>Click to edit Master text styles</a:t>
            </a:r>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r>
              <a:rPr lang="en-US"/>
              <a:t>Click icon to add picture</a:t>
            </a:r>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841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dirty="0"/>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2" r:id="rId6"/>
    <p:sldLayoutId id="2147483737" r:id="rId7"/>
    <p:sldLayoutId id="2147483750" r:id="rId8"/>
    <p:sldLayoutId id="2147483745" r:id="rId9"/>
    <p:sldLayoutId id="2147483751" r:id="rId10"/>
    <p:sldLayoutId id="2147483733" r:id="rId11"/>
    <p:sldLayoutId id="2147483744" r:id="rId12"/>
    <p:sldLayoutId id="214748373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E03-5881-4143-92C0-900FD2200E97}"/>
              </a:ext>
            </a:extLst>
          </p:cNvPr>
          <p:cNvSpPr>
            <a:spLocks noGrp="1"/>
          </p:cNvSpPr>
          <p:nvPr>
            <p:ph type="ctrTitle"/>
          </p:nvPr>
        </p:nvSpPr>
        <p:spPr>
          <a:xfrm>
            <a:off x="1135117" y="609601"/>
            <a:ext cx="9950669" cy="2228192"/>
          </a:xfrm>
        </p:spPr>
        <p:txBody>
          <a:bodyPr>
            <a:normAutofit/>
          </a:bodyPr>
          <a:lstStyle/>
          <a:p>
            <a:pPr algn="ctr"/>
            <a:r>
              <a:rPr lang="en-US" sz="6000" b="1" dirty="0">
                <a:latin typeface="Times New Roman" panose="02020603050405020304" pitchFamily="18" charset="0"/>
                <a:cs typeface="Times New Roman" panose="02020603050405020304" pitchFamily="18" charset="0"/>
              </a:rPr>
              <a:t>Real-Time Greenhouse Monitoring and Automation</a:t>
            </a:r>
          </a:p>
        </p:txBody>
      </p:sp>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5980386" y="4158866"/>
            <a:ext cx="5257799" cy="1640216"/>
          </a:xfrm>
        </p:spPr>
        <p:txBody>
          <a:bodyPr>
            <a:normAutofit lnSpcReduction="10000"/>
          </a:bodyPr>
          <a:lstStyle/>
          <a:p>
            <a:r>
              <a:rPr lang="en-US" b="1" dirty="0">
                <a:latin typeface="Times New Roman" panose="02020603050405020304" pitchFamily="18" charset="0"/>
                <a:cs typeface="Times New Roman" panose="02020603050405020304" pitchFamily="18" charset="0"/>
              </a:rPr>
              <a:t>Dhanasri G -22ECR041</a:t>
            </a:r>
          </a:p>
          <a:p>
            <a:r>
              <a:rPr lang="en-US" b="1" dirty="0">
                <a:latin typeface="Times New Roman" panose="02020603050405020304" pitchFamily="18" charset="0"/>
                <a:cs typeface="Times New Roman" panose="02020603050405020304" pitchFamily="18" charset="0"/>
              </a:rPr>
              <a:t>Dhanusha R -22ECR042</a:t>
            </a:r>
          </a:p>
          <a:p>
            <a:r>
              <a:rPr lang="en-US" b="1" dirty="0">
                <a:latin typeface="Times New Roman" panose="02020603050405020304" pitchFamily="18" charset="0"/>
                <a:cs typeface="Times New Roman" panose="02020603050405020304" pitchFamily="18" charset="0"/>
              </a:rPr>
              <a:t>Dhanushkumaran R-22ECR043</a:t>
            </a:r>
          </a:p>
        </p:txBody>
      </p:sp>
      <p:pic>
        <p:nvPicPr>
          <p:cNvPr id="7" name="Content Placeholder 3" descr="Planting">
            <a:extLst>
              <a:ext uri="{FF2B5EF4-FFF2-40B4-BE49-F238E27FC236}">
                <a16:creationId xmlns:a16="http://schemas.microsoft.com/office/drawing/2014/main" id="{36C5320A-DFA9-4A31-8D7F-EE05D1E3801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25214" y="3105313"/>
            <a:ext cx="5118538" cy="3022218"/>
          </a:xfrm>
          <a:prstGeom prst="rect">
            <a:avLst/>
          </a:prstGeom>
        </p:spPr>
      </p:pic>
    </p:spTree>
    <p:extLst>
      <p:ext uri="{BB962C8B-B14F-4D97-AF65-F5344CB8AC3E}">
        <p14:creationId xmlns:p14="http://schemas.microsoft.com/office/powerpoint/2010/main" val="732293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1F5DD0-1F4C-45C4-8BEC-33AB4B47BF98}"/>
              </a:ext>
            </a:extLst>
          </p:cNvPr>
          <p:cNvSpPr>
            <a:spLocks noGrp="1"/>
          </p:cNvSpPr>
          <p:nvPr>
            <p:ph type="title"/>
          </p:nvPr>
        </p:nvSpPr>
        <p:spPr>
          <a:xfrm>
            <a:off x="659523" y="278415"/>
            <a:ext cx="10943898" cy="2464785"/>
          </a:xfrm>
        </p:spPr>
        <p:txBody>
          <a:bodyPr/>
          <a:lstStyle/>
          <a:p>
            <a:r>
              <a:rPr lang="en-US" b="1" dirty="0"/>
              <a:t>Problem Statement</a:t>
            </a:r>
            <a:r>
              <a:rPr lang="en-US" dirty="0"/>
              <a:t>:</a:t>
            </a:r>
            <a:br>
              <a:rPr lang="en-US" dirty="0"/>
            </a:br>
            <a:r>
              <a:rPr lang="en-US" sz="2800" dirty="0">
                <a:latin typeface="Times New Roman" panose="02020603050405020304" pitchFamily="18" charset="0"/>
                <a:cs typeface="Times New Roman" panose="02020603050405020304" pitchFamily="18" charset="0"/>
              </a:rPr>
              <a:t>Greenhouse environments require continuous monitoring and precise control of temperature, humidity, and soil conditions to optimize plant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growth and prevent resource wastage</a:t>
            </a:r>
          </a:p>
        </p:txBody>
      </p:sp>
      <p:sp>
        <p:nvSpPr>
          <p:cNvPr id="9" name="Content Placeholder 8">
            <a:extLst>
              <a:ext uri="{FF2B5EF4-FFF2-40B4-BE49-F238E27FC236}">
                <a16:creationId xmlns:a16="http://schemas.microsoft.com/office/drawing/2014/main" id="{CECA5D41-8779-43E7-AC6F-3AFF246240B3}"/>
              </a:ext>
            </a:extLst>
          </p:cNvPr>
          <p:cNvSpPr>
            <a:spLocks noGrp="1"/>
          </p:cNvSpPr>
          <p:nvPr>
            <p:ph idx="1"/>
          </p:nvPr>
        </p:nvSpPr>
        <p:spPr>
          <a:xfrm>
            <a:off x="800310" y="2743199"/>
            <a:ext cx="10540352" cy="3673475"/>
          </a:xfrm>
        </p:spPr>
        <p:txBody>
          <a:bodyPr>
            <a:normAutofit fontScale="32500" lnSpcReduction="20000"/>
          </a:bodyPr>
          <a:lstStyle/>
          <a:p>
            <a:r>
              <a:rPr lang="en-US" sz="13500" b="1" dirty="0">
                <a:latin typeface="+mj-lt"/>
              </a:rPr>
              <a:t>Solution:</a:t>
            </a:r>
          </a:p>
          <a:p>
            <a:pPr algn="just"/>
            <a:r>
              <a:rPr lang="en-US" sz="8600" dirty="0">
                <a:latin typeface="Times New Roman" panose="02020603050405020304" pitchFamily="18" charset="0"/>
                <a:cs typeface="Times New Roman" panose="02020603050405020304" pitchFamily="18" charset="0"/>
              </a:rPr>
              <a:t>An automated greenhouse monitoring and control system can be developed using  sensors and PIC16F877A to continuously measure and adjust environmental parameters like temperature, humidity, light, and soil moisture. This system would autonomously regulate the greenhouse conditions by controlling ventilation, irrigation, and lighting, ensuring optimal plant growth with minimal human intervention.</a:t>
            </a:r>
            <a:endParaRPr lang="en-US" sz="86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6B335B82-405E-4242-85B4-2B74C39FB6B2}"/>
              </a:ext>
            </a:extLst>
          </p:cNvPr>
          <p:cNvSpPr>
            <a:spLocks noGrp="1"/>
          </p:cNvSpPr>
          <p:nvPr>
            <p:ph type="dt" sz="half" idx="10"/>
          </p:nvPr>
        </p:nvSpPr>
        <p:spPr>
          <a:xfrm>
            <a:off x="458694" y="6416675"/>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447708B8-0261-4F63-A150-F20B7678753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2EA21BC8-8853-41B4-91F9-DD94F7939B6F}"/>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2</a:t>
            </a:fld>
            <a:endParaRPr lang="en-US" dirty="0"/>
          </a:p>
        </p:txBody>
      </p:sp>
      <p:sp>
        <p:nvSpPr>
          <p:cNvPr id="13" name="Title 1">
            <a:extLst>
              <a:ext uri="{FF2B5EF4-FFF2-40B4-BE49-F238E27FC236}">
                <a16:creationId xmlns:a16="http://schemas.microsoft.com/office/drawing/2014/main" id="{17DD9DA0-BBF1-D80F-91A9-0B6E29742D89}"/>
              </a:ext>
            </a:extLst>
          </p:cNvPr>
          <p:cNvSpPr txBox="1">
            <a:spLocks/>
          </p:cNvSpPr>
          <p:nvPr/>
        </p:nvSpPr>
        <p:spPr>
          <a:xfrm>
            <a:off x="659523" y="3024251"/>
            <a:ext cx="10056876" cy="3142592"/>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70396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A2B836-75D3-E38E-9A6D-0D1AF694C478}"/>
              </a:ext>
            </a:extLst>
          </p:cNvPr>
          <p:cNvSpPr>
            <a:spLocks noGrp="1"/>
          </p:cNvSpPr>
          <p:nvPr>
            <p:ph type="ctrTitle"/>
          </p:nvPr>
        </p:nvSpPr>
        <p:spPr>
          <a:xfrm>
            <a:off x="546537" y="304802"/>
            <a:ext cx="3626070" cy="625096"/>
          </a:xfrm>
        </p:spPr>
        <p:txBody>
          <a:bodyPr>
            <a:normAutofit fontScale="90000"/>
          </a:bodyPr>
          <a:lstStyle/>
          <a:p>
            <a:r>
              <a:rPr lang="en-IN" b="1" dirty="0"/>
              <a:t>Methodology:</a:t>
            </a:r>
          </a:p>
        </p:txBody>
      </p:sp>
      <p:sp>
        <p:nvSpPr>
          <p:cNvPr id="15" name="Rectangle 1">
            <a:extLst>
              <a:ext uri="{FF2B5EF4-FFF2-40B4-BE49-F238E27FC236}">
                <a16:creationId xmlns:a16="http://schemas.microsoft.com/office/drawing/2014/main" id="{3FD1D3B6-333E-7C01-87B9-0A0A9204E7AA}"/>
              </a:ext>
            </a:extLst>
          </p:cNvPr>
          <p:cNvSpPr>
            <a:spLocks noGrp="1" noChangeArrowheads="1"/>
          </p:cNvSpPr>
          <p:nvPr>
            <p:ph type="subTitle" idx="1"/>
          </p:nvPr>
        </p:nvSpPr>
        <p:spPr bwMode="auto">
          <a:xfrm>
            <a:off x="761945" y="1305341"/>
            <a:ext cx="1066810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Install sensors </a:t>
            </a:r>
            <a:r>
              <a:rPr lang="en-US" altLang="en-US" dirty="0">
                <a:latin typeface="Times New Roman" panose="02020603050405020304" pitchFamily="18" charset="0"/>
                <a:cs typeface="Times New Roman" panose="02020603050405020304" pitchFamily="18" charset="0"/>
              </a:rPr>
              <a:t>such as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DHT22(temperature</a:t>
            </a:r>
            <a:r>
              <a:rPr lang="en-US" altLang="en-US" dirty="0">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humidity), </a:t>
            </a:r>
            <a:r>
              <a:rPr kumimoji="0" lang="en-I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LDR</a:t>
            </a:r>
            <a:r>
              <a:rPr lang="en-IN"/>
              <a:t> </a:t>
            </a:r>
            <a:r>
              <a:rPr lang="en-IN" dirty="0"/>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 intensity) and </a:t>
            </a:r>
            <a:r>
              <a:rPr lang="en-IN" dirty="0">
                <a:latin typeface="Times New Roman" panose="02020603050405020304" pitchFamily="18" charset="0"/>
                <a:cs typeface="Times New Roman" panose="02020603050405020304" pitchFamily="18" charset="0"/>
              </a:rPr>
              <a:t>Capacitive Soil Moisture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data continuously from the sensors.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 PIC16F877A to process the data and compare it with desired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adjust ventilation, irrigation, and lighting based on the sensor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Continuously monitor the environment to maintain ideal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data locally</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96673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4790-9373-45EB-B7D9-55C919806E04}"/>
              </a:ext>
            </a:extLst>
          </p:cNvPr>
          <p:cNvSpPr>
            <a:spLocks noGrp="1"/>
          </p:cNvSpPr>
          <p:nvPr>
            <p:ph type="title"/>
          </p:nvPr>
        </p:nvSpPr>
        <p:spPr>
          <a:xfrm>
            <a:off x="838200" y="393193"/>
            <a:ext cx="3344917" cy="878560"/>
          </a:xfrm>
        </p:spPr>
        <p:txBody>
          <a:bodyPr/>
          <a:lstStyle/>
          <a:p>
            <a:r>
              <a:rPr lang="en-US" dirty="0"/>
              <a:t>Flow chart</a:t>
            </a:r>
          </a:p>
        </p:txBody>
      </p:sp>
      <p:sp>
        <p:nvSpPr>
          <p:cNvPr id="4" name="Date Placeholder 3">
            <a:extLst>
              <a:ext uri="{FF2B5EF4-FFF2-40B4-BE49-F238E27FC236}">
                <a16:creationId xmlns:a16="http://schemas.microsoft.com/office/drawing/2014/main" id="{F4A6B911-85AC-4D51-9274-A9F47BD4CD89}"/>
              </a:ext>
            </a:extLst>
          </p:cNvPr>
          <p:cNvSpPr>
            <a:spLocks noGrp="1"/>
          </p:cNvSpPr>
          <p:nvPr>
            <p:ph type="dt" sz="half" idx="10"/>
          </p:nvPr>
        </p:nvSpPr>
        <p:spPr>
          <a:xfrm>
            <a:off x="458694" y="6416675"/>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FB47D7BA-5863-41A3-B873-B1DB20B8F6E7}"/>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02CB87F6-DDB9-4203-B293-91A0DBC60A45}"/>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4</a:t>
            </a:fld>
            <a:endParaRPr lang="en-US" dirty="0"/>
          </a:p>
        </p:txBody>
      </p:sp>
      <p:sp>
        <p:nvSpPr>
          <p:cNvPr id="7" name="Oval 6">
            <a:extLst>
              <a:ext uri="{FF2B5EF4-FFF2-40B4-BE49-F238E27FC236}">
                <a16:creationId xmlns:a16="http://schemas.microsoft.com/office/drawing/2014/main" id="{28334DF9-91F1-D8AD-12EA-314122DB5860}"/>
              </a:ext>
            </a:extLst>
          </p:cNvPr>
          <p:cNvSpPr/>
          <p:nvPr/>
        </p:nvSpPr>
        <p:spPr>
          <a:xfrm>
            <a:off x="838200" y="1376852"/>
            <a:ext cx="4114800" cy="8785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sensor</a:t>
            </a:r>
          </a:p>
        </p:txBody>
      </p:sp>
      <p:sp>
        <p:nvSpPr>
          <p:cNvPr id="8" name="Oval 7">
            <a:extLst>
              <a:ext uri="{FF2B5EF4-FFF2-40B4-BE49-F238E27FC236}">
                <a16:creationId xmlns:a16="http://schemas.microsoft.com/office/drawing/2014/main" id="{D9A563CA-4185-2C62-3105-3FDBF3AFCE36}"/>
              </a:ext>
            </a:extLst>
          </p:cNvPr>
          <p:cNvSpPr/>
          <p:nvPr/>
        </p:nvSpPr>
        <p:spPr>
          <a:xfrm>
            <a:off x="838200" y="2672150"/>
            <a:ext cx="4114800" cy="85743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microcontroller</a:t>
            </a:r>
          </a:p>
        </p:txBody>
      </p:sp>
      <p:cxnSp>
        <p:nvCxnSpPr>
          <p:cNvPr id="10" name="Straight Arrow Connector 9">
            <a:extLst>
              <a:ext uri="{FF2B5EF4-FFF2-40B4-BE49-F238E27FC236}">
                <a16:creationId xmlns:a16="http://schemas.microsoft.com/office/drawing/2014/main" id="{4B3B3B48-34B4-77F9-CCD7-C985F8210F01}"/>
              </a:ext>
            </a:extLst>
          </p:cNvPr>
          <p:cNvCxnSpPr>
            <a:cxnSpLocks/>
            <a:stCxn id="7" idx="4"/>
            <a:endCxn id="8" idx="0"/>
          </p:cNvCxnSpPr>
          <p:nvPr/>
        </p:nvCxnSpPr>
        <p:spPr>
          <a:xfrm>
            <a:off x="2895600" y="2255412"/>
            <a:ext cx="0" cy="416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9C1DA87-621F-B1F1-3826-2CB0CA7932BD}"/>
              </a:ext>
            </a:extLst>
          </p:cNvPr>
          <p:cNvSpPr/>
          <p:nvPr/>
        </p:nvSpPr>
        <p:spPr>
          <a:xfrm>
            <a:off x="838201" y="3946321"/>
            <a:ext cx="4114800" cy="17187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Ventilation</a:t>
            </a:r>
          </a:p>
          <a:p>
            <a:pPr algn="ctr"/>
            <a:r>
              <a:rPr lang="en-IN" sz="2800" dirty="0">
                <a:latin typeface="Times New Roman" panose="02020603050405020304" pitchFamily="18" charset="0"/>
                <a:cs typeface="Times New Roman" panose="02020603050405020304" pitchFamily="18" charset="0"/>
              </a:rPr>
              <a:t>Irrigation</a:t>
            </a:r>
          </a:p>
          <a:p>
            <a:pPr algn="ctr"/>
            <a:r>
              <a:rPr lang="en-IN" sz="2800" dirty="0">
                <a:latin typeface="Times New Roman" panose="02020603050405020304" pitchFamily="18" charset="0"/>
                <a:cs typeface="Times New Roman" panose="02020603050405020304" pitchFamily="18" charset="0"/>
              </a:rPr>
              <a:t>lighting</a:t>
            </a:r>
          </a:p>
        </p:txBody>
      </p:sp>
      <p:cxnSp>
        <p:nvCxnSpPr>
          <p:cNvPr id="18" name="Straight Arrow Connector 17">
            <a:extLst>
              <a:ext uri="{FF2B5EF4-FFF2-40B4-BE49-F238E27FC236}">
                <a16:creationId xmlns:a16="http://schemas.microsoft.com/office/drawing/2014/main" id="{60D3BB8F-FA40-B715-0DD4-4270457B17D0}"/>
              </a:ext>
            </a:extLst>
          </p:cNvPr>
          <p:cNvCxnSpPr>
            <a:cxnSpLocks/>
            <a:stCxn id="8" idx="4"/>
            <a:endCxn id="14" idx="0"/>
          </p:cNvCxnSpPr>
          <p:nvPr/>
        </p:nvCxnSpPr>
        <p:spPr>
          <a:xfrm>
            <a:off x="2895600" y="3529584"/>
            <a:ext cx="1" cy="416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How to control greenhouse temperature with an automation system? - The  Market Gardener">
            <a:extLst>
              <a:ext uri="{FF2B5EF4-FFF2-40B4-BE49-F238E27FC236}">
                <a16:creationId xmlns:a16="http://schemas.microsoft.com/office/drawing/2014/main" id="{3006B558-E06E-045D-552E-183A9A2FFAF2}"/>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l="18572" r="18572"/>
          <a:stretch>
            <a:fillRect/>
          </a:stretch>
        </p:blipFill>
        <p:spPr bwMode="auto">
          <a:xfrm>
            <a:off x="6359525" y="0"/>
            <a:ext cx="583247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847217"/>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_win32_JB_SL_v2.potx" id="{ADBA094C-A0EC-4C0A-B446-BFAC587CD452}" vid="{5D925AC9-0F62-4DD1-AF7D-A39A21A96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8EF3A0-5A01-4576-8764-452FD3A2CB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841D0F8-A96E-436B-B6A7-2AFF6F30F9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1377AF-B80E-4F93-8088-50DE225F345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Dappled design</Template>
  <TotalTime>128</TotalTime>
  <Words>191</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Avenir Next LT Pro</vt:lpstr>
      <vt:lpstr>AvenirNext LT Pro Medium</vt:lpstr>
      <vt:lpstr>Calibri</vt:lpstr>
      <vt:lpstr>Posterama</vt:lpstr>
      <vt:lpstr>Sabon Next LT</vt:lpstr>
      <vt:lpstr>Segoe UI Semilight</vt:lpstr>
      <vt:lpstr>Times New Roman</vt:lpstr>
      <vt:lpstr>DappledVTI</vt:lpstr>
      <vt:lpstr>Real-Time Greenhouse Monitoring and Automation</vt:lpstr>
      <vt:lpstr>Problem Statement: Greenhouse environments require continuous monitoring and precise control of temperature, humidity, and soil conditions to optimize plant growth and prevent resource wastage</vt:lpstr>
      <vt:lpstr>Methodology:</vt:lpstr>
      <vt:lpstr>Flow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Dhanu sha</dc:creator>
  <cp:lastModifiedBy>Dhanu sha</cp:lastModifiedBy>
  <cp:revision>11</cp:revision>
  <dcterms:created xsi:type="dcterms:W3CDTF">2024-08-26T10:06:48Z</dcterms:created>
  <dcterms:modified xsi:type="dcterms:W3CDTF">2025-02-04T15:57:58Z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