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 id="508" r:id="rId260"/>
    <p:sldId id="509" r:id="rId261"/>
    <p:sldId id="510" r:id="rId262"/>
    <p:sldId id="511" r:id="rId263"/>
    <p:sldId id="512" r:id="rId264"/>
    <p:sldId id="513" r:id="rId265"/>
    <p:sldId id="514" r:id="rId266"/>
    <p:sldId id="515" r:id="rId267"/>
    <p:sldId id="516" r:id="rId268"/>
    <p:sldId id="517" r:id="rId269"/>
    <p:sldId id="518" r:id="rId270"/>
    <p:sldId id="519" r:id="rId271"/>
    <p:sldId id="520" r:id="rId272"/>
    <p:sldId id="521" r:id="rId273"/>
    <p:sldId id="522" r:id="rId274"/>
    <p:sldId id="523" r:id="rId275"/>
    <p:sldId id="524" r:id="rId276"/>
    <p:sldId id="525" r:id="rId277"/>
    <p:sldId id="526" r:id="rId278"/>
    <p:sldId id="527" r:id="rId279"/>
    <p:sldId id="528" r:id="rId280"/>
    <p:sldId id="529" r:id="rId281"/>
    <p:sldId id="530" r:id="rId282"/>
    <p:sldId id="531" r:id="rId283"/>
    <p:sldId id="532" r:id="rId284"/>
    <p:sldId id="533" r:id="rId285"/>
    <p:sldId id="534" r:id="rId286"/>
    <p:sldId id="535" r:id="rId287"/>
    <p:sldId id="536" r:id="rId288"/>
    <p:sldId id="537" r:id="rId289"/>
    <p:sldId id="538" r:id="rId290"/>
    <p:sldId id="539" r:id="rId291"/>
    <p:sldId id="540" r:id="rId292"/>
    <p:sldId id="541" r:id="rId293"/>
    <p:sldId id="542" r:id="rId294"/>
    <p:sldId id="543" r:id="rId295"/>
    <p:sldId id="544" r:id="rId296"/>
    <p:sldId id="545" r:id="rId297"/>
    <p:sldId id="546" r:id="rId298"/>
    <p:sldId id="547" r:id="rId299"/>
    <p:sldId id="548" r:id="rId300"/>
    <p:sldId id="549" r:id="rId301"/>
    <p:sldId id="550" r:id="rId302"/>
    <p:sldId id="551" r:id="rId303"/>
    <p:sldId id="552" r:id="rId304"/>
    <p:sldId id="553" r:id="rId305"/>
    <p:sldId id="554" r:id="rId306"/>
    <p:sldId id="555" r:id="rId307"/>
    <p:sldId id="556" r:id="rId308"/>
    <p:sldId id="557" r:id="rId309"/>
    <p:sldId id="558" r:id="rId310"/>
    <p:sldId id="559" r:id="rId311"/>
    <p:sldId id="560" r:id="rId312"/>
    <p:sldId id="561" r:id="rId313"/>
    <p:sldId id="562" r:id="rId314"/>
    <p:sldId id="563" r:id="rId315"/>
    <p:sldId id="564" r:id="rId316"/>
    <p:sldId id="565" r:id="rId317"/>
    <p:sldId id="566" r:id="rId318"/>
    <p:sldId id="567" r:id="rId319"/>
    <p:sldId id="568" r:id="rId320"/>
    <p:sldId id="569" r:id="rId321"/>
    <p:sldId id="570" r:id="rId322"/>
    <p:sldId id="571" r:id="rId323"/>
    <p:sldId id="572" r:id="rId324"/>
    <p:sldId id="573" r:id="rId325"/>
    <p:sldId id="574" r:id="rId326"/>
    <p:sldId id="575" r:id="rId327"/>
    <p:sldId id="576" r:id="rId328"/>
    <p:sldId id="577" r:id="rId329"/>
    <p:sldId id="578" r:id="rId330"/>
    <p:sldId id="579" r:id="rId331"/>
    <p:sldId id="580" r:id="rId332"/>
    <p:sldId id="581" r:id="rId333"/>
    <p:sldId id="582" r:id="rId334"/>
    <p:sldId id="583" r:id="rId335"/>
    <p:sldId id="584" r:id="rId336"/>
    <p:sldId id="585" r:id="rId337"/>
    <p:sldId id="586" r:id="rId338"/>
    <p:sldId id="587" r:id="rId339"/>
    <p:sldId id="588" r:id="rId340"/>
    <p:sldId id="589" r:id="rId341"/>
    <p:sldId id="590" r:id="rId342"/>
    <p:sldId id="591" r:id="rId343"/>
    <p:sldId id="592" r:id="rId344"/>
    <p:sldId id="593" r:id="rId345"/>
    <p:sldId id="594" r:id="rId346"/>
    <p:sldId id="595" r:id="rId347"/>
    <p:sldId id="596" r:id="rId348"/>
    <p:sldId id="597" r:id="rId349"/>
    <p:sldId id="598" r:id="rId350"/>
    <p:sldId id="599" r:id="rId351"/>
    <p:sldId id="600" r:id="rId352"/>
    <p:sldId id="601" r:id="rId353"/>
    <p:sldId id="602" r:id="rId354"/>
    <p:sldId id="603" r:id="rId355"/>
    <p:sldId id="604" r:id="rId356"/>
    <p:sldId id="605" r:id="rId357"/>
    <p:sldId id="606" r:id="rId358"/>
    <p:sldId id="607" r:id="rId359"/>
    <p:sldId id="608" r:id="rId360"/>
    <p:sldId id="609" r:id="rId361"/>
    <p:sldId id="610" r:id="rId362"/>
    <p:sldId id="611" r:id="rId363"/>
    <p:sldId id="612" r:id="rId364"/>
    <p:sldId id="613" r:id="rId365"/>
    <p:sldId id="614" r:id="rId366"/>
    <p:sldId id="615" r:id="rId367"/>
    <p:sldId id="616" r:id="rId368"/>
    <p:sldId id="617" r:id="rId369"/>
    <p:sldId id="618" r:id="rId370"/>
    <p:sldId id="619" r:id="rId371"/>
    <p:sldId id="620" r:id="rId372"/>
    <p:sldId id="621" r:id="rId373"/>
    <p:sldId id="622" r:id="rId374"/>
    <p:sldId id="623" r:id="rId375"/>
    <p:sldId id="624" r:id="rId376"/>
    <p:sldId id="625" r:id="rId377"/>
    <p:sldId id="626" r:id="rId378"/>
    <p:sldId id="627" r:id="rId379"/>
    <p:sldId id="628" r:id="rId380"/>
    <p:sldId id="629" r:id="rId381"/>
    <p:sldId id="630" r:id="rId382"/>
    <p:sldId id="631" r:id="rId383"/>
    <p:sldId id="632" r:id="rId384"/>
    <p:sldId id="633" r:id="rId385"/>
    <p:sldId id="634" r:id="rId386"/>
    <p:sldId id="635" r:id="rId387"/>
    <p:sldId id="636" r:id="rId388"/>
    <p:sldId id="637" r:id="rId389"/>
    <p:sldId id="638" r:id="rId390"/>
    <p:sldId id="639" r:id="rId391"/>
    <p:sldId id="640" r:id="rId392"/>
    <p:sldId id="641" r:id="rId393"/>
    <p:sldId id="642" r:id="rId394"/>
    <p:sldId id="643" r:id="rId395"/>
    <p:sldId id="644" r:id="rId396"/>
    <p:sldId id="645" r:id="rId397"/>
    <p:sldId id="646" r:id="rId398"/>
    <p:sldId id="647" r:id="rId399"/>
    <p:sldId id="648" r:id="rId400"/>
    <p:sldId id="649" r:id="rId401"/>
    <p:sldId id="650" r:id="rId402"/>
    <p:sldId id="651" r:id="rId403"/>
    <p:sldId id="652" r:id="rId404"/>
    <p:sldId id="653" r:id="rId405"/>
    <p:sldId id="654" r:id="rId406"/>
    <p:sldId id="655" r:id="rId407"/>
    <p:sldId id="656" r:id="rId408"/>
    <p:sldId id="657" r:id="rId409"/>
    <p:sldId id="658" r:id="rId410"/>
    <p:sldId id="659" r:id="rId411"/>
    <p:sldId id="660" r:id="rId412"/>
    <p:sldId id="661" r:id="rId413"/>
    <p:sldId id="662" r:id="rId414"/>
    <p:sldId id="663" r:id="rId415"/>
    <p:sldId id="664" r:id="rId4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nasekaran Palaniappan" initials="DP" lastIdx="1" clrIdx="0">
    <p:extLst>
      <p:ext uri="{19B8F6BF-5375-455C-9EA6-DF929625EA0E}">
        <p15:presenceInfo xmlns:p15="http://schemas.microsoft.com/office/powerpoint/2012/main" userId="S::dhanasekaranp@lntecc.com::33e647b8-19f1-418b-a3d2-599c8a77da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1F2"/>
    <a:srgbClr val="FEC107"/>
    <a:srgbClr val="E7E8FC"/>
    <a:srgbClr val="858B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99" autoAdjust="0"/>
    <p:restoredTop sz="86438"/>
  </p:normalViewPr>
  <p:slideViewPr>
    <p:cSldViewPr>
      <p:cViewPr varScale="1">
        <p:scale>
          <a:sx n="68" d="100"/>
          <a:sy n="68" d="100"/>
        </p:scale>
        <p:origin x="46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57" d="100"/>
          <a:sy n="57" d="100"/>
        </p:scale>
        <p:origin x="19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 Id="rId246" Type="http://schemas.openxmlformats.org/officeDocument/2006/relationships/slide" Target="slides/slide239.xml"/><Relationship Id="rId247" Type="http://schemas.openxmlformats.org/officeDocument/2006/relationships/slide" Target="slides/slide240.xml"/><Relationship Id="rId248" Type="http://schemas.openxmlformats.org/officeDocument/2006/relationships/slide" Target="slides/slide241.xml"/><Relationship Id="rId249" Type="http://schemas.openxmlformats.org/officeDocument/2006/relationships/slide" Target="slides/slide242.xml"/><Relationship Id="rId250" Type="http://schemas.openxmlformats.org/officeDocument/2006/relationships/slide" Target="slides/slide243.xml"/><Relationship Id="rId251" Type="http://schemas.openxmlformats.org/officeDocument/2006/relationships/slide" Target="slides/slide244.xml"/><Relationship Id="rId252" Type="http://schemas.openxmlformats.org/officeDocument/2006/relationships/slide" Target="slides/slide245.xml"/><Relationship Id="rId253" Type="http://schemas.openxmlformats.org/officeDocument/2006/relationships/slide" Target="slides/slide246.xml"/><Relationship Id="rId254" Type="http://schemas.openxmlformats.org/officeDocument/2006/relationships/slide" Target="slides/slide247.xml"/><Relationship Id="rId255" Type="http://schemas.openxmlformats.org/officeDocument/2006/relationships/slide" Target="slides/slide248.xml"/><Relationship Id="rId256" Type="http://schemas.openxmlformats.org/officeDocument/2006/relationships/slide" Target="slides/slide249.xml"/><Relationship Id="rId257" Type="http://schemas.openxmlformats.org/officeDocument/2006/relationships/slide" Target="slides/slide250.xml"/><Relationship Id="rId258" Type="http://schemas.openxmlformats.org/officeDocument/2006/relationships/slide" Target="slides/slide251.xml"/><Relationship Id="rId259" Type="http://schemas.openxmlformats.org/officeDocument/2006/relationships/slide" Target="slides/slide252.xml"/><Relationship Id="rId260" Type="http://schemas.openxmlformats.org/officeDocument/2006/relationships/slide" Target="slides/slide253.xml"/><Relationship Id="rId261" Type="http://schemas.openxmlformats.org/officeDocument/2006/relationships/slide" Target="slides/slide254.xml"/><Relationship Id="rId262" Type="http://schemas.openxmlformats.org/officeDocument/2006/relationships/slide" Target="slides/slide255.xml"/><Relationship Id="rId263" Type="http://schemas.openxmlformats.org/officeDocument/2006/relationships/slide" Target="slides/slide256.xml"/><Relationship Id="rId264" Type="http://schemas.openxmlformats.org/officeDocument/2006/relationships/slide" Target="slides/slide257.xml"/><Relationship Id="rId265" Type="http://schemas.openxmlformats.org/officeDocument/2006/relationships/slide" Target="slides/slide258.xml"/><Relationship Id="rId266" Type="http://schemas.openxmlformats.org/officeDocument/2006/relationships/slide" Target="slides/slide259.xml"/><Relationship Id="rId267" Type="http://schemas.openxmlformats.org/officeDocument/2006/relationships/slide" Target="slides/slide260.xml"/><Relationship Id="rId268" Type="http://schemas.openxmlformats.org/officeDocument/2006/relationships/slide" Target="slides/slide261.xml"/><Relationship Id="rId269" Type="http://schemas.openxmlformats.org/officeDocument/2006/relationships/slide" Target="slides/slide262.xml"/><Relationship Id="rId270" Type="http://schemas.openxmlformats.org/officeDocument/2006/relationships/slide" Target="slides/slide263.xml"/><Relationship Id="rId271" Type="http://schemas.openxmlformats.org/officeDocument/2006/relationships/slide" Target="slides/slide264.xml"/><Relationship Id="rId272" Type="http://schemas.openxmlformats.org/officeDocument/2006/relationships/slide" Target="slides/slide265.xml"/><Relationship Id="rId273" Type="http://schemas.openxmlformats.org/officeDocument/2006/relationships/slide" Target="slides/slide266.xml"/><Relationship Id="rId274" Type="http://schemas.openxmlformats.org/officeDocument/2006/relationships/slide" Target="slides/slide267.xml"/><Relationship Id="rId275" Type="http://schemas.openxmlformats.org/officeDocument/2006/relationships/slide" Target="slides/slide268.xml"/><Relationship Id="rId276" Type="http://schemas.openxmlformats.org/officeDocument/2006/relationships/slide" Target="slides/slide269.xml"/><Relationship Id="rId277" Type="http://schemas.openxmlformats.org/officeDocument/2006/relationships/slide" Target="slides/slide270.xml"/><Relationship Id="rId278" Type="http://schemas.openxmlformats.org/officeDocument/2006/relationships/slide" Target="slides/slide271.xml"/><Relationship Id="rId279" Type="http://schemas.openxmlformats.org/officeDocument/2006/relationships/slide" Target="slides/slide272.xml"/><Relationship Id="rId280" Type="http://schemas.openxmlformats.org/officeDocument/2006/relationships/slide" Target="slides/slide273.xml"/><Relationship Id="rId281" Type="http://schemas.openxmlformats.org/officeDocument/2006/relationships/slide" Target="slides/slide274.xml"/><Relationship Id="rId282" Type="http://schemas.openxmlformats.org/officeDocument/2006/relationships/slide" Target="slides/slide275.xml"/><Relationship Id="rId283" Type="http://schemas.openxmlformats.org/officeDocument/2006/relationships/slide" Target="slides/slide276.xml"/><Relationship Id="rId284" Type="http://schemas.openxmlformats.org/officeDocument/2006/relationships/slide" Target="slides/slide277.xml"/><Relationship Id="rId285" Type="http://schemas.openxmlformats.org/officeDocument/2006/relationships/slide" Target="slides/slide278.xml"/><Relationship Id="rId286" Type="http://schemas.openxmlformats.org/officeDocument/2006/relationships/slide" Target="slides/slide279.xml"/><Relationship Id="rId287" Type="http://schemas.openxmlformats.org/officeDocument/2006/relationships/slide" Target="slides/slide280.xml"/><Relationship Id="rId288" Type="http://schemas.openxmlformats.org/officeDocument/2006/relationships/slide" Target="slides/slide281.xml"/><Relationship Id="rId289" Type="http://schemas.openxmlformats.org/officeDocument/2006/relationships/slide" Target="slides/slide282.xml"/><Relationship Id="rId290" Type="http://schemas.openxmlformats.org/officeDocument/2006/relationships/slide" Target="slides/slide283.xml"/><Relationship Id="rId291" Type="http://schemas.openxmlformats.org/officeDocument/2006/relationships/slide" Target="slides/slide284.xml"/><Relationship Id="rId292" Type="http://schemas.openxmlformats.org/officeDocument/2006/relationships/slide" Target="slides/slide285.xml"/><Relationship Id="rId293" Type="http://schemas.openxmlformats.org/officeDocument/2006/relationships/slide" Target="slides/slide286.xml"/><Relationship Id="rId294" Type="http://schemas.openxmlformats.org/officeDocument/2006/relationships/slide" Target="slides/slide287.xml"/><Relationship Id="rId295" Type="http://schemas.openxmlformats.org/officeDocument/2006/relationships/slide" Target="slides/slide288.xml"/><Relationship Id="rId296" Type="http://schemas.openxmlformats.org/officeDocument/2006/relationships/slide" Target="slides/slide289.xml"/><Relationship Id="rId297" Type="http://schemas.openxmlformats.org/officeDocument/2006/relationships/slide" Target="slides/slide290.xml"/><Relationship Id="rId298" Type="http://schemas.openxmlformats.org/officeDocument/2006/relationships/slide" Target="slides/slide291.xml"/><Relationship Id="rId299" Type="http://schemas.openxmlformats.org/officeDocument/2006/relationships/slide" Target="slides/slide292.xml"/><Relationship Id="rId300" Type="http://schemas.openxmlformats.org/officeDocument/2006/relationships/slide" Target="slides/slide293.xml"/><Relationship Id="rId301" Type="http://schemas.openxmlformats.org/officeDocument/2006/relationships/slide" Target="slides/slide294.xml"/><Relationship Id="rId302" Type="http://schemas.openxmlformats.org/officeDocument/2006/relationships/slide" Target="slides/slide295.xml"/><Relationship Id="rId303" Type="http://schemas.openxmlformats.org/officeDocument/2006/relationships/slide" Target="slides/slide296.xml"/><Relationship Id="rId304" Type="http://schemas.openxmlformats.org/officeDocument/2006/relationships/slide" Target="slides/slide297.xml"/><Relationship Id="rId305" Type="http://schemas.openxmlformats.org/officeDocument/2006/relationships/slide" Target="slides/slide298.xml"/><Relationship Id="rId306" Type="http://schemas.openxmlformats.org/officeDocument/2006/relationships/slide" Target="slides/slide299.xml"/><Relationship Id="rId307" Type="http://schemas.openxmlformats.org/officeDocument/2006/relationships/slide" Target="slides/slide300.xml"/><Relationship Id="rId308" Type="http://schemas.openxmlformats.org/officeDocument/2006/relationships/slide" Target="slides/slide301.xml"/><Relationship Id="rId309" Type="http://schemas.openxmlformats.org/officeDocument/2006/relationships/slide" Target="slides/slide302.xml"/><Relationship Id="rId310" Type="http://schemas.openxmlformats.org/officeDocument/2006/relationships/slide" Target="slides/slide303.xml"/><Relationship Id="rId311" Type="http://schemas.openxmlformats.org/officeDocument/2006/relationships/slide" Target="slides/slide304.xml"/><Relationship Id="rId312" Type="http://schemas.openxmlformats.org/officeDocument/2006/relationships/slide" Target="slides/slide305.xml"/><Relationship Id="rId313" Type="http://schemas.openxmlformats.org/officeDocument/2006/relationships/slide" Target="slides/slide306.xml"/><Relationship Id="rId314" Type="http://schemas.openxmlformats.org/officeDocument/2006/relationships/slide" Target="slides/slide307.xml"/><Relationship Id="rId315" Type="http://schemas.openxmlformats.org/officeDocument/2006/relationships/slide" Target="slides/slide308.xml"/><Relationship Id="rId316" Type="http://schemas.openxmlformats.org/officeDocument/2006/relationships/slide" Target="slides/slide309.xml"/><Relationship Id="rId317" Type="http://schemas.openxmlformats.org/officeDocument/2006/relationships/slide" Target="slides/slide310.xml"/><Relationship Id="rId318" Type="http://schemas.openxmlformats.org/officeDocument/2006/relationships/slide" Target="slides/slide311.xml"/><Relationship Id="rId319" Type="http://schemas.openxmlformats.org/officeDocument/2006/relationships/slide" Target="slides/slide312.xml"/><Relationship Id="rId320" Type="http://schemas.openxmlformats.org/officeDocument/2006/relationships/slide" Target="slides/slide313.xml"/><Relationship Id="rId321" Type="http://schemas.openxmlformats.org/officeDocument/2006/relationships/slide" Target="slides/slide314.xml"/><Relationship Id="rId322" Type="http://schemas.openxmlformats.org/officeDocument/2006/relationships/slide" Target="slides/slide315.xml"/><Relationship Id="rId323" Type="http://schemas.openxmlformats.org/officeDocument/2006/relationships/slide" Target="slides/slide316.xml"/><Relationship Id="rId324" Type="http://schemas.openxmlformats.org/officeDocument/2006/relationships/slide" Target="slides/slide317.xml"/><Relationship Id="rId325" Type="http://schemas.openxmlformats.org/officeDocument/2006/relationships/slide" Target="slides/slide318.xml"/><Relationship Id="rId326" Type="http://schemas.openxmlformats.org/officeDocument/2006/relationships/slide" Target="slides/slide319.xml"/><Relationship Id="rId327" Type="http://schemas.openxmlformats.org/officeDocument/2006/relationships/slide" Target="slides/slide320.xml"/><Relationship Id="rId328" Type="http://schemas.openxmlformats.org/officeDocument/2006/relationships/slide" Target="slides/slide321.xml"/><Relationship Id="rId329" Type="http://schemas.openxmlformats.org/officeDocument/2006/relationships/slide" Target="slides/slide322.xml"/><Relationship Id="rId330" Type="http://schemas.openxmlformats.org/officeDocument/2006/relationships/slide" Target="slides/slide323.xml"/><Relationship Id="rId331" Type="http://schemas.openxmlformats.org/officeDocument/2006/relationships/slide" Target="slides/slide324.xml"/><Relationship Id="rId332" Type="http://schemas.openxmlformats.org/officeDocument/2006/relationships/slide" Target="slides/slide325.xml"/><Relationship Id="rId333" Type="http://schemas.openxmlformats.org/officeDocument/2006/relationships/slide" Target="slides/slide326.xml"/><Relationship Id="rId334" Type="http://schemas.openxmlformats.org/officeDocument/2006/relationships/slide" Target="slides/slide327.xml"/><Relationship Id="rId335" Type="http://schemas.openxmlformats.org/officeDocument/2006/relationships/slide" Target="slides/slide328.xml"/><Relationship Id="rId336" Type="http://schemas.openxmlformats.org/officeDocument/2006/relationships/slide" Target="slides/slide329.xml"/><Relationship Id="rId337" Type="http://schemas.openxmlformats.org/officeDocument/2006/relationships/slide" Target="slides/slide330.xml"/><Relationship Id="rId338" Type="http://schemas.openxmlformats.org/officeDocument/2006/relationships/slide" Target="slides/slide331.xml"/><Relationship Id="rId339" Type="http://schemas.openxmlformats.org/officeDocument/2006/relationships/slide" Target="slides/slide332.xml"/><Relationship Id="rId340" Type="http://schemas.openxmlformats.org/officeDocument/2006/relationships/slide" Target="slides/slide333.xml"/><Relationship Id="rId341" Type="http://schemas.openxmlformats.org/officeDocument/2006/relationships/slide" Target="slides/slide334.xml"/><Relationship Id="rId342" Type="http://schemas.openxmlformats.org/officeDocument/2006/relationships/slide" Target="slides/slide335.xml"/><Relationship Id="rId343" Type="http://schemas.openxmlformats.org/officeDocument/2006/relationships/slide" Target="slides/slide336.xml"/><Relationship Id="rId344" Type="http://schemas.openxmlformats.org/officeDocument/2006/relationships/slide" Target="slides/slide337.xml"/><Relationship Id="rId345" Type="http://schemas.openxmlformats.org/officeDocument/2006/relationships/slide" Target="slides/slide338.xml"/><Relationship Id="rId346" Type="http://schemas.openxmlformats.org/officeDocument/2006/relationships/slide" Target="slides/slide339.xml"/><Relationship Id="rId347" Type="http://schemas.openxmlformats.org/officeDocument/2006/relationships/slide" Target="slides/slide340.xml"/><Relationship Id="rId348" Type="http://schemas.openxmlformats.org/officeDocument/2006/relationships/slide" Target="slides/slide341.xml"/><Relationship Id="rId349" Type="http://schemas.openxmlformats.org/officeDocument/2006/relationships/slide" Target="slides/slide342.xml"/><Relationship Id="rId350" Type="http://schemas.openxmlformats.org/officeDocument/2006/relationships/slide" Target="slides/slide343.xml"/><Relationship Id="rId351" Type="http://schemas.openxmlformats.org/officeDocument/2006/relationships/slide" Target="slides/slide344.xml"/><Relationship Id="rId352" Type="http://schemas.openxmlformats.org/officeDocument/2006/relationships/slide" Target="slides/slide345.xml"/><Relationship Id="rId353" Type="http://schemas.openxmlformats.org/officeDocument/2006/relationships/slide" Target="slides/slide346.xml"/><Relationship Id="rId354" Type="http://schemas.openxmlformats.org/officeDocument/2006/relationships/slide" Target="slides/slide347.xml"/><Relationship Id="rId355" Type="http://schemas.openxmlformats.org/officeDocument/2006/relationships/slide" Target="slides/slide348.xml"/><Relationship Id="rId356" Type="http://schemas.openxmlformats.org/officeDocument/2006/relationships/slide" Target="slides/slide349.xml"/><Relationship Id="rId357" Type="http://schemas.openxmlformats.org/officeDocument/2006/relationships/slide" Target="slides/slide350.xml"/><Relationship Id="rId358" Type="http://schemas.openxmlformats.org/officeDocument/2006/relationships/slide" Target="slides/slide351.xml"/><Relationship Id="rId359" Type="http://schemas.openxmlformats.org/officeDocument/2006/relationships/slide" Target="slides/slide352.xml"/><Relationship Id="rId360" Type="http://schemas.openxmlformats.org/officeDocument/2006/relationships/slide" Target="slides/slide353.xml"/><Relationship Id="rId361" Type="http://schemas.openxmlformats.org/officeDocument/2006/relationships/slide" Target="slides/slide354.xml"/><Relationship Id="rId362" Type="http://schemas.openxmlformats.org/officeDocument/2006/relationships/slide" Target="slides/slide355.xml"/><Relationship Id="rId363" Type="http://schemas.openxmlformats.org/officeDocument/2006/relationships/slide" Target="slides/slide356.xml"/><Relationship Id="rId364" Type="http://schemas.openxmlformats.org/officeDocument/2006/relationships/slide" Target="slides/slide357.xml"/><Relationship Id="rId365" Type="http://schemas.openxmlformats.org/officeDocument/2006/relationships/slide" Target="slides/slide358.xml"/><Relationship Id="rId366" Type="http://schemas.openxmlformats.org/officeDocument/2006/relationships/slide" Target="slides/slide359.xml"/><Relationship Id="rId367" Type="http://schemas.openxmlformats.org/officeDocument/2006/relationships/slide" Target="slides/slide360.xml"/><Relationship Id="rId368" Type="http://schemas.openxmlformats.org/officeDocument/2006/relationships/slide" Target="slides/slide361.xml"/><Relationship Id="rId369" Type="http://schemas.openxmlformats.org/officeDocument/2006/relationships/slide" Target="slides/slide362.xml"/><Relationship Id="rId370" Type="http://schemas.openxmlformats.org/officeDocument/2006/relationships/slide" Target="slides/slide363.xml"/><Relationship Id="rId371" Type="http://schemas.openxmlformats.org/officeDocument/2006/relationships/slide" Target="slides/slide364.xml"/><Relationship Id="rId372" Type="http://schemas.openxmlformats.org/officeDocument/2006/relationships/slide" Target="slides/slide365.xml"/><Relationship Id="rId373" Type="http://schemas.openxmlformats.org/officeDocument/2006/relationships/slide" Target="slides/slide366.xml"/><Relationship Id="rId374" Type="http://schemas.openxmlformats.org/officeDocument/2006/relationships/slide" Target="slides/slide367.xml"/><Relationship Id="rId375" Type="http://schemas.openxmlformats.org/officeDocument/2006/relationships/slide" Target="slides/slide368.xml"/><Relationship Id="rId376" Type="http://schemas.openxmlformats.org/officeDocument/2006/relationships/slide" Target="slides/slide369.xml"/><Relationship Id="rId377" Type="http://schemas.openxmlformats.org/officeDocument/2006/relationships/slide" Target="slides/slide370.xml"/><Relationship Id="rId378" Type="http://schemas.openxmlformats.org/officeDocument/2006/relationships/slide" Target="slides/slide371.xml"/><Relationship Id="rId379" Type="http://schemas.openxmlformats.org/officeDocument/2006/relationships/slide" Target="slides/slide372.xml"/><Relationship Id="rId380" Type="http://schemas.openxmlformats.org/officeDocument/2006/relationships/slide" Target="slides/slide373.xml"/><Relationship Id="rId381" Type="http://schemas.openxmlformats.org/officeDocument/2006/relationships/slide" Target="slides/slide374.xml"/><Relationship Id="rId382" Type="http://schemas.openxmlformats.org/officeDocument/2006/relationships/slide" Target="slides/slide375.xml"/><Relationship Id="rId383" Type="http://schemas.openxmlformats.org/officeDocument/2006/relationships/slide" Target="slides/slide376.xml"/><Relationship Id="rId384" Type="http://schemas.openxmlformats.org/officeDocument/2006/relationships/slide" Target="slides/slide377.xml"/><Relationship Id="rId385" Type="http://schemas.openxmlformats.org/officeDocument/2006/relationships/slide" Target="slides/slide378.xml"/><Relationship Id="rId386" Type="http://schemas.openxmlformats.org/officeDocument/2006/relationships/slide" Target="slides/slide379.xml"/><Relationship Id="rId387" Type="http://schemas.openxmlformats.org/officeDocument/2006/relationships/slide" Target="slides/slide380.xml"/><Relationship Id="rId388" Type="http://schemas.openxmlformats.org/officeDocument/2006/relationships/slide" Target="slides/slide381.xml"/><Relationship Id="rId389" Type="http://schemas.openxmlformats.org/officeDocument/2006/relationships/slide" Target="slides/slide382.xml"/><Relationship Id="rId390" Type="http://schemas.openxmlformats.org/officeDocument/2006/relationships/slide" Target="slides/slide383.xml"/><Relationship Id="rId391" Type="http://schemas.openxmlformats.org/officeDocument/2006/relationships/slide" Target="slides/slide384.xml"/><Relationship Id="rId392" Type="http://schemas.openxmlformats.org/officeDocument/2006/relationships/slide" Target="slides/slide385.xml"/><Relationship Id="rId393" Type="http://schemas.openxmlformats.org/officeDocument/2006/relationships/slide" Target="slides/slide386.xml"/><Relationship Id="rId394" Type="http://schemas.openxmlformats.org/officeDocument/2006/relationships/slide" Target="slides/slide387.xml"/><Relationship Id="rId395" Type="http://schemas.openxmlformats.org/officeDocument/2006/relationships/slide" Target="slides/slide388.xml"/><Relationship Id="rId396" Type="http://schemas.openxmlformats.org/officeDocument/2006/relationships/slide" Target="slides/slide389.xml"/><Relationship Id="rId397" Type="http://schemas.openxmlformats.org/officeDocument/2006/relationships/slide" Target="slides/slide390.xml"/><Relationship Id="rId398" Type="http://schemas.openxmlformats.org/officeDocument/2006/relationships/slide" Target="slides/slide391.xml"/><Relationship Id="rId399" Type="http://schemas.openxmlformats.org/officeDocument/2006/relationships/slide" Target="slides/slide392.xml"/><Relationship Id="rId400" Type="http://schemas.openxmlformats.org/officeDocument/2006/relationships/slide" Target="slides/slide393.xml"/><Relationship Id="rId401" Type="http://schemas.openxmlformats.org/officeDocument/2006/relationships/slide" Target="slides/slide394.xml"/><Relationship Id="rId402" Type="http://schemas.openxmlformats.org/officeDocument/2006/relationships/slide" Target="slides/slide395.xml"/><Relationship Id="rId403" Type="http://schemas.openxmlformats.org/officeDocument/2006/relationships/slide" Target="slides/slide396.xml"/><Relationship Id="rId404" Type="http://schemas.openxmlformats.org/officeDocument/2006/relationships/slide" Target="slides/slide397.xml"/><Relationship Id="rId405" Type="http://schemas.openxmlformats.org/officeDocument/2006/relationships/slide" Target="slides/slide398.xml"/><Relationship Id="rId406" Type="http://schemas.openxmlformats.org/officeDocument/2006/relationships/slide" Target="slides/slide399.xml"/><Relationship Id="rId407" Type="http://schemas.openxmlformats.org/officeDocument/2006/relationships/slide" Target="slides/slide400.xml"/><Relationship Id="rId408" Type="http://schemas.openxmlformats.org/officeDocument/2006/relationships/slide" Target="slides/slide401.xml"/><Relationship Id="rId409" Type="http://schemas.openxmlformats.org/officeDocument/2006/relationships/slide" Target="slides/slide402.xml"/><Relationship Id="rId410" Type="http://schemas.openxmlformats.org/officeDocument/2006/relationships/slide" Target="slides/slide403.xml"/><Relationship Id="rId411" Type="http://schemas.openxmlformats.org/officeDocument/2006/relationships/slide" Target="slides/slide404.xml"/><Relationship Id="rId412" Type="http://schemas.openxmlformats.org/officeDocument/2006/relationships/slide" Target="slides/slide405.xml"/><Relationship Id="rId413" Type="http://schemas.openxmlformats.org/officeDocument/2006/relationships/slide" Target="slides/slide406.xml"/><Relationship Id="rId414" Type="http://schemas.openxmlformats.org/officeDocument/2006/relationships/slide" Target="slides/slide407.xml"/><Relationship Id="rId415" Type="http://schemas.openxmlformats.org/officeDocument/2006/relationships/slide" Target="slides/slide408.xml"/><Relationship Id="rId416" Type="http://schemas.openxmlformats.org/officeDocument/2006/relationships/slide" Target="slides/slide40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B9C2A-7470-3441-BF28-E4636B74A154}"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0AFAD-4E2D-9548-AAE0-17D6FB9F2E1C}" type="slidenum">
              <a:rPr lang="en-US" smtClean="0"/>
              <a:t>‹#›</a:t>
            </a:fld>
            <a:endParaRPr lang="en-US"/>
          </a:p>
        </p:txBody>
      </p:sp>
    </p:spTree>
    <p:extLst>
      <p:ext uri="{BB962C8B-B14F-4D97-AF65-F5344CB8AC3E}">
        <p14:creationId xmlns:p14="http://schemas.microsoft.com/office/powerpoint/2010/main" val="67633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624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56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8CF8D4-1E40-40C0-AE7C-378683C3BBB6}"/>
              </a:ext>
            </a:extLst>
          </p:cNvPr>
          <p:cNvSpPr>
            <a:spLocks noGrp="1"/>
          </p:cNvSpPr>
          <p:nvPr>
            <p:ph type="title"/>
          </p:nvPr>
        </p:nvSpPr>
        <p:spPr>
          <a:xfrm>
            <a:off x="243840" y="107671"/>
            <a:ext cx="11704320" cy="6421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45E601-A40B-4B6E-B634-DF387940409E}"/>
              </a:ext>
            </a:extLst>
          </p:cNvPr>
          <p:cNvSpPr>
            <a:spLocks noGrp="1"/>
          </p:cNvSpPr>
          <p:nvPr>
            <p:ph type="body" idx="1"/>
          </p:nvPr>
        </p:nvSpPr>
        <p:spPr>
          <a:xfrm>
            <a:off x="243840" y="969263"/>
            <a:ext cx="11704320" cy="53076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SIPCMContentMarking" descr="{&quot;HashCode&quot;:-128289487,&quot;Placement&quot;:&quot;Footer&quot;}">
            <a:extLst>
              <a:ext uri="{FF2B5EF4-FFF2-40B4-BE49-F238E27FC236}">
                <a16:creationId xmlns:a16="http://schemas.microsoft.com/office/drawing/2014/main" id="{BF86C0C5-FDFE-4E98-B5A4-FF602632EA4F}"/>
              </a:ext>
            </a:extLst>
          </p:cNvPr>
          <p:cNvSpPr txBox="1"/>
          <p:nvPr userDrawn="1"/>
        </p:nvSpPr>
        <p:spPr>
          <a:xfrm>
            <a:off x="0" y="6629836"/>
            <a:ext cx="1986005" cy="228163"/>
          </a:xfrm>
          <a:prstGeom prst="rect">
            <a:avLst/>
          </a:prstGeom>
          <a:noFill/>
        </p:spPr>
        <p:txBody>
          <a:bodyPr vert="horz" wrap="square" lIns="0" tIns="0" rIns="0" bIns="0" rtlCol="0" anchor="ctr" anchorCtr="1">
            <a:spAutoFit/>
          </a:bodyPr>
          <a:lstStyle/>
          <a:p>
            <a:pPr algn="l">
              <a:spcBef>
                <a:spcPts val="0"/>
              </a:spcBef>
              <a:spcAft>
                <a:spcPts val="0"/>
              </a:spcAft>
            </a:pPr>
            <a:r>
              <a:rPr lang="en-IN" sz="800">
                <a:solidFill>
                  <a:srgbClr val="000000"/>
                </a:solidFill>
                <a:latin typeface="Calibri" panose="020F0502020204030204" pitchFamily="34" charset="0"/>
              </a:rPr>
              <a:t>Sensitivity: LNT Construction Internal Use</a:t>
            </a:r>
          </a:p>
        </p:txBody>
      </p:sp>
    </p:spTree>
    <p:extLst>
      <p:ext uri="{BB962C8B-B14F-4D97-AF65-F5344CB8AC3E}">
        <p14:creationId xmlns:p14="http://schemas.microsoft.com/office/powerpoint/2010/main" val="1927288260"/>
      </p:ext>
    </p:extLst>
  </p:cSld>
  <p:clrMap bg1="lt1" tx1="dk1" bg2="lt2" tx2="dk2" accent1="accent1" accent2="accent2" accent3="accent3" accent4="accent4" accent5="accent5" accent6="accent6" hlink="hlink" folHlink="folHlink"/>
  <p:sldLayoutIdLst>
    <p:sldLayoutId id="2147483655" r:id="rId1"/>
  </p:sldLayoutIdLst>
  <p:hf hdr="0" dt="0"/>
  <p:txStyles>
    <p:titleStyle>
      <a:lvl1pPr algn="l" defTabSz="914400" rtl="0" eaLnBrk="1" latinLnBrk="0" hangingPunct="1">
        <a:lnSpc>
          <a:spcPct val="100000"/>
        </a:lnSpc>
        <a:spcBef>
          <a:spcPct val="0"/>
        </a:spcBef>
        <a:buNone/>
        <a:defRPr sz="2400" b="1" kern="1200" cap="none" baseline="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22" userDrawn="1">
          <p15:clr>
            <a:srgbClr val="F26B43"/>
          </p15:clr>
        </p15:guide>
        <p15:guide id="2" orient="horz" pos="473" userDrawn="1">
          <p15:clr>
            <a:srgbClr val="F26B43"/>
          </p15:clr>
        </p15:guide>
        <p15:guide id="3" orient="horz" pos="69" userDrawn="1">
          <p15:clr>
            <a:srgbClr val="F26B43"/>
          </p15:clr>
        </p15:guide>
        <p15:guide id="4" pos="7511" userDrawn="1">
          <p15:clr>
            <a:srgbClr val="F26B43"/>
          </p15:clr>
        </p15:guide>
        <p15:guide id="5" pos="173" userDrawn="1">
          <p15:clr>
            <a:srgbClr val="F26B43"/>
          </p15:clr>
        </p15:guide>
        <p15:guide id="6" orient="horz" pos="3954" userDrawn="1">
          <p15:clr>
            <a:srgbClr val="F26B43"/>
          </p15:clr>
        </p15:guide>
        <p15:guide id="7" orient="horz" pos="611" userDrawn="1">
          <p15:clr>
            <a:srgbClr val="F26B43"/>
          </p15:clr>
        </p15:guide>
        <p15:guide id="8" orient="horz" pos="425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digital solutions to improve energy efficiency for ChinaÃƒâ€šÃ‚â€™s industrial giant Trade press release | Beijing China | 2020-04-22</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Power Grids will partner with Sinopec Corp ChinaÃƒâ€šÃ‚â€™s largest oil and petrochemical producer and provider to improve  energy efficiency  with ABBÃƒâ€šÃ‚â€™s Asset Performance Management APM solution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predictive maintenance software gained first order from industrial customer in China First industrial application of ABB Asset Performance Management solution in China Allows facility operators to move from a reactive to proactive  approach to maintenance reducing costs and increasing uptime Data mining and analysis will help  Sinopec attain its energy efficiency  goals</a:t>
                      </a:r>
                      <a:endParaRPr lang="en-IN" sz="1000" dirty="0">
                        <a:latin typeface="+mn-lt"/>
                        <a:cs typeface="Arial" panose="020B0604020202020204" pitchFamily="34" charset="0"/>
                      </a:endParaRPr>
                    </a:p>
                  </a:txBody>
                  <a:tcPr/>
                </a:tc>
                <a:tc>
                  <a:txBody>
                    <a:bodyPr/>
                    <a:lstStyle/>
                    <a:p>
                      <a:pPr algn="l">
                        <a:defRPr sz="600"/>
                      </a:pPr>
                      <a:r>
                        <a:rPr lang="en-IN" dirty="0"/>
                        <a:t>The digital software will leverage the industrialÃƒâ€šÃ‚â€™s big data to drive more intelligent approaches to asset management and further support the enterprise to make data-driven decisions on optimizing energy consumption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High Voltage Switchgear (Xiamen) Co.,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extLst>
      <p:ext uri="{BB962C8B-B14F-4D97-AF65-F5344CB8AC3E}">
        <p14:creationId xmlns:p14="http://schemas.microsoft.com/office/powerpoint/2010/main" val="1768427388"/>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Eye Tracking Devices Market to Garner Bursting Revenues with Top Growing Companies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With COVID-19 Impact Analysis To Witness Robust Expansion Throughout The Forecast Period 2020-2029 : https://apnewscom/b0690c28a7719b5c3ac6b0cc823a0821</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Visitors to the Seattle area are well familiar with the sight of its green and white ferries crisscrossing Puget Sound all day every day almost all of them powered by diesel engines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State of Washington operates the one of the largest ferry fleets in world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141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system is immune to vibrations and variations in ambient conditions due to its photogrammetric self-compensation and can detect anomalies at 20 microns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3DVM system can be used on both off-line and in-line testing stations and uses a single 3D camera which eliminates the possibility of views overlapping while reducing hardware failures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eliminates the need for time consuming manual inspections while also significantly reducing the likelihood of faults  and errorsÃƒâ€šÃ‚â€ said Toni Roda ABBÃƒâ€šÃ‚â€™s Global Product Manager for Vision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Ãƒâ€šÃ‚â€œThe system is capable of detecting defects less than half the width of a human hair and those that are imperceptible to the naked eye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system is immune to vibrations and variations in ambient conditions due to its photogrammetric self-compensation and can detect anomalies at 20 microns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3DVM system can be used on both off-line and in-line testing stations and uses a single 3D camera which eliminates the possibility of views overlapping while reducing hardware failures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eliminates the need for time consuming manual inspections while also significantly reducing the likelihood of faults  and errorsÃƒâ€šÃ‚â€ said Toni Roda ABBÃƒâ€šÃ‚â€™s Global Product Manager for Vision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Ãƒâ€šÃ‚â€œThe system is capable of detecting defects less than half the width of a human hair and those that are imperceptible to the naked eye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143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benefits: Speed The 3DVM robot quality inspection system offers a host of advantages over previously use machine and manual inspection methods of which speed of inspection is a game changer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high-speed inspection allows companies to conduct quality control on many more parts than traditional CMM systems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3D model of the part can be rotated completely for the operator to check for anomalies allowing manufacturers to take corrective measures without having to disrupt  the entire production line</a:t>
                      </a:r>
                      <a:endParaRPr lang="en-IN" sz="1000" dirty="0">
                        <a:latin typeface="+mn-lt"/>
                        <a:cs typeface="Arial" panose="020B0604020202020204" pitchFamily="34" charset="0"/>
                      </a:endParaRPr>
                    </a:p>
                  </a:txBody>
                  <a:tcPr/>
                </a:tc>
                <a:tc>
                  <a:txBody>
                    <a:bodyPr/>
                    <a:lstStyle/>
                    <a:p>
                      <a:pPr algn="l">
                        <a:defRPr sz="600"/>
                      </a:pPr>
                      <a:r>
                        <a:rPr lang="en-IN" dirty="0"/>
                        <a:t>Moreover the 3D optical scanner is able to capture about 5 million points for inspection nearly 2 million more than traditional CMM systems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144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enables the system to work automatically with minimal or no human intervention for a task that is arduous  and repetitive</a:t>
                      </a:r>
                      <a:endParaRPr lang="en-IN" sz="1000" dirty="0">
                        <a:latin typeface="+mn-lt"/>
                        <a:cs typeface="Arial" panose="020B0604020202020204" pitchFamily="34" charset="0"/>
                      </a:endParaRPr>
                    </a:p>
                  </a:txBody>
                  <a:tcPr/>
                </a:tc>
                <a:tc>
                  <a:txBody>
                    <a:bodyPr/>
                    <a:lstStyle/>
                    <a:p>
                      <a:pPr algn="l">
                        <a:defRPr sz="600"/>
                      </a:pPr>
                      <a:r>
                        <a:rPr lang="en-IN" dirty="0"/>
                        <a:t>Easy automation Unlike traditional metrology processes that are housed in laboratories or built on linear axis at a dedicated  spot of the factory floor</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So in the case of a faulty part instead of scrapping the entire batch due to the lack  of time for further inspection operators can quickly conduct more checks and reduce  the rate of scrappage</a:t>
                      </a:r>
                      <a:endParaRPr lang="en-IN" sz="1000" dirty="0">
                        <a:latin typeface="+mn-lt"/>
                        <a:cs typeface="Arial" panose="020B0604020202020204" pitchFamily="34" charset="0"/>
                      </a:endParaRPr>
                    </a:p>
                  </a:txBody>
                  <a:tcPr/>
                </a:tc>
                <a:tc>
                  <a:txBody>
                    <a:bodyPr/>
                    <a:lstStyle/>
                    <a:p>
                      <a:pPr algn="l">
                        <a:defRPr sz="600"/>
                      </a:pPr>
                      <a:r>
                        <a:rPr lang="en-IN" dirty="0"/>
                        <a:t> the 3D robot quality inspection system by ABB is a modular solution that can be installed in the production area or where quality analysis needs to take place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145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 touch screen provides an intuitive interface for operations while employees need only two days of training to handle and control  the full operation of the unit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use of the 3D optical scanner automatically digitalises the quality inspection and opens new avenues to further improve  the process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3DVM system provides comprehensive data recording capabilities where information is processed in real time using multiprocessor technology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gives operators quick access to vital records for future auditing purposes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use of the 3D optical scanner automatically digitalises the quality inspection and opens new avenues to further improve  the process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3DVM system provides comprehensive data recording capabilities where information is processed in real time using multiprocessor technology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gives operators quick access to vital records for future auditing purposes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 touch screen provides an intuitive interface for operations while employees need only two days of training to handle and control  the full operation of the unit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148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About Lexi Lexi brings transparency to supply chain management with its unique cloud-based enterprise software solution that uses machine learning to provide  authenticated accurate  product details to Original Equipment Manufacturers OEMs</a:t>
                      </a:r>
                      <a:endParaRPr lang="en-IN" sz="1000" dirty="0">
                        <a:latin typeface="+mn-lt"/>
                        <a:cs typeface="Arial" panose="020B0604020202020204" pitchFamily="34" charset="0"/>
                      </a:endParaRPr>
                    </a:p>
                  </a:txBody>
                  <a:tcPr/>
                </a:tc>
                <a:tc>
                  <a:txBody>
                    <a:bodyPr/>
                    <a:lstStyle/>
                    <a:p>
                      <a:pPr algn="l">
                        <a:defRPr sz="600"/>
                      </a:pPr>
                      <a:r>
                        <a:rPr lang="en-IN" dirty="0"/>
                        <a:t>LexiÃƒâ€šÃ‚â€™s platform is an integral part of the digital procurement suite embedded in the ABB Robotics supply chain management ecosystem bringing data quality and powerful  market analytics to optimise our product cost and risk managementÃƒâ€šÃ‚â€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its predictive and prescriptive optimization algorithms Lexi empowers manufacturing engineering supply chain and procurement leaders to make faster  smarter  product design and sourcing decisions</a:t>
                      </a:r>
                      <a:endParaRPr lang="en-IN" sz="1000" dirty="0">
                        <a:latin typeface="+mn-lt"/>
                        <a:cs typeface="Arial" panose="020B0604020202020204" pitchFamily="34" charset="0"/>
                      </a:endParaRPr>
                    </a:p>
                  </a:txBody>
                  <a:tcPr/>
                </a:tc>
                <a:tc>
                  <a:txBody>
                    <a:bodyPr/>
                    <a:lstStyle/>
                    <a:p>
                      <a:pPr algn="l">
                        <a:defRPr sz="600"/>
                      </a:pPr>
                      <a:r>
                        <a:rPr lang="en-IN" dirty="0"/>
                        <a:t>Founded in Stockholm in 2011 and with a Data Operations Center in Penang Malaysia Lexi delivers data-driven business intelligence  insights to prioritize actions for OEMs to lower costs and improve  supply chain health</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149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Each of the two new charging sites which are located on the A2 motorway at the Inseli and Chilchbuehl rest stops is equipped  with an ABB Terra 54 charger which provides  one 50 kW DC fast  charging point and one Level 2 charging point as well as a 350 kW Terra DC fast  charger with two additional charging points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says dynamic power sharing between the charging posts will enable them to charge higher-power vehicles such as trucks or buses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ABBÃƒâ€šÃ‚â€™s Ãƒâ€šÃ‚â€œend-to-end solutionÃƒâ€šÃ‚â€ is designed to help operators manage costs in real time with intelligent energy management</a:t>
                      </a:r>
                      <a:endParaRPr lang="en-IN" sz="1000" dirty="0">
                        <a:latin typeface="+mn-lt"/>
                        <a:cs typeface="Arial" panose="020B0604020202020204" pitchFamily="34" charset="0"/>
                      </a:endParaRPr>
                    </a:p>
                  </a:txBody>
                  <a:tcPr/>
                </a:tc>
                <a:tc>
                  <a:txBody>
                    <a:bodyPr/>
                    <a:lstStyle/>
                    <a:p>
                      <a:pPr algn="l">
                        <a:defRPr sz="600"/>
                      </a:pPr>
                      <a:r>
                        <a:rPr lang="en-IN" dirty="0"/>
                        <a:t>ABB also provided a 170 kWh battery energy storage system with power output of 330 kW to help  reduce  operating costs through peak shaving and to enhance  system availability and reliability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153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Digitalization in the oil and gas industry means that reliable connectivity sits at the heart of successful  operations</a:t>
                      </a:r>
                      <a:endParaRPr lang="en-IN" sz="1000" dirty="0">
                        <a:latin typeface="+mn-lt"/>
                        <a:cs typeface="Arial" panose="020B0604020202020204" pitchFamily="34" charset="0"/>
                      </a:endParaRPr>
                    </a:p>
                  </a:txBody>
                  <a:tcPr/>
                </a:tc>
                <a:tc>
                  <a:txBody>
                    <a:bodyPr/>
                    <a:lstStyle/>
                    <a:p>
                      <a:pPr algn="l">
                        <a:defRPr sz="600"/>
                      </a:pPr>
                      <a:r>
                        <a:rPr lang="en-IN" dirty="0"/>
                        <a:t>Wellheads often need to achieve extended connectivity rapidly to meet unforeseen expansion opportunities but until now many brownfield sites have been hampered  by a lack of agility  in existing systems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a history of excellence stretching back more than 130 years ABBÃƒâ€šÃ‚â€™s success is driven by 144000 talented  employees in over 100 countries</a:t>
                      </a:r>
                      <a:endParaRPr lang="en-IN" sz="1000" dirty="0">
                        <a:latin typeface="+mn-lt"/>
                        <a:cs typeface="Arial" panose="020B0604020202020204" pitchFamily="34" charset="0"/>
                      </a:endParaRPr>
                    </a:p>
                  </a:txBody>
                  <a:tcPr/>
                </a:tc>
                <a:tc>
                  <a:txBody>
                    <a:bodyPr/>
                    <a:lstStyle/>
                    <a:p>
                      <a:pPr algn="l">
                        <a:defRPr sz="600"/>
                      </a:pPr>
                      <a:r>
                        <a:rPr lang="en-IN" dirty="0"/>
                        <a:t>ABBs new I/O solution will enable agile and immediate expansion of brownfield sites and pave the way for greater digital connectivity in greenfield operations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154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 unique combination of features is brought together in the XIO</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new smart remote I/O expansion unit works in conjunction with ABBs RMC-100 Controller to offer easy  expansion  of up to 22 I/O modules automating and enhancing production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These include easy installment thanks to the XIOs auto-detection configuration with pre-configured I/O</a:t>
                      </a:r>
                      <a:endParaRPr lang="en-IN" sz="1000" dirty="0">
                        <a:latin typeface="+mn-lt"/>
                        <a:cs typeface="Arial" panose="020B0604020202020204" pitchFamily="34" charset="0"/>
                      </a:endParaRPr>
                    </a:p>
                  </a:txBody>
                  <a:tcPr/>
                </a:tc>
                <a:tc>
                  <a:txBody>
                    <a:bodyPr/>
                    <a:lstStyle/>
                    <a:p>
                      <a:pPr algn="l">
                        <a:defRPr sz="600"/>
                      </a:pPr>
                      <a:r>
                        <a:rPr lang="en-IN" dirty="0"/>
                        <a:t>The launch of ABBs XIO unlocks them from past technology choices by providing immediate connectivity expansion which avoids the need for costly  system upgrades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155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Bringing together these features in one unique digital solution means that the XIO helps oil and gas producers meet some of their key challenges</a:t>
                      </a:r>
                      <a:endParaRPr lang="en-IN" sz="1000" dirty="0">
                        <a:latin typeface="+mn-lt"/>
                        <a:cs typeface="Arial" panose="020B0604020202020204" pitchFamily="34" charset="0"/>
                      </a:endParaRPr>
                    </a:p>
                  </a:txBody>
                  <a:tcPr/>
                </a:tc>
                <a:tc>
                  <a:txBody>
                    <a:bodyPr/>
                    <a:lstStyle/>
                    <a:p>
                      <a:pPr algn="l">
                        <a:defRPr sz="600"/>
                      </a:pPr>
                      <a:r>
                        <a:rPr lang="en-IN" dirty="0"/>
                        <a:t>Along with 22 I/O modules the XIO provides four Ethernet and eight Serial Ports with essential wireless and Bluetooth capabilities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addresses skill shortages because it is simple to install and offers one central point to monitor reducing the number of tools to be learned and run</a:t>
                      </a:r>
                      <a:endParaRPr lang="en-IN" sz="1000" dirty="0">
                        <a:latin typeface="+mn-lt"/>
                        <a:cs typeface="Arial" panose="020B0604020202020204" pitchFamily="34" charset="0"/>
                      </a:endParaRPr>
                    </a:p>
                  </a:txBody>
                  <a:tcPr/>
                </a:tc>
                <a:tc>
                  <a:txBody>
                    <a:bodyPr/>
                    <a:lstStyle/>
                    <a:p>
                      <a:pPr algn="l">
                        <a:defRPr sz="600"/>
                      </a:pPr>
                      <a:r>
                        <a:rPr lang="en-IN" dirty="0"/>
                        <a:t>The smart remote expansion units I/O modules include hot swappable features which have the advantage of also being backwards compatible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156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also ensures greater safety across all areas of multiple sites by helping to increase the monitoring of process variables</a:t>
                      </a:r>
                      <a:endParaRPr lang="en-IN" sz="1000" dirty="0">
                        <a:latin typeface="+mn-lt"/>
                        <a:cs typeface="Arial" panose="020B0604020202020204" pitchFamily="34" charset="0"/>
                      </a:endParaRPr>
                    </a:p>
                  </a:txBody>
                  <a:tcPr/>
                </a:tc>
                <a:tc>
                  <a:txBody>
                    <a:bodyPr/>
                    <a:lstStyle/>
                    <a:p>
                      <a:pPr algn="l">
                        <a:defRPr sz="600"/>
                      </a:pPr>
                      <a:r>
                        <a:rPr lang="en-IN" dirty="0"/>
                        <a:t>As well as extending ABBs RMC-100 controller and XSeries controllers the XIO is compatible with a wide range of controllers across the market underlining ABBs industry commitment  to open architecture across all areas of industrial automation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Connectivity is what also ties devices edge and the cloud together across standards into one homogenous system</a:t>
                      </a:r>
                      <a:endParaRPr lang="en-IN" sz="1000" dirty="0">
                        <a:latin typeface="+mn-lt"/>
                        <a:cs typeface="Arial" panose="020B0604020202020204" pitchFamily="34" charset="0"/>
                      </a:endParaRPr>
                    </a:p>
                  </a:txBody>
                  <a:tcPr/>
                </a:tc>
                <a:tc>
                  <a:txBody>
                    <a:bodyPr/>
                    <a:lstStyle/>
                    <a:p>
                      <a:pPr algn="l">
                        <a:defRPr sz="600"/>
                      </a:pPr>
                      <a:r>
                        <a:rPr lang="en-IN" dirty="0"/>
                        <a:t>By offering scalable digitalization the XIO also opens up the digital future for greenfield operations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Ãƒâ€šÃ‚â€œThis landmark project supports Washington StateÃƒâ€šÃ‚â€™s goal for 2050 to reduce emissions by 575 per cent below the emissions level in 2019 utilising a hybrid and electric propulsion solution that is space-efficient easy to install and flexible in operationÃƒâ€šÃ‚â€ Jay Hebert vice president of marine fabrication  at Vigor tells Cruise and Ferry magazine</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Ãƒâ€šÃ‚â€œVigor is delighted to partner with ABB in this remarkable work prompted by the commitment of Washington Governor Jay Inslee the state legislature and Washington State Ferries to replace aging ferries with clean  technology in alignment with the stateÃƒâ€šÃ‚â€™s commitment  to environmental stewardshipÃƒâ€šÃ‚â€ he added</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By 2040 the ferry service expects to replace 13 of its current ships with vessels that operate primarily on electricity they will have diesel engines as a backup power source and convert 6 more ferries to become plug-in hybrid vessels saving more than 10 million gallons of diesel fuel from being burned  each year</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Ãƒâ€šÃ‚â€œMoving towards a zero emission future relies on technologies that meet the environmental and cost needs of today and offer flexibility  to integrate future energy sources in the years aheadÃƒâ€šÃ‚â€ says Juha Koskela managing director of ABB Marine &amp; Ports</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Ãƒâ€šÃ‚â€œVigor is delighted to partner with ABB in this remarkable work prompted by the commitment of Washington Governor Jay Inslee the state legislature and Washington State Ferries to replace aging ferries with clean  technology in alignment with the stateÃƒâ€šÃ‚â€™s commitment  to environmental stewardshipÃƒâ€šÃ‚â€ he added</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By 2040 the ferry service expects to replace 13 of its current ships with vessels that operate primarily on electricity they will have diesel engines as a backup power source and convert 6 more ferries to become plug-in hybrid vessels saving more than 10 million gallons of diesel fuel from being burned  each year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Ãƒâ€šÃ‚â€œMoving towards a zero emission future relies on technologies that meet the environmental and cost needs of today and offer flexibility  to integrate future energy sources in the years aheadÃƒâ€šÃ‚â€ says Juha Koskela managing director of ABB Marine &amp; Ports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Ãƒâ€šÃ‚â€œThis landmark project supports Washington StateÃƒâ€šÃ‚â€™s goal for 2050 to reduce emissions by 575 per cent below the emissions level in 2019 utilising a hybrid and electric propulsion solution that is space-efficient easy to install and flexible in operationÃƒâ€šÃ‚â€ Jay Hebert vice president of marine fabrication  at Vigor tells Cruise and Ferry magazine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158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We know that continuous monitoring of wet end operations is crucial to driving process improvements said Ramesh Satini global product manager for Pulp &amp; Paper Control  Systems ABB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addition to its impact on productivity Wet End Control helps to minimize raw material chemical costs and broke  usage ultimately reducing the environmental impact  and leading to lower steam consumption and increased  energy savings  </a:t>
                      </a:r>
                      <a:endParaRPr lang="en-IN" sz="1000" dirty="0">
                        <a:latin typeface="+mn-lt"/>
                        <a:cs typeface="Arial" panose="020B0604020202020204" pitchFamily="34" charset="0"/>
                      </a:endParaRPr>
                    </a:p>
                  </a:txBody>
                  <a:tcPr/>
                </a:tc>
                <a:tc>
                  <a:txBody>
                    <a:bodyPr/>
                    <a:lstStyle/>
                    <a:p>
                      <a:pPr algn="l">
                        <a:defRPr sz="600"/>
                      </a:pPr>
                      <a:r>
                        <a:rPr lang="en-IN" dirty="0"/>
                        <a:t>We developed our Wet End Control solution to address this need by automatically managing targets and implementing cost efficiencies within process constraints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available as a subscription-based service delivered via ABB AbilityÃƒâ€šÃ‚â„¢ Collaborative Operations with structured remote monitoring and expert analysis of control  performance for sustainable  results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159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Wet End Control is part of a fully integrated quality measurement control and optimization solution that works seamlessly with ABB Ability 800xA control  system or a third-party alternative via OPC interface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ABBs latest APC platform allows dynamic model adaption to capture varying process dynamics for tighter control while optimally working within operational parameters to maximize the economic gain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By adopting this ABB service mills will benefit from ongoing insight and collaboration to optimize stability for long-term gains  and minimized operator interventions</a:t>
                      </a:r>
                      <a:endParaRPr lang="en-IN" sz="1000" dirty="0">
                        <a:latin typeface="+mn-lt"/>
                        <a:cs typeface="Arial" panose="020B0604020202020204" pitchFamily="34" charset="0"/>
                      </a:endParaRPr>
                    </a:p>
                  </a:txBody>
                  <a:tcPr/>
                </a:tc>
                <a:tc>
                  <a:txBody>
                    <a:bodyPr/>
                    <a:lstStyle/>
                    <a:p>
                      <a:pPr algn="l">
                        <a:defRPr sz="600"/>
                      </a:pPr>
                      <a:r>
                        <a:rPr lang="en-IN" dirty="0"/>
                        <a:t>The solution is suitable for all mills seeking a quality measurement control and optimization solution that enables paper specifications to be met at the lowest possible cost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160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is a trusted partner and leading supplier to the pulp and paper industry offering deep expertise  and a comprehensive  portfolio of integrated  digital solutions automation and electrification systems industry-focused products and comprehensive  services to help  our customers optimize  all phases of the papermaking process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are committed to serving packaging paper tissue and pulp producers to help drive availability performance cost and quality improvements </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a history of excellence stretching back more than 130 years ABBs success is driven by 144000 talented  employees in over 100 countries</a:t>
                      </a:r>
                      <a:endParaRPr lang="en-IN" sz="1000" dirty="0">
                        <a:latin typeface="+mn-lt"/>
                        <a:cs typeface="Arial" panose="020B0604020202020204" pitchFamily="34" charset="0"/>
                      </a:endParaRPr>
                    </a:p>
                  </a:txBody>
                  <a:tcPr/>
                </a:tc>
                <a:tc>
                  <a:txBody>
                    <a:bodyPr/>
                    <a:lstStyle/>
                    <a:p>
                      <a:pPr algn="l">
                        <a:defRPr sz="600"/>
                      </a:pPr>
                      <a:r>
                        <a:rPr lang="en-IN" dirty="0"/>
                        <a:t>wwwabbcom/pulpandpaper ABBABBN: SIX Swiss Ex is a leading global engineering company that energizes the transformation of society and industry to achieve a more productive  sustainable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162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Based on this solution ABB is able to automate and improve supply chain management processes for supplier monitoring and targeted cost reduction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Ãƒâ€šÃ‚â€œBy their very nature global electronic supply chains such as ABBÃƒâ€šÃ‚â€™s are extremely complex and require advanced  digital tools to gain  transparency and control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As part of its work Lexi helped ABB Robotics implement its MasterBOM solution as the underlying technology enabling digital transformation and simplification of critical  business functions in Procurement and Engineering</a:t>
                      </a:r>
                      <a:endParaRPr lang="en-IN" sz="1000" dirty="0">
                        <a:latin typeface="+mn-lt"/>
                        <a:cs typeface="Arial" panose="020B0604020202020204" pitchFamily="34" charset="0"/>
                      </a:endParaRPr>
                    </a:p>
                  </a:txBody>
                  <a:tcPr/>
                </a:tc>
                <a:tc>
                  <a:txBody>
                    <a:bodyPr/>
                    <a:lstStyle/>
                    <a:p>
                      <a:pPr algn="l">
                        <a:defRPr sz="600"/>
                      </a:pPr>
                      <a:r>
                        <a:rPr lang="en-IN" dirty="0"/>
                        <a:t>This new cooperation building on work Lexi has done for ABB on a global level for many of its business areas for many years is one of LexiÃƒâ€šÃ‚â€™s largest  software subscription purchase orders to date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163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To master this complexity we needed first and foremost a tool that could ensure that weÃƒâ€šÃ‚â€™re working with data that is clean  correct complete and up to date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LexiÃƒâ€šÃ‚â€™s platform is an integral part of our digital procurement suite in RoboticsÃƒâ€šÃ‚â€™ supply chain management ecosystem bringing data quality and powerful  market analytics to our structured approach to product cost and risk managementÃƒâ€šÃ‚â€ says Quentin Caillault ABB Robotics Controls Solution Manager in a press release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Power Grids India has signed a Memorandum of Understanding MoU with the National Institute of Technology Warangal NITW Telangana for cooperation  to drive smart  electric grid technology education skills development and research activities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IndiaÃƒâ€šÃ‚â€™s electric grid is transforming with the penetration of renewables and the need for reliable power under the Ãƒâ€šÃ‚â€˜One Nation 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164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government is striving to provide 24x7 power for all the households while honoring its climate commitments and Sustainable  Development Goals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 smart grid can help balance both facilitating a safe cost-effective clean and reliable power network</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For a nation-wide smart electric grid IndiaÃƒâ€šÃ‚â€™s education system and future talent play a vital role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recognizing this need ABB Power Grids India has partnered with the Department of Electrical Engineering of NITW to develop a unique  Master  of Technology MTech program in Smart  Electric Grid SEG from the current academic year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165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Ãƒâ€šÃ‚â€œBuilding the right talent pool is crucial for building a sustainable grid of the future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is part of our continued focus on education and skill development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is an important partnership that will strengthen collaboration between academia and industryÃƒâ€šÃ‚â€ said N Venu Managing Director ABB Power Grids India</a:t>
                      </a:r>
                      <a:endParaRPr lang="en-IN" sz="1000" dirty="0">
                        <a:latin typeface="+mn-lt"/>
                        <a:cs typeface="Arial" panose="020B0604020202020204" pitchFamily="34" charset="0"/>
                      </a:endParaRPr>
                    </a:p>
                  </a:txBody>
                  <a:tcPr/>
                </a:tc>
                <a:tc>
                  <a:txBody>
                    <a:bodyPr/>
                    <a:lstStyle/>
                    <a:p>
                      <a:pPr algn="l">
                        <a:defRPr sz="600"/>
                      </a:pPr>
                      <a:r>
                        <a:rPr lang="en-IN" dirty="0"/>
                        <a:t>And we are really pleased to be partnering with NITW to achieve higher levels of technical excellence  in this domain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167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 smart grid can help balance both facilitating a safe cost-effective clean and reliable power network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For a nation-wide smart electric grid Indias education system and future talent play a vital role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recognizing this need ABB Power Grids India has partnered with the Department of Electrical Engineering of NITW to develop a unique  Master  of Technology MTech program in Smart  Electric Grid SEG from the current academic year</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is an important partnership that will strengthen collaboration between academia and industry said N Venu Managing Director ABB Power Grids India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For a nation-wide smart electric grid Indias education system and future talent play a vital role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recognizing this need ABB Power Grids India has partnered with the Department of Electrical Engineering of NITW to develop a unique  Master  of Technology MTech program in Smart  Electric Grid SEG from the current academic year</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is an important partnership that will strengthen collaboration between academia and industry said N Venu Managing Director ABB Power Grids India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 smart grid can help balance both facilitating a safe cost-effective clean and reliable power network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168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is part of our continued focus on education and skill development - aligned with initiatives such as Skill  India - and will help  advance efforts in bringing power to all while cutting carbon emissions he added</a:t>
                      </a:r>
                      <a:endParaRPr lang="en-IN" sz="1000" dirty="0">
                        <a:latin typeface="+mn-lt"/>
                        <a:cs typeface="Arial" panose="020B0604020202020204" pitchFamily="34" charset="0"/>
                      </a:endParaRPr>
                    </a:p>
                  </a:txBody>
                  <a:tcPr/>
                </a:tc>
                <a:tc>
                  <a:txBody>
                    <a:bodyPr/>
                    <a:lstStyle/>
                    <a:p>
                      <a:pPr algn="l">
                        <a:defRPr sz="600"/>
                      </a:pPr>
                      <a:r>
                        <a:rPr lang="en-IN" dirty="0"/>
                        <a:t>Building the right talent pool is crucial for building a sustainable grid of the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NITW has dedicated itself to creating a healthy academic environment and attuning education research and technological advancements with societal aspirations </a:t>
                      </a:r>
                      <a:endParaRPr lang="en-IN" sz="1000" dirty="0">
                        <a:latin typeface="+mn-lt"/>
                        <a:cs typeface="Arial" panose="020B0604020202020204" pitchFamily="34" charset="0"/>
                      </a:endParaRPr>
                    </a:p>
                  </a:txBody>
                  <a:tcPr/>
                </a:tc>
                <a:tc>
                  <a:txBody>
                    <a:bodyPr/>
                    <a:lstStyle/>
                    <a:p>
                      <a:pPr algn="l">
                        <a:defRPr sz="600"/>
                      </a:pPr>
                      <a:r>
                        <a:rPr lang="en-IN" dirty="0"/>
                        <a:t>And we are really pleased to be partnering with NITW to achieve higher levels of technical excellence  in this domain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169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Our aim is to create the right educational framework and environment that enables a cleaner greener and smarter  grid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Prof N V Ramana Rao Director NITW said: The development of Indias power network has become a driving force in meeting the demand for rapid  growth  in urban and rural areas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are extremely glad to have partnered with the best in industry for this endeavor</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Its mission is to impart quality education to produce globally competent electrical engineers advance the development of cutting-edge and sustainable  technologies and nurture scientific temperament professional ethics and industrial collaboration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Saving the planet is nice but doing it in a way that saves companies and taxpayers money is even better </a:t>
                      </a:r>
                      <a:endParaRPr lang="en-IN" sz="1000" dirty="0">
                        <a:latin typeface="+mn-lt"/>
                        <a:cs typeface="Arial" panose="020B0604020202020204" pitchFamily="34" charset="0"/>
                      </a:endParaRPr>
                    </a:p>
                  </a:txBody>
                  <a:tcPr/>
                </a:tc>
                <a:tc>
                  <a:txBody>
                    <a:bodyPr/>
                    <a:lstStyle/>
                    <a:p>
                      <a:pPr algn="l">
                        <a:defRPr sz="600"/>
                      </a:pPr>
                      <a:r>
                        <a:rPr lang="en-IN" dirty="0"/>
                        <a:t>futureÃƒâ€šÃ‚â€ Seattle joins several other ferry services in Denmark Norway Iceland and elsewhere that are transitioning from diesel ferries to electric or hybrid electric ferries in order to lower costs and reduce  emissions from the vessels they operate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deal reflects the commercial importance placed by the global energy sector on sustainable energy including facilities mobility solutions smart  cities industry and information technology</a:t>
                      </a:r>
                      <a:endParaRPr lang="en-IN" sz="1000" dirty="0">
                        <a:latin typeface="+mn-lt"/>
                        <a:cs typeface="Arial" panose="020B0604020202020204" pitchFamily="34" charset="0"/>
                      </a:endParaRPr>
                    </a:p>
                  </a:txBody>
                  <a:tcPr/>
                </a:tc>
                <a:tc>
                  <a:txBody>
                    <a:bodyPr/>
                    <a:lstStyle/>
                    <a:p>
                      <a:pPr algn="l">
                        <a:defRPr sz="600"/>
                      </a:pPr>
                      <a:r>
                        <a:rPr lang="en-IN" dirty="0"/>
                        <a:t>Ãƒâ€šÃ‚â€œABB is delighted to support this milestone project demonstrating the way that electric digital and connected solutions can deliver shippingÃƒâ€šÃ‚â€™s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pioneering technology company will help NITW create a socially-relevant and yet internationally-acceptable curriculum implement innovative and effective  teaching methodologies and sharpen focus on the wholesome  development of students at the Institute over the next five years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addition to crafting the course content for the program ABB Power Grids India team will support the Institute in setting up a laboratory for SEG technology and provide  internship opportunities for SEG for the MTech students and PhD scholars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NIT Warangal will be creating an educational framework for reliable and clean power for all</a:t>
                      </a:r>
                      <a:endParaRPr lang="en-IN" sz="1000" dirty="0">
                        <a:latin typeface="+mn-lt"/>
                        <a:cs typeface="Arial" panose="020B0604020202020204" pitchFamily="34" charset="0"/>
                      </a:endParaRPr>
                    </a:p>
                  </a:txBody>
                  <a:tcPr/>
                </a:tc>
                <a:tc>
                  <a:txBody>
                    <a:bodyPr/>
                    <a:lstStyle/>
                    <a:p>
                      <a:pPr algn="l">
                        <a:defRPr sz="600"/>
                      </a:pPr>
                      <a:r>
                        <a:rPr lang="en-IN" dirty="0"/>
                        <a:t>National Institute of Technology Warangal and ABB Power Grids India has signed a Memorandum of Association MoU to drive smart  electric grid technology education skills development and research activities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 key component of their collaboration will be the launch of a unique Master of Technology programme in Smart  Electric Grid SEG from the current academic year</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NITW Director NV Ramana Rao highlighted that the development of the countryÃƒâ€šÃ‚â€™s power network has become a driving force in meeting the demand for rapid  growth  in urban and rural areas Ãƒâ€šÃ‚â€œOur aim is to create the right  educational  framework and environment that enables a cleaner  greener  and smarter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According to a press release the education system and future talent have to play a vital role for a nationwide smart  electric grid</a:t>
                      </a:r>
                      <a:endParaRPr lang="en-IN" sz="1000" dirty="0">
                        <a:latin typeface="+mn-lt"/>
                        <a:cs typeface="Arial" panose="020B0604020202020204" pitchFamily="34" charset="0"/>
                      </a:endParaRPr>
                    </a:p>
                  </a:txBody>
                  <a:tcPr/>
                </a:tc>
                <a:tc>
                  <a:txBody>
                    <a:bodyPr/>
                    <a:lstStyle/>
                    <a:p>
                      <a:pPr algn="l">
                        <a:defRPr sz="600"/>
                      </a:pPr>
                      <a:r>
                        <a:rPr lang="en-IN" dirty="0"/>
                        <a:t>Towards this ABB Power Grids India has partnered with the Department of Electrical Engineering of NITW to develop a unique  MTech programme in Smart  Electric Grid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He further said that for building a sustainable grid of the future building the right talent pool is important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Furthermore the company will support the institute in setting up a laboratory for SEG technology and provide  internship opportunities for SEG for the MTech students and PhD scholars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On the MoU between both the parties ABB Power Grids India Managing Director N Venu stated that this partnership will strengthen  the collaboration between academia and industry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Benefits of the programme ABB Power Grids India will be helping NIT Warangal in creating a socially-relevant and internationally accepted curriculum implement innovative and effective teaching methodologies and will focus on the holistic  development of students over the next five years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TV will be a day of global e-mobility appreciation </a:t>
                      </a:r>
                      <a:endParaRPr lang="en-IN" sz="1000" dirty="0">
                        <a:latin typeface="+mn-lt"/>
                        <a:cs typeface="Arial" panose="020B0604020202020204" pitchFamily="34" charset="0"/>
                      </a:endParaRPr>
                    </a:p>
                  </a:txBody>
                  <a:tcPr/>
                </a:tc>
                <a:tc>
                  <a:txBody>
                    <a:bodyPr/>
                    <a:lstStyle/>
                    <a:p>
                      <a:pPr algn="l">
                        <a:defRPr sz="600"/>
                      </a:pPr>
                      <a:r>
                        <a:rPr lang="en-IN" dirty="0"/>
                        <a:t>en mÃƒÆ’Ã‚Â¡s de 80 paÃƒÆ’Ã‚Â­ses ABB es el socio industrial ideal para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Current and prospective drivers of electric vehicles alongside local transport authorities and fleet operators will be encouraged to recognize the crucial  role which they play in driving the shift to sustainable  road transport and a zero-emission future for all</a:t>
                      </a:r>
                      <a:endParaRPr lang="en-IN" sz="1000" dirty="0">
                        <a:latin typeface="+mn-lt"/>
                        <a:cs typeface="Arial" panose="020B0604020202020204" pitchFamily="34" charset="0"/>
                      </a:endParaRPr>
                    </a:p>
                  </a:txBody>
                  <a:tcPr/>
                </a:tc>
                <a:tc>
                  <a:txBody>
                    <a:bodyPr/>
                    <a:lstStyle/>
                    <a:p>
                      <a:pPr algn="l">
                        <a:defRPr sz="600"/>
                      </a:pPr>
                      <a:r>
                        <a:rPr lang="en-IN" dirty="0"/>
                        <a:t> que fabrica vehÃƒÆ’Ã‚Â­culos elÃƒÆ’Ã‚Â©ctricos y tecnologÃƒÆ’Ã‚Â­as relacionadas Liberty Charge que ayuda a crear una infraestructura de energÃƒÆ’Ã‚Â­a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Frank Muehlon Head of ABBÃƒâ€šÃ‚â€™s global business for E-mobility Infrastructure Solutions said: Ãƒâ€šÃ‚â€œThis is a crucial time for transitioning to a new electrified and sustainable  model for mobility</a:t>
                      </a:r>
                      <a:endParaRPr lang="en-IN" sz="1000" dirty="0">
                        <a:latin typeface="+mn-lt"/>
                        <a:cs typeface="Arial" panose="020B0604020202020204" pitchFamily="34" charset="0"/>
                      </a:endParaRPr>
                    </a:p>
                  </a:txBody>
                  <a:tcPr/>
                </a:tc>
                <a:tc>
                  <a:txBody>
                    <a:bodyPr/>
                    <a:lstStyle/>
                    <a:p>
                      <a:pPr algn="l">
                        <a:defRPr sz="600"/>
                      </a:pPr>
                      <a:r>
                        <a:rPr lang="en-IN" dirty="0"/>
                        <a:t>With ABBs unrivalled expertise in electrification and its global leadership in electric vehicle charging solutions having sold more than 14000 DC fast  chargers across more than 80 countries ABB is the perfect  industry partner for World EV Day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day will become an annual institution and will also recognize the vital role which reliable and fast  charging infrastructure grid reinforcement and the integration of renewable power generation must play in enabling a truly sustainable  transport ecosystem</a:t>
                      </a:r>
                      <a:endParaRPr lang="en-IN" sz="1000" dirty="0">
                        <a:latin typeface="+mn-lt"/>
                        <a:cs typeface="Arial" panose="020B0604020202020204" pitchFamily="34" charset="0"/>
                      </a:endParaRPr>
                    </a:p>
                  </a:txBody>
                  <a:tcPr/>
                </a:tc>
                <a:tc>
                  <a:txBody>
                    <a:bodyPr/>
                    <a:lstStyle/>
                    <a:p>
                      <a:pPr algn="l">
                        <a:defRPr sz="600"/>
                      </a:pPr>
                      <a:r>
                        <a:rPr lang="en-IN" dirty="0"/>
                        <a:t>As part of ABB ElectrificationÃƒâ€šÃ‚â€™s Mission to Zero we are at the forefront of making this transition possible and a global day which recognizes and celebrates worldwide the importance of e-mobility solutions is something that ABB is delighted  to be the lead partner onÃƒâ€šÃ‚â€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Smart charging infrastructure for Singapore portÃƒâ€šÃ‚â€™s automated guided vehicles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electric vehicle EV numbers growing rapidly ABB is investing significantly in the development of new battery charging technology and its infrastructure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 desire to counteract poor urban air quality and alleviate global climate change concerns has led to booming  EV demand</a:t>
                      </a:r>
                      <a:endParaRPr lang="en-IN" sz="1000" dirty="0">
                        <a:latin typeface="+mn-lt"/>
                        <a:cs typeface="Arial" panose="020B0604020202020204" pitchFamily="34" charset="0"/>
                      </a:endParaRPr>
                    </a:p>
                  </a:txBody>
                  <a:tcPr/>
                </a:tc>
                <a:tc>
                  <a:txBody>
                    <a:bodyPr/>
                    <a:lstStyle/>
                    <a:p>
                      <a:pPr algn="l">
                        <a:defRPr sz="600"/>
                      </a:pPr>
                      <a:r>
                        <a:rPr lang="en-IN" dirty="0"/>
                        <a:t>In a first for ABB the companyÃƒâ€šÃ‚â€™s chargers will serve a fleet of automated guided vehicles AGVs in commercial operation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Apart from their positive environmental aspects EVs are also very suitable for automated applications such as those fulfilled by AGVs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AGVs have a range of advantages: no driver is needed so personnel can be redeployed to more productive  tasks; performance and costs are predictable; AGVs do not tire and rarely err therefore suiting the 24/7 operational requirement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Overall safety is improved as AGVs will operate in a more controlled environment and are designed to interface well  within the automation environment in which they operate</a:t>
                      </a:r>
                      <a:endParaRPr lang="en-IN" sz="1000" dirty="0">
                        <a:latin typeface="+mn-lt"/>
                        <a:cs typeface="Arial" panose="020B0604020202020204" pitchFamily="34" charset="0"/>
                      </a:endParaRPr>
                    </a:p>
                  </a:txBody>
                  <a:tcPr/>
                </a:tc>
                <a:tc>
                  <a:txBody>
                    <a:bodyPr/>
                    <a:lstStyle/>
                    <a:p>
                      <a:pPr algn="l">
                        <a:defRPr sz="600"/>
                      </a:pPr>
                      <a:r>
                        <a:rPr lang="en-IN" dirty="0"/>
                        <a:t>It is not only in the personal transport arena that EVs are making an impact: commercial applications are also seeing the benefits  of EVs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ABBÃƒâ€šÃ‚â€™s knowledge and comprehensive product portfolio well-position the company to deploy next-generation EV infrastructure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AbilityÃƒâ€šÃ‚â„¢ Ãƒâ€šÃ‚â€” ABBÃƒâ€šÃ‚â€™s unified cross-industry digital offering that extends from device to edge to the cloud Ãƒâ€šÃ‚â€” enables fast  global service proactive  maintenance control  system integration and a host of other benefits </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offers a wide portfolio Ãƒâ€šÃ‚â€” from compact AC wall boxes for home charging through reliable DC fast-charging such as at road-side stations to innovative  on-demand electric-bus and heavy commercial-vehicle charging systems</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installation of this essential infrastructure is one of the next big tasks for the EV industry and must happen faster  than EV numbers grow</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ABBÃƒâ€šÃ‚â€™s knowledge and comprehensive product portfolio well-position the company to deploy next-generation EV infrastructure</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AbilityÃƒâ€šÃ‚â„¢ Ãƒâ€šÃ‚â€” ABBÃƒâ€šÃ‚â€™s unified cross-industry digital offering that extends from device to edge to the cloud Ãƒâ€šÃ‚â€” enables fast  global service proactive  maintenance control  system integration and a host of other benefits </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offers a wide portfolio Ãƒâ€šÃ‚â€” from compact AC wall boxes for home charging through reliable DC fast-charging such as at road-side stations to innovative  on-demand electric-bus and heavy commercial-vehicle charging systems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installation of this essential infrastructure is one of the next big tasks for the EV industry and must happen faster  than EV numbers grow</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experience in EV charging infrastructure underpinned the decision by PSA to choose ABB as a partner in the major expansion  of its port facilities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Tuas Port in Singapore will feature the worlds largest fully automated container terminal</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Image 1 - PSA container terminal in Singapore Automation will be the essential element in realizing a facility of this size complexity and sophistication</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Operations at the terminal are set to start up in earnest in late 2021 when a fleet of 162 AGVs will begin to come into service progressively</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Tuas Port in Singapore will feature the worlds largest fully automated container terminal</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Image 1 - PSA container terminal in Singapore Automation will be the essential element in realizing a facility of this size complexity and sophistication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Operations at the terminal are set to start up in earnest in late 2021 when a fleet of 162 AGVs will begin to come into service progressively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experience in EV charging infrastructure underpinned the decision by PSA to choose ABB as a partner in the major expansion  of its port facilities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and the Land Systems arm of ST Engineering worked closely together to secure the contract with PSA to deliver and commission integrated  smart  charging stations for this AGV fleet to be implemented toward the end of 2020</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Each station is constructed into a fully integrated eHouse on a prefabricated skid with the medium- and low-voltage switchgear transformer and 450 kW high-power chargers with associated control  and monitoring equipment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contract includes eighteen smart fast charging stations with built-in fault tolerance and self-diagnostic features</a:t>
                      </a:r>
                      <a:endParaRPr lang="en-IN" sz="1000" dirty="0">
                        <a:latin typeface="+mn-lt"/>
                        <a:cs typeface="Arial" panose="020B0604020202020204" pitchFamily="34" charset="0"/>
                      </a:endParaRPr>
                    </a:p>
                  </a:txBody>
                  <a:tcPr/>
                </a:tc>
                <a:tc>
                  <a:txBody>
                    <a:bodyPr/>
                    <a:lstStyle/>
                    <a:p>
                      <a:pPr algn="l">
                        <a:defRPr sz="600"/>
                      </a:pPr>
                      <a:r>
                        <a:rPr lang="en-IN" dirty="0"/>
                        <a:t>The solution demonstrates the benefits of combining EV charging and all supporting electrical infrastructure in a complete e-mobility solution image 2</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new entityÃƒâ€šÃ‚â€™s headquarters will remain in Zurich Switzerland with the current management team ensuring business continuity </a:t>
                      </a:r>
                      <a:endParaRPr lang="en-IN" sz="1000" dirty="0">
                        <a:latin typeface="+mn-lt"/>
                        <a:cs typeface="Arial" panose="020B0604020202020204" pitchFamily="34" charset="0"/>
                      </a:endParaRPr>
                    </a:p>
                  </a:txBody>
                  <a:tcPr/>
                </a:tc>
                <a:tc>
                  <a:txBody>
                    <a:bodyPr/>
                    <a:lstStyle/>
                    <a:p>
                      <a:pPr algn="l">
                        <a:defRPr sz="600"/>
                      </a:pPr>
                      <a:r>
                        <a:rPr lang="en-IN" dirty="0"/>
                        <a:t>The two companies are now looking to grow and improve on these capabilities according to ThursdayÃƒâ€šÃ‚â€™s statement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Nishino said that HitachiÃƒâ€šÃ‚â€™s pioneering digital technologies with world-class energy grid solutions will help the company play an important  role in global transformation</a:t>
                      </a:r>
                      <a:endParaRPr lang="en-IN" sz="1000" dirty="0">
                        <a:latin typeface="+mn-lt"/>
                        <a:cs typeface="Arial" panose="020B0604020202020204" pitchFamily="34" charset="0"/>
                      </a:endParaRPr>
                    </a:p>
                  </a:txBody>
                  <a:tcPr/>
                </a:tc>
                <a:tc>
                  <a:txBody>
                    <a:bodyPr/>
                    <a:lstStyle/>
                    <a:p>
                      <a:pPr algn="l">
                        <a:defRPr sz="600"/>
                      </a:pPr>
                      <a:r>
                        <a:rPr lang="en-IN" dirty="0"/>
                        <a:t>Hitachi ABB Power Grids will expand HitachiÃƒâ€šÃ‚â€™s energy solutions business globally as a core part of the companyÃƒâ€šÃ‚â€™s Social Innovation  Business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specification for the pin connector was driven by PSA working closely with StÃƒÆ’Ã‚Â¤ubli to design the connection solution that best  suited the application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the Tuas project as pantograph charging would be impeded by the presence of a container on the vehicle and side-access pantographs are unwieldy  specially designed and customized side-access pin-type connectors from StÃƒÆ’Ã‚Â¤ubli are used image 4</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 unusually there is no connection to cloud services</a:t>
                      </a:r>
                      <a:endParaRPr lang="en-IN" sz="1000" dirty="0">
                        <a:latin typeface="+mn-lt"/>
                        <a:cs typeface="Arial" panose="020B0604020202020204" pitchFamily="34" charset="0"/>
                      </a:endParaRPr>
                    </a:p>
                  </a:txBody>
                  <a:tcPr/>
                </a:tc>
                <a:tc>
                  <a:txBody>
                    <a:bodyPr/>
                    <a:lstStyle/>
                    <a:p>
                      <a:pPr algn="l">
                        <a:defRPr sz="600"/>
                      </a:pPr>
                      <a:r>
                        <a:rPr lang="en-IN" dirty="0"/>
                        <a:t>Image 2 - ABB e-mobility solution for PSA container port ABBÃƒâ€šÃ‚â€™s portfolio of heavy commercial electric vehicle chargers feature plug-in connector and automatic  pantograph-up and pantograph-down connection options to provide  charging to as wide a range of bus truck and specialist vehicles as possible image 3</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PLC communicates with the fleet management system for real-time control and management of the charging operations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gives an element of redundancy as should one cabinet be taken out of service eg for maintenance or because of failure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Image 4 - A custom connector is utilized to facilitate DC fast charging for the AGVs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Operational and diagnostics data are logged at the Remote Fault Diagnostics System and can be used for further analysis and data trending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Additionally the modular nature of the design allows PSA to relocate the charging stations to different areas of the terminal port as needed</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has over 100 years of experience in electrical distribution and is a leader in pre-engineered and scalable solutions that facilitate  the dynamic  growth  of sustainable  electric mobility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Further the eHouse solution allows the chargers and the other electrical distribution equipment to be installed within the same assembly to minimize site works and makes installation more efficient </a:t>
                      </a:r>
                      <a:endParaRPr lang="en-IN" sz="1000" dirty="0">
                        <a:latin typeface="+mn-lt"/>
                        <a:cs typeface="Arial" panose="020B0604020202020204" pitchFamily="34" charset="0"/>
                      </a:endParaRPr>
                    </a:p>
                  </a:txBody>
                  <a:tcPr/>
                </a:tc>
                <a:tc>
                  <a:txBody>
                    <a:bodyPr/>
                    <a:lstStyle/>
                    <a:p>
                      <a:pPr algn="l">
                        <a:defRPr sz="600"/>
                      </a:pPr>
                      <a:r>
                        <a:rPr lang="en-IN" dirty="0"/>
                        <a:t>The ABB eHouse portfolio provides a modular plug-and-play solution for rapid deployment for e-mobility applications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latest project will further accelerate SingaporeÃƒâ€šÃ‚â€™s transition to a future mobility ecosystem that is safer cleaner  and more accessible </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pioneering venture from PSA and ST Engineering marks the first time ABBÃƒâ€šÃ‚â€™s chargers will be used to power a fleet of automated  vehicles for commercial operation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Image 5 - SafeRing medium-voltage switchgear Leading the charge The PSA Singapore project brings together two of the biggest  trends disrupting the mobility industry: the rise of automated  guided vehicles and the adoption of EVs</a:t>
                      </a:r>
                      <a:endParaRPr lang="en-IN" sz="1000" dirty="0">
                        <a:latin typeface="+mn-lt"/>
                        <a:cs typeface="Arial" panose="020B0604020202020204" pitchFamily="34" charset="0"/>
                      </a:endParaRPr>
                    </a:p>
                  </a:txBody>
                  <a:tcPr/>
                </a:tc>
                <a:tc>
                  <a:txBody>
                    <a:bodyPr/>
                    <a:lstStyle/>
                    <a:p>
                      <a:pPr algn="l">
                        <a:defRPr sz="600"/>
                      </a:pPr>
                      <a:r>
                        <a:rPr lang="en-IN" dirty="0"/>
                        <a:t>ABBÃƒâ€šÃ‚â€™s technology will enable fast charging of the AGVs which is vital for efficient container movement and for increasing the capacity of the port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Due to their cost-effectiveness and attractive environmental credentials electric AGVs will feature in an ever-growing number of commercial operations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a wider context the fast-growing EV market is driving innovative and nimble thinking</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Due to their cost-effectiveness and attractive environmental credentials electric AGVs will feature in an ever-growing number of commercial operations</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Singapore project provides an ideal template for these applications</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a wider context the fast-growing EV market is driving innovative and nimble thinking</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plays a leading role in the development of sustainable mobility with new digital technologies and has participated in many projects around the world</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Singapore project provides an ideal template for these applications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plays a leading role in the development of sustainable mobility with new digital technologies and has participated in many projects around the world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Apart from their positive environmental aspects EVs are also very suitable for automated applications such as those fulfilled by AGVs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AGVs have a range of advantages: no driver is needed so personnel can be redeployed to more productive  tasks; performance and costs are predictable; AGVs do not tire and rarely err therefore suiting the 24/7 operational requirement</a:t>
                      </a:r>
                      <a:endParaRPr lang="en-IN" sz="1000" dirty="0">
                        <a:latin typeface="+mn-lt"/>
                        <a:cs typeface="Arial" panose="020B0604020202020204" pitchFamily="34" charset="0"/>
                      </a:endParaRPr>
                    </a:p>
                  </a:txBody>
                  <a:tcPr/>
                </a:tc>
                <a:tc>
                  <a:txBody>
                    <a:bodyPr/>
                    <a:lstStyle/>
                    <a:p>
                      <a:pPr algn="l">
                        <a:defRPr sz="600"/>
                      </a:pPr>
                      <a:r>
                        <a:rPr lang="en-IN" dirty="0"/>
                        <a:t>It is not only in the personal transport arena that EVs are making an impact: commercial applications are also seeing the benefits  of EVs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Overall safety is improved as AGVs will operate in a more controlled environment and are designed to interface well  within the automation environment in which they operate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ABBÃƒâ€šÃ‚â€™s knowledge and comprehensive product portfolio well-position the company to deploy next-generation EV infrastructure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AbilityÃƒâ€šÃ‚â„¢ Ãƒâ€šÃ‚â€” ABBÃƒâ€šÃ‚â€™s unified cross-industry digital offering that extends from device to edge to the cloud Ãƒâ€šÃ‚â€” enables fast  global service proactive  maintenance control  system integration and a host of other benefits </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installation of this essential infrastructure is one of the next big tasks for the EV industry and must happen faster  than EV numbers grow</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ABBÃƒâ€šÃ‚â€™s knowledge and comprehensive product portfolio well-position the company to deploy next-generation EV infrastructure</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AbilityÃƒâ€šÃ‚â„¢ Ãƒâ€šÃ‚â€” ABBÃƒâ€šÃ‚â€™s unified cross-industry digital offering that extends from device to edge to the cloud Ãƒâ€šÃ‚â€” enables fast  global service proactive  maintenance control  system integration and a host of other benefits </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offers a wide portfolio Ãƒâ€šÃ‚â€” from compact AC wall boxes for home charging through reliable DC fast-charging such as at road-side stations to innovative  on-demand electric-bus and heavy commercial-vehicle charging systems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installation of this essential infrastructure is one of the next big tasks for the EV industry and must happen faster  than EV numbers grow</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offers a wide portfolio Ãƒâ€šÃ‚â€” from compact AC wall boxes for home charging through reliable DC fast-charging such as at road-side stations to innovative  on-demand electric-bus and heavy commercial-vehicle charging systems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Tuas Port in Singapore will feature the worlds largest fully automated container terminal</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Image 1 - PSA container terminal in Singapore Automation will be the essential element in realizing a facility of this size complexity and sophistication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Operations at the terminal are set to start up in earnest in late 2021 when a fleet of 162 AGVs will begin to come into service progressively</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experience in EV charging infrastructure underpinned the decision by PSA to choose ABB as a partner in the major expansion  of its port facilities</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Tuas Port in Singapore will feature the worlds largest fully automated container terminal</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Image 1 - PSA container terminal in Singapore Automation will be the essential element in realizing a facility of this size complexity and sophistication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Operations at the terminal are set to start up in earnest in late 2021 when a fleet of 162 AGVs will begin to come into service progressively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experience in EV charging infrastructure underpinned the decision by PSA to choose ABB as a partner in the major expansion  of its port facilities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190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solution demonstrates the benefits of combining EV charging and all supporting electrical infrastructure in a complete e-mobility solution image 2</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Each station is constructed into a fully integrated eHouse on a prefabricated skid with the medium- and low-voltage switchgear transformer and 450 kW high-power chargers with associated control  and monitoring equipment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contract includes eighteen smart fast charging stations with built-in fault tolerance and self-diagnostic features</a:t>
                      </a:r>
                      <a:endParaRPr lang="en-IN" sz="1000" dirty="0">
                        <a:latin typeface="+mn-lt"/>
                        <a:cs typeface="Arial" panose="020B0604020202020204" pitchFamily="34" charset="0"/>
                      </a:endParaRPr>
                    </a:p>
                  </a:txBody>
                  <a:tcPr/>
                </a:tc>
                <a:tc>
                  <a:txBody>
                    <a:bodyPr/>
                    <a:lstStyle/>
                    <a:p>
                      <a:pPr algn="l">
                        <a:defRPr sz="600"/>
                      </a:pPr>
                      <a:r>
                        <a:rPr lang="en-IN" dirty="0"/>
                        <a:t>ABB and the Land Systems arm of ST Engineering worked closely together to secure the contract with PSA to deliver and commission integrated  smart  charging stations for this AGV fleet to be implemented toward the end of 2020</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191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Image 2 - ABB e-mobility solution for PSA container port ABBÃƒâ€šÃ‚â€™s portfolio of heavy commercial electric vehicle chargers feature plug-in connector and automatic  pantograph-up and pantograph-down connection options to provide  charging to as wide a range of bus truck and specialist vehicles as possible image 3</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the Tuas project as pantograph charging would be impeded by the presence of a container on the vehicle and side-access pantographs are unwieldy  specially designed and customized side-access pin-type connectors from StÃƒÆ’Ã‚Â¤ubli are used image 4</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 unusually there is no connection to cloud services</a:t>
                      </a:r>
                      <a:endParaRPr lang="en-IN" sz="1000" dirty="0">
                        <a:latin typeface="+mn-lt"/>
                        <a:cs typeface="Arial" panose="020B0604020202020204" pitchFamily="34" charset="0"/>
                      </a:endParaRPr>
                    </a:p>
                  </a:txBody>
                  <a:tcPr/>
                </a:tc>
                <a:tc>
                  <a:txBody>
                    <a:bodyPr/>
                    <a:lstStyle/>
                    <a:p>
                      <a:pPr algn="l">
                        <a:defRPr sz="600"/>
                      </a:pPr>
                      <a:r>
                        <a:rPr lang="en-IN" dirty="0"/>
                        <a:t>The specification for the pin connector was driven by PSA working closely with StÃƒÆ’Ã‚Â¤ubli to design the connection solution that best  suited the application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An extension of the best-selling Terra range the new 180kW Terra 184 is the most compact high-power charger with the highest power density on the market</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But for e-mobility to be viable in high density cities where time is short and space is at a premium  solutions must be developed which address these challenges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therefore vital that these rapidly expanding urban hubs take proactive steps to reduce their carbon emissions and e-mobility is a key factor in achieving this</a:t>
                      </a:r>
                      <a:endParaRPr lang="en-IN" sz="1000" dirty="0">
                        <a:latin typeface="+mn-lt"/>
                        <a:cs typeface="Arial" panose="020B0604020202020204" pitchFamily="34" charset="0"/>
                      </a:endParaRPr>
                    </a:p>
                  </a:txBody>
                  <a:tcPr/>
                </a:tc>
                <a:tc>
                  <a:txBody>
                    <a:bodyPr/>
                    <a:lstStyle/>
                    <a:p>
                      <a:pPr algn="l">
                        <a:defRPr sz="600"/>
                      </a:pPr>
                      <a:r>
                        <a:rPr lang="en-IN" dirty="0"/>
                        <a:t>We have obtained a great asset to make Hitachi fly high as a significant global company Higashihara said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192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gives an element of redundancy as should one cabinet be taken out of service eg for maintenance or because of failure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Image 4 - A custom connector is utilized to facilitate DC fast charging for the AGVs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The PLC communicates with the fleet management system for real-time control and management of the charging operations</a:t>
                      </a:r>
                      <a:endParaRPr lang="en-IN" sz="1000" dirty="0">
                        <a:latin typeface="+mn-lt"/>
                        <a:cs typeface="Arial" panose="020B0604020202020204" pitchFamily="34" charset="0"/>
                      </a:endParaRPr>
                    </a:p>
                  </a:txBody>
                  <a:tcPr/>
                </a:tc>
                <a:tc>
                  <a:txBody>
                    <a:bodyPr/>
                    <a:lstStyle/>
                    <a:p>
                      <a:pPr algn="l">
                        <a:defRPr sz="600"/>
                      </a:pPr>
                      <a:r>
                        <a:rPr lang="en-IN" dirty="0"/>
                        <a:t>Operational and diagnostics data are logged at the Remote Fault Diagnostics System and can be used for further analysis and data trending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194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Additionally the modular nature of the design allows PSA to relocate the charging stations to different areas of the terminal port as needed</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ABB eHouse portfolio provides a modular plug-and-play solution for rapid deployment for e-mobility applications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Further the eHouse solution allows the chargers and the other electrical distribution equipment to be installed within the same assembly to minimize site works and makes installation more efficient </a:t>
                      </a:r>
                      <a:endParaRPr lang="en-IN" sz="1000" dirty="0">
                        <a:latin typeface="+mn-lt"/>
                        <a:cs typeface="Arial" panose="020B0604020202020204" pitchFamily="34" charset="0"/>
                      </a:endParaRPr>
                    </a:p>
                  </a:txBody>
                  <a:tcPr/>
                </a:tc>
                <a:tc>
                  <a:txBody>
                    <a:bodyPr/>
                    <a:lstStyle/>
                    <a:p>
                      <a:pPr algn="l">
                        <a:defRPr sz="600"/>
                      </a:pPr>
                      <a:r>
                        <a:rPr lang="en-IN" dirty="0"/>
                        <a:t>ABB has over 100 years of experience in electrical distribution and is a leader in pre-engineered and scalable solutions that facilitate  the dynamic  growth  of sustainable  electric mobility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195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latest project will further accelerate SingaporeÃƒâ€šÃ‚â€™s transition to a future mobility ecosystem that is safer cleaner  and more accessible </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pioneering venture from PSA and ST Engineering marks the first time ABBÃƒâ€šÃ‚â€™s chargers will be used to power a fleet of automated  vehicles for commercial operation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Image 5 - SafeRing medium-voltage switchgear Leading the charge The PSA Singapore project brings together two of the biggest  trends disrupting the mobility industry: the rise of automated  guided vehicles and the adoption of EVs</a:t>
                      </a:r>
                      <a:endParaRPr lang="en-IN" sz="1000" dirty="0">
                        <a:latin typeface="+mn-lt"/>
                        <a:cs typeface="Arial" panose="020B0604020202020204" pitchFamily="34" charset="0"/>
                      </a:endParaRPr>
                    </a:p>
                  </a:txBody>
                  <a:tcPr/>
                </a:tc>
                <a:tc>
                  <a:txBody>
                    <a:bodyPr/>
                    <a:lstStyle/>
                    <a:p>
                      <a:pPr algn="l">
                        <a:defRPr sz="600"/>
                      </a:pPr>
                      <a:r>
                        <a:rPr lang="en-IN" dirty="0"/>
                        <a:t>ABBÃƒâ€šÃ‚â€™s technology will enable fast charging of the AGVs which is vital for efficient container movement and for increasing the capacity of the port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196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a wider context the fast-growing EV market is driving innovative and nimble thinking</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Singapore project provides an ideal template for these applications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Due to their cost-effectiveness and attractive environmental credentials electric AGVs will feature in an ever-growing number of commercial operations</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plays a leading role in the development of sustainable mobility with new digital technologies and has participated in many projects around the world</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a wider context the fast-growing EV market is driving innovative and nimble thinking</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Singapore project provides an ideal template for these applications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Due to their cost-effectiveness and attractive environmental credentials electric AGVs will feature in an ever-growing number of commercial operations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plays a leading role in the development of sustainable mobility with new digital technologies and has participated in many projects around the world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198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When complete it will be ScotlandÃƒâ€šÃ‚â€™s largest offshore wind farm</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Power Grids India has signed a Memorandum of Understanding MoU with the National Institute of Technology Warangal NITW Telangana for cooperation  to drive smart  electric grid technology education skills development and research activities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Ãƒâ€šÃ‚â€œLinxon is fully committed to contribute with its world class execution skills to deliver a safe quality focused and on-time projectÃƒâ€šÃ‚â€</a:t>
                      </a:r>
                      <a:endParaRPr lang="en-IN" sz="1000" dirty="0">
                        <a:latin typeface="+mn-lt"/>
                        <a:cs typeface="Arial" panose="020B0604020202020204" pitchFamily="34" charset="0"/>
                      </a:endParaRPr>
                    </a:p>
                  </a:txBody>
                  <a:tcPr/>
                </a:tc>
                <a:tc>
                  <a:txBody>
                    <a:bodyPr/>
                    <a:lstStyle/>
                    <a:p>
                      <a:pPr algn="l">
                        <a:defRPr sz="600"/>
                      </a:pPr>
                      <a:r>
                        <a:rPr lang="en-IN" dirty="0"/>
                        <a:t>Ãƒâ€šÃ‚â€œOur collaboration bringing together collective expertise and experience from similar onshore and offshore renewables projects is impressive  and creates value for our customers from the early stage of the project development until the end of the commissioning of the project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200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For a nation-wide smart electric grid Indias education system and future talent play a vital role</a:t>
                      </a:r>
                      <a:endParaRPr lang="en-IN" sz="1000" dirty="0">
                        <a:latin typeface="+mn-lt"/>
                        <a:cs typeface="Arial" panose="020B0604020202020204" pitchFamily="34" charset="0"/>
                      </a:endParaRPr>
                    </a:p>
                  </a:txBody>
                  <a:tcPr/>
                </a:tc>
                <a:tc>
                  <a:txBody>
                    <a:bodyPr/>
                    <a:lstStyle/>
                    <a:p>
                      <a:pPr algn="l">
                        <a:defRPr sz="600"/>
                      </a:pPr>
                      <a:r>
                        <a:rPr lang="en-IN" dirty="0"/>
                        <a:t>Power Grids India has signed a Memorandum of Understanding MoU with the National Institute of Technology Warangal NITW Telangana for cooperation  to drive smart  electric grid technology education skills development and research activities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recognizing this need ABB Power Grids India has partnered with the Department of Electrical Engineering of NITW to develop a unique  Master  of Technology MTech program in Smart  Electric Grid SEG from the current academic year</a:t>
                      </a:r>
                      <a:endParaRPr lang="en-IN" sz="1000" dirty="0">
                        <a:latin typeface="+mn-lt"/>
                        <a:cs typeface="Arial" panose="020B0604020202020204" pitchFamily="34" charset="0"/>
                      </a:endParaRPr>
                    </a:p>
                  </a:txBody>
                  <a:tcPr/>
                </a:tc>
                <a:tc>
                  <a:txBody>
                    <a:bodyPr/>
                    <a:lstStyle/>
                    <a:p>
                      <a:pPr algn="l">
                        <a:defRPr sz="600"/>
                      </a:pPr>
                      <a:r>
                        <a:rPr lang="en-IN" dirty="0"/>
                        <a:t>ABB through leading Chinese electric vehicle charging solution provider Shanghai Chargedot New Energy Technology Co Ltd has just won  a major order from GAC Toyota Motor in China worth  approximately USD 5 million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China already boasts the largest fleet of electric vehicles worldwide at more than 2 million with predictions that EVs will account for 70% of all vehicle sales in China by 20301</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ABB Power Products and Systems India Ltd informed the exchanges Wednesday that while the company has made every effort to swiftly adapt to the new norm the closure of our factory and sites - including that of our customers and suppliers Ãƒâ€šÃ‚â€“ will likely impact  the performance in the April to June 2020 quarter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Ãƒâ€šÃ‚â€œThe company has a strong order backlog at the close of Q1CY2020 that provides some revenue support for the coming quarters and until date has faced no order cancellation on account of Covid-19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 has sufficient credit lines in place to meet the short-term working capital requirements as and when the need arisesÃƒâ€šÃ‚â€ company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Neutral</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203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Ãƒâ€šÃ‚â€œOur collaboration bringing together collective expertise and experience from similar onshore and offshore renewables projects is impressive  and creates value for our customers from the early stage of the project development until the end of the commissioning of the project</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 ABB Power Grids India has signed a memorandum of understanding with the National Institute of Technology Warangal NITW in Telangana for cooperation  to drive smart  electric grid technology education skills development and research activities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Ãƒâ€šÃ‚â€œLinxon is fully committed to contribute with its world class execution skills to deliver a safe quality focused and on-time projectÃƒâ€šÃ‚â€</a:t>
                      </a:r>
                      <a:endParaRPr lang="en-IN" sz="1000" dirty="0">
                        <a:latin typeface="+mn-lt"/>
                        <a:cs typeface="Arial" panose="020B0604020202020204" pitchFamily="34" charset="0"/>
                      </a:endParaRPr>
                    </a:p>
                  </a:txBody>
                  <a:tcPr/>
                </a:tc>
                <a:tc>
                  <a:txBody>
                    <a:bodyPr/>
                    <a:lstStyle/>
                    <a:p>
                      <a:pPr algn="l">
                        <a:defRPr sz="600"/>
                      </a:pPr>
                      <a:r>
                        <a:rPr lang="en-IN" dirty="0"/>
                        <a:t>When complete it will be ScotlandÃƒâ€šÃ‚â€™s largest offshore wind farm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204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For a nation-wide smart electric grid Indias education system and future talent play a vital role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recognising this need ABB Power Grids India has partnered with the Department of Electrical Engineering of NITW to develop a unique  Master  of Technology M Tech programme in smart  electric grid from the current academic year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is an important partnership that will strengthen collaboration between academia and industry said N Venu Managing Director of ABB Power Grids India</a:t>
                      </a:r>
                      <a:endParaRPr lang="en-IN" sz="1000" dirty="0">
                        <a:latin typeface="+mn-lt"/>
                        <a:cs typeface="Arial" panose="020B0604020202020204" pitchFamily="34" charset="0"/>
                      </a:endParaRPr>
                    </a:p>
                  </a:txBody>
                  <a:tcPr/>
                </a:tc>
                <a:tc>
                  <a:txBody>
                    <a:bodyPr/>
                    <a:lstStyle/>
                    <a:p>
                      <a:pPr algn="l">
                        <a:defRPr sz="600"/>
                      </a:pPr>
                      <a:r>
                        <a:rPr lang="en-IN" dirty="0"/>
                        <a:t>Building the right talent pool is crucial for building a sustainable grid of the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205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government is striving to provide 24x7 power for all the households while honouring its climate commitments and Sustainable  Development Goals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is part of our continued focus on education and skill development -- aligned with initiatives such as Skill  India -- and will help  advance efforts in bringing power to all while cutting carbon emissions he added</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addition to crafting the course content for programme ABB Power Grids India team will support the institute in setting up a laboratory for smart  electric grid technology and provide  internship opportunities for the M Tech students and Ph D scholars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Indias electric grid is transforming with the penetration of renewables and need for reliable power under the One Nation-One Grid-One Frequency roadmap</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Terra 184 charger the latest member of ABBÃƒâ€šÃ‚â€™s best-selling Terra family of chargers is fast compact  robust  and provides  the ability to charge up to three vehicles simultaneously3 maximizing convenience  for drivers and revenue for the charging operator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Indeed its innovative design means there is no need for separately installed power cabinets offering the perfect  fast  and compact  solution for cities with limited space Ãƒâ€šÃ‚â€œOver the last decade ABB has laid the foundation for the future of sustainable  transportation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highly customizable with features including customized credit card payment terminal screen and cables which have also been designed at 8 meters for maximum charging convenience </a:t>
                      </a:r>
                      <a:endParaRPr lang="en-IN" sz="1000" dirty="0">
                        <a:latin typeface="+mn-lt"/>
                        <a:cs typeface="Arial" panose="020B0604020202020204" pitchFamily="34" charset="0"/>
                      </a:endParaRPr>
                    </a:p>
                  </a:txBody>
                  <a:tcPr/>
                </a:tc>
                <a:tc>
                  <a:txBody>
                    <a:bodyPr/>
                    <a:lstStyle/>
                    <a:p>
                      <a:pPr algn="l">
                        <a:defRPr sz="600"/>
                      </a:pPr>
                      <a:r>
                        <a:rPr lang="en-IN" dirty="0"/>
                        <a:t>For added flexibility operators of other Terra models such as the Terra 94 or 124 can in the future chose to upgrade their charging solution to the Terra 184 with the addition of extra power modules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207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Linxon chief executive Frederic Trefois said: Ãƒâ€šÃ‚â€œWe are honoured to be collaborating with Petrofac for this large-scale renewable energy project</a:t>
                      </a:r>
                      <a:endParaRPr lang="en-IN" sz="1000" dirty="0">
                        <a:latin typeface="+mn-lt"/>
                        <a:cs typeface="Arial" panose="020B0604020202020204" pitchFamily="34" charset="0"/>
                      </a:endParaRPr>
                    </a:p>
                  </a:txBody>
                  <a:tcPr/>
                </a:tc>
                <a:tc>
                  <a:txBody>
                    <a:bodyPr/>
                    <a:lstStyle/>
                    <a:p>
                      <a:pPr algn="l">
                        <a:defRPr sz="600"/>
                      </a:pPr>
                      <a:r>
                        <a:rPr lang="en-IN" dirty="0"/>
                        <a:t>Ãƒâ€šÃ‚â€œOur collaboration bringing together collective expertise and experience from similar onshore and offshore renewables projects is impressive  and creates value for our customers from the early stage of the project development until the end of the commissioning of the project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Ãƒâ€šÃ‚â€œLinxon is fully committed to contribute with its world class execution skills to deliver a safe quality focused and on-time projectÃƒâ€šÃ‚â€</a:t>
                      </a:r>
                      <a:endParaRPr lang="en-IN" sz="1000" dirty="0">
                        <a:latin typeface="+mn-lt"/>
                        <a:cs typeface="Arial" panose="020B0604020202020204" pitchFamily="34" charset="0"/>
                      </a:endParaRPr>
                    </a:p>
                  </a:txBody>
                  <a:tcPr/>
                </a:tc>
                <a:tc>
                  <a:txBody>
                    <a:bodyPr/>
                    <a:lstStyle/>
                    <a:p>
                      <a:pPr algn="l">
                        <a:defRPr sz="600"/>
                      </a:pPr>
                      <a:r>
                        <a:rPr lang="en-IN" dirty="0"/>
                        <a:t>When complete it will be ScotlandÃƒâ€šÃ‚â€™s largest offshore wind farm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209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Since entering the EV-charging market a decade ago ABB has sold more than 14000 ABB DC fast  chargers across more than 80 countries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is well placed to support this ongoing e-mobility transition with unrivalled expertise in developing sustainable transport solutions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recently received the Global E-mobility Leader 2019 award for its role in supporting the international adoption of sustainable  transport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a history of innovation spanning more than 130 years ABB has four customer-focused globally leading businesses: Electrification Industrial Automation Motion and Robotics &amp; Discrete Automation supported  by the ABB AbilityÃƒâ€šÃ‚â„¢ digital platform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213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yearÃƒâ€šÃ‚â€™s model features ultra-narrow bezels that allow for a 90% screen-to-body ratio a touchscreen with Antimicrobial Corning Gorilla Glass and new colours such as mist  green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Inc Ãƒâ€šÃ‚â€œA productivity powerhouse housed in a sleek and ultraportable chassis the Swift 5 is an excellent  option for professionals who are always on the move and seeking a device capable  of keeping up with themÃƒâ€šÃ‚â€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Ãƒâ€šÃ‚â€œThe new Swift 5 pushes the envelope on what thin-and-light notebooks can beÃƒâ€šÃ‚â€ said James Lin General Manager Notebooks IT Products Business</a:t>
                      </a:r>
                      <a:endParaRPr lang="en-IN" sz="1000" dirty="0">
                        <a:latin typeface="+mn-lt"/>
                        <a:cs typeface="Arial" panose="020B0604020202020204" pitchFamily="34" charset="0"/>
                      </a:endParaRPr>
                    </a:p>
                  </a:txBody>
                  <a:tcPr/>
                </a:tc>
                <a:tc>
                  <a:txBody>
                    <a:bodyPr/>
                    <a:lstStyle/>
                    <a:p>
                      <a:pPr algn="l">
                        <a:defRPr sz="600"/>
                      </a:pPr>
                      <a:r>
                        <a:rPr lang="en-IN" dirty="0"/>
                        <a:t>Its 1495 mm 059 in chassis is made from high-grade magnesium-lithium and magnesium-aluminium allowing it to pack the next-gen Intel Core processors with powerful  integrated  graphics based on IntelÃƒâ€šÃ‚â€™s new Xe architecture and optional NVIDIA GeForce MX350 GPUs while staying under 1 kg 22 lbs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214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Furthermore those in the office or on a conference call will appreciate the ability to control how much sound the device makes by alternating between three cooling modes: silent  normal or performance</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Svelte Aesthetics and a Stunning Screen</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Swift 5 has an elegant design that comes in two colour palates: mist green or safari gold both with gold accents</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power makes it possible to seamlessly run multiple applications at once and 1 TB of high-speed PCle SSD storage on top  of up to 16 GB LPDDRAX ensures that they load quickly</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Furthermore those in the office or on a conference call will appreciate the ability to control how much sound the device makes by alternating between three cooling modes: silent  normal or performance</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Svelte Aesthetics and a Stunning Screen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Swift 5 has an elegant design that comes in two colour palates: mist green or safari gold both with gold accents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power makes it possible to seamlessly run multiple applications at once and 1 TB of high-speed PCle SSD storage on top  of up to 16 GB LPDDRAX ensures that they load quickly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216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Swift 5 features a large 56 Wh battery that lasts all day and can be fast-charged in a pinch granting 4 hours of use off just a 30-minute charge-time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Swift 5Ãƒâ€šÃ‚â€™s touchscreen display is covered with a layer of Antimicrobial Corning Gorilla Glass which has been specially formulated to reduce  the growth  of odour and stain-causing microorganisms on the touch display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Bluetooth 50 make it an excellent choice for professionals and users who need to work on the go</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screen features 300 nits brightness covers 72% of the NTSC gamut and is surrounded by ultra-narrow bezels on all four sides that allow for up to a 90% screen-to-body ratio creating a vivid  and immersive viewing experience that makes the Swift  5 perfect for enjoying  movies and relaxing after work</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Swift 5Ãƒâ€šÃ‚â€™s touchscreen display is covered with a layer of Antimicrobial Corning Gorilla Glass which has been specially formulated to reduce  the growth  of odour and stain-causing microorganisms on the touch display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Swift 5 features a large 56 Wh battery that lasts all day and can be fast-charged in a pinch granting 4 hours of use off just a 30-minute charge-time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Bluetooth 50 make it an excellent choice for professionals and users who need to work on the go</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screen features 300 nits brightness covers 72% of the NTSC gamut and is surrounded by ultra-narrow bezels on all four sides that allow for up to a 90% screen-to-body ratio creating a vivid  and immersive viewing experience that makes the Swift  5 perfect for enjoying  movies and relaxing after work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217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Acer Swift 5 will be available in North America in October starting at USD 99999; in EMEA in October starting at EUR 1099; and in China in October starting at RMB 6999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For convenience and security the Swift 5 is also equipped with an embedded fingerprint reader for Windows Hello</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Like this content?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Sign up for the free PCR Daily Digest email service to get the latest tech news straight to your inbox</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218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Acer has launched Enduro its new line of rugged notebooks and tablets specially designed to provide the durability portability and performance needed by professionals working in the field</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First responders and industrial manufacturing workers will find the Acer Enduro N7 to be a reliable companion while event producers and outdoor hobbyists will appreciate  the thin-and-light yet durable  Enduro N3</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Ãƒâ€šÃ‚â€œWith an increasingly modern workforce more and more mobile devices are being deployed in the field where they are subject to harsher handling</a:t>
                      </a:r>
                      <a:endParaRPr lang="en-IN" sz="1000" dirty="0">
                        <a:latin typeface="+mn-lt"/>
                        <a:cs typeface="Arial" panose="020B0604020202020204" pitchFamily="34" charset="0"/>
                      </a:endParaRPr>
                    </a:p>
                  </a:txBody>
                  <a:tcPr/>
                </a:tc>
                <a:tc>
                  <a:txBody>
                    <a:bodyPr/>
                    <a:lstStyle/>
                    <a:p>
                      <a:pPr algn="l">
                        <a:defRPr sz="600"/>
                      </a:pPr>
                      <a:r>
                        <a:rPr lang="en-IN" dirty="0"/>
                        <a:t>Enduro our new line of rugged notebooks and tablets was created to provide our customers with the durability and performance that gets the job doneÃƒâ€šÃ‚â€ said Andrew Chuang General Manager Rugged  Computing Acer Inc Acer Enduro N7 Rugged  Notebook</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219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MIL-810G and IP65 certified the device has been engineered to withstand drops onto the hardest flooring and to resist the ingress of dust  and water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For those working long days the Enduro N7 comes with dual batteries: one hot-swappable battery with a long 10-hour life and another built-in bridge battery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Acer Enduro N7 is a rugged notebook constructed with shock-absorbent materials to offer the reliability needed by first responders field and industrial manufacturing workers while on the job</a:t>
                      </a:r>
                      <a:endParaRPr lang="en-IN" sz="1000" dirty="0">
                        <a:latin typeface="+mn-lt"/>
                        <a:cs typeface="Arial" panose="020B0604020202020204" pitchFamily="34" charset="0"/>
                      </a:endParaRPr>
                    </a:p>
                  </a:txBody>
                  <a:tcPr/>
                </a:tc>
                <a:tc>
                  <a:txBody>
                    <a:bodyPr/>
                    <a:lstStyle/>
                    <a:p>
                      <a:pPr algn="l">
                        <a:defRPr sz="600"/>
                      </a:pPr>
                      <a:r>
                        <a:rPr lang="en-IN" dirty="0"/>
                        <a:t>This durability makes the device suitable for work hot or cold and its 700-nit 14-inch FHD screen offers excellent  visibility whether inside or outside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220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Enduro N7 is also very secure: hardware-level Trusted Platform Module TPM 20 checks for any signs of intrusion  during startup and the Acer Enduro Manageability Suite AEMS serves to help  protect  the device while also making it easy  to deploy services or system configurations across many devices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Acer Enduro N3 Rugged Notebook</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addition to being able to physically survive chaotic work environments the Enduro N7 is equipped with the technology necessary to thrive  in a modern  workplace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 quad-core 8th Gen Intel Core i5 CPU offers enough power to smoothly navigate between several different applications and work on multiple tasks at the same time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222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13-hour battery life is safe and this safety does not come at the expense of performance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I/O Control:</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Enduro N3 boasts a 10th Gen Intel Core i7 processor and 32 GB of DDR4 RAM giving it reliable  performance with an optional NVIDIA GeForce MX230 discrete GPU and 512 GB PCle Gen3 NVMe SSD for those with exceptionally heavy workloads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Acer Enduro Management Suite AEMS is a system designed to streamline the management of large quantities of devices helping  to keep existing devices more secure  and speed up the process of rolling new ones out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Since entering the EV-charging market a decade ago ABB has sold more than 14000 ABB DC fast  chargers across more than 80 countries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offers a safe smart and sustainable charging solution which supports ABB ElectrificationÃƒâ€šÃ‚â€™s Mission to Zero a vision for a zero-emission reality for all</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has unrivalled expertise in developing sustainable transport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recently received the Global E-mobility Leader 2019 award for its role in supporting the international adoption of sustainable  transport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223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ability to remotely enable/disable access to I/O ports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Cameras and barcode scanners may also be enabled or disabled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All on top of MIL-STD 810G and IP65 certifications and AEMS</a:t>
                      </a:r>
                      <a:endParaRPr lang="en-IN" sz="1000" dirty="0">
                        <a:latin typeface="+mn-lt"/>
                        <a:cs typeface="Arial" panose="020B0604020202020204" pitchFamily="34" charset="0"/>
                      </a:endParaRPr>
                    </a:p>
                  </a:txBody>
                  <a:tcPr/>
                </a:tc>
                <a:tc>
                  <a:txBody>
                    <a:bodyPr/>
                    <a:lstStyle/>
                    <a:p>
                      <a:pPr algn="l">
                        <a:defRPr sz="600"/>
                      </a:pPr>
                      <a:r>
                        <a:rPr lang="en-IN" dirty="0"/>
                        <a:t>The Acer Enduro T5 ET510-51W is a durable and rugged 10-inch Windows tablet designed for long periods of work in extreme environments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224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MIL-STD 810G and IP54 certified the device also features a range of optional accessories and programmable keys that enable  it to be adapted to a variety  of unique  environments</a:t>
                      </a:r>
                      <a:endParaRPr lang="en-IN" sz="1000" dirty="0">
                        <a:latin typeface="+mn-lt"/>
                        <a:cs typeface="Arial" panose="020B0604020202020204" pitchFamily="34" charset="0"/>
                      </a:endParaRPr>
                    </a:p>
                  </a:txBody>
                  <a:tcPr/>
                </a:tc>
                <a:tc>
                  <a:txBody>
                    <a:bodyPr/>
                    <a:lstStyle/>
                    <a:p>
                      <a:pPr algn="l">
                        <a:defRPr sz="600"/>
                      </a:pPr>
                      <a:r>
                        <a:rPr lang="en-IN" dirty="0"/>
                        <a:t>The deviceÃƒâ€šÃ‚â€™s MIL-STD 810G and IP54 certifications combined with an Intel Celeron processor and 64 GB of eMMC storage space make it a reliable  and convenient  option for quick work on the go</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Like this content?</a:t>
                      </a:r>
                      <a:endParaRPr lang="en-IN" sz="1000" dirty="0">
                        <a:latin typeface="+mn-lt"/>
                        <a:cs typeface="Arial" panose="020B0604020202020204" pitchFamily="34" charset="0"/>
                      </a:endParaRPr>
                    </a:p>
                  </a:txBody>
                  <a:tcPr/>
                </a:tc>
                <a:tc>
                  <a:txBody>
                    <a:bodyPr/>
                    <a:lstStyle/>
                    <a:p>
                      <a:pPr algn="l">
                        <a:defRPr sz="600"/>
                      </a:pPr>
                      <a:r>
                        <a:rPr lang="en-IN" dirty="0"/>
                        <a:t>Android tablet designed especially for smart retail warehouse and factory workers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225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Sign up for the free PCR Daily Digest email service to get the latest tech news straight to your inbox</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2070 SUPER graphics deliver the performance needed to drive fast displays with high refresh rates for blur-free seamless  visuals even in the most demanding of AAA games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These new refreshed models bring exciting updates across the board giving gamers of all levels and types something to look forward  to</a:t>
                      </a:r>
                      <a:endParaRPr lang="en-IN" sz="1000" dirty="0">
                        <a:latin typeface="+mn-lt"/>
                        <a:cs typeface="Arial" panose="020B0604020202020204" pitchFamily="34" charset="0"/>
                      </a:endParaRPr>
                    </a:p>
                  </a:txBody>
                  <a:tcPr/>
                </a:tc>
                <a:tc>
                  <a:txBody>
                    <a:bodyPr/>
                    <a:lstStyle/>
                    <a:p>
                      <a:pPr algn="l">
                        <a:defRPr sz="600"/>
                      </a:pPr>
                      <a:r>
                        <a:rPr lang="en-IN" dirty="0"/>
                        <a:t>At AcerÃƒâ€šÃ‚â€™s online global press conference the company announced significant new updates to four of its popular  gaming notebooks: the Predator Helios 700 Predator Helios 300 Predator Triton 300 and Nitro 7</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226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Predator Helios 700 featuring the iconic sliding HyperDrift keyboard has been upgraded to include either an overclockable 10th Gen Intel Core i9-10980HK or i7-10875H processor and NVIDIA GeForce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RTX 2080 SUPER or RTX 2070 SUPER graphics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To keep the notebooks operating at peak performance and optimal temperature Acer has equipped the notebooks with enhanced  thermal designs new cooling technologies and additional heat pipes</a:t>
                      </a:r>
                      <a:endParaRPr lang="en-IN" sz="1000" dirty="0">
                        <a:latin typeface="+mn-lt"/>
                        <a:cs typeface="Arial" panose="020B0604020202020204" pitchFamily="34" charset="0"/>
                      </a:endParaRPr>
                    </a:p>
                  </a:txBody>
                  <a:tcPr/>
                </a:tc>
                <a:tc>
                  <a:txBody>
                    <a:bodyPr/>
                    <a:lstStyle/>
                    <a:p>
                      <a:pPr algn="l">
                        <a:defRPr sz="600"/>
                      </a:pPr>
                      <a:r>
                        <a:rPr lang="en-IN" dirty="0"/>
                        <a:t>The deviceÃƒâ€šÃ‚â€™s thermal management capabilities have been significantly enhanced with a new thermal solution called Predator PowerGem included on models with the Intel Core i9 processor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228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Designed for racing games they feature a 15 mm of keycap curvature that enables gamers to make finer  and more controlled movements in-game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Powerful Feature Packed AcerÃƒâ€šÃ‚â€™s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keyboard which features per-key RGB lighting and anti-ghosting has been updated to include MagTek mechanical switches for the WASD keys and a set of new racing keys which offer increased  precision</a:t>
                      </a:r>
                      <a:endParaRPr lang="en-IN" sz="1000" dirty="0">
                        <a:latin typeface="+mn-lt"/>
                        <a:cs typeface="Arial" panose="020B0604020202020204" pitchFamily="34" charset="0"/>
                      </a:endParaRPr>
                    </a:p>
                  </a:txBody>
                  <a:tcPr/>
                </a:tc>
                <a:tc>
                  <a:txBody>
                    <a:bodyPr/>
                    <a:lstStyle/>
                    <a:p>
                      <a:pPr algn="l">
                        <a:defRPr sz="600"/>
                      </a:pPr>
                      <a:r>
                        <a:rPr lang="en-IN" dirty="0"/>
                        <a:t>700Ãƒâ€šÃ‚â€™s beautiful 173-inch 144 Hz FHD IPS1 display and NVIDIA G-SYNC technology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NVIDIA GeForce RTX 2070 with Max-Q Design graphics and a 240 Hz display refresh rate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notebook features dual fans including one newly-designed 4th Generation AeroBlade 3D fan that reduces noise while increasing airflow and Acer CoolBoost which allows manual adjustment of the fans  to ensure  that critical  areas receive continuous cooling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custom-engineered cooling technology ensures that the device runs at an optimal temperature</a:t>
                      </a:r>
                      <a:endParaRPr lang="en-IN" sz="1000" dirty="0">
                        <a:latin typeface="+mn-lt"/>
                        <a:cs typeface="Arial" panose="020B0604020202020204" pitchFamily="34" charset="0"/>
                      </a:endParaRPr>
                    </a:p>
                  </a:txBody>
                  <a:tcPr/>
                </a:tc>
                <a:tc>
                  <a:txBody>
                    <a:bodyPr/>
                    <a:lstStyle/>
                    <a:p>
                      <a:pPr algn="l">
                        <a:defRPr sz="600"/>
                      </a:pPr>
                      <a:r>
                        <a:rPr lang="en-IN" dirty="0"/>
                        <a:t>Predator Triton 300 gaming notebook has been refreshed to include a 10th Gen Intel Core H-series processor up to</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156-inch FHD IPS display also features a 3 ms response time 300 nit brightness and 100% sRGB spec making it ideal  for both gaming and content creation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All this performance is housed in a thin and lightweight metal chassis that measures just 199 mm 078 inches thin  and 21 kg 463 lbs making it easy  to game on the go</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further supports up to three M2 SSDs one PCIe two combos providing an abundance of storage and the lightning-fast transfer rates and speed that gamers crave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Three heat pipes have been added to the deviceÃƒâ€šÃ‚â€™s advanced thermal design which also includes a dual-fan cooling system one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Nitro 7 Ãƒâ€šÃ‚â€“ Sleek Metal Design for Gaming on the Go AcerÃƒâ€šÃ‚â€™s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Its sleek metal chassis measures just 199 mm 078 inches thin and 25 kg 551 lbs but still manages to pack in a 10th Gen Intel Core H-series processor and up to a GeForce</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With up to three slots for high-speed M2 SSDs up to 1 TB in RAID 0 configuration up to 32 GB of DDR4 2933 memory Killer  Ethernet E2600 and Intel Wi-Fi 6 game load and response times are incredibly quick</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Nitro 7 Ãƒâ€šÃ‚â€“ Sleek Metal Design for Gaming on the Go AcerÃƒâ€šÃ‚â€™s</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Nitro 7Ãƒâ€šÃ‚â€™s thermal design includes dual fans a quad exhaust port design and Acer CoolBoost technology adjustable  in NitroSense to increase  fan speed by 10% and CPU/GPU cooling by 9% compared to auto-mode</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With up to three slots for high-speed M2 SSDs up to 1 TB in RAID 0 configuration up to 32 GB of DDR4 2933 memory Killer  Ethernet E2600 and Intel Wi-Fi 6 game load and response times are incredibly quick</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Nitro 7Ãƒâ€šÃ‚â€™s thermal design includes dual fans a quad exhaust port design and Acer CoolBoost technology adjustable  in NitroSense to increase  fan speed by 10% and CPU/GPU cooling by 9% compared to auto-mode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Its sleek metal chassis measures just 199 mm 078 inches thin and 25 kg 551 lbs but still manages to pack in a 10th Gen Intel Core H-series processor and up to a GeForce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On top of the performance this makes possible a 156-inch non-glare FHD IPS display with a 144 Hz refresh  rate and 3 ms response allows for sharp  visuals and smooth blur-free gameplay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has announced its new Swift 5 notebook that offers a new take on productivity powerful yet light enough  to be carried around throughout the day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Sign up for the free PCR Daily Digest email service to get the latest tech news straight to your inbox</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Like this content?</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On top of the performance this makes possible a 156-inch non-glare FHD IPS display with a 144 Hz refresh  rate and 3 ms response allows for sharp  visuals and smooth blur-free gameplay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Acer has announced its new Swift 5 notebook that offers a new take on productivity powerful yet light enough  to be carried around throughout the day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Sign up for the free PCR Daily Digest email service to get the latest tech news straight to your inbox</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Like this content?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Acer Inc Ãƒâ€šÃ‚â€œA productivity powerhouse housed in a sleek and ultraportable chassis the Swift 5 is an excellent  option for professionals who are always on the move and seeking a device capable  of keeping up with themÃƒâ€šÃ‚â€</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ultraportable device is a beacon of both design and performance sporting a professional aesthetic that is backed up by impressive  functionality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Ãƒâ€šÃ‚â€œThe new Swift 5 pushes the envelope on what thin-and-light notebooks can beÃƒâ€šÃ‚â€ said James Lin General Manager Notebooks IT Products Business</a:t>
                      </a:r>
                      <a:endParaRPr lang="en-IN" sz="1000" dirty="0">
                        <a:latin typeface="+mn-lt"/>
                        <a:cs typeface="Arial" panose="020B0604020202020204" pitchFamily="34" charset="0"/>
                      </a:endParaRPr>
                    </a:p>
                  </a:txBody>
                  <a:tcPr/>
                </a:tc>
                <a:tc>
                  <a:txBody>
                    <a:bodyPr/>
                    <a:lstStyle/>
                    <a:p>
                      <a:pPr algn="l">
                        <a:defRPr sz="600"/>
                      </a:pPr>
                      <a:r>
                        <a:rPr lang="en-IN" dirty="0"/>
                        <a:t>This yearÃƒâ€šÃ‚â€™s model features ultra-narrow bezels that allow for a 90% screen-to-body ratio a touchscreen with Antimicrobial Corning Gorilla Glass and new colours such as mist  green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November 2004 die GeschÃƒÆ’Ã‚Â¤ftsfÃƒÆ’Ã‚Â¼hrung</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a history of excellence stretching back more than 130 years ABBÃƒâ€šÃ‚â€™s success is driven by about 110000 talented  employees in over 100 countries</a:t>
                      </a:r>
                      <a:endParaRPr lang="en-IN" sz="1000" dirty="0">
                        <a:latin typeface="+mn-lt"/>
                        <a:cs typeface="Arial" panose="020B0604020202020204" pitchFamily="34" charset="0"/>
                      </a:endParaRPr>
                    </a:p>
                  </a:txBody>
                  <a:tcPr/>
                </a:tc>
                <a:tc>
                  <a:txBody>
                    <a:bodyPr/>
                    <a:lstStyle/>
                    <a:p>
                      <a:pPr algn="l">
                        <a:defRPr sz="600"/>
                      </a:pPr>
                      <a:r>
                        <a:rPr lang="en-IN" dirty="0"/>
                        <a:t>Der Aufsichtsrat von ABB Deutschland danke Krabbe auch</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SIX Swiss Ex is a global technology company that energizes the transformation of society and industry to achieve a more productive  sustainable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Neutral</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Its 1495 mm 059 in chassis is made from high-grade magnesium-lithium and magnesium-aluminium allowing it to pack the next-gen Intel Core processors with powerful  integrated  graphics based on IntelÃƒâ€šÃ‚â€™s new Xe architecture and optional NVIDIA GeForce MX350 GPUs while staying under 1 kg 22 lbs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power makes it possible to seamlessly run multiple applications at once and 1 TB of high-speed PCle SSD storage on top  of up to 16 GB LPDDRAX ensures that they load quickly</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Furthermore those in the office or on a conference call will appreciate the ability to control how much sound the device makes by alternating between three cooling modes: silent  normal or performance</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Svelte Aesthetics and a Stunning Screen</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power makes it possible to seamlessly run multiple applications at once and 1 TB of high-speed PCle SSD storage on top  of up to 16 GB LPDDRAX ensures that they load quickly</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Furthermore those in the office or on a conference call will appreciate the ability to control how much sound the device makes by alternating between three cooling modes: silent  normal or performance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Svelte Aesthetics and a Stunning Screen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Its 1495 mm 059 in chassis is made from high-grade magnesium-lithium and magnesium-aluminium allowing it to pack the next-gen Intel Core processors with powerful  integrated  graphics based on IntelÃƒâ€šÃ‚â€™s new Xe architecture and optional NVIDIA GeForce MX350 GPUs while staying under 1 kg 22 lbs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screen features 300 nits brightness covers 72% of the NTSC gamut and is surrounded by ultra-narrow bezels on all four sides that allow for up to a 90% screen-to-body ratio creating a vivid  and immersive viewing experience that makes the Swift  5 perfect for enjoying  movies and relaxing after work</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Swift 5 features a large 56 Wh battery that lasts all day and can be fast-charged in a pinch granting 4 hours of use off just a 30-minute charge-time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Swift 5Ãƒâ€šÃ‚â€™s touchscreen display is covered with a layer of Antimicrobial Corning Gorilla Glass which has been specially formulated to reduce  the growth  of odour and stain-causing microorganisms on the touch display</a:t>
                      </a:r>
                      <a:endParaRPr lang="en-IN" sz="1000" dirty="0">
                        <a:latin typeface="+mn-lt"/>
                        <a:cs typeface="Arial" panose="020B0604020202020204" pitchFamily="34" charset="0"/>
                      </a:endParaRPr>
                    </a:p>
                  </a:txBody>
                  <a:tcPr/>
                </a:tc>
                <a:tc>
                  <a:txBody>
                    <a:bodyPr/>
                    <a:lstStyle/>
                    <a:p>
                      <a:pPr algn="l">
                        <a:defRPr sz="600"/>
                      </a:pPr>
                      <a:r>
                        <a:rPr lang="en-IN" dirty="0"/>
                        <a:t>Opening the notebook reveals a generously large trackpad and a 14-inch FHD IPS4 touchscreen display both of which support multi-finger gestures to offer an incredibly intuitive  experience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Acer Swift 5 will be available in North America in October starting at USD 99999; in EMEA in October starting at EUR 1099; and in China in October starting at RMB 6999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Bluetooth 50 make it an excellent choice for professionals and users who need to work on the go</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For convenience and security the Swift 5 is also equipped with an embedded fingerprint reader for Windows Hello</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Like this content?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Sign up for the free PCR Daily Digest email service to get the latest tech news straight to your inbox</a:t>
                      </a:r>
                      <a:endParaRPr lang="en-IN" sz="1000" dirty="0">
                        <a:latin typeface="+mn-lt"/>
                        <a:cs typeface="Arial" panose="020B0604020202020204" pitchFamily="34" charset="0"/>
                      </a:endParaRPr>
                    </a:p>
                  </a:txBody>
                  <a:tcPr/>
                </a:tc>
                <a:tc>
                  <a:txBody>
                    <a:bodyPr/>
                    <a:lstStyle/>
                    <a:p>
                      <a:pPr algn="l">
                        <a:defRPr sz="600"/>
                      </a:pPr>
                      <a:r>
                        <a:rPr lang="en-IN" dirty="0"/>
                        <a:t>Acer has launched Enduro its new line of rugged notebooks and tablets specially designed to provide the durability portability and performance needed by professionals working in the field</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Ãƒâ€šÃ‚â€œWith an increasingly modern workforce more and more mobile devices are being deployed in the field where they are subject to harsher handling</a:t>
                      </a:r>
                      <a:endParaRPr lang="en-IN" sz="1000" dirty="0">
                        <a:latin typeface="+mn-lt"/>
                        <a:cs typeface="Arial" panose="020B0604020202020204" pitchFamily="34" charset="0"/>
                      </a:endParaRPr>
                    </a:p>
                  </a:txBody>
                  <a:tcPr/>
                </a:tc>
                <a:tc>
                  <a:txBody>
                    <a:bodyPr/>
                    <a:lstStyle/>
                    <a:p>
                      <a:pPr algn="l">
                        <a:defRPr sz="600"/>
                      </a:pPr>
                      <a:r>
                        <a:rPr lang="en-IN" dirty="0"/>
                        <a:t>First responders and industrial manufacturing workers will find the Acer Enduro N7 to be a reliable companion while event producers and outdoor hobbyists will appreciate  the thin-and-light yet durable  Enduro N3</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240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durability makes the device suitable for work hot or cold and its 700-nit 14-inch FHD screen offers excellent  visibility whether inside or outside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Enduro our new line of rugged notebooks and tablets was created to provide our customers with the durability and performance that gets the job doneÃƒâ€šÃ‚â€ said Andrew Chuang General Manager Rugged  Computing Acer Inc Acer Enduro N7 Rugged  Notebook</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Acer Enduro N7 is a rugged notebook constructed with shock-absorbent materials to offer the reliability needed by first responders field and industrial manufacturing workers while on the job</a:t>
                      </a:r>
                      <a:endParaRPr lang="en-IN" sz="1000" dirty="0">
                        <a:latin typeface="+mn-lt"/>
                        <a:cs typeface="Arial" panose="020B0604020202020204" pitchFamily="34" charset="0"/>
                      </a:endParaRPr>
                    </a:p>
                  </a:txBody>
                  <a:tcPr/>
                </a:tc>
                <a:tc>
                  <a:txBody>
                    <a:bodyPr/>
                    <a:lstStyle/>
                    <a:p>
                      <a:pPr algn="l">
                        <a:defRPr sz="600"/>
                      </a:pPr>
                      <a:r>
                        <a:rPr lang="en-IN" dirty="0"/>
                        <a:t>MIL-810G and IP65 certified the device has been engineered to withstand drops onto the hardest flooring and to resist the ingress of dust  and water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243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13-hour battery life is safe and this safety does not come at the expense of performance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This physical protection comes on top of premium levels of protection against cyber threats thanks to technology like  Discrete Trusted  Platform Module AEMS and password-protected HDDs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Enduro N3 boasts a 10th Gen Intel Core i7 processor and 32 GB of DDR4 RAM giving it reliable  performance with an optional NVIDIA GeForce MX230 discrete GPU and 512 GB PCle Gen3 NVMe SSD for those with exceptionally heavy workloads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Acer Enduro Management Suite AEMS is a system designed to streamline the management of large quantities of devices helping  to keep existing devices more secure  and speed up the process of rolling new ones out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245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MIL-STD 810G and IP54 certified the device also features a range of optional accessories and programmable keys that enable  it to be adapted to a variety  of unique  environments</a:t>
                      </a:r>
                      <a:endParaRPr lang="en-IN" sz="1000" dirty="0">
                        <a:latin typeface="+mn-lt"/>
                        <a:cs typeface="Arial" panose="020B0604020202020204" pitchFamily="34" charset="0"/>
                      </a:endParaRPr>
                    </a:p>
                  </a:txBody>
                  <a:tcPr/>
                </a:tc>
                <a:tc>
                  <a:txBody>
                    <a:bodyPr/>
                    <a:lstStyle/>
                    <a:p>
                      <a:pPr algn="l">
                        <a:defRPr sz="600"/>
                      </a:pPr>
                      <a:r>
                        <a:rPr lang="en-IN" dirty="0"/>
                        <a:t>Android tablet designed especially for smart retail warehouse and factory workers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All on top of MIL-STD 810G and IP65 certifications and AEMS</a:t>
                      </a:r>
                      <a:endParaRPr lang="en-IN" sz="1000" dirty="0">
                        <a:latin typeface="+mn-lt"/>
                        <a:cs typeface="Arial" panose="020B0604020202020204" pitchFamily="34" charset="0"/>
                      </a:endParaRPr>
                    </a:p>
                  </a:txBody>
                  <a:tcPr/>
                </a:tc>
                <a:tc>
                  <a:txBody>
                    <a:bodyPr/>
                    <a:lstStyle/>
                    <a:p>
                      <a:pPr algn="l">
                        <a:defRPr sz="600"/>
                      </a:pPr>
                      <a:r>
                        <a:rPr lang="en-IN" dirty="0"/>
                        <a:t>The deviceÃƒâ€šÃ‚â€™s MIL-STD 810G and IP54 certifications combined with an Intel Celeron processor and 64 GB of eMMC storage space make it a reliable  and convenient  option for quick work on the go</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246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Like this content?</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Sign up for the free PCR Daily Digest email service to get the latest tech news straight to your inbox</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These new refreshed models bring exciting updates across the board giving gamers of all levels and types something to look forward  to</a:t>
                      </a:r>
                      <a:endParaRPr lang="en-IN" sz="1000" dirty="0">
                        <a:latin typeface="+mn-lt"/>
                        <a:cs typeface="Arial" panose="020B0604020202020204" pitchFamily="34" charset="0"/>
                      </a:endParaRPr>
                    </a:p>
                  </a:txBody>
                  <a:tcPr/>
                </a:tc>
                <a:tc>
                  <a:txBody>
                    <a:bodyPr/>
                    <a:lstStyle/>
                    <a:p>
                      <a:pPr algn="l">
                        <a:defRPr sz="600"/>
                      </a:pPr>
                      <a:r>
                        <a:rPr lang="en-IN" dirty="0"/>
                        <a:t>At AcerÃƒâ€šÃ‚â€™s online global press conference the company announced significant new updates to four of its popular  gaming notebooks: the Predator Helios 700 Predator Helios 300 Predator Triton 300 and Nitro 7</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247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2070 SUPER graphics deliver the performance needed to drive fast displays with high refresh rates for blur-free seamless  visuals even in the most demanding of AAA games</a:t>
                      </a:r>
                      <a:endParaRPr lang="en-IN" sz="1000" dirty="0">
                        <a:latin typeface="+mn-lt"/>
                        <a:cs typeface="Arial" panose="020B0604020202020204" pitchFamily="34" charset="0"/>
                      </a:endParaRPr>
                    </a:p>
                  </a:txBody>
                  <a:tcPr/>
                </a:tc>
                <a:tc>
                  <a:txBody>
                    <a:bodyPr/>
                    <a:lstStyle/>
                    <a:p>
                      <a:pPr algn="l">
                        <a:defRPr sz="600"/>
                      </a:pPr>
                      <a:r>
                        <a:rPr lang="en-IN" dirty="0"/>
                        <a:t>The Predator Helios 700 featuring the iconic sliding HyperDrift keyboard has been upgraded to include either an overclockable 10th Gen Intel Core i9-10980HK or i7-10875H processor and NVIDIA GeForce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To keep the notebooks operating at peak performance and optimal temperature Acer has equipped the notebooks with enhanced  thermal designs new cooling technologies and additional heat pipes</a:t>
                      </a:r>
                      <a:endParaRPr lang="en-IN" sz="1000" dirty="0">
                        <a:latin typeface="+mn-lt"/>
                        <a:cs typeface="Arial" panose="020B0604020202020204" pitchFamily="34" charset="0"/>
                      </a:endParaRPr>
                    </a:p>
                  </a:txBody>
                  <a:tcPr/>
                </a:tc>
                <a:tc>
                  <a:txBody>
                    <a:bodyPr/>
                    <a:lstStyle/>
                    <a:p>
                      <a:pPr algn="l">
                        <a:defRPr sz="600"/>
                      </a:pPr>
                      <a:r>
                        <a:rPr lang="en-IN" dirty="0"/>
                        <a:t>RTX 2080 SUPER or RTX 2070 SUPER graphics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249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Designed for racing games they feature a 15 mm of keycap curvature that enables gamers to make finer  and more controlled movements in-game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700Ãƒâ€šÃ‚â€™s beautiful 173-inch 144 Hz FHD IPS1 display and NVIDIA G-SYNC technology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keyboard which features per-key RGB lighting and anti-ghosting has been updated to include MagTek mechanical switches for the WASD keys and a set of new racing keys which offer increased  precision</a:t>
                      </a:r>
                      <a:endParaRPr lang="en-IN" sz="1000" dirty="0">
                        <a:latin typeface="+mn-lt"/>
                        <a:cs typeface="Arial" panose="020B0604020202020204" pitchFamily="34" charset="0"/>
                      </a:endParaRPr>
                    </a:p>
                  </a:txBody>
                  <a:tcPr/>
                </a:tc>
                <a:tc>
                  <a:txBody>
                    <a:bodyPr/>
                    <a:lstStyle/>
                    <a:p>
                      <a:pPr algn="l">
                        <a:defRPr sz="600"/>
                      </a:pPr>
                      <a:r>
                        <a:rPr lang="en-IN" dirty="0"/>
                        <a:t>Fast PCIe NVMe Solid State Drives in RAID 0 keep everything lightning fast and games will roar to life on the Helios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unique streaming solution has been pioneered by ABB in Norway and was first commercially applied in offshore oil and gas earlier this year at OKEAÃƒâ€šÃ‚â€™s Draugen platform</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companys digital data streaming service ABB AbilityÃƒâ€šÃ‚â„¢ EdgeInsight is transmitted safely right from the heart of the control  system without any filtering or intermediate storage in databases empowering better  use of the utilityÃƒâ€šÃ‚â€™s operational data and environmental sustainability </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Hitachi claimed that the combination of the power grid business with its advanced digital technologies will provide  innovative  energy solutions</a:t>
                      </a:r>
                      <a:endParaRPr lang="en-IN" sz="1000" dirty="0">
                        <a:latin typeface="+mn-lt"/>
                        <a:cs typeface="Arial" panose="020B0604020202020204" pitchFamily="34" charset="0"/>
                      </a:endParaRPr>
                    </a:p>
                  </a:txBody>
                  <a:tcPr/>
                </a:tc>
                <a:tc>
                  <a:txBody>
                    <a:bodyPr/>
                    <a:lstStyle/>
                    <a:p>
                      <a:pPr algn="l">
                        <a:defRPr sz="600"/>
                      </a:pPr>
                      <a:r>
                        <a:rPr lang="en-IN" dirty="0"/>
                        <a:t>03 July 2020 ABB has signed an extension to its existing service contract with Hvaler Kommune part of a group of islands in the southern part of Norway to provide  cutting-edge digital services to minimise water leakage  and improve  operational efficiency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251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custom-engineered cooling technology ensures that the device runs at an optimal temperature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notebook features dual fans including one newly-designed 4th Generation AeroBlade 3D fan that reduces noise while increasing airflow and Acer CoolBoost which allows manual adjustment of the fans  to ensure  that critical  areas receive continuous cooling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headphones it provides an authentic audio experience letting sounds be heard as they were meant to be whether near or far and has specifically tuned sound modes that are optimized for different game genres strategy RPG or FPS</a:t>
                      </a:r>
                      <a:endParaRPr lang="en-IN" sz="1000" dirty="0">
                        <a:latin typeface="+mn-lt"/>
                        <a:cs typeface="Arial" panose="020B0604020202020204" pitchFamily="34" charset="0"/>
                      </a:endParaRPr>
                    </a:p>
                  </a:txBody>
                  <a:tcPr/>
                </a:tc>
                <a:tc>
                  <a:txBody>
                    <a:bodyPr/>
                    <a:lstStyle/>
                    <a:p>
                      <a:pPr algn="l">
                        <a:defRPr sz="600"/>
                      </a:pPr>
                      <a:r>
                        <a:rPr lang="en-IN" dirty="0"/>
                        <a:t>Predator Triton 300 gaming notebook has been refreshed to include a 10th Gen Intel Core H-series processor up to</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253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up to three slots for high-speed M2 SSDs up to 1 TB in RAID 0 configuration up to 32 GB of DDR4 2933 memory Killer  Ethernet E2600 and Intel Wi-Fi 6 game load and response times are incredibly quick</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Nitro 7 Ãƒâ€šÃ‚â€“ Sleek Metal Design for Gaming on the Go AcerÃƒâ€šÃ‚â€™s</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Its sleek metal chassis measures just 199 mm 078 inches thin and 25 kg 551 lbs but still manages to pack in a 10th Gen Intel Core H-series processor and up to a GeForce</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All this performance is housed in a thin and lightweight metal chassis that measures just 199 mm 078 inches thin  and 21 kg 463 lbs making it easy  to game on the go</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Nitro 7 Ãƒâ€šÃ‚â€“ Sleek Metal Design for Gaming on the Go AcerÃƒâ€šÃ‚â€™s</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Its sleek metal chassis measures just 199 mm 078 inches thin and 25 kg 551 lbs but still manages to pack in a 10th Gen Intel Core H-series processor and up to a GeForce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up to three slots for high-speed M2 SSDs up to 1 TB in RAID 0 configuration up to 32 GB of DDR4 2933 memory Killer  Ethernet E2600 and Intel Wi-Fi 6 game load and response times are incredibly quick</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All this performance is housed in a thin and lightweight metal chassis that measures just 199 mm 078 inches thin  and 21 kg 463 lbs making it easy  to game on the go</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254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On top of the performance this makes possible a 156-inch non-glare FHD IPS display with a 144 Hz refresh  rate and 3 ms response allows for sharp  visuals and smooth blur-free gameplay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Like this content?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Sign up for the free PCR Daily Digest email service to get the latest tech news straight to your inbox</a:t>
                      </a:r>
                      <a:endParaRPr lang="en-IN" sz="1000" dirty="0">
                        <a:latin typeface="+mn-lt"/>
                        <a:cs typeface="Arial" panose="020B0604020202020204" pitchFamily="34" charset="0"/>
                      </a:endParaRPr>
                    </a:p>
                  </a:txBody>
                  <a:tcPr/>
                </a:tc>
                <a:tc>
                  <a:txBody>
                    <a:bodyPr/>
                    <a:lstStyle/>
                    <a:p>
                      <a:pPr algn="l">
                        <a:defRPr sz="600"/>
                      </a:pPr>
                      <a:r>
                        <a:rPr lang="en-IN" dirty="0"/>
                        <a:t>The Nitro 7Ãƒâ€šÃ‚â€™s thermal design includes dual fans a quad exhaust port design and Acer CoolBoost technology adjustable  in NitroSense to increase  fan speed by 10% and CPU/GPU cooling by 9% compared to auto-mode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255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Kolkata : Acer today launched Enduro its new line of rugged notebooks and tablets specially designed to provide  the durability portability and performance needed by professionals working in the field</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First responders and industrial manufacturing workers will find the Acer Enduro N7 to be a reliable companion while event producers and outdoor hobbyists will appreciate  the thin-and-light yet durable  Enduro N3</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Ãƒâ€šÃ‚â€œWith an increasingly modern workforce more and more mobile devices are being deployed in the field where they are subject to harsher handling</a:t>
                      </a:r>
                      <a:endParaRPr lang="en-IN" sz="1000" dirty="0">
                        <a:latin typeface="+mn-lt"/>
                        <a:cs typeface="Arial" panose="020B0604020202020204" pitchFamily="34" charset="0"/>
                      </a:endParaRPr>
                    </a:p>
                  </a:txBody>
                  <a:tcPr/>
                </a:tc>
                <a:tc>
                  <a:txBody>
                    <a:bodyPr/>
                    <a:lstStyle/>
                    <a:p>
                      <a:pPr algn="l">
                        <a:defRPr sz="600"/>
                      </a:pPr>
                      <a:r>
                        <a:rPr lang="en-IN" dirty="0"/>
                        <a:t>Enduro our new line of rugged notebooks and tablets was created to provide our customers with the durability and performance that gets the job doneÃƒâ€šÃ‚â€ said Andrew Chuang General Manager Rugged  Computing Acer Inc Acer Enduro N7 Rugged  Notebook</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256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For those working long days the Enduro N7 comes with dual batteries: one hot-swappable battery with a long 10-hour[ii] life and another built-in bridge battery</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durability makes the device suitable for work hot or cold and its 700-nit 14-inch FHD screen offers excellent  visibility whether inside or outside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Acer Enduro N7 is a rugged notebook constructed with shock-absorbent materials to offer the reliability needed by first responders field and industrial manufacturing workers while on the job</a:t>
                      </a:r>
                      <a:endParaRPr lang="en-IN" sz="1000" dirty="0">
                        <a:latin typeface="+mn-lt"/>
                        <a:cs typeface="Arial" panose="020B0604020202020204" pitchFamily="34" charset="0"/>
                      </a:endParaRPr>
                    </a:p>
                  </a:txBody>
                  <a:tcPr/>
                </a:tc>
                <a:tc>
                  <a:txBody>
                    <a:bodyPr/>
                    <a:lstStyle/>
                    <a:p>
                      <a:pPr algn="l">
                        <a:defRPr sz="600"/>
                      </a:pPr>
                      <a:r>
                        <a:rPr lang="en-IN" dirty="0"/>
                        <a:t>MIL-810G and IP65 certified[i] the device has been engineered to withstand drops onto the hardest flooring and to resist the ingress of dust  and water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257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Enduro N7 is also very secure: hardware-level Trusted Platform Module TPM 20 checks for any signs of intrusion  during startup and the Acer Enduro Manageability Suite AEMS serves to help  protect  the device while also making it easy  to deploy services or system configurations across many devices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Acer Enduro N3 Rugged Notebook</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addition to being able to physically survive chaotic work environments the Enduro N7 is equipped with the technology necessary to thrive  in a modern  work place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 quad-core 8th Gen Intel CoreÃƒâ€šÃ‚â„¢ i5 CPU offers enough power to smoothly navigate between several different applications and work on multiple tasks at the same time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260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Cameras and barcode scanners may also be enabled or disabled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Cameras and barcode scanners may also be enabled or disabled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ability to remotely enable/disable access to I/O ports [iv] </a:t>
                      </a:r>
                      <a:endParaRPr lang="en-IN" sz="1000" dirty="0">
                        <a:latin typeface="+mn-lt"/>
                        <a:cs typeface="Arial" panose="020B0604020202020204" pitchFamily="34" charset="0"/>
                      </a:endParaRPr>
                    </a:p>
                  </a:txBody>
                  <a:tcPr/>
                </a:tc>
                <a:tc>
                  <a:txBody>
                    <a:bodyPr/>
                    <a:lstStyle/>
                    <a:p>
                      <a:pPr algn="l">
                        <a:defRPr sz="600"/>
                      </a:pPr>
                      <a:r>
                        <a:rPr lang="en-IN" dirty="0"/>
                        <a:t>The Acer Enduro T5 ET510-51W is a durable and rugged 10-inch Windows tablet designed for long periods of work in extreme environments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261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All on top of MIL-STD 810G and IP65 certifications and AEMS</a:t>
                      </a:r>
                      <a:endParaRPr lang="en-IN" sz="1000" dirty="0">
                        <a:latin typeface="+mn-lt"/>
                        <a:cs typeface="Arial" panose="020B0604020202020204" pitchFamily="34" charset="0"/>
                      </a:endParaRPr>
                    </a:p>
                  </a:txBody>
                  <a:tcPr/>
                </a:tc>
                <a:tc>
                  <a:txBody>
                    <a:bodyPr/>
                    <a:lstStyle/>
                    <a:p>
                      <a:pPr algn="l">
                        <a:defRPr sz="600"/>
                      </a:pPr>
                      <a:r>
                        <a:rPr lang="en-IN" dirty="0"/>
                        <a:t>The deviceÃƒâ€šÃ‚â€™s MIL-STD 810G4 and IP54 certifications combined with an Intel Celeron processor and 64 GB of eMMC storage space make it a reliable  and convenient  option for quick work on the go</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MIL-STD 810G[v] and IP54 certified the device also features a range of optional accessories and programmable keys that enable  it to be adapted to a variety  of unique  environments</a:t>
                      </a:r>
                      <a:endParaRPr lang="en-IN" sz="1000" dirty="0">
                        <a:latin typeface="+mn-lt"/>
                        <a:cs typeface="Arial" panose="020B0604020202020204" pitchFamily="34" charset="0"/>
                      </a:endParaRPr>
                    </a:p>
                  </a:txBody>
                  <a:tcPr/>
                </a:tc>
                <a:tc>
                  <a:txBody>
                    <a:bodyPr/>
                    <a:lstStyle/>
                    <a:p>
                      <a:pPr algn="l">
                        <a:defRPr sz="600"/>
                      </a:pPr>
                      <a:r>
                        <a:rPr lang="en-IN" dirty="0"/>
                        <a:t>Android tablet designed especially for smart retail warehouse and factory workers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269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line is ideal for creators performing 3D modeling editing static imagery and performing rendering tasks</a:t>
                      </a:r>
                      <a:endParaRPr lang="en-IN" sz="1000" dirty="0">
                        <a:latin typeface="+mn-lt"/>
                        <a:cs typeface="Arial" panose="020B0604020202020204" pitchFamily="34" charset="0"/>
                      </a:endParaRPr>
                    </a:p>
                  </a:txBody>
                  <a:tcPr/>
                </a:tc>
                <a:tc>
                  <a:txBody>
                    <a:bodyPr/>
                    <a:lstStyle/>
                    <a:p>
                      <a:pPr algn="l">
                        <a:defRPr sz="600"/>
                      </a:pPr>
                      <a:r>
                        <a:rPr lang="en-IN" dirty="0"/>
                        <a:t>The CM3271K model offers a 4K UHD 3840 x 2160 screen with a 4 ms G to G response time 60 Hz refresh  rate and a wide color gamut supporting  99% of the Adobe RGB color space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ideal for professional designers that need to quickly and smoothly perform tasks requiring superb color accuracy blur-free display and a wide color range as well as outstanding  HDR and reliable  compatibility</a:t>
                      </a:r>
                      <a:endParaRPr lang="en-IN" sz="1000" dirty="0">
                        <a:latin typeface="+mn-lt"/>
                        <a:cs typeface="Arial" panose="020B0604020202020204" pitchFamily="34" charset="0"/>
                      </a:endParaRPr>
                    </a:p>
                  </a:txBody>
                  <a:tcPr/>
                </a:tc>
                <a:tc>
                  <a:txBody>
                    <a:bodyPr/>
                    <a:lstStyle/>
                    <a:p>
                      <a:pPr algn="l">
                        <a:defRPr sz="600"/>
                      </a:pPr>
                      <a:r>
                        <a:rPr lang="en-IN" dirty="0"/>
                        <a:t>The large screens support the design process and facilitate collaboration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270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While the PC is equipped with 4GB of RAM out of the box Acer says we can expand the memory up to 8GB</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Acer also mentioned that the PCs will have up to six USB ports with at least two Gen 31 Gen 1 USB-A for faster  data transfers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In a bid to cater to rising E-learning demand Acer has launched its Veriton N series of affordable  business PCs in India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has managed to achieve an all-in-one PC experience by designing the desktop in an ultra-small form factor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03 July 2020 ABB has signed an extension to its existing service contract with Hvaler Kommune part of a group of islands in the southern part of Norway to provide  cutting-edge digital services to minimise water leakage  and improve  operational efficiency</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companys digital data streaming service ABB AbilityÃƒâ€šÃ‚â„¢ EdgeInsight is transmitted safely right from the heart of the control  system without any filtering or intermediate storage in databases empowering better  use of the utilityÃƒâ€šÃ‚â€™s operational data and environmental sustainability </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Hitachi claimed that the combination of the power grid business with its advanced digital technologies will provide  innovative  energy solutions</a:t>
                      </a:r>
                      <a:endParaRPr lang="en-IN" sz="1000" dirty="0">
                        <a:latin typeface="+mn-lt"/>
                        <a:cs typeface="Arial" panose="020B0604020202020204" pitchFamily="34" charset="0"/>
                      </a:endParaRPr>
                    </a:p>
                  </a:txBody>
                  <a:tcPr/>
                </a:tc>
                <a:tc>
                  <a:txBody>
                    <a:bodyPr/>
                    <a:lstStyle/>
                    <a:p>
                      <a:pPr algn="l">
                        <a:defRPr sz="600"/>
                      </a:pPr>
                      <a:r>
                        <a:rPr lang="en-IN" dirty="0"/>
                        <a:t>The unique streaming solution has been pioneered by ABB in Norway and was first commercially applied in offshore oil and gas earlier this year at OKEAÃƒâ€šÃ‚â€™s Draugen platform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Neutral</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271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In a bid to cater to rising E-learning demand Acer has launched its Veriton N series of affordable  business PCs in India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has managed to achieve an all-in-one PC experience by designing the desktop in an ultra-small form factor</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Sudhir Goel Chief of commercial group Acer India said that the new Acer Veriton N series of PCs will be affordable  and fulfil the demand for E-learning enterprises and small businesses in the country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hopes that by launching Affordable PCs they can lead the way by setting a precedent for the industry in the forthcoming quarters of 2020</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272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Acer also mentioned that the PCs will have up to six USB ports with at least two Gen 31 Gen 1 USB-A for faster  data transfers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Sudhir Goel Chief of commercial group Acer India said that the new Acer Veriton N series of PCs will be affordable  and fulfil the demand for E-learning enterprises and small businesses in the country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While the PC is equipped with 4GB of RAM out of the box Acer says we can expand the memory up to 8GB</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hopes that by launching Affordable PCs they can lead the way by setting a precedent for the industry in the forthcoming quarters of 2020</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274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Brightness is also getting a slight boost to 300 nits up from 275</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They are still sticking to a full HD panel but again in this price range that is to be expected and with the rest of the spec bumps  this should still lead to a noticeable improvement  for gamers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Thermal performance is another area that Acer looked to address with the 2020 version of the Nitro 5 with a dual-fan system and more extensive  heat vents that Acer claims add up to a 25% improvement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rest of the internals include M2 NVMe PCIe SSDs up to 32GB of RAM Wi-Fi 6 and Killer Ethernet E2600 to ensure  that you have the fastest  connectivity options available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275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Acer India on Monday announced the latest addition to its thin and light notebook series with Acer Swift  3 at a starting price of Rs 59999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device is equipped with Windows 10 Microsoft Office 2019 DTS Audio and micro-speaker distortion prevention for the optimum  sound experience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features Dual-band WIFI-6 which aims to improve the average network throughput by up to 3 times and reduces latency  up to 75 per cent compared to WiFi-5</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Acer Swift 3 houses a narrow-bezel display offering 8273 per cent screen-to-body ratio with a 14-inch Full HD IPS display and 1595 mm thin  chassis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277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In terms of storage the Acer Swift 3 laptop comes with 512 GB of NVMe SSD storage that offers up to 8Gb/s of transfer speeds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laptop has a 3-cell 48-WH Li-iON battery that as per the company is capable of offering up to 12 hours of backup</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new Swift 3 from Acer comes with a 14Ãƒâ€šÃ‚â€ IPS LCD display with a Full HD 1920 x 1080 resolution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Swift 3 SF314-42 Specifications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280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It delivers up to 11 hours of battery life and offers fast charging capabilities; 30 minutes charging can provide  approximately 4 hours of battery life in video playback Speaking on this occasion Chandrahas Panigrahi CMO &amp; Consumer Business Head Acer India said Ãƒâ€šÃ‚â€œWe are also extremely proud  to be the first ones in India to launch a laptop with AMD RyzenÃƒâ€šÃ‚â„¢ 4000 series processor specially designed for mobile working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As we continue to expand our thin and light range of devices our goal has always been to offer consumers with a device that can easily function both for work as well as for play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Packed with powerful and brilliant features the New Swift 3 will be a perfect fit for a modern  lifestyle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fact that Swift 3 weighs only 12 kg making it super portable ideal for slipping in a bag and working on the goÃƒâ€šÃ‚â€ Vinay Sinha Managing Director Sales AMD India Pvt Ltd said Ãƒâ€šÃ‚â€œAcer and AMD together have brought powerful  computing experiences to consumers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281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Delivering amazing performance and productivity</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new Swift 3 enables consumers to push their boundaries in an ultra-thin form factor led by AMDÃƒâ€šÃ‚â€™s innovative  7nm technology and Zen2 core architectureÃƒâ€šÃ‚â€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added Ãƒâ€šÃ‚â€œConsumers today want superior performance and battery life for work play and entertainment in a portable  and stylish device</a:t>
                      </a:r>
                      <a:endParaRPr lang="en-IN" sz="1000" dirty="0">
                        <a:latin typeface="+mn-lt"/>
                        <a:cs typeface="Arial" panose="020B0604020202020204" pitchFamily="34" charset="0"/>
                      </a:endParaRPr>
                    </a:p>
                  </a:txBody>
                  <a:tcPr/>
                </a:tc>
                <a:tc>
                  <a:txBody>
                    <a:bodyPr/>
                    <a:lstStyle/>
                    <a:p>
                      <a:pPr algn="l">
                        <a:defRPr sz="600"/>
                      </a:pPr>
                      <a:r>
                        <a:rPr lang="en-IN" dirty="0"/>
                        <a:t>We are delighted to take our collaboration to the next level with the launch of Swift 3 powered by RyzenÃƒâ€šÃ‚â„¢ 4000 series mobile processor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284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Work smarter and secure: The laptop is equipped with Windows 10 Microsoft Office 2019 DTS Audio featuring optimized bass response and micro-speaker distortion prevention  for optimum  sound experience</a:t>
                      </a:r>
                      <a:endParaRPr lang="en-IN" sz="1000" dirty="0">
                        <a:latin typeface="+mn-lt"/>
                        <a:cs typeface="Arial" panose="020B0604020202020204" pitchFamily="34" charset="0"/>
                      </a:endParaRPr>
                    </a:p>
                  </a:txBody>
                  <a:tcPr/>
                </a:tc>
                <a:tc>
                  <a:txBody>
                    <a:bodyPr/>
                    <a:lstStyle/>
                    <a:p>
                      <a:pPr algn="l">
                        <a:defRPr sz="600"/>
                      </a:pPr>
                      <a:r>
                        <a:rPr lang="en-IN" dirty="0"/>
                        <a:t>Using full function USB C super speed USB 10Gbps users get superfast data transfer and display port functionality and it can be used for power delivery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also allows interaction with Cortana while the device is in Modern Standby mode</a:t>
                      </a:r>
                      <a:endParaRPr lang="en-IN" sz="1000" dirty="0">
                        <a:latin typeface="+mn-lt"/>
                        <a:cs typeface="Arial" panose="020B0604020202020204" pitchFamily="34" charset="0"/>
                      </a:endParaRPr>
                    </a:p>
                  </a:txBody>
                  <a:tcPr/>
                </a:tc>
                <a:tc>
                  <a:txBody>
                    <a:bodyPr/>
                    <a:lstStyle/>
                    <a:p>
                      <a:pPr algn="l">
                        <a:defRPr sz="600"/>
                      </a:pPr>
                      <a:r>
                        <a:rPr lang="en-IN" dirty="0"/>
                        <a:t>6 AX200 + BT 50 for smooth internet connectivity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285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Pricing and Availability: Swift 3 is available in Silver color at a starting price from Rs 59999 on Acer E-store https://storeacercom/en-in/  and authorized retail outlets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Acer Swift 3 houses a narrow-bezel display offering 8273 per cent screen-to-body ratio with a 14-inch Full HD IPS display and 1595 mm thin  chassis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features Dual band WIFI-6 which aims to improve the average network throughout by up to 3 times and reduces latency  up to 75 per cent compared to WiFi-5</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Password free access gives users quicker access to the notebook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286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So itÃƒâ€šÃ‚â€™s new Aspire 7 gaming laptop series is equipped last-gen CPUs ie 9th Gen Intel Core CPUs &amp; AMD Ryzen 3000 mobile CPUs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is known for its value-for-money laptops and indeed upgrading its much popular Aspire lineup with powerful  gaming capable  hardware is a smart  move by Acer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Acer Aspire 7 features a 156 inch</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device is equipped with Windows 10 Microsoft Office 2019 DTS Audio and micro-speaker distortion prevention for optimum  sound experience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Acer is known for its value-for-money laptops and indeed upgrading its much popular Aspire lineup with powerful  gaming capable  hardware is a smart  move by Acer</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So itÃƒâ€šÃ‚â€™s new Aspire 7 gaming laptop series is equipped last-gen CPUs ie 9th Gen Intel Core CPUs &amp; AMD Ryzen 3000 mobile CPUs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Acer Aspire 7 features a 156 inch</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device is equipped with Windows 10 Microsoft Office 2019 DTS Audio and micro-speaker distortion prevention for optimum  sound experience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solution will capture real-time asset operation data allowing plant operators a Ãƒâ€šÃ‚â€œbirdÃƒâ€šÃ‚â€™s eye viewÃƒâ€šÃ‚â€ of their facility assets and the tools to move from a reactive to a proactive  approach to asset maintenance planning which can result in decreased equipment failure  and reduced maintenance and energy consumption cost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Sinopec announced a plan in 2014 to double its energy efficiency from the current level by 2025</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predictive maintenance software solution will enable Qingdao Refining and Chemical Co Ltd a holding company of Sinopec to closely monitor the health of its critical  power assets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As one of the companyÃƒâ€šÃ‚â€™s key science and technology projects itÃƒâ€šÃ‚â€™s estimated that ABBÃƒâ€šÃ‚â€™s APM solution will optimize  energy efficiency  performance by 15% after delivery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High Voltage Switchgear (Xiamen) Co.,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Combined they suck down about 20 million gallons of diesel fuel a year which means they are spewing  enormous  amounts of carbon dioxide and particulate matter in their wake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Please enable JavaScript to continue using this application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State of Washington operates the one of the largest ferry fleets in world</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Visitors to the Seattle area are well familiar with the sight of its green and white ferries crisscrossing Puget Sound all day every day almost all of them powered by diesel engines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287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laptop has considerably narrower bezels to what weÃƒâ€šÃ‚â€™ve seen previously on a gaming laptop with a modest  8161% screen-to-body ratio</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laptop is indeed sleek considering the fact you can game on it weighs just 215 kg</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3 cell 48 WHr Li-ion battery promises a battery life up to 85 hours and comes included with a 135 W AC Adapter</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Full HD LED Backlit ComfyView TFT LCD D=display with 16:9 aspect ratio</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288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base variant of this Acer Aspire 7 laptop with 9th Gen Core i5-9300H &amp; 8 GB DDR4 RAM along with 512 GB SSD &amp; NVIDIA Geforce GTX 1650 is available for just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Acer has announced the expansion of its gaming portfolio in India with the launch of Aspire 7 gaming laptop</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new Acer Aspire 7 is aimed at casual gamers who want a take-anywhere laptop</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new Aspire 7 gaming laptop features a 156-inch FHD display and weighs about 215 kg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289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Wi-Fi 6 users will get easy updates to the latest information with a full range of connectivity options says the company</a:t>
                      </a:r>
                      <a:endParaRPr lang="en-IN" sz="1000" dirty="0">
                        <a:latin typeface="+mn-lt"/>
                        <a:cs typeface="Arial" panose="020B0604020202020204" pitchFamily="34" charset="0"/>
                      </a:endParaRPr>
                    </a:p>
                  </a:txBody>
                  <a:tcPr/>
                </a:tc>
                <a:tc>
                  <a:txBody>
                    <a:bodyPr/>
                    <a:lstStyle/>
                    <a:p>
                      <a:pPr algn="l">
                        <a:defRPr sz="600"/>
                      </a:pPr>
                      <a:r>
                        <a:rPr lang="en-IN" dirty="0"/>
                        <a:t>In terms of connectivity the Aspire 7 has HDMI and USB 32 ports as well as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Adding to the display features are Acers own suite of Color Intelligence and ExaColor software with the two narrow bezels and an 8161% screen-to-body ratio</a:t>
                      </a:r>
                      <a:endParaRPr lang="en-IN" sz="1000" dirty="0">
                        <a:latin typeface="+mn-lt"/>
                        <a:cs typeface="Arial" panose="020B0604020202020204" pitchFamily="34" charset="0"/>
                      </a:endParaRPr>
                    </a:p>
                  </a:txBody>
                  <a:tcPr/>
                </a:tc>
                <a:tc>
                  <a:txBody>
                    <a:bodyPr/>
                    <a:lstStyle/>
                    <a:p>
                      <a:pPr algn="l">
                        <a:defRPr sz="600"/>
                      </a:pPr>
                      <a:r>
                        <a:rPr lang="en-IN" dirty="0"/>
                        <a:t>It comes with an LED-backlit keyboard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290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Meanwhile Lenovos PEN market size TAM is expected to grow strongly in two to three years revealing that the PC boom  is expected to last longer than expected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Recommended BofAs US team is optimistic that PC glory revising global PC/NB shipments to a quarter-on-quarter increase  of 6 percent and 7 percent and a full-year decline  of 11 percent and 95 percent while a 02 percent decline  and growth  of 04 percent in 2021</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Meanwhile Lenovos PEN market size TAM is expected to grow strongly in two to three years revealing that the PC boom  is expected to last longer than expected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Economic Daily which provides Facebooks Lower Asia-Pacific hardware report has seen a surge in home-based and home-based learning opportunities with surveys pointing to acer Asus Chromebook shipments to Season 2 and Acers visibility in the third quarter</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Housing economic outbreak following the release of the five major foundry positive outlook domestic and foreign legal persons optimistic  about pen and electricity shipments to the second half of the year further repair of the concept of stock financial measures including the latest umea securities to buy  Acer 2353 Guangda two major index stocks large-scale investors named Hon Hai And Asus asus etc  is expected to become May revenue and even the second quarter of the earnings bright  spot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Recommended BofAs US team is optimistic that PC glory revising global PC/NB shipments to a quarter-on-quarter increase  of 6 percent and 7 percent and a full-year decline  of 11 percent and 95 percent while a 02 percent decline  and growth  of 04 percent in 2021</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Economic Daily which provides Facebooks Lower Asia-Pacific hardware report has seen a surge in home-based and home-based learning opportunities with surveys pointing to acer Asus Chromebook shipments to Season 2 and Acers visibility in the third quarter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Housing economic outbreak following the release of the five major foundry positive outlook domestic and foreign legal persons optimistic  about pen and electricity shipments to the second half of the year further repair of the concept of stock financial measures including the latest umea securities to buy  Acer 2353 Guangda two major index stocks large-scale investors named Hon Hai And Asus asus etc  is expected to become May revenue and even the second quarter of the earnings bright  spot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291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BofA further said that Guangda due to server steam regardless of the second quarter and the first half of shipments have double-digit growth  can be expected but Renbao by the component strained  the first half will be flat and The Shuo this quarter shipment estimate quarter increased  by 50% to 60% mainly low base period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As for the shell factory can be Foxconn this season NB will also be good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launches Aspire 7 gaming laptop in India New Delhi May 26 IANS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India on Tuesday launched a new gaminig laptop Aspire 7 in four new variants at a starting price of Rs 54990</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292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new Aspire 7 gaming laptop features 156-inch screen with a large screen-to-body ratio and weighs 215 Kg</a:t>
                      </a:r>
                      <a:endParaRPr lang="en-IN" sz="1000" dirty="0">
                        <a:latin typeface="+mn-lt"/>
                        <a:cs typeface="Arial" panose="020B0604020202020204" pitchFamily="34" charset="0"/>
                      </a:endParaRPr>
                    </a:p>
                  </a:txBody>
                  <a:tcPr/>
                </a:tc>
                <a:tc>
                  <a:txBody>
                    <a:bodyPr/>
                    <a:lstStyle/>
                    <a:p>
                      <a:pPr algn="l">
                        <a:defRPr sz="600"/>
                      </a:pPr>
                      <a:r>
                        <a:rPr lang="en-IN" dirty="0"/>
                        <a:t>It can be equipped with up to 9th-gen Intel Core i7 processor or AMD Ryzen 3000 along with latest NVIDIA graphics to keep everything running at its optimum  speed</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device gives professionals a max of 1TB M2 PCIe SSD and up to 32GB DDR4 SO-DIMM RAM where users have enough  power and storage to carry out their tasks</a:t>
                      </a:r>
                      <a:endParaRPr lang="en-IN" sz="1000" dirty="0">
                        <a:latin typeface="+mn-lt"/>
                        <a:cs typeface="Arial" panose="020B0604020202020204" pitchFamily="34" charset="0"/>
                      </a:endParaRPr>
                    </a:p>
                  </a:txBody>
                  <a:tcPr/>
                </a:tc>
                <a:tc>
                  <a:txBody>
                    <a:bodyPr/>
                    <a:lstStyle/>
                    <a:p>
                      <a:pPr algn="l">
                        <a:defRPr sz="600"/>
                      </a:pPr>
                      <a:r>
                        <a:rPr lang="en-IN" dirty="0"/>
                        <a:t>In terms of connectivity the Aspire 7 has HDMI and USB 32 ports as well as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293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trade Judge Cameron Elliot said notice posted on the agencyÃƒâ€šÃ‚â€™s website NOTE: Since the ITCÃƒâ€šÃ‚â€™s mission is to protect  US markets from unfair trade practices patent owners filing complaints  have to show their inventions are used in products they or their licensees sell in the US Judge found that said notice posted on the agencyÃƒâ€šÃ‚â€™s website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Intel and other companies could avoid an import ban after a US International Trade Commission judge found there was no violation  of Tela InnovationÃƒâ€šÃ‚â€™s patent rights under US trade law</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trade Judge Cameron Elliot said notice posted on the agencyÃƒâ€šÃ‚â€™s website NOTE: Since the ITCÃƒâ€šÃ‚â€™s mission is to protect  US markets from unfair trade practices patent owners filing complaints  have to show their inventions are used in products they or their licensees sell in the US Judge found that said notice posted on the agencyÃƒâ€šÃ‚â€™s website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Acer Intel and other companies could avoid an import ban after a US International Trade Commission judge found there was no violation  of Tela InnovationÃƒâ€šÃ‚â€™s patent rights under US trade law</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trade Judge Cameron Elliot said notice posted on the agencyÃƒâ€šÃ‚â€™s website NOTE: Since the ITCÃƒâ€šÃ‚â€™s mission is to protect  US markets from unfair trade practices patent owners filing complaints  have to show their inventions are used in products they or their licensees sell in the US Judge found that said notice posted on the agencyÃƒâ€šÃ‚â€™s website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Acer Intel and other companies could avoid an import ban after a US International Trade Commission judge found there was no violation  of Tela InnovationÃƒâ€šÃ‚â€™s patent rights under US trade law</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trade Judge Cameron Elliot said notice posted on the agencyÃƒâ€šÃ‚â€™s website NOTE: Since the ITCÃƒâ€šÃ‚â€™s mission is to protect  US markets from unfair trade practices patent owners filing complaints  have to show their inventions are used in products they or their licensees sell in the US Judge found that said notice posted on the agencyÃƒâ€šÃ‚â€™s website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Intel and other companies could avoid an import ban after a US International Trade Commission judge found there was no violation  of Tela InnovationÃƒâ€šÃ‚â€™s patent rights under US trade law</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294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Taipei June 26 CNA Acer Inc one of Taiwans leading PC vendors which is making efforts to transform  itself from a pure PC brand  to a lifestyle brand  has set up a new drinks business division and will put its own energy drink on sale in July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Chen said the PC market is mature with a lot of competition and that Acer cannot afford to just sit there to wait for any positive  change under such circumstances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Instead Chen said Acer has to do more vaulting itself over the business boundary which is why it is seeking to become a lifestyle brand  by selling beverages related to its core PC business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Chairman Jason Chen ??? told reporters earlier this week that Acer is launching its first energy drink named Predator Shot which is an extension of the product line from its gaming PC Predator series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297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These are the best laptops of 2020 Our pick of the best desktop PCs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How about the best PC games of 2020?</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flagship gaming laptop from Acer the Predator Helios 700 has been upgraded with an aim to offer the kind of performance youÃƒâ€šÃ‚â€™d usually expect from the best  gaming PCs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laptop then is going to be pretty powerful and will run hot as well Ãƒâ€šÃ‚â€“ especially with the overclockable CPU so Acer claims it has overhauled the thermal solution Ãƒâ€šÃ‚â€“ called Predator PowerGem Ãƒâ€šÃ‚â€“ with all models using the i9 chip to help  keep it cool</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299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thanks to new Predator FrostBlade fans which Acer claims will provide up to 15% more airflow</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also announced the Predator X25 monitor a 245-inch 1080p monitor with a huge 360Hz refresh rates and supports 99% of the sRGB color gamut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four new Predator XB3 series monitors: the 315-inch Predator XB323QK NV the 27-inch Predator XB273U GS and Predator XB273U GX plus the 245-inch Predator XB253Q GZ with up to 240Hz refresh  rates and up to 4K resolutions</a:t>
                      </a:r>
                      <a:endParaRPr lang="en-IN" sz="1000" dirty="0">
                        <a:latin typeface="+mn-lt"/>
                        <a:cs typeface="Arial" panose="020B0604020202020204" pitchFamily="34" charset="0"/>
                      </a:endParaRPr>
                    </a:p>
                  </a:txBody>
                  <a:tcPr/>
                </a:tc>
                <a:tc>
                  <a:txBody>
                    <a:bodyPr/>
                    <a:lstStyle/>
                    <a:p>
                      <a:pPr algn="l">
                        <a:defRPr sz="600"/>
                      </a:pPr>
                      <a:r>
                        <a:rPr lang="en-IN" dirty="0"/>
                        <a:t>RTX 2080 TI GPUs in SLI and better thermal performance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Even if youÃƒâ€šÃ‚â€™re not an environmentalist this is a good idea for the taxpayer because we expect it to pay for itself relatively quickly based on the price of fuel</a:t>
                      </a:r>
                      <a:endParaRPr lang="en-IN" sz="1000" dirty="0">
                        <a:latin typeface="+mn-lt"/>
                        <a:cs typeface="Arial" panose="020B0604020202020204" pitchFamily="34" charset="0"/>
                      </a:endParaRPr>
                    </a:p>
                  </a:txBody>
                  <a:tcPr/>
                </a:tc>
                <a:tc>
                  <a:txBody>
                    <a:bodyPr/>
                    <a:lstStyle/>
                    <a:p>
                      <a:pPr algn="l">
                        <a:defRPr sz="600"/>
                      </a:pPr>
                      <a:r>
                        <a:rPr lang="en-IN" dirty="0"/>
                        <a:t>Ãƒâ€šÃ‚â€œThis landmark project supports Washington StateÃƒâ€šÃ‚â€™s goal for 2050 to reduce emissions by 575 per cent below the emissions level in 2019 utilising a hybrid and electric propulsion solution that is space-efficient easy to install and flexible in operationÃƒâ€šÃ‚â€ Jay Hebert vice president of marine fabrication  at Vigor tells Cruise and Ferry magazine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Under the leadership of Washington Governor Jay Inslee Ãƒâ€šÃ‚â€” one of the few political leaders in the US who takes climate change seriously Ãƒâ€šÃ‚â€” the management of the state ferry system has made a serious commitment  to reducing pollution from its ferries by converting some existing vessels to electric power and calling for any new ferries to be primarily battery electric vessels</a:t>
                      </a:r>
                      <a:endParaRPr lang="en-IN" sz="1000" dirty="0">
                        <a:latin typeface="+mn-lt"/>
                        <a:cs typeface="Arial" panose="020B0604020202020204" pitchFamily="34" charset="0"/>
                      </a:endParaRPr>
                    </a:p>
                  </a:txBody>
                  <a:tcPr/>
                </a:tc>
                <a:tc>
                  <a:txBody>
                    <a:bodyPr/>
                    <a:lstStyle/>
                    <a:p>
                      <a:pPr algn="l">
                        <a:defRPr sz="600"/>
                      </a:pPr>
                      <a:r>
                        <a:rPr lang="en-IN" dirty="0"/>
                        <a:t>Now Vigor Shipyards which builds vessels in the Pacific Northwest has been awarded a contract to build new battery-powered Olympic class ferries for the state of Washington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300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Acer is one of the most committed manufacturers when it comes to Chromebooks and routinely releases new and iterated products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Acer also announced that it will continue to create products to help protect people against Covid-19</a:t>
                      </a:r>
                      <a:endParaRPr lang="en-IN" sz="1000" dirty="0">
                        <a:latin typeface="+mn-lt"/>
                        <a:cs typeface="Arial" panose="020B0604020202020204" pitchFamily="34" charset="0"/>
                      </a:endParaRPr>
                    </a:p>
                  </a:txBody>
                  <a:tcPr/>
                </a:tc>
                <a:tc>
                  <a:txBody>
                    <a:bodyPr/>
                    <a:lstStyle/>
                    <a:p>
                      <a:pPr algn="l">
                        <a:defRPr sz="600"/>
                      </a:pPr>
                      <a:r>
                        <a:rPr lang="en-IN" dirty="0"/>
                        <a:t>These monitors also come with RGB LightSense technology which beams colored light behind the monitor Ãƒâ€šÃ‚â€“ like  the Ambilight feature of Philips monitors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While a lot of the updates to AcerÃƒâ€šÃ‚â€™s gaming range arenÃƒâ€šÃ‚â€™t the most revolutionary changes weÃƒâ€šÃ‚â€™ve seen they do mean that the companyÃƒâ€šÃ‚â€™s gaming devices can go toe-to-toe with its competitors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3:2 aspect ratio should make it perfect for web content though we dont know if it will get bright  enough for outdoor usage just yet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you guessed it Ãƒâ€šÃ‚â€” features a 360-degree hinge giving it a comfortable tablet form factor when the keyboard is not needed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Its Chromebook Spin series is among the better known as it combines a 2-in-1 form factor that lets you flip the screen 360 degrees making it easy to transform  a Chromebook into an entertainment device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Being part of Intels Project Athena it packs a variety of 10th-gen Intel Core CPUs ranging from the Pentium Gold 6450U to the i7-10610U Depending on which version you choose you have a broad  selection of RAM options to look at: 4 8 or 16GB</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303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Like all of the other refreshes Acer has embraced Intels 10th Gen H-Series Core processors and NVIDIA RTX SUPER  graphics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Acer claims PowerGem has 383 times more vertical heat conductivity than copper which should help move heat more efficiently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Best online learning tools for kids: ABCmouse Reading IQ &amp; more You can also expect to get per-key RGB lighting on the keyboard and swappable WASD keys with adjustable  lighting and actuation points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Every model also includes three copper heat pipes a vapor chamber and AeroBlade 3D fans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305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6 AX1650i Killer Ethernet E3100G Dimensions 169 x 118 x 164 inches 430mm x 299mm x 417mm</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Theres also a big focus on cooling with Acers AeroBlade 3D fans and CoolBoost which lets you manually adjust fans  to bring cooling to critical  areas during intense  gaming sessions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The Predator Helios 300 sits below the 700 aiming to give you good bang for your buck</a:t>
                      </a:r>
                      <a:endParaRPr lang="en-IN" sz="1000" dirty="0">
                        <a:latin typeface="+mn-lt"/>
                        <a:cs typeface="Arial" panose="020B0604020202020204" pitchFamily="34" charset="0"/>
                      </a:endParaRPr>
                    </a:p>
                  </a:txBody>
                  <a:tcPr/>
                </a:tc>
                <a:tc>
                  <a:txBody>
                    <a:bodyPr/>
                    <a:lstStyle/>
                    <a:p>
                      <a:pPr algn="l">
                        <a:defRPr sz="600"/>
                      </a:pPr>
                      <a:r>
                        <a:rPr lang="en-IN" dirty="0"/>
                        <a:t>Up to 16GB DDR4-2933MHz Upgradeable to 32GB Graphics NVIDIA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306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FHD 120Hz 144Hz 240Hz refresh rate 3ms response time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Ultra Connectivity Killer Wi-Fi</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6 AX1650i Killer Ethernet E2600 Dimensions 143 x 10 x 09 inches 3634mm x 255mm x 229mm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Like the Helios 300 you can also snag NVIDIA GeForce RTX 2070 Max-Q graphics and a 240Hz display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308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At the most affordable end of the gaming laptop line is the Nitro 7</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Thats still pretty healthy for a gaming laptop but it falls below the rest of Acers gaming notebook lineup</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Ultra Connectivity Killer Wi-Fi</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robust cooling Acers only big compromises here are in the screen which can only hit up to 144Hz</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312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 users can upgrade the 16GB of DDR4 RAM to 32GB making it ideal for Adobe Photoshop and similar apps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Up to 16GB DDR4-2666MHz Upgradeable to 32</a:t>
                      </a:r>
                      <a:endParaRPr lang="en-IN" sz="1000" dirty="0">
                        <a:latin typeface="+mn-lt"/>
                        <a:cs typeface="Arial" panose="020B0604020202020204" pitchFamily="34" charset="0"/>
                      </a:endParaRPr>
                    </a:p>
                  </a:txBody>
                  <a:tcPr/>
                </a:tc>
                <a:tc>
                  <a:txBody>
                    <a:bodyPr/>
                    <a:lstStyle/>
                    <a:p>
                      <a:pPr algn="l">
                        <a:defRPr sz="600"/>
                      </a:pPr>
                      <a:r>
                        <a:rPr lang="en-IN" dirty="0"/>
                        <a:t>Swift 5 appears to be the first laptop containing IntelÃƒâ€šÃ‚â€™s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Best online learning tools for kids: ABCmouse Reading IQ &amp; more Although it uses slower spinning hard-disk drivers 7200 RPM there is an additional PCIe SSD for loading your most quickly used applications while the slower  one to two terabyte drive is made for media storage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313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Acer said its new Swift 5 SF514-5 should weigh less than 22 pounds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Acer announced the new Swift 5 at its Ãƒâ€šÃ‚â€œnext@acerÃƒâ€šÃ‚â€ event Tuesday morning which was livestreamed due to COVID-19 pandemic travel restrictions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Though the performance of the early-2020 Swift 5 suffered a bit weÃƒâ€šÃ‚â€™ll have to see what the combination of Tiger Lake and an optional Nvidia next-gen GeForce MX350 GPU has in store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didnÃƒâ€šÃ‚â€™t formally identify the Swift 3Ãƒâ€šÃ‚â€™s microprocessor as Ãƒâ€šÃ‚â€œTiger LakeÃƒâ€šÃ‚â€ though referring to it as being powered by the Ãƒâ€šÃ‚â€œnext-gen Intel Core processors with powerful  integrated  graphics based on IntelÃƒâ€šÃ‚â€™s new Xe architectureÃƒâ€šÃ‚â€ is a tipoffÃƒâ€šÃ‚â€”Intel announced Tiger Lake last year in conjunction with the Xe graphics technology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314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This time is different: The latest Acer Swift 5 includes a new hinge that slightly elevates and angles the keyboard providing a more ergonomic typing experience and better  thermal performance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Acer A side profile of the new Acer Swift 5 shows how the keyboard is slightly elevated  when the lid is open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Acer Swift 5 specs and features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says buyers will also have the option to specify an antimicrobial coating on all exposed surfaces save for the screen helping  to reassure  users concerned  about the coronavirus or other germs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316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skinny on these two Chromebooks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Where the 713 with Project Athena cred targets business users the 311 is meant more for home or educational  use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Chromebook 713 and Chromebook 311 tackle widely divergent use-cases and have equally divergent price points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Mist Green Safari Gold Mist Green Safari Gold Price: $999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the skinny on these two Chromebooks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Where the 713 with Project Athena cred targets business users the 311 is meant more for home or educational  use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The Chromebook 713 and Chromebook 311 tackle widely divergent use-cases and have equally divergent price points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Mist Green Safari Gold Mist Green Safari Gold Price: $999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Ãƒâ€šÃ‚â€œVigor is delighted to partner with ABB in this remarkable work prompted by the commitment of Washington Governor Jay Inslee the state legislature and Washington State Ferries to replace aging ferries with clean  technology in alignment with the stateÃƒâ€šÃ‚â€™s commitment  to environmental stewardshipÃƒâ€šÃ‚â€ he added</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By 2040 the ferry service expects to replace 13 of its current ships with vessels that operate primarily on electricity they will have diesel engines as a backup power source and convert 6 more ferries to become plug-in hybrid vessels saving more than 10 million gallons of diesel fuel from being burned  each year</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Ãƒâ€šÃ‚â€œMoving towards a zero emission future relies on technologies that meet the environmental and cost needs of today and offer flexibility  to integrate future energy sources in the years aheadÃƒâ€šÃ‚â€ says Juha Koskela managing director of ABB Marine &amp; Ports</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Ãƒâ€šÃ‚â€œABB is delighted to support this milestone project demonstrating the way that electric digital and connected solutions can deliver shippingÃƒâ€šÃ‚â€™s</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Ãƒâ€šÃ‚â€œVigor is delighted to partner with ABB in this remarkable work prompted by the commitment of Washington Governor Jay Inslee the state legislature and Washington State Ferries to replace aging ferries with clean  technology in alignment with the stateÃƒâ€šÃ‚â€™s commitment  to environmental stewardshipÃƒâ€šÃ‚â€ he added</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By 2040 the ferry service expects to replace 13 of its current ships with vessels that operate primarily on electricity they will have diesel engines as a backup power source and convert 6 more ferries to become plug-in hybrid vessels saving more than 10 million gallons of diesel fuel from being burned  each year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Ãƒâ€šÃ‚â€œMoving towards a zero emission future relies on technologies that meet the environmental and cost needs of today and offer flexibility  to integrate future energy sources in the years aheadÃƒâ€šÃ‚â€ says Juha Koskela managing director of ABB Marine &amp; Ports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Ãƒâ€šÃ‚â€œABB is delighted to support this milestone project demonstrating the way that electric digital and connected solutions can deliver shippingÃƒâ€šÃ‚â€™s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317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screen supports touch input and is protected by Gorilla Glass for scratch resistance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aluminum chassis is tough as nails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It has a backlit keyboard Gorilla Glass trackpad and stereo speakers have been integrated underneath the deck</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meets MIL-STD-810G which means it can handle abuse such as drops banks knocks and more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321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So good for storage but probably meh for battery life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While the top Nitro 7 we could find previously featured a 512GB SSD with a 1TB hard  drive this Nitro 7 comes with two Western Digital SN530 M2 SSDs in RAID 0</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Also new is is a move from a 6-core 9th-gen Core i7-9750H to 6-core 10th-gen Core i7-10750H ThatÃƒâ€šÃ‚â€™s less of a mover for most gaming laptops but most of the 10th-gen CPUs weÃƒâ€šÃ‚â€™ve seen do offer decent bumps  in performance</a:t>
                      </a:r>
                      <a:endParaRPr lang="en-IN" sz="1000" dirty="0">
                        <a:latin typeface="+mn-lt"/>
                        <a:cs typeface="Arial" panose="020B0604020202020204" pitchFamily="34" charset="0"/>
                      </a:endParaRPr>
                    </a:p>
                  </a:txBody>
                  <a:tcPr/>
                </a:tc>
                <a:tc>
                  <a:txBody>
                    <a:bodyPr/>
                    <a:lstStyle/>
                    <a:p>
                      <a:pPr algn="l">
                        <a:defRPr sz="600"/>
                      </a:pPr>
                      <a:r>
                        <a:rPr lang="en-IN" dirty="0"/>
                        <a:t>The Nitro 7s right side features USB-C USB-A and HDMI</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322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If itÃƒâ€šÃ‚â€™s similar to the previous model both modules should be easy to get to once youÃƒâ€šÃ‚â€™ve taken off the bottom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Acer What you need to know Acer unveiled its latest refresh to the Swift 5 notebook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Our unit also came outfitted with 32GB of RAM which is more of a premium feature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Pricing of the newest Nitro 7 starts at $1000 but we suspect that wonÃƒâ€šÃ‚â€™t be with the 2TB of storage and 32GB of RAM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323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refreshed Acer Swift 5 is expected to launch in October starting at $1000</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Acer took the wraps off of a load of new PCs today and not least among them is the new Swift  5</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Expected to launch in October startin at $1000 the new Swift 5 carries forward the elegant look of its predecessor but with new hardware inside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notebook brings a fresh design slim bezels and Intels latest Core i CPUs with a new integrated  graphics architecture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325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14-inch screen is flanked by slim bezels and theres a layer of antimicrobial Corning Gorilla Glass to help  cut down on screen crud</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has backed that up with a thin and light design measuring a little over half-an-inch thick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Alternatively youll be able to get NVIDIA GeForce MX350 discrete graphics if you prefer </a:t>
                      </a:r>
                      <a:endParaRPr lang="en-IN" sz="1000" dirty="0">
                        <a:latin typeface="+mn-lt"/>
                        <a:cs typeface="Arial" panose="020B0604020202020204" pitchFamily="34" charset="0"/>
                      </a:endParaRPr>
                    </a:p>
                  </a:txBody>
                  <a:tcPr/>
                </a:tc>
                <a:tc>
                  <a:txBody>
                    <a:bodyPr/>
                    <a:lstStyle/>
                    <a:p>
                      <a:pPr algn="l">
                        <a:defRPr sz="600"/>
                      </a:pPr>
                      <a:r>
                        <a:rPr lang="en-IN" dirty="0"/>
                        <a:t>Thats packed in an all-metal chassis that looks rather slick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326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Best online learning tools for kids: ABCmouse Reading IQ &amp; more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14-inch thin-and-light notebook does not have standout features or a unique design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What it does offer is excellent value thanks to a judicious selection of practical features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Wi-Fi 6 USB-C charging and a fingerprint sensor and a surprisingly powerful AMD processor that blows away its more expensive  Intel competitor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327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Swift 3 uses AMDÃƒâ€šÃ‚â€™s latest Ryzen 5 4500U chip which is a mid-tier six-core processor that slots in between the Ryzen 3 and Ryzen 7 chips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Swift 3 scored 4776 in PCMark 10 compared to 4556 for the Lenovo IdeaPad Slim 5i which is powered by IntelÃƒâ€šÃ‚â€™s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Swift 3 performed significantly better than the Lenovo notebook in PCMark 10Ãƒâ€šÃ‚â€™s Digital Content Creation segment which involves photo and video editing</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But to my surprise the Ryzen 5 actually beats the latest Intel Core i7-1065G7 in the PCMark 10 benchmark  which tests a variety  of common computing workloads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328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Swift 3 has a similar unassuming silver metallic chassis as the 135-inch Swift 3 that I tested earlier this year</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means the Swift 3 will run most video games as long as you choose the lower graphics settings or switch to a lower resolution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Radeon graphics in the Swift 3 are also impressive for an integrated graphics solution</a:t>
                      </a:r>
                      <a:endParaRPr lang="en-IN" sz="1000" dirty="0">
                        <a:latin typeface="+mn-lt"/>
                        <a:cs typeface="Arial" panose="020B0604020202020204" pitchFamily="34" charset="0"/>
                      </a:endParaRPr>
                    </a:p>
                  </a:txBody>
                  <a:tcPr/>
                </a:tc>
                <a:tc>
                  <a:txBody>
                    <a:bodyPr/>
                    <a:lstStyle/>
                    <a:p>
                      <a:pPr algn="l">
                        <a:defRPr sz="600"/>
                      </a:pPr>
                      <a:r>
                        <a:rPr lang="en-IN" dirty="0"/>
                        <a:t>It weighs a handy 12kg and the build quality is decent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329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 Powerful processor Ãƒâ€šÃ‚â€¢</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 Runs cool and quiet AGAINST Ãƒâ€šÃ‚â€¢</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Weak speakers Ãƒâ€šÃ‚â€¢ Screen could be brighter </a:t>
                      </a:r>
                      <a:endParaRPr lang="en-IN" sz="1000" dirty="0">
                        <a:latin typeface="+mn-lt"/>
                        <a:cs typeface="Arial" panose="020B0604020202020204" pitchFamily="34" charset="0"/>
                      </a:endParaRPr>
                    </a:p>
                  </a:txBody>
                  <a:tcPr/>
                </a:tc>
                <a:tc>
                  <a:txBody>
                    <a:bodyPr/>
                    <a:lstStyle/>
                    <a:p>
                      <a:pPr algn="l">
                        <a:defRPr sz="600"/>
                      </a:pPr>
                      <a:r>
                        <a:rPr lang="en-IN" dirty="0"/>
                        <a:t>Excellent value for money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Unlike the 135-inch Swift 3 which has a 3:2 aspect ratio the 14-inch variant has a conventional 16:9 aspect ratio that is more suited for watching videos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Unfortunately the movie-viewing experience is hampered by the laptopÃƒâ€šÃ‚â€™s weak speakers which sound tinny even at maximum volume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 recommend using headphones instead</a:t>
                      </a:r>
                      <a:endParaRPr lang="en-IN" sz="1000" dirty="0">
                        <a:latin typeface="+mn-lt"/>
                        <a:cs typeface="Arial" panose="020B0604020202020204" pitchFamily="34" charset="0"/>
                      </a:endParaRPr>
                    </a:p>
                  </a:txBody>
                  <a:tcPr/>
                </a:tc>
                <a:tc>
                  <a:txBody>
                    <a:bodyPr/>
                    <a:lstStyle/>
                    <a:p>
                      <a:pPr algn="l">
                        <a:defRPr sz="600"/>
                      </a:pPr>
                      <a:r>
                        <a:rPr lang="en-IN" dirty="0"/>
                        <a:t>This is convenient as I can use a single USB-C charger for both the laptop and my smartphone instead of having two different ones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PxS100 range is suitable for use in the water wastewater metals mining pulp and paper cement and power ancillary sectors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ingress protection makes it suitable for clean-in-place applications in the food and beverage sector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HMI Human Machine Interface rotates for visibility from any angle features Ãƒâ€šÃ‚â€˜through the glassÃƒâ€šÃ‚â€™ configuration capabilities and can be ordered with accessible  backlight for low light environments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Unique features include QR codes for easy access to online operational instructions and advice; abrasive resistant technology to protect  the metallic diaphragm and extend working life; and ABBÃƒâ€šÃ‚â€™s H-shield to protect  against monatomic hydrogen and ensure  measurement accuracy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PxS100 range is suitable for use in the water wastewater metals mining pulp and paper cement and power ancillary sectors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ingress protection makes it suitable for clean-in-place applications in the food and beverage sector</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HMI Human Machine Interface rotates for visibility from any angle features Ãƒâ€šÃ‚â€˜through the glassÃƒâ€šÃ‚â€™ configuration capabilities and can be ordered with accessible  backlight for low light environments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Unique features include QR codes for easy access to online operational instructions and advice; abrasive resistant technology to protect  the metallic diaphragm and extend working life; and ABBÃƒâ€šÃ‚â€™s H-shield to protect  against monatomic hydrogen and ensure  measurement accuracy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Viewing angles are good though the colours are not vibrant enough</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You probably have to increase the brightness to a level close to the maximum in a well-lit room</a:t>
                      </a:r>
                      <a:endParaRPr lang="en-IN" sz="1000" dirty="0">
                        <a:latin typeface="+mn-lt"/>
                        <a:cs typeface="Arial" panose="020B0604020202020204" pitchFamily="34" charset="0"/>
                      </a:endParaRPr>
                    </a:p>
                  </a:txBody>
                  <a:tcPr/>
                </a:tc>
                <a:tc>
                  <a:txBody>
                    <a:bodyPr/>
                    <a:lstStyle/>
                    <a:p>
                      <a:pPr algn="l">
                        <a:defRPr sz="600"/>
                      </a:pPr>
                      <a:r>
                        <a:rPr lang="en-IN" dirty="0"/>
                        <a:t>The Swift 3 has good battery life clocking 6 hours and 45 minutes in The Straits TimesÃƒâ€šÃ‚â€™ video-loop battery test with its display set to the maximum brightness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The matt display too is not as bright as I would have liked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attractive price tag also makes its few flaws seem less insurmountable Ãƒâ€šÃ‚â€“</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this is currently the budget laptop to beat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Swift 5 laptop is getting a major upgrade when it gets refreshed this fall</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At $1198 the Swift 3 offers incredible value for its price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Xe integrated graphics and optional Nvidia MX350 discrete GPU</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Xe graphics which will succeed the companyÃƒâ€šÃ‚â€™s current Gen 11 integrated graphics architecture is widely believed to launch as part of its 11th Gen processor lineup and the underlying architecture is what Intel will be using on its own line of discrete graphics cards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Xe graphics is expected to provide a 100% uplift in graphics performance over Gen 11 graphics and this could help  Intel better  compete with AMDÃƒâ€šÃ‚â€™s Ryzen 4000 mobile processors which are gaining  popularity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Acer stated that the Swift 5 will be arriving with next-generation Intel processors alongside Intel</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Acer is also bringing cooling controls to the laptop so you can now tune the fans to silent  normal or performance modes based on your task or environment</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Swift 5 can be configured with up to 1 TB solid-state drive and 16GB LPDDRAX memory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Like the model that it will replace the new Swift 5 will come with a 14-inch FHD display but Acer is making this laptop even more compact  by reducing the bezels surrounding the screen</a:t>
                      </a:r>
                      <a:endParaRPr lang="en-IN" sz="1000" dirty="0">
                        <a:latin typeface="+mn-lt"/>
                        <a:cs typeface="Arial" panose="020B0604020202020204" pitchFamily="34" charset="0"/>
                      </a:endParaRPr>
                    </a:p>
                  </a:txBody>
                  <a:tcPr/>
                </a:tc>
                <a:tc>
                  <a:txBody>
                    <a:bodyPr/>
                    <a:lstStyle/>
                    <a:p>
                      <a:pPr algn="l">
                        <a:defRPr sz="600"/>
                      </a:pPr>
                      <a:r>
                        <a:rPr lang="en-IN" dirty="0"/>
                        <a:t>Of note Acer also has a Swift 3 laptop with AMDÃƒâ€šÃ‚â€™s Ryzen 4000 onboard so it will be interesting  to see how the two models perform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Voice tracking adaptive beamforming voice recognition enhancements and clearer conference call optimizations help to complement the built-in far-field microphones</a:t>
                      </a:r>
                      <a:endParaRPr lang="en-IN" sz="1000" dirty="0">
                        <a:latin typeface="+mn-lt"/>
                        <a:cs typeface="Arial" panose="020B0604020202020204" pitchFamily="34" charset="0"/>
                      </a:endParaRPr>
                    </a:p>
                  </a:txBody>
                  <a:tcPr/>
                </a:tc>
                <a:tc>
                  <a:txBody>
                    <a:bodyPr/>
                    <a:lstStyle/>
                    <a:p>
                      <a:pPr algn="l">
                        <a:defRPr sz="600"/>
                      </a:pPr>
                      <a:r>
                        <a:rPr lang="en-IN" dirty="0"/>
                        <a:t>Amazon Studios fashioned in late 2010 to ship content material to be distributed each by way of theaters in addition to its new Prime  Video streaming service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True Harmony audio tuning along with DTS Audio tuning will help with content consumption</a:t>
                      </a:r>
                      <a:endParaRPr lang="en-IN" sz="1000" dirty="0">
                        <a:latin typeface="+mn-lt"/>
                        <a:cs typeface="Arial" panose="020B0604020202020204" pitchFamily="34" charset="0"/>
                      </a:endParaRPr>
                    </a:p>
                  </a:txBody>
                  <a:tcPr/>
                </a:tc>
                <a:tc>
                  <a:txBody>
                    <a:bodyPr/>
                    <a:lstStyle/>
                    <a:p>
                      <a:pPr algn="l">
                        <a:defRPr sz="600"/>
                      </a:pPr>
                      <a:r>
                        <a:rPr lang="en-IN" dirty="0"/>
                        <a:t>Another potentially useful feature Ãƒâ€šÃ‚â€” and a very timely one given the state of the current global health pandemic Ãƒâ€šÃ‚â€” is that this laptop comes with an antimicrobial coating on the Corning Gorilla Glass screen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started with Spike LeeÃƒâ€šÃ‚â€™s CHI-RAQ in 2015 which was adopted up by others together with Academy Award-winning movies like Manchester by the Sea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Since then Amazon Prime has persistently produced some fairly nice movies throughout all sorts of genres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These are a number of the greatest </a:t>
                      </a:r>
                      <a:endParaRPr lang="en-IN" sz="1000" dirty="0">
                        <a:latin typeface="+mn-lt"/>
                        <a:cs typeface="Arial" panose="020B0604020202020204" pitchFamily="34" charset="0"/>
                      </a:endParaRPr>
                    </a:p>
                  </a:txBody>
                  <a:tcPr/>
                </a:tc>
                <a:tc>
                  <a:txBody>
                    <a:bodyPr/>
                    <a:lstStyle/>
                    <a:p>
                      <a:pPr algn="l">
                        <a:defRPr sz="600"/>
                      </a:pPr>
                      <a:r>
                        <a:rPr lang="en-IN" dirty="0"/>
                        <a:t>Amazon It is smart to start with the very first movie ever to be acquired by Amazon Studios which additionally helped solidify its place as a success  film studio</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However when Emily Zoe Kazan falls unwell the whole lot is put into perspective</a:t>
                      </a:r>
                      <a:endParaRPr lang="en-IN" sz="1000" dirty="0">
                        <a:latin typeface="+mn-lt"/>
                        <a:cs typeface="Arial" panose="020B0604020202020204" pitchFamily="34" charset="0"/>
                      </a:endParaRPr>
                    </a:p>
                  </a:txBody>
                  <a:tcPr/>
                </a:tc>
                <a:tc>
                  <a:txBody>
                    <a:bodyPr/>
                    <a:lstStyle/>
                    <a:p>
                      <a:pPr algn="l">
                        <a:defRPr sz="600"/>
                      </a:pPr>
                      <a:r>
                        <a:rPr lang="en-IN" dirty="0"/>
                        <a:t>identified for his position as Dinesh on HBO collection Silicon Valley Kumail Nanjiani proved his immense expertise  as a screenwriter as nicely  with this touching rom-com</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Based mostly on the Classical Greek comedy Lysistrata by Aristophanes the place ladies withheld intercourse in a determined try to finish the Peloponnesian Conflict </a:t>
                      </a:r>
                      <a:endParaRPr lang="en-IN" sz="1000" dirty="0">
                        <a:latin typeface="+mn-lt"/>
                        <a:cs typeface="Arial" panose="020B0604020202020204" pitchFamily="34" charset="0"/>
                      </a:endParaRPr>
                    </a:p>
                  </a:txBody>
                  <a:tcPr/>
                </a:tc>
                <a:tc>
                  <a:txBody>
                    <a:bodyPr/>
                    <a:lstStyle/>
                    <a:p>
                      <a:pPr algn="l">
                        <a:defRPr sz="600"/>
                      </a:pPr>
                      <a:r>
                        <a:rPr lang="en-IN" dirty="0"/>
                        <a:t>Runtime: 127 minutes Watch on Amazon Prime Most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Baldwin a novelist playwright essayist poet and activist was shut associates with the three aforementioned leaders and wrote the manuscript all through the Ãƒâ€šÃ‚â€™70s as a group of notes and letters</a:t>
                      </a:r>
                      <a:endParaRPr lang="en-IN" sz="1000" dirty="0">
                        <a:latin typeface="+mn-lt"/>
                        <a:cs typeface="Arial" panose="020B0604020202020204" pitchFamily="34" charset="0"/>
                      </a:endParaRPr>
                    </a:p>
                  </a:txBody>
                  <a:tcPr/>
                </a:tc>
                <a:tc>
                  <a:txBody>
                    <a:bodyPr/>
                    <a:lstStyle/>
                    <a:p>
                      <a:pPr algn="l">
                        <a:defRPr sz="600"/>
                      </a:pPr>
                      <a:r>
                        <a:rPr lang="en-IN" dirty="0"/>
                        <a:t>R Runtime: 137 minutes Watch on Amazon Prime </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Nominated for Finest Documentary Characteristic on the Academy Awards it has an virtually excellent score by critics  who check with it as an Ãƒâ€šÃ‚â€œincendiary snapshot of James BaldwinÃƒâ€šÃ‚â€™s essential  observations on American race relationsÃƒâ€šÃ‚â€ and a Ãƒâ€šÃ‚â€œsobering reminder of how far weÃƒâ€šÃ‚â€™ve but to goÃƒâ€šÃ‚â€ Rotten Tomatoes:</a:t>
                      </a:r>
                      <a:endParaRPr lang="en-IN" sz="1000" dirty="0">
                        <a:latin typeface="+mn-lt"/>
                        <a:cs typeface="Arial" panose="020B0604020202020204" pitchFamily="34" charset="0"/>
                      </a:endParaRPr>
                    </a:p>
                  </a:txBody>
                  <a:tcPr/>
                </a:tc>
                <a:tc>
                  <a:txBody>
                    <a:bodyPr/>
                    <a:lstStyle/>
                    <a:p>
                      <a:pPr algn="l">
                        <a:defRPr sz="600"/>
                      </a:pPr>
                      <a:r>
                        <a:rPr lang="en-IN" dirty="0"/>
                        <a:t>This movie primarily based on James BaldwinÃƒâ€šÃ‚â€™s unfinished manuscript Bear in mind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340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LaBeouf wrote the movie as a type of remedy with a premise that begins when a younger man named Otis Lucas Hedges is pressured to revisit his troubled previous with the intention to uncover the basis of his extreme alcohol dependancy</a:t>
                      </a:r>
                      <a:endParaRPr lang="en-IN" sz="1000" dirty="0">
                        <a:latin typeface="+mn-lt"/>
                        <a:cs typeface="Arial" panose="020B0604020202020204" pitchFamily="34" charset="0"/>
                      </a:endParaRPr>
                    </a:p>
                  </a:txBody>
                  <a:tcPr/>
                </a:tc>
                <a:tc>
                  <a:txBody>
                    <a:bodyPr/>
                    <a:lstStyle/>
                    <a:p>
                      <a:pPr algn="l">
                        <a:defRPr sz="600"/>
                      </a:pPr>
                      <a:r>
                        <a:rPr lang="en-IN" dirty="0"/>
                        <a:t>R Runtime: 94 minutes Watch on Amazon Prime </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takes you thru a troubling eye-opening and emotional journey which The AV Club calls a Ãƒâ€šÃ‚â€œfascinating glorified type of drama remedyÃƒâ€šÃ‚â€ Rotten Tomatoes:</a:t>
                      </a:r>
                      <a:endParaRPr lang="en-IN" sz="1000" dirty="0">
                        <a:latin typeface="+mn-lt"/>
                        <a:cs typeface="Arial" panose="020B0604020202020204" pitchFamily="34" charset="0"/>
                      </a:endParaRPr>
                    </a:p>
                  </a:txBody>
                  <a:tcPr/>
                </a:tc>
                <a:tc>
                  <a:txBody>
                    <a:bodyPr/>
                    <a:lstStyle/>
                    <a:p>
                      <a:pPr algn="l">
                        <a:defRPr sz="600"/>
                      </a:pPr>
                      <a:r>
                        <a:rPr lang="en-IN" dirty="0"/>
                        <a:t>95 minutes Watch on Amazon Prime Actor Shia LaBeouf has at all times been open about his unconventional childhood and this screenplay he wrote relies on his time rising up and most critically his turbulent  relationship together with his father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342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Comedy Drama Stars: Jillian Bell Michael Watkins Utkarsh Ambudkar Lil Rel Howery Micah Inventory Director: Paul Downs Colaizzo Ranking: R Runtime: 103 minutes Watch on Amazon Prime  Based mostly partly on the Vainness Honest article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For those whoÃƒâ€šÃ‚â€™re within the temper for comedy this hilarious one marks the directorial debut for Paul Downs Colaizzo as he tells the story of an chubby lady dwelling in New York who events too laborious and abuses  Adderall till her physician warns her that she must drop extra pounds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Colaizzo says the story was impressed by his personal roommate whoÃƒâ€šÃ‚â€™s featured in images at the start and finish credit of the movie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written by Katherine Eban this movie delves deep into the investigation of torture utilized by the CIA following the September 11 terrorist assaults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new entitys headquarters will remain in Zurich Switzerland with the current management team ensuring business continuity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Nishino said that Hitachis pioneering digital technologies with world-class energy grid solutions will help the company play an important  role in global transformation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will also look to reduce carbon emissions from energy systems to provide a sustainable energy future alongside smart  solutions for the most dynamic  network</a:t>
                      </a:r>
                      <a:endParaRPr lang="en-IN" sz="1000" dirty="0">
                        <a:latin typeface="+mn-lt"/>
                        <a:cs typeface="Arial" panose="020B0604020202020204" pitchFamily="34" charset="0"/>
                      </a:endParaRPr>
                    </a:p>
                  </a:txBody>
                  <a:tcPr/>
                </a:tc>
                <a:tc>
                  <a:txBody>
                    <a:bodyPr/>
                    <a:lstStyle/>
                    <a:p>
                      <a:pPr algn="l">
                        <a:defRPr sz="600"/>
                      </a:pPr>
                      <a:r>
                        <a:rPr lang="en-IN" dirty="0"/>
                        <a:t>Hitachi ABB Power Grids will expand Hitachis energy solutions business globally as a core part of the companys Social Innovation  Business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343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main target is the 6700-page report by Daniel Jones of the Senate Intelligence Committee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With a star-studded solid itÃƒâ€šÃ‚â€™s no shock the movie has been closely lauded for each its story and performances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Biography Crime Drama Historical past Thriller Stars: Adam Driver Annette Bening Jon Hamm Jennifer Morrison Director: Scott Z Burns  Ranking: R Runtime: 119 minutes Watch on Amazon Prime  Joaquin Phoenix</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is Joe a mercenary traumatized by his previous who has discovered rewarding work in rescuing kidnapped women together with the daughter of a politician who was taken by a community concerned  in human trafficking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344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Phoenix deeply commits to the haunting position as he does with each efficiency maintaining you on the fringe of your seat your complete time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Within the second Adam Driver movie on this record he stars as a bus driver and poet who lives a sometimes boring  life contrasted by his spouseÃƒâ€šÃ‚â€™s ever-changing ambition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Utilizing any means essential to get the job performed typically drawing from his personal troubled previous to do heinous issues to kidnappers within the title of rescuing the victims</a:t>
                      </a:r>
                      <a:endParaRPr lang="en-IN" sz="1000" dirty="0">
                        <a:latin typeface="+mn-lt"/>
                        <a:cs typeface="Arial" panose="020B0604020202020204" pitchFamily="34" charset="0"/>
                      </a:endParaRPr>
                    </a:p>
                  </a:txBody>
                  <a:tcPr/>
                </a:tc>
                <a:tc>
                  <a:txBody>
                    <a:bodyPr/>
                    <a:lstStyle/>
                    <a:p>
                      <a:pPr algn="l">
                        <a:defRPr sz="600"/>
                      </a:pPr>
                      <a:r>
                        <a:rPr lang="en-IN" dirty="0"/>
                        <a:t>R Runtime: 90 minutes Watch on Amazon Prime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346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To have her dedicated to an establishment so he can inherit her riches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R Runtime: 145 minutes Watch on Amazon Prime Viewers rated this movie a lot larger than critics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Based mostly on the memoirs Lovely Boy: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movie is impressed by Fingersmith a novel by Sarah Waters which was set within the Victorian period versus the Japanese colonial rule depicted on this movie model of the menacing  story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348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Ãƒâ€šÃ‚â€œWith an increasingly modern workforce more and more mobile devices are being deployed in the field where they are subject to harsher handling</a:t>
                      </a:r>
                      <a:endParaRPr lang="en-IN" sz="1000" dirty="0">
                        <a:latin typeface="+mn-lt"/>
                        <a:cs typeface="Arial" panose="020B0604020202020204" pitchFamily="34" charset="0"/>
                      </a:endParaRPr>
                    </a:p>
                  </a:txBody>
                  <a:tcPr/>
                </a:tc>
                <a:tc>
                  <a:txBody>
                    <a:bodyPr/>
                    <a:lstStyle/>
                    <a:p>
                      <a:pPr algn="l">
                        <a:defRPr sz="600"/>
                      </a:pPr>
                      <a:r>
                        <a:rPr lang="en-IN" dirty="0"/>
                        <a:t>First responders and industrial manufacturing workers will find the Acer Enduro N7 to be a reliable companion while event producers and outdoor hobbyists will appreciate  the thin-and-light yet durable  Enduro N3</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rugged Enduro lineup are designed for field workers Share it</a:t>
                      </a:r>
                      <a:endParaRPr lang="en-IN" sz="1000" dirty="0">
                        <a:latin typeface="+mn-lt"/>
                        <a:cs typeface="Arial" panose="020B0604020202020204" pitchFamily="34" charset="0"/>
                      </a:endParaRPr>
                    </a:p>
                  </a:txBody>
                  <a:tcPr/>
                </a:tc>
                <a:tc>
                  <a:txBody>
                    <a:bodyPr/>
                    <a:lstStyle/>
                    <a:p>
                      <a:pPr algn="l">
                        <a:defRPr sz="600"/>
                      </a:pPr>
                      <a:r>
                        <a:rPr lang="en-IN" dirty="0"/>
                        <a:t>Share Tweet Acer has launched Enduro its new line of rugged notebooks and tablets specially designed to provide  the durability portability and performance needed by professionals working in the field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349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MIL-810G and IP65 certified the device has been engineered to withstand drops onto the hardest flooring and to resist the ingress of dust  and water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durability makes the device suitable for work hot or cold and its 700-nit 14-inch FHD screen offers excellent  visibility whether inside or outside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Acer Enduro N7 is a rugged notebook constructed with shock-absorbent materials to offer the reliability needed by first responders field and industrial manufacturing workers while on the job</a:t>
                      </a:r>
                      <a:endParaRPr lang="en-IN" sz="1000" dirty="0">
                        <a:latin typeface="+mn-lt"/>
                        <a:cs typeface="Arial" panose="020B0604020202020204" pitchFamily="34" charset="0"/>
                      </a:endParaRPr>
                    </a:p>
                  </a:txBody>
                  <a:tcPr/>
                </a:tc>
                <a:tc>
                  <a:txBody>
                    <a:bodyPr/>
                    <a:lstStyle/>
                    <a:p>
                      <a:pPr algn="l">
                        <a:defRPr sz="600"/>
                      </a:pPr>
                      <a:r>
                        <a:rPr lang="en-IN" dirty="0"/>
                        <a:t>Enduro our new line of rugged notebooks and tablets was created to provide our customers with the durability and performance that gets the job doneÃƒâ€šÃ‚â€ said Andrew Chuang General Manager Rugged  Computing Acer Inc Acer Enduro N7 Rugged  Notebook</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354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MIL-STD 810G and IP54 certified the device also features a range of optional accessories and programmable keys that enable  it to be adapted to a variety  of unique  environments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All on top of MIL-STD 810G and IP65 certifications and AEMS</a:t>
                      </a:r>
                      <a:endParaRPr lang="en-IN" sz="1000" dirty="0">
                        <a:latin typeface="+mn-lt"/>
                        <a:cs typeface="Arial" panose="020B0604020202020204" pitchFamily="34" charset="0"/>
                      </a:endParaRPr>
                    </a:p>
                  </a:txBody>
                  <a:tcPr/>
                </a:tc>
                <a:tc>
                  <a:txBody>
                    <a:bodyPr/>
                    <a:lstStyle/>
                    <a:p>
                      <a:pPr algn="l">
                        <a:defRPr sz="600"/>
                      </a:pPr>
                      <a:r>
                        <a:rPr lang="en-IN" dirty="0"/>
                        <a:t>Android tablet designed especially for smart retail warehouse and factory workers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deviceÃƒâ€šÃ‚â€™s MIL-STD 810G4 and IP54 certifications combined with an Intel Celeron processor and 64 GB of eMMC storage space make it a reliable  and convenient  option for quick work on the go</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355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ConceptD Series includes a variety of devices to suit the creative needs of professionals across the board from design students and YouTube enthusiasts to CAD designers video editors illustrators and animators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Powerful enough to handle medium-size to complex CAD work with speed and accuracy the ConceptD 3 Ezel and ConceptD 3 notebook ranges make display and powerful  graphics specifications a priority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They come with a thinner and lighter look with both the clamshell and convertible form factors having 14- and 156-inch screens so they can be used to edit and showcase work on the move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innovative ConceptD 3</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361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ideal for professional designers that need to quickly and smoothly perform tasks requiring superb color accuracy blur-free display and a wide color range as well as outstanding  HDR and reliable  compatibility</a:t>
                      </a:r>
                      <a:endParaRPr lang="en-IN" sz="1000" dirty="0">
                        <a:latin typeface="+mn-lt"/>
                        <a:cs typeface="Arial" panose="020B0604020202020204" pitchFamily="34" charset="0"/>
                      </a:endParaRPr>
                    </a:p>
                  </a:txBody>
                  <a:tcPr/>
                </a:tc>
                <a:tc>
                  <a:txBody>
                    <a:bodyPr/>
                    <a:lstStyle/>
                    <a:p>
                      <a:pPr algn="l">
                        <a:defRPr sz="600"/>
                      </a:pPr>
                      <a:r>
                        <a:rPr lang="en-IN" dirty="0"/>
                        <a:t>The ConceptD CM3 series of monitors is aimed specifically at professional graphic designers and photo editors desiring  a monitor that can display finely detailed design concepts and 3D content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line is ideal for creators performing 3D modeling editing static imagery and performing rendering tasks</a:t>
                      </a:r>
                      <a:endParaRPr lang="en-IN" sz="1000" dirty="0">
                        <a:latin typeface="+mn-lt"/>
                        <a:cs typeface="Arial" panose="020B0604020202020204" pitchFamily="34" charset="0"/>
                      </a:endParaRPr>
                    </a:p>
                  </a:txBody>
                  <a:tcPr/>
                </a:tc>
                <a:tc>
                  <a:txBody>
                    <a:bodyPr/>
                    <a:lstStyle/>
                    <a:p>
                      <a:pPr algn="l">
                        <a:defRPr sz="600"/>
                      </a:pPr>
                      <a:r>
                        <a:rPr lang="en-IN" dirty="0"/>
                        <a:t>The large screens support the design process and facilitate collaboration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362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Cuomo alone is to Blame for refusing to sit down New York and forcing seniors who tested positive  for Coronavirus back into his stateÃƒâ€šÃ‚â€™s nursing homes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Ãƒâ€šÃ‚â€œMy statement regarding Governor CuomoÃƒâ€šÃ‚â€™s ridiculous comments attempting to shift blame and erase his direct responsibility for so many precious  lives lost  in New YorkÃƒâ€šÃ‚â€ Hogan Gidley the deputy assistant and principal deputy press secretary to President Trump  quote-tweeted ahead of a screenshot of his actual statement Tuesday morning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ALBANY Ãƒâ€šÃ‚â€” A top White House official fired back at Gov Andrew Cuomo on Tuesday tweeting that the Democrat Ãƒâ€šÃ‚â€œalone is to blameÃƒâ€šÃ‚â€ for New YorkÃƒâ€šÃ‚â€™s slow  coronavirus shutdown  and the massive death  toll in nursing homes related to the virus</a:t>
                      </a:r>
                      <a:endParaRPr lang="en-IN" sz="1000" dirty="0">
                        <a:latin typeface="+mn-lt"/>
                        <a:cs typeface="Arial" panose="020B0604020202020204" pitchFamily="34" charset="0"/>
                      </a:endParaRPr>
                    </a:p>
                  </a:txBody>
                  <a:tcPr/>
                </a:tc>
                <a:tc>
                  <a:txBody>
                    <a:bodyPr/>
                    <a:lstStyle/>
                    <a:p>
                      <a:pPr algn="l">
                        <a:defRPr sz="600"/>
                      </a:pPr>
                      <a:r>
                        <a:rPr lang="en-IN" dirty="0"/>
                        <a:t>The CM3271K model offers a 4K UHD 3840 x 2160 screen with a 4 ms G to G response time 60 Hz refresh  rate and a wide color gamut supporting  99% of the Adobe RGB color space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363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His reckless response did not follow CMS and CDC guidelines devastating the senior population Ãƒâ€šÃ‚â€” and no amount of revisionist history can erase  Governor CuomoÃƒâ€šÃ‚â€™s grossly incompetent  decision or the fact that President TrumpÃƒâ€šÃ‚â€™s bold aggressive  actions saved millions of livesÃƒâ€šÃ‚â€ he wrote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Cuomo appeared in two television interviews ahead of the criticism where he defended his own controversial order Ãƒâ€šÃ‚â€” and that of the New York state Health Department Ãƒâ€šÃ‚â€” issued on March 25 that barred nursing homes from denying  admittance to coronavirus-positive patients following their hospital discharge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He also blamed the virusÃƒâ€šÃ‚â€™ rapid spread on facility staffers who tested positive for the disease but were permitted to work under state guidance  because they were asymptomatic</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Cuomo continued to defend the order arguing the directive issued was aligned with federal guidance from the Centers for Disease Control  and Prevention  from March 16 and that the federal government is instead blameworthy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Cuomo appeared in two television interviews ahead of the criticism where he defended his own controversial order Ãƒâ€šÃ‚â€” and that of the New York state Health Department Ãƒâ€šÃ‚â€” issued on March 25 that barred nursing homes from denying  admittance to coronavirus-positive patients following their hospital discharge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He also blamed the virusÃƒâ€šÃ‚â€™ rapid spread on facility staffers who tested positive for the disease but were permitted to work under state guidance  because they were asymptomatic</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Cuomo continued to defend the order arguing the directive issued was aligned with federal guidance from the Centers for Disease Control  and Prevention  from March 16 and that the federal government is instead blameworthy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His reckless response did not follow CMS and CDC guidelines devastating the senior population Ãƒâ€šÃ‚â€” and no amount of revisionist history can erase  Governor CuomoÃƒâ€šÃ‚â€™s grossly incompetent  decision or the fact that President TrumpÃƒâ€šÃ‚â€™s bold aggressive  actions saved millions of livesÃƒâ€šÃ‚â€ he wrote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Ãƒâ€šÃ‚â€œThe renewed listing in the index confirms that we are on the right track as we are working on a new set of ambitious  long-term objectives which we will publish later this yearÃƒâ€šÃ‚â€ said Roland Dubois ABBÃƒâ€šÃ‚â€™s Head of Sustainability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Last year ABB reached or exceeded more than half of its sustainability targets ahead of schedule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ABBÃƒâ€šÃ‚â€™s eco-efficiency portfolio which enables sustainable smart cities industries and transport systems to mitigate climate change and conserve non-renewable resources accounted for 57 percent of total revenues in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SIX Swiss Ex is a leading global technology company that energizes the transformation of society and industry to achieve a more productive  sustainable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364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That request came last week to Cuomo and four other Democratic governors whose nursing home policies have also fallen  under scrutiny by Rep Steve Scalise of Louisiana the ranking Republican on the House Select Subcommittee on the Coronavirus Crisis  along with the committeeÃƒâ€šÃ‚â€™s other GOP members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know history shows that if you donÃƒâ€šÃ‚â€™t bend to the presidentÃƒâ€šÃ‚â€™s will youÃƒâ€šÃ‚â€™ll get fired but enough  with the liesÃƒâ€šÃ‚â€ Cuomo senior adviser Rich Azzopardi responded to Gidley in a statement citing a section of state law that says nursing homes should only accept residents if the homes can provide  Ãƒâ€šÃ‚â€œadequate careÃƒâ€šÃ‚â€ Ãƒâ€šÃ‚â€” a section of law the governor has used in the past to defend his order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Ãƒâ€šÃ‚â€œThatÃƒâ€šÃ‚â€™s always been operative in NY and is consistent with every federal guideline issued Ãƒâ€šÃ‚â€” all of which are still in effect Ãƒâ€šÃ‚â€” and the fact it took these toadies months to say anything shows how disingenuous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Ãƒâ€šÃ‚â€œMore than a dozen other states adopted the same policies off the same federal guidelines Ãƒâ€šÃ‚â€” and yet the Washington Republicans are hell-bent on politically targeting five Democratic states in an election year for them</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know history shows that if you donÃƒâ€šÃ‚â€™t bend to the presidentÃƒâ€šÃ‚â€™s will youÃƒâ€šÃ‚â€™ll get fired but enough  with the liesÃƒâ€šÃ‚â€ Cuomo senior adviser Rich Azzopardi responded to Gidley in a statement citing a section of state law that says nursing homes should only accept residents if the homes can provide  Ãƒâ€šÃ‚â€œadequate careÃƒâ€šÃ‚â€ Ãƒâ€šÃ‚â€” a section of law the governor has used in the past to defend his order</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Ãƒâ€šÃ‚â€œThatÃƒâ€šÃ‚â€™s always been operative in NY and is consistent with every federal guideline issued Ãƒâ€šÃ‚â€” all of which are still in effect Ãƒâ€šÃ‚â€” and the fact it took these toadies months to say anything shows how disingenuous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Ãƒâ€šÃ‚â€œMore than a dozen other states adopted the same policies off the same federal guidelines Ãƒâ€šÃ‚â€” and yet the Washington Republicans are hell-bent on politically targeting five Democratic states in an election year for them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That request came last week to Cuomo and four other Democratic governors whose nursing home policies have also fallen  under scrutiny by Rep Steve Scalise of Louisiana the ranking Republican on the House Select Subcommittee on the Coronavirus Crisis  along with the committeeÃƒâ€šÃ‚â€™s other GOP members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365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The thin convertible laptop that runs on Chrome like all PCs in its class will come with a 135-inch touch display and Ãƒâ€šÃ‚â€œmilitary-grade durabilityÃƒâ€šÃ‚â€ to resist shocks and dents Acer said in a statement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bottom line is that federal response to this pandemic has been a complete disaster everyone knows it and no oneÃƒâ€šÃ‚â€™s dumb enough  to fall for this diversionÃƒâ€šÃ‚â€</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PC vendor Acer will start selling a new Google Chromebook model with an advanced processor and hardware tough  enough  for military use its latest in a series of products that have historically been strong-sellers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These Chromebooks will appeal to Ãƒâ€šÃ‚â€œadvanced studentsÃƒâ€šÃ‚â€ and Ãƒâ€šÃ‚â€œentry-levelÃƒâ€šÃ‚â€ office workers who want stronger performance in a small light PC says Brady Wang associate director at Counterpoint Research in Taiwan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366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price is up in the normal range for PCs and costs are probably not low but sales wonÃƒâ€šÃ‚â€™t be high though a lot comes down to brandingÃƒâ€šÃ‚â€ Chromebooks have been a bright  spot for Acer over the past decade and helped it out of a troubled  time between 2011 and 2013</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In 2017 Acer had the worldÃƒâ€šÃ‚â€™s largest market share for Chromebooks topping Fujitsu and Lenovo</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Acer acknowledged in a statement double-digit growth in revenue from Chromebooks in the second quarter of 2018</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donÃƒâ€šÃ‚â€™t think this one device will help Acer that much</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368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Instead the technology backs the graphics silicon that is integrated into the next-generation processor according to Acer</a:t>
                      </a:r>
                      <a:endParaRPr lang="en-IN" sz="1000" dirty="0">
                        <a:latin typeface="+mn-lt"/>
                        <a:cs typeface="Arial" panose="020B0604020202020204" pitchFamily="34" charset="0"/>
                      </a:endParaRPr>
                    </a:p>
                  </a:txBody>
                  <a:tcPr/>
                </a:tc>
                <a:tc>
                  <a:txBody>
                    <a:bodyPr/>
                    <a:lstStyle/>
                    <a:p>
                      <a:pPr algn="l">
                        <a:defRPr sz="600"/>
                      </a:pPr>
                      <a:r>
                        <a:rPr lang="en-IN" dirty="0"/>
                        <a:t>Xe is designed to compete in coming integrated-graphics and dedicated-chip flavors with GPU solutions from Nvidia GeForce family and AMDÃƒâ€šÃ‚â€™s Radeon group</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Last week Intel gave a taste of what we can expect from a Tiger Lake setup like  this one</a:t>
                      </a:r>
                      <a:endParaRPr lang="en-IN" sz="1000" dirty="0">
                        <a:latin typeface="+mn-lt"/>
                        <a:cs typeface="Arial" panose="020B0604020202020204" pitchFamily="34" charset="0"/>
                      </a:endParaRPr>
                    </a:p>
                  </a:txBody>
                  <a:tcPr/>
                </a:tc>
                <a:tc>
                  <a:txBody>
                    <a:bodyPr/>
                    <a:lstStyle/>
                    <a:p>
                      <a:pPr algn="l">
                        <a:defRPr sz="600"/>
                      </a:pPr>
                      <a:r>
                        <a:rPr lang="en-IN" dirty="0"/>
                        <a:t> Iris Plus and UHD Graphics solutions integrated into Intels Ice Lake 10th Generation mobile processors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product now has a 90 percent screen-to-body ratio an increase from the 864 percent ratio of last yearÃƒâ€šÃ‚â€™s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Swift 5 model</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laptop also comes with a touch display that features Cornings antimicrobial coating to help keep germs at bay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Tiger Lake processors and its motherboards have also been designed to be smaller enabling PC makers to create thinner  and lighter laptops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Best online learning tools for kids: ABCmouse Reading IQ &amp; more Category Spec OS Windows 10 Home Windows 10</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Acer Active Stylus 4096 levels sensitivity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Audio Top-firing DTS: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 Acer here is aiming for a more affordable market hence the limit of 16GB of RAM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76 crore down 232% YoY impacted by higher other operating expenses owing to one-time provisions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EBITDA margins fell 160 bps YoY to 76%</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However gross margins for Q4FY20 FY20 improved 280 bps 100 bps to ~29% 304% respectively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Ador Welding AWL reported consolidated revenues at Rs 1399 crore down 69% YoY impacted by disrupted business activities across sectors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76 crore down 232% YoY impacted by higher other operating expenses owing to one-time provisions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EBITDA margins fell 160 bps YoY to 76%</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However gross margins for Q4FY20 FY20 improved 280 bps 100 bps to ~29% 304% respectively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Ador Welding AWL reported consolidated revenues at Rs 1399 crore down 69% YoY impacted by disrupted business activities across sectors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EBITDA margin for FY20 was at 82% with a marginal decline of 40 bps YoY PAT was at Rs 69 crore down 88% YoY supported  by lower effective  tax rate for the quarter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For FY20 PAT was at Rs 287 crore up 171% YoY aided by new tax regime benefit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Valuation &amp; Outlook AWL has performed reasonably well in consumables business aided by gross margin improvement owing to product mix while PEB business has seen some green shoots and holds key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Debt working capital position increased to 90 days in FY20 will be closely watched amid economic slowdown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76 crore down 232% YoY impacted by higher other operating expenses owing to one-time provisions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Ador Welding AWL reported consolidated revenues at Rs 1399 crore down 69% YoY impacted by disrupted business activities across sectors</a:t>
                      </a:r>
                      <a:endParaRPr lang="en-IN" sz="1000" dirty="0">
                        <a:latin typeface="+mn-lt"/>
                        <a:cs typeface="Arial" panose="020B0604020202020204" pitchFamily="34" charset="0"/>
                      </a:endParaRPr>
                    </a:p>
                  </a:txBody>
                  <a:tcPr/>
                </a:tc>
                <a:tc>
                  <a:txBody>
                    <a:bodyPr/>
                    <a:lstStyle/>
                    <a:p>
                      <a:pPr algn="l">
                        <a:defRPr sz="600"/>
                      </a:pPr>
                      <a:r>
                        <a:rPr lang="en-IN" dirty="0"/>
                        <a:t>Delay in PEB execution working capital stress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We maintain our BUY rating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EBITDA margins fell 160 bps YoY to 76%</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However gross margins for Q4FY20 FY20 improved 280 bps 100 bps to ~29% 304% respectively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EBITDA margin for FY20 was at 82% with a marginal decline of 40 bps YoY PAT was at Rs 69 crore down 88% YoY supported  by lower effective  tax rate for the quarter</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For FY20 PAT was at Rs 287 crore up 171% YoY aided by new tax regime benefit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However gross margins for Q4FY20 FY20 improved 280 bps 100 bps to ~29% 304% respectively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EBITDA margin for FY20 was at 82% with a marginal decline of 40 bps YoY PAT was at Rs 69 crore down 88% YoY supported  by lower effective  tax rate for the quarter</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For FY20 PAT was at Rs 287 crore up 171% YoY aided by new tax regime benefit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EBITDA margins fell 160 bps YoY to 76%</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With a history of excellence stretching back more than 130 years ABBÃƒâ€šÃ‚â€™s success is driven by about 110000 talented  employees in over 100 countries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zu neuen und wachsenden MÃƒÆ’Ã‚Â¤rkten durch Hitachi werden helfen Power Grids auf die nÃƒÆ’Ã‚Â¤chste Entwicklungsstufe zu fÃƒÆ’Ã‚Â¼hren und die  fÃƒÆ’Ã‚Â¼hrende Position weiter zu stÃƒÆ’Ã‚Â¤rken sagte Timo Ihamuotila CFO von ABB und Director of the Board von Hitachi ABB Power Grids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und stÃƒÆ’Ã‚Â¤rkt die bestehende GeschÃƒÆ’Ã‚Â¤ftsbeziehung zwischen unseren Unternehmen ergÃƒÆ’Ã‚Â¤nzte er</a:t>
                      </a:r>
                      <a:endParaRPr lang="en-IN" sz="1000" dirty="0">
                        <a:latin typeface="+mn-lt"/>
                        <a:cs typeface="Arial" panose="020B0604020202020204" pitchFamily="34" charset="0"/>
                      </a:endParaRPr>
                    </a:p>
                  </a:txBody>
                  <a:tcPr/>
                </a:tc>
                <a:tc>
                  <a:txBody>
                    <a:bodyPr/>
                    <a:lstStyle/>
                    <a:p>
                      <a:pPr algn="l">
                        <a:defRPr sz="600"/>
                      </a:pPr>
                      <a:r>
                        <a:rPr lang="en-IN" dirty="0"/>
                        <a:t>ExpansionsmÃƒÆ’Ã‚Â¶glichkeiten fÃƒÆ’Ã‚Â¼r das neue Unternehmen in Bereichen wie MobilitÃƒÆ’Ã‚Â¤t Smart Cities Industrie Energiespeicherung und Rechenzentren erleichtern und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Valuation &amp; Outlook AWL has performed reasonably well in consumables business aided by gross margin improvement owing to product mix while PEB business has seen some green shoots and holds key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We maintain our BUY rating</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Debt working capital position increased to 90 days in FY20 will be closely watched amid economic slowdown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Delay in PEB execution working capital stress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Sales declined 687% to Rs 13990 crore in the quarter ended March 2020 as against Rs 15022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Sales decline 687% to Rs 13990 croreNet profit of Ador Welding declined 875% to Rs 688 crore in the quarter ended March 2020 as against Rs 754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Sales declined 687% to Rs 13990 crore in the quarter ended March 2020 as against Rs 15022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Sales decline 687% to Rs 13990 croreNet profit of Ador Welding declined 875% to Rs 688 crore in the quarter ended March 2020 as against Rs 754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Sales declined 687% to Rs 13990 crore in the quarter ended March 2020 as against Rs 15022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Sales decline 687% to Rs 13990 croreNet profit of Ador Welding declined 875% to Rs 688 crore in the quarter ended March 2020 as against Rs 754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Sales declined 687% to Rs 13990 crore in the quarter ended March 2020 as against Rs 15022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Sales decline 687% to Rs 13990 croreNet profit of Ador Welding declined 875% to Rs 688 crore in the quarter ended March 2020 as against Rs 754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Sales decline 687% to Rs 13990 croreNet profit of Ador Welding declined 875% to Rs 688 crore in the quarter ended March 2020 as against Rs 754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Sales declined 687% to Rs 13990 crore in the quarter ended March 2020 as against Rs 15022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Sales decline 687% to Rs 13990 croreNet profit of Ador Welding declined 875% to Rs 688 crore in the quarter ended March 2020 as against Rs 754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Sales declined 687% to Rs 13990 crore in the quarter ended March 2020 as against Rs 15022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Sales declined 687% to Rs 13990 crore in the quarter ended March 2020 as against Rs 15022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Sales decline 687% to Rs 13990 croreNet profit of Ador Welding declined 875% to Rs 688 crore in the quarter ended March 2020 as against Rs 754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Sales declined 687% to Rs 13990 crore in the quarter ended March 2020 as against Rs 15022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Sales decline 687% to Rs 13990 croreNet profit of Ador Welding declined 875% to Rs 688 crore in the quarter ended March 2020 as against Rs 754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Ador Welding AWL reported consolidated revenues at Rs 1399 crore down 69% YoY impacted by disrupted business activities across sectors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76 crore down 232% YoY impacted by higher other operating expenses owing to one-time provisions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EBITDA margins fell 160 bps YoY to 76%</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However gross margins for Q4FY20 FY20 improved 280 bps 100 bps to ~29% 304% respectively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Ador Welding AWL reported consolidated revenues at Rs 1399 crore down 69% YoY impacted by disrupted business activities across sectors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76 crore down 232% YoY impacted by higher other operating expenses owing to one-time provisions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EBITDA margins fell 160 bps YoY to 76%</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However gross margins for Q4FY20 FY20 improved 280 bps 100 bps to ~29% 304% respectively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Valuation &amp; Outlook AWL has performed reasonably well in consumables business aided by gross margin improvement owing to product mix while PEB business has seen some green shoots and holds key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For FY20 PAT was at Rs 287 crore up 171% YoY aided by new tax regime benefit </a:t>
                      </a:r>
                      <a:endParaRPr lang="en-IN" sz="1000" dirty="0">
                        <a:latin typeface="+mn-lt"/>
                        <a:cs typeface="Arial" panose="020B0604020202020204" pitchFamily="34" charset="0"/>
                      </a:endParaRPr>
                    </a:p>
                  </a:txBody>
                  <a:tcPr/>
                </a:tc>
                <a:tc>
                  <a:txBody>
                    <a:bodyPr/>
                    <a:lstStyle/>
                    <a:p>
                      <a:pPr algn="l">
                        <a:defRPr sz="600"/>
                      </a:pPr>
                      <a:r>
                        <a:rPr lang="en-IN" dirty="0"/>
                        <a:t>Debt working capital position increased to 90 days in FY20 will be closely watched amid economic slowdown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EBITDA margin for FY20 was at 82% with a marginal decline of 40 bps YoY PAT was at Rs 69 crore down 88% YoY supported  by lower effective  tax rate for the quarter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We maintain our BUY rating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76 crore down 232% YoY impacted by higher other operating expenses owing to one-time provisions</a:t>
                      </a:r>
                      <a:endParaRPr lang="en-IN" sz="1000" dirty="0">
                        <a:latin typeface="+mn-lt"/>
                        <a:cs typeface="Arial" panose="020B0604020202020204" pitchFamily="34" charset="0"/>
                      </a:endParaRPr>
                    </a:p>
                  </a:txBody>
                  <a:tcPr/>
                </a:tc>
                <a:tc>
                  <a:txBody>
                    <a:bodyPr/>
                    <a:lstStyle/>
                    <a:p>
                      <a:pPr algn="l">
                        <a:defRPr sz="600"/>
                      </a:pPr>
                      <a:r>
                        <a:rPr lang="en-IN" dirty="0"/>
                        <a:t>Delay in PEB execution working capital stress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Ador Welding AWL reported consolidated revenues at Rs 1399 crore down 69% YoY impacted by disrupted business activities across sectors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For FY20 PAT was at Rs 287 crore up 171% YoY aided by new tax regime benefit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EBITDA margin for FY20 was at 82% with a marginal decline of 40 bps YoY PAT was at Rs 69 crore down 88% YoY supported  by lower effective  tax rate for the quarter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However gross margins for Q4FY20 FY20 improved 280 bps 100 bps to ~29% 304% respectively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EBITDA margins fell 160 bps YoY to 76%</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For FY20 PAT was at Rs 287 crore up 171% YoY aided by new tax regime benefit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EBITDA margins fell 160 bps YoY to 76%</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EBITDA margin for FY20 was at 82% with a marginal decline of 40 bps YoY PAT was at Rs 69 crore down 88% YoY supported  by lower effective  tax rate for the quarter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However gross margins for Q4FY20 FY20 improved 280 bps 100 bps to ~29% 304% respectively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Delay in PEB execution working capital stress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We maintain our BUY rating</a:t>
                      </a:r>
                      <a:endParaRPr lang="en-IN" sz="1000" dirty="0">
                        <a:latin typeface="+mn-lt"/>
                        <a:cs typeface="Arial" panose="020B0604020202020204" pitchFamily="34" charset="0"/>
                      </a:endParaRPr>
                    </a:p>
                  </a:txBody>
                  <a:tcPr/>
                </a:tc>
                <a:tc>
                  <a:txBody>
                    <a:bodyPr/>
                    <a:lstStyle/>
                    <a:p>
                      <a:pPr algn="l">
                        <a:defRPr sz="600"/>
                      </a:pPr>
                      <a:r>
                        <a:rPr lang="en-IN" dirty="0"/>
                        <a:t>Debt working capital position increased to 90 days in FY20 will be closely watched amid economic slowdown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Valuation &amp; Outlook AWL has performed reasonably well in consumables business aided by gross margin improvement owing to product mix while PEB business has seen some green shoots and holds key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Sales decline 687% to Rs 13990 croreNet profit of Ador Welding declined 875% to Rs 688 crore in the quarter ended March 2020 as against Rs 754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Sales decline 687% to Rs 13990 croreNet profit of Ador Welding declined 875% to Rs 688 crore in the quarter ended March 2020 as against Rs 754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Sales decline 687% to Rs 13990 croreNet profit of Ador Welding declined 875% to Rs 688 crore in the quarter ended March 2020 as against Rs 754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Sales declined 687% to Rs 13990 crore in the quarter ended March 2020 as against Rs 15022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Sales decline 687% to Rs 13990 croreNet profit of Ador Welding declined 875% to Rs 688 crore in the quarter ended March 2020 as against Rs 754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Sales declined 687% to Rs 13990 crore in the quarter ended March 2020 as against Rs 15022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Sales declined 687% to Rs 13990 crore in the quarter ended March 2020 as against Rs 15022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Sales declined 687% to Rs 13990 crore in the quarter ended March 2020 as against Rs 15022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Ador Welding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Sales decline 2892% to Rs 89816 croreNet profit of Gujarat Ambuja Exports rose 7280% to Rs 5445 crore in the quarter ended March 2020 as against Rs 3151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Sales declined 2892% to Rs 89816 crore in the quarter ended March 2020 as against Rs 126351 crore during the previous quarter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For the full yearnet profit declined 2640% to Rs 14584 crore in the year ended March 2020 as against Rs 19815 crore during the previous year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Sales declined 509% to Rs 381659 crore in the year ended March 2020 as against Rs 402144 crore during the previous year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Sales decline 2892% to Rs 89816 croreNet profit of Gujarat Ambuja Exports rose 7280% to Rs 5445 crore in the quarter ended March 2020 as against Rs 3151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Sales declined 2892% to Rs 89816 crore in the quarter ended March 2020 as against Rs 126351 crore during the previous quarter ended March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For the full yearnet profit declined 2640% to Rs 14584 crore in the year ended March 2020 as against Rs 19815 crore during the previous year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Sales declined 509% to Rs 381659 crore in the year ended March 2020 as against Rs 402144 crore during the previous year ended March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Ambuja Cements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Indeed its innovative design means there is no need for separately installed power cabinets offering the perfect  fast  and compact solution for cities with limited space Ãƒâ€šÃ‚â€œOver the last decade ABB has laid the foundation for the future of sustainable  transportation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Terra 184 charger the latest member of ABBÃƒâ€šÃ‚â€™s best-selling Terra family of chargers is fast compact robust  and provides  the ability to charge up to three vehicles simultaneously3 maximizing convenience  for drivers and revenue for the charging operator</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therefore vital that these rapidly expanding urban hubs take proactive steps to reduce their carbon emissions and e-mobility is a key factor in achieving this</a:t>
                      </a:r>
                      <a:endParaRPr lang="en-IN" sz="1000" dirty="0">
                        <a:latin typeface="+mn-lt"/>
                        <a:cs typeface="Arial" panose="020B0604020202020204" pitchFamily="34" charset="0"/>
                      </a:endParaRPr>
                    </a:p>
                  </a:txBody>
                  <a:tcPr/>
                </a:tc>
                <a:tc>
                  <a:txBody>
                    <a:bodyPr/>
                    <a:lstStyle/>
                    <a:p>
                      <a:pPr algn="l">
                        <a:defRPr sz="600"/>
                      </a:pPr>
                      <a:r>
                        <a:rPr lang="en-IN" dirty="0"/>
                        <a:t>But for e-mobility to be viable in high density cities where time is short and space is at a premium  solutions must be developed which address these challenges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Under the contract Worley will provide engineering procurement and construction management services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On market close Worley is down 090 per cent and is trading for $883 per share Worley WOR has been awarded  a contract by the largest  chemical producer in the world BASF SE for its European battery material investment project in Finland</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Worley WOR has been awarded a contract by the largest chemical producer in the world BASF SE for its European battery material investment project</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Under the contract Worley will provide engineering procurement and construction management services</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On market close Worley is down 090 per cent and is trading for $883 per share Worley WOR has been awarded  a contract by the largest  chemical producer in the world BASF SE for its European battery material investment project in Finland</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plant will be powered by electricity from renewable energy sources such as hydro wind and biomass Under the contract Worley will provide  engineering procurement and construction management services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Worley WOR has been awarded a contract by the largest chemical producer in the world BASF SE for its European battery material investment project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plant will be powered by electricity from renewable energy sources such as hydro wind and biomass Under the contract Worley will provide  engineering procurement and construction management services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391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 itÃƒâ€šÃ‚â€™s hard to find a product on the market with that type of capabilityÃƒâ€šÃ‚â€ Multiple pilot plant tests at ExxonMobil and BASF facilities have demonstrated the superior  selective  properties of this solvent compared to methyldiethanolamine MDEA formulations and FLEXSORBÃƒâ€šÃ‚â„¢ SE and SE Plus solvents</a:t>
                      </a:r>
                      <a:endParaRPr lang="en-IN" sz="1000" dirty="0">
                        <a:latin typeface="+mn-lt"/>
                        <a:cs typeface="Arial" panose="020B0604020202020204" pitchFamily="34" charset="0"/>
                      </a:endParaRPr>
                    </a:p>
                  </a:txBody>
                  <a:tcPr/>
                </a:tc>
                <a:tc>
                  <a:txBody>
                    <a:bodyPr/>
                    <a:lstStyle/>
                    <a:p>
                      <a:pPr algn="l">
                        <a:defRPr sz="600"/>
                      </a:pPr>
                      <a:r>
                        <a:rPr lang="en-IN" dirty="0"/>
                        <a:t>Ãƒâ€šÃ‚â€œCollaborating to develop new game-changing technologies is central to how we work and the development of this new product provides  yet another example of what we bring to the marketplaceÃƒâ€šÃ‚â€ Ãƒâ€šÃ‚â€œOASE sulfexx will help  our customers to achieve their sustainability  goals by lowering energy consumption and reducing sulfur emissionsÃƒâ€šÃ‚â€ said Andreas Northemann vice president of BASF Gas Treatment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Ãƒâ€šÃ‚â€œWe are pleased to partner with BASF to develop OASE sulfexx a compelling solution aimed at helping  operators reduce  emissions and lower costsÃƒâ€šÃ‚â€ said Dan Moore president of ExxonMobil Catalysts and Licensing LLC</a:t>
                      </a:r>
                      <a:endParaRPr lang="en-IN" sz="1000" dirty="0">
                        <a:latin typeface="+mn-lt"/>
                        <a:cs typeface="Arial" panose="020B0604020202020204" pitchFamily="34" charset="0"/>
                      </a:endParaRPr>
                    </a:p>
                  </a:txBody>
                  <a:tcPr/>
                </a:tc>
                <a:tc>
                  <a:txBody>
                    <a:bodyPr/>
                    <a:lstStyle/>
                    <a:p>
                      <a:pPr algn="l">
                        <a:defRPr sz="600"/>
                      </a:pPr>
                      <a:r>
                        <a:rPr lang="en-IN" dirty="0"/>
                        <a:t>OASE sulfexx will help to debottleneck existing Claus tail gas treating acid gas enrichment and high-pressure acid gas removal units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392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Despite significant investments to improve assets long-term profitable operations are no longer possible in Erie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Claus tail gas treating units the technology can achieve less than 10 ppmv H 2 S specifications while rejecting  CO 2 to meet future emission requirements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Ãƒâ€šÃ‚â€œThis is a difficult situation and we are grateful for the BASF Erie site teamÃƒâ€šÃ‚â€™s dedication over the years and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BASF will provide severance and outplacement services to employees including support for employment at other BASF facilities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393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Dicamba is a commonly used herbicide which kills broad-leafed weeds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Ãƒâ€šÃ‚â€œTodayÃƒâ€šÃ‚â€™s cancellation and existing stocks order is consistent with EPAÃƒâ€šÃ‚â€™s standard practice following registration invalidation and is designed to advance compliance ensure  regulatory certainty and to prevent  the misuse of existing stocksÃƒâ€šÃ‚â€</a:t>
                      </a:r>
                      <a:endParaRPr lang="en-IN" sz="1000" dirty="0">
                        <a:latin typeface="+mn-lt"/>
                        <a:cs typeface="Arial" panose="020B0604020202020204" pitchFamily="34" charset="0"/>
                      </a:endParaRPr>
                    </a:p>
                  </a:txBody>
                  <a:tcPr/>
                </a:tc>
                <a:tc>
                  <a:txBody>
                    <a:bodyPr/>
                    <a:lstStyle/>
                    <a:p>
                      <a:pPr algn="l">
                        <a:defRPr sz="600"/>
                      </a:pPr>
                      <a:r>
                        <a:rPr lang="en-IN" dirty="0"/>
                        <a:t>In order to provide some clarity the EPA released a cancellation order Monday which said farmers can use any supply of the herbicides they bought before June 3 but only until July 31</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On June 3 the Ninth US Circuit Court of Appeals overturned the EPAÃƒâ€šÃ‚â€™s approval of three dicamba-based herbicidesÃƒâ€šÃ‚â€”XtendiMax from Bayer; FeXapan from Corteva; and Engenia from BASFÃƒâ€šÃ‚â€”effectively banning them across the country and causing some uproar  among farmers who depend on them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395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For new facilities the use of this technology will reduce the size of the equipment and the initial capital investment compared to conventional amine gas treatment units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Ãƒâ€šÃ‚â€œWe are pleased to partner with BASF to develop OASE sulfexx a compelling solution aimed at helping  operators reduce  emissions and lower costsÃƒâ€šÃ‚â€ said Dan Moore president of ExxonMobil Catalysts and Licensing LLC</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 itÃƒâ€šÃ‚â€™s hard to find a product on the market with that type of capabilityÃƒâ€šÃ‚â€ Multiple pilot plant tests at ExxonMobil and BASF facilities have demonstrated the superior  selective  properties of this solvent compared to methyldiethanolamine MDEA formulations and FLEXSORBÃƒâ€šÃ‚â„¢ SE and SE Plus solvents</a:t>
                      </a:r>
                      <a:endParaRPr lang="en-IN" sz="1000" dirty="0">
                        <a:latin typeface="+mn-lt"/>
                        <a:cs typeface="Arial" panose="020B0604020202020204" pitchFamily="34" charset="0"/>
                      </a:endParaRPr>
                    </a:p>
                  </a:txBody>
                  <a:tcPr/>
                </a:tc>
                <a:tc>
                  <a:txBody>
                    <a:bodyPr/>
                    <a:lstStyle/>
                    <a:p>
                      <a:pPr algn="l">
                        <a:defRPr sz="600"/>
                      </a:pPr>
                      <a:r>
                        <a:rPr lang="en-IN" dirty="0"/>
                        <a:t>Ãƒâ€šÃ‚â€œCollaborating to develop new game-changing technologies is central to how we work and the development of this new product provides  yet another example of what we bring to the marketplaceÃƒâ€šÃ‚â€ Ãƒâ€šÃ‚â€œOASE sulfexx will help  our customers to achieve their sustainability  goals by lowering energy consumption and reducing sulfur emissionsÃƒâ€šÃ‚â€ said Andreas Northemann vice president of BASF Gas Treatment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396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order to provide some clarity the EPA released a cancellation order Monday which said farmers can use any supply of the herbicides they bought before June 3 but only until July 31</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On June 3 the Ninth US Circuit Court of Appeals overturned the EPAÃƒâ€šÃ‚â€™s approval of three dicamba-based herbicidesÃƒâ€šÃ‚â€”XtendiMax from Bayer; FeXapan from Corteva; and Engenia from BASFÃƒâ€šÃ‚â€”effectively banning them across the country and causing some uproar  among farmers who depend on them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Claus tail gas treating units the technology can achieve less than 10 ppmv H 2 S specifications while rejecting  CO 2 to meet future emission requirements</a:t>
                      </a:r>
                      <a:endParaRPr lang="en-IN" sz="1000" dirty="0">
                        <a:latin typeface="+mn-lt"/>
                        <a:cs typeface="Arial" panose="020B0604020202020204" pitchFamily="34" charset="0"/>
                      </a:endParaRPr>
                    </a:p>
                  </a:txBody>
                  <a:tcPr/>
                </a:tc>
                <a:tc>
                  <a:txBody>
                    <a:bodyPr/>
                    <a:lstStyle/>
                    <a:p>
                      <a:pPr algn="l">
                        <a:defRPr sz="600"/>
                      </a:pPr>
                      <a:r>
                        <a:rPr lang="en-IN" dirty="0"/>
                        <a:t>OASE sulfexx will help to debottleneck existing Claus tail gas treating acid gas enrichment and high-pressure acid gas removal units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397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its decision the appeals court found that the EPA had failed to understand the danger of dicamba when it extended its approval  for the herbicide in 2018</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Ãƒâ€šÃ‚â€œTodayÃƒâ€šÃ‚â€™s cancellation and existing stocks order is consistent with EPAÃƒâ€šÃ‚â€™s standard practice following registration invalidation and is designed to advance compliance ensure  regulatory certainty and to prevent  the misuse of existing stocksÃƒâ€šÃ‚â€</a:t>
                      </a:r>
                      <a:endParaRPr lang="en-IN" sz="1000" dirty="0">
                        <a:latin typeface="+mn-lt"/>
                        <a:cs typeface="Arial" panose="020B0604020202020204" pitchFamily="34" charset="0"/>
                      </a:endParaRPr>
                    </a:p>
                  </a:txBody>
                  <a:tcPr/>
                </a:tc>
                <a:tc>
                  <a:txBody>
                    <a:bodyPr/>
                    <a:lstStyle/>
                    <a:p>
                      <a:pPr algn="l">
                        <a:defRPr sz="600"/>
                      </a:pPr>
                      <a:r>
                        <a:rPr lang="en-IN" dirty="0"/>
                        <a:t>Farmers spray it on crops that have been genetically modified to be dicamba-resistant but the herbicide has a tendency to drift onto neighboring farms causing significant damage  to non-resistant produce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Dicamba is a commonly used herbicide which kills broad-leafed weeds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400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Thanks to the great support from government authorities and local communities as well as to the continuous efforts of our employees and partners worldwide the project has been progressing steadilyÃƒâ€šÃ‚â€ said Haryono Lim Senior Vice President Senior Project New Verbund Site China BASF</a:t>
                      </a:r>
                      <a:endParaRPr lang="en-IN" sz="1000" dirty="0">
                        <a:latin typeface="+mn-lt"/>
                        <a:cs typeface="Arial" panose="020B0604020202020204" pitchFamily="34" charset="0"/>
                      </a:endParaRPr>
                    </a:p>
                  </a:txBody>
                  <a:tcPr/>
                </a:tc>
                <a:tc>
                  <a:txBody>
                    <a:bodyPr/>
                    <a:lstStyle/>
                    <a:p>
                      <a:pPr algn="l">
                        <a:defRPr sz="600"/>
                      </a:pPr>
                      <a:r>
                        <a:rPr lang="en-IN" dirty="0"/>
                        <a:t>Ãƒâ€šÃ‚â€œWe are confident to bring the first batch of Ãƒâ€šÃ‚â€˜Made in ZhanjiangÃƒâ€šÃ‚â€™ products to the market by the end of 2022 as plannedÃƒâ€šÃ‚â€ BASF applies the highest safety standards and will implement a comprehensive  smart  manufacturing concept at the Verbund site based on cutting-edge technologies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As of today the project has reached a record of 50000 safe work hours without a lost  time injury  since commencement</a:t>
                      </a:r>
                      <a:endParaRPr lang="en-IN" sz="1000" dirty="0">
                        <a:latin typeface="+mn-lt"/>
                        <a:cs typeface="Arial" panose="020B0604020202020204" pitchFamily="34" charset="0"/>
                      </a:endParaRPr>
                    </a:p>
                  </a:txBody>
                  <a:tcPr/>
                </a:tc>
                <a:tc>
                  <a:txBody>
                    <a:bodyPr/>
                    <a:lstStyle/>
                    <a:p>
                      <a:pPr algn="l">
                        <a:defRPr sz="600"/>
                      </a:pPr>
                      <a:r>
                        <a:rPr lang="en-IN" dirty="0"/>
                        <a:t>The first plants will produce engineering plastics and thermoplastic polyurethane TPU to serve the increasing needs of various growth  industries in the southern China market and throughout Asia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First new mode of action classification from the Herbicide Resistance Action Committee HRAC since 1985 Luximo soon to provide  farmers in the EU and UK a much-needed tool against grass weed  resistance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the ongoing effort to combat weed resistance unique modes of action are critical to protecting crops and the food sources of a growing population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Researchers at BASF dedicated to finding viable solutions to this challenge arrived at Luximo a herbicide which has received the first new mode of action classification from the Herbicide Resistance  Action Committee HRAC since 1985</a:t>
                      </a:r>
                      <a:endParaRPr lang="en-IN" sz="1000" dirty="0">
                        <a:latin typeface="+mn-lt"/>
                        <a:cs typeface="Arial" panose="020B0604020202020204" pitchFamily="34" charset="0"/>
                      </a:endParaRPr>
                    </a:p>
                  </a:txBody>
                  <a:tcPr/>
                </a:tc>
                <a:tc>
                  <a:txBody>
                    <a:bodyPr/>
                    <a:lstStyle/>
                    <a:p>
                      <a:pPr algn="l">
                        <a:defRPr sz="600"/>
                      </a:pPr>
                      <a:r>
                        <a:rPr lang="en-IN" dirty="0"/>
                        <a:t>Already approved for sale in Australia in 2019 BASF also expects farmers in the EU and UK to benefit  from this much-needed herbicide in the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402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Due to its novel mode of action Luximo has no known cross-resistance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is designed to become the backbone of effective and sustainable grass weed management programs where rotating multiple modes of action is essential  to fight resistanceÃƒâ€šÃ‚â€</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Ãƒâ€šÃ‚â€œLuximo is an essential complement to the weed management toolbox</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 is an exciting moment for the whole industry and will offer growers the opportunity to overcome resistance  of the most troublesome grass weeds in their cropping systemsÃƒâ€šÃ‚â€ stated Rex Liebl Global Product Development Herbicides at BASFÃƒâ€šÃ‚â€™s Agricultural Solutions division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For added flexibility operators of other Terra models such as the Terra 94 or 124 can in the future chose to upgrade their charging solution to the Terra 184 with the addition of extra power modules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offers a safe smart and sustainable charging solution which supports ABB ElectrificationÃƒâ€šÃ‚â€™s Mission to Zero a vision for a zero-emission reality for all</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highly customizable with features including customized credit card payment terminal screen and cables which have also been designed at 8 meters for maximum charging convenience </a:t>
                      </a:r>
                      <a:endParaRPr lang="en-IN" sz="1000" dirty="0">
                        <a:latin typeface="+mn-lt"/>
                        <a:cs typeface="Arial" panose="020B0604020202020204" pitchFamily="34" charset="0"/>
                      </a:endParaRPr>
                    </a:p>
                  </a:txBody>
                  <a:tcPr/>
                </a:tc>
                <a:tc>
                  <a:txBody>
                    <a:bodyPr/>
                    <a:lstStyle/>
                    <a:p>
                      <a:pPr algn="l">
                        <a:defRPr sz="600"/>
                      </a:pPr>
                      <a:r>
                        <a:rPr lang="en-IN" dirty="0"/>
                        <a:t>ABB has unrivalled expertise in developing sustainable transport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404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By collecting assessing and sharing information on weed resistance the HRAC acts as a comprehensive and reliable source for those who feed a growing population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Initial placement of a green corporate bond to finance sustainable products and projects Attractive conditions thanks to very solid  financial structure and leading sustainability  position On May 28 2020 BASF successfully  placed bonds with a total volume of Ãƒâ€šÃ‚â‚¬20 billion on the capital market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This has a term of 7 years a volume of Ãƒâ€šÃ‚â‚¬10 billion and an annual coupon of 025%; it serves to finance sustainable  products and projects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Early success stories of farmers using the Luximo herbicide can be found here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408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Seednet national manager Simon Crane said the variety had showed best potential in long season or irrigated scenarios</a:t>
                      </a:r>
                      <a:endParaRPr lang="en-IN" sz="1000" dirty="0">
                        <a:latin typeface="+mn-lt"/>
                        <a:cs typeface="Arial" panose="020B0604020202020204" pitchFamily="34" charset="0"/>
                      </a:endParaRPr>
                    </a:p>
                  </a:txBody>
                  <a:tcPr/>
                </a:tc>
                <a:tc>
                  <a:txBody>
                    <a:bodyPr/>
                    <a:lstStyle/>
                    <a:p>
                      <a:pPr algn="l">
                        <a:defRPr sz="600"/>
                      </a:pPr>
                      <a:r>
                        <a:rPr lang="en-IN" dirty="0"/>
                        <a:t>Yields for the variety were excellent in trials and BASF and Seednet are hopeful of good uptake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certainly capable of yielding really well in the right environment Mr Crane said</a:t>
                      </a:r>
                      <a:endParaRPr lang="en-IN" sz="1000" dirty="0">
                        <a:latin typeface="+mn-lt"/>
                        <a:cs typeface="Arial" panose="020B0604020202020204" pitchFamily="34" charset="0"/>
                      </a:endParaRPr>
                    </a:p>
                  </a:txBody>
                  <a:tcPr/>
                </a:tc>
                <a:tc>
                  <a:txBody>
                    <a:bodyPr/>
                    <a:lstStyle/>
                    <a:p>
                      <a:pPr algn="l">
                        <a:defRPr sz="600"/>
                      </a:pPr>
                      <a:r>
                        <a:rPr lang="en-IN" dirty="0"/>
                        <a:t>We look forward to producing a range of exciting wheat varieties in the next few years Mr Hall said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409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BASF is already well established as an Australian breeder of canola seed with several ground-breaking hybrid varieties with innovative traits such as PodGuard and TruFlex under the InVigor brand</a:t>
                      </a:r>
                    </a:p>
                  </a:txBody>
                  <a:tcPr/>
                </a:tc>
                <a:extLst>
                  <a:ext uri="{0D108BD9-81ED-4DB2-BD59-A6C34878D82A}">
                    <a16:rowId xmlns:a16="http://schemas.microsoft.com/office/drawing/2014/main" val="113349105"/>
                  </a:ext>
                </a:extLst>
              </a:tr>
              <a:tr h="690800">
                <a:tc>
                  <a:txBody>
                    <a:bodyPr/>
                    <a:lstStyle/>
                    <a:p>
                      <a:pPr algn="l">
                        <a:defRPr sz="600"/>
                      </a:pPr>
                      <a:r>
                        <a:rPr lang="en-IN" dirty="0"/>
                        <a:t>Production at the plant will commence in 2022 and supply the market of biopolymers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additional available PBAT capacities will strengthen our positionÃƒâ€šÃ‚â€ said Olivier Ubrich head of BASFÃƒâ€šÃ‚â€™s global business unit Specialty Polymers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Ãƒâ€šÃ‚â€œOur successful bio-polyester ecoflex and the innovative ecovio are already giving us significant participation in this growing market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412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Proven mildness for personal care As part of its Care Creations portfolio BASF offers its 100 percent plant-based APG line under the tradename Plantacare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all-round sugar surfactants known for their excellent ecological and toxicological profile proven mildness and functional properties are suitable  for a broad  field of personal care cleansing applications ranging from shower gels and liquid soaps to shampoos facial wash baby cleansing products toothpastes and wet wipes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Various tests have confirmed the very low irritation potential of Plantacare surfactants making them an ideal choice especially also for mild cleansing products with a high degree of skin compatibility</a:t>
                      </a:r>
                      <a:endParaRPr lang="en-IN" sz="1000" dirty="0">
                        <a:latin typeface="+mn-lt"/>
                        <a:cs typeface="Arial" panose="020B0604020202020204" pitchFamily="34" charset="0"/>
                      </a:endParaRPr>
                    </a:p>
                  </a:txBody>
                  <a:tcPr/>
                </a:tc>
                <a:tc>
                  <a:txBody>
                    <a:bodyPr/>
                    <a:lstStyle/>
                    <a:p>
                      <a:pPr algn="l">
                        <a:defRPr sz="600"/>
                      </a:pPr>
                      <a:r>
                        <a:rPr lang="en-IN" dirty="0"/>
                        <a:t>Initially built and operated by Henkel KGaA the ownership of the plant switched to Cognis in 2000 which was acquired  by BASF in 2011</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414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Consumer and customer expectations for sustainability and natural ingredients remain to be a strong driver of the market developmentÃƒâ€šÃ‚â€ says Christian Somigliana Head of Market Development Personal Care Europe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For example Glucopon 650 satisfies expectations both for perfect cleaning results and environmental responsibility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Easy formulation for highly concentrated liquid products in the detergent and cleaning industry Glucopon types convince by solving many performance related problems  in the field of Home Care and Industrial &amp; Institutional Cleaning</a:t>
                      </a:r>
                      <a:endParaRPr lang="en-IN" sz="1000" dirty="0">
                        <a:latin typeface="+mn-lt"/>
                        <a:cs typeface="Arial" panose="020B0604020202020204" pitchFamily="34" charset="0"/>
                      </a:endParaRPr>
                    </a:p>
                  </a:txBody>
                  <a:tcPr/>
                </a:tc>
                <a:tc>
                  <a:txBody>
                    <a:bodyPr/>
                    <a:lstStyle/>
                    <a:p>
                      <a:pPr algn="l">
                        <a:defRPr sz="600"/>
                      </a:pPr>
                      <a:r>
                        <a:rPr lang="en-IN" dirty="0"/>
                        <a:t>Products of BASFs Glucopon line combine in an excellent manner the performance properties of modern surfactants with current and future demands for environmentally friendly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415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alkyl polyglycoside also has outstanding properties: it is compatible with plastics GHS CLP label-free meets the requirements of various eco-labels eg EU Ecolabel and Nordic Swan is easy  to process very low foaming and suitable  for use at high concentrations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Effective additive in industrial formulations As part of BASFÃƒâ€šÃ‚â€™s Agnique product range alkyl polyglycosides advance the performance of agrochemical formulations: by offering high compatibility to salts and by providing an excellent  uptake by plants the surfactant functions as an efficient  adjuvant in crop protection  products</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product is applicable in various industries such as coatings adhesives and rubber industry and shows a superior  environmental profile</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BASF division Care Chemicals care-chemicalsbasfcom offers a broad range of ingredients for personal care home care industrial &amp; institutional cleaning and technical applications</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Effective additive in industrial formulations As part of BASFÃƒâ€šÃ‚â€™s Agnique product range alkyl polyglycosides advance the performance of agrochemical formulations: by offering high compatibility to salts and by providing an excellent  uptake by plants the surfactant functions as an efficient  adjuvant in crop protection  products</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product is applicable in various industries such as coatings adhesives and rubber industry and shows a superior  environmental profile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BASF division Care Chemicals care-chemicalsbasfcom offers a broad range of ingredients for personal care home care industrial &amp; institutional cleaning and technical applications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alkyl polyglycoside also has outstanding properties: it is compatible with plastics GHS CLP label-free meets the requirements of various eco-labels eg EU Ecolabel and Nordic Swan is easy  to process very low foaming and suitable  for use at high concentrations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416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We are a leading global supplier for the cosmetics industry as well as the detergents and cleaners industry and support our customers with innovative  and sustainable  products solutions and concepts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divisionÃƒâ€šÃ‚â€™s high-performance product portfolio includes surfactants emulsifiers polymers emollients chelating agents cosmetic active ingredients and UV filters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We have production and development sites in all regions and are expanding our presence in emerging markets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About BASF At BASF basfcom we create chemistry for a sustainable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417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Central government under National Smart Cities Mission included Aizawl within its ambit on June 25 2017</a:t>
                      </a:r>
                      <a:endParaRPr lang="en-IN" sz="1000" dirty="0">
                        <a:latin typeface="+mn-lt"/>
                        <a:cs typeface="Arial" panose="020B0604020202020204" pitchFamily="34" charset="0"/>
                      </a:endParaRPr>
                    </a:p>
                  </a:txBody>
                  <a:tcPr/>
                </a:tc>
                <a:tc>
                  <a:txBody>
                    <a:bodyPr/>
                    <a:lstStyle/>
                    <a:p>
                      <a:pPr algn="l">
                        <a:defRPr sz="600"/>
                      </a:pPr>
                      <a:r>
                        <a:rPr lang="en-IN" dirty="0"/>
                        <a:t>The aim was to develop the cityÃƒâ€šÃ‚â€™s water supply health education sewage systems and facilities including street lighting traffic transportation motor parking facilities etc and thereby transforming the city to be Smart  City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Aizawl Smart City Limited ASCL Board of directors has also formed under the UD&amp;PA secretary</a:t>
                      </a:r>
                      <a:endParaRPr lang="en-IN" sz="1000" dirty="0">
                        <a:latin typeface="+mn-lt"/>
                        <a:cs typeface="Arial" panose="020B0604020202020204" pitchFamily="34" charset="0"/>
                      </a:endParaRPr>
                    </a:p>
                  </a:txBody>
                  <a:tcPr/>
                </a:tc>
                <a:tc>
                  <a:txBody>
                    <a:bodyPr/>
                    <a:lstStyle/>
                    <a:p>
                      <a:pPr algn="l">
                        <a:defRPr sz="600"/>
                      </a:pPr>
                      <a:r>
                        <a:rPr lang="en-IN" dirty="0"/>
                        <a:t>Accordingly a state-level high-powered committee has been formed under the leadership of the chief secretary for the successful  implementation of the Smart  City project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BEL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418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Ãƒâ€šÃ‚â€œBELÃƒâ€šÃ‚â€™s overall performance in smart cities across the country and in surveillance-related work in particular has been very poor  and questionable and can be termed unprofessionalÃƒâ€šÃ‚â€ said a source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Ãƒâ€šÃ‚â€œBEL has been using substandard Chinese material in networking hardware camera technology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source added that in many cases the fairness of the tender process has also been questioned as to how they have decided on certain OEMÃƒâ€šÃ‚â€™s etc and are deemed to be partial in favouring certain set of OEMÃƒâ€šÃ‚â€™s</a:t>
                      </a:r>
                      <a:endParaRPr lang="en-IN" sz="1000" dirty="0">
                        <a:latin typeface="+mn-lt"/>
                        <a:cs typeface="Arial" panose="020B0604020202020204" pitchFamily="34" charset="0"/>
                      </a:endParaRPr>
                    </a:p>
                  </a:txBody>
                  <a:tcPr/>
                </a:tc>
                <a:tc>
                  <a:txBody>
                    <a:bodyPr/>
                    <a:lstStyle/>
                    <a:p>
                      <a:pPr algn="l">
                        <a:defRPr sz="600"/>
                      </a:pPr>
                      <a:r>
                        <a:rPr lang="en-IN" dirty="0"/>
                        <a:t>As per the instruction of Ministry of Urban and Housing Affairs the System integrator for implementation of integrated  Command and Control  Centre ITMS and City surveillance system at Aizawl has also been allotted by nomination to Bharat Electronics Limited BEL</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BEL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419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Ãƒâ€šÃ‚â€œBEL so far has been a failure as far as it comes to smart city implementation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Subsequently BEL has issued a tender for bidding on June 13 2020 which is already surrounded by controversies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source added that BEL was recently served with the notice of termination by Belagavi Smart City with charges of unreasonable delay  in payment to the vendors of their dues; for not being able  to deploy their ICCC platform and inability  to integrate to be used either by administration and citizens Ãƒâ€šÃ‚â€œSuch allegation  is also raised by Delhi government like delay  and using substandard  Chinese material and technology in their implementation of Delhi CCTV</a:t>
                      </a:r>
                      <a:endParaRPr lang="en-IN" sz="1000" dirty="0">
                        <a:latin typeface="+mn-lt"/>
                        <a:cs typeface="Arial" panose="020B0604020202020204" pitchFamily="34" charset="0"/>
                      </a:endParaRPr>
                    </a:p>
                  </a:txBody>
                  <a:tcPr/>
                </a:tc>
                <a:tc>
                  <a:txBody>
                    <a:bodyPr/>
                    <a:lstStyle/>
                    <a:p>
                      <a:pPr algn="l">
                        <a:defRPr sz="600"/>
                      </a:pPr>
                      <a:r>
                        <a:rPr lang="en-IN" dirty="0"/>
                        <a:t>Recently March BEL signed a contract of R 10102 crore with Mizoram government for Aizawl smart city on nomination basis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BEL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Hitachi ABB Power Grids will expand HitachiÃƒâ€šÃ‚â€™s energy solutions business globally as a core part of the companyÃƒâ€šÃ‚â€™s Social Innovation  Business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two companies are now looking to grow and improve on these capabilities according to ThursdayÃƒâ€šÃ‚â€™s statement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deal reflects the commercial importance placed by the global energy sector on sustainable energy including facilities mobility solutions smart  cities industry and information technology</a:t>
                      </a:r>
                      <a:endParaRPr lang="en-IN" sz="1000" dirty="0">
                        <a:latin typeface="+mn-lt"/>
                        <a:cs typeface="Arial" panose="020B0604020202020204" pitchFamily="34" charset="0"/>
                      </a:endParaRPr>
                    </a:p>
                  </a:txBody>
                  <a:tcPr/>
                </a:tc>
                <a:tc>
                  <a:txBody>
                    <a:bodyPr/>
                    <a:lstStyle/>
                    <a:p>
                      <a:pPr algn="l">
                        <a:defRPr sz="600"/>
                      </a:pPr>
                      <a:r>
                        <a:rPr lang="en-IN" dirty="0"/>
                        <a:t>2 fast charging and one slow/AC charging vehicle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Ãƒâ€šÃ‚â€œWe are in talks with Indian manufacturers like Bharat Earth Movers Limited BEML Bharat Heavy Electricals Limited BHEL and Titagarh</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latter has also been positive on manufacturing the rolling stock which is quite a breakthroughÃƒâ€šÃ‚â€ said a senior official from MMRDA Bengaluru-based BEML is already manufacturing metro rakes for Metro 2A Dahisar-DN Nagar and Metro-7</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On June 2020 MMRDA confirmed that two responses received for the tender on manufacturing 10 rakes both from Chinese companies CRRC corporation Ltd and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UNI Camp police station sealed down on Friday as accused who was arrested by the police station officers tested positive  for COVID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The latter has also been positive on manufacturing the rolling stock which is quite a breakthroughÃƒâ€šÃ‚â€ said a senior official from MMRDA Bengaluru-based BEML is already manufacturing metro rakes for Metro 2A Dahisar-DN Nagar and Metro-7</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On June 2020 MMRDA confirmed that two responses received for the tender on manufacturing 10 rakes both from Chinese companies CRRC corporation Ltd and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UNI Camp police station sealed down on Friday as accused who was arrested by the police station officers tested positive  for COVID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Ãƒâ€šÃ‚â€œWe are in talks with Indian manufacturers like Bharat Earth Movers Limited BEML Bharat Heavy Electricals Limited BHEL and Titagarh</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BEML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Karnataka Co-Operation Minister S T Somashekar on Friday said that the decision to reduce the market cess on Agricultural Produce Market Committee APMC traders from across the state will be decided in the cabinet meeting to be held on July 9 see more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However the authority later cancelled the tender in January this year when bidders were seeking changes in the terms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BEML has already bagged the contract for manufacturing metro rakes for Metro 2A Dahisar-DN Nagar and Metro-7</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Last year MMRDA had floated a global tender to design manufacture and supply 10 rakes and had received bids from Chinas CRR Corporation China Rail Road Corporation and BYD Build Your Dreams as well as an American firm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BEML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GMO Digital Hachiko offers free Wi-Fi and a charging spot that can be used as a meeting place unaffected  by the weather</a:t>
                      </a:r>
                      <a:endParaRPr lang="en-IN" sz="1000" dirty="0">
                        <a:latin typeface="+mn-lt"/>
                        <a:cs typeface="Arial" panose="020B0604020202020204" pitchFamily="34" charset="0"/>
                      </a:endParaRPr>
                    </a:p>
                  </a:txBody>
                  <a:tcPr/>
                </a:tc>
                <a:tc>
                  <a:txBody>
                    <a:bodyPr/>
                    <a:lstStyle/>
                    <a:p>
                      <a:pPr algn="l">
                        <a:defRPr sz="600"/>
                      </a:pPr>
                      <a:r>
                        <a:rPr lang="en-IN" dirty="0"/>
                        <a:t>The LCD displays on the entire wall and the cutting-edge audio system makes it possible for people to enjoy  the contents while waiting in Shibuya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audio and video systems were specially selected for an immersive experience</a:t>
                      </a:r>
                      <a:endParaRPr lang="en-IN" sz="1000" dirty="0">
                        <a:latin typeface="+mn-lt"/>
                        <a:cs typeface="Arial" panose="020B0604020202020204" pitchFamily="34" charset="0"/>
                      </a:endParaRPr>
                    </a:p>
                  </a:txBody>
                  <a:tcPr/>
                </a:tc>
                <a:tc>
                  <a:txBody>
                    <a:bodyPr/>
                    <a:lstStyle/>
                    <a:p>
                      <a:pPr algn="l">
                        <a:defRPr sz="600"/>
                      </a:pPr>
                      <a:r>
                        <a:rPr lang="en-IN" dirty="0"/>
                        <a:t>48 units of Barcos bezel-less video wall system Barco UniSee were installed making the front right and left sides walls one big display 220 inches width 4854 mm x height 2732 mm x 3 surfaces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Barco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GMO Digital Hachiko offers free Wi-Fi and a charging spot that can be used as a meeting place unaffected  by the weather</a:t>
                      </a:r>
                      <a:endParaRPr lang="en-IN" sz="1000" dirty="0">
                        <a:latin typeface="+mn-lt"/>
                        <a:cs typeface="Arial" panose="020B0604020202020204" pitchFamily="34" charset="0"/>
                      </a:endParaRPr>
                    </a:p>
                  </a:txBody>
                  <a:tcPr/>
                </a:tc>
                <a:tc>
                  <a:txBody>
                    <a:bodyPr/>
                    <a:lstStyle/>
                    <a:p>
                      <a:pPr algn="l">
                        <a:defRPr sz="600"/>
                      </a:pPr>
                      <a:r>
                        <a:rPr lang="en-IN" dirty="0"/>
                        <a:t>By combining the sound with three-dimensional presence and high-definition seamless video on three sides it forms a digital art space where you can experience immersive  feeling like  never before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audio and video systems were specially selected for an immersive experience</a:t>
                      </a:r>
                      <a:endParaRPr lang="en-IN" sz="1000" dirty="0">
                        <a:latin typeface="+mn-lt"/>
                        <a:cs typeface="Arial" panose="020B0604020202020204" pitchFamily="34" charset="0"/>
                      </a:endParaRPr>
                    </a:p>
                  </a:txBody>
                  <a:tcPr/>
                </a:tc>
                <a:tc>
                  <a:txBody>
                    <a:bodyPr/>
                    <a:lstStyle/>
                    <a:p>
                      <a:pPr algn="l">
                        <a:defRPr sz="600"/>
                      </a:pPr>
                      <a:r>
                        <a:rPr lang="en-IN" dirty="0"/>
                        <a:t>The LCD displays on the entire wall and the cutting-edge audio system makes it possible for people to enjoy  the contents while waiting in Shibuya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Barco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Back in February at ISE 2020 we first talked about our new cloud-based subscription platform Barco Insights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Efficiency reliability and flexibility at the core of remote projector management that was our promise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48 units of Barcos bezel-less video wall system Barco UniSee were installed making the front right and left sides walls one big display 220 inches width 4854 mm x height 2732 mm x 3 surfaces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By combining the sound with three-dimensional presence and high-definition seamless video on three sides it forms a digital art space where you can experience immersive  feeling like  never before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Barco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Cloud-based storage of projectorÃƒâ€šÃ‚â€™s usage data and light source runtimes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These factors have a strong effect on the overall performance of the projector and on the deviceÃƒâ€šÃ‚â€™s aging progress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It also includes a two-week history graph displaying all changes in temperature and humidity while the projector was switched on and connected to the cloud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And when youÃƒâ€šÃ‚â€™re managing an entire fleet of rental devices the automated cloud-based storage of such information will cut down manual administration between different projects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Barco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Barco Insights platform now gives you the ability to configure the FlexÃƒâ€šÃ‚Â² brightness value in the cloud  at any time and wherever you are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free Barco Insights Monitor license even has some more additional features to offer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You can take custom notes on a specific projector eg mentions of damages or additional runtime information and save it in the cloud  to facilitate  the QA process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Barco Insights platform now gives you the ability to configure the FlexÃƒâ€šÃ‚Â² brightness value in the cloud  at any time and wherever you are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So no more error-prone e-mails with serial numbers or post-its on flight cases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You can take custom notes on a specific projector eg mentions of damages or additional runtime information and save it in the cloud  to facilitate  the QA process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So no more error-prone e-mails with serial numbers or post-its on flight cases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free Barco Insights Monitor license even has some more additional features to offer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Barco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BPMarrk drastically slashes the time required to generate results from three to four weeks to merely one hour</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Some of the notable patented innovations are BPMarrk which is an intelligent tool for advanced assaying of crude oils which characterises and evaluates crudes at a fraction of the time taken by traditional assaying methods that take a month at least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Bharat Petroleums Corporate Research &amp; Development Centre CRDC has bagged as many as 62 patents since its inception 19 years ago and is awaiting 68 more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CRDC recognised by the Department of Scientific &amp; Industrial Research has been set up with a mission to transform  ideas into innovations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Bharat Petroleum Corporation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is a novel 4-cut divided wall column configuration that improve separation of naphtha compared to conventional distillation columns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also provides extensive R&amp;D support in alternative energy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CRDC is based in New Delhi to nurture fertile ideas and grooms them into mature innovations</a:t>
                      </a:r>
                      <a:endParaRPr lang="en-IN" sz="1000" dirty="0">
                        <a:latin typeface="+mn-lt"/>
                        <a:cs typeface="Arial" panose="020B0604020202020204" pitchFamily="34" charset="0"/>
                      </a:endParaRPr>
                    </a:p>
                  </a:txBody>
                  <a:tcPr/>
                </a:tc>
                <a:tc>
                  <a:txBody>
                    <a:bodyPr/>
                    <a:lstStyle/>
                    <a:p>
                      <a:pPr algn="l">
                        <a:defRPr sz="600"/>
                      </a:pPr>
                      <a:r>
                        <a:rPr lang="en-IN" dirty="0"/>
                        <a:t>It provides vital support to the strategic business units of BPCL refineries and carries out frontline research in an slew of areas from advanced  technology development for refining and petrochemical processes to alternative energy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Bharat Petroleum Corporation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A day after it downgraded Indias sovereign rating to the lowest level global credit ratings agency Moodys Investors Services on Tuesday downgraded  the ratings of major Indian companies to negative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In addition Moodys has affirmed the long-term issuer ratings of Reliance Industries Limited RIL to Ãƒâ€šÃ‚â€˜negativeÃƒâ€šÃ‚â€™ from Ãƒâ€šÃ‚â€˜stableÃƒâ€šÃ‚â€™ while the outlooks for UPL Corporation Limited UPL Corp and Genpact Limited Genpact remains stable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Under Moodys joint default analysis approach for government-related issuers GRIs like ONGC OIL IOCL and and BPCL government support is one of the key considerations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Other research initiatives include waste heat utilisation swappable batteries for electric vehicles solar power and emerging energy solutions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Bharat Petroleum Corporation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We are very pleased to see the role it will play in supporting Sinopecs energy efficiency planÃƒâ€šÃ‚â€ said Zhang Jinquan Senior Vice President of ABB Group and Head of Greater China Region ABB Power Grids business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ABBÃƒâ€šÃ‚â€™s APM solution has gained rich application experiences in global power and industrial fields and has helped customers from multiple industries save millions of dollars every year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China the digital technology has helped ChinaÃƒâ€šÃ‚â€™s State Grid Southern Grid and Inner-Mongolia Grid in optimizing asset utilization and increasing operation efficiency  and asset service life</a:t>
                      </a:r>
                      <a:endParaRPr lang="en-IN" sz="1000" dirty="0">
                        <a:latin typeface="+mn-lt"/>
                        <a:cs typeface="Arial" panose="020B0604020202020204" pitchFamily="34" charset="0"/>
                      </a:endParaRPr>
                    </a:p>
                  </a:txBody>
                  <a:tcPr/>
                </a:tc>
                <a:tc>
                  <a:txBody>
                    <a:bodyPr/>
                    <a:lstStyle/>
                    <a:p>
                      <a:pPr algn="l">
                        <a:defRPr sz="600"/>
                      </a:pPr>
                      <a:r>
                        <a:rPr lang="en-IN" dirty="0"/>
                        <a:t>Ãƒâ€šÃ‚â€œThe solution is also well positioned to support the development of the Industrial Internet under ChinaÃƒâ€šÃ‚â€™s new infrastructure investment plan and promote the deep integration of digital technology and traditional industry companies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High Voltage Switchgear (Xiamen) Co.,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Nishino added Ãƒâ€šÃ‚â€œIt will also contribute to achieving the United Nations Sustainable Development Goal 7 which is to ensure  universal access to affordable  reliable and clean energyÃƒâ€šÃ‚â€</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new entityÃƒâ€šÃ‚â€™s headquarters will remain in Zurich Switzerland with the current management team ensuring business continuity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Nishino said that HitachiÃƒâ€šÃ‚â€™s pioneering digital technologies with world-class energy grid solutions will help the company play an important  role in global transformation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will also look to reduce carbon emissions from energy systems to provide a sustainable energy future alongside smart  solutions for the most dynamic  network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sovereign downgrade to Baa3 negative therefore results in the rating downgrades of TCS and Infosys to Baa1 negative  from A3 negative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downgrade of PLL with a negative outlook follows the rating actions on its key counterparts including IOCL and BPCL</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For downgrade of HPCL and PLL Moodys said that HPCLs rating incorporates Moodys expectation of support from the Government of India through ONGC and has accordingly also been downgraded  following the rating action on the sovereign and ONGC</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The ratings of these four GRIs are very sensitive to a decline in the rating of their government owner given their close links with the Government of India Moodys said in a statement adding that as a result each GRI has been downgraded  by one notch consistent  with the downgrade  of the sovereign rating</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The sovereign downgrade to Baa3 negative therefore results in the rating downgrades of TCS and Infosys to Baa1 negative  from A3 negative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The downgrade of PLL with a negative outlook follows the rating actions on its key counterparts including IOCL and BPCL</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For downgrade of HPCL and PLL Moodys said that HPCLs rating incorporates Moodys expectation of support from the Government of India through ONGC and has accordingly also been downgraded  following the rating action on the sovereign and ONGC</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The ratings of these four GRIs are very sensitive to a decline in the rating of their government owner given their close links with the Government of India Moodys said in a statement adding that as a result each GRI has been downgraded  by one notch consistent  with the downgrade  of the sovereign rating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Bharat Petroleum Corporation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change in RILs outlook to negative from stable is in line with the downgrade of the Indian sovereign rating with a negative  outlook and reiterates Moodys view that it cannot be rated more than one notch above the Indian sovereign said a Moodys statement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affirmation of the Baa3 issuer ratings with a stable outlook for UPL and Genpact reflects Moodys view that these entities can be rated one notch above the Indian sovereign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affirmation of RILs Baa2 issuer rating reflects Moodys view that its credit metrics remain appropriately positioned for its rating</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 Thank you for subscribing to our newsletter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Bharat Petroleum Corporation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state-run oil refiner Bharat Petroleum Corporation Ltd BPCL is expected to report a loss of Rs 625 crore in the quarter ended March 2020 as compared to a profit of Rs 3120 crore in the December quarter on account of declining  gross  refining margins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Revenues during Q4FY20 is expected to decline by 18 percent to Rs 60720 crore from Rs 73990 crore in the previous quarter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EBITDA may fall 86 percent on a sequential basis to Rs 645 crore versus Rs 4530 crore while EBITDA margin is likely to witness contraction of almost 500 basis points bps to 1 percent from 61 percent QoQ BPCLs reported gross  refining margins GRM are seen at -$3 per bbl versus $320 per bbl QoQ and versus $270 per bbl YoY Core GRMs are seen at $220 per bbl versus $220 per bbl QoQ and versus $260 per bbl</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The state-run oil refiner Bharat Petroleum Corporation Ltd BPCL is expected to report a loss of Rs 625 crore in the quarter ended March 2020 as compared to a profit of Rs 3120 crore in the December quarter on account of declining  gross  refining margins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Crude throughput in Q4FY20 is likely to decline by 3 percent to 81 mmt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EBITDA may fall 86 percent on a sequential basis to Rs 645 crore versus Rs 4530 crore while EBITDA margin is likely to witness contraction of almost 500 basis points bps to 1 percent from 61 percent QoQ BPCLs reported gross  refining margins GRM are seen at -$3 per bbl versus $320 per bbl QoQ and versus $270 per bbl YoY Core GRMs are seen at $220 per bbl versus $220 per bbl QoQ and versus $260 per bbl</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Crude throughput in Q4FY20 is likely to decline by 3 percent to 81 mmt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Revenues during Q4FY20 is expected to decline by 18 percent to Rs 60720 crore from Rs 73990 crore in the previous quarter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Bharat Petroleum Corporation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For more information about the Eaton SBX advanced steering valve visit Eatoncom/SBX</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Ãƒâ€šÃ‚â€œThe valveÃƒâ€šÃ‚â€™s modular design and fail-operational capability empower engineers to create unique cab environments while enhancing machine productivity and safetyÃƒâ€šÃ‚â€ The SBX advanced  steering valve is SIL 2 and PLd capable  which enables OEMs to develop machinery that complies with international standards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Designed for equipment in the construction agriculture material handling and forestry industries the valve is ideal for use with systems incorporating multiple steering wheels or alternative devices such as a joystick or lever</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valve can be paired with the original equipment manufacturerÃƒâ€šÃ‚â€™s OEMÃƒâ€šÃ‚â€™s machine control system or with an Eaton controller further increasing design flexibility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Eaton Corp</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Taking cue from the rally in the broader market the stock has gained about 25 per cent from the one-year low of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Overall volume growth for the auto industry which stood at 515 per cent in 2018-19 over the previous fiscal dropped by about 18 per cent in 2019-20</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This fiscal too has been a near wipe-out so far with the Covid-19 outbreak forcing production and dealership shutdowns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Job losses pay cuts and income uncertainty are dampeners to purchases at this juncture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Overall volume growth for the auto industry which stood at 515 per cent in 2018-19 over the previous fiscal dropped by about 18 per cent in 2019-20</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This fiscal too has been a near wipe-out so far with the Covid-19 outbreak forcing production and dealership shutdowns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Job losses pay cuts and income uncertainty are dampeners to purchases at this juncture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Taking cue from the rally in the broader market the stock has gained about 25 per cent from the one-year low of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Exide Industries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While companies expect some green shoots only from the second half of this fiscal CRISIL expects the auto industry to record a 21-28 per cent fall  in volumes in 2020-21</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 meaningful recovery in new vehicle sales could be possible only in the next fiscal</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Besides commercial vehicle sales are faced with bigger challenges due to the overall economic slowdown decreasing demand for freight carriage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permit for existing vehicles to carry higher loads new axle load norms have also been a big blow  to new truck sales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Exide Industries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counts almost all auto manufacturers such as Hyundai Honda Toyota Volkswagen Mahindra and Mahindra Tata Motors Maruti Suzuki Hero  Ashok Leyland Bajaj Auto TVS Royal Enfield and Honda two-wheelers among its clients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Exide is well-placed to catch up when new vehicle sales pick up too</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Compliance requirements under the GST will bring down the price advantage that unorganised battery-makers enjoy currently</a:t>
                      </a:r>
                      <a:endParaRPr lang="en-IN" sz="1000" dirty="0">
                        <a:latin typeface="+mn-lt"/>
                        <a:cs typeface="Arial" panose="020B0604020202020204" pitchFamily="34" charset="0"/>
                      </a:endParaRPr>
                    </a:p>
                  </a:txBody>
                  <a:tcPr/>
                </a:tc>
                <a:tc>
                  <a:txBody>
                    <a:bodyPr/>
                    <a:lstStyle/>
                    <a:p>
                      <a:pPr algn="l">
                        <a:defRPr sz="600"/>
                      </a:pPr>
                      <a:r>
                        <a:rPr lang="en-IN" dirty="0"/>
                        <a:t>This is expected to increase demand for organised players such as Exide especially in the commercial vehicles and tractors segments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Exide Industries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Lack of operating leverage weighed on the margins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Given the global slowdown raw material prices are not expected to inch up sharply this year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company is debt-free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Financials Tepid demand from the auto manufacturers as well as disruption due to the lockdown saw the company clocking weak  numbers in the quarter ended March 2020</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Lack of operating leverage weighed on the margins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Given the global slowdown raw material prices are not expected to inch up sharply this year</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The company is debt-free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Financials Tepid demand from the auto manufacturers as well as disruption due to the lockdown saw the company clocking weak  numbers in the quarter ended March 2020</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Exide Industries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Ãƒâ€šÃ‚â€œThe smoke that originated from one of the pipelines due to temperature fluctuations has been brought under control  immediatelyÃƒâ€šÃ‚â€ HPCL spokesman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There was tension and panic among people residing near HPCL Visakh Refinery for about 30 minutes when thick hot smoke  billowed out of the Fluedised Catalytic Cracking Unit-1 of the refinery on Thursday evening</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Ãƒâ€šÃ‚â€œIt has neither caused any damage nor casualty and it is harmlessÃƒâ€šÃ‚â€ he stated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sudden development caused tension among residents of the nearby areas such as Sriharipuram Malkapuram and Gajuwaka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Petroleum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Many even dialled Ãƒâ€šÃ‚â€˜100Ãƒâ€šÃ‚â€™ and a team from the Malkapuram Police Station rushed to the spot to remove fear  among the panic-stricken residents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Ãƒâ€šÃ‚â€œWith the recent gas leak incident still fresh in our memory the billowing smoke has created a panic-like situationÃƒâ€šÃ‚â€ said GA Naidu a resident of Malkapuram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Ãƒâ€šÃ‚â€œThough the incident is minor it has created a lot of fear among peopleÃƒâ€šÃ‚â€ HPCL Visakh Refinery Contract</a:t>
                      </a:r>
                      <a:endParaRPr lang="en-IN" sz="1000" dirty="0">
                        <a:latin typeface="+mn-lt"/>
                        <a:cs typeface="Arial" panose="020B0604020202020204" pitchFamily="34" charset="0"/>
                      </a:endParaRPr>
                    </a:p>
                  </a:txBody>
                  <a:tcPr/>
                </a:tc>
                <a:tc>
                  <a:txBody>
                    <a:bodyPr/>
                    <a:lstStyle/>
                    <a:p>
                      <a:pPr algn="l">
                        <a:defRPr sz="600"/>
                      </a:pPr>
                      <a:r>
                        <a:rPr lang="en-IN" dirty="0"/>
                        <a:t>They ran helter-skelter fearing another gas leak as memories of the May 7 styrene vapour leak in LG Polymers which killed  12 persons and hospitalised over 350 were still fresh  in their minds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Petroleum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Nishino said that Hitachis pioneering digital technologies with world-class energy grid solutions will help the company play an important  role in global transformation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Nishino added It will also contribute to achieving the United Nations Sustainable Development Goal 7 which is to ensure  universal access to affordable  reliable and clean energy</a:t>
                      </a:r>
                      <a:endParaRPr lang="en-IN" sz="1000" dirty="0">
                        <a:latin typeface="+mn-lt"/>
                        <a:cs typeface="Arial" panose="020B0604020202020204" pitchFamily="34" charset="0"/>
                      </a:endParaRPr>
                    </a:p>
                  </a:txBody>
                  <a:tcPr/>
                </a:tc>
                <a:tc>
                  <a:txBody>
                    <a:bodyPr/>
                    <a:lstStyle/>
                    <a:p>
                      <a:pPr algn="l">
                        <a:defRPr sz="600"/>
                      </a:pPr>
                      <a:r>
                        <a:rPr lang="en-IN" dirty="0"/>
                        <a:t>We would like to offer advanced energy solutions to the world and lead innovations with our digital technologies CEO Toshiaki Higashihara said in an online press conference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will also look to reduce carbon emissions from energy systems to provide a sustainable energy future alongside smart  solutions for the most dynamic  network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Later the refinery also released a note stating that smoke was observed for a brief period at one of the stacks in the plant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It said that the smoke was caused due to momentary imbalance in combustion leading to excess smoke  along with steam coming out from the stack and it was controlled in 3 to 4 minutes following a normal operating procedure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People residing in these areas had a bad experience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Sixty people died and thousands were evacuated in 1997 due to vapour cloud explosion in the refinery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Petroleum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Residents around the Hindustan Petroleum Corporation Limited HPCL refinery in Vizag went into a state of panic  as abnormal  amounts of smoke  was released from the plant on Thursday afternoon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Given that the city folk witnessed dangerous styrene gas leak from RR VenkatapuramÃƒâ€šÃ‚â€™s LG Polymers plant weeks ago many residents fled from their homes after witnessing the smoke  from the HPCL refinery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the latest the HPCL authorities have verified that the smoke from the refinery isnÃƒâ€šÃ‚â€™t dangerous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Vizag Mr M Kali Manager of PR and CSR at HPCL stated that residents have no reason to worry  as the smoke  was released as part of a regular procedure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Given that the city folk witnessed dangerous styrene gas leak from RR VenkatapuramÃƒâ€šÃ‚â€™s LG Polymers plant weeks ago many residents fled from their homes after witnessing the smoke  from the HPCL refinery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the latest the HPCL authorities have verified that the smoke from the refinery isnÃƒâ€šÃ‚â€™t dangerous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Vizag Mr M Kali Manager of PR and CSR at HPCL stated that residents have no reason to worry  as the smoke  was released as part of a regular procedure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Residents around the Hindustan Petroleum Corporation Limited HPCL refinery in Vizag went into a state of panic  as abnormal  amounts of smoke  was released from the plant on Thursday afternoon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Petroleum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Ãƒâ€šÃ‚â€œThis process is just like vehicles emitting smoke while the engine starts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momentary imbalance in combustion at one of the stacks led to the excessive smoke and steam release around 3:10 PM on Thursday</a:t>
                      </a:r>
                      <a:endParaRPr lang="en-IN" sz="1000" dirty="0">
                        <a:latin typeface="+mn-lt"/>
                        <a:cs typeface="Arial" panose="020B0604020202020204" pitchFamily="34" charset="0"/>
                      </a:endParaRPr>
                    </a:p>
                  </a:txBody>
                  <a:tcPr/>
                </a:tc>
                <a:tc>
                  <a:txBody>
                    <a:bodyPr/>
                    <a:lstStyle/>
                    <a:p>
                      <a:pPr algn="l">
                        <a:defRPr sz="600"/>
                      </a:pPr>
                      <a:r>
                        <a:rPr lang="en-IN" dirty="0"/>
                        <a:t>No staff member or resident around the refinery was affected as the smoke wasnÃƒâ€šÃ‚â€™t dangerousÃƒâ€šÃ‚â€</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want to reassure the citizens that this is part of the regular procedure and the situation was completely brought under control  in 3-4 minutes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Petroleum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450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Vedanta group firm Hindustan Zinc Ltd HZL on Thursday reported a 334 per cent decline in net profit to Rs 1339 crore for the quarter ended March 31</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Its total income declined to Rs 4861 crore in the January-March quarter compared with Rs 6030 crore in the year-ago period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In these challenging times our focus is business continuity and safety of people and operations and supporting  our communities affected by the pandemic</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Chief Executive Officer Sunil Duggal said Industrial activity across the globe is undergoing a level of disruption  never seen since the Second World War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Zinc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451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The company said it has taken a pro-active approach to keep its assets and people safe while increasing engagement with its communities during these difficult  times of COVID-19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We are confident to emerge stronger from the current economic crisis and generate superior returns for our shareholders he said</a:t>
                      </a:r>
                      <a:endParaRPr lang="en-IN" sz="1000" dirty="0">
                        <a:latin typeface="+mn-lt"/>
                        <a:cs typeface="Arial" panose="020B0604020202020204" pitchFamily="34" charset="0"/>
                      </a:endParaRPr>
                    </a:p>
                  </a:txBody>
                  <a:tcPr/>
                </a:tc>
                <a:tc>
                  <a:txBody>
                    <a:bodyPr/>
                    <a:lstStyle/>
                    <a:p>
                      <a:pPr algn="l">
                        <a:defRPr sz="600"/>
                      </a:pPr>
                      <a:r>
                        <a:rPr lang="en-IN" dirty="0"/>
                        <a:t>Its Chief Financial Officer Swayam Saurabh said the company is accelerating its sustainable cost-reduction programmes and finding new opportunities to control  costs and conserve capital in rapidly-evolving ecosystems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He added that the company has ramped up its operations back to normal levels and is confident  of delivering good  performance in 2020-21</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Zinc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452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companys operations were halted from March 22 and most employees were encouraged to work from home barring some who attended the call for duty to keep production assets safe  including critical  care and maintenance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To ensure business continuity a committee COVID-19 Response War Room was created to identify and implement critical  business decisions to restart mines and plants in a safe  manner and ramp up while ensuring restoration of supply chain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companys mined metal production for the quarter was up two per cent year-on-year to 249000 tonnes despite operations shutdown  from March 22 onwards due to the coronavirus-induced lockdown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Owning to uncertainty around ongoing lockdowns and business disruption risk it said We are deferring guidance for 2020-21 to the end of the first quarter</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To ensure business continuity a committee COVID-19 Response War Room was created to identify and implement critical  business decisions to restart mines and plants in a safe  manner and ramp up while ensuring restoration of supply chain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The companys mined metal production for the quarter was up two per cent year-on-year to 249000 tonnes despite operations shutdown  from March 22 onwards due to the coronavirus-induced lockdown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Owning to uncertainty around ongoing lockdowns and business disruption risk it said We are deferring guidance for 2020-21 to the end of the first quarter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The companys operations were halted from March 22 and most employees were encouraged to work from home barring some who attended the call for duty to keep production assets safe  including critical  care and maintenance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Zinc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453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CPCL has also notified the National Stock Exchange of its boardÃƒâ€šÃ‚â€™s recommendation for the project that would be a joint venture between IOCL and CPCL where the two companies would hold 25% of shares each</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will also aid in economic development of these areas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project will help increase the refining capacity in Tamil Nadu and ensure uninterrupted supplies to the southern parts of the State and neighbouring States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Chennai Petroleum Corporation Ltd CPCL has recommended to the Board of Indian Oil Corporation Ltd IOCL its holding company investment approval  for the construction of the 9 million metric tonnes per annum MMTPA refinery at its Cauvery Basin Refinery CBR in Nagapattinam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Indian Oil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454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first-stage approval for the project was received from CPCL/IOCL Boards in September 2017</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MMPTA which was later enhanced to 1 MMPTA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bulk of the refined products will be despatched through a cross-country pipeline to Tiruchi and the balance through coastal evacuation using nearby port facilities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Now the investment proposal awaits the approval of the board of the IOCL</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Indian Oil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455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has had a decade-long association with Indias largest cracker plant - the Panipat Naphtha Cracker Complex  a major driver of IndianOils petrochemicals business</a:t>
                      </a:r>
                      <a:endParaRPr lang="en-IN" sz="1000" dirty="0">
                        <a:latin typeface="+mn-lt"/>
                        <a:cs typeface="Arial" panose="020B0604020202020204" pitchFamily="34" charset="0"/>
                      </a:endParaRPr>
                    </a:p>
                  </a:txBody>
                  <a:tcPr/>
                </a:tc>
                <a:tc>
                  <a:txBody>
                    <a:bodyPr/>
                    <a:lstStyle/>
                    <a:p>
                      <a:pPr algn="l">
                        <a:defRPr sz="600"/>
                      </a:pPr>
                      <a:r>
                        <a:rPr lang="en-IN" dirty="0"/>
                        <a:t>During his tenure as Director Refineries and earlier as Executive Director Refinery Operations at IndianOil Vaidya presided over several refinery expansion  and petrochemical projects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 special winter-grade diesel Indian Oil Corporation IOC has launched just for the Ladakh region will prove to be a lifeline for the Indian armed forces keeping in view the prospect that the coming winter will be very tense  for them because of the India-China conflict </a:t>
                      </a:r>
                      <a:endParaRPr lang="en-IN" sz="1000" dirty="0">
                        <a:latin typeface="+mn-lt"/>
                        <a:cs typeface="Arial" panose="020B0604020202020204" pitchFamily="34" charset="0"/>
                      </a:endParaRPr>
                    </a:p>
                  </a:txBody>
                  <a:tcPr/>
                </a:tc>
                <a:tc>
                  <a:txBody>
                    <a:bodyPr/>
                    <a:lstStyle/>
                    <a:p>
                      <a:pPr algn="l">
                        <a:defRPr sz="600"/>
                      </a:pPr>
                      <a:r>
                        <a:rPr lang="en-IN" dirty="0"/>
                        <a:t>He also steered the rollout of BS-VI grade auto fuels across the country commenced supply of IMO-compliant bunker fuel 05% Sulphur and a special winter-grade diesel for the high-altitude regions of the Himalayas and expanded  the corporations green energy offerings with projects related to biofuels and 2G/3G ethanol-blended fuels at its refineries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Indian Oil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456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IndianOil executive said looking at the current situation the company had stoked up enough winter-grade fuel for the region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Ãƒâ€šÃ‚â€œWith army movements increasing the demand for this fuel is expected to increase multifold over 350 tonnes last winterÃƒâ€šÃ‚â€ said a company source</a:t>
                      </a:r>
                      <a:endParaRPr lang="en-IN" sz="1000" dirty="0">
                        <a:latin typeface="+mn-lt"/>
                        <a:cs typeface="Arial" panose="020B0604020202020204" pitchFamily="34" charset="0"/>
                      </a:endParaRPr>
                    </a:p>
                  </a:txBody>
                  <a:tcPr/>
                </a:tc>
                <a:tc>
                  <a:txBody>
                    <a:bodyPr/>
                    <a:lstStyle/>
                    <a:p>
                      <a:pPr algn="l">
                        <a:defRPr sz="600"/>
                      </a:pPr>
                      <a:r>
                        <a:rPr lang="en-IN" dirty="0"/>
                        <a:t>In a violent clash between soldiers of the two countries at Galwan on June 15 at least 20 Army persons on the Indian side died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Upping the ante against Chinese aggression Prime Minister Narendra Modi made a surprise visit to the forward  position of Nimu in Ladakh on Friday with Chief of Defence Staff General Bipin Rawat and Army Chief M M Naravane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Indian Oil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Japanese information and infrastructure giant bought an 801 percent stake in ABBs power grid business for around 740 billion yen $69 billion in Hitachis largest-ever corporate acquisition and set up Hitachi ABB Power Girds Ltd in Zurich Switzerland</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have obtained a great asset to make Hitachi fly high as a significant global company Higashihara said</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July 2 2020 Ãƒâ€šÃ‚â€“ Hitachi ABB Power Grids Ltd commenced operations yesterday July 1Ãƒâ€šÃ‚â€”the culmination of an agreement signed in December 2018 between Hitachi Ltd and</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Ãƒâ€šÃ‚â€œHitachiÃƒâ€šÃ‚â€™s leading digital technologies merged with world-class power grid solutions will help us to play an active  role in the global transformation and decarbonization of energy systems for a sustainable  energy futureÃƒâ€šÃ‚â€ said Nishino</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We have obtained a great asset to make Hitachi fly high as a significant global company Higashihara said</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July 2 2020 Ãƒâ€šÃ‚â€“ Hitachi ABB Power Grids Ltd commenced operations yesterday July 1Ãƒâ€šÃ‚â€”the culmination of an agreement signed in December 2018 between Hitachi Ltd and</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Ãƒâ€šÃ‚â€œHitachiÃƒâ€šÃ‚â€™s leading digital technologies merged with world-class power grid solutions will help us to play an active  role in the global transformation and decarbonization of energy systems for a sustainable  energy futureÃƒâ€šÃ‚â€ said Nishino</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Japanese information and infrastructure giant bought an 801 percent stake in ABBs power grid business for around 740 billion yen $69 billion in Hitachis largest-ever corporate acquisition and set up Hitachi ABB Power Girds Ltd in Zurich Switzerland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Indian and Chinese armies are locked in a bitter stand-off at multiple locations in the eastern Ladakh for the past seven weeks and the tension escalated manifold after 20 Indian soldiers were killed  in a violent clash  in Galwan Valley on June 15</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The group will boycott goods worth $400 million which it imports from China annually Parth said in a tweet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JSW Cement Managing Director Parth Jindal on Thursday said its family-owned group will bring down $400 million worth  of imports from China to zero in the next 24 months</a:t>
                      </a:r>
                      <a:endParaRPr lang="en-IN" sz="1000" dirty="0">
                        <a:latin typeface="+mn-lt"/>
                        <a:cs typeface="Arial" panose="020B0604020202020204" pitchFamily="34" charset="0"/>
                      </a:endParaRPr>
                    </a:p>
                  </a:txBody>
                  <a:tcPr/>
                </a:tc>
                <a:tc>
                  <a:txBody>
                    <a:bodyPr/>
                    <a:lstStyle/>
                    <a:p>
                      <a:pPr algn="l">
                        <a:defRPr sz="600"/>
                      </a:pPr>
                      <a:r>
                        <a:rPr lang="en-IN" dirty="0"/>
                        <a:t>The unprovoked attack by the Chinese on Indian soil on our brave jawaans has been a huge wake up call and a clarion call for action -- we @TheJSWGroup have a net import of USD 400 mn from China annually and we pledge to bring this down to zero in the next 24 months #BoycottChina he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JSW Cement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five-million-tonne expansion at Dolvi on the other hand - supposed to be completed in June - had to be postponed due to Covid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Weak demand oversupply price drop to hit steel sector in Q2 FY21:</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expansion of crude steel capacity at Dolvi Works from 5 to 10 million tonnes along with the captive power plant and coke oven plant is therefore likely to get delayed  into the second half of FY2021</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However the expansion project was hampered as a number of workers employed by contractors began to head home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JSW Steel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Before the auction of steel assets under the Insolvency and Bankruptcy Code IBC Tata Steel was in the third position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In terms of production Tata Steel is the largest steel company in India pointed out company sources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Icra senior vice president Jayanta Roy said JSW Steel which was poised to become the largest steel player in India at this time in terms of installed capacity is currently the third largest  if one considers Tata Steels total steel capacity including those of its domestic subsidiaries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JSWs large expansion project at Dolvi suffered twice - first because of floods in FY2020 and now because of Covid -19 delaying  project implementation he added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JSW Steel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average capacity utilisation dropped to 76% in June 2020 primarily due to a fall in production at Vijayanagar Works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However the scenario could change once JSWÃƒâ€šÃ‚â€™s growth plans take off</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At Vijayanagar Works certain employees tested Covid-19 positive started with an employee who had travelled far away from plant premises on personal work and got infected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has led to not only hospitalisation of these employees and an active contact tracing and quarantining of their primary and secondary contacts but also imposition  of restrictions by the local administration on the entry and exit of employees at the plant location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JSW Steel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 responded promptly and responsibly to control the spread of Covid-19 infection among our workforce and local communities by implementing and intensifying comprehensive prevention  and mitigation  measures by leveraging on our existing medical infrastructure and community outreach programme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 identified the workforce including those who resided outside township premises critical for operation of the plant and made arrangements to accommodate all of them within the townships premises thus completely restricting the movement of personnel into and out of factory premises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is also heartening to see that a majority of such infected employees have also recovered since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Company responded promptly and responsibly to control the spread of Covid-19 infection among our workforce and local communities by implementing and intensifying comprehensive prevention  and mitigation  measures by leveraging on our existing medical infrastructure and community outreach programme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operations are now stabilising with reduced employee strength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is also heartening to see that a majority of such infected employees have also recovered since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operations are now stabilising with reduced employee strength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 identified the workforce including those who resided outside township premises critical for operation of the plant and made arrangements to accommodate all of them within the townships premises thus completely restricting the movement of personnel into and out of factory premises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JSW Steel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Govt of Odisha has issued vesting orders in respect of these mining blocks viz:-Nuagaon Narayanposhi Jajang and Ganua by virtue of which all valid rights approvals clearances licenses and the like vested with the previous Lessees have been deemed to have been acquired  by the Company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company said its average capacity utilisation dropped to 76 per cent in June due to a fall  in production at Vijayanagar works as certain employees tested COVID-19 positive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JSW Steel said it has been declared as the preferred bidder for four iron ore mines in Odisha after the auctions held by the state government in February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 has been declared as the Preferred Bidder for four iron ore mines in the State of Odisha in the Auctions held by the State Government in February 2020</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JSW Steel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Neutral</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board of directors has accepted the resignation tendered by Gaur citing personal reasons said Jaiprakash Associates in a regulatory update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Earlier the group has sold its major cement facilities to Aditya Birla Group firm UltraTech Cement to reduce  its debt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Debt-ridden Jaiprakash Associates on Saturday informed that its Managing Director Cement Sunny Gaur has resigned from the company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Board of Directors has by resolution passed through circulation on July 4 2020 accepted the resignation  of Sunny Gaur as tendered by him due to certain personal reasons from the office of Director/Whole-time Director designated as Managing Director Cement with effect from the date of passing of the Resolution it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Jaypee Group</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Debt-ridden Jaiprakash Associates on Saturday informed that its Managing Director Cement Sunny Gaur has resigned from the company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Earlier the group has sold its major cement facilities to Aditya Birla Group firm UltraTech Cement to reduce  its debt</a:t>
                      </a:r>
                      <a:endParaRPr lang="en-IN" sz="1000" dirty="0">
                        <a:latin typeface="+mn-lt"/>
                        <a:cs typeface="Arial" panose="020B0604020202020204" pitchFamily="34" charset="0"/>
                      </a:endParaRPr>
                    </a:p>
                  </a:txBody>
                  <a:tcPr/>
                </a:tc>
                <a:tc>
                  <a:txBody>
                    <a:bodyPr/>
                    <a:lstStyle/>
                    <a:p>
                      <a:pPr algn="l">
                        <a:defRPr sz="600"/>
                      </a:pPr>
                      <a:r>
                        <a:rPr lang="en-IN" dirty="0"/>
                        <a:t>The Board of Directors has by a resolution passed through circulation on July 4 2020 accepted the resignation  of Sunny Gaur as tendered by him due to certain personal reasons from the office of Director/Whole-time Director designated as Managing Director Cement with effect from the date of passing of the Resolution it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The board of directors has accepted the resignation tendered by Gaur citing personal reasons said Jaiprakash Associates in a regulatory update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Jaypee Group</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We firmly believe in the India growth story remarked VR Sharma the managing director of JSPL</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This sale is in-line with our vision to reduce debt and create a much healthier balance sheet for our investors and stakeholders</a:t>
                      </a:r>
                      <a:endParaRPr lang="en-IN" sz="1000" dirty="0">
                        <a:latin typeface="+mn-lt"/>
                        <a:cs typeface="Arial" panose="020B0604020202020204" pitchFamily="34" charset="0"/>
                      </a:endParaRPr>
                    </a:p>
                  </a:txBody>
                  <a:tcPr/>
                </a:tc>
                <a:tc>
                  <a:txBody>
                    <a:bodyPr/>
                    <a:lstStyle/>
                    <a:p>
                      <a:pPr algn="l">
                        <a:defRPr sz="600"/>
                      </a:pPr>
                      <a:r>
                        <a:rPr lang="en-IN" dirty="0"/>
                        <a:t>The transaction is subject to approval from shareholders of JSPL and lenders of JSIS Oman among others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The divestment is in line with JSPLs vision and commitment to continuously bring down its debt and deleverage its balance sheet said the report citing a senior official</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Jindal Steel &amp; Power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L&amp;T Finance Holdings LTFS on Friday 3 July said the agreement to sell its 100% stake in L&amp;T Capital Markets Middle East to Proud  Securities and Credits has been terminated as the buyer could not receive regulatory approvals to complete the transaction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LTFS had executed the deal with Proud Securities and Credits in November 2019</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Shares of L&amp;T Finance Holdings declined 217% to Rs 6770 on BSE on Friday 3 July 2020</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On the technical front the stocks RSI relative strength index stood at 56473 on Friday 3 July 2020</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LTFS had executed the deal with Proud Securities and Credits in November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Shares of L&amp;T Finance Holdings declined 217% to Rs 6770 on BSE on Friday 3 July 2020</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On the technical front the stocks RSI relative strength index stood at 56473 on Friday 3 July 2020</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L&amp;T Finance Holdings LTFS on Friday 3 July said the agreement to sell its 100% stake in L&amp;T Capital Markets Middle East to Proud  Securities and Credits has been terminated as the buyer could not receive regulatory approvals to complete the transaction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Larsen &amp; Toubro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Indeed its innovative design means there is no need for separately installed power cabinets offering the perfect  fast  and compact solution for cities with limited space Ãƒâ€šÃ‚â€œOver the last decade ABB has laid the foundation for the future of sustainable  transportation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For added flexibility operators of other Terra models such as the Terra 94 or 124 can in the future chose to upgrade their charging solution to the Terra 184 with the addition of extra power modules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highly customizable with features including customized credit card payment terminal screen and cables which have also been designed at 8 meters for maximum charging convenience </a:t>
                      </a:r>
                      <a:endParaRPr lang="en-IN" sz="1000" dirty="0">
                        <a:latin typeface="+mn-lt"/>
                        <a:cs typeface="Arial" panose="020B0604020202020204" pitchFamily="34" charset="0"/>
                      </a:endParaRPr>
                    </a:p>
                  </a:txBody>
                  <a:tcPr/>
                </a:tc>
                <a:tc>
                  <a:txBody>
                    <a:bodyPr/>
                    <a:lstStyle/>
                    <a:p>
                      <a:pPr algn="l">
                        <a:defRPr sz="600"/>
                      </a:pPr>
                      <a:r>
                        <a:rPr lang="en-IN" dirty="0"/>
                        <a:t>It offers a safe smart and sustainable charging solution which supports ABB ElectrificationÃƒâ€šÃ‚â€™s Mission to Zero a vision for a zero-emission reality for all</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On 28 August 2019 the company entered into a definitive agreement for the sale of 100% of its equity shareholding of L&amp;T Capital Markets LTCM a wholly owned subsidiary to IIFL Wealth Group IIFL Wealth</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14 Novemebr 2019 L&amp;T Financial Services LTFS had informed the exchanges regarding its decision to exit wealth management business</a:t>
                      </a:r>
                      <a:endParaRPr lang="en-IN" sz="1000" dirty="0">
                        <a:latin typeface="+mn-lt"/>
                        <a:cs typeface="Arial" panose="020B0604020202020204" pitchFamily="34" charset="0"/>
                      </a:endParaRPr>
                    </a:p>
                  </a:txBody>
                  <a:tcPr/>
                </a:tc>
                <a:tc>
                  <a:txBody>
                    <a:bodyPr/>
                    <a:lstStyle/>
                    <a:p>
                      <a:pPr algn="l">
                        <a:defRPr sz="600"/>
                      </a:pPr>
                      <a:r>
                        <a:rPr lang="en-IN" dirty="0"/>
                        <a:t>L&amp;T Finance Holdings is a leading diversified non-banking financial company NBFC</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L&amp;T Financial Services LTFS has completed the execution of the share purchase agreement to sell its 100% stake in L&amp;T Capital Markets Middle East to Proud  Securities and Credits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Larsen &amp; Toubro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LTFS had initiated the share purchase agreement to sell 100% stake of LTCM ME to Proud Securities and Credits last year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On the technical front the stocks RSI relative strength index stood at 56473 on Friday 3 July 2020</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Traditionally the RSI is considered overbought when above 70 and oversold when below 30The stock was trading between its 50-day moving average DMA placed at 6093 and its 200-day moving average DMA placed at 8933L&amp;T Finance Holdings consolidated net profit skid 303% to Rs 38486 crore on 13% rise in total income to Rs 342722 crore in Q4 March 2020 over Q4 March 2019L&amp;T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LTCM provides wealth management services for individual and institutional clients in India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Larsen &amp; Toubro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Mahindra Group on Thursday announced the appointment of Amit Raje as Executive Vice President for partnerships and alliance to help  it scale  up its high-potential businesses and deliver technology to strengthen  its market position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Partnerships and alliances will play a pivotal role in implementing our growth strategy and we are delighted  to have Amit onboard Shah said in the release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Amits expertise and vast knowledge will help enhance the value for all our stakeholders</a:t>
                      </a:r>
                      <a:endParaRPr lang="en-IN" sz="1000" dirty="0">
                        <a:latin typeface="+mn-lt"/>
                        <a:cs typeface="Arial" panose="020B0604020202020204" pitchFamily="34" charset="0"/>
                      </a:endParaRPr>
                    </a:p>
                  </a:txBody>
                  <a:tcPr/>
                </a:tc>
                <a:tc>
                  <a:txBody>
                    <a:bodyPr/>
                    <a:lstStyle/>
                    <a:p>
                      <a:pPr algn="l">
                        <a:defRPr sz="600"/>
                      </a:pPr>
                      <a:r>
                        <a:rPr lang="en-IN" dirty="0"/>
                        <a:t>He is bringing not just his deep domain expertise but also a strong value and purpose focus that blends well  with our Groups Rise philosophy he added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Mahindra &amp; Mahindra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I am thrilled to be joining the group at its inflection point of growth and transformation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Besides he will drive growth and profitability by forging partnerships and alliances to help high-potential businesses scale  up and deliver technology that strengthens the Groups market position the release said</a:t>
                      </a:r>
                      <a:endParaRPr lang="en-IN" sz="1000" dirty="0">
                        <a:latin typeface="+mn-lt"/>
                        <a:cs typeface="Arial" panose="020B0604020202020204" pitchFamily="34" charset="0"/>
                      </a:endParaRPr>
                    </a:p>
                  </a:txBody>
                  <a:tcPr/>
                </a:tc>
                <a:tc>
                  <a:txBody>
                    <a:bodyPr/>
                    <a:lstStyle/>
                    <a:p>
                      <a:pPr algn="l">
                        <a:defRPr sz="600"/>
                      </a:pPr>
                      <a:r>
                        <a:rPr lang="en-IN" dirty="0"/>
                        <a:t>It is an honour and a matter of pride to be joining the executive team of the Mahindra Group</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will also enhance investor engagement and work closely with our businesses to create value for the shareholders it added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Mahindra &amp; Mahindra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Mahindra &amp; Mahindra Offer New Finance Schemes Top Published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 Thank you for subscribing to our newsletter</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benefits include new finance schemes like an 8-year loan term 90-days moratorium on payment and 100 percent on-road financing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and I am committed to building and delivering on our strategy Raje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Mahindra &amp; Mahindra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bedrock of each one of our schemes is to provide financial flexibility and peace of mind to our customers especially for our COVID warriors who are providing unparalleled  support at this point in time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Royal Enfield Bullet 350 Classic and Himalayan Prices Increased in India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Veejay Nakra CEO Automotive Division M&amp;M commented The introduction of these unique financing schemes is one more step by Mahindra to support its customers during these challenging  times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Together with the various digital interventions which Mahindra has recently announced both in its sales and service these offerings will provide  our customers with a holistic  buying  and owning experience for a Mahindra vehicle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Mahindra &amp; Mahindra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Share Tweet Google Plus Share Email Metito the global leader of smart water management and alternative energy solutions has been awarded  by Absolute Clean  Energy PLC ACE ThailandÃƒâ€šÃ‚â€™s biggest  producer of renewable energy power its latest contract to conceptualise and execute a comprehensive  water treatment program for 10 biomass powerplants in 10 different locations in Thailand</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is in line with MetitoÃƒâ€šÃ‚â€™s global expansion plan that comprises the expansion of its Chemicals business line to include renewable projects and advanced  applications in Thailand and the wider ASEAN region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partnership marks a company-first with Metito covering an extensive scope of work for biomass powerplants</a:t>
                      </a:r>
                      <a:endParaRPr lang="en-IN" sz="1000" dirty="0">
                        <a:latin typeface="+mn-lt"/>
                        <a:cs typeface="Arial" panose="020B0604020202020204" pitchFamily="34" charset="0"/>
                      </a:endParaRPr>
                    </a:p>
                  </a:txBody>
                  <a:tcPr/>
                </a:tc>
                <a:tc>
                  <a:txBody>
                    <a:bodyPr/>
                    <a:lstStyle/>
                    <a:p>
                      <a:pPr algn="l">
                        <a:defRPr sz="600"/>
                      </a:pPr>
                      <a:r>
                        <a:rPr lang="en-IN" dirty="0"/>
                        <a:t>Metito recognises the countryÃƒâ€šÃ‚â€™s potential to pave way for 100% clean energy production in the Asia Pacific region and we believe that our newest partnership  with a high-profile client such as ACE will add shared value to all involved and the wider community in Thailand he added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Metito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MetitoÃƒâ€šÃ‚â€™s scope of work includes; providing a water treatment program for the power plant including pretreatment Reverse Osmosis RO system cooling tower and boiler system; automation system to monitor and control  the cooling tower water parameters to avoid the variation in these parameters during different seasons and operation conditions; onsite service support; scheduled and unscheduled; and training for both operators and management for optimized operations</a:t>
                      </a:r>
                      <a:endParaRPr lang="en-IN" sz="1000" dirty="0">
                        <a:latin typeface="+mn-lt"/>
                        <a:cs typeface="Arial" panose="020B0604020202020204" pitchFamily="34" charset="0"/>
                      </a:endParaRPr>
                    </a:p>
                  </a:txBody>
                  <a:tcPr/>
                </a:tc>
                <a:tc>
                  <a:txBody>
                    <a:bodyPr/>
                    <a:lstStyle/>
                    <a:p>
                      <a:pPr algn="l">
                        <a:defRPr sz="600"/>
                      </a:pPr>
                      <a:r>
                        <a:rPr lang="en-IN" dirty="0"/>
                        <a:t>Metito Thailand reflects the vast opportunities we see in this country and we are confident that working with such high-profile clients such as ACE will enrich  our portfolio in Thailand and in the region beyondÃƒâ€šÃ‚â€ Michael Justenhoven General Manager Metito Thailand also commented: Ãƒâ€šÃ‚â€œThere is an evident and tangible growth  in the energy sector in Thailand which is being reinforced by the governmentÃƒâ€šÃ‚â€™s initiative towards the use of renewable energy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Commenting on this announcement Fady Juez Metito Managing Director said: Ãƒâ€šÃ‚â€œThailand has always been on our radar and therefore we developed a local presence by establishing Metito Thailand Ãƒâ€šÃ‚â€“ in line with our modus operandi of local presence and global know-how Ãƒâ€šÃ‚â€“ to oversee our operations and best  manage the local market requirements</a:t>
                      </a:r>
                      <a:endParaRPr lang="en-IN" sz="1000" dirty="0">
                        <a:latin typeface="+mn-lt"/>
                        <a:cs typeface="Arial" panose="020B0604020202020204" pitchFamily="34" charset="0"/>
                      </a:endParaRPr>
                    </a:p>
                  </a:txBody>
                  <a:tcPr/>
                </a:tc>
                <a:tc>
                  <a:txBody>
                    <a:bodyPr/>
                    <a:lstStyle/>
                    <a:p>
                      <a:pPr algn="l">
                        <a:defRPr sz="600"/>
                      </a:pPr>
                      <a:r>
                        <a:rPr lang="en-IN" dirty="0"/>
                        <a:t>This is particularly of interest to Metito with its most recent expansion into the alternative energy sector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Metito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Metito recognises the countryÃƒâ€šÃ‚â€™s potential to pave way for 100% clean energy production in the Asia Pacific region and we believe that our newest  partnership  with a high-profile client such as ACE will add shared value to all involved and the wider community in ThailandÃƒâ€šÃ‚â€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As part of the projectÃƒâ€šÃ‚â€™s technical scope MetitoÃƒâ€šÃ‚â€™s smart automation tool; Ãƒâ€šÃ‚â€˜METITO4Ãƒâ€šÃ‚â€™ will be elemental to control  key water parameters in the cooling tower</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Metito Thailand is a wholly owned subsidiary of the Metito Group and has been successfully developing projects with focus on extending the companyÃƒâ€šÃ‚â€™s Chemicals capabilities and expertise  in the country</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Ãƒâ€šÃ‚â€œWe are strongly committed to providing smart water solutions for all applications; municipal and industrial and this project will be a benchmark  in Thailand for smart  water solutions for sustainable  clean  energy projectsÃƒâ€šÃ‚â€ added Justenhoven</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Metito recognises the countryÃƒâ€šÃ‚â€™s potential to pave way for 100% clean energy production in the Asia Pacific region and we believe that our newest  partnership  with a high-profile client such as ACE will add shared value to all involved and the wider community in ThailandÃƒâ€šÃ‚â€</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As part of the projectÃƒâ€šÃ‚â€™s technical scope MetitoÃƒâ€šÃ‚â€™s smart automation tool; Ãƒâ€šÃ‚â€˜METITO4Ãƒâ€šÃ‚â€™ will be elemental to control  key water parameters in the cooling tower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Metito Thailand is a wholly owned subsidiary of the Metito Group and has been successfully developing projects with focus on extending the companyÃƒâ€šÃ‚â€™s Chemicals capabilities and expertise  in the country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Ãƒâ€šÃ‚â€œWe are strongly committed to providing smart water solutions for all applications; municipal and industrial and this project will be a benchmark  in Thailand for smart  water solutions for sustainable  clean  energy projectsÃƒâ€šÃ‚â€ added Justenhoven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Metito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Competition Commission of India CCI has approved the acquisition of 100 per cent of the paid-up share capital of Emami Cement Limited on a fully diluted basis by Nuvoco Vistas Corporation Limited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It is stated to be engaged in the businesses of manufacturing and sale of variety of grey cements including Portland Pozzolana cement Portland Slag cement and Ordinary Portland cement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It is also engaged in the sale of certain other value-added products like construction chemicals wall putty and cover blocks an official release said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NVCL is a Nirma promoter group company and currently operates cement manufacturing units in Chhattisgarh Jharkhand West Bengal Rajasthan and Haryana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Nuvoco Vistas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abbcom is a leading global technology company that energizes the transformation of society and industry to achieve a more productive  sustainable  future</a:t>
                      </a:r>
                    </a:p>
                  </a:txBody>
                  <a:tcPr/>
                </a:tc>
                <a:extLst>
                  <a:ext uri="{0D108BD9-81ED-4DB2-BD59-A6C34878D82A}">
                    <a16:rowId xmlns:a16="http://schemas.microsoft.com/office/drawing/2014/main" val="113349105"/>
                  </a:ext>
                </a:extLst>
              </a:tr>
              <a:tr h="690800">
                <a:tc>
                  <a:txBody>
                    <a:bodyPr/>
                    <a:lstStyle/>
                    <a:p>
                      <a:pPr algn="l">
                        <a:defRPr sz="600"/>
                      </a:pPr>
                      <a:r>
                        <a:rPr lang="en-IN" dirty="0"/>
                        <a:t>Since entering the EV-charging market a decade ago ABB has sold more than 14000 ABB DC fast  chargers across more than 80 countries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recently received the Global E-mobility Leader 2019 award for its role in supporting the international adoption of sustainable  transport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has unrivalled expertise in developing sustainable transport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Ericsson supporting the product development as a network supplier and a leading force of the 5G technology development</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By starting to interact at an early stage the three companies have been able to rapidly develop a solution that provides  industrial-grade performance over private 5G networks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They therefore offer a decisive advantage compared to previous mobile radio solutions which can only use all - mostly license-free - radio bands with a best  effort principle and which have to accept performance losses  in equal measure when the radio spectrum is heavily occupied</a:t>
                      </a:r>
                      <a:endParaRPr lang="en-IN" sz="1000" dirty="0">
                        <a:latin typeface="+mn-lt"/>
                        <a:cs typeface="Arial" panose="020B0604020202020204" pitchFamily="34" charset="0"/>
                      </a:endParaRPr>
                    </a:p>
                  </a:txBody>
                  <a:tcPr/>
                </a:tc>
                <a:tc>
                  <a:txBody>
                    <a:bodyPr/>
                    <a:lstStyle/>
                    <a:p>
                      <a:pPr algn="l">
                        <a:defRPr sz="600"/>
                      </a:pPr>
                      <a:r>
                        <a:rPr lang="en-IN" dirty="0"/>
                        <a:t>With the help of the newly developed 5G Router industrial applications such as machines controls and other equipment can now be connected to a private 5G network and thus be orchestrated in their resource usage priority and behavior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Phoenix Contact</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Billionaire Mukesh Ambanis Reliance Industries Ltd RIL plans to increase its network of aviation fuel stations by 50 per cent as it looks to capture greater market share in the business currently controlled by public sector oil retailing firms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remaining 44RIL is the largest private aviation fuel retailer with 31 stations according to the latest data from the oil ministry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Ãƒâ€šÃ‚â€œRIL is looking to increase its network to 45 locations as against 30 at the end of FY 2019-20 and is well geared to benefit  with the growth  in the Indian aviation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Ãƒâ€šÃ‚â€œOn account of its network strength cost competitiveness industry leading technology and best-in-class service standards RIL improved  its volume share in the domestic marketÃƒâ€šÃ‚â€ according to the annual report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Billionaire Mukesh Ambanis Reliance Industries Ltd RIL plans to increase its network of aviation fuel stations by 50 per cent as it looks to capture greater market share in the business currently controlled by public sector oil retailing firms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the remaining 44RIL is the largest private aviation fuel retailer with 31 stations according to the latest data from the oil ministry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Ãƒâ€šÃ‚â€œRIL is looking to increase its network to 45 locations as against 30 at the end of FY 2019-20 and is well geared to benefit  with the growth  in the Indian aviation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Ãƒâ€šÃ‚â€œOn account of its network strength cost competitiveness industry leading technology and best-in-class service standards RIL improved  its volume share in the domestic marketÃƒâ€šÃ‚â€ according to the annual report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RIL is looking to increase its network to 45 locations as against 30 at the end of FY 2019-20 and is well geared to benefit  with the growth  in the Indian aviation market it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RIL is the largest private aviation fuel retailer with 31 stations according to the latest data from the oil ministry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RIL said it registered 98 per cent growth in retail diesel sales and 147 per cent in retail petrol volume as compared with 15 per cent and 63 per cent for industry respectively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Russias Rosneft-backed Nayara Energy is the biggest private auto fuel retailer with 5720 petrol pumps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490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Billionaire Mukesh Ambanis Reliance Industries Ltd RIL plans to increase its network of aviation fuel stations by 50 per cent as it looks to capture greater market share in the business currently controlled by public sector oil retailing firms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Direct sales volume would be driven by continued volume growth from railways and sourcing higher volume shares in State Transport Units STUs it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On bulk diesel RIL said it registered a volume growth of 108 per cent increasing market share to 88 per cent despite expected demand contraction and margin pressure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During financial year 2019-20 RIL registered over 10 per cent growth in average outlet sales volume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Billionaire Mukesh Ambanis Reliance Industries Ltd RIL plans to increase its network of aviation fuel stations by 50 per cent as it looks to capture greater market share in the business currently controlled by public sector oil retailing firms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Direct sales volume would be driven by continued volume growth from railways and sourcing higher volume shares in State Transport Units STUs it said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On bulk diesel RIL said it registered a volume growth of 108 per cent increasing market share to 88 per cent despite expected demand contraction and margin pressure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During financial year 2019-20 RIL registered over 10 per cent growth in average outlet sales volume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492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RIL is the largest private aviation fuel retailer with 31 stations according to the latest data from the oil ministry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RIL said it registered 98 per cent growth in retail diesel sales and 147 per cent in retail petrol volume as compared with 15 per cent and 63 per cent for industry respectively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RIL is looking to increase its network to 45 locations as against 30 at the end of FY 2019-20 and is well geared to benefit  with the growth  in the Indian aviation market it said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Russias Rosneft-backed Nayara Energy is the biggest private auto fuel retailer with 5720 petrol pumps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493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During financial year 2019-20 RIL registered over 10 per cent growth in average outlet sales volume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On bulk diesel RIL said it registered a volume growth of 108 per cent increasing market share to 88 per cent despite expected demand contraction and margin pressure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Direct sales volume would be driven by continued volume growth from railways and sourcing higher volume shares in State Transport Units STUs it said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After raising billions of dollars from the likes of Facebook and Intel for its digital business billionaire Mukesh Ambanis Reliance Industries has launched JioMeet video conferencing app with unlimited free  calling that is being seen as rate war on rival  Zoom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495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Company sources said no restriction on time limit on JioMeet means teachers will not be required to cut short their classes as they are forced  to do on Zoom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app which has already seen more than 5 lakh downloads on the Google Play Store and iOS comes amid the government imposing  a ban on 59 popular  Chinese apps including TikTok on grounds that they threatened national security and data privacy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Advertisement Other features include Safe Driving Mode while driving multi-device login support for up to five devices and seamless switching from one device to other while on call</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Each meeting is password protected and the host can enable Waiting Room to ensure no participant joins without permission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Company sources said no restriction on time limit on JioMeet means teachers will not be required to cut short their classes as they are forced  to do on Zoom</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app which has already seen more than 5 lakh downloads on the Google Play Store and iOS comes amid the government imposing  a ban on 59 popular  Chinese apps including TikTok on grounds that they threatened national security and data privacy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Advertisement Other features include Safe Driving Mode while driving multi-device login support for up to five devices and seamless switching from one device to other while on call</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Each meeting is password protected and the host can enable Waiting Room to ensure no participant joins without permission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498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RIL is looking to increase its network to 45 locations as against 30 at the end of FY 2019-20 and is well geared to benefit  with the growth  in the Indian aviation market it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RIL is the largest private aviation fuel retailer with 31 stations according to the latest data from the oil ministry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Advertisement RIL said it registered 98 per cent growth in retail diesel sales and 147 per cent in retail petrol volume as compared with 15 per cent and 63 per cent for industry respectively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Russias Rosneft-backed Nayara Energy is the biggest private auto fuel retailer with 5720 petrol pumps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499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During financial year 2019-20 RIL registered over 10 per cent growth in average outlet sales volume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On bulk diesel RIL said it registered a volume growth of 108 per cent increasing market share to 88 per cent despite expected demand contraction and margin pressure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Direct sales volume would be driven by continued volume growth from railways and sourcing higher volume shares in State Transport Units STUs it said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The 10 most valued Indian companies together added a whopping Rs 13750861 crore in market valuation last week with TCS and RIL emerging  as the biggest  gainers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On bulk diesel RIL said it registered a volume growth of 108 per cent increasing market share to 88 per cent despite expected demand contraction and margin pressure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Direct sales volume would be driven by continued volume growth from railways and sourcing higher volume shares in State Transport Units STUs it said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The 10 most valued Indian companies together added a whopping Rs 13750861 crore in market valuation last week with TCS and RIL emerging  as the biggest  gainers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During financial year 2019-20 RIL registered over 10 per cent growth in average outlet sales volume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500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During the past week the 30-share BSE Sensex advanced 85015 points or 241 per cent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valuation of Bharti Airtel moved higher by Rs 1134756 crore to Rs 31702244 crore and that of HDFC Bank advanced  Rs 1021192 crore to Rs 58976572 crore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Ãƒâ€šÃ‚â€œIntel Capital has an outstanding record of being a valuable partner for leading technology companies globally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are therefore excited to work together with Intel to advance IndiaÃƒâ€šÃ‚â€™s capabilities in cutting-edge technologies that will empower  all sectors of our economyÃƒâ€šÃ‚â€ said Mukesh Ambani chairman and managing director Reliance Industries Ltd Ãƒâ€šÃ‚â€œJio</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a history of excellence stretching back more than 130 years ABBÃƒâ€šÃ‚â€™s success is driven by about 110000 talented  employees in over 100 countries</a:t>
                      </a:r>
                      <a:endParaRPr lang="en-IN" sz="1000" dirty="0">
                        <a:latin typeface="+mn-lt"/>
                        <a:cs typeface="Arial" panose="020B0604020202020204" pitchFamily="34" charset="0"/>
                      </a:endParaRPr>
                    </a:p>
                  </a:txBody>
                  <a:tcPr/>
                </a:tc>
                <a:tc>
                  <a:txBody>
                    <a:bodyPr/>
                    <a:lstStyle/>
                    <a:p>
                      <a:pPr algn="l">
                        <a:defRPr sz="600"/>
                      </a:pPr>
                      <a:r>
                        <a:rPr lang="en-IN" dirty="0"/>
                        <a:t>2 fast charging and one slow/AC charging vehicle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therefore vital that these rapidly expanding urban hubs take proactive steps to reduce their carbon emissions and e-mobility is a key factor in achieving this</a:t>
                      </a:r>
                      <a:endParaRPr lang="en-IN" sz="1000" dirty="0">
                        <a:latin typeface="+mn-lt"/>
                        <a:cs typeface="Arial" panose="020B0604020202020204" pitchFamily="34" charset="0"/>
                      </a:endParaRPr>
                    </a:p>
                  </a:txBody>
                  <a:tcPr/>
                </a:tc>
                <a:tc>
                  <a:txBody>
                    <a:bodyPr/>
                    <a:lstStyle/>
                    <a:p>
                      <a:pPr algn="l">
                        <a:defRPr sz="600"/>
                      </a:pPr>
                      <a:r>
                        <a:rPr lang="en-IN" dirty="0"/>
                        <a:t>But for e-mobility to be viable in high density cities where time is short and space is at a premium  solutions must be developed which address these challenges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503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app which has already seen more than 5 lakh downloads on the Google Play Store and iOS comes amid the government imposing  a ban on 59 popular  Chinese apps including TikTok on grounds that they threatened national security and data privacy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Company sources said no restriction on time limit on JioMeet means teachers will not be required to cut short their classes as they are forced  to do on Zoom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If enabled only users from the hosts organsation can join that meeting eliminating potential snoops from other IDs</a:t>
                      </a:r>
                      <a:endParaRPr lang="en-IN" sz="1000" dirty="0">
                        <a:latin typeface="+mn-lt"/>
                        <a:cs typeface="Arial" panose="020B0604020202020204" pitchFamily="34" charset="0"/>
                      </a:endParaRPr>
                    </a:p>
                  </a:txBody>
                  <a:tcPr/>
                </a:tc>
                <a:tc>
                  <a:txBody>
                    <a:bodyPr/>
                    <a:lstStyle/>
                    <a:p>
                      <a:pPr algn="l">
                        <a:defRPr sz="600"/>
                      </a:pPr>
                      <a:r>
                        <a:rPr lang="en-IN" dirty="0"/>
                        <a:t>Also JioMeet has two advanced meeting settings over and above Zoom options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504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JioMeet allows nine active participants on a single mobile screen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Ãƒâ€šÃ‚â€œIntel Capital has an outstanding record of being a valuable partner for leading technology companies globally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are therefore excited to work together with Intel to advance IndiaÃƒâ€šÃ‚â€™s capabilities in cutting-edge technologies that will empower  all sectors of our economyÃƒâ€šÃ‚â€ said Mukesh Ambani chairman and managing director Reliance Industries Ltd Ãƒâ€šÃ‚â€œJio</a:t>
                      </a:r>
                      <a:endParaRPr lang="en-IN" sz="1000" dirty="0">
                        <a:latin typeface="+mn-lt"/>
                        <a:cs typeface="Arial" panose="020B0604020202020204" pitchFamily="34" charset="0"/>
                      </a:endParaRPr>
                    </a:p>
                  </a:txBody>
                  <a:tcPr/>
                </a:tc>
                <a:tc>
                  <a:txBody>
                    <a:bodyPr/>
                    <a:lstStyle/>
                    <a:p>
                      <a:pPr algn="l">
                        <a:defRPr sz="600"/>
                      </a:pPr>
                      <a:r>
                        <a:rPr lang="en-IN" dirty="0"/>
                        <a:t>PlatformsÃƒâ€šÃ‚â€™ focus on applying its impressive engineering capabilities to bring the power of low-cost digital services to India aligns with IntelÃƒâ€šÃ‚â€™s purpose of delivering breakthrough  technology that enriches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505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But unlike Zoom it does not impose a 40-minute time limit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Reliance Industries Ltd RELINS said on Friday that Intel Corp INTCO would buy a 039% stake in its digital unit Jio Platforms for 1895 billion rupees $25355 million</a:t>
                      </a:r>
                      <a:endParaRPr lang="en-IN" sz="1000" dirty="0">
                        <a:latin typeface="+mn-lt"/>
                        <a:cs typeface="Arial" panose="020B0604020202020204" pitchFamily="34" charset="0"/>
                      </a:endParaRPr>
                    </a:p>
                  </a:txBody>
                  <a:tcPr/>
                </a:tc>
                <a:tc>
                  <a:txBody>
                    <a:bodyPr/>
                    <a:lstStyle/>
                    <a:p>
                      <a:pPr algn="l">
                        <a:defRPr sz="600"/>
                      </a:pPr>
                      <a:r>
                        <a:rPr lang="en-IN" dirty="0"/>
                        <a:t>According to the company website JioMeet supports HD audio and video call quality with up to 100 participants and offers features like  screen sharing meeting schedule feature and more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New Delhi: After raising billions of dollars from the likes of Facebook and Intel for its digital business billionaire Mukesh Ambanis Reliance Industries has launched JioMeet video conferencing app with unlimited free  calling that is being seen as rate war on rival  Zoom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507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app which has already seen more than 5 lakh downloads on the Google Play Store and iOS comes amid the government imposing  a ban on 59 popular  Chinese apps including TikTok on grounds that they threatened national security and data privacy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Company sources said no restriction on time limit on JioMeet means teachers will not be required to cut short their classes as they are forced  to do on Zoom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If enabled only users from the hosts organsation can join that meeting eliminating potential snoops from other IDs</a:t>
                      </a:r>
                      <a:endParaRPr lang="en-IN" sz="1000" dirty="0">
                        <a:latin typeface="+mn-lt"/>
                        <a:cs typeface="Arial" panose="020B0604020202020204" pitchFamily="34" charset="0"/>
                      </a:endParaRPr>
                    </a:p>
                  </a:txBody>
                  <a:tcPr/>
                </a:tc>
                <a:tc>
                  <a:txBody>
                    <a:bodyPr/>
                    <a:lstStyle/>
                    <a:p>
                      <a:pPr algn="l">
                        <a:defRPr sz="600"/>
                      </a:pPr>
                      <a:r>
                        <a:rPr lang="en-IN" dirty="0"/>
                        <a:t>Also JioMeet has two advanced meeting settings over and above Zoom options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508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Zoom one of the few success stories of the Covid-19 pandemic now faces a new competitor in an app backed by AsiaÃƒâ€šÃ‚â€™s wealthiest person Mukesh Ambani</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launch coincided with a nationwide ban on dozens of popular apps from Chinese technology giants including ByteDance LtdÃƒâ€šÃ‚â€™s TikTok and Alibaba Group Holding LtdÃƒâ€šÃ‚â€™s UC Web on grounds they threatened security and data privacy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JioMeet allows nine active participants on a single mobile screen</a:t>
                      </a:r>
                      <a:endParaRPr lang="en-IN" sz="1000" dirty="0">
                        <a:latin typeface="+mn-lt"/>
                        <a:cs typeface="Arial" panose="020B0604020202020204" pitchFamily="34" charset="0"/>
                      </a:endParaRPr>
                    </a:p>
                  </a:txBody>
                  <a:tcPr/>
                </a:tc>
                <a:tc>
                  <a:txBody>
                    <a:bodyPr/>
                    <a:lstStyle/>
                    <a:p>
                      <a:pPr algn="l">
                        <a:defRPr sz="600"/>
                      </a:pPr>
                      <a:r>
                        <a:rPr lang="en-IN" dirty="0"/>
                        <a:t>Like Google Meet Microsoft Teams and other services JioMeet offers unlimited high-definition calls Ãƒâ€šÃ‚â€” but unlike Zoom it doesnÃƒâ€šÃ‚â€™t impose  a 40-minute time limit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509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JioMeet is also debuting at a time Zoom users have accused the service of security flaws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Like elsewhere video conferencing apps have become lifelines for millions of Indians working in cramped homes during Covid-19 lockdowns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After raising billions of dollars from the likes of Facebook and Intel for its digital business billionaire Mukesh Ambanis Reliance Industries has launched JioMeet video conferencing app with unlimited free  calling that is being seen as a rival  to Zoom</a:t>
                      </a:r>
                      <a:endParaRPr lang="en-IN" sz="1000" dirty="0">
                        <a:latin typeface="+mn-lt"/>
                        <a:cs typeface="Arial" panose="020B0604020202020204" pitchFamily="34" charset="0"/>
                      </a:endParaRPr>
                    </a:p>
                  </a:txBody>
                  <a:tcPr/>
                </a:tc>
                <a:tc>
                  <a:txBody>
                    <a:bodyPr/>
                    <a:lstStyle/>
                    <a:p>
                      <a:pPr algn="l">
                        <a:defRPr sz="600"/>
                      </a:pPr>
                      <a:r>
                        <a:rPr lang="en-IN" dirty="0"/>
                        <a:t>The app is one facet of AmbaniÃƒâ€šÃ‚â€™s rapidly expanding digital empire which includes IndiaÃƒâ€šÃ‚â€™s largest telecom operator with nearly 400 million users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511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Each meeting is password protected and the host can enable Waiting Room to ensure no participant joins without permission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Other features include Safe Driving Mode while driving multi-device login support for up to five devices and seamless  switching from one device to other while on call</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app which has already seen more than five lakh downloads on the Google Play Store and iOS comes amid the government imposing  a ban on 59 popular  Chinese apps including TikTok on grounds that they threatened national security and data privacy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Company sources said no restriction on time limit on JioMeet means teachers will not be required to cut short their classes as they are forced  to do on Zoom</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Other features include Safe Driving Mode while driving multi-device login support for up to five devices and seamless  switching from one device to other while on call</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app which has already seen more than five lakh downloads on the Google Play Store and iOS comes amid the government imposing  a ban on 59 popular  Chinese apps including TikTok on grounds that they threatened national security and data privacy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Company sources said no restriction on time limit on JioMeet means teachers will not be required to cut short their classes as they are forced  to do on Zoom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Each meeting is password protected and the host can enable Waiting Room to ensure no participant joins without permission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512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Amid the deadly coronavirus outbreak and crisis global rating agency - Moody has rated Tata Consultancy Services TCS Infosys and Reliance Industries RIL above the sovereign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JioMeet allows nine active participants on a single mobile screen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If enabled only users from the hosts organsation can join that meeting eliminating potential snoops from other IDs</a:t>
                      </a:r>
                      <a:endParaRPr lang="en-IN" sz="1000" dirty="0">
                        <a:latin typeface="+mn-lt"/>
                        <a:cs typeface="Arial" panose="020B0604020202020204" pitchFamily="34" charset="0"/>
                      </a:endParaRPr>
                    </a:p>
                  </a:txBody>
                  <a:tcPr/>
                </a:tc>
                <a:tc>
                  <a:txBody>
                    <a:bodyPr/>
                    <a:lstStyle/>
                    <a:p>
                      <a:pPr algn="l">
                        <a:defRPr sz="600"/>
                      </a:pPr>
                      <a:r>
                        <a:rPr lang="en-IN" dirty="0"/>
                        <a:t>Also JioMeet has two advanced meeting settings over and above Zoom options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513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They have also cited them as strong financials and significant global earnings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While Reliance Industries has been rated one notch above Indias sovereign rating due to diversified business and balanced  funding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As per Business Today report earlier last month Moodys Investors Service had downgraded Indias sovereign rating by one notch to Baa3 from Baa2</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They cited that there will be challenges in implementation of policies of a sustained period of low growth  deteriorating  fiscal position and stress  in the financial sector</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While Reliance Industries has been rated one notch above Indias sovereign rating due to diversified business and balanced  funding</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As per Business Today report earlier last month Moodys Investors Service had downgraded Indias sovereign rating by one notch to Baa3 from Baa2</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They cited that there will be challenges in implementation of policies of a sustained period of low growth  deteriorating  fiscal position and stress  in the financial sector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They have also cited them as strong financials and significant global earnings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515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JioMeet is also debuting at a time Zoom users have accused the service of security flaws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Like elsewhere video conferencing apps have become lifelines for millions of Indians working in cramped homes during Covid-19 lockdowns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launch coincided with a nationwide ban on dozens of popular apps from Chinese technology giants including ByteDance LtdÃƒâ€šÃ‚â€™s TikTok and Alibaba Group Holding LtdÃƒâ€šÃ‚â€™s UC Web on grounds they threatened security and data privacy</a:t>
                      </a:r>
                      <a:endParaRPr lang="en-IN" sz="1000" dirty="0">
                        <a:latin typeface="+mn-lt"/>
                        <a:cs typeface="Arial" panose="020B0604020202020204" pitchFamily="34" charset="0"/>
                      </a:endParaRPr>
                    </a:p>
                  </a:txBody>
                  <a:tcPr/>
                </a:tc>
                <a:tc>
                  <a:txBody>
                    <a:bodyPr/>
                    <a:lstStyle/>
                    <a:p>
                      <a:pPr algn="l">
                        <a:defRPr sz="600"/>
                      </a:pPr>
                      <a:r>
                        <a:rPr lang="en-IN" dirty="0"/>
                        <a:t>The app is one facet of AmbaniÃƒâ€šÃ‚â€™s rapidly expanding digital empire which includes IndiaÃƒâ€šÃ‚â€™s largest telecom operator with nearly 400 million users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Terra 184 charger the latest member of ABBs best-selling Terra family of chargers is fast compact robust  and provides  the ability to charge up to three vehicles simultaneously  maximizing convenience  for drivers and revenue for the charging operator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Indeed its innovative design means there is no need for separately installed power cabinets offering the perfect  fast  and compact solution for cities with limited spaceOver the last decade ABB has laid the foundation for the future of sustainable  transportation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is highly customizable with features including customized credit card payment terminal screen and cables which have also been designed at 8 meters for maximum charging convenience </a:t>
                      </a:r>
                      <a:endParaRPr lang="en-IN" sz="1000" dirty="0">
                        <a:latin typeface="+mn-lt"/>
                        <a:cs typeface="Arial" panose="020B0604020202020204" pitchFamily="34" charset="0"/>
                      </a:endParaRPr>
                    </a:p>
                  </a:txBody>
                  <a:tcPr/>
                </a:tc>
                <a:tc>
                  <a:txBody>
                    <a:bodyPr/>
                    <a:lstStyle/>
                    <a:p>
                      <a:pPr algn="l">
                        <a:defRPr sz="600"/>
                      </a:pPr>
                      <a:r>
                        <a:rPr lang="en-IN" dirty="0"/>
                        <a:t>For added flexibility operators of other Terra models such as the Terra 94 or 124 can in the future chose to upgrade their charging solution to the Terra 184 with the addition of extra power modules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516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Amid back-to-back investments in Jio Platforms and fund raise by Reliance Industries including IndiaÃƒâ€šÃ‚â€™s biggest rights issue till date the Mukesh Ambani companyÃƒâ€šÃ‚â€™s stock has remained under-owned among domestic mutual funds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While the big slump in oil market may have nudged fund houses to steer clear of the stock in the previous months April saw them come back to the counter in a big way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Reliance Industries RIL was among the most sought-after stocks among domestic fund managers during the month when Dalal Street staged a spectacular rebound from the brutal  March selloff giving benchmarks Sensex and Nifty  nearly 15 per cent lift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For the best reports &amp; opinion on politics governance and more subscribe to ThePrint on Telegram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517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Besides RIL fund houses also lapped up shares from telecom consumption pharma and auto sectors picking up early signs of revival  in some of these sectors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Analysts said worries over a crippling slowdown that stares at the economy may have turned investors cautious on the stock usually considered best  proxy play on IndiaÃƒâ€šÃ‚â€™s growth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At the same time engineering and construction major Larsen &amp; Toubro was conspicuous as their biggest Ãƒâ€šÃ‚â€˜sellÃƒâ€šÃ‚â€™ candidate during the month</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Fund managers also mostly shunned lenders amid rising worries over a possible spike in bad loans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518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Yet Nifty Bank rose over 12 per cent during the month</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Investment flows to equity funds slowed down in April amid the Covid-induced lockdown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Net flows crashed to Rs 621296 crore from Rs 11723 crore in March</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Yet Nifty Bank rose over 12 per cent during the month</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Large and multicap funds which had seen increased investor interest in March could not sustain the momentum</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Net flows crashed to Rs 621296 crore from Rs 11723 crore in March</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Large and multicap funds which had seen increased investor interest in March could not sustain the momentum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Investment flows to equity funds slowed down in April amid the Covid-induced lockdown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519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bet seems to have paid off well for fund managers as the stock has risen 176 per cent in last one month smartly outperforming  benchmark  Sensex which declined  494 per cent in the same period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RIL was the top Ãƒâ€šÃ‚â€˜buyÃƒâ€šÃ‚â€™ among mutual funds as they put in Rs 78051 crore in the index heavyweight data from mutual fund tracker Value Research showed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outlook for the telecom firm has improved through the Covid crisis as investors anticipated a surge in use of telecom and internet services as the pandemic demanded social distancing and triggered behavioural change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Given the current scenario Bharti Airtel is likely to enjoy further market share as another key player Voda Idea struggles  to survive in the marketÃƒâ€šÃ‚â€ said analysts at brokerage Anand Rathi</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On May 8 UBS raised its rating on HUL to Ãƒâ€šÃ‚â€˜buyÃƒâ€šÃ‚â€™ from Ãƒâ€šÃ‚â€˜neutralÃƒâ€šÃ‚â€™ and increased target price to Rs 2400 from Rs 2150 earlierÃƒâ€šÃ‚â€œWe believe HULÃƒâ€šÃ‚â€™s agility  and channel dominance will enable it to recover faster  than peers as the lockdown eases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cost focus it has demonstrated should benefit minority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shareholdersÃƒâ€šÃ‚â€ UBS saidÃƒâ€šÃ‚â€œWhile valuations still look somewhat expensive we believe the negative catalyst around the stake sale surplus is now behind usÃƒâ€šÃ‚â€ the brokerage said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Fund managers sold Rs 75380 crore worth of share in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On May 8 UBS raised its rating on HUL to Ãƒâ€šÃ‚â€˜buyÃƒâ€šÃ‚â€™ from Ãƒâ€šÃ‚â€˜neutralÃƒâ€šÃ‚â€™ and increased target price to Rs 2400 from Rs 2150 earlierÃƒâ€šÃ‚â€œWe believe HULÃƒâ€šÃ‚â€™s agility  and channel dominance will enable it to recover faster  than peers as the lockdown eases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The cost focus it has demonstrated should benefit minority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shareholdersÃƒâ€šÃ‚â€ UBS saidÃƒâ€šÃ‚â€œWhile valuations still look somewhat expensive we believe the negative catalyst around the stake sale surplus is now behind usÃƒâ€šÃ‚â€ the brokerage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Fund managers sold Rs 75380 crore worth of share in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They also heavily sold shares of private banks like ICICI Bank HDFC Bank and Bandhan Bank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BSE Bankex has been the most-impacted sectoral index so far this year having eroded 4510 per cent value for the year to date BSE Sensex is down 2721 per cent for this period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Throughout the day Reliance RE traded at a premium to its intrinsic value Ãƒâ€šÃ‚â€“ or the difference between RILÃƒâ€šÃ‚â€™s CMP and the Rights Issue price of Rs 1257</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shows great demand for RILÃƒâ€šÃ‚â€™s REs in the secondary market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This also shows that REs have created great value for RIL shareholders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gain was greater than the increase in RIL share of 202 per cent with a closing price of Rs 143740 said sources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This marked a gain of 395 per cent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Together nearly 32 crore Reliance REs were traded on both the stock exchanges together worth Rs 5889 crore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This also shows that REs have created great value for RIL shareholders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The gain was greater than the increase in RIL share of 202 per cent with a closing price of Rs 143740 said sources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This marked a gain of 395 per cent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Together nearly 32 crore Reliance REs were traded on both the stock exchanges together worth Rs 5889 crore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This order marks the biggest purchase of rolling stock in the history of the Munich Underground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Ralf Thomas told Saturdays edition of the newspaper that the companys financial third quarter which runs April to June will be a big challenge for us as for most other market participants as well due to the coronavirus crisis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However it will not be a bottomless fall he said adding that the business volume of short-cycle activities had likely contracted by between 10 per cent and 20 per cent in the period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Siemens long-term partnership with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The company received a long-term issuer rating of Ãƒâ€šÃ‚â€œBBBÃƒâ€šÃ‚â€ with a stable outlook</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In its first credit rating Siemens Energy AG which will soon be operating as an independent entity has earned a solid  investment grade rating from the S&amp;P Global rating agency S&amp;P</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Thomas had said in May he expected a 5 per cent drop in revenue in the financial year ending in September after guiding for moderate sales growth  before the virus outbreak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said activity in 2021 would not reach 2019s level across all businesses or regions but said Siemens had a competitive advantage  over rivals in some areas without offering details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raters particularly praised the companyÃƒâ€šÃ‚â€™s broad base in the energy sector its low level of debt and its extensive  liquidity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In its first credit rating Siemens Energy AG which will soon be operating as an independent entity has earned a solid  investment grade rating from the S&amp;P Global rating agency S&amp;P</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company received a long-term issuer rating of Ãƒâ€šÃ‚â€œBBBÃƒâ€šÃ‚â€ with a stable outlook</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The raters particularly praised the companyÃƒâ€šÃ‚â€™s broad base in the energy sector its low level of debt and its extensive  liquidity</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In its first credit rating Siemens Energy AG which will soon be operating as an independent entity has earned a solid  investment grade rating from the S&amp;P Global rating agency S&amp;P</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The company received a long-term issuer rating of Ãƒâ€šÃ‚â€œBBBÃƒâ€šÃ‚â€ with a stable outlook</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The raters particularly praised the companyÃƒâ€šÃ‚â€™s broad base in the energy sector its low level of debt and its extensive  liquidity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The raters particularly praised the companyÃƒâ€šÃ‚â€™s broad base in the energy sector its low level of debt and its extensive  liquidity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Since entering the EV-charging market a decade ago ABB has sold more than 14000 ABB DC fast  chargers across more than 80 countries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offers a safe smart and sustainable charging solution which supports ABB Electrifications Mission to Zero a vision for a zero-emission reality for all</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has unrivalled expertise in developing sustainable transport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recently received the Global E-mobility Leader 2019 award for its role in supporting the international adoption of sustainable  transport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signing of a cooperation agreement between GREEN Solar Herzogenrath GmbH and Siemens Energy has now marked an important  milestone in achieving this goal</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signing of a cooperation agreement between GREEN Solar Herzogenrath GmbH and Siemens Energy has now marked an important  milestone in achieving this goal</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11:41 AM Global project heavy lift carrier AAL has recently delivered two Siemens Ãƒâ€šÃ‚â€˜S-GenÃƒâ€šÃ‚â€™ generators weighing close to 350 mt each for two new clean  energy gas-fired power plants in Europe and Maysan Iraq</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estimated construction cost of each plant is over USD340 million and both feature a potential power output of 840 MW</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signing of a cooperation agreement between GREEN Solar Herzogenrath GmbH and Siemens Energy has now marked an important  milestone in achieving this goal</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11:41 AM Global project heavy lift carrier AAL has recently delivered two Siemens Ãƒâ€šÃ‚â€˜S-GenÃƒâ€šÃ‚â€™ generators weighing close to 350 mt each for two new clean  energy gas-fired power plants in Europe and Maysan Iraq</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estimated construction cost of each plant is over USD340 million and both feature a potential power output of 840 MW</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signing of a cooperation agreement between GREEN Solar Herzogenrath GmbH and Siemens Energy has now marked an important  milestone in achieving this goal</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Even in a post-COVID-19 era organizations of all sizes and across industry would be required to follow health and safety regulations in addition to keeping their premises secureÃƒâ€šÃ‚â€ The solutions include Comfy  a workplace app that allows building operators and owners to engage with occupants and keep them informed  safe  productive and helps  in enabling social distancing through configurable desk booking</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For organizations people are the biggest asset and they need workspaces that are safe and secure now more than ever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Robert Demann Head of Smart Infrastructure Siemens Limited said Ãƒâ€šÃ‚â€œThe development of these solutions for the Ãƒâ€šÃ‚â€˜new normalÃƒâ€šÃ‚â€™ supports our Ãƒâ€šÃ‚â€˜creating environments that careÃƒâ€šÃ‚â€™ approach</a:t>
                      </a:r>
                      <a:endParaRPr lang="en-IN" sz="1000" dirty="0">
                        <a:latin typeface="+mn-lt"/>
                        <a:cs typeface="Arial" panose="020B0604020202020204" pitchFamily="34" charset="0"/>
                      </a:endParaRPr>
                    </a:p>
                  </a:txBody>
                  <a:tcPr/>
                </a:tc>
                <a:tc>
                  <a:txBody>
                    <a:bodyPr/>
                    <a:lstStyle/>
                    <a:p>
                      <a:pPr algn="l">
                        <a:defRPr sz="600"/>
                      </a:pPr>
                      <a:r>
                        <a:rPr lang="en-IN" dirty="0"/>
                        <a:t>The app also provides timely updates related to COVID-19 with configuration of content for localized needs and mandates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Ralf Thomas told Saturdays edition of the newspaper that the companys financial third quarter which runs April to June will be a big challenge for us as for most other market participants as well due to the coronavirus crisis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However it will not be a bottomless fall he said adding that the business volume of short-cycle activities had likely contracted by between 10% and 20% in the period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Thomas had said in May he expected a 5% drop in revenue in the financial year ending in September after guiding for moderate sales growth  before the virus outbreak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said activity in 2021 would not reach 2019s level across all businesses or regions but said Siemens had a competitive advantage  over rivals in some areas without offering details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Ralf Thomas told Saturdays edition of the newspaper that the companys financial third quarter which runs April to June will be a big challenge for us as for most other market participants as well due to the coronavirus crisis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However it will not be a bottomless fall he said adding that the business volume of short-cycle activities had likely contracted by between 10% and 20% in the period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Thomas had said in May he expected a 5% drop in revenue in the financial year ending in September after guiding for moderate sales growth  before the virus outbreak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said activity in 2021 would not reach 2019s level across all businesses or regions but said Siemens had a competitive advantage  over rivals in some areas without offering details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Thomas had said in May he expected a 5% drop in revenue in the financial year ending in September after guiding for moderate sales growth  before the virus outbreak </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However it will not be a bottomless fall he said adding that the business volume of short-cycle activities had likely contracted by between 10% and 20% in the period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Ralf Thomas told Saturdays edition of the newspaper that the companys financial third quarter which runs April to June will be a big challenge for us as for most other market participants as well due to the coronavirus crisis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said activity in 2021 would not reach 2019s level across all businesses or regions but said Siemens had a competitive advantage  over rivals in some areas without offering details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Ralf Thomas told Saturdays edition of the newspaper that the companys financial third quarter which runs April to June will be a big challenge for us as for most other market participants as well  due to the COVID-19 crisis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However it will not be a bottomless fall he said adding that the business volume of short-cycle activities had likely contracted by between 10 per cent and 20 per cent in the period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signing of a cooperation agreement between GREEN Solar Herzogenrath GmbH and Siemens Energy has now marked an important  milestone in achieving this goal</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signing of a cooperation agreement between GREEN Solar Herzogenrath GmbH and Siemens Energy has now marked an important  milestone in achieving this goal</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Thomas had said in May he expected a 5 per cent drop in revenue in the financial year ending in September after guiding for moderate sales growth  before the virus outbreak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This order marks the biggest purchase of rolling stock in the history of the Munich Underground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He said activity in 2021 would not reach 2019s level across all businesses or regions but said Siemens had a competitive advantage  over rivals in some areas without offering details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IÃƒâ€šÃ‚â€™m catching up more on Siemens RealizeLIVE and today I want to talk about flexibility and customization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Without such features and capabilities many PLM implementations will be dead on arrival</a:t>
                      </a:r>
                      <a:endParaRPr lang="en-IN" sz="1000" dirty="0">
                        <a:latin typeface="+mn-lt"/>
                        <a:cs typeface="Arial" panose="020B0604020202020204" pitchFamily="34" charset="0"/>
                      </a:endParaRPr>
                    </a:p>
                  </a:txBody>
                  <a:tcPr/>
                </a:tc>
                <a:tc>
                  <a:txBody>
                    <a:bodyPr/>
                    <a:lstStyle/>
                    <a:p>
                      <a:pPr algn="l">
                        <a:defRPr sz="600"/>
                      </a:pPr>
                      <a:r>
                        <a:rPr lang="en-IN" dirty="0"/>
                        <a:t>Siemens announced that it has acquired Mendix the popular low-code application development platform for Ãƒâ€šÃ‚â‚¬06 billion or about $700 million about two years ago and since then Mendix plays a key role in SiemensÃƒâ€šÃ‚â€™ strategy of developing custom application and customization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Flexibility is one of the key characteristics of PLM technologies and products</a:t>
                      </a:r>
                      <a:endParaRPr lang="en-IN" sz="1000" dirty="0">
                        <a:latin typeface="+mn-lt"/>
                        <a:cs typeface="Arial" panose="020B0604020202020204" pitchFamily="34" charset="0"/>
                      </a:endParaRPr>
                    </a:p>
                  </a:txBody>
                  <a:tcPr/>
                </a:tc>
                <a:tc>
                  <a:txBody>
                    <a:bodyPr/>
                    <a:lstStyle/>
                    <a:p>
                      <a:pPr algn="l">
                        <a:defRPr sz="600"/>
                      </a:pPr>
                      <a:r>
                        <a:rPr lang="en-IN" dirty="0"/>
                        <a:t>Out of the box systems always played the role of excellent marketing but when the rubber was hitting the road flexibility  was the key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From my earlier article of comparison between Teamcenter and Teamcenter X I learned that Teamcenter doesnÃƒâ€šÃ‚â€™t have cloud  services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However Teamcenter X has cloud services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Or maybe Teamcenter X cloud services is Mendix platform?</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My attention was caught by the following slide explaining the strategy of Teamcenter integration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From my earlier article of comparison between Teamcenter and Teamcenter X I learned that Teamcenter doesnÃƒâ€šÃ‚â€™t have cloud  services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However Teamcenter X has cloud services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Or maybe Teamcenter X cloud services is Mendix platform?</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My attention was caught by the following slide explaining the strategy of Teamcenter integration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What is included in cloud services?</a:t>
                      </a:r>
                      <a:endParaRPr lang="en-IN" sz="1000" dirty="0">
                        <a:latin typeface="+mn-lt"/>
                        <a:cs typeface="Arial" panose="020B0604020202020204" pitchFamily="34" charset="0"/>
                      </a:endParaRPr>
                    </a:p>
                  </a:txBody>
                  <a:tcPr/>
                </a:tc>
                <a:tc>
                  <a:txBody>
                    <a:bodyPr/>
                    <a:lstStyle/>
                    <a:p>
                      <a:pPr algn="l">
                        <a:defRPr sz="600"/>
                      </a:pPr>
                      <a:r>
                        <a:rPr lang="en-IN" dirty="0"/>
                        <a:t>Another slide with the example of big integration gives even more ideas and triggered more questions about how Teamcenter will be integrated  and customized</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Flexibility and customization are a matter of life and death for PLM implementation</a:t>
                      </a:r>
                      <a:endParaRPr lang="en-IN" sz="1000" dirty="0">
                        <a:latin typeface="+mn-lt"/>
                        <a:cs typeface="Arial" panose="020B0604020202020204" pitchFamily="34" charset="0"/>
                      </a:endParaRPr>
                    </a:p>
                  </a:txBody>
                  <a:tcPr/>
                </a:tc>
                <a:tc>
                  <a:txBody>
                    <a:bodyPr/>
                    <a:lstStyle/>
                    <a:p>
                      <a:pPr algn="l">
                        <a:defRPr sz="600"/>
                      </a:pPr>
                      <a:r>
                        <a:rPr lang="en-IN" dirty="0"/>
                        <a:t>While connectors are almost a standard way for integration business the devil is in the details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According to Hitachi under the leadership of Claudio Facchinas CEO and Toshikazu Nishino Executive Vice President of Hitachi as Chairman Hitachi ABB Power Grids will expand HitachiÃƒâ€šÃ‚â€™s energy solutions business globally as a core part of the companyÃƒâ€šÃ‚â€™s Social Innovation  Business</a:t>
                      </a:r>
                      <a:endParaRPr lang="en-IN" sz="1000" dirty="0">
                        <a:latin typeface="+mn-lt"/>
                        <a:cs typeface="Arial" panose="020B0604020202020204" pitchFamily="34" charset="0"/>
                      </a:endParaRPr>
                    </a:p>
                  </a:txBody>
                  <a:tcPr/>
                </a:tc>
                <a:tc>
                  <a:txBody>
                    <a:bodyPr/>
                    <a:lstStyle/>
                    <a:p>
                      <a:pPr algn="l">
                        <a:defRPr sz="600"/>
                      </a:pPr>
                      <a:r>
                        <a:rPr lang="en-IN" dirty="0"/>
                        <a:t>By combining world-class power grids business with HitachiÃƒâ€šÃ‚â€™s advanced digital technologies such as Lumada Hitachi and Hitachi ABB Power Grids will provide  innovative  energy solutions spanning the Energy utilities Mobility Smart  Life cities Industryand ITsectors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a history of excellence stretching back more than 130 years ABBs success is driven by about 110000 talented  employees in over 100 countries</a:t>
                      </a:r>
                      <a:endParaRPr lang="en-IN" sz="1000" dirty="0">
                        <a:latin typeface="+mn-lt"/>
                        <a:cs typeface="Arial" panose="020B0604020202020204" pitchFamily="34" charset="0"/>
                      </a:endParaRPr>
                    </a:p>
                  </a:txBody>
                  <a:tcPr/>
                </a:tc>
                <a:tc>
                  <a:txBody>
                    <a:bodyPr/>
                    <a:lstStyle/>
                    <a:p>
                      <a:pPr algn="l">
                        <a:defRPr sz="600"/>
                      </a:pPr>
                      <a:r>
                        <a:rPr lang="en-IN" dirty="0"/>
                        <a:t>SIX Swiss Ex is a leading global technology company that energizes the transformation of society and industry to achieve a more productive  sustainable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Best Oleg Disclaimer: IÃƒâ€šÃ‚â€™m co-founder and CEO of OpenBOM developing cloud based bill of materials and inventory management tool for manufacturing companies hardware startups and supply chain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Without knowing the answers it is hard to make an assessment of how Teamcenter X will survive the modern  SaaS eco-system for openness  and integration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Will REST API be available for customizing Teamcenter X and what will be the scope of supported  functions?</a:t>
                      </a:r>
                      <a:endParaRPr lang="en-IN" sz="1000" dirty="0">
                        <a:latin typeface="+mn-lt"/>
                        <a:cs typeface="Arial" panose="020B0604020202020204" pitchFamily="34" charset="0"/>
                      </a:endParaRPr>
                    </a:p>
                  </a:txBody>
                  <a:tcPr/>
                </a:tc>
                <a:tc>
                  <a:txBody>
                    <a:bodyPr/>
                    <a:lstStyle/>
                    <a:p>
                      <a:pPr algn="l">
                        <a:defRPr sz="600"/>
                      </a:pPr>
                      <a:r>
                        <a:rPr lang="en-IN" dirty="0"/>
                        <a:t>How easy to create an integration using all these layers?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540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Intelligent Infeed application is used to pick up products arriving in a continuous but irregular flow and make them available to the downstream station with defined and equal gaps between them</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order to fulfill international packaging standard requirements the Simatic CPG Template Consumer Packaged Goods provides a TIA Portal project structure based on a modular  design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OMAC software library provides an OMAC-compliant mode and state manager</a:t>
                      </a:r>
                      <a:endParaRPr lang="en-IN" sz="1000" dirty="0">
                        <a:latin typeface="+mn-lt"/>
                        <a:cs typeface="Arial" panose="020B0604020202020204" pitchFamily="34" charset="0"/>
                      </a:endParaRPr>
                    </a:p>
                  </a:txBody>
                  <a:tcPr/>
                </a:tc>
                <a:tc>
                  <a:txBody>
                    <a:bodyPr/>
                    <a:lstStyle/>
                    <a:p>
                      <a:pPr algn="l">
                        <a:defRPr sz="600"/>
                      </a:pPr>
                      <a:r>
                        <a:rPr lang="en-IN" dirty="0"/>
                        <a:t>This gives machine builders a clear and tested project basis and end customers a standardized interface that enables easy  line integration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542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Through the separately managed companies Siemens Energy the global energy business of Siemens and Siemens Mobility a leading supplier of smart  mobility solutions for rail and road transport Siemens is shaping the energy systems of today and tomorrow as well as the world market for passenger and freight services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 is active around the globe focusing on the areas of intelligent infrastructure for buildings and distributed energy systems and automation and digitalization in the process and manufacturing industries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Due to its majority stakes in the publicly listed companies Siemens Healthineers AG and Siemens Gamesa Renewable Energy as part of Siemens Energy Siemens is also a world-leading supplier of medical technology and digital healthcare services as well as environmentally friendly  solutions for onshore and offshore wind power generation</a:t>
                      </a:r>
                      <a:endParaRPr lang="en-IN" sz="1000" dirty="0">
                        <a:latin typeface="+mn-lt"/>
                        <a:cs typeface="Arial" panose="020B0604020202020204" pitchFamily="34" charset="0"/>
                      </a:endParaRPr>
                    </a:p>
                  </a:txBody>
                  <a:tcPr/>
                </a:tc>
                <a:tc>
                  <a:txBody>
                    <a:bodyPr/>
                    <a:lstStyle/>
                    <a:p>
                      <a:pPr algn="l">
                        <a:defRPr sz="600"/>
                      </a:pPr>
                      <a:r>
                        <a:rPr lang="en-IN" dirty="0"/>
                        <a:t>Siemens AG Berlin and Munich is a global technology powerhouse that has stood for engineering excellence innovation  quality reliability and internationality for more than 170 years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543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Siemens Mobility Limited has been awarded a significant traffic signal maintenance contract in the UK by a consortium of three councils Warwickshire Coventry and Nottingham</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five-year contract which came in to force on 1 April 2020 represents a continuation of the work that the company has successfully  been carrying out for over 20 years in Warwickshire and Nottingham  }</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--&gt; Already representing a significant part of the UK road network in the next three years the Midlands will experience a number of events which will place additional demands on its infrastructure including BirminghamÃƒâ€šÃ‚â€™s hosting of the Commonwealth Gam</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Additional traffic signal equipment will also be provided according to the operational needs of each authority; this could for example be new installations or the upgrade of existing equipment at junctions and pedestrian crossings</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five-year contract which came in to force on 1 April 2020 represents a continuation of the work that the company has successfully  been carrying out for over 20 years in Warwickshire and Nottingham  }</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--&gt; Already representing a significant part of the UK road network in the next three years the Midlands will experience a number of events which will place additional demands on its infrastructure including BirminghamÃƒâ€šÃ‚â€™s hosting of the Commonwealth Gam</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Additional traffic signal equipment will also be provided according to the operational needs of each authority; this could for example be new installations or the upgrade of existing equipment at junctions and pedestrian crossings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Siemens Mobility Limited has been awarded a significant traffic signal maintenance contract in the UK by a consortium of three councils Warwickshire Coventry and Nottingham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546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We are pleased to announce we have reached an agreement with all unions involved Tata Steels Dutch division said in a statement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transformation programme will not lead to forced redundancies at Tata Steel Netherlands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Tata Steel Europe has said IJmuiden needs to become more profitable as the steel sector grappled with the effects of overcapacity cheap  Chinese imports and US trade tariffs even before the global coronavirus recession  hit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Workers at the IJmuiden plant went on strike on June 10 after unions said the company had outlined plans to scrap  around 1000 of the 9000 jobs at the site as part of a reorganisation of its European operations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Tata Steel</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549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Tata Steel did not say whether there would be a voluntary redundancy programme but said it would now extend its current jobs pact for IJmuiden which stipulates no forced  layoffs by five years until October 2026AMSTERDAM: Workers at Tata Steels main plant in the Netherlands ended a three-week strike  on Friday after the company said there would be no compulsory layoffs under a planned reorganisation of its Dutch operations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transformation programme will not lead to forced redundancies at Tata Steel Netherlands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We are pleased to announce we have reached an agreement with all unions involved Tata Steels Dutch division said in a statement</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FNV is satisfied with the result of the negotiations Fastmarkets understands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Tata Steel</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550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Tata Steel Europe has said IJmuiden needs to become more profitable as the steel sector grappled with the effects of overcapacity cheap  Chinese imports and US trade tariffs even before the global coronavirus recession  hit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Under the agreement reached with unions Tata also promised to invest in innovation and cleaner production technologies and not to quickly divest any part of its Dutch activities or to outsource work done in the Netherlands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Also Read: Government assures measures to reduce logistics cost for steel players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 did not say whether there would be a voluntary redundancy programme but said it would now extend its current jobs pact for IJmuiden which stipulates no forced  layoffs by five years until October 2026Workers at the IJmuiden plant went on strike  on June 10 after unions said the company had outlined plans to scrap  around 1000 of the 9000 jobs at the site as part of a reorganisation of its European operations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Tata Steel</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552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Taking cognizance of this and keeping customerÃƒâ€šÃ‚â€™s safety at the core the company has created an innovative  home textile range that is treated with HealthGuard AMIC technology which has shown outstanding  preliminary results against the Human Strain SARS-CoV-2 virus  COVID-19</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Research has indicated that virus and bacteria can remain active on textile surfaces for a couple of days as per WHO thus the need for anti-viral home textiles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outbreak of COVID-19 continues to reform the Ãƒâ€šÃ‚â€˜new normalÃƒâ€šÃ‚â€™ creating a need for items that will become an integral  part of every individualÃƒâ€šÃ‚â€™s lives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To introduce this revolutionary range the company has partnered with Australia headquartered HealthGuard Corporation Ãƒâ€šÃ‚â€“ leaders in tailored non-invasive healthcare products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Welspun Corp</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209.0.1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Activate ALL web links and social stream by Upgrading to Press Release PREMIUM Plan Now</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Activate ALL web links and social stream by Upgrading to Press Release PREMIUM Plan Now</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373.0.1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Other usage modes include an adjustable float mode traditional laptop mode pad mode and share mode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Acers innovative Ezel hinge makes the device as versatile as it is elegant empowering users with the ability to switch between six usage modes such as stand mode for drawing content or display mode for presenting it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Its amber-backlit keys are set against a pristine white all-metal chassis and a luxuriously large glass trackpad that supports multi-finger gestures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Acer Inc</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With roots in Hitachi and ABB the new business will build on more than one century of expertise  in pioneering engineering technologies enabling customers to increase  efficiency  and maintaining resilience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need for innovative energy solutionsis being driven by short-and long-term global trends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will unlock new business models and contributesocial environmental and economic valuesfor a sustainable society</a:t>
                      </a:r>
                      <a:endParaRPr lang="en-IN" sz="1000" dirty="0">
                        <a:latin typeface="+mn-lt"/>
                        <a:cs typeface="Arial" panose="020B0604020202020204" pitchFamily="34" charset="0"/>
                      </a:endParaRPr>
                    </a:p>
                  </a:txBody>
                  <a:tcPr/>
                </a:tc>
                <a:tc>
                  <a:txBody>
                    <a:bodyPr/>
                    <a:lstStyle/>
                    <a:p>
                      <a:pPr algn="l">
                        <a:defRPr sz="600"/>
                      </a:pPr>
                      <a:r>
                        <a:rPr lang="en-IN" dirty="0"/>
                        <a:t>The share of renewables in the energy mix is increasing significantly and will play a key role in achieving the ambitious  decarbonization targets set by countries aroundthe world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416.0.1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More than 117000 employees in the BASF Group work on contributing to the success of our customers in nearly all sectors and almost every country in the world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combine economic success with environmental protection and social responsibility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BASF SE</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422.0.1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advantage for foreign companies will be that no new land will be required to set up factories which could come on the land owned by BEML and BHEL</a:t>
                      </a:r>
                      <a:endParaRPr lang="en-IN" sz="1000" dirty="0">
                        <a:latin typeface="+mn-lt"/>
                        <a:cs typeface="Arial" panose="020B0604020202020204" pitchFamily="34" charset="0"/>
                      </a:endParaRPr>
                    </a:p>
                  </a:txBody>
                  <a:tcPr/>
                </a:tc>
                <a:tc>
                  <a:txBody>
                    <a:bodyPr/>
                    <a:lstStyle/>
                    <a:p>
                      <a:pPr algn="l">
                        <a:defRPr sz="600"/>
                      </a:pPr>
                      <a:r>
                        <a:rPr lang="en-IN" dirty="0"/>
                        <a:t>Tie-ups through the EoIs will be for products that complement BEMLs existing products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BEML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428.0.1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And the online platform gives a central view of what firmware your projector fleet is on enabling quick insights into which device is up-to-date and which ones still need to be upgraded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And the online platform gives a central view of what firmware your projector fleet is on enabling quick insights into which device is up-to-date and which ones still need to be upgraded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Barco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429.0.1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latter had failed to supply the contracted rakes and other operational materials including signalling equipment and maintain the quality of monorail services despite many extensions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L&amp;T-Scomi consortium had won the Rs 2460-crore contract in 2009 to build and operate the 195-km monorail network on the Chembur-Wadala-Jacob Circle corridor connecting the eastern periphery of the city to the central parts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Bharat Heavy Electricals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436.0.1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However auto fuel margins are expected to improve to Rs 530/litre QoQ</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However auto fuel margins are expected to improve to Rs 530/litre QoQ</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Bharat Petroleum Corporation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438.0.1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We provide sustainable solutions that help our customers effectively manage electrical hydraulic and mechanical power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EatonÃƒâ€šÃ‚â€™s mission is to improve the quality of life and the environment through the use of power management technologies and services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Eaton Corp</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449.0.1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situation is settled in and around the plant and regular operations commenced within five minutes of the smoke  being</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Videos and images of thick smoke being emitted from the refinery soon went viral on social media with worried  citizens asking the officials to provide  clarification on the same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There is nothing to worry about it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Petroleum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452.0.1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Our current focus remains around sustaining normal level of productions active management of costs and capital conservation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Our current focus remains around sustaining normal level of productions active management of costs and capital conservation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Hindustan Zinc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460.0.1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The Chinese side also suffered casualties but it is yet to give out the details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The Chinese side also suffered casualties but it is yet to give out the details</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JSW Cement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468.0.1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2017 UltraTech Cement has completed the Rs 16189 crore acquisition of Jaiprakash Associates six integrated cement plants and five grinding units having a capacity of 212 million tonne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2017 UltraTech Cement has completed the Rs 16189 crore acquisition of Jaiprakash Associates six integrated cement plants and five grinding units having a capacity of 212 million tonne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Jaypee Group</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Negative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With a history of innovation spanning more than 130 years ABB has four customer-focused globally leading businesses: Electrification Industrial Automation Motion and Robotics &amp; Discrete Automation supported  by the ABB AbilityÃƒâ€šÃ‚â„¢ digital platform</a:t>
                      </a:r>
                    </a:p>
                  </a:txBody>
                  <a:tcPr/>
                </a:tc>
                <a:extLst>
                  <a:ext uri="{0D108BD9-81ED-4DB2-BD59-A6C34878D82A}">
                    <a16:rowId xmlns:a16="http://schemas.microsoft.com/office/drawing/2014/main" val="113349105"/>
                  </a:ext>
                </a:extLst>
              </a:tr>
              <a:tr h="690800">
                <a:tc>
                  <a:txBody>
                    <a:bodyPr/>
                    <a:lstStyle/>
                    <a:p>
                      <a:pPr algn="l">
                        <a:defRPr sz="600"/>
                      </a:pPr>
                      <a:r>
                        <a:rPr lang="en-IN" dirty="0"/>
                        <a:t>Active in 90+ countries our experts contribute deep insight that enhances reliability efficiency and safety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Together we are committed to shaping the future of sustainable energy for generations to come as the partner of choice for a stronger  smarter and greener grid</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create value for customers across the energy industrial transportation and infrastructure sectors delivering an extensive range of digitally-advanced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High Voltage Switchgear (Xiamen) Co.,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Hitachi will consider to acquire the remaining 199% stake of Hitachi ABB Power Grids Ãƒâ€šÃ‚â€“ making it a wholly owned subsidiary Ãƒâ€šÃ‚â€“after 2023</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has introduced a new rapid charging station that will enable charging capacities of up to 180 kW With its small footprint the Terra 184 should be particularly suitable  for use in the city and cheaper  than similarly powerful  models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Underpinned by a customer-focused mindset and a world-class R&amp;D organization of around 2000 experts the company will continue to differentiate itself through customer service domain expertise  technology and innovation  an unparalleled  global footprint and an installed base</a:t>
                      </a:r>
                      <a:endParaRPr lang="en-IN" sz="1000" dirty="0">
                        <a:latin typeface="+mn-lt"/>
                        <a:cs typeface="Arial" panose="020B0604020202020204" pitchFamily="34" charset="0"/>
                      </a:endParaRPr>
                    </a:p>
                  </a:txBody>
                  <a:tcPr/>
                </a:tc>
                <a:tc>
                  <a:txBody>
                    <a:bodyPr/>
                    <a:lstStyle/>
                    <a:p>
                      <a:pPr algn="l">
                        <a:defRPr sz="600"/>
                      </a:pPr>
                      <a:r>
                        <a:rPr lang="en-IN" dirty="0"/>
                        <a:t>The new joint venture and its 36000 employees remain committed to be the partner of choice for stronger  smarter and greener power grids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470.0.1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On the technical front JSPLs RSI relative strength index stood at 65188</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On the technical front JSPLs RSI relative strength index stood at 65188</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Jindal Steel &amp; Power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473.0.1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Finance Holdings is a leading diversified non-banking financial company NBFCShares of L&amp;T Finance Holdings declined 217% to close at Rs 6770 on BSE on Friday 3 July 2020</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Finance Holdings is a leading diversified non-banking financial company NBFCShares of L&amp;T Finance Holdings declined 217% to close at Rs 6770 on BSE on Friday 3 July 2020</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Larsen &amp; Toubro Limited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483.0.1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Ãƒâ€šÃ‚â€˜METITO4Ãƒâ€šÃ‚â€™ will improve operational control of the cooling tower reduce downtime and reduce water and chemical consumption for optimum  operations</a:t>
                      </a:r>
                      <a:endParaRPr lang="en-IN" sz="1000" dirty="0">
                        <a:latin typeface="+mn-lt"/>
                        <a:cs typeface="Arial" panose="020B0604020202020204" pitchFamily="34" charset="0"/>
                      </a:endParaRPr>
                    </a:p>
                  </a:txBody>
                  <a:tcPr/>
                </a:tc>
                <a:tc>
                  <a:txBody>
                    <a:bodyPr/>
                    <a:lstStyle/>
                    <a:p>
                      <a:pPr algn="l">
                        <a:defRPr sz="600"/>
                      </a:pPr>
                      <a:r>
                        <a:rPr lang="en-IN" dirty="0"/>
                        <a:t>Currently ACE has ten biomass power stations around Thailand and was awarded by the Electricity Generating Authority of Thailand a contract to build additional 20 plants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Metito</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484.0.1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It is stated to be engaged in the manufacturing and sale of variety of grey cements including Portland Pozzolana cement Portland Slag cement Ordinary Portland cement and plain cement concrete ie composite cement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It is stated to be engaged in the manufacturing and sale of variety of grey cements including Portland Pozzolana cement Portland Slag cement Ordinary Portland cement and plain cement concrete ie composite cement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Nuvoco Vistas Corp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485.0.1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collaboration between Quectel Phoenix Contact and Ericsson has seen extensive interoperability testing at the Ericsson lab to ensure  the reliable  commercial performance of the 5G router</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experience made is highly important for Ericsson following the strategic approach offering 5G solutions jointly with mobile network operators towards the industry</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addition all three companies cooperated closely to enable Industry 40 applications with this 5G standalone private network</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collaboration between Quectel Phoenix Contact and Ericsson has seen extensive interoperability testing at the Ericsson lab to ensure  the reliable  commercial performance of the 5G router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addition all three companies cooperated closely to enable Industry 40 applications with this 5G standalone private network</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experience made is highly important for Ericsson following the strategic approach offering 5G solutions jointly with mobile network operators towards the industry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Phoenix Contact</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522.0.1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This premium is generated because of the 18-month period RIL has given to the eligible shareholders to pay for the rights shares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A premium to the intrinsic value indicates a strong conviction in RILÃƒâ€šÃ‚â€™s future course of performance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Reliance REs traded at a premium to their intrinsic value Ãƒâ€šÃ‚â€“ or the difference between RILÃƒâ€šÃ‚â€™s share price and the Rights Issue price of Rs 1257</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Reliance REs traded at a premium to their intrinsic value Ãƒâ€šÃ‚â€“ or the difference between RILÃƒâ€šÃ‚â€™s share price and the Rights Issue price of Rs 1257</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A premium to the intrinsic value indicates a strong conviction in RILÃƒâ€šÃ‚â€™s future course of performance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This premium is generated because of the 18-month period RIL has given to the eligible shareholders to pay for the rights shares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Reliance Industries</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543.0.1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Siemens Mobility will also have the opportunity to support the authorities with additional intelligent transport systems for example car park management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Siemens Mobility will also have the opportunity to support the authorities with additional intelligent transport systems for example car park management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Siemens AG</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551.0.1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UltraTech provides a range of products that cater to the various aspects that includes Ordinary Portland Cement Portland Blast Furnace Slag Cement Portland Pozzalana Cement White Cement Ready  Mix Concrete building products and a host of other building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UltraTech provides a range of products that cater to the various aspects that includes Ordinary Portland Cement Portland Blast Furnace Slag Cement Portland Pozzalana Cement White Cement Ready  Mix Concrete building products and a host of other building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UltraTech Cement</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552.0.1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HealthGuard AMIC has already proven 9994 percent effectiveness against Corona Virus combating the spread of harmful viruses through textiles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Furthermore the anti-viral properties in this technology has high wash durability and can stay active on treated textiles for minimum 30 domestic washes ensuring long lasting protection  for the consumers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Authenticated with superior quality the HealthGuard AMIC technology has been tested as per international test standards such as AATCC:</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Welspun Corp</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7.0.1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Active in 90+ countries our experts contribute deep insight that enhances reliability efficiency and safety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Together we are committed to shaping the future of sustainable energy for generations to come as the partner of choice for a stronger  smarter and greener grid</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a history of innovation spanning more than 130 years ABB has four customer-focused globally leading businesses: Electrification Industrial Automation Motion and Robotics &amp; Discrete Automation supported  by the ABB AbilityÃƒâ€šÃ‚â„¢ digital platform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High Voltage Switchgear (Xiamen) Co.,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Nevertheless external power cabinets increase the space required and the amount of construction work</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Terra 184 should enable the simultaneous charging of three vehicles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According to ABB the charging station is compatible with all charging standards on the market</a:t>
                      </a:r>
                      <a:endParaRPr lang="en-IN" sz="1000" dirty="0">
                        <a:latin typeface="+mn-lt"/>
                        <a:cs typeface="Arial" panose="020B0604020202020204" pitchFamily="34" charset="0"/>
                      </a:endParaRPr>
                    </a:p>
                  </a:txBody>
                  <a:tcPr/>
                </a:tc>
                <a:tc>
                  <a:txBody>
                    <a:bodyPr/>
                    <a:lstStyle/>
                    <a:p>
                      <a:pPr algn="l">
                        <a:defRPr sz="600"/>
                      </a:pPr>
                      <a:r>
                        <a:rPr lang="en-IN" dirty="0"/>
                        <a:t>In addition operators of other Terra models such as the Terra 94 or 124 should be able  to upgrade their charging stations to the Terra 184 status with additional power modules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order to make the charging process as convenient as possible for the customer the cables are designed with a length of eight meters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Then the cables are more expensive and heavier and above all I have to integrate a cooling circuitÃƒâ€šÃ‚â€ says MÃƒÆ’Ã‚Â¼hlon</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Ãƒâ€šÃ‚â€œIn terms of charging characteristics this is currently completely sufficient for most vehicle types especially in urban environmentsÃƒâ€šÃ‚â€ says the ABB manager</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has not made any mention of prices yet but because it does not use liquid-cooled cables the model is said to be cheaper  than the Terra HP CP500 C2 which enables up to 175 kW abbcom</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Then the cables are more expensive and heavier and above all I have to integrate a cooling circuitÃƒâ€šÃ‚â€ says MÃƒÆ’Ã‚Â¼hlon</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Ãƒâ€šÃ‚â€œIn terms of charging characteristics this is currently completely sufficient for most vehicle types especially in urban environmentsÃƒâ€šÃ‚â€ says the ABB manager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has not made any mention of prices yet but because it does not use liquid-cooled cables the model is said to be cheaper  than the Terra HP CP500 C2 which enables up to 175 kW abbcom</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order to make the charging process as convenient as possible for the customer the cables are designed with a length of eight meters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Recommended AI News:</a:t>
                      </a:r>
                      <a:endParaRPr lang="en-IN" sz="1000" dirty="0">
                        <a:latin typeface="+mn-lt"/>
                        <a:cs typeface="Arial" panose="020B0604020202020204" pitchFamily="34" charset="0"/>
                      </a:endParaRPr>
                    </a:p>
                  </a:txBody>
                  <a:tcPr/>
                </a:tc>
                <a:tc>
                  <a:txBody>
                    <a:bodyPr/>
                    <a:lstStyle/>
                    <a:p>
                      <a:pPr algn="l">
                        <a:defRPr sz="600"/>
                      </a:pPr>
                      <a:r>
                        <a:rPr lang="en-IN" dirty="0"/>
                        <a:t>The aim of the cooperation is to leverage the companiesÃƒâ€šÃ‚â€™ existing technologies to jointly develop a complete solution for the market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Vectra Integrates Network Threat Detection and Response for Microsoft Security Services</a:t>
                      </a:r>
                      <a:endParaRPr lang="en-IN" sz="1000" dirty="0">
                        <a:latin typeface="+mn-lt"/>
                        <a:cs typeface="Arial" panose="020B0604020202020204" pitchFamily="34" charset="0"/>
                      </a:endParaRPr>
                    </a:p>
                  </a:txBody>
                  <a:tcPr/>
                </a:tc>
                <a:tc>
                  <a:txBody>
                    <a:bodyPr/>
                    <a:lstStyle/>
                    <a:p>
                      <a:pPr algn="l">
                        <a:defRPr sz="600"/>
                      </a:pPr>
                      <a:r>
                        <a:rPr lang="en-IN" dirty="0"/>
                        <a:t>Following the joint development and licensing agreement with Robert Bosch GmbH regarding the PowerCell S3 fuel cell stack for the automotive segment last year PowerCell Sweden AB has made a review of its strategic prioritizations and decided to increase  its focus on the stationary segment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Supplyshark Says New Online Marketplace is Helping Buyers in Search of PPE to Connect to New Suppliers</a:t>
                      </a:r>
                      <a:endParaRPr lang="en-IN" sz="1000" dirty="0">
                        <a:latin typeface="+mn-lt"/>
                        <a:cs typeface="Arial" panose="020B0604020202020204" pitchFamily="34" charset="0"/>
                      </a:endParaRPr>
                    </a:p>
                  </a:txBody>
                  <a:tcPr/>
                </a:tc>
                <a:tc>
                  <a:txBody>
                    <a:bodyPr/>
                    <a:lstStyle/>
                    <a:p>
                      <a:pPr algn="l">
                        <a:defRPr sz="600"/>
                      </a:pPr>
                      <a:r>
                        <a:rPr lang="en-IN" dirty="0"/>
                        <a:t>ABB Power Grids has a leading position and their knowledge market position and global footprint make them an ideal  partner within the stationary power segmentÃƒâ€šÃ‚â€ Per WassÃƒÆ’Ã‚Â©n CEO of PowerCell</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Recommended AI News:</a:t>
                      </a:r>
                      <a:endParaRPr lang="en-IN" sz="1000" dirty="0">
                        <a:latin typeface="+mn-lt"/>
                        <a:cs typeface="Arial" panose="020B0604020202020204" pitchFamily="34" charset="0"/>
                      </a:endParaRPr>
                    </a:p>
                  </a:txBody>
                  <a:tcPr/>
                </a:tc>
                <a:tc>
                  <a:txBody>
                    <a:bodyPr/>
                    <a:lstStyle/>
                    <a:p>
                      <a:pPr algn="l">
                        <a:defRPr sz="600"/>
                      </a:pPr>
                      <a:r>
                        <a:rPr lang="en-IN" dirty="0"/>
                        <a:t>Ãƒâ€šÃ‚â€œThe MoU with ABB Power Grids is an important step and a great contribution to our increased  efforts within the stationary segment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Ãƒâ€šÃ‚â€œThe new generation of our energy landscape will require energy sources that are not only able to meet the increasing demands but will also enable  cleaner  and safer electricity</a:t>
                      </a:r>
                      <a:endParaRPr lang="en-IN" sz="1000" dirty="0">
                        <a:latin typeface="+mn-lt"/>
                        <a:cs typeface="Arial" panose="020B0604020202020204" pitchFamily="34" charset="0"/>
                      </a:endParaRPr>
                    </a:p>
                  </a:txBody>
                  <a:tcPr/>
                </a:tc>
                <a:tc>
                  <a:txBody>
                    <a:bodyPr/>
                    <a:lstStyle/>
                    <a:p>
                      <a:pPr algn="l">
                        <a:defRPr sz="600"/>
                      </a:pPr>
                      <a:r>
                        <a:rPr lang="en-IN" dirty="0"/>
                        <a:t>We are excited to collaborate with Power Cell on driving the integration of fuel cell technology that will bring another vital  part to reach a fully sustainable  electrical landscapeÃƒâ€šÃ‚â€ said Jenny Larsson President ABB Power Grids Sweden AB</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Recommended AI News:</a:t>
                      </a:r>
                      <a:endParaRPr lang="en-IN" sz="1000" dirty="0">
                        <a:latin typeface="+mn-lt"/>
                        <a:cs typeface="Arial" panose="020B0604020202020204" pitchFamily="34" charset="0"/>
                      </a:endParaRPr>
                    </a:p>
                  </a:txBody>
                  <a:tcPr/>
                </a:tc>
                <a:tc>
                  <a:txBody>
                    <a:bodyPr/>
                    <a:lstStyle/>
                    <a:p>
                      <a:pPr algn="l">
                        <a:defRPr sz="600"/>
                      </a:pPr>
                      <a:r>
                        <a:rPr lang="en-IN" dirty="0"/>
                        <a:t>ABB has been selected by Vigor Fab LLC to provide hybrid-electric propulsion and energy storage system solutions for the newest  additions to the Washington State Ferry fleet setting the largest  US ferry system on course for zero-emission operations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new Olympic Class ferries which will have the capacity to carry 144 cars and 1500 passengers each are an important  part of Washington StateÃƒâ€šÃ‚â€™s plans for significantly  reducing greenhouse gas emissions and fuel use</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Ãƒâ€šÃ‚â€œVigor is delighted to partner with ABB in this remarkable work prompted by the commitment of Washington Governor Jay Inslee the state legislature and Washington State Ferries to replace aging ferries with clean  technology in alignment with the stateÃƒâ€šÃ‚â€™s commitment  to environmental stewardshipÃƒâ€šÃ‚â€ Leveraging ABBÃƒâ€šÃ‚â€™s Onboard DC Grid power distribution system and proven  drive technology the new ferry design will optimize  energy use whether drawing on main engine power battery power or a combination of the two</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Ãƒâ€šÃ‚â€œThis landmark project supports Washington StateÃƒâ€šÃ‚â€™s goal for 2050 to reduce emissions by 575 percent below the emissions level in 2019 utilizing a hybrid and electric propulsion solution that is space-efficient easy to install and flexible in operationÃƒâ€šÃ‚â€ said Jay Hebert Vice President Ãƒâ€šÃ‚â€“ Marine Fabrication  Vigor</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new vessels will be able to fully operate on battery power and will have the capability  to revert  to hybrid mode if required</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new Olympic Class ferries which will have the capacity to carry 144 cars and 1500 passengers each are an important  part of Washington StateÃƒâ€šÃ‚â€™s plans for significantly  reducing greenhouse gas emissions and fuel use</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Ãƒâ€šÃ‚â€œVigor is delighted to partner with ABB in this remarkable work prompted by the commitment of Washington Governor Jay Inslee the state legislature and Washington State Ferries to replace aging ferries with clean  technology in alignment with the stateÃƒâ€šÃ‚â€™s commitment  to environmental stewardshipÃƒâ€šÃ‚â€ Leveraging ABBÃƒâ€šÃ‚â€™s Onboard DC Grid power distribution system and proven  drive technology the new ferry design will optimize  energy use whether drawing on main engine power battery power or a combination of the two</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Ãƒâ€šÃ‚â€œThis landmark project supports Washington StateÃƒâ€šÃ‚â€™s goal for 2050 to reduce emissions by 575 percent below the emissions level in 2019 utilizing a hybrid and electric propulsion solution that is space-efficient easy to install and flexible in operationÃƒâ€šÃ‚â€ said Jay Hebert Vice President Ãƒâ€šÃ‚â€“ Marine Fabrication  Vigor</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new vessels will be able to fully operate on battery power and will have the capability  to revert  to hybrid mode if required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With the addition of newer-built clean energy ferries to the fleet fuel consumption is projected at 95 million gallons in 2040 compared to 19 million gallons in 2018 with CO2 emissions expected to fall  below 2050 reduction targets by 2034</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Vigor builds WSF ferries at its Harbor Island shipyard in Seattle and says that in addition to environmental and transportation benefits  construction of new ferries generates family-wage jobs and has other positive  economic impacts </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All hybrid vessels will be capable of charging at the terminal and some of the vessels will be capable  of operating in fully electric mode on shorter routes</a:t>
                      </a:r>
                      <a:endParaRPr lang="en-IN" sz="1000" dirty="0">
                        <a:latin typeface="+mn-lt"/>
                        <a:cs typeface="Arial" panose="020B0604020202020204" pitchFamily="34" charset="0"/>
                      </a:endParaRPr>
                    </a:p>
                  </a:txBody>
                  <a:tcPr/>
                </a:tc>
                <a:tc>
                  <a:txBody>
                    <a:bodyPr/>
                    <a:lstStyle/>
                    <a:p>
                      <a:pPr algn="l">
                        <a:defRPr sz="600"/>
                      </a:pPr>
                      <a:r>
                        <a:rPr lang="en-IN" dirty="0"/>
                        <a:t>The International Dairy Foods Association IDFA the nationÃƒâ€šÃ‚â€™s largest trade association representing all segments of the dairy industry and ABB a global technology leader that is driving the digital transformation of industries have partnered to offer IDFA members a suite of automated  systems applications and integrated  solutions that will help  them to advance digitalization within their plants and facilities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60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Through the new partnership ABB will offer a top-to-bottom Digital Plant Assessment to IDFAÃƒâ€šÃ‚â€™s members including processors of milk ice cream yogurt butter cheese dairy ingredients as well as equipment and packaging manufacturers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ABBÃƒâ€šÃ‚â€™s signature Digital Plant Assessment DPA can be conducted remotely or on-site to reveal opportunities for immediate and continuous operational improvement  that will deliver enhanced  process efficiencies and effectiveness </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Ãƒâ€šÃ‚â€œWe are so pleased to partner with ABB a global leader in technology and digital transformation across the food sector to offer this important  service to IDFA members seeking process and supply chain improvements  to grow their businesses and remain resilient  in the face of future shocksÃƒâ€šÃ‚â€ said Michael Dykes DVM president and CEO of IDFA</a:t>
                      </a:r>
                      <a:endParaRPr lang="en-IN" sz="1000" dirty="0">
                        <a:latin typeface="+mn-lt"/>
                        <a:cs typeface="Arial" panose="020B0604020202020204" pitchFamily="34" charset="0"/>
                      </a:endParaRPr>
                    </a:p>
                  </a:txBody>
                  <a:tcPr/>
                </a:tc>
                <a:tc>
                  <a:txBody>
                    <a:bodyPr/>
                    <a:lstStyle/>
                    <a:p>
                      <a:pPr algn="l">
                        <a:defRPr sz="600"/>
                      </a:pPr>
                      <a:r>
                        <a:rPr lang="en-IN" dirty="0"/>
                        <a:t>Ãƒâ€šÃ‚â€œIDFA is an excellent advocacy organization that is dedicated to its members; ABB is proud to be working closely with their teamÃƒâ€šÃ‚â€ said Aaron Strupp North America Food and Beverage Director for ABB Process Industries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61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Ãƒâ€šÃ‚â€œWe look forward to collaborating with IDFA and its members on ways to make a positive difference for their businesses through the strategic application of individual consultancy services and technologies which supports the adoption of smart  manufacturing that improves  production and operational performanceÃƒâ€šÃ‚â€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As an IDFA Gold Business Partner supplying its unique services to the dairy processing and manufacturing industries ABB will offer its signature Digital Plant Assessment DPA at a discounted rate to IDFA members</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is a technology leader that offers a full portfolio of electrification motion automation and robotic solutions to optimize  production improve  safety and increase sustainability  in food and beverage processing</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works with food and beverage manufacturers around the globe driving efficiency across the food chain from agri and aqua crop farming and harvesting to manufacturing and production processing through to end-of-line packaging</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As an IDFA Gold Business Partner supplying its unique services to the dairy processing and manufacturing industries ABB will offer its signature Digital Plant Assessment DPA at a discounted rate to IDFA members</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is a technology leader that offers a full portfolio of electrification motion automation and robotic solutions to optimize  production improve  safety and increase sustainability  in food and beverage processing</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works with food and beverage manufacturers around the globe driving efficiency across the food chain from agri and aqua crop farming and harvesting to manufacturing and production processing through to end-of-line packaging</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Ãƒâ€šÃ‚â€œWe look forward to collaborating with IDFA and its members on ways to make a positive difference for their businesses through the strategic application of individual consultancy services and technologies which supports the adoption of smart  manufacturing that improves  production and operational performanceÃƒâ€šÃ‚â€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digital software will leverage the industrialÃƒâ€šÃ‚â€™s big data to drive more intelligent approaches to asset management and further support the enterprise to make data-driven decisions on optimizing energy consumption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Power Grids will partner with Sinopec Corp ChinaÃƒâ€šÃ‚â€™s largest oil and petrochemical producer and provider to improve  energy efficiency  with ABBÃƒâ€šÃ‚â€™s Asset Performance Management APM solution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predictive maintenance software solution will enable Qingdao Refining and Chemical Co Ltd a holding company of Sinopec to closely monitor the health of its critical  power assets</a:t>
                      </a:r>
                      <a:endParaRPr lang="en-IN" sz="1000" dirty="0">
                        <a:latin typeface="+mn-lt"/>
                        <a:cs typeface="Arial" panose="020B0604020202020204" pitchFamily="34" charset="0"/>
                      </a:endParaRPr>
                    </a:p>
                  </a:txBody>
                  <a:tcPr/>
                </a:tc>
                <a:tc>
                  <a:txBody>
                    <a:bodyPr/>
                    <a:lstStyle/>
                    <a:p>
                      <a:pPr algn="l">
                        <a:defRPr sz="600"/>
                      </a:pPr>
                      <a:r>
                        <a:rPr lang="en-IN" dirty="0"/>
                        <a:t>First industrial application of ABB Asset Performance Management solution in China Allows facility operators to move from a reactive to proactive  approach to maintenance reducing costs and increasing uptime Data mining and analysis will help  Sinopec attain its energy efficiency  goals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High Voltage Switchgear (Xiamen) Co.,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62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IDFAÃƒâ€šÃ‚â€™s diverse membership ranges from multinational organizations to single-plant companies from dairy companies and cooperatives to food retailers and suppliers all on the cutting edge of innovation  and sustainable  business practices</a:t>
                      </a:r>
                      <a:endParaRPr lang="en-IN" sz="1000" dirty="0">
                        <a:latin typeface="+mn-lt"/>
                        <a:cs typeface="Arial" panose="020B0604020202020204" pitchFamily="34" charset="0"/>
                      </a:endParaRPr>
                    </a:p>
                  </a:txBody>
                  <a:tcPr/>
                </a:tc>
                <a:tc>
                  <a:txBody>
                    <a:bodyPr/>
                    <a:lstStyle/>
                    <a:p>
                      <a:pPr algn="l">
                        <a:defRPr sz="600"/>
                      </a:pPr>
                      <a:r>
                        <a:rPr lang="en-IN" dirty="0"/>
                        <a:t>ABB has a history of innovation in technology spanning more than 135 years and is driving the digital transformation of many industries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IDFA members are proud to provide delicious safe and nutritious dairy foods to people of all ages everywhere</a:t>
                      </a:r>
                      <a:endParaRPr lang="en-IN" sz="1000" dirty="0">
                        <a:latin typeface="+mn-lt"/>
                        <a:cs typeface="Arial" panose="020B0604020202020204" pitchFamily="34" charset="0"/>
                      </a:endParaRPr>
                    </a:p>
                  </a:txBody>
                  <a:tcPr/>
                </a:tc>
                <a:tc>
                  <a:txBody>
                    <a:bodyPr/>
                    <a:lstStyle/>
                    <a:p>
                      <a:pPr algn="l">
                        <a:defRPr sz="600"/>
                      </a:pPr>
                      <a:r>
                        <a:rPr lang="en-IN" dirty="0"/>
                        <a:t>IDFA represents the nationÃƒâ€šÃ‚â€™s dairy manufacturing and marketing industry which supports more than 3 million jobs that generate $159 billion in wages and $620 billion in overall economic impact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63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will provide a comprehensive service contract and remote connection for diagnostic and service activity</a:t>
                      </a:r>
                    </a:p>
                  </a:txBody>
                  <a:tcPr/>
                </a:tc>
                <a:extLst>
                  <a:ext uri="{0D108BD9-81ED-4DB2-BD59-A6C34878D82A}">
                    <a16:rowId xmlns:a16="http://schemas.microsoft.com/office/drawing/2014/main" val="113349105"/>
                  </a:ext>
                </a:extLst>
              </a:tr>
              <a:tr h="690800">
                <a:tc>
                  <a:txBody>
                    <a:bodyPr/>
                    <a:lstStyle/>
                    <a:p>
                      <a:pPr algn="l">
                        <a:defRPr sz="600"/>
                      </a:pPr>
                      <a:r>
                        <a:rPr lang="en-IN" dirty="0"/>
                        <a:t>The project will transform the Nordic Kraft mill which had been dormant for 12 years prior to its acquisition by Chantiers Chibougamau in 2018</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includes ABBÃƒâ€šÃ‚â€™s Web Imaging System WIS and Web Monitoring System WMS into the ABB AbilityÃƒâ€šÃ‚â„¢ System 800xA distributed control  system DCS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Leading Canadian forest product company Chantiers Chibougamau chiboucom has selected technology leader ABB to help overhaul its Nordic Kraft pulp mill in Lebel-Sur-Quevillion in northern Quebec</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66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Ãƒâ€šÃ‚â€œWe were impressed by ABBÃƒâ€šÃ‚â€™s commitment to demonstrating the value in every part of their proposed solution and look forward  to a long and successful collaborationÃƒâ€šÃ‚â€ Chantiers Chibougamau LtÃƒÆ’Ã‚Â©e a family business founded in 1961 employs nearly 600 people in Chibougamau a quarter of the working population in this northern Quebec municipality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a history of innovation spanning more than 130 years ABB has four customer-focused globally leading businesses: Electrification Industrial Automation Motion and Robotics &amp; Discrete Automation supported  by the ABB AbilityÃƒâ€šÃ‚â„¢ digital platform</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We are committed to serving packaging paper tissue and pulp producers to help drive availability performance cost and quality improvements </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abbcom/pulpandpaper is a trusted partner and leading supplier to the pulp and paper industry offering deep expertise  and a comprehensive  portfolio of integrated  digital solutions automation and electrification systems industry-focused products and comprehensive  services to help  our customers optimize  all phases of the papermaking process</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With a history of innovation spanning more than 130 years ABB has four customer-focused globally leading businesses: Electrification Industrial Automation Motion and Robotics &amp; Discrete Automation supported  by the ABB AbilityÃƒâ€šÃ‚â„¢ digital platform</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We are committed to serving packaging paper tissue and pulp producers to help drive availability performance cost and quality improvements </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abbcom/pulpandpaper is a trusted partner and leading supplier to the pulp and paper industry offering deep expertise  and a comprehensive  portfolio of integrated  digital solutions automation and electrification systems industry-focused products and comprehensive  services to help  our customers optimize  all phases of the papermaking process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Ãƒâ€šÃ‚â€œWe were impressed by ABBÃƒâ€šÃ‚â€™s commitment to demonstrating the value in every part of their proposed solution and look forward  to a long and successful collaborationÃƒâ€šÃ‚â€ Chantiers Chibougamau LtÃƒÆ’Ã‚Â©e a family business founded in 1961 employs nearly 600 people in Chibougamau a quarter of the working population in this northern Quebec municipality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67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Read Article Technology giant ABB will supply RCCPL with ABB Ability Expert Optimizer an advanced process control  solution for controlling stabilizing and optimizing industrial processes and which will allow the cement producer to increase  production minimize carbon footprint and reduce  fuel consumption to meet energy usage goals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390 million tonnes per year greenfield plant at Mukutban Yavatmal in the Indian state of Marharashtra is about 400 kilometers north of Mumbai and incorporates a 40 MW captive power plant and a 1060 MW heat recovery  system</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Ãƒâ€šÃ‚â€˜The result will be faster access to more engine data from which to draw even quicker insights to optimise engine</a:t>
                      </a:r>
                      <a:endParaRPr lang="en-IN" sz="1000" dirty="0">
                        <a:latin typeface="+mn-lt"/>
                        <a:cs typeface="Arial" panose="020B0604020202020204" pitchFamily="34" charset="0"/>
                      </a:endParaRPr>
                    </a:p>
                  </a:txBody>
                  <a:tcPr/>
                </a:tc>
                <a:tc>
                  <a:txBody>
                    <a:bodyPr/>
                    <a:lstStyle/>
                    <a:p>
                      <a:pPr algn="l">
                        <a:defRPr sz="600"/>
                      </a:pPr>
                      <a:r>
                        <a:rPr lang="en-IN" dirty="0"/>
                        <a:t>Ãƒâ€šÃ‚â€˜Continuous evaluation allows for the cloud-to-cloud transfer of engine data from edge computing platforms to Tekomar XPERTÃƒâ€šÃ‚â€™ said Pascal Reolon Product Manager ABB Turbocharging</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68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Ãƒâ€šÃ‚â€œWe have been able to draw from our strong portfolio of automation and electrification products and solutions and bring varied insights from our years of experience working with small operators global players and the turnkey execution of large  projects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will also provide the new cement plant with electrification infrastructure items such as MV Switchgear with MV relays on IEC 61850 communication and LV Switchgear with ABB UMC1003 intelligent  motor controllers which combine intelligent  motor protection  and control  functions and fieldbus communication and fault  diagnosis in a single device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Ãƒâ€šÃ‚â€œEarly involvement in the development of this greenfield project means we can bring a holistic approach to the design of the complete systemÃƒâ€šÃ‚â€ said Krishnadas Manjaparra business head of industrial automation process industries for South Asia Middle-East and Africa at ABB</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have an established track record in India where more than half of cement plants already run with the ABB automation systems and which ensure  maximum efficiency  and run consistently  shift to shift irrespective of operator expertise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69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AbilityÃƒâ€šÃ‚â„¢ System 800xA is also an electrical control system a safety system and a collaboration enabler with the capacity to improve  engineering efficiency  operator performance and asset utilization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If you have an interesting article / experience / case study to share please get in touch with us at [email protected]</a:t>
                      </a:r>
                      <a:endParaRPr lang="en-IN" sz="1000" dirty="0">
                        <a:latin typeface="+mn-lt"/>
                        <a:cs typeface="Arial" panose="020B0604020202020204" pitchFamily="34" charset="0"/>
                      </a:endParaRPr>
                    </a:p>
                  </a:txBody>
                  <a:tcPr/>
                </a:tc>
                <a:tc>
                  <a:txBody>
                    <a:bodyPr/>
                    <a:lstStyle/>
                    <a:p>
                      <a:pPr algn="l">
                        <a:defRPr sz="600"/>
                      </a:pPr>
                      <a:r>
                        <a:rPr lang="en-IN" dirty="0"/>
                        <a:t>The ABB digital solutions and electrification products will be integrated with ABB Ability System 800xA which is ranked by ARC advisory group as the #1 DCS distributed control  system platform in the market globally for the 20th consecutive year</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What makes us unique is also our newly launched ABB Ability Collaborative Operations Center in India that allows us to provide  operations support during the post-commissioning life cycle of the plant to keep the productivity and efficiency  at peak levels continuouslyÃƒâ€šÃ‚â€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Technology leader ABB will supply RCCPL with ABB AbilityÃƒâ€šÃ‚â„¢ Expert Optimizer an advanced process control solution for controlling stabilising and optimising industrial processes which will allow the cement producer to increase  production minimise its carbon footprint and reduce  fuel consumption to meet energy usage goals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ABB digital solutions and electrification products will be integrated with ABB AbilityÃƒâ€šÃ‚â„¢ System 800xA which is ranked by ARC advisory group as the #1 DCS distributed control  system platform in the market globally for the 20th consecutive year</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will also provide the new cement plant with electrification infrastructure items such as MV Switchgear with MV relays on IEC 61850 communication and LV Switchgear with ABB UMC1003 intelligent  motor controllers which combine intelligent  motor protection  and control  functions and fieldbus communication and fault  diagnosis in a single device</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390 million tpy greenfield plant at Mukutban Yavatmal in the Indian state of Marharashtra is about 400 km north of Mumbai and incorporates a 40 MW captive power plant and a 1060 MW heat recovery  system</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Technology leader ABB will supply RCCPL with ABB AbilityÃƒâ€šÃ‚â„¢ Expert Optimizer an advanced process control solution for controlling stabilising and optimising industrial processes which will allow the cement producer to increase  production minimise its carbon footprint and reduce  fuel consumption to meet energy usage goals</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ABB digital solutions and electrification products will be integrated with ABB AbilityÃƒâ€šÃ‚â„¢ System 800xA which is ranked by ARC advisory group as the #1 DCS distributed control  system platform in the market globally for the 20th consecutive year</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will also provide the new cement plant with electrification infrastructure items such as MV Switchgear with MV relays on IEC 61850 communication and LV Switchgear with ABB UMC1003 intelligent  motor controllers which combine intelligent  motor protection  and control  functions and fieldbus communication and fault  diagnosis in a single device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390 million tpy greenfield plant at Mukutban Yavatmal in the Indian state of Marharashtra is about 400 km north of Mumbai and incorporates a 40 MW captive power plant and a 1060 MW heat recovery  system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Expert Optimizer uses linear and non-linear model predictive control and neural networks to manage critical plant components including kiln alternative fuels mills and blending</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can find the best operating conditions to maximise output and can immediately detect deviations among various processes in cement production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capability is backed by the remote ABB AbilityÃƒâ€šÃ‚â„¢ Collaborative Operations Centre support from where experts continually monitor the system for any abnormality and can help  retune the system remotely for new process conditions</a:t>
                      </a:r>
                      <a:endParaRPr lang="en-IN" sz="1000" dirty="0">
                        <a:latin typeface="+mn-lt"/>
                        <a:cs typeface="Arial" panose="020B0604020202020204" pitchFamily="34" charset="0"/>
                      </a:endParaRPr>
                    </a:p>
                  </a:txBody>
                  <a:tcPr/>
                </a:tc>
                <a:tc>
                  <a:txBody>
                    <a:bodyPr/>
                    <a:lstStyle/>
                    <a:p>
                      <a:pPr algn="l">
                        <a:defRPr sz="600"/>
                      </a:pPr>
                      <a:r>
                        <a:rPr lang="en-IN" dirty="0"/>
                        <a:t>ABB AbilityÃƒâ€šÃ‚â„¢ System 800xA is also an electrical control system a safety system and a collaboration enabler with the capacity to improve  engineering efficiency  operator performance and asset utilisation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have been able to draw from our strong portfolio of automation and electrification products and solutions and bring varied insights from our years of experience working with small operators global players and the turnkey execution of large  projects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have an established track record in India where more than half of cement plants already run with the ABB automation systems and which ensure  maximum efficiency  and run consistently  shift to shift irrespective of operator expertise </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What makes us unique is also our newly launched ABB AbilityTM Collaborative Operations Centre in India that allows us to provide  operations support during the post-commissioning life cycle of the plant to keep the productivity and efficiency  at peak levels continuously</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AbilityTM Expert Optimizer is part of the ABB AbilityTM CementOptimize portfolio of digitally connected products services and solutions that enable  modern  cement plants to maximise visibility reliability productivity and energy efficiency  and optimise performance</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We have an established track record in India where more than half of cement plants already run with the ABB automation systems and which ensure  maximum efficiency  and run consistently  shift to shift irrespective of operator expertise </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What makes us unique is also our newly launched ABB AbilityTM Collaborative Operations Centre in India that allows us to provide  operations support during the post-commissioning life cycle of the plant to keep the productivity and efficiency  at peak levels continuously</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AbilityTM Expert Optimizer is part of the ABB AbilityTM CementOptimize portfolio of digitally connected products services and solutions that enable  modern  cement plants to maximise visibility reliability productivity and energy efficiency  and optimise performance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have been able to draw from our strong portfolio of automation and electrification products and solutions and bring varied insights from our years of experience working with small operators global players and the turnkey execution of large  projects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will supply RCCPL with ABB AbilityÃƒâ€šÃ‚â„¢ Expert Optimizer an advanced process control solution for controlling stabilising and optimising industrial processes and which will allow the cement producer to increase  production minimise carbon footprint and reduce  fuel consumption to meet energy usage goals</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39Mta greenfield plant at Mukutban Yavatmal in Maharashtra is about 400km north of Mumbai and incorporates a 40MW captive power plant and a 1060MW heat recovery  system</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ABB digital solutions and electrification products will be integrated with ABB AbilityÃƒâ€šÃ‚â„¢ System 800xA DCS distributed control  system platform in the market globally for the 20th consecutive year</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will also provide the new cement plant with electrification infrastructure items such as medium-voltage switchgear with medium-voltage relays on IEC 61850 communication and low-voltage switchgear with ABB UMC1003 intelligent  motor controllers that combine intelligent  motor protection  and control  functions with fieldbus communication and fault  diagnosis in a single device</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will supply RCCPL with ABB AbilityÃƒâ€šÃ‚â„¢ Expert Optimizer an advanced process control solution for controlling stabilising and optimising industrial processes and which will allow the cement producer to increase  production minimise carbon footprint and reduce  fuel consumption to meet energy usage goals</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39Mta greenfield plant at Mukutban Yavatmal in Maharashtra is about 400km north of Mumbai and incorporates a 40MW captive power plant and a 1060MW heat recovery  system</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will also provide the new cement plant with electrification infrastructure items such as medium-voltage switchgear with medium-voltage relays on IEC 61850 communication and low-voltage switchgear with ABB UMC1003 intelligent  motor controllers that combine intelligent  motor protection  and control  functions with fieldbus communication and fault  diagnosis in a single device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ABB digital solutions and electrification products will be integrated with ABB AbilityÃƒâ€šÃ‚â„¢ System 800xA DCS distributed control  system platform in the market globally for the 20th consecutive year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solution will capture real-time asset operation data allowing plant operators a Ãƒâ€šÃ‚â€œbirdÃƒâ€šÃ‚â€™s eye viewÃƒâ€šÃ‚â€ of their facility assets and the tools to move from a reactive to a proactive  approach to asset maintenance planning which can result in decreased equipment failure  and reduced maintenance and energy consumption cost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Sinopec announced a plan in 2014 to double its energy efficiency from the current level by 2025</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As one of the companyÃƒâ€šÃ‚â€™s key science and technology projects itÃƒâ€šÃ‚â€™s estimated that ABBÃƒâ€šÃ‚â€™s APM solution will optimize  energy efficiency  performance by 15% after delivery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are very pleased to see the role it will play in supporting Sinopecs energy efficiency planÃƒâ€šÃ‚â€ said Zhang Jinquan Senior Vice President of ABB Group and Head of Greater China Region ABB Power Grids business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High Voltage Switchgear (Xiamen) Co.,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La soluciÃƒÆ’Ã‚Â³n ABB Ability Advanced Process Control para el sector del metal mejora la estabilidad de procesos la producciÃƒÆ’Ã‚Â³n y la calidad al tiempo que reduce los costes ABB presenta ABB Abilit Advanced  Process Control  APC su probada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 implementaciÃƒÆ’Ã‚Â³n de un modelo de control predictivo</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Advanced Process Control para metales emplea un modelo de control predictivo para crear el gemelo digital de alguno de los procesos de fabricaciÃƒÆ’Ã‚Â³n del acero usando datos</a:t>
                      </a:r>
                      <a:endParaRPr lang="en-IN" sz="1000" dirty="0">
                        <a:latin typeface="+mn-lt"/>
                        <a:cs typeface="Arial" panose="020B0604020202020204" pitchFamily="34" charset="0"/>
                      </a:endParaRPr>
                    </a:p>
                  </a:txBody>
                  <a:tcPr/>
                </a:tc>
                <a:tc>
                  <a:txBody>
                    <a:bodyPr/>
                    <a:lstStyle/>
                    <a:p>
                      <a:pPr algn="l">
                        <a:defRPr sz="600"/>
                      </a:pPr>
                      <a:r>
                        <a:rPr lang="en-IN" dirty="0"/>
                        <a:t>Advanced Process Control para el sector del metal supone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ha dejado patente su valor a lo largo de mÃƒÆ’Ã‚Â¡s de 20 aÃƒÆ’Ã‚Â±os en otras industrias de procesos como minerÃƒÆ’Ã‚Â­a cemento petrÃƒÆ’Ã‚Â³leo y gas declarÃƒÆ’Ã‚Â³ Tarun Mathur director internacional de productos en Metals Digital ABB</a:t>
                      </a:r>
                      <a:endParaRPr lang="en-IN" sz="1000" dirty="0">
                        <a:latin typeface="+mn-lt"/>
                        <a:cs typeface="Arial" panose="020B0604020202020204" pitchFamily="34" charset="0"/>
                      </a:endParaRPr>
                    </a:p>
                  </a:txBody>
                  <a:tcPr/>
                </a:tc>
                <a:tc>
                  <a:txBody>
                    <a:bodyPr/>
                    <a:lstStyle/>
                    <a:p>
                      <a:pPr algn="l">
                        <a:defRPr sz="600"/>
                      </a:pPr>
                      <a:r>
                        <a:rPr lang="en-IN" dirty="0"/>
                        <a:t>Dentro de la cartera de digitalizaciÃƒÆ’Ã‚Â³n de ABB Ability la soluciÃƒÆ’Ã‚Â³n Advanced Process Control para metales utiliza datos en tiempo real procedentes de sistemas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 alternativas de terceros que emplean protocolos de comunicaciÃƒÆ’Ã‚Â³n abierta por ejemplo OPC OLE para el control  de procesos</a:t>
                      </a:r>
                      <a:endParaRPr lang="en-IN" sz="1000" dirty="0">
                        <a:latin typeface="+mn-lt"/>
                        <a:cs typeface="Arial" panose="020B0604020202020204" pitchFamily="34" charset="0"/>
                      </a:endParaRPr>
                    </a:p>
                  </a:txBody>
                  <a:tcPr/>
                </a:tc>
                <a:tc>
                  <a:txBody>
                    <a:bodyPr/>
                    <a:lstStyle/>
                    <a:p>
                      <a:pPr algn="l">
                        <a:defRPr sz="600"/>
                      </a:pPr>
                      <a:r>
                        <a:rPr lang="en-IN" dirty="0"/>
                        <a:t>de control como ABB Ability System 800xA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will provide a comprehensive service contract and remote connection for diagnostic and service activity</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includes ABBÃƒâ€šÃ‚â€™s Web Imaging System WIS and Web Monitoring System WMS into the ABB AbilityÃƒâ€šÃ‚â„¢ System 800xA distributed control  system DCS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Rapid revamp of dormant mill will provide cutting-edge digital solutions to automate operations and optimize performance Leading Canadian forest product company Chantiers Chibougamau has selected technology leader ABB to help  overhaul its Nordic Kraft pulp mill in Lebel-Sur-Quevillion in northern Quebec</a:t>
                      </a:r>
                      <a:endParaRPr lang="en-IN" sz="1000" dirty="0">
                        <a:latin typeface="+mn-lt"/>
                        <a:cs typeface="Arial" panose="020B0604020202020204" pitchFamily="34" charset="0"/>
                      </a:endParaRPr>
                    </a:p>
                  </a:txBody>
                  <a:tcPr/>
                </a:tc>
                <a:tc>
                  <a:txBody>
                    <a:bodyPr/>
                    <a:lstStyle/>
                    <a:p>
                      <a:pPr algn="l">
                        <a:defRPr sz="600"/>
                      </a:pPr>
                      <a:r>
                        <a:rPr lang="en-IN" dirty="0"/>
                        <a:t>ABB to upgrade drives and integrate quality control at new Nordic Kraft pulp mill in Quebec Press release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Ãƒâ€šÃ‚â€œWe wanted a reliable and flexible way to make this mill inoperative for 15 years more productive  and profitableÃƒâ€šÃ‚â€ said Dany Bellemare Senior Electrical Engineer and Reliability/Plant Upgrading Project Manager Nordic Kraft in Lebel-sur-QuÃƒÆ’Ã‚Â©villon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Ãƒâ€šÃ‚â€œWe were impressed by ABBÃƒâ€šÃ‚â€™s commitment to demonstrating the value in every part of their proposed solution and look forward  to a long and successful collaborationÃƒâ€šÃ‚â€ Chantiers Chibougamau LtÃƒÆ’Ã‚Â©e a family business founded in 1961 employs nearly 600 people in Chibougamau a quarter of the working population in this northern Quebec municipality</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is a trusted partner and leading supplier to the pulp and paper industry offering deep expertise  and a comprehensive  portfolio of integrated  digital solutions automation and electrification systems industry-focused products and comprehensive  services to help  our customers optimize  all phases of the papermaking process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are committed to serving packaging paper tissue and pulp producers to help drive availability performance cost and quality improvements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82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Ãƒâ€šÃ‚â€œWe wanted a reliable and flexible way to make this mill inoperative for 15 years more productive  and profitableÃƒâ€šÃ‚â€ said Dany Bellemare Senior Electrical Engineer and Reliability/Plant Upgrading Project Manager Nordic Kraft in Lebel-sur-QuÃƒÆ’Ã‚Â©villon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QMS also includes a WIS installation with Web Imaging Dirt Count and a WMS with eight cameras all designed to provide  operators with full visibility over production with integrated  online measurement process and quality controls and defect detection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Ãƒâ€šÃ‚â€œWe were impressed by ABBÃƒâ€šÃ‚â€™s commitment to demonstrating the value in every part of their proposed solution and look forward  to a long and successful collaborationÃƒâ€šÃ‚â€ Chantiers Chibougamau LtÃƒÆ’Ã‚Â©e a family business founded in 1961 employs nearly 600 people in Chibougamau a quarter of the working population in this northern Quebec municipality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is a trusted partner and leading supplier to the pulp and paper industry offering deep expertise  and a comprehensive  portfolio of integrated  digital solutions automation and electrification systems industry-focused products and comprehensive  services to help  our customers optimize  all phases of the papermaking process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83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Remote connectivity and operation have been important trends in mining for some time due to safety declining  ore resources and of course operational optimisation</a:t>
                      </a:r>
                      <a:endParaRPr lang="en-IN" sz="1000" dirty="0">
                        <a:latin typeface="+mn-lt"/>
                        <a:cs typeface="Arial" panose="020B0604020202020204" pitchFamily="34" charset="0"/>
                      </a:endParaRPr>
                    </a:p>
                  </a:txBody>
                  <a:tcPr/>
                </a:tc>
                <a:tc>
                  <a:txBody>
                    <a:bodyPr/>
                    <a:lstStyle/>
                    <a:p>
                      <a:pPr algn="l">
                        <a:defRPr sz="600"/>
                      </a:pPr>
                      <a:r>
                        <a:rPr lang="en-IN" dirty="0"/>
                        <a:t>We are committed to serving packaging paper tissue and pulp producers to help drive availability performance cost and quality improvements </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How important is remote connectivity in mining during the Covid-19 outbreak?</a:t>
                      </a:r>
                      <a:endParaRPr lang="en-IN" sz="1000" dirty="0">
                        <a:latin typeface="+mn-lt"/>
                        <a:cs typeface="Arial" panose="020B0604020202020204" pitchFamily="34" charset="0"/>
                      </a:endParaRPr>
                    </a:p>
                  </a:txBody>
                  <a:tcPr/>
                </a:tc>
                <a:tc>
                  <a:txBody>
                    <a:bodyPr/>
                    <a:lstStyle/>
                    <a:p>
                      <a:pPr algn="l">
                        <a:defRPr sz="600"/>
                      </a:pPr>
                      <a:r>
                        <a:rPr lang="en-IN" dirty="0"/>
                        <a:t>With a history of innovation spanning more than 130 years ABB has four customer-focused globally leading businesses: Electrification Industrial Automation Motion and Robotics &amp; Discrete Automation supported  by the ABB AbilityÃƒâ€šÃ‚â„¢ digital platform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85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Ability Asset Vista Condition Monitoring for mining is a digital application that enables mine operators to evaluate precise  maintenance needs in mines by pulling together previously disparate data about the condition of various production equipment</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offers operations automation and maintenance personnel in the mining industry a complete overview of their production assetsÃƒâ€šÃ‚â€™ condition helping  to increase  process efficiency  avoid unnecessary  maintenance reduce  exposure to hazardous  areas and improve  time to repair</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One example of remote servicing is ABBÃƒâ€šÃ‚â€™s Ability Remote Insights which is a new AR platform designed to improve  response times extend asset lifecycles improve  production performance through increased  availability and productivity and ensure operational excellence</a:t>
                      </a:r>
                      <a:endParaRPr lang="en-IN" sz="1000" dirty="0">
                        <a:latin typeface="+mn-lt"/>
                        <a:cs typeface="Arial" panose="020B0604020202020204" pitchFamily="34" charset="0"/>
                      </a:endParaRPr>
                    </a:p>
                  </a:txBody>
                  <a:tcPr/>
                </a:tc>
                <a:tc>
                  <a:txBody>
                    <a:bodyPr/>
                    <a:lstStyle/>
                    <a:p>
                      <a:pPr algn="l">
                        <a:defRPr sz="600"/>
                      </a:pPr>
                      <a:r>
                        <a:rPr lang="en-IN" dirty="0"/>
                        <a:t>What kind of remote services and digital solutions does ABB provide for mining?</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86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Do you see impact on recruitment in your company due to COVID-19 pandemic?</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Increased hiring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No impact Recruitment on hold</a:t>
                      </a:r>
                      <a:endParaRPr lang="en-IN" sz="1000" dirty="0">
                        <a:latin typeface="+mn-lt"/>
                        <a:cs typeface="Arial" panose="020B0604020202020204" pitchFamily="34" charset="0"/>
                      </a:endParaRPr>
                    </a:p>
                  </a:txBody>
                  <a:tcPr/>
                </a:tc>
                <a:tc>
                  <a:txBody>
                    <a:bodyPr/>
                    <a:lstStyle/>
                    <a:p>
                      <a:pPr algn="l">
                        <a:defRPr sz="600"/>
                      </a:pPr>
                      <a:r>
                        <a:rPr lang="en-IN" dirty="0"/>
                        <a:t>This means someone can sit in an office using a mixed reality device along with a member of personnel on site in a remote location and working together they can share documentation and expertise  from thousands of miles apart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90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may see a shift to more remote operations and with it a skill set shift but there will be a combination of on-site and remote personnel not one extreme or another</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Digital presently does not complete the majority of mechanical maintenance but with improvement acceptance and new robotic applications this will improve  as costs come down</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introduces its tried and trusted ABB AbilityÃƒâ€šÃ‚â„¢ Advanced Process Control solution to the metals industry promising accurate modelling of process behaviours to achieve greater process stability  bringing improved  product quality output and cost savings </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solution uses straightforward design and deployment of model predictive control MPC and analytics to enable a high level of automation and optimisation</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Digital presently does not complete the majority of mechanical maintenance but with improvement acceptance and new robotic applications this will improve  as costs come down</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introduces its tried and trusted ABB AbilityÃƒâ€šÃ‚â„¢ Advanced Process Control solution to the metals industry promising accurate modelling of process behaviours to achieve greater process stability  bringing improved  product quality output and cost savings </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solution uses straightforward design and deployment of model predictive control MPC and analytics to enable a high level of automation and optimisation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We may see a shift to more remote operations and with it a skill set shift but there will be a combination of on-site and remote personnel not one extreme or another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91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In addition to increased output improved quality and reduced input costs the solution also reduces the need for operators to continuously monitor and modify processes around the clock</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ABB AbilityÃƒâ€šÃ‚â„¢ Advanced Process Control for metals employs Model Predictive Control MPC to create digital twins of many key steel production processes using process data to predict behaviour over time</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Acting as an Ãƒâ€šÃ‚â€˜autopilotÃƒâ€šÃ‚â€™ the solution drives the process towards more profitable operation via modelling and optimisation techniques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Ãƒâ€šÃ‚â€œThe introduction of ABB AbilityÃƒâ€šÃ‚â„¢ Advanced Process Control for metals is a momentous development for steel producers but also a well-established solution demonstrating value for over 20 years in other process industries such as mining cement oil and gasÃƒâ€šÃ‚â€ said Tarun Mathur Global Product Manager Metals Digital at ABB</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ABBÃƒâ€šÃ‚â€™s APM solution has gained rich application experiences in global power and industrial fields and has helped customers from multiple industries save millions of dollars every year</a:t>
                      </a:r>
                      <a:endParaRPr lang="en-IN" sz="1000" dirty="0">
                        <a:latin typeface="+mn-lt"/>
                        <a:cs typeface="Arial" panose="020B0604020202020204" pitchFamily="34" charset="0"/>
                      </a:endParaRPr>
                    </a:p>
                  </a:txBody>
                  <a:tcPr/>
                </a:tc>
                <a:tc>
                  <a:txBody>
                    <a:bodyPr/>
                    <a:lstStyle/>
                    <a:p>
                      <a:pPr algn="l">
                        <a:defRPr sz="600"/>
                      </a:pPr>
                      <a:r>
                        <a:rPr lang="en-IN" dirty="0"/>
                        <a:t>Ãƒâ€šÃ‚â€œThe solution is also well positioned to support the development of the Industrial Internet under ChinaÃƒâ€šÃ‚â€™s new infrastructure investment plan and promote the deep integration of digital technology and traditional industry companies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China the digital technology has helped ChinaÃƒâ€šÃ‚â€™s State Grid Southern Grid and Inner-Mongolia Grid in optimizing asset utilization and increasing operation efficiency  and asset service life</a:t>
                      </a:r>
                      <a:endParaRPr lang="en-IN" sz="1000" dirty="0">
                        <a:latin typeface="+mn-lt"/>
                        <a:cs typeface="Arial" panose="020B0604020202020204" pitchFamily="34" charset="0"/>
                      </a:endParaRPr>
                    </a:p>
                  </a:txBody>
                  <a:tcPr/>
                </a:tc>
                <a:tc>
                  <a:txBody>
                    <a:bodyPr/>
                    <a:lstStyle/>
                    <a:p>
                      <a:pPr algn="l">
                        <a:defRPr sz="600"/>
                      </a:pPr>
                      <a:r>
                        <a:rPr lang="en-IN" dirty="0"/>
                        <a:t>We create value for customers across the energy industrial transportation and infrastructure sectors delivering an extensive range of digitally-advanced solutions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High Voltage Switchgear (Xiamen) Co.,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92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Two of these applications have already been deployed at a steel plant in India demonstrating significant benefits </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At launch three powerful APC applications are currently available for metals customers aimed at optimising performance of: - Pellet plant indurating machine burners - Pellet plant dryer - Raw material grinding mills</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solution offers metals producers a customisable toolbox that can be applied to a variety of process applications which can be developed in line with customer needs</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Ãƒâ€šÃ‚â€œAs one of the very few companies currently providing MPC-based modelling and optimisation solutions to the steel industry we look forward  to bringing the benefits  of improved  resource efficiency  output and quality to our metals customersÃƒâ€šÃ‚â€ Part of the ABB AbilityÃƒâ€šÃ‚â„¢ digitalisation portfolio Advanced  Process Control  for metals utilises real-time data from control  systems such as ABB AbilityÃƒâ€šÃ‚â„¢ System 800xA or third-party alternatives using open communications protocols such as OPC OLE for Process Control </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Two of these applications have already been deployed at a steel plant in India demonstrating significant benefits </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At launch three powerful APC applications are currently available for metals customers aimed at optimising performance of: - Pellet plant indurating machine burners - Pellet plant dryer - Raw material grinding mills</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solution offers metals producers a customisable toolbox that can be applied to a variety of process applications which can be developed in line with customer needs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Ãƒâ€šÃ‚â€œAs one of the very few companies currently providing MPC-based modelling and optimisation solutions to the steel industry we look forward  to bringing the benefits  of improved  resource efficiency  output and quality to our metals customersÃƒâ€šÃ‚â€ Part of the ABB AbilityÃƒâ€šÃ‚â„¢ digitalisation portfolio Advanced  Process Control  for metals utilises real-time data from control  systems such as ABB AbilityÃƒâ€šÃ‚â„¢ System 800xA or third-party alternatives using open communications protocols such as OPC OLE for Process Control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94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Ãƒâ€šÃ‚â€˜With our recently inaugurated production facility for energy storage systems in Baden Switzerland ABB has expanded its technology and market leadership in the field of sustainable  mobility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order covers 11 Flirt diesel multiple-units as well as 24 trimode units equipped for 25 kV 50 Hz diesel or lithium-ion battery operation on routes with no or discontinuous electrification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These will have ABB traction equipment and energy storage to enable off-wire operation including potentially street-running</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ABB is also to supply traction equipment for more than 100 regional trains and locomotives Stadler is supplying to Germany Hungary Italy Slovenia Canada and the USA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96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So the main challenge remains in finding ways to reduce human errors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Although standard operating procedures SOPs are used to mitigate errors avoid unnecessary downtimes and safety incidents these are not always followed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Even in highly automated operations there are some areas that rely on manual execution and when people are involved errors  are likely to happen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Further she said that when executing manual procedures human errors emerge as the main challenge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So the main challenge remains in finding ways to reduce human errors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Although standard operating procedures SOPs are used to mitigate errors avoid unnecessary downtimes and safety incidents these are not always followed</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Even in highly automated operations there are some areas that rely on manual execution and when people are involved errors  are likely to happen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Further she said that when executing manual procedures human errors emerge as the main challenge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97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Changes in the Last Ten Years Mark said that these are not new issues and several companies have provided  solutions to address these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Another challenge that ABBÃƒâ€šÃ‚â€™s customers mention is a lack of real-time information when they are out in the field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Ãƒâ€šÃ‚â€œCustomers are looking for a more integrated and flexible approach to SOPs to reduce the possibility of making mistakes by working on the right  asset in the right  sequence and doing the right  thingsÃƒâ€šÃ‚â€ she said</a:t>
                      </a:r>
                      <a:endParaRPr lang="en-IN" sz="1000" dirty="0">
                        <a:latin typeface="+mn-lt"/>
                        <a:cs typeface="Arial" panose="020B0604020202020204" pitchFamily="34" charset="0"/>
                      </a:endParaRPr>
                    </a:p>
                  </a:txBody>
                  <a:tcPr/>
                </a:tc>
                <a:tc>
                  <a:txBody>
                    <a:bodyPr/>
                    <a:lstStyle/>
                    <a:p>
                      <a:pPr algn="l">
                        <a:defRPr sz="600"/>
                      </a:pPr>
                      <a:r>
                        <a:rPr lang="en-IN" dirty="0"/>
                        <a:t>What they expect is reliable real-time information field work synchronized with the control system and simplified collaboration between the field operator and control  room operator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98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Augmented Field Procedure mobile app tablet smart phone is a step change in the way work is done from the traditional paper-driven way explained Matilda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Ãƒâ€šÃ‚â€œMobility has emerged as a megatrend in the industrial space as it provides connectivity for operatorsÃƒâ€šÃ‚â€ she added</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How ABBÃƒâ€šÃ‚â€™s Ability Augmented Field Procedures Solution Solves These Problems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And two things that have significantly helped this course are: mobility industrial grade tablets smartphones and emergence of wearables like  HoloLens; and the combination of industrial Wi-fi and IT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100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enables hands-free operations and see field data in the augmented context of the physical area of their view</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It has features like voice synthesis and an industrial chatbot to support the operators too</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While the solution supports the users it also ensures that the work is done in the right  way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improves work efficiency and reduces the need to have back and forth radio communication between the control  room and field</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enables hands-free operations and see field data in the augmented context of the physical area of their view</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has features like voice synthesis and an industrial chatbot to support the operators too</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While the solution supports the users it also ensures that the work is done in the right  way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improves work efficiency and reduces the need to have back and forth radio communication between the control  room and field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103</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Even in highly automated operations there are some areas that rely on manual execution and when people are involved errors  are likely to happen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Although standard operating procedures SOPs are used to mitigate errors avoid unnecessary downtimes and safety incidents these are not always followed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So the main challenge remains in finding ways to reduce human errors </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Ãƒâ€šÃ‚â€œCustomers are looking for a more integrated and flexible approach to SOPs to reduce the possibility of making mistakes by working on the right  asset in the right  sequence and doing the right  thingsÃƒâ€šÃ‚â€ she said</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Even in highly automated operations there are some areas that rely on manual execution and when people are involved errors  are likely to happen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Although standard operating procedures SOPs are used to mitigate errors avoid unnecessary downtimes and safety incidents these are not always followed</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So the main challenge remains in finding ways to reduce human errors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Ãƒâ€šÃ‚â€œCustomers are looking for a more integrated and flexible approach to SOPs to reduce the possibility of making mistakes by working on the right  asset in the right  sequence and doing the right  thingsÃƒâ€šÃ‚â€ she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104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Another challenge that ABBÃƒâ€šÃ‚â€™s customers mention is a lack of real-time information when they are out in the field</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Changes in the Last Ten Years Mark said that these are not new issues and several companies have provided  solutions to address these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And two things that have significantly helped this course are: mobility industrial grade tablets smartphones and emergence of wearables like  HoloLens; and the combination of industrial Wi-fi and IT</a:t>
                      </a:r>
                      <a:endParaRPr lang="en-IN" sz="1000" dirty="0">
                        <a:latin typeface="+mn-lt"/>
                        <a:cs typeface="Arial" panose="020B0604020202020204" pitchFamily="34" charset="0"/>
                      </a:endParaRPr>
                    </a:p>
                  </a:txBody>
                  <a:tcPr/>
                </a:tc>
                <a:tc>
                  <a:txBody>
                    <a:bodyPr/>
                    <a:lstStyle/>
                    <a:p>
                      <a:pPr algn="l">
                        <a:defRPr sz="600"/>
                      </a:pPr>
                      <a:r>
                        <a:rPr lang="en-IN" dirty="0"/>
                        <a:t>What they expect is reliable real-time information field work synchronized with the control system and simplified collaboration between the field operator and control  room operator</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106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In addition to that on the mobile app the operator also has easy access to supporting information pictures and manuals and can leverage  the built-in camera to take pictures of the procedural steps or QR code to ensure  that the work is being done properly</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improves work efficiency and reduces the need to have back and forth radio communication between the control  room and field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operator gets real-time field information to capture values automatically and is able to interact with the control  system to execute procedures in a synchronized manner</a:t>
                      </a:r>
                      <a:endParaRPr lang="en-IN" sz="1000" dirty="0">
                        <a:latin typeface="+mn-lt"/>
                        <a:cs typeface="Arial" panose="020B0604020202020204" pitchFamily="34" charset="0"/>
                      </a:endParaRPr>
                    </a:p>
                  </a:txBody>
                  <a:tcPr/>
                </a:tc>
                <a:tc>
                  <a:txBody>
                    <a:bodyPr/>
                    <a:lstStyle/>
                    <a:p>
                      <a:pPr algn="l">
                        <a:defRPr sz="600"/>
                      </a:pPr>
                      <a:r>
                        <a:rPr lang="en-IN" dirty="0"/>
                        <a:t>Further she said that Ãƒâ€šÃ‚â€œthe core capability of the solution is integration to the control systemÃƒâ€šÃ‚â€</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107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While the solution supports the users it also ensures that the work is done in the right  way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While the solution supports the users it also ensures that the work is done in the right  way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has features like voice synthesis and an industrial chatbot to support the operators too</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This enables hands-free operations and see field data in the augmented context of the physical area of their view</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Ãƒâ€šÃ‚â€œThis is an eye-opener and very powerful when it comes to work and</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It has features like voice synthesis and an industrial chatbot to support the operators too</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enables hands-free operations and see field data in the augmented context of the physical area of their view</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Ãƒâ€šÃ‚â€œThis is an eye-opener and very powerful when it comes to work and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ABBÃƒâ€šÃ‚â€™s eco-efficiency portfolio which enables sustainable smart cities industries and transport systems to mitigate climate change and conserve non-renewable resources accounted for 57 percent of total revenues in 2019</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Last year ABB reached or exceeded more than half of its sustainability targets ahead of schedule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Ãƒâ€šÃ‚â€œThe renewed listing in the index confirms that we are on the right track as we are working on a new set of ambitious  long-term objectives which we will publish later this yearÃƒâ€šÃ‚â€ said Roland Dubois ABBÃƒâ€šÃ‚â€™s Head of Sustainability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SIX Swiss Ex is a leading global technology company that energizes the transformation of society and industry to achieve a more productive  sustainable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109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Preparatory work is ongoing at the mill area in Kemi to ensure the smooth start of bioproduct mill construction immediately after the investment decision has been made</a:t>
                      </a:r>
                      <a:endParaRPr lang="en-IN" sz="1000" dirty="0">
                        <a:latin typeface="+mn-lt"/>
                        <a:cs typeface="Arial" panose="020B0604020202020204" pitchFamily="34" charset="0"/>
                      </a:endParaRPr>
                    </a:p>
                  </a:txBody>
                  <a:tcPr/>
                </a:tc>
                <a:tc>
                  <a:txBody>
                    <a:bodyPr/>
                    <a:lstStyle/>
                    <a:p>
                      <a:pPr algn="l">
                        <a:defRPr sz="600"/>
                      </a:pPr>
                      <a:r>
                        <a:rPr lang="en-IN" dirty="0"/>
                        <a:t>The delivery that has been agreed between ABB and MetsÃƒÆ’Ã‚Â¤ Fibre includes a significant amount of electrification and drives technology that is developed and manufactured in Finland at ABBÃƒâ€šÃ‚â€™s facilities in Vaasa and Helsinki</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will help to avoid errors and ensure that procedures are correctly followed; and also reduce the need for communication with the control  room</a:t>
                      </a:r>
                      <a:endParaRPr lang="en-IN" sz="1000" dirty="0">
                        <a:latin typeface="+mn-lt"/>
                        <a:cs typeface="Arial" panose="020B0604020202020204" pitchFamily="34" charset="0"/>
                      </a:endParaRPr>
                    </a:p>
                  </a:txBody>
                  <a:tcPr/>
                </a:tc>
                <a:tc>
                  <a:txBody>
                    <a:bodyPr/>
                    <a:lstStyle/>
                    <a:p>
                      <a:pPr algn="l">
                        <a:defRPr sz="600"/>
                      </a:pPr>
                      <a:r>
                        <a:rPr lang="en-IN" dirty="0"/>
                        <a:t>MetsÃƒÆ’Ã‚Â¤ Fibre has had long and successful cooperation with the aforementioned partners on projects that are strategically important  to the company such as the ÃƒÆ’Ã‚â€žÃƒÆ’Ã‚Â¤nekoski bioproduct mill project in Finland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Neutral</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110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delivery that has been agreed between ABB and MetsÃƒÆ’Ã‚Â¤ Fibre includes a significant amount of electrification and drives technology that is developed and manufactured in Finland at ABBÃƒâ€šÃ‚â€™s facilities in Vaasa and Helsinki</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MetsÃƒÆ’Ã‚Â¤ Fibre has had long and successful cooperation with the aforementioned partners on projects that are strategically important  to the company such as the ÃƒÆ’Ã‚â€žÃƒÆ’Ã‚Â¤nekoski bioproduct mill project in Finland</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Preparatory work is ongoing at the mill area in Kemi to ensure the smooth start of bioproduct mill construction immediately after the investment decision has been made</a:t>
                      </a:r>
                      <a:endParaRPr lang="en-IN" sz="1000" dirty="0">
                        <a:latin typeface="+mn-lt"/>
                        <a:cs typeface="Arial" panose="020B0604020202020204" pitchFamily="34" charset="0"/>
                      </a:endParaRPr>
                    </a:p>
                  </a:txBody>
                  <a:tcPr/>
                </a:tc>
                <a:tc>
                  <a:txBody>
                    <a:bodyPr/>
                    <a:lstStyle/>
                    <a:p>
                      <a:pPr algn="l">
                        <a:defRPr sz="600"/>
                      </a:pPr>
                      <a:r>
                        <a:rPr lang="en-IN" dirty="0"/>
                        <a:t>Suleman Alli director of strategy at UK Power Networks said: As the first network operator in the UK to trial the Smart  Wires power flow control  technology we are delighted  to see it recognised by this World Economic Forum report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111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Trialling smart solutions like load balancing highlights our commitment to unlocking new capacity for renewable energy safely  cost effectively  and quickly</a:t>
                      </a:r>
                      <a:endParaRPr lang="en-IN" sz="1000" dirty="0">
                        <a:latin typeface="+mn-lt"/>
                        <a:cs typeface="Arial" panose="020B0604020202020204" pitchFamily="34" charset="0"/>
                      </a:endParaRPr>
                    </a:p>
                  </a:txBody>
                  <a:tcPr/>
                </a:tc>
                <a:tc>
                  <a:txBody>
                    <a:bodyPr/>
                    <a:lstStyle/>
                    <a:p>
                      <a:pPr algn="l">
                        <a:defRPr sz="600"/>
                      </a:pPr>
                      <a:r>
                        <a:rPr lang="en-IN" dirty="0"/>
                        <a:t>Smart Wires was recognized for its ability to maximize the grids transfer capacity which is necessary to enable  rapid  low-cost and large-scale connections of new renewables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Rotenberg reflected It is remarkable how much spare capacity exists on todays grids</a:t>
                      </a:r>
                      <a:endParaRPr lang="en-IN" sz="1000" dirty="0">
                        <a:latin typeface="+mn-lt"/>
                        <a:cs typeface="Arial" panose="020B0604020202020204" pitchFamily="34" charset="0"/>
                      </a:endParaRPr>
                    </a:p>
                  </a:txBody>
                  <a:tcPr/>
                </a:tc>
                <a:tc>
                  <a:txBody>
                    <a:bodyPr/>
                    <a:lstStyle/>
                    <a:p>
                      <a:pPr algn="l">
                        <a:defRPr sz="600"/>
                      </a:pPr>
                      <a:r>
                        <a:rPr lang="en-IN" dirty="0"/>
                        <a:t>We regularly find projects where we can release several gigawatts of capacity in under a year without disturbing  communities or the environment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115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UK Power Networks continues to be listed in the Sunday Times Top 25 Best Big Companies to Work For and made industry history by becoming first company to win  Utility of the Year two years running 2015 and 2016 also 2012</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About UK Power Networks: UK Power Networks is the countrys biggest electricity distributor making sure the lights stay on for more than eight million homes and businesses across London the South East and the East of England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company invests more than 600 million in its electricity networks every year offers extra help to vulnerable  customers at times of need and is undertaking trials to ensure  that electricity networks support the transition to a low carbon future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our next generation SmartValveÃƒâ€šÃ‚â„¢ technology alongside our advanced analytics and consulting services we are built to assist utilities solve problems and evolve the grid</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116</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Trialling smart solutions like load balancing highlights our commitment to unlocking new capacity for renewable energy safely  cost effectively  and quickly</a:t>
                      </a:r>
                      <a:endParaRPr lang="en-IN" sz="1000" dirty="0">
                        <a:latin typeface="+mn-lt"/>
                        <a:cs typeface="Arial" panose="020B0604020202020204" pitchFamily="34" charset="0"/>
                      </a:endParaRPr>
                    </a:p>
                  </a:txBody>
                  <a:tcPr/>
                </a:tc>
                <a:tc>
                  <a:txBody>
                    <a:bodyPr/>
                    <a:lstStyle/>
                    <a:p>
                      <a:pPr algn="l">
                        <a:defRPr sz="600"/>
                      </a:pPr>
                      <a:r>
                        <a:rPr lang="en-IN" dirty="0"/>
                        <a:t>Suleman Alli director of strategy at UK Power Networks said: As the first network operator in the UK to trial the Smart  Wires power flow control  technology we are delighted  to see it recognised by this World Economic Forum report</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@UKPowerNetworks [email protected] SOURCE Smart Wires Related Links https://wwwsmartwirescom</a:t>
                      </a:r>
                      <a:endParaRPr lang="en-IN" sz="1000" dirty="0">
                        <a:latin typeface="+mn-lt"/>
                        <a:cs typeface="Arial" panose="020B0604020202020204" pitchFamily="34" charset="0"/>
                      </a:endParaRPr>
                    </a:p>
                  </a:txBody>
                  <a:tcPr/>
                </a:tc>
                <a:tc>
                  <a:txBody>
                    <a:bodyPr/>
                    <a:lstStyle/>
                    <a:p>
                      <a:pPr algn="l">
                        <a:defRPr sz="600"/>
                      </a:pPr>
                      <a:r>
                        <a:rPr lang="en-IN" dirty="0"/>
                        <a:t>Smart Wires was recognized for its ability to maximize the grids transfer capacity which is necessary to enable  rapid  low-cost and large-scale connections of new renewables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117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Rotenberg reflected It is remarkable how much spare capacity exists on todays grids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technology is causing leading utilities across Europe Australia and the Americas to change the way they think about future investments in critical  infrastructure Rotenberg said</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Selected submissions were grouped into six categories: Critical Infrastructure; Emission Reductions; Energy Efficiency; Systemic Efficiency; Renewables Integration; and Access to Electricity</a:t>
                      </a:r>
                      <a:endParaRPr lang="en-IN" sz="1000" dirty="0">
                        <a:latin typeface="+mn-lt"/>
                        <a:cs typeface="Arial" panose="020B0604020202020204" pitchFamily="34" charset="0"/>
                      </a:endParaRPr>
                    </a:p>
                  </a:txBody>
                  <a:tcPr/>
                </a:tc>
                <a:tc>
                  <a:txBody>
                    <a:bodyPr/>
                    <a:lstStyle/>
                    <a:p>
                      <a:pPr algn="l">
                        <a:defRPr sz="600"/>
                      </a:pPr>
                      <a:r>
                        <a:rPr lang="en-IN" dirty="0"/>
                        <a:t>We regularly find projects where we can release several gigawatts of capacity in under a year without disturbing  communities or the environment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119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These innovations have proven themselves over the past decade and will continue to be pivotal to enable  a successful  low-cost and low-impact energy transition</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Siemens was recognized for its Modular Multilevel Converter MMC technology representing a technological breakthrough when connecting large  offshore wind parks to the grid</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About Smart Wires:</a:t>
                      </a:r>
                      <a:endParaRPr lang="en-IN" sz="1000" dirty="0">
                        <a:latin typeface="+mn-lt"/>
                        <a:cs typeface="Arial" panose="020B0604020202020204" pitchFamily="34" charset="0"/>
                      </a:endParaRPr>
                    </a:p>
                  </a:txBody>
                  <a:tcPr/>
                </a:tc>
                <a:tc>
                  <a:txBody>
                    <a:bodyPr/>
                    <a:lstStyle/>
                    <a:p>
                      <a:pPr algn="l">
                        <a:defRPr sz="600"/>
                      </a:pPr>
                      <a:r>
                        <a:rPr lang="en-IN" dirty="0"/>
                        <a:t>ABB was recognized for advances in High Voltage Direct Current HVDC technology supporting the integration of large-scale renewables off-shore wind farms and cross-border interconnections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120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This means more renewables improved flexibility and stability and less constraints costs community and environmental impact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About UK Power Networks: UK Power Networks is the countrys biggest electricity distributor making sure the lights stay on for more than eight million homes and businesses across London the South East and the East of England</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our next generation SmartValveÃƒâ€šÃ‚â„¢ technology alongside our advanced analytics and consulting services we are built to assist utilities solve problems and evolve the grid</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Smart Wires develops and implements innovative technologies that advance the delivery of electricity</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122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new AXR motors also offer improved cooling a critical factor to extend the life of the motor</a:t>
                      </a:r>
                      <a:endParaRPr lang="en-IN" sz="1000" dirty="0">
                        <a:latin typeface="+mn-lt"/>
                        <a:cs typeface="Arial" panose="020B0604020202020204" pitchFamily="34" charset="0"/>
                      </a:endParaRPr>
                    </a:p>
                  </a:txBody>
                  <a:tcPr/>
                </a:tc>
                <a:tc>
                  <a:txBody>
                    <a:bodyPr/>
                    <a:lstStyle/>
                    <a:p>
                      <a:pPr algn="l">
                        <a:defRPr sz="600"/>
                      </a:pPr>
                      <a:r>
                        <a:rPr lang="en-IN" dirty="0"/>
                        <a:t>This helps save space up to 8 inches in overall length in some cases which enables more compact  installations on oil platforms and in refineries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cooling reduces the thermal stresses on the insulation system which helps improve the motorÃƒâ€šÃ‚â€™s longevityÃƒâ€šÃ‚â€</a:t>
                      </a:r>
                      <a:endParaRPr lang="en-IN" sz="1000" dirty="0">
                        <a:latin typeface="+mn-lt"/>
                        <a:cs typeface="Arial" panose="020B0604020202020204" pitchFamily="34" charset="0"/>
                      </a:endParaRPr>
                    </a:p>
                  </a:txBody>
                  <a:tcPr/>
                </a:tc>
                <a:tc>
                  <a:txBody>
                    <a:bodyPr/>
                    <a:lstStyle/>
                    <a:p>
                      <a:pPr algn="l">
                        <a:defRPr sz="600"/>
                      </a:pPr>
                      <a:r>
                        <a:rPr lang="en-IN" dirty="0"/>
                        <a:t>Ãƒâ€šÃ‚â€œThe new cooling configuration offers a more thermally equalized motor eliminating hot spots that have been seen in TEFC motorsÃƒâ€šÃ‚â€ says Charles Blankenship Large  AC Motor Product Manager ABB</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124</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new AXR motors also offer improved cooling a critical factor to extend the life of the motor</a:t>
                      </a:r>
                      <a:endParaRPr lang="en-IN" sz="1000" dirty="0">
                        <a:latin typeface="+mn-lt"/>
                        <a:cs typeface="Arial" panose="020B0604020202020204" pitchFamily="34" charset="0"/>
                      </a:endParaRPr>
                    </a:p>
                  </a:txBody>
                  <a:tcPr/>
                </a:tc>
                <a:tc>
                  <a:txBody>
                    <a:bodyPr/>
                    <a:lstStyle/>
                    <a:p>
                      <a:pPr algn="l">
                        <a:defRPr sz="600"/>
                      </a:pPr>
                      <a:r>
                        <a:rPr lang="en-IN" dirty="0"/>
                        <a:t>This helps save space up to 8 inches in overall length in some cases which enables more compact  installations on oil platforms and in refineries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SIX Swiss Ex is a pioneering technology leader with a comprehensive offering for digital industries</a:t>
                      </a:r>
                      <a:endParaRPr lang="en-IN" sz="1000" dirty="0">
                        <a:latin typeface="+mn-lt"/>
                        <a:cs typeface="Arial" panose="020B0604020202020204" pitchFamily="34" charset="0"/>
                      </a:endParaRPr>
                    </a:p>
                  </a:txBody>
                  <a:tcPr/>
                </a:tc>
                <a:tc>
                  <a:txBody>
                    <a:bodyPr/>
                    <a:lstStyle/>
                    <a:p>
                      <a:pPr algn="l">
                        <a:defRPr sz="600"/>
                      </a:pPr>
                      <a:r>
                        <a:rPr lang="en-IN" dirty="0"/>
                        <a:t>With a history of innovation spanning more than 130 years ABB is today a leader in digital industries with four customer-focused globally leading businesses: Electrification Industrial Automation Motion and Robotics &amp; Discrete Automation supported  by its common ABB AbilityÃƒâ€šÃ‚â„¢ digital platform</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 ABB Siemens Mitsubishi general electric HITACHI Nidec Toshiba Regal Beloit WEG Teco Emerson MEIDENSHA Wolong ÃƒÆ’Ã‚â€°lectrique Rockwell Automation Franklin</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Haute Tension Du Moteur De Moteurs Basse Tension Les applications du marchÃƒÆ’Ã‚Â© mondial Moteur ÃƒÆ’Ã‚â€°lectrique Industriel sont classÃƒÆ’Ã‚Â©es en: De PÃƒÆ’Ã‚Â©trole Et De Gaz La Production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With a history of excellence stretching back more than 130 years ABBÃƒâ€šÃ‚â€™s success is driven by about 110000 talented  employees in over 100 countries</a:t>
                      </a:r>
                      <a:endParaRPr lang="en-IN" sz="1000" dirty="0">
                        <a:latin typeface="+mn-lt"/>
                        <a:cs typeface="Arial" panose="020B0604020202020204" pitchFamily="34" charset="0"/>
                      </a:endParaRPr>
                    </a:p>
                  </a:txBody>
                  <a:tcPr/>
                </a:tc>
                <a:tc>
                  <a:txBody>
                    <a:bodyPr/>
                    <a:lstStyle/>
                    <a:p>
                      <a:pPr algn="l">
                        <a:defRPr sz="600"/>
                      </a:pPr>
                      <a:r>
                        <a:rPr lang="en-IN" dirty="0"/>
                        <a:t>Les mouvements essentiels des candidats sont ÃƒÆ’Ã‚Â©galement ÃƒÆ’Ã‚Â©valuÃƒÆ’Ã‚Â©s dans ce rapport y compris les fusions tardives les acquisitions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125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cooling reduces the thermal stresses on the insulation system which helps improve the motorÃƒâ€šÃ‚â€™s longevityÃƒâ€šÃ‚â€</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As the main terminal box and auxiliary box can be mounted in several positions installation and maintenance are easy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rigid frame increases stability so that the motor can meet the stringent API vibration limit specifications</a:t>
                      </a:r>
                      <a:endParaRPr lang="en-IN" sz="1000" dirty="0">
                        <a:latin typeface="+mn-lt"/>
                        <a:cs typeface="Arial" panose="020B0604020202020204" pitchFamily="34" charset="0"/>
                      </a:endParaRPr>
                    </a:p>
                  </a:txBody>
                  <a:tcPr/>
                </a:tc>
                <a:tc>
                  <a:txBody>
                    <a:bodyPr/>
                    <a:lstStyle/>
                    <a:p>
                      <a:pPr algn="l">
                        <a:defRPr sz="600"/>
                      </a:pPr>
                      <a:r>
                        <a:rPr lang="en-IN" dirty="0"/>
                        <a:t>Ãƒâ€šÃ‚â€œThe new cooling configuration offers a more thermally equalized motor eliminating hot spots that have been seen in TEFC motorsÃƒâ€šÃ‚â€ says Charles Blankenship Large  AC Motor Product Manager ABB</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127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BOOKRUNNER SAYS PRICE GUIDANCE: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Reducing carbon emissions during open-pit operations is now a major driver for global mining companies who are going back to the future by employing trolley assist systems for trucks to limit diesel fuel usage and costs while at the same time boosting speed-on-grade for greater throughput write ABBÃƒâ€šÃ‚â€™s Mehrzad Ashnagaran and Michel Serres* Haul road electrification technology has been in development for decades but the emergence of a new generation of diesel-electric trucks that already have an electrical system on board to tap into Ãƒâ€šÃ‚â€“ making it easy to attach them on a trolley line Ãƒâ€šÃ‚â€“ means the concept has recently begun to gain  significant traction as a commercially viable way to facilitate  the all-electric mines of the future</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UKs Serious Fraud Office SFO has dropped its investigation into ABB linked to the Unaoil case</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After a thorough and detailed review of the available evidence the SFO concluded that this case did not meet the relevant test for prosecution as defined in the Code for Crown Prosecutors</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128</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Going forward there are many synergies with using trolley lines which offer huge benefits in terms of CO2 reduction</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Trolley assist systems have returned to the market in the last two to three years in places such as North and South America Africa and Turkey mainly due to CO2 emission taxes the removal of tax advantages  from diesel and premiums offered by energy suppliers to incentivise companies to use electricity</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fleet itself Ãƒâ€šÃ‚â€“ both of which have a direct impact on capital expenditure</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There is no technology today that enables miners to fill the truckÃƒâ€šÃ‚â€™s tank and complete a shift without stopping; either you have to increase  the speed of the mobile equipment or the size</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Going forward there are many synergies with using trolley lines which offer huge benefits in terms of CO2 reduction</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Trolley assist systems have returned to the market in the last two to three years in places such as North and South America Africa and Turkey mainly due to CO2 emission taxes the removal of tax advantages  from diesel and premiums offered by energy suppliers to incentivise companies to use electricity</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fleet itself Ãƒâ€šÃ‚â€“ both of which have a direct impact on capital expenditure</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There is no technology today that enables miners to fill the truckÃƒâ€šÃ‚â€™s tank and complete a shift without stopping; either you have to increase  the speed of the mobile equipment or the size</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129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addition the speed of the trucks will increase meaning you have a higher throughput at the mine</a:t>
                      </a:r>
                      <a:endParaRPr lang="en-IN" sz="1000" dirty="0">
                        <a:latin typeface="+mn-lt"/>
                        <a:cs typeface="Arial" panose="020B0604020202020204" pitchFamily="34" charset="0"/>
                      </a:endParaRPr>
                    </a:p>
                  </a:txBody>
                  <a:tcPr/>
                </a:tc>
                <a:tc>
                  <a:txBody>
                    <a:bodyPr/>
                    <a:lstStyle/>
                    <a:p>
                      <a:pPr algn="l">
                        <a:defRPr sz="600"/>
                      </a:pPr>
                      <a:r>
                        <a:rPr lang="en-IN" dirty="0"/>
                        <a:t>Large trucks regularly carry 3000-5000 litres of diesel in the tank and consume around 300-400 litres per hour while travelling up a 17 km ramp in half an hour</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Operators can also start to think about parking some of their fleet which will bring additional indirect value to overall operational improvements  through better  maintenance planning to improve  fleet availability and fleet longevity</a:t>
                      </a:r>
                      <a:endParaRPr lang="en-IN" sz="1000" dirty="0">
                        <a:latin typeface="+mn-lt"/>
                        <a:cs typeface="Arial" panose="020B0604020202020204" pitchFamily="34" charset="0"/>
                      </a:endParaRPr>
                    </a:p>
                  </a:txBody>
                  <a:tcPr/>
                </a:tc>
                <a:tc>
                  <a:txBody>
                    <a:bodyPr/>
                    <a:lstStyle/>
                    <a:p>
                      <a:pPr algn="l">
                        <a:defRPr sz="600"/>
                      </a:pPr>
                      <a:r>
                        <a:rPr lang="en-IN" dirty="0"/>
                        <a:t>By going electric the vehicles when on-trolley only use around 30-50 litres an hour which equates to a reduction in diesel consumption of as much as 350 litres an hour making operations much more CO2 efficient </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131</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Companies are therefore trying to close the gap between the trolley and the loading or dumping point using battery packs and other solutions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Energy costs represent almost one third of a mining companyÃƒâ€šÃ‚â€™s total cost base; helping industry to manage these costs is therefore key</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Having initially adopted a Ãƒâ€šÃ‚â€˜fast followerÃƒâ€šÃ‚â€™ approach to new digital technologies the risk-averse mining sector has also been slow  to embrace electrification</a:t>
                      </a:r>
                      <a:endParaRPr lang="en-IN" sz="1000" dirty="0">
                        <a:latin typeface="+mn-lt"/>
                        <a:cs typeface="Arial" panose="020B0604020202020204" pitchFamily="34" charset="0"/>
                      </a:endParaRPr>
                    </a:p>
                  </a:txBody>
                  <a:tcPr/>
                </a:tc>
                <a:tc>
                  <a:txBody>
                    <a:bodyPr/>
                    <a:lstStyle/>
                    <a:p>
                      <a:pPr algn="l">
                        <a:defRPr sz="600"/>
                      </a:pPr>
                      <a:r>
                        <a:rPr lang="en-IN" dirty="0"/>
                        <a:t>The transformation from diesel to electric is bringing new advantages in terms of CO2 reduction but also new constraints in terms of mine planning and fleet management</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132</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Ultimately the customer needs a very clear technology roadmap and finding the right partner for this major undertaking is key</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The biggest challenge is that customers are nervous about redesigning existing diesel-powered mines to integrate new electrification systems</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A clear technology roadmap and shifting workforce skill are key to this transition</a:t>
                      </a:r>
                      <a:endParaRPr lang="en-IN" sz="1000" dirty="0">
                        <a:latin typeface="+mn-lt"/>
                        <a:cs typeface="Arial" panose="020B0604020202020204" pitchFamily="34" charset="0"/>
                      </a:endParaRPr>
                    </a:p>
                  </a:txBody>
                  <a:tcPr/>
                </a:tc>
                <a:tc>
                  <a:txBody>
                    <a:bodyPr/>
                    <a:lstStyle/>
                    <a:p>
                      <a:pPr algn="l">
                        <a:defRPr sz="600"/>
                      </a:pPr>
                      <a:r>
                        <a:rPr lang="en-IN" dirty="0"/>
                        <a:t>A lot of mining companies are looking to the likes of ABB to influence mining equipment manufacturers and engage them in the electric transformation and so accelerate  the process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135</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He revealed that China serves as ABBs second biggest market where more than 90 percent of sales come from local production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Like equal treatment of domestic and foreign companies and intellectual property protection?</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following are excerpts from the interview where Zhang talks about the Foreign Investment Law and elaborates on ABBs take on industrial chain restructuring  in the post-epidemic era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Zhang: We enjoy the same treatment in the cities where were operating like in Xiamen Beijing Shanghai and Chongqing</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137</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How do you make of the argument that multinationals will shift industrial chain out of China in the post-epidemic era?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People are competing on the capability rather than just copying another product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On one sidewe have a very strict law; on the other side innovation happens in different companies which fuels competition</a:t>
                      </a:r>
                      <a:endParaRPr lang="en-IN" sz="1000" dirty="0">
                        <a:latin typeface="+mn-lt"/>
                        <a:cs typeface="Arial" panose="020B0604020202020204" pitchFamily="34" charset="0"/>
                      </a:endParaRPr>
                    </a:p>
                  </a:txBody>
                  <a:tcPr/>
                </a:tc>
                <a:tc>
                  <a:txBody>
                    <a:bodyPr/>
                    <a:lstStyle/>
                    <a:p>
                      <a:pPr algn="l">
                        <a:defRPr sz="600"/>
                      </a:pPr>
                      <a:r>
                        <a:rPr lang="en-IN" dirty="0"/>
                        <a:t>I think thats a very very good development in China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139</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automotive industry operates in a constantly evolving environment that is governed by increasingly stringent regulations shifting mobility trends and a growing demand for more customised vehicles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 think that would be the best solution so it will be the most competitive company that will win </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If the Chinese company if they also do similar things like putting up a factory in North America for the American market put a factory in Europe for the European market with robots that will help  reduce  the cost of labor and at the same time you overcome the geographic risk for that market</a:t>
                      </a:r>
                      <a:endParaRPr lang="en-IN" sz="1000" dirty="0">
                        <a:latin typeface="+mn-lt"/>
                        <a:cs typeface="Arial" panose="020B0604020202020204" pitchFamily="34" charset="0"/>
                      </a:endParaRPr>
                    </a:p>
                  </a:txBody>
                  <a:tcPr/>
                </a:tc>
                <a:tc>
                  <a:txBody>
                    <a:bodyPr/>
                    <a:lstStyle/>
                    <a:p>
                      <a:pPr algn="l">
                        <a:defRPr sz="600"/>
                      </a:pPr>
                      <a:r>
                        <a:rPr lang="en-IN" dirty="0"/>
                        <a:t>Automakers are adapting to these changes by building a complex network of production solutions that are both complex  involving many ancillary facilities across the world; and flexible  so as to quickly respond to new demands and challenges</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a:extLst>
              <a:ext uri="{FF2B5EF4-FFF2-40B4-BE49-F238E27FC236}">
                <a16:creationId xmlns:a16="http://schemas.microsoft.com/office/drawing/2014/main" id="{89E5A857-C825-4D91-A853-7D93C322B9FE}"/>
              </a:ext>
            </a:extLst>
          </p:cNvPr>
          <p:cNvSpPr txBox="1"/>
          <p:nvPr/>
        </p:nvSpPr>
        <p:spPr>
          <a:xfrm>
            <a:off x="1340228" y="73706"/>
            <a:ext cx="8953500" cy="461665"/>
          </a:xfrm>
          <a:prstGeom prst="rect">
            <a:avLst/>
          </a:prstGeom>
          <a:noFill/>
        </p:spPr>
        <p:txBody>
          <a:bodyPr wrap="square" rtlCol="0">
            <a:spAutoFit/>
          </a:bodyPr>
          <a:lstStyle/>
          <a:p>
            <a:r>
              <a:rPr lang="en-US" sz="2400" b="1" cap="all" dirty="0">
                <a:latin typeface="Inconsolata" panose="00000509000000000000" pitchFamily="49" charset="0"/>
              </a:rPr>
              <a:t>MARKET ANALYSIS REPORT – SENTIMENT ANALYSIS OF PEER GROUP</a:t>
            </a:r>
          </a:p>
        </p:txBody>
      </p:sp>
      <p:sp>
        <p:nvSpPr>
          <p:cNvPr id="11" name="SlideNo">
            <a:extLst>
              <a:ext uri="{FF2B5EF4-FFF2-40B4-BE49-F238E27FC236}">
                <a16:creationId xmlns:a16="http://schemas.microsoft.com/office/drawing/2014/main" id="{21C8D1D3-418D-421B-9E44-86859C5232D2}"/>
              </a:ext>
            </a:extLst>
          </p:cNvPr>
          <p:cNvSpPr txBox="1"/>
          <p:nvPr/>
        </p:nvSpPr>
        <p:spPr>
          <a:xfrm>
            <a:off x="10572750" y="131371"/>
            <a:ext cx="1466850" cy="461665"/>
          </a:xfrm>
          <a:prstGeom prst="rect">
            <a:avLst/>
          </a:prstGeom>
          <a:noFill/>
        </p:spPr>
        <p:txBody>
          <a:bodyPr wrap="square" rtlCol="0">
            <a:spAutoFit/>
          </a:bodyPr>
          <a:lstStyle/>
          <a:p>
            <a:pPr/>
            <a:r>
              <a:rPr/>
              <a:t>140</a:t>
            </a:r>
            <a:endParaRPr lang="en-IN" dirty="0"/>
          </a:p>
        </p:txBody>
      </p:sp>
      <p:graphicFrame>
        <p:nvGraphicFramePr>
          <p:cNvPr id="8" name="Categories">
            <a:extLst>
              <a:ext uri="{FF2B5EF4-FFF2-40B4-BE49-F238E27FC236}">
                <a16:creationId xmlns:a16="http://schemas.microsoft.com/office/drawing/2014/main" id="{85EB2B0A-0711-484E-BF8B-71C058B0FEB6}"/>
              </a:ext>
            </a:extLst>
          </p:cNvPr>
          <p:cNvGraphicFramePr>
            <a:graphicFrameLocks noGrp="1"/>
          </p:cNvGraphicFramePr>
          <p:nvPr>
            <p:extLst>
              <p:ext uri="{D42A27DB-BD31-4B8C-83A1-F6EECF244321}">
                <p14:modId xmlns:p14="http://schemas.microsoft.com/office/powerpoint/2010/main" val="2519503727"/>
              </p:ext>
            </p:extLst>
          </p:nvPr>
        </p:nvGraphicFramePr>
        <p:xfrm>
          <a:off x="2680455" y="567094"/>
          <a:ext cx="9359145" cy="6217200"/>
        </p:xfrm>
        <a:graphic>
          <a:graphicData uri="http://schemas.openxmlformats.org/drawingml/2006/table">
            <a:tbl>
              <a:tblPr firstRow="1" bandRow="1">
                <a:tableStyleId>{5C22544A-7EE6-4342-B048-85BDC9FD1C3A}</a:tableStyleId>
              </a:tblPr>
              <a:tblGrid>
                <a:gridCol w="3119715">
                  <a:extLst>
                    <a:ext uri="{9D8B030D-6E8A-4147-A177-3AD203B41FA5}">
                      <a16:colId xmlns:a16="http://schemas.microsoft.com/office/drawing/2014/main" val="4156380485"/>
                    </a:ext>
                  </a:extLst>
                </a:gridCol>
                <a:gridCol w="3119715">
                  <a:extLst>
                    <a:ext uri="{9D8B030D-6E8A-4147-A177-3AD203B41FA5}">
                      <a16:colId xmlns:a16="http://schemas.microsoft.com/office/drawing/2014/main" val="3852074565"/>
                    </a:ext>
                  </a:extLst>
                </a:gridCol>
                <a:gridCol w="3119715">
                  <a:extLst>
                    <a:ext uri="{9D8B030D-6E8A-4147-A177-3AD203B41FA5}">
                      <a16:colId xmlns:a16="http://schemas.microsoft.com/office/drawing/2014/main" val="3256488047"/>
                    </a:ext>
                  </a:extLst>
                </a:gridCol>
              </a:tblGrid>
              <a:tr h="690800">
                <a:tc>
                  <a:txBody>
                    <a:bodyPr/>
                    <a:lstStyle/>
                    <a:p>
                      <a:pPr algn="l"/>
                      <a:r>
                        <a:rPr lang="en-IN" sz="1200" dirty="0"/>
                        <a:t>Business Performance</a:t>
                      </a:r>
                      <a:endParaRPr lang="en-IN" sz="1200" dirty="0">
                        <a:solidFill>
                          <a:schemeClr val="tx1"/>
                        </a:solidFill>
                        <a:latin typeface="+mn-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Business Risk/General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New Projects/Market Expansion/Capex Plans</a:t>
                      </a:r>
                      <a:endParaRPr lang="en-IN" sz="120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230337023"/>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834400916"/>
                  </a:ext>
                </a:extLst>
              </a:tr>
              <a:tr h="690800">
                <a:tc>
                  <a:txBody>
                    <a:bodyPr/>
                    <a:lstStyle/>
                    <a:p>
                      <a:pPr algn="l">
                        <a:defRPr sz="600"/>
                      </a:pPr>
                      <a:r>
                        <a:rPr lang="en-IN" dirty="0"/>
                        <a:t>The ability to manufacture consistently high-quality products has a direct bearing on everything from the costs incurred during manufacturing to the time taken for a company to successfully  bring its product to the market</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483873236"/>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3983800473"/>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47078960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2996616515"/>
                  </a:ext>
                </a:extLst>
              </a:tr>
              <a:tr h="690800">
                <a:tc>
                  <a:txBody>
                    <a:bodyPr/>
                    <a:lstStyle/>
                    <a:p>
                      <a:pPr algn="l">
                        <a:defRPr sz="600"/>
                      </a:pPr>
                      <a:r>
                        <a:rPr lang="en-IN" dirty="0">
                          <a:latin typeface="+mn-lt"/>
                          <a:cs typeface="Arial" panose="020B0604020202020204" pitchFamily="34" charset="0"/>
                        </a:rPr>
                        <a:t>NA</a:t>
                      </a:r>
                    </a:p>
                  </a:txBody>
                  <a:tcPr/>
                </a:tc>
                <a:tc>
                  <a:txBody>
                    <a:bodyPr/>
                    <a:lstStyle/>
                    <a:p>
                      <a:pPr algn="l">
                        <a:defRPr sz="600"/>
                      </a:pPr>
                      <a:r>
                        <a:rPr lang="en-IN" dirty="0">
                          <a:latin typeface="+mn-lt"/>
                          <a:cs typeface="Arial" panose="020B0604020202020204" pitchFamily="34" charset="0"/>
                        </a:rPr>
                        <a:t>The 3DVM system is an integrated solution that combines an industrial robot mounted with ABBÃƒâ€šÃ‚â€™s 3D optical scanner that inspects quality based on geometrical measurements</a:t>
                      </a:r>
                    </a:p>
                  </a:txBody>
                  <a:tcPr/>
                </a:tc>
                <a:tc>
                  <a:txBody>
                    <a:bodyPr/>
                    <a:lstStyle/>
                    <a:p>
                      <a:pPr algn="l">
                        <a:defRPr sz="600"/>
                      </a:pPr>
                      <a:r>
                        <a:rPr lang="en-IN" dirty="0">
                          <a:latin typeface="+mn-lt"/>
                          <a:cs typeface="Arial" panose="020B0604020202020204" pitchFamily="34" charset="0"/>
                        </a:rPr>
                        <a:t>NA</a:t>
                      </a:r>
                    </a:p>
                  </a:txBody>
                  <a:tcPr/>
                </a:tc>
                <a:extLst>
                  <a:ext uri="{0D108BD9-81ED-4DB2-BD59-A6C34878D82A}">
                    <a16:rowId xmlns:a16="http://schemas.microsoft.com/office/drawing/2014/main" val="11334910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This complexity in manufacturing has increased the need for automakers to find new ways to rein in costs and achieve consistency through precise  engineering and rapid  quality inspection</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243983235"/>
                  </a:ext>
                </a:extLst>
              </a:tr>
              <a:tr h="690800">
                <a:tc>
                  <a:txBody>
                    <a:bodyPr/>
                    <a:lstStyle/>
                    <a:p>
                      <a:pPr algn="l">
                        <a:defRPr sz="600"/>
                      </a:pPr>
                      <a:r>
                        <a:rPr lang="en-IN" dirty="0"/>
                        <a:t>NA</a:t>
                      </a:r>
                      <a:endParaRPr lang="en-IN" sz="1000" dirty="0">
                        <a:latin typeface="+mn-lt"/>
                        <a:cs typeface="Arial" panose="020B0604020202020204" pitchFamily="34" charset="0"/>
                      </a:endParaRPr>
                    </a:p>
                  </a:txBody>
                  <a:tcPr/>
                </a:tc>
                <a:tc>
                  <a:txBody>
                    <a:bodyPr/>
                    <a:lstStyle/>
                    <a:p>
                      <a:pPr algn="l">
                        <a:defRPr sz="600"/>
                      </a:pPr>
                      <a:r>
                        <a:rPr lang="en-IN" dirty="0"/>
                        <a:t>In order to achieve this ABB has developed a robotic 3D vision and metrology 3DVM system which is the latest quality inspection solution that provides  fast automated  and accurate  metrology testing to dramatically speed up production and help  manufacturers build more efficient  processes reduce  costly rework and lessen scrappage</a:t>
                      </a:r>
                      <a:endParaRPr lang="en-IN" sz="1000" dirty="0">
                        <a:latin typeface="+mn-lt"/>
                        <a:cs typeface="Arial" panose="020B0604020202020204" pitchFamily="34" charset="0"/>
                      </a:endParaRPr>
                    </a:p>
                  </a:txBody>
                  <a:tcPr/>
                </a:tc>
                <a:tc>
                  <a:txBody>
                    <a:bodyPr/>
                    <a:lstStyle/>
                    <a:p>
                      <a:pPr algn="l">
                        <a:defRPr sz="600"/>
                      </a:pPr>
                      <a:r>
                        <a:rPr lang="en-IN" dirty="0"/>
                        <a:t>NA</a:t>
                      </a:r>
                      <a:endParaRPr lang="en-IN" sz="1000" dirty="0">
                        <a:latin typeface="+mn-lt"/>
                        <a:cs typeface="Arial" panose="020B0604020202020204" pitchFamily="34" charset="0"/>
                      </a:endParaRPr>
                    </a:p>
                  </a:txBody>
                  <a:tcPr/>
                </a:tc>
                <a:extLst>
                  <a:ext uri="{0D108BD9-81ED-4DB2-BD59-A6C34878D82A}">
                    <a16:rowId xmlns:a16="http://schemas.microsoft.com/office/drawing/2014/main" val="2669032808"/>
                  </a:ext>
                </a:extLst>
              </a:tr>
            </a:tbl>
          </a:graphicData>
        </a:graphic>
      </p:graphicFrame>
      <p:sp>
        <p:nvSpPr>
          <p:cNvPr id="6" name="Name">
            <a:extLst>
              <a:ext uri="{FF2B5EF4-FFF2-40B4-BE49-F238E27FC236}">
                <a16:creationId xmlns:a16="http://schemas.microsoft.com/office/drawing/2014/main" id="{E723B047-6110-47D3-9210-626A50AC271E}"/>
              </a:ext>
            </a:extLst>
          </p:cNvPr>
          <p:cNvSpPr txBox="1"/>
          <p:nvPr/>
        </p:nvSpPr>
        <p:spPr>
          <a:xfrm>
            <a:off x="152400" y="3048000"/>
            <a:ext cx="1116000" cy="1800000"/>
          </a:xfrm>
          <a:prstGeom prst="rect">
            <a:avLst/>
          </a:prstGeom>
          <a:noFill/>
        </p:spPr>
        <p:txBody>
          <a:bodyPr wrap="square" rtlCol="0">
            <a:spAutoFit/>
          </a:bodyPr>
          <a:lstStyle/>
          <a:p>
            <a:pPr/>
            <a:r>
              <a:rPr/>
              <a:t>ABB Ltd</a:t>
            </a:r>
            <a:endParaRPr lang="en-IN" dirty="0"/>
          </a:p>
        </p:txBody>
      </p:sp>
      <p:sp>
        <p:nvSpPr>
          <p:cNvPr id="12" name="Opinion">
            <a:extLst>
              <a:ext uri="{FF2B5EF4-FFF2-40B4-BE49-F238E27FC236}">
                <a16:creationId xmlns:a16="http://schemas.microsoft.com/office/drawing/2014/main" id="{98649498-2913-48D2-8797-A044A2116C45}"/>
              </a:ext>
            </a:extLst>
          </p:cNvPr>
          <p:cNvSpPr txBox="1"/>
          <p:nvPr/>
        </p:nvSpPr>
        <p:spPr>
          <a:xfrm>
            <a:off x="1340228" y="3128954"/>
            <a:ext cx="1116000" cy="1800000"/>
          </a:xfrm>
          <a:prstGeom prst="rect">
            <a:avLst/>
          </a:prstGeom>
          <a:noFill/>
        </p:spPr>
        <p:txBody>
          <a:bodyPr wrap="square" rtlCol="0">
            <a:spAutoFit/>
          </a:bodyPr>
          <a:lstStyle/>
          <a:p>
            <a:pPr/>
            <a:r>
              <a:rPr/>
              <a:t>Positive</a:t>
            </a:r>
            <a:endParaRPr lang="en-IN" dirty="0"/>
          </a:p>
        </p:txBody>
      </p:sp>
      <p:sp>
        <p:nvSpPr>
          <p:cNvPr id="7" name="Rectangle 6">
            <a:extLst>
              <a:ext uri="{FF2B5EF4-FFF2-40B4-BE49-F238E27FC236}">
                <a16:creationId xmlns:a16="http://schemas.microsoft.com/office/drawing/2014/main" id="{DC406779-BC9C-4423-9B3F-C21F5DCD6710}"/>
              </a:ext>
            </a:extLst>
          </p:cNvPr>
          <p:cNvSpPr/>
          <p:nvPr/>
        </p:nvSpPr>
        <p:spPr>
          <a:xfrm>
            <a:off x="0" y="567094"/>
            <a:ext cx="2664000" cy="652106"/>
          </a:xfrm>
          <a:prstGeom prst="rect">
            <a:avLst/>
          </a:prstGeom>
          <a:solidFill>
            <a:schemeClr val="accent1"/>
          </a:solidFill>
          <a:ln>
            <a:noFill/>
          </a:ln>
          <a:effectLst>
            <a:outerShdw blurRad="190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highlight>
                <a:srgbClr val="0000FF"/>
              </a:highlight>
            </a:endParaRPr>
          </a:p>
        </p:txBody>
      </p:sp>
      <p:cxnSp>
        <p:nvCxnSpPr>
          <p:cNvPr id="14" name="Straight Connector 13">
            <a:extLst>
              <a:ext uri="{FF2B5EF4-FFF2-40B4-BE49-F238E27FC236}">
                <a16:creationId xmlns:a16="http://schemas.microsoft.com/office/drawing/2014/main" id="{351A4CF4-D5CD-4A78-AD58-CFB0B22234B0}"/>
              </a:ext>
            </a:extLst>
          </p:cNvPr>
          <p:cNvCxnSpPr>
            <a:cxnSpLocks/>
            <a:stCxn id="7" idx="0"/>
          </p:cNvCxnSpPr>
          <p:nvPr/>
        </p:nvCxnSpPr>
        <p:spPr>
          <a:xfrm>
            <a:off x="1332000" y="567094"/>
            <a:ext cx="0" cy="6138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969D40-591E-4E02-B7FD-EF84EED20F12}"/>
              </a:ext>
            </a:extLst>
          </p:cNvPr>
          <p:cNvSpPr txBox="1"/>
          <p:nvPr/>
        </p:nvSpPr>
        <p:spPr>
          <a:xfrm>
            <a:off x="179363" y="654148"/>
            <a:ext cx="990597" cy="461665"/>
          </a:xfrm>
          <a:prstGeom prst="rect">
            <a:avLst/>
          </a:prstGeom>
          <a:noFill/>
        </p:spPr>
        <p:txBody>
          <a:bodyPr wrap="square" rtlCol="0">
            <a:spAutoFit/>
          </a:bodyPr>
          <a:lstStyle/>
          <a:p>
            <a:r>
              <a:rPr lang="en-IN" sz="1200" dirty="0">
                <a:solidFill>
                  <a:schemeClr val="bg1"/>
                </a:solidFill>
              </a:rPr>
              <a:t>Company Name</a:t>
            </a:r>
          </a:p>
        </p:txBody>
      </p:sp>
      <p:sp>
        <p:nvSpPr>
          <p:cNvPr id="17" name="TextBox 16">
            <a:extLst>
              <a:ext uri="{FF2B5EF4-FFF2-40B4-BE49-F238E27FC236}">
                <a16:creationId xmlns:a16="http://schemas.microsoft.com/office/drawing/2014/main" id="{9F94622E-7F07-4BCA-8FE9-15C0781B8F63}"/>
              </a:ext>
            </a:extLst>
          </p:cNvPr>
          <p:cNvSpPr txBox="1"/>
          <p:nvPr/>
        </p:nvSpPr>
        <p:spPr>
          <a:xfrm>
            <a:off x="1465631" y="754647"/>
            <a:ext cx="990597" cy="276999"/>
          </a:xfrm>
          <a:prstGeom prst="rect">
            <a:avLst/>
          </a:prstGeom>
          <a:noFill/>
        </p:spPr>
        <p:txBody>
          <a:bodyPr wrap="square" rtlCol="0">
            <a:spAutoFit/>
          </a:bodyPr>
          <a:lstStyle/>
          <a:p>
            <a:r>
              <a:rPr lang="en-IN" sz="1200" dirty="0">
                <a:solidFill>
                  <a:schemeClr val="bg1"/>
                </a:solidFill>
              </a:rPr>
              <a:t>Opinion</a:t>
            </a:r>
          </a:p>
        </p:txBody>
      </p:sp>
    </p:spTree>
  </p:cSld>
  <p:clrMapOvr>
    <a:masterClrMapping/>
  </p:clrMapOvr>
</p:sld>
</file>

<file path=ppt/theme/theme1.xml><?xml version="1.0" encoding="utf-8"?>
<a:theme xmlns:a="http://schemas.openxmlformats.org/drawingml/2006/main" name="Gramener">
  <a:themeElements>
    <a:clrScheme name="Gramener 2020">
      <a:dk1>
        <a:sysClr val="windowText" lastClr="000000"/>
      </a:dk1>
      <a:lt1>
        <a:sysClr val="window" lastClr="FFFFFF"/>
      </a:lt1>
      <a:dk2>
        <a:srgbClr val="20186F"/>
      </a:dk2>
      <a:lt2>
        <a:srgbClr val="EEECE1"/>
      </a:lt2>
      <a:accent1>
        <a:srgbClr val="1762DB"/>
      </a:accent1>
      <a:accent2>
        <a:srgbClr val="83153E"/>
      </a:accent2>
      <a:accent3>
        <a:srgbClr val="9BBB59"/>
      </a:accent3>
      <a:accent4>
        <a:srgbClr val="784894"/>
      </a:accent4>
      <a:accent5>
        <a:srgbClr val="1599C4"/>
      </a:accent5>
      <a:accent6>
        <a:srgbClr val="D06027"/>
      </a:accent6>
      <a:hlink>
        <a:srgbClr val="8C83E4"/>
      </a:hlink>
      <a:folHlink>
        <a:srgbClr val="8C83E4"/>
      </a:folHlink>
    </a:clrScheme>
    <a:fontScheme name="Gramener 2020">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effectLst>
          <a:outerShdw blurRad="190500" dist="25400" dir="2700000" algn="tl" rotWithShape="0">
            <a:prstClr val="black">
              <a:alpha val="40000"/>
            </a:prstClr>
          </a:outerShdw>
        </a:effectLst>
      </a:spPr>
      <a:bodyPr rtlCol="0" anchor="ctr"/>
      <a:lstStyle>
        <a:defPPr algn="ctr">
          <a:defRPr sz="2400" b="1"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ramener_v2.0.potx" id="{A8024620-D5B8-4322-9521-07A719F16BD9}" vid="{245F4BA5-143E-437C-BC2C-D311A43415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Gramener</Template>
  <TotalTime>2856</TotalTime>
  <Words>50</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Inconsolata</vt:lpstr>
      <vt:lpstr>Gramener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Wipe</dc:title>
  <dc:creator>Rasagy Sharma</dc:creator>
  <cp:lastModifiedBy>Dhanasekaran Palaniappan</cp:lastModifiedBy>
  <cp:revision>122</cp:revision>
  <dcterms:created xsi:type="dcterms:W3CDTF">2020-06-25T04:58:42Z</dcterms:created>
  <dcterms:modified xsi:type="dcterms:W3CDTF">2020-12-04T11:34:17Z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1742979</vt:lpwstr>
  </property>
  <property fmtid="{D5CDD505-2E9C-101B-9397-08002B2CF9AE}" pid="3" name="NXPowerLiteSettings">
    <vt:lpwstr>C7000400038000</vt:lpwstr>
  </property>
  <property fmtid="{D5CDD505-2E9C-101B-9397-08002B2CF9AE}" pid="4" name="NXPowerLiteVersion">
    <vt:lpwstr>S8.2.3</vt:lpwstr>
  </property>
  <property fmtid="{D5CDD505-2E9C-101B-9397-08002B2CF9AE}" pid="5" name="MSIP_Label_ac52bb50-aef2-4dc8-bb7f-e0da22648362_Enabled">
    <vt:lpwstr>True</vt:lpwstr>
  </property>
  <property fmtid="{D5CDD505-2E9C-101B-9397-08002B2CF9AE}" pid="6" name="MSIP_Label_ac52bb50-aef2-4dc8-bb7f-e0da22648362_SiteId">
    <vt:lpwstr>264b9899-fe1b-430b-9509-2154878d5774</vt:lpwstr>
  </property>
  <property fmtid="{D5CDD505-2E9C-101B-9397-08002B2CF9AE}" pid="7" name="MSIP_Label_ac52bb50-aef2-4dc8-bb7f-e0da22648362_Owner">
    <vt:lpwstr>dhanasekaranp@lntecc.com</vt:lpwstr>
  </property>
  <property fmtid="{D5CDD505-2E9C-101B-9397-08002B2CF9AE}" pid="8" name="MSIP_Label_ac52bb50-aef2-4dc8-bb7f-e0da22648362_SetDate">
    <vt:lpwstr>2020-10-29T10:02:01.2060026Z</vt:lpwstr>
  </property>
  <property fmtid="{D5CDD505-2E9C-101B-9397-08002B2CF9AE}" pid="9" name="MSIP_Label_ac52bb50-aef2-4dc8-bb7f-e0da22648362_Name">
    <vt:lpwstr>LTC Internal Use</vt:lpwstr>
  </property>
  <property fmtid="{D5CDD505-2E9C-101B-9397-08002B2CF9AE}" pid="10" name="MSIP_Label_ac52bb50-aef2-4dc8-bb7f-e0da22648362_Application">
    <vt:lpwstr>Microsoft Azure Information Protection</vt:lpwstr>
  </property>
  <property fmtid="{D5CDD505-2E9C-101B-9397-08002B2CF9AE}" pid="11" name="MSIP_Label_ac52bb50-aef2-4dc8-bb7f-e0da22648362_ActionId">
    <vt:lpwstr>c3d7bd44-bd40-4a5f-a3b2-4920fb131046</vt:lpwstr>
  </property>
  <property fmtid="{D5CDD505-2E9C-101B-9397-08002B2CF9AE}" pid="12" name="MSIP_Label_ac52bb50-aef2-4dc8-bb7f-e0da22648362_Extended_MSFT_Method">
    <vt:lpwstr>Automatic</vt:lpwstr>
  </property>
  <property fmtid="{D5CDD505-2E9C-101B-9397-08002B2CF9AE}" pid="13" name="Sensitivity">
    <vt:lpwstr>LTC Internal Use</vt:lpwstr>
  </property>
</Properties>
</file>