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anasekaran Palaniappan" initials="DP" lastIdx="1" clrIdx="0">
    <p:extLst>
      <p:ext uri="{19B8F6BF-5375-455C-9EA6-DF929625EA0E}">
        <p15:presenceInfo xmlns:p15="http://schemas.microsoft.com/office/powerpoint/2012/main" userId="S::dhanasekaranp@lntecc.com::33e647b8-19f1-418b-a3d2-599c8a77da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1F2"/>
    <a:srgbClr val="FEC107"/>
    <a:srgbClr val="E7E8FC"/>
    <a:srgbClr val="858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399" autoAdjust="0"/>
    <p:restoredTop sz="86438"/>
  </p:normalViewPr>
  <p:slideViewPr>
    <p:cSldViewPr>
      <p:cViewPr varScale="1">
        <p:scale>
          <a:sx n="68" d="100"/>
          <a:sy n="68" d="100"/>
        </p:scale>
        <p:origin x="46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9C2A-7470-3441-BF28-E4636B74A15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AFAD-4E2D-9548-AAE0-17D6FB9F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56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CF8D4-1E40-40C0-AE7C-378683C3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7671"/>
            <a:ext cx="11704320" cy="64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E601-A40B-4B6E-B634-DF387940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969263"/>
            <a:ext cx="11704320" cy="530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BF86C0C5-FDFE-4E98-B5A4-FF602632EA4F}"/>
              </a:ext>
            </a:extLst>
          </p:cNvPr>
          <p:cNvSpPr txBox="1"/>
          <p:nvPr userDrawn="1"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IN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</a:p>
        </p:txBody>
      </p:sp>
    </p:spTree>
    <p:extLst>
      <p:ext uri="{BB962C8B-B14F-4D97-AF65-F5344CB8AC3E}">
        <p14:creationId xmlns:p14="http://schemas.microsoft.com/office/powerpoint/2010/main" val="19272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cap="none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22" userDrawn="1">
          <p15:clr>
            <a:srgbClr val="F26B43"/>
          </p15:clr>
        </p15:guide>
        <p15:guide id="2" orient="horz" pos="473" userDrawn="1">
          <p15:clr>
            <a:srgbClr val="F26B43"/>
          </p15:clr>
        </p15:guide>
        <p15:guide id="3" orient="horz" pos="69" userDrawn="1">
          <p15:clr>
            <a:srgbClr val="F26B43"/>
          </p15:clr>
        </p15:guide>
        <p15:guide id="4" pos="7511" userDrawn="1">
          <p15:clr>
            <a:srgbClr val="F26B43"/>
          </p15:clr>
        </p15:guide>
        <p15:guide id="5" pos="173" userDrawn="1">
          <p15:clr>
            <a:srgbClr val="F26B43"/>
          </p15:clr>
        </p15:guide>
        <p15:guide id="6" orient="horz" pos="3954" userDrawn="1">
          <p15:clr>
            <a:srgbClr val="F26B43"/>
          </p15:clr>
        </p15:guide>
        <p15:guide id="7" orient="horz" pos="611" userDrawn="1">
          <p15:clr>
            <a:srgbClr val="F26B43"/>
          </p15:clr>
        </p15:guide>
        <p15:guide id="8" orient="horz" pos="42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1340228" y="73706"/>
            <a:ext cx="895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latin typeface="Inconsolata" panose="00000509000000000000" pitchFamily="49" charset="0"/>
              </a:rPr>
              <a:t>MARKET ANALYSIS REPORT – SENTIMENT ANALYSIS OF PEER GROUP</a:t>
            </a:r>
          </a:p>
        </p:txBody>
      </p:sp>
      <p:sp>
        <p:nvSpPr>
          <p:cNvPr id="11" name="SlideNo">
            <a:extLst>
              <a:ext uri="{FF2B5EF4-FFF2-40B4-BE49-F238E27FC236}">
                <a16:creationId xmlns:a16="http://schemas.microsoft.com/office/drawing/2014/main" id="{21C8D1D3-418D-421B-9E44-86859C5232D2}"/>
              </a:ext>
            </a:extLst>
          </p:cNvPr>
          <p:cNvSpPr txBox="1"/>
          <p:nvPr/>
        </p:nvSpPr>
        <p:spPr>
          <a:xfrm>
            <a:off x="10572750" y="131371"/>
            <a:ext cx="146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8" name="Categories">
            <a:extLst>
              <a:ext uri="{FF2B5EF4-FFF2-40B4-BE49-F238E27FC236}">
                <a16:creationId xmlns:a16="http://schemas.microsoft.com/office/drawing/2014/main" id="{85EB2B0A-0711-484E-BF8B-71C058B0F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503727"/>
              </p:ext>
            </p:extLst>
          </p:nvPr>
        </p:nvGraphicFramePr>
        <p:xfrm>
          <a:off x="2680455" y="567094"/>
          <a:ext cx="9359145" cy="621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9715">
                  <a:extLst>
                    <a:ext uri="{9D8B030D-6E8A-4147-A177-3AD203B41FA5}">
                      <a16:colId xmlns:a16="http://schemas.microsoft.com/office/drawing/2014/main" val="4156380485"/>
                    </a:ext>
                  </a:extLst>
                </a:gridCol>
                <a:gridCol w="3119715">
                  <a:extLst>
                    <a:ext uri="{9D8B030D-6E8A-4147-A177-3AD203B41FA5}">
                      <a16:colId xmlns:a16="http://schemas.microsoft.com/office/drawing/2014/main" val="3852074565"/>
                    </a:ext>
                  </a:extLst>
                </a:gridCol>
                <a:gridCol w="3119715">
                  <a:extLst>
                    <a:ext uri="{9D8B030D-6E8A-4147-A177-3AD203B41FA5}">
                      <a16:colId xmlns:a16="http://schemas.microsoft.com/office/drawing/2014/main" val="3256488047"/>
                    </a:ext>
                  </a:extLst>
                </a:gridCol>
              </a:tblGrid>
              <a:tr h="690800"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Business Performance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Business Risk/General</a:t>
                      </a:r>
                    </a:p>
                    <a:p>
                      <a:pPr algn="l"/>
                      <a:endParaRPr lang="en-IN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New Projects/Market Expansion/    Capex Plans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37023"/>
                  </a:ext>
                </a:extLst>
              </a:tr>
              <a:tr h="690800">
                <a:tc>
                  <a:txBody>
                    <a:bodyPr/>
                    <a:lstStyle/>
                    <a:p>
                      <a:pPr algn="l"/>
                      <a:r>
                        <a:rPr lang="en-IN" sz="1000" dirty="0"/>
                        <a:t>NA</a:t>
                      </a:r>
                      <a:endParaRPr lang="en-IN" sz="1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dirty="0"/>
                        <a:t>NA</a:t>
                      </a:r>
                      <a:endParaRPr lang="en-IN" sz="1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dirty="0"/>
                        <a:t>NA</a:t>
                      </a:r>
                      <a:endParaRPr lang="en-IN" sz="1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400916"/>
                  </a:ext>
                </a:extLst>
              </a:tr>
              <a:tr h="690800">
                <a:tc>
                  <a:txBody>
                    <a:bodyPr/>
                    <a:lstStyle/>
                    <a:p>
                      <a:pPr algn="l"/>
                      <a:r>
                        <a:rPr lang="en-IN" sz="1000" dirty="0"/>
                        <a:t>NA</a:t>
                      </a:r>
                      <a:endParaRPr lang="en-IN" sz="1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dirty="0"/>
                        <a:t>NA</a:t>
                      </a:r>
                      <a:endParaRPr lang="en-IN" sz="1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dirty="0"/>
                        <a:t>NA</a:t>
                      </a:r>
                      <a:endParaRPr lang="en-IN" sz="1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873236"/>
                  </a:ext>
                </a:extLst>
              </a:tr>
              <a:tr h="690800">
                <a:tc>
                  <a:txBody>
                    <a:bodyPr/>
                    <a:lstStyle/>
                    <a:p>
                      <a:pPr algn="l"/>
                      <a:r>
                        <a:rPr lang="en-IN" sz="1000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800473"/>
                  </a:ext>
                </a:extLst>
              </a:tr>
              <a:tr h="690800">
                <a:tc>
                  <a:txBody>
                    <a:bodyPr/>
                    <a:lstStyle/>
                    <a:p>
                      <a:pPr algn="l"/>
                      <a:r>
                        <a:rPr lang="en-IN" sz="1000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789605"/>
                  </a:ext>
                </a:extLst>
              </a:tr>
              <a:tr h="690800">
                <a:tc>
                  <a:txBody>
                    <a:bodyPr/>
                    <a:lstStyle/>
                    <a:p>
                      <a:pPr algn="l"/>
                      <a:r>
                        <a:rPr lang="en-IN" sz="1000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616515"/>
                  </a:ext>
                </a:extLst>
              </a:tr>
              <a:tr h="690800">
                <a:tc>
                  <a:txBody>
                    <a:bodyPr/>
                    <a:lstStyle/>
                    <a:p>
                      <a:pPr algn="l"/>
                      <a:r>
                        <a:rPr lang="en-IN" sz="1000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49105"/>
                  </a:ext>
                </a:extLst>
              </a:tr>
              <a:tr h="690800">
                <a:tc>
                  <a:txBody>
                    <a:bodyPr/>
                    <a:lstStyle/>
                    <a:p>
                      <a:pPr algn="l"/>
                      <a:r>
                        <a:rPr lang="en-IN" sz="1000" dirty="0"/>
                        <a:t>NA</a:t>
                      </a:r>
                      <a:endParaRPr lang="en-IN" sz="1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dirty="0"/>
                        <a:t>NA</a:t>
                      </a:r>
                      <a:endParaRPr lang="en-IN" sz="1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dirty="0"/>
                        <a:t>NA</a:t>
                      </a:r>
                      <a:endParaRPr lang="en-IN" sz="1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83235"/>
                  </a:ext>
                </a:extLst>
              </a:tr>
              <a:tr h="690800">
                <a:tc>
                  <a:txBody>
                    <a:bodyPr/>
                    <a:lstStyle/>
                    <a:p>
                      <a:pPr algn="l"/>
                      <a:r>
                        <a:rPr lang="en-IN" sz="1000" dirty="0"/>
                        <a:t>NA</a:t>
                      </a:r>
                      <a:endParaRPr lang="en-IN" sz="1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dirty="0"/>
                        <a:t>NA</a:t>
                      </a:r>
                      <a:endParaRPr lang="en-IN" sz="1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dirty="0"/>
                        <a:t>NA</a:t>
                      </a:r>
                      <a:endParaRPr lang="en-IN" sz="1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32808"/>
                  </a:ext>
                </a:extLst>
              </a:tr>
            </a:tbl>
          </a:graphicData>
        </a:graphic>
      </p:graphicFrame>
      <p:sp>
        <p:nvSpPr>
          <p:cNvPr id="6" name="Name">
            <a:extLst>
              <a:ext uri="{FF2B5EF4-FFF2-40B4-BE49-F238E27FC236}">
                <a16:creationId xmlns:a16="http://schemas.microsoft.com/office/drawing/2014/main" id="{E723B047-6110-47D3-9210-626A50AC271E}"/>
              </a:ext>
            </a:extLst>
          </p:cNvPr>
          <p:cNvSpPr txBox="1"/>
          <p:nvPr/>
        </p:nvSpPr>
        <p:spPr>
          <a:xfrm>
            <a:off x="152400" y="3048000"/>
            <a:ext cx="1116000" cy="180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Opinion">
            <a:extLst>
              <a:ext uri="{FF2B5EF4-FFF2-40B4-BE49-F238E27FC236}">
                <a16:creationId xmlns:a16="http://schemas.microsoft.com/office/drawing/2014/main" id="{98649498-2913-48D2-8797-A044A2116C45}"/>
              </a:ext>
            </a:extLst>
          </p:cNvPr>
          <p:cNvSpPr txBox="1"/>
          <p:nvPr/>
        </p:nvSpPr>
        <p:spPr>
          <a:xfrm>
            <a:off x="1340228" y="3128954"/>
            <a:ext cx="1116000" cy="180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06779-BC9C-4423-9B3F-C21F5DCD6710}"/>
              </a:ext>
            </a:extLst>
          </p:cNvPr>
          <p:cNvSpPr/>
          <p:nvPr/>
        </p:nvSpPr>
        <p:spPr>
          <a:xfrm>
            <a:off x="0" y="567094"/>
            <a:ext cx="2664000" cy="65210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>
              <a:highlight>
                <a:srgbClr val="0000FF"/>
              </a:highlight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1A4CF4-D5CD-4A78-AD58-CFB0B22234B0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1332000" y="567094"/>
            <a:ext cx="0" cy="61385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969D40-591E-4E02-B7FD-EF84EED20F12}"/>
              </a:ext>
            </a:extLst>
          </p:cNvPr>
          <p:cNvSpPr txBox="1"/>
          <p:nvPr/>
        </p:nvSpPr>
        <p:spPr>
          <a:xfrm>
            <a:off x="179363" y="654148"/>
            <a:ext cx="990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Company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94622E-7F07-4BCA-8FE9-15C0781B8F63}"/>
              </a:ext>
            </a:extLst>
          </p:cNvPr>
          <p:cNvSpPr txBox="1"/>
          <p:nvPr/>
        </p:nvSpPr>
        <p:spPr>
          <a:xfrm>
            <a:off x="1465631" y="754647"/>
            <a:ext cx="99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Opinion</a:t>
            </a:r>
          </a:p>
        </p:txBody>
      </p:sp>
    </p:spTree>
    <p:extLst>
      <p:ext uri="{BB962C8B-B14F-4D97-AF65-F5344CB8AC3E}">
        <p14:creationId xmlns:p14="http://schemas.microsoft.com/office/powerpoint/2010/main" val="1768427388"/>
      </p:ext>
    </p:extLst>
  </p:cSld>
  <p:clrMapOvr>
    <a:masterClrMapping/>
  </p:clrMapOvr>
</p:sld>
</file>

<file path=ppt/theme/theme1.xml><?xml version="1.0" encoding="utf-8"?>
<a:theme xmlns:a="http://schemas.openxmlformats.org/drawingml/2006/main" name="Gramener">
  <a:themeElements>
    <a:clrScheme name="Gramener 2020">
      <a:dk1>
        <a:sysClr val="windowText" lastClr="000000"/>
      </a:dk1>
      <a:lt1>
        <a:sysClr val="window" lastClr="FFFFFF"/>
      </a:lt1>
      <a:dk2>
        <a:srgbClr val="20186F"/>
      </a:dk2>
      <a:lt2>
        <a:srgbClr val="EEECE1"/>
      </a:lt2>
      <a:accent1>
        <a:srgbClr val="1762DB"/>
      </a:accent1>
      <a:accent2>
        <a:srgbClr val="83153E"/>
      </a:accent2>
      <a:accent3>
        <a:srgbClr val="9BBB59"/>
      </a:accent3>
      <a:accent4>
        <a:srgbClr val="784894"/>
      </a:accent4>
      <a:accent5>
        <a:srgbClr val="1599C4"/>
      </a:accent5>
      <a:accent6>
        <a:srgbClr val="D06027"/>
      </a:accent6>
      <a:hlink>
        <a:srgbClr val="8C83E4"/>
      </a:hlink>
      <a:folHlink>
        <a:srgbClr val="8C83E4"/>
      </a:folHlink>
    </a:clrScheme>
    <a:fontScheme name="Gramener 2020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effectLst>
          <a:outerShdw blurRad="190500" dist="254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ramener_v2.0.potx" id="{A8024620-D5B8-4322-9521-07A719F16BD9}" vid="{245F4BA5-143E-437C-BC2C-D311A43415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Gramener</Template>
  <TotalTime>2856</TotalTime>
  <Words>50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Inconsolata</vt:lpstr>
      <vt:lpstr>Gramener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Wipe</dc:title>
  <dc:creator>Rasagy Sharma</dc:creator>
  <cp:lastModifiedBy>Dhanasekaran Palaniappan</cp:lastModifiedBy>
  <cp:revision>122</cp:revision>
  <dcterms:created xsi:type="dcterms:W3CDTF">2020-06-25T04:58:42Z</dcterms:created>
  <dcterms:modified xsi:type="dcterms:W3CDTF">2020-12-04T11:34:17Z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1742979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  <property fmtid="{D5CDD505-2E9C-101B-9397-08002B2CF9AE}" pid="5" name="MSIP_Label_ac52bb50-aef2-4dc8-bb7f-e0da22648362_Enabled">
    <vt:lpwstr>True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Owner">
    <vt:lpwstr>dhanasekaranp@lntecc.com</vt:lpwstr>
  </property>
  <property fmtid="{D5CDD505-2E9C-101B-9397-08002B2CF9AE}" pid="8" name="MSIP_Label_ac52bb50-aef2-4dc8-bb7f-e0da22648362_SetDate">
    <vt:lpwstr>2020-10-29T10:02:01.2060026Z</vt:lpwstr>
  </property>
  <property fmtid="{D5CDD505-2E9C-101B-9397-08002B2CF9AE}" pid="9" name="MSIP_Label_ac52bb50-aef2-4dc8-bb7f-e0da22648362_Name">
    <vt:lpwstr>LTC Internal Use</vt:lpwstr>
  </property>
  <property fmtid="{D5CDD505-2E9C-101B-9397-08002B2CF9AE}" pid="10" name="MSIP_Label_ac52bb50-aef2-4dc8-bb7f-e0da22648362_Application">
    <vt:lpwstr>Microsoft Azure Information Protection</vt:lpwstr>
  </property>
  <property fmtid="{D5CDD505-2E9C-101B-9397-08002B2CF9AE}" pid="11" name="MSIP_Label_ac52bb50-aef2-4dc8-bb7f-e0da22648362_ActionId">
    <vt:lpwstr>c3d7bd44-bd40-4a5f-a3b2-4920fb131046</vt:lpwstr>
  </property>
  <property fmtid="{D5CDD505-2E9C-101B-9397-08002B2CF9AE}" pid="12" name="MSIP_Label_ac52bb50-aef2-4dc8-bb7f-e0da22648362_Extended_MSFT_Method">
    <vt:lpwstr>Automatic</vt:lpwstr>
  </property>
  <property fmtid="{D5CDD505-2E9C-101B-9397-08002B2CF9AE}" pid="13" name="Sensitivity">
    <vt:lpwstr>LTC Internal Use</vt:lpwstr>
  </property>
</Properties>
</file>