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4"/>
  </p:notesMasterIdLst>
  <p:sldIdLst>
    <p:sldId id="267" r:id="rId2"/>
    <p:sldId id="263" r:id="rId3"/>
    <p:sldId id="258" r:id="rId4"/>
    <p:sldId id="259" r:id="rId5"/>
    <p:sldId id="260" r:id="rId6"/>
    <p:sldId id="271" r:id="rId7"/>
    <p:sldId id="262" r:id="rId8"/>
    <p:sldId id="268" r:id="rId9"/>
    <p:sldId id="269" r:id="rId10"/>
    <p:sldId id="270" r:id="rId11"/>
    <p:sldId id="272" r:id="rId12"/>
    <p:sldId id="266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0100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95947" y="0"/>
            <a:ext cx="8229600" cy="512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95947" y="657952"/>
            <a:ext cx="8229600" cy="383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62626"/>
              </a:buClr>
              <a:buNone/>
              <a:defRPr sz="1400" cap="small">
                <a:solidFill>
                  <a:srgbClr val="262626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95945" y="1259279"/>
            <a:ext cx="8090852" cy="4750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marL="896112" indent="69088" rtl="0">
              <a:buClr>
                <a:schemeClr val="accent6"/>
              </a:buClr>
              <a:buFont typeface="Calibri"/>
              <a:buChar char="◆"/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8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Pairs Trading: Implements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Weiyi Chen, Yao Class 00, Tsinghua Univ.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7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Implementation (Computer programming &amp; Algorithm)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Python libraries to support analysis</a:t>
            </a:r>
          </a:p>
          <a:p>
            <a:pPr lvl="1"/>
            <a:r>
              <a:rPr lang="en-US" dirty="0" smtClean="0"/>
              <a:t>Portfolio assessment</a:t>
            </a:r>
          </a:p>
          <a:p>
            <a:pPr lvl="1"/>
            <a:r>
              <a:rPr lang="en-US" dirty="0" smtClean="0"/>
              <a:t>Event study</a:t>
            </a:r>
          </a:p>
          <a:p>
            <a:pPr lvl="1"/>
            <a:r>
              <a:rPr lang="en-US" dirty="0" smtClean="0"/>
              <a:t>Market simulator</a:t>
            </a:r>
          </a:p>
          <a:p>
            <a:pPr lvl="1"/>
            <a:r>
              <a:rPr lang="en-US" dirty="0" smtClean="0"/>
              <a:t>Financial indicators (ML features)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KNN, Random Forest, SVM (Poly)</a:t>
            </a:r>
          </a:p>
          <a:p>
            <a:pPr lvl="1"/>
            <a:r>
              <a:rPr lang="en-US" dirty="0" smtClean="0"/>
              <a:t>Financial indicators </a:t>
            </a:r>
            <a:r>
              <a:rPr lang="en-US" dirty="0" smtClean="0"/>
              <a:t>to select pairs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- 3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(Financial strategy)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original pairs trading strategy</a:t>
            </a:r>
          </a:p>
          <a:p>
            <a:pPr lvl="1"/>
            <a:r>
              <a:rPr lang="en-US" dirty="0" smtClean="0"/>
              <a:t>Construct one able to make profit</a:t>
            </a:r>
          </a:p>
          <a:p>
            <a:endParaRPr lang="en-US" dirty="0" smtClean="0"/>
          </a:p>
          <a:p>
            <a:r>
              <a:rPr lang="en-US" dirty="0" smtClean="0"/>
              <a:t>Show how strategy lose value</a:t>
            </a:r>
          </a:p>
          <a:p>
            <a:pPr lvl="1"/>
            <a:r>
              <a:rPr lang="en-US" altLang="zh-CN" dirty="0" smtClean="0"/>
              <a:t>Profit decrease after strategy publication (2004)</a:t>
            </a:r>
          </a:p>
          <a:p>
            <a:pPr lvl="1"/>
            <a:r>
              <a:rPr lang="en-US" dirty="0" smtClean="0"/>
              <a:t>Abysmal return after Knight Capital invests large portion of the market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95947" y="1444859"/>
            <a:ext cx="8229600" cy="3839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accent6"/>
              </a:buClr>
              <a:buSzPct val="100000"/>
              <a:buFont typeface="Arial"/>
              <a:buChar char="❖"/>
            </a:pPr>
            <a:r>
              <a:rPr lang="en-US" sz="2400" i="1" dirty="0" smtClean="0">
                <a:solidFill>
                  <a:srgbClr val="3F3F3F"/>
                </a:solidFill>
              </a:rPr>
              <a:t>Pairs Trading: Quantitative Methods and Analysis</a:t>
            </a:r>
            <a:br>
              <a:rPr lang="en-US" sz="2400" i="1" dirty="0" smtClean="0">
                <a:solidFill>
                  <a:srgbClr val="3F3F3F"/>
                </a:solidFill>
              </a:rPr>
            </a:br>
            <a:r>
              <a:rPr lang="en-US" sz="2400" dirty="0" err="1" smtClean="0">
                <a:solidFill>
                  <a:srgbClr val="3F3F3F"/>
                </a:solidFill>
              </a:rPr>
              <a:t>Ganapathy</a:t>
            </a:r>
            <a:r>
              <a:rPr lang="en-US" sz="2400" dirty="0" smtClean="0">
                <a:solidFill>
                  <a:srgbClr val="3F3F3F"/>
                </a:solidFill>
              </a:rPr>
              <a:t> </a:t>
            </a:r>
            <a:r>
              <a:rPr lang="en-US" sz="2400" dirty="0" err="1" smtClean="0">
                <a:solidFill>
                  <a:srgbClr val="3F3F3F"/>
                </a:solidFill>
              </a:rPr>
              <a:t>Vidyamurthy</a:t>
            </a:r>
            <a:r>
              <a:rPr lang="en-US" sz="2400" dirty="0" smtClean="0">
                <a:solidFill>
                  <a:srgbClr val="3F3F3F"/>
                </a:solidFill>
              </a:rPr>
              <a:t>, Wiley Finance, 2004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accent6"/>
              </a:buClr>
              <a:buSzPct val="100000"/>
              <a:buFont typeface="Arial"/>
              <a:buChar char="❖"/>
            </a:pPr>
            <a:r>
              <a:rPr lang="en-US" sz="2400" i="1" dirty="0" smtClean="0">
                <a:solidFill>
                  <a:srgbClr val="3F3F3F"/>
                </a:solidFill>
              </a:rPr>
              <a:t>Engle R F, Granger CW. Co-integration and error correlation: representation, estimation, and testing. </a:t>
            </a:r>
            <a:r>
              <a:rPr lang="en-US" sz="2400" i="1" dirty="0" err="1" smtClean="0">
                <a:solidFill>
                  <a:srgbClr val="3F3F3F"/>
                </a:solidFill>
              </a:rPr>
              <a:t>Econometrica</a:t>
            </a:r>
            <a:r>
              <a:rPr lang="en-US" sz="2400" i="1" dirty="0" smtClean="0">
                <a:solidFill>
                  <a:srgbClr val="3F3F3F"/>
                </a:solidFill>
              </a:rPr>
              <a:t>: journal of the </a:t>
            </a:r>
            <a:r>
              <a:rPr lang="en-US" sz="2400" i="1" dirty="0" err="1" smtClean="0">
                <a:solidFill>
                  <a:srgbClr val="3F3F3F"/>
                </a:solidFill>
              </a:rPr>
              <a:t>Ecnometric</a:t>
            </a:r>
            <a:r>
              <a:rPr lang="en-US" sz="2400" i="1" dirty="0" smtClean="0">
                <a:solidFill>
                  <a:srgbClr val="3F3F3F"/>
                </a:solidFill>
              </a:rPr>
              <a:t> Society, 1987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accent6"/>
              </a:buClr>
              <a:buSzPct val="100000"/>
              <a:buFont typeface="Arial"/>
              <a:buChar char="❖"/>
            </a:pPr>
            <a:r>
              <a:rPr lang="en-US" sz="2400" i="1" dirty="0" err="1" smtClean="0">
                <a:solidFill>
                  <a:srgbClr val="3F3F3F"/>
                </a:solidFill>
              </a:rPr>
              <a:t>Gatev</a:t>
            </a:r>
            <a:r>
              <a:rPr lang="en-US" sz="2400" i="1" dirty="0" smtClean="0">
                <a:solidFill>
                  <a:srgbClr val="3F3F3F"/>
                </a:solidFill>
              </a:rPr>
              <a:t> E, </a:t>
            </a:r>
            <a:r>
              <a:rPr lang="en-US" sz="2400" i="1" dirty="0" err="1" smtClean="0">
                <a:solidFill>
                  <a:srgbClr val="3F3F3F"/>
                </a:solidFill>
              </a:rPr>
              <a:t>Geotzmann</a:t>
            </a:r>
            <a:r>
              <a:rPr lang="en-US" sz="2400" i="1" dirty="0" smtClean="0">
                <a:solidFill>
                  <a:srgbClr val="3F3F3F"/>
                </a:solidFill>
              </a:rPr>
              <a:t> W N, </a:t>
            </a:r>
            <a:r>
              <a:rPr lang="en-US" sz="2400" i="1" dirty="0" err="1" smtClean="0">
                <a:solidFill>
                  <a:srgbClr val="3F3F3F"/>
                </a:solidFill>
              </a:rPr>
              <a:t>Rouwenhorst</a:t>
            </a:r>
            <a:r>
              <a:rPr lang="en-US" sz="2400" i="1" dirty="0" smtClean="0">
                <a:solidFill>
                  <a:srgbClr val="3F3F3F"/>
                </a:solidFill>
              </a:rPr>
              <a:t> K G. Pairs trading: Performance of a relative-value arbitrage rule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accent6"/>
              </a:buClr>
              <a:buSzPct val="100000"/>
              <a:buFont typeface="Arial"/>
              <a:buChar char="❖"/>
            </a:pPr>
            <a:r>
              <a:rPr lang="en-US" sz="2400" i="1" dirty="0" smtClean="0">
                <a:solidFill>
                  <a:srgbClr val="3F3F3F"/>
                </a:solidFill>
              </a:rPr>
              <a:t>Banerjee A, </a:t>
            </a:r>
            <a:r>
              <a:rPr lang="en-US" sz="2400" i="1" dirty="0" err="1" smtClean="0">
                <a:solidFill>
                  <a:srgbClr val="3F3F3F"/>
                </a:solidFill>
              </a:rPr>
              <a:t>Dolado</a:t>
            </a:r>
            <a:r>
              <a:rPr lang="en-US" sz="2400" i="1" dirty="0" smtClean="0">
                <a:solidFill>
                  <a:srgbClr val="3F3F3F"/>
                </a:solidFill>
              </a:rPr>
              <a:t> J J, Galbraith J W, et al. Co-integration, </a:t>
            </a:r>
            <a:r>
              <a:rPr lang="en-US" sz="2400" i="1" dirty="0" err="1" smtClean="0">
                <a:solidFill>
                  <a:srgbClr val="3F3F3F"/>
                </a:solidFill>
              </a:rPr>
              <a:t>erroe</a:t>
            </a:r>
            <a:r>
              <a:rPr lang="en-US" sz="2400" i="1" dirty="0" smtClean="0">
                <a:solidFill>
                  <a:srgbClr val="3F3F3F"/>
                </a:solidFill>
              </a:rPr>
              <a:t> correction and the </a:t>
            </a:r>
            <a:r>
              <a:rPr lang="en-US" sz="2400" i="1" dirty="0" err="1" smtClean="0">
                <a:solidFill>
                  <a:srgbClr val="3F3F3F"/>
                </a:solidFill>
              </a:rPr>
              <a:t>ecnometric</a:t>
            </a:r>
            <a:r>
              <a:rPr lang="en-US" sz="2400" i="1" dirty="0" smtClean="0">
                <a:solidFill>
                  <a:srgbClr val="3F3F3F"/>
                </a:solidFill>
              </a:rPr>
              <a:t> analysis of non-stationary data</a:t>
            </a:r>
            <a:endParaRPr lang="en-US" sz="2400" i="1" dirty="0">
              <a:solidFill>
                <a:srgbClr val="3F3F3F"/>
              </a:solidFill>
            </a:endParaRP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Principle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en-US"/>
              <a:t>CHART - GOOGLE FINANCE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17500" rtl="0">
              <a:buClr>
                <a:srgbClr val="3F3F3F"/>
              </a:buClr>
              <a:buSzPct val="100000"/>
              <a:buFont typeface="Arial"/>
              <a:buChar char="❖"/>
            </a:pPr>
            <a:r>
              <a:rPr lang="en-US" sz="2400" dirty="0">
                <a:solidFill>
                  <a:srgbClr val="3F3F3F"/>
                </a:solidFill>
              </a:rPr>
              <a:t>1. Find divergences of highly correlated pairs</a:t>
            </a:r>
          </a:p>
          <a:p>
            <a:pPr marL="342900" lvl="0" indent="-317500" rtl="0">
              <a:buClr>
                <a:srgbClr val="3F3F3F"/>
              </a:buClr>
              <a:buSzPct val="100000"/>
              <a:buFont typeface="Arial"/>
              <a:buChar char="❖"/>
            </a:pPr>
            <a:r>
              <a:rPr lang="en-US" sz="2400" dirty="0">
                <a:solidFill>
                  <a:srgbClr val="3F3F3F"/>
                </a:solidFill>
              </a:rPr>
              <a:t>2. Make money when they converge</a:t>
            </a:r>
          </a:p>
          <a:p>
            <a:endParaRPr dirty="0"/>
          </a:p>
        </p:txBody>
      </p:sp>
      <p:pic>
        <p:nvPicPr>
          <p:cNvPr id="6" name="Picture 2" descr="C:\Users\jmob\Documents\My Dropbox\Lucena\Pairs Webinar\Fig 1, Up Market Pai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24742" cy="35063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324600" y="2943787"/>
            <a:ext cx="1" cy="252966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34200" y="2943787"/>
            <a:ext cx="1" cy="2529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6119336"/>
            <a:ext cx="1574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24 Aug 2012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C, buy 58.24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HIG, sell 62.12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6119336"/>
            <a:ext cx="1574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10 Sep 2012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C, sell 71.20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HIG, buy 58.12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Part 1: Find pairs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en-US" dirty="0"/>
              <a:t>EXAMPLE OF </a:t>
            </a:r>
            <a:r>
              <a:rPr lang="en-US" dirty="0" smtClean="0">
                <a:solidFill>
                  <a:srgbClr val="FF0000"/>
                </a:solidFill>
              </a:rPr>
              <a:t>___ &amp; 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 rtl="0">
              <a:buClr>
                <a:srgbClr val="3F3F3F"/>
              </a:buClr>
              <a:buSzPct val="100000"/>
              <a:buFont typeface="Arial"/>
              <a:buChar char="❖"/>
            </a:pPr>
            <a:r>
              <a:rPr lang="en-US" sz="2400" dirty="0">
                <a:solidFill>
                  <a:srgbClr val="3F3F3F"/>
                </a:solidFill>
              </a:rPr>
              <a:t>1. Calculate correlation of </a:t>
            </a:r>
            <a:r>
              <a:rPr lang="en-US" sz="2400" dirty="0" smtClean="0">
                <a:solidFill>
                  <a:srgbClr val="3F3F3F"/>
                </a:solidFill>
              </a:rPr>
              <a:t>returns</a:t>
            </a:r>
            <a:endParaRPr lang="en-US" sz="2400" dirty="0">
              <a:solidFill>
                <a:srgbClr val="3F3F3F"/>
              </a:solidFill>
            </a:endParaRPr>
          </a:p>
          <a:p>
            <a:pPr marL="342900" lvl="0" indent="-342900" rtl="0">
              <a:buClr>
                <a:srgbClr val="3F3F3F"/>
              </a:buClr>
              <a:buSzPct val="100000"/>
              <a:buFont typeface="Arial"/>
              <a:buChar char="❖"/>
            </a:pPr>
            <a:r>
              <a:rPr lang="en-US" sz="2400" dirty="0">
                <a:solidFill>
                  <a:srgbClr val="3F3F3F"/>
                </a:solidFill>
              </a:rPr>
              <a:t>2. Find </a:t>
            </a:r>
            <a:r>
              <a:rPr lang="en-US" sz="2400" dirty="0" smtClean="0">
                <a:solidFill>
                  <a:srgbClr val="3F3F3F"/>
                </a:solidFill>
              </a:rPr>
              <a:t>highly correlated pairs</a:t>
            </a:r>
            <a:endParaRPr lang="en-US" sz="2400" dirty="0">
              <a:solidFill>
                <a:srgbClr val="3F3F3F"/>
              </a:solidFill>
            </a:endParaRPr>
          </a:p>
          <a:p>
            <a:pPr marL="342900" lvl="0" indent="-342900" rtl="0">
              <a:buClr>
                <a:srgbClr val="3F3F3F"/>
              </a:buClr>
              <a:buSzPct val="100000"/>
              <a:buFont typeface="Arial"/>
              <a:buChar char="❖"/>
            </a:pPr>
            <a:r>
              <a:rPr lang="en-US" sz="2400" dirty="0">
                <a:solidFill>
                  <a:srgbClr val="3F3F3F"/>
                </a:solidFill>
              </a:rPr>
              <a:t>3. </a:t>
            </a:r>
            <a:r>
              <a:rPr lang="en-US" sz="2400" dirty="0" smtClean="0">
                <a:solidFill>
                  <a:srgbClr val="3F3F3F"/>
                </a:solidFill>
              </a:rPr>
              <a:t>Find best fit line and average and standard deviation of distances from line</a:t>
            </a:r>
            <a:endParaRPr lang="en-US" sz="2400" dirty="0">
              <a:solidFill>
                <a:srgbClr val="3F3F3F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60" name="Shape 60"/>
          <p:cNvSpPr/>
          <p:nvPr/>
        </p:nvSpPr>
        <p:spPr>
          <a:xfrm>
            <a:off x="228600" y="3429000"/>
            <a:ext cx="8593426" cy="3276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4F81BD"/>
            </a:solidFill>
          </a:ln>
        </p:spPr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Part 2: Select Pairs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EXAMPLE OF </a:t>
            </a:r>
            <a:r>
              <a:rPr lang="en-US" dirty="0" smtClean="0">
                <a:solidFill>
                  <a:srgbClr val="FF0000"/>
                </a:solidFill>
              </a:rPr>
              <a:t>___ &amp; ___</a:t>
            </a:r>
          </a:p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 rtl="0">
              <a:spcBef>
                <a:spcPts val="480"/>
              </a:spcBef>
              <a:buClr>
                <a:schemeClr val="accent6"/>
              </a:buClr>
              <a:buSzPct val="85714"/>
              <a:buFont typeface="Arial"/>
              <a:buChar char="❖"/>
            </a:pPr>
            <a:r>
              <a:rPr lang="en-US" dirty="0">
                <a:solidFill>
                  <a:srgbClr val="3F3F3F"/>
                </a:solidFill>
              </a:rPr>
              <a:t>1. Generate </a:t>
            </a:r>
            <a:r>
              <a:rPr lang="en-US" b="1" dirty="0">
                <a:solidFill>
                  <a:srgbClr val="3F3F3F"/>
                </a:solidFill>
              </a:rPr>
              <a:t>residual </a:t>
            </a:r>
            <a:r>
              <a:rPr lang="en-US" b="1" dirty="0" smtClean="0">
                <a:solidFill>
                  <a:srgbClr val="3F3F3F"/>
                </a:solidFill>
              </a:rPr>
              <a:t>spread </a:t>
            </a:r>
            <a:r>
              <a:rPr lang="en-US" dirty="0" smtClean="0">
                <a:solidFill>
                  <a:srgbClr val="3F3F3F"/>
                </a:solidFill>
              </a:rPr>
              <a:t>(distance from best fit line)</a:t>
            </a:r>
            <a:endParaRPr lang="en-US" dirty="0">
              <a:solidFill>
                <a:srgbClr val="3F3F3F"/>
              </a:solidFill>
            </a:endParaRPr>
          </a:p>
          <a:p>
            <a:pPr marL="742950" lvl="1" indent="-285750" rtl="0">
              <a:spcBef>
                <a:spcPts val="480"/>
              </a:spcBef>
              <a:buClr>
                <a:schemeClr val="accent6"/>
              </a:buClr>
              <a:buSzPct val="85714"/>
              <a:buFont typeface="Arial"/>
              <a:buChar char="❖"/>
            </a:pPr>
            <a:r>
              <a:rPr lang="en-US" dirty="0">
                <a:solidFill>
                  <a:srgbClr val="3F3F3F"/>
                </a:solidFill>
              </a:rPr>
              <a:t>2. Select pairs with more </a:t>
            </a:r>
            <a:r>
              <a:rPr lang="en-US" dirty="0" smtClean="0">
                <a:solidFill>
                  <a:srgbClr val="3F3F3F"/>
                </a:solidFill>
              </a:rPr>
              <a:t>crossings and larger standard deviation</a:t>
            </a:r>
            <a:endParaRPr lang="en-US" dirty="0">
              <a:solidFill>
                <a:srgbClr val="3F3F3F"/>
              </a:solidFill>
            </a:endParaRPr>
          </a:p>
          <a:p>
            <a:endParaRPr dirty="0"/>
          </a:p>
        </p:txBody>
      </p:sp>
      <p:sp>
        <p:nvSpPr>
          <p:cNvPr id="68" name="Shape 68"/>
          <p:cNvSpPr/>
          <p:nvPr/>
        </p:nvSpPr>
        <p:spPr>
          <a:xfrm>
            <a:off x="609600" y="3178948"/>
            <a:ext cx="7866272" cy="33742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95947" y="21152"/>
            <a:ext cx="8229600" cy="5122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Part 3: Trade pairs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rgbClr val="FF0000"/>
                </a:solidFill>
              </a:rPr>
              <a:t>___ &amp; 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 rtl="0">
              <a:spcBef>
                <a:spcPts val="480"/>
              </a:spcBef>
              <a:buClr>
                <a:schemeClr val="accent6"/>
              </a:buClr>
              <a:buSzPct val="85714"/>
              <a:buFont typeface="Arial"/>
              <a:buChar char="❖"/>
            </a:pPr>
            <a:r>
              <a:rPr lang="en-US" b="1" dirty="0">
                <a:solidFill>
                  <a:srgbClr val="3F3F3F"/>
                </a:solidFill>
              </a:rPr>
              <a:t>Entry: </a:t>
            </a:r>
            <a:r>
              <a:rPr lang="en-US" dirty="0">
                <a:solidFill>
                  <a:srgbClr val="3F3F3F"/>
                </a:solidFill>
              </a:rPr>
              <a:t>residual spread reaches ±1.0 std</a:t>
            </a:r>
          </a:p>
          <a:p>
            <a:pPr marL="742950" lvl="1" indent="-285750" rtl="0">
              <a:spcBef>
                <a:spcPts val="480"/>
              </a:spcBef>
              <a:buClr>
                <a:schemeClr val="accent6"/>
              </a:buClr>
              <a:buSzPct val="85714"/>
              <a:buFont typeface="Arial"/>
              <a:buChar char="❖"/>
            </a:pPr>
            <a:r>
              <a:rPr lang="en-US" b="1" dirty="0">
                <a:solidFill>
                  <a:srgbClr val="3F3F3F"/>
                </a:solidFill>
              </a:rPr>
              <a:t>Exit: </a:t>
            </a:r>
            <a:r>
              <a:rPr lang="en-US" dirty="0">
                <a:solidFill>
                  <a:srgbClr val="3F3F3F"/>
                </a:solidFill>
              </a:rPr>
              <a:t>residual spread crosses 0.0</a:t>
            </a:r>
          </a:p>
          <a:p>
            <a:endParaRPr dirty="0"/>
          </a:p>
        </p:txBody>
      </p:sp>
      <p:sp>
        <p:nvSpPr>
          <p:cNvPr id="76" name="Shape 76"/>
          <p:cNvSpPr/>
          <p:nvPr/>
        </p:nvSpPr>
        <p:spPr>
          <a:xfrm>
            <a:off x="948987" y="2741601"/>
            <a:ext cx="7384775" cy="3430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Result: </a:t>
            </a:r>
            <a:r>
              <a:rPr lang="en-US" dirty="0" smtClean="0"/>
              <a:t>Event study</a:t>
            </a:r>
            <a:endParaRPr lang="en-US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95945" y="1143000"/>
            <a:ext cx="8090852" cy="4750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accent6"/>
              </a:buClr>
              <a:buSzPct val="100000"/>
              <a:buFont typeface="Arial"/>
              <a:buChar char="❖"/>
            </a:pPr>
            <a:r>
              <a:rPr lang="en-US" sz="2400" dirty="0" smtClean="0">
                <a:solidFill>
                  <a:srgbClr val="3F3F3F"/>
                </a:solidFill>
              </a:rPr>
              <a:t>Correlated Pairs Event Study Results</a:t>
            </a:r>
            <a:endParaRPr dirty="0"/>
          </a:p>
        </p:txBody>
      </p:sp>
      <p:pic>
        <p:nvPicPr>
          <p:cNvPr id="3" name="Picture 2" descr="Screenshot 2014-06-05 06.29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010400" cy="4806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21014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Result: Backtest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95945" y="1143000"/>
            <a:ext cx="8090852" cy="4750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accent6"/>
              </a:buClr>
              <a:buSzPct val="100000"/>
              <a:buFont typeface="Arial"/>
              <a:buChar char="❖"/>
            </a:pPr>
            <a:r>
              <a:rPr lang="en-US" sz="2400" dirty="0" smtClean="0">
                <a:solidFill>
                  <a:srgbClr val="3F3F3F"/>
                </a:solidFill>
              </a:rPr>
              <a:t>Correlated Pairs </a:t>
            </a:r>
            <a:r>
              <a:rPr lang="en-US" sz="2400" dirty="0" err="1" smtClean="0">
                <a:solidFill>
                  <a:srgbClr val="3F3F3F"/>
                </a:solidFill>
              </a:rPr>
              <a:t>Backtest</a:t>
            </a:r>
            <a:r>
              <a:rPr lang="en-US" sz="2400" dirty="0" smtClean="0">
                <a:solidFill>
                  <a:srgbClr val="3F3F3F"/>
                </a:solidFill>
              </a:rPr>
              <a:t> Results, Jan 08 – Jan14</a:t>
            </a:r>
            <a:endParaRPr lang="en-US" sz="2400" dirty="0">
              <a:solidFill>
                <a:srgbClr val="3F3F3F"/>
              </a:solidFill>
            </a:endParaRPr>
          </a:p>
          <a:p>
            <a:endParaRPr dirty="0"/>
          </a:p>
        </p:txBody>
      </p:sp>
      <p:pic>
        <p:nvPicPr>
          <p:cNvPr id="2" name="Picture 1" descr="back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6566"/>
            <a:ext cx="7973070" cy="43504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Result: Backtest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95945" y="1143000"/>
            <a:ext cx="8090852" cy="4750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accent6"/>
              </a:buClr>
              <a:buSzPct val="100000"/>
              <a:buFont typeface="Arial"/>
              <a:buChar char="❖"/>
            </a:pPr>
            <a:r>
              <a:rPr lang="en-US" sz="2400" dirty="0" smtClean="0">
                <a:solidFill>
                  <a:srgbClr val="3F3F3F"/>
                </a:solidFill>
              </a:rPr>
              <a:t>Correlated Pairs </a:t>
            </a:r>
            <a:r>
              <a:rPr lang="en-US" sz="2400" dirty="0" err="1" smtClean="0">
                <a:solidFill>
                  <a:srgbClr val="3F3F3F"/>
                </a:solidFill>
              </a:rPr>
              <a:t>Backtest</a:t>
            </a:r>
            <a:r>
              <a:rPr lang="en-US" sz="2400" dirty="0" smtClean="0">
                <a:solidFill>
                  <a:srgbClr val="3F3F3F"/>
                </a:solidFill>
              </a:rPr>
              <a:t> Results, Jan 08 – Jan 10</a:t>
            </a:r>
            <a:endParaRPr lang="en-US" sz="2400" dirty="0">
              <a:solidFill>
                <a:srgbClr val="3F3F3F"/>
              </a:solidFill>
            </a:endParaRPr>
          </a:p>
          <a:p>
            <a:endParaRPr dirty="0"/>
          </a:p>
        </p:txBody>
      </p:sp>
      <p:pic>
        <p:nvPicPr>
          <p:cNvPr id="3" name="Picture 2" descr="secret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983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628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Theory (Mathematics / Statistics)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introduction</a:t>
            </a:r>
          </a:p>
          <a:p>
            <a:pPr lvl="1"/>
            <a:r>
              <a:rPr lang="en-US" dirty="0" smtClean="0"/>
              <a:t>Co-integration</a:t>
            </a:r>
          </a:p>
          <a:p>
            <a:pPr lvl="1"/>
            <a:r>
              <a:rPr lang="en-US" dirty="0" smtClean="0"/>
              <a:t>Error correction</a:t>
            </a:r>
          </a:p>
          <a:p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construction</a:t>
            </a:r>
          </a:p>
          <a:p>
            <a:pPr lvl="1"/>
            <a:r>
              <a:rPr lang="en-US" b="1" dirty="0" smtClean="0"/>
              <a:t>Correlation</a:t>
            </a:r>
            <a:r>
              <a:rPr lang="en-US" dirty="0" smtClean="0"/>
              <a:t>, to define co-integration</a:t>
            </a:r>
            <a:endParaRPr lang="en-US" dirty="0"/>
          </a:p>
          <a:p>
            <a:pPr lvl="1"/>
            <a:r>
              <a:rPr lang="en-US" dirty="0" smtClean="0"/>
              <a:t>Error correction, </a:t>
            </a:r>
            <a:r>
              <a:rPr lang="en-US" b="1" dirty="0" smtClean="0"/>
              <a:t>proof</a:t>
            </a:r>
            <a:r>
              <a:rPr lang="en-US" dirty="0" smtClean="0"/>
              <a:t> by time series analysis</a:t>
            </a:r>
          </a:p>
          <a:p>
            <a:pPr lvl="1"/>
            <a:r>
              <a:rPr lang="en-US" dirty="0" smtClean="0"/>
              <a:t>Residual spread, orthogonal distance regression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40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329</Words>
  <Application>Microsoft Macintosh PowerPoint</Application>
  <PresentationFormat>On-screen Show (4:3)</PresentationFormat>
  <Paragraphs>64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Sky</vt:lpstr>
      <vt:lpstr>Pairs Trading: Implements and analysis</vt:lpstr>
      <vt:lpstr>Principle</vt:lpstr>
      <vt:lpstr>Part 1: Find pairs</vt:lpstr>
      <vt:lpstr>Part 2: Select Pairs</vt:lpstr>
      <vt:lpstr>Part 3: Trade pairs</vt:lpstr>
      <vt:lpstr>Result: Event study</vt:lpstr>
      <vt:lpstr>Result: Backtest</vt:lpstr>
      <vt:lpstr>Result: Backtest</vt:lpstr>
      <vt:lpstr>What I did - 1</vt:lpstr>
      <vt:lpstr>What I did - 2</vt:lpstr>
      <vt:lpstr>What I did - 3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Lucena Research</dc:title>
  <dc:creator>jmob-server</dc:creator>
  <cp:lastModifiedBy>Weiyi</cp:lastModifiedBy>
  <cp:revision>14</cp:revision>
  <dcterms:modified xsi:type="dcterms:W3CDTF">2014-06-04T23:19:31Z</dcterms:modified>
</cp:coreProperties>
</file>