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68" r:id="rId4"/>
    <p:sldId id="270" r:id="rId5"/>
    <p:sldId id="271" r:id="rId6"/>
    <p:sldId id="269" r:id="rId7"/>
    <p:sldId id="262" r:id="rId8"/>
    <p:sldId id="263" r:id="rId9"/>
    <p:sldId id="264" r:id="rId10"/>
    <p:sldId id="265" r:id="rId11"/>
    <p:sldId id="266" r:id="rId12"/>
    <p:sldId id="267" r:id="rId13"/>
    <p:sldId id="259" r:id="rId14"/>
    <p:sldId id="26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47319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CBA4B-1848-4708-B2B5-D92574216F31}"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245790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3632287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251958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1575352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3721169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4084982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2988773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332941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270386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CBA4B-1848-4708-B2B5-D92574216F31}"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366730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2CBA4B-1848-4708-B2B5-D92574216F31}"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415562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2CBA4B-1848-4708-B2B5-D92574216F31}" type="datetimeFigureOut">
              <a:rPr lang="en-IN" smtClean="0"/>
              <a:t>21-12-2021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35656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2CBA4B-1848-4708-B2B5-D92574216F31}" type="datetimeFigureOut">
              <a:rPr lang="en-IN" smtClean="0"/>
              <a:t>21-12-2021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83274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CBA4B-1848-4708-B2B5-D92574216F31}" type="datetimeFigureOut">
              <a:rPr lang="en-IN" smtClean="0"/>
              <a:t>21-12-2021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19414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CBA4B-1848-4708-B2B5-D92574216F31}"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311635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CBA4B-1848-4708-B2B5-D92574216F31}"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068B5F-5E5D-44CF-91BA-B4131821E7AF}" type="slidenum">
              <a:rPr lang="en-IN" smtClean="0"/>
              <a:t>‹#›</a:t>
            </a:fld>
            <a:endParaRPr lang="en-IN"/>
          </a:p>
        </p:txBody>
      </p:sp>
    </p:spTree>
    <p:extLst>
      <p:ext uri="{BB962C8B-B14F-4D97-AF65-F5344CB8AC3E}">
        <p14:creationId xmlns:p14="http://schemas.microsoft.com/office/powerpoint/2010/main" val="313556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2CBA4B-1848-4708-B2B5-D92574216F31}" type="datetimeFigureOut">
              <a:rPr lang="en-IN" smtClean="0"/>
              <a:t>21-12-2021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068B5F-5E5D-44CF-91BA-B4131821E7AF}" type="slidenum">
              <a:rPr lang="en-IN" smtClean="0"/>
              <a:t>‹#›</a:t>
            </a:fld>
            <a:endParaRPr lang="en-IN"/>
          </a:p>
        </p:txBody>
      </p:sp>
    </p:spTree>
    <p:extLst>
      <p:ext uri="{BB962C8B-B14F-4D97-AF65-F5344CB8AC3E}">
        <p14:creationId xmlns:p14="http://schemas.microsoft.com/office/powerpoint/2010/main" val="3264183411"/>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6088-5EF3-4AB7-B2C1-9A9B18CE7E60}"/>
              </a:ext>
            </a:extLst>
          </p:cNvPr>
          <p:cNvSpPr>
            <a:spLocks noGrp="1"/>
          </p:cNvSpPr>
          <p:nvPr>
            <p:ph type="ctrTitle"/>
          </p:nvPr>
        </p:nvSpPr>
        <p:spPr>
          <a:xfrm>
            <a:off x="2182676" y="1317925"/>
            <a:ext cx="8574622" cy="919249"/>
          </a:xfrm>
        </p:spPr>
        <p:txBody>
          <a:bodyPr>
            <a:noAutofit/>
          </a:bodyPr>
          <a:lstStyle/>
          <a:p>
            <a:r>
              <a:rPr lang="en-IN" sz="9600" dirty="0">
                <a:solidFill>
                  <a:schemeClr val="bg1"/>
                </a:solidFill>
                <a:highlight>
                  <a:srgbClr val="000000"/>
                </a:highlight>
              </a:rPr>
              <a:t>E-Grocery Store</a:t>
            </a:r>
          </a:p>
        </p:txBody>
      </p:sp>
      <p:sp>
        <p:nvSpPr>
          <p:cNvPr id="3" name="Subtitle 2">
            <a:extLst>
              <a:ext uri="{FF2B5EF4-FFF2-40B4-BE49-F238E27FC236}">
                <a16:creationId xmlns:a16="http://schemas.microsoft.com/office/drawing/2014/main" id="{540B341A-59E1-4CB9-9F6E-52A75A1E14E6}"/>
              </a:ext>
            </a:extLst>
          </p:cNvPr>
          <p:cNvSpPr>
            <a:spLocks noGrp="1"/>
          </p:cNvSpPr>
          <p:nvPr>
            <p:ph type="subTitle" idx="1"/>
          </p:nvPr>
        </p:nvSpPr>
        <p:spPr>
          <a:xfrm>
            <a:off x="3382392" y="2415136"/>
            <a:ext cx="5584054" cy="3506269"/>
          </a:xfrm>
        </p:spPr>
        <p:txBody>
          <a:bodyPr>
            <a:noAutofit/>
          </a:bodyPr>
          <a:lstStyle/>
          <a:p>
            <a:r>
              <a:rPr lang="en-IN" sz="4000" dirty="0"/>
              <a:t>Team Members</a:t>
            </a:r>
          </a:p>
          <a:p>
            <a:pPr marL="342900" indent="-342900">
              <a:buFont typeface="Wingdings" panose="05000000000000000000" pitchFamily="2" charset="2"/>
              <a:buChar char="Ø"/>
            </a:pPr>
            <a:r>
              <a:rPr lang="en-IN" sz="4000" dirty="0"/>
              <a:t>Dhana Lakshmi</a:t>
            </a:r>
          </a:p>
          <a:p>
            <a:pPr marL="342900" indent="-342900">
              <a:buFont typeface="Wingdings" panose="05000000000000000000" pitchFamily="2" charset="2"/>
              <a:buChar char="Ø"/>
            </a:pPr>
            <a:r>
              <a:rPr lang="en-GB" sz="4000" dirty="0"/>
              <a:t>Dileep Kumar</a:t>
            </a:r>
          </a:p>
          <a:p>
            <a:pPr marL="342900" indent="-342900">
              <a:buFont typeface="Wingdings" panose="05000000000000000000" pitchFamily="2" charset="2"/>
              <a:buChar char="Ø"/>
            </a:pPr>
            <a:r>
              <a:rPr lang="en-GB" sz="4000" dirty="0"/>
              <a:t>Harshada Hole</a:t>
            </a:r>
          </a:p>
          <a:p>
            <a:pPr marL="342900" indent="-342900">
              <a:buFont typeface="Wingdings" panose="05000000000000000000" pitchFamily="2" charset="2"/>
              <a:buChar char="Ø"/>
            </a:pPr>
            <a:r>
              <a:rPr lang="en-GB" sz="4000" dirty="0" err="1"/>
              <a:t>Sonu</a:t>
            </a:r>
            <a:r>
              <a:rPr lang="en-GB" sz="4000" dirty="0"/>
              <a:t> Kumar</a:t>
            </a:r>
          </a:p>
          <a:p>
            <a:endParaRPr lang="en-GB" sz="4000" dirty="0"/>
          </a:p>
          <a:p>
            <a:pPr marL="342900" indent="-342900">
              <a:buFont typeface="Wingdings" panose="05000000000000000000" pitchFamily="2" charset="2"/>
              <a:buChar char="Ø"/>
            </a:pPr>
            <a:endParaRPr lang="en-GB" sz="4000" dirty="0"/>
          </a:p>
          <a:p>
            <a:pPr marL="342900" indent="-342900">
              <a:buFont typeface="Wingdings" panose="05000000000000000000" pitchFamily="2" charset="2"/>
              <a:buChar char="Ø"/>
            </a:pPr>
            <a:endParaRPr lang="en-IN" sz="4000" dirty="0"/>
          </a:p>
          <a:p>
            <a:pPr marL="342900" indent="-342900">
              <a:buFont typeface="Wingdings" panose="05000000000000000000" pitchFamily="2" charset="2"/>
              <a:buChar char="Ø"/>
            </a:pPr>
            <a:endParaRPr lang="en-IN" sz="4000" dirty="0"/>
          </a:p>
        </p:txBody>
      </p:sp>
    </p:spTree>
    <p:extLst>
      <p:ext uri="{BB962C8B-B14F-4D97-AF65-F5344CB8AC3E}">
        <p14:creationId xmlns:p14="http://schemas.microsoft.com/office/powerpoint/2010/main" val="161027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4D7-8207-4FC1-B5AB-CC36CCD9762B}"/>
              </a:ext>
            </a:extLst>
          </p:cNvPr>
          <p:cNvSpPr>
            <a:spLocks noGrp="1"/>
          </p:cNvSpPr>
          <p:nvPr>
            <p:ph type="title"/>
          </p:nvPr>
        </p:nvSpPr>
        <p:spPr>
          <a:xfrm>
            <a:off x="1484311" y="685801"/>
            <a:ext cx="10018713" cy="663606"/>
          </a:xfrm>
        </p:spPr>
        <p:txBody>
          <a:bodyPr>
            <a:normAutofit fontScale="90000"/>
          </a:bodyPr>
          <a:lstStyle/>
          <a:p>
            <a:r>
              <a:rPr lang="en-GB" sz="4000" b="1" dirty="0"/>
              <a:t>Address Module </a:t>
            </a:r>
            <a:br>
              <a:rPr lang="en-GB" sz="4000" b="1" dirty="0"/>
            </a:br>
            <a:endParaRPr lang="en-IN" dirty="0"/>
          </a:p>
        </p:txBody>
      </p:sp>
      <p:sp>
        <p:nvSpPr>
          <p:cNvPr id="3" name="Content Placeholder 2">
            <a:extLst>
              <a:ext uri="{FF2B5EF4-FFF2-40B4-BE49-F238E27FC236}">
                <a16:creationId xmlns:a16="http://schemas.microsoft.com/office/drawing/2014/main" id="{066FE4F9-B88A-4871-84CC-4387F9450B34}"/>
              </a:ext>
            </a:extLst>
          </p:cNvPr>
          <p:cNvSpPr>
            <a:spLocks noGrp="1"/>
          </p:cNvSpPr>
          <p:nvPr>
            <p:ph idx="1"/>
          </p:nvPr>
        </p:nvSpPr>
        <p:spPr>
          <a:xfrm>
            <a:off x="1484311" y="-426128"/>
            <a:ext cx="10018713" cy="5720179"/>
          </a:xfrm>
        </p:spPr>
        <p:txBody>
          <a:bodyPr/>
          <a:lstStyle/>
          <a:p>
            <a:r>
              <a:rPr lang="en-US" i="0" dirty="0">
                <a:solidFill>
                  <a:srgbClr val="202124"/>
                </a:solidFill>
                <a:effectLst/>
                <a:latin typeface="Google Sans Text"/>
              </a:rPr>
              <a:t>The address module makes storing, validating, displaying and publishing of addresses – international postal locations – efficient and uniform by providing a readymade input form with all the necessary fields included.</a:t>
            </a:r>
            <a:endParaRPr lang="en-IN" dirty="0"/>
          </a:p>
        </p:txBody>
      </p:sp>
    </p:spTree>
    <p:extLst>
      <p:ext uri="{BB962C8B-B14F-4D97-AF65-F5344CB8AC3E}">
        <p14:creationId xmlns:p14="http://schemas.microsoft.com/office/powerpoint/2010/main" val="354186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1853-CAF6-48A6-993F-25A32C5C0B72}"/>
              </a:ext>
            </a:extLst>
          </p:cNvPr>
          <p:cNvSpPr>
            <a:spLocks noGrp="1"/>
          </p:cNvSpPr>
          <p:nvPr>
            <p:ph type="title"/>
          </p:nvPr>
        </p:nvSpPr>
        <p:spPr>
          <a:xfrm>
            <a:off x="1484311" y="685801"/>
            <a:ext cx="10018713" cy="885548"/>
          </a:xfrm>
        </p:spPr>
        <p:txBody>
          <a:bodyPr>
            <a:normAutofit fontScale="90000"/>
          </a:bodyPr>
          <a:lstStyle/>
          <a:p>
            <a:r>
              <a:rPr lang="en-GB" sz="4000" b="1" dirty="0"/>
              <a:t>Cart Module</a:t>
            </a:r>
            <a:br>
              <a:rPr lang="en-GB" sz="4000" b="1" dirty="0"/>
            </a:br>
            <a:endParaRPr lang="en-IN" dirty="0"/>
          </a:p>
        </p:txBody>
      </p:sp>
      <p:sp>
        <p:nvSpPr>
          <p:cNvPr id="3" name="Content Placeholder 2">
            <a:extLst>
              <a:ext uri="{FF2B5EF4-FFF2-40B4-BE49-F238E27FC236}">
                <a16:creationId xmlns:a16="http://schemas.microsoft.com/office/drawing/2014/main" id="{AB4095A4-7A77-4C5A-9F9A-50C0FA015B2C}"/>
              </a:ext>
            </a:extLst>
          </p:cNvPr>
          <p:cNvSpPr>
            <a:spLocks noGrp="1"/>
          </p:cNvSpPr>
          <p:nvPr>
            <p:ph idx="1"/>
          </p:nvPr>
        </p:nvSpPr>
        <p:spPr>
          <a:xfrm>
            <a:off x="1484310" y="811566"/>
            <a:ext cx="10018713" cy="3124201"/>
          </a:xfrm>
        </p:spPr>
        <p:txBody>
          <a:bodyPr/>
          <a:lstStyle/>
          <a:p>
            <a:r>
              <a:rPr lang="en-US" i="0" dirty="0">
                <a:solidFill>
                  <a:srgbClr val="202124"/>
                </a:solidFill>
                <a:effectLst/>
                <a:latin typeface="Google Sans Text"/>
              </a:rPr>
              <a:t>Cart module represents shopping cart management system. ... Cart module manages customers accumulated list of items, calculates a total for the order, including shipping and handling charges and the associated taxes.</a:t>
            </a:r>
            <a:endParaRPr lang="en-IN" dirty="0"/>
          </a:p>
        </p:txBody>
      </p:sp>
    </p:spTree>
    <p:extLst>
      <p:ext uri="{BB962C8B-B14F-4D97-AF65-F5344CB8AC3E}">
        <p14:creationId xmlns:p14="http://schemas.microsoft.com/office/powerpoint/2010/main" val="200340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D6E1-084D-49CE-93C1-3F6A5532BE28}"/>
              </a:ext>
            </a:extLst>
          </p:cNvPr>
          <p:cNvSpPr>
            <a:spLocks noGrp="1"/>
          </p:cNvSpPr>
          <p:nvPr>
            <p:ph type="title"/>
          </p:nvPr>
        </p:nvSpPr>
        <p:spPr>
          <a:xfrm>
            <a:off x="1484311" y="685801"/>
            <a:ext cx="10018713" cy="707994"/>
          </a:xfrm>
        </p:spPr>
        <p:txBody>
          <a:bodyPr>
            <a:normAutofit fontScale="90000"/>
          </a:bodyPr>
          <a:lstStyle/>
          <a:p>
            <a:r>
              <a:rPr lang="en-GB" sz="4000" b="1" dirty="0"/>
              <a:t>Order Module</a:t>
            </a:r>
            <a:br>
              <a:rPr lang="en-IN" sz="4000" dirty="0"/>
            </a:br>
            <a:endParaRPr lang="en-IN" dirty="0"/>
          </a:p>
        </p:txBody>
      </p:sp>
      <p:sp>
        <p:nvSpPr>
          <p:cNvPr id="3" name="Content Placeholder 2">
            <a:extLst>
              <a:ext uri="{FF2B5EF4-FFF2-40B4-BE49-F238E27FC236}">
                <a16:creationId xmlns:a16="http://schemas.microsoft.com/office/drawing/2014/main" id="{ED4FD7D2-6835-4D93-A527-3DE164286422}"/>
              </a:ext>
            </a:extLst>
          </p:cNvPr>
          <p:cNvSpPr>
            <a:spLocks noGrp="1"/>
          </p:cNvSpPr>
          <p:nvPr>
            <p:ph idx="1"/>
          </p:nvPr>
        </p:nvSpPr>
        <p:spPr>
          <a:xfrm>
            <a:off x="1484310" y="-470516"/>
            <a:ext cx="10420645" cy="5968753"/>
          </a:xfrm>
        </p:spPr>
        <p:txBody>
          <a:bodyPr/>
          <a:lstStyle/>
          <a:p>
            <a:r>
              <a:rPr lang="en-US" i="0" dirty="0">
                <a:solidFill>
                  <a:srgbClr val="202124"/>
                </a:solidFill>
                <a:effectLst/>
                <a:latin typeface="Google Sans Text"/>
              </a:rPr>
              <a:t>An ordering module allows you to change the order that a collection of items appear in cart and we can proceed for order.</a:t>
            </a:r>
            <a:endParaRPr lang="en-IN" dirty="0"/>
          </a:p>
        </p:txBody>
      </p:sp>
    </p:spTree>
    <p:extLst>
      <p:ext uri="{BB962C8B-B14F-4D97-AF65-F5344CB8AC3E}">
        <p14:creationId xmlns:p14="http://schemas.microsoft.com/office/powerpoint/2010/main" val="181676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5A1E44-F68B-485F-92FB-DBCD8CCF68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48" r="1890" b="9315"/>
          <a:stretch/>
        </p:blipFill>
        <p:spPr>
          <a:xfrm>
            <a:off x="2095130" y="523783"/>
            <a:ext cx="9135122" cy="5854824"/>
          </a:xfrm>
        </p:spPr>
      </p:pic>
    </p:spTree>
    <p:extLst>
      <p:ext uri="{BB962C8B-B14F-4D97-AF65-F5344CB8AC3E}">
        <p14:creationId xmlns:p14="http://schemas.microsoft.com/office/powerpoint/2010/main" val="189040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3D584F-0E74-4AB1-9623-A0AD7E8ED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6857" y="159798"/>
            <a:ext cx="9925235" cy="6489577"/>
          </a:xfrm>
        </p:spPr>
      </p:pic>
    </p:spTree>
    <p:extLst>
      <p:ext uri="{BB962C8B-B14F-4D97-AF65-F5344CB8AC3E}">
        <p14:creationId xmlns:p14="http://schemas.microsoft.com/office/powerpoint/2010/main" val="3590044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79808E-2DF2-4B4F-A786-037F1EDA62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699" y="630315"/>
            <a:ext cx="9800948" cy="5859262"/>
          </a:xfrm>
        </p:spPr>
      </p:pic>
    </p:spTree>
    <p:extLst>
      <p:ext uri="{BB962C8B-B14F-4D97-AF65-F5344CB8AC3E}">
        <p14:creationId xmlns:p14="http://schemas.microsoft.com/office/powerpoint/2010/main" val="343793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F420-A953-4799-83DC-320EC0598736}"/>
              </a:ext>
            </a:extLst>
          </p:cNvPr>
          <p:cNvSpPr>
            <a:spLocks noGrp="1"/>
          </p:cNvSpPr>
          <p:nvPr>
            <p:ph type="title"/>
          </p:nvPr>
        </p:nvSpPr>
        <p:spPr>
          <a:xfrm>
            <a:off x="1484311" y="685800"/>
            <a:ext cx="10018713" cy="850037"/>
          </a:xfrm>
        </p:spPr>
        <p:txBody>
          <a:bodyPr>
            <a:normAutofit/>
          </a:bodyPr>
          <a:lstStyle/>
          <a:p>
            <a:r>
              <a:rPr lang="en-IN" sz="4400" dirty="0"/>
              <a:t>Abstract</a:t>
            </a:r>
          </a:p>
        </p:txBody>
      </p:sp>
      <p:sp>
        <p:nvSpPr>
          <p:cNvPr id="3" name="Content Placeholder 2">
            <a:extLst>
              <a:ext uri="{FF2B5EF4-FFF2-40B4-BE49-F238E27FC236}">
                <a16:creationId xmlns:a16="http://schemas.microsoft.com/office/drawing/2014/main" id="{DEC36F9A-9239-44C8-9F49-EB225C2B9228}"/>
              </a:ext>
            </a:extLst>
          </p:cNvPr>
          <p:cNvSpPr>
            <a:spLocks noGrp="1"/>
          </p:cNvSpPr>
          <p:nvPr>
            <p:ph idx="1"/>
          </p:nvPr>
        </p:nvSpPr>
        <p:spPr>
          <a:xfrm>
            <a:off x="958788" y="1535837"/>
            <a:ext cx="11233212" cy="4900474"/>
          </a:xfrm>
        </p:spPr>
        <p:txBody>
          <a:bodyPr>
            <a:noAutofit/>
          </a:bodyPr>
          <a:lstStyle/>
          <a:p>
            <a:pPr marL="800735" indent="-229235">
              <a:spcBef>
                <a:spcPts val="1010"/>
              </a:spcBef>
              <a:tabLst>
                <a:tab pos="800100" algn="l"/>
                <a:tab pos="800735" algn="l"/>
              </a:tabLst>
            </a:pPr>
            <a:r>
              <a:rPr lang="en-US" sz="2800" dirty="0">
                <a:effectLst/>
                <a:latin typeface="Arial" panose="020B0604020202020204" pitchFamily="34" charset="0"/>
                <a:ea typeface="Caladea"/>
                <a:cs typeface="Caladea"/>
              </a:rPr>
              <a:t>	An online Grocery Store permits a customer to submit online orders for items and/or services from a store that serves both walk-in customers and online customers. The online Store system presents an online display of all the items they want to sell. This web based application helps customers to choose their daily needs and add products to their shopping cart. Customers provides their complete detail of address and contact and they get their chosen products in their home.</a:t>
            </a:r>
            <a:endParaRPr lang="en-IN" sz="2800" dirty="0">
              <a:latin typeface="Caladea"/>
              <a:ea typeface="Caladea"/>
              <a:cs typeface="Caladea"/>
            </a:endParaRPr>
          </a:p>
          <a:p>
            <a:pPr marL="800735" indent="-229235">
              <a:spcBef>
                <a:spcPts val="1010"/>
              </a:spcBef>
              <a:tabLst>
                <a:tab pos="800100" algn="l"/>
                <a:tab pos="800735" algn="l"/>
              </a:tabLst>
            </a:pPr>
            <a:r>
              <a:rPr lang="en-US" sz="2800" dirty="0">
                <a:effectLst/>
                <a:latin typeface="Arial" panose="020B0604020202020204" pitchFamily="34" charset="0"/>
                <a:ea typeface="Caladea"/>
              </a:rPr>
              <a:t>This Web application saves lots of time of c</a:t>
            </a:r>
            <a:r>
              <a:rPr lang="en-US" sz="2800" dirty="0">
                <a:effectLst/>
                <a:latin typeface="Arial" panose="020B0604020202020204" pitchFamily="34" charset="0"/>
                <a:ea typeface="Caladea"/>
                <a:cs typeface="Caladea"/>
              </a:rPr>
              <a:t>ustomers .</a:t>
            </a:r>
            <a:endParaRPr lang="en-IN" sz="2800" dirty="0"/>
          </a:p>
        </p:txBody>
      </p:sp>
    </p:spTree>
    <p:extLst>
      <p:ext uri="{BB962C8B-B14F-4D97-AF65-F5344CB8AC3E}">
        <p14:creationId xmlns:p14="http://schemas.microsoft.com/office/powerpoint/2010/main" val="415356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457B-0AE0-4CAE-9A1B-C20BA4BA9416}"/>
              </a:ext>
            </a:extLst>
          </p:cNvPr>
          <p:cNvSpPr>
            <a:spLocks noGrp="1"/>
          </p:cNvSpPr>
          <p:nvPr>
            <p:ph type="title"/>
          </p:nvPr>
        </p:nvSpPr>
        <p:spPr>
          <a:xfrm>
            <a:off x="1484310" y="188650"/>
            <a:ext cx="10018713" cy="699117"/>
          </a:xfrm>
        </p:spPr>
        <p:txBody>
          <a:bodyPr>
            <a:normAutofit fontScale="90000"/>
          </a:bodyPr>
          <a:lstStyle/>
          <a:p>
            <a:r>
              <a:rPr lang="en-IN" b="1" dirty="0"/>
              <a:t>Technologies used</a:t>
            </a:r>
          </a:p>
        </p:txBody>
      </p:sp>
      <p:sp>
        <p:nvSpPr>
          <p:cNvPr id="3" name="Content Placeholder 2">
            <a:extLst>
              <a:ext uri="{FF2B5EF4-FFF2-40B4-BE49-F238E27FC236}">
                <a16:creationId xmlns:a16="http://schemas.microsoft.com/office/drawing/2014/main" id="{6BD2DD3F-F8E7-4761-9806-2C6909C570C8}"/>
              </a:ext>
            </a:extLst>
          </p:cNvPr>
          <p:cNvSpPr>
            <a:spLocks noGrp="1"/>
          </p:cNvSpPr>
          <p:nvPr>
            <p:ph idx="1"/>
          </p:nvPr>
        </p:nvSpPr>
        <p:spPr>
          <a:xfrm>
            <a:off x="3002392" y="724639"/>
            <a:ext cx="10018713" cy="5596262"/>
          </a:xfrm>
        </p:spPr>
        <p:txBody>
          <a:bodyPr/>
          <a:lstStyle/>
          <a:p>
            <a:r>
              <a:rPr lang="en-IN" sz="2800" dirty="0"/>
              <a:t>Database:</a:t>
            </a:r>
          </a:p>
          <a:p>
            <a:pPr marL="0" indent="0">
              <a:buNone/>
            </a:pPr>
            <a:r>
              <a:rPr lang="en-US" sz="2800" i="0" dirty="0">
                <a:solidFill>
                  <a:srgbClr val="202124"/>
                </a:solidFill>
                <a:effectLst/>
                <a:latin typeface="Google Sans Text"/>
              </a:rPr>
              <a:t>Oracle Database 11g Express Edition</a:t>
            </a:r>
          </a:p>
          <a:p>
            <a:r>
              <a:rPr lang="en-US" sz="2800" dirty="0">
                <a:solidFill>
                  <a:srgbClr val="202124"/>
                </a:solidFill>
                <a:latin typeface="Google Sans Text"/>
              </a:rPr>
              <a:t>Back-End:</a:t>
            </a:r>
          </a:p>
          <a:p>
            <a:pPr marL="0" indent="0">
              <a:buNone/>
            </a:pPr>
            <a:r>
              <a:rPr lang="en-US" sz="2800" dirty="0">
                <a:solidFill>
                  <a:srgbClr val="202124"/>
                </a:solidFill>
                <a:latin typeface="Google Sans Text"/>
              </a:rPr>
              <a:t>Java , Spring Boot </a:t>
            </a:r>
          </a:p>
          <a:p>
            <a:r>
              <a:rPr lang="en-US" sz="2800" dirty="0">
                <a:solidFill>
                  <a:srgbClr val="202124"/>
                </a:solidFill>
                <a:latin typeface="Google Sans Text"/>
              </a:rPr>
              <a:t>Front-End:</a:t>
            </a:r>
          </a:p>
          <a:p>
            <a:pPr marL="0" indent="0">
              <a:buNone/>
            </a:pPr>
            <a:r>
              <a:rPr lang="en-US" sz="2800" dirty="0">
                <a:solidFill>
                  <a:srgbClr val="202124"/>
                </a:solidFill>
                <a:latin typeface="Google Sans Text"/>
              </a:rPr>
              <a:t>HTML CSS , JavaScript , </a:t>
            </a:r>
            <a:r>
              <a:rPr lang="en-US" sz="2800" dirty="0" err="1">
                <a:solidFill>
                  <a:srgbClr val="202124"/>
                </a:solidFill>
                <a:latin typeface="Google Sans Text"/>
              </a:rPr>
              <a:t>ReactJs</a:t>
            </a:r>
            <a:r>
              <a:rPr lang="en-US" sz="2800" dirty="0">
                <a:solidFill>
                  <a:srgbClr val="202124"/>
                </a:solidFill>
                <a:latin typeface="Google Sans Text"/>
              </a:rPr>
              <a:t>.</a:t>
            </a:r>
          </a:p>
          <a:p>
            <a:pPr marL="0" indent="0">
              <a:buNone/>
            </a:pPr>
            <a:endParaRPr lang="en-IN" sz="2800" dirty="0"/>
          </a:p>
        </p:txBody>
      </p:sp>
    </p:spTree>
    <p:extLst>
      <p:ext uri="{BB962C8B-B14F-4D97-AF65-F5344CB8AC3E}">
        <p14:creationId xmlns:p14="http://schemas.microsoft.com/office/powerpoint/2010/main" val="354906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5D52-A7C3-487A-A2AC-F836C7EFACEE}"/>
              </a:ext>
            </a:extLst>
          </p:cNvPr>
          <p:cNvSpPr>
            <a:spLocks noGrp="1"/>
          </p:cNvSpPr>
          <p:nvPr>
            <p:ph type="title"/>
          </p:nvPr>
        </p:nvSpPr>
        <p:spPr>
          <a:xfrm>
            <a:off x="1431045" y="90996"/>
            <a:ext cx="10018713" cy="574829"/>
          </a:xfrm>
        </p:spPr>
        <p:txBody>
          <a:bodyPr>
            <a:normAutofit fontScale="90000"/>
          </a:bodyPr>
          <a:lstStyle/>
          <a:p>
            <a:r>
              <a:rPr lang="en-US" dirty="0"/>
              <a:t>Activity Diagram</a:t>
            </a:r>
            <a:endParaRPr lang="en-IN" dirty="0"/>
          </a:p>
        </p:txBody>
      </p:sp>
      <p:pic>
        <p:nvPicPr>
          <p:cNvPr id="4" name="Content Placeholder 3" descr="Flow chart diagram (Online e-commerce shopping web app).">
            <a:extLst>
              <a:ext uri="{FF2B5EF4-FFF2-40B4-BE49-F238E27FC236}">
                <a16:creationId xmlns:a16="http://schemas.microsoft.com/office/drawing/2014/main" id="{7CCAE8E6-98BE-4731-A595-2E5F9766E5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7488" y="665825"/>
            <a:ext cx="7572652" cy="6101179"/>
          </a:xfrm>
          <a:prstGeom prst="rect">
            <a:avLst/>
          </a:prstGeom>
          <a:noFill/>
          <a:ln>
            <a:noFill/>
          </a:ln>
        </p:spPr>
      </p:pic>
    </p:spTree>
    <p:extLst>
      <p:ext uri="{BB962C8B-B14F-4D97-AF65-F5344CB8AC3E}">
        <p14:creationId xmlns:p14="http://schemas.microsoft.com/office/powerpoint/2010/main" val="403013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B0C7-A0DA-4152-8232-430381092C5D}"/>
              </a:ext>
            </a:extLst>
          </p:cNvPr>
          <p:cNvSpPr>
            <a:spLocks noGrp="1"/>
          </p:cNvSpPr>
          <p:nvPr>
            <p:ph type="title"/>
          </p:nvPr>
        </p:nvSpPr>
        <p:spPr>
          <a:xfrm>
            <a:off x="1704513" y="250795"/>
            <a:ext cx="9860655" cy="548196"/>
          </a:xfrm>
        </p:spPr>
        <p:txBody>
          <a:bodyPr>
            <a:normAutofit fontScale="90000"/>
          </a:bodyPr>
          <a:lstStyle/>
          <a:p>
            <a:r>
              <a:rPr lang="en-US" dirty="0"/>
              <a:t>Class Diagram</a:t>
            </a:r>
            <a:endParaRPr lang="en-IN" dirty="0"/>
          </a:p>
        </p:txBody>
      </p:sp>
      <p:pic>
        <p:nvPicPr>
          <p:cNvPr id="9" name="Content Placeholder 8">
            <a:extLst>
              <a:ext uri="{FF2B5EF4-FFF2-40B4-BE49-F238E27FC236}">
                <a16:creationId xmlns:a16="http://schemas.microsoft.com/office/drawing/2014/main" id="{B4BB0EC0-C599-4BB2-81BD-76E4EF2AAC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226" r="31372" b="8903"/>
          <a:stretch/>
        </p:blipFill>
        <p:spPr bwMode="auto">
          <a:xfrm>
            <a:off x="1599722" y="887766"/>
            <a:ext cx="9479610" cy="5970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4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E41C-CFAC-4CB8-BE93-77F0EE57E334}"/>
              </a:ext>
            </a:extLst>
          </p:cNvPr>
          <p:cNvSpPr>
            <a:spLocks noGrp="1"/>
          </p:cNvSpPr>
          <p:nvPr>
            <p:ph type="title"/>
          </p:nvPr>
        </p:nvSpPr>
        <p:spPr>
          <a:xfrm>
            <a:off x="1431045" y="197529"/>
            <a:ext cx="10018713" cy="601462"/>
          </a:xfrm>
        </p:spPr>
        <p:txBody>
          <a:bodyPr>
            <a:normAutofit fontScale="90000"/>
          </a:bodyPr>
          <a:lstStyle/>
          <a:p>
            <a:r>
              <a:rPr lang="en-US" dirty="0"/>
              <a:t>Case Diagram</a:t>
            </a:r>
            <a:endParaRPr lang="en-IN" dirty="0"/>
          </a:p>
        </p:txBody>
      </p:sp>
      <p:pic>
        <p:nvPicPr>
          <p:cNvPr id="4" name="Content Placeholder 3" descr="Grocery E-shop - Online Ordering System (Example Project, Diagrams) -  Software Ideas Modeler">
            <a:extLst>
              <a:ext uri="{FF2B5EF4-FFF2-40B4-BE49-F238E27FC236}">
                <a16:creationId xmlns:a16="http://schemas.microsoft.com/office/drawing/2014/main" id="{745581B9-6CCE-4420-A29B-D9F4601BD8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2167" y="985422"/>
            <a:ext cx="9090734" cy="5675050"/>
          </a:xfrm>
          <a:prstGeom prst="rect">
            <a:avLst/>
          </a:prstGeom>
          <a:noFill/>
          <a:ln>
            <a:noFill/>
          </a:ln>
        </p:spPr>
      </p:pic>
    </p:spTree>
    <p:extLst>
      <p:ext uri="{BB962C8B-B14F-4D97-AF65-F5344CB8AC3E}">
        <p14:creationId xmlns:p14="http://schemas.microsoft.com/office/powerpoint/2010/main" val="87159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E126-A536-4ADB-81E4-8B4B63CAF4C2}"/>
              </a:ext>
            </a:extLst>
          </p:cNvPr>
          <p:cNvSpPr>
            <a:spLocks noGrp="1"/>
          </p:cNvSpPr>
          <p:nvPr>
            <p:ph type="title"/>
          </p:nvPr>
        </p:nvSpPr>
        <p:spPr/>
        <p:txBody>
          <a:bodyPr/>
          <a:lstStyle/>
          <a:p>
            <a:r>
              <a:rPr lang="en-GB" sz="4000" b="1" dirty="0"/>
              <a:t>User  Module  </a:t>
            </a:r>
            <a:br>
              <a:rPr lang="en-GB" sz="4000" b="1" dirty="0"/>
            </a:br>
            <a:endParaRPr lang="en-IN" dirty="0"/>
          </a:p>
        </p:txBody>
      </p:sp>
      <p:sp>
        <p:nvSpPr>
          <p:cNvPr id="3" name="Content Placeholder 2">
            <a:extLst>
              <a:ext uri="{FF2B5EF4-FFF2-40B4-BE49-F238E27FC236}">
                <a16:creationId xmlns:a16="http://schemas.microsoft.com/office/drawing/2014/main" id="{F0F5F9A7-77B5-4410-B407-C2F5B3648250}"/>
              </a:ext>
            </a:extLst>
          </p:cNvPr>
          <p:cNvSpPr>
            <a:spLocks noGrp="1"/>
          </p:cNvSpPr>
          <p:nvPr>
            <p:ph idx="1"/>
          </p:nvPr>
        </p:nvSpPr>
        <p:spPr>
          <a:xfrm>
            <a:off x="1484310" y="685801"/>
            <a:ext cx="10536055" cy="5105400"/>
          </a:xfrm>
        </p:spPr>
        <p:txBody>
          <a:bodyPr/>
          <a:lstStyle/>
          <a:p>
            <a:r>
              <a:rPr lang="en-US" b="0" i="0" dirty="0">
                <a:solidFill>
                  <a:srgbClr val="222222"/>
                </a:solidFill>
                <a:effectLst/>
                <a:latin typeface="Ubuntu"/>
              </a:rPr>
              <a:t>The user module allows users to register, log in, and log out. Users benefit from being able to sign on because this associates content they create with their account and allows various permissions to be set for their roles.</a:t>
            </a:r>
            <a:endParaRPr lang="en-IN" dirty="0"/>
          </a:p>
        </p:txBody>
      </p:sp>
    </p:spTree>
    <p:extLst>
      <p:ext uri="{BB962C8B-B14F-4D97-AF65-F5344CB8AC3E}">
        <p14:creationId xmlns:p14="http://schemas.microsoft.com/office/powerpoint/2010/main" val="33057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1046-1D4D-4165-A395-80B39BEEB0E5}"/>
              </a:ext>
            </a:extLst>
          </p:cNvPr>
          <p:cNvSpPr>
            <a:spLocks noGrp="1"/>
          </p:cNvSpPr>
          <p:nvPr>
            <p:ph type="title"/>
          </p:nvPr>
        </p:nvSpPr>
        <p:spPr>
          <a:xfrm>
            <a:off x="1484311" y="685801"/>
            <a:ext cx="10018713" cy="779016"/>
          </a:xfrm>
        </p:spPr>
        <p:txBody>
          <a:bodyPr>
            <a:normAutofit fontScale="90000"/>
          </a:bodyPr>
          <a:lstStyle/>
          <a:p>
            <a:r>
              <a:rPr lang="en-GB" sz="4000" b="1" dirty="0"/>
              <a:t>Customer Module</a:t>
            </a:r>
            <a:br>
              <a:rPr lang="en-GB" sz="4000" b="1" dirty="0"/>
            </a:br>
            <a:endParaRPr lang="en-IN" dirty="0"/>
          </a:p>
        </p:txBody>
      </p:sp>
      <p:sp>
        <p:nvSpPr>
          <p:cNvPr id="3" name="Content Placeholder 2">
            <a:extLst>
              <a:ext uri="{FF2B5EF4-FFF2-40B4-BE49-F238E27FC236}">
                <a16:creationId xmlns:a16="http://schemas.microsoft.com/office/drawing/2014/main" id="{EE8C0A76-91FA-4273-8EC5-93CEF0976F08}"/>
              </a:ext>
            </a:extLst>
          </p:cNvPr>
          <p:cNvSpPr>
            <a:spLocks noGrp="1"/>
          </p:cNvSpPr>
          <p:nvPr>
            <p:ph idx="1"/>
          </p:nvPr>
        </p:nvSpPr>
        <p:spPr>
          <a:xfrm>
            <a:off x="1484310" y="1"/>
            <a:ext cx="10018713" cy="5791200"/>
          </a:xfrm>
        </p:spPr>
        <p:txBody>
          <a:bodyPr/>
          <a:lstStyle/>
          <a:p>
            <a:r>
              <a:rPr lang="en-US" i="0" dirty="0">
                <a:solidFill>
                  <a:srgbClr val="202124"/>
                </a:solidFill>
                <a:effectLst/>
                <a:latin typeface="Google Sans Text"/>
              </a:rPr>
              <a:t>The Customer Information module is a component of the Bill Advisor that displays a customer's basic account information after the account has been opened. This module contains the following information: Account Number: The unique identifier for the customer's account with the utility.</a:t>
            </a:r>
            <a:endParaRPr lang="en-IN" dirty="0"/>
          </a:p>
        </p:txBody>
      </p:sp>
    </p:spTree>
    <p:extLst>
      <p:ext uri="{BB962C8B-B14F-4D97-AF65-F5344CB8AC3E}">
        <p14:creationId xmlns:p14="http://schemas.microsoft.com/office/powerpoint/2010/main" val="393963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A633-3EDC-4CC7-B236-DBE3B58546AB}"/>
              </a:ext>
            </a:extLst>
          </p:cNvPr>
          <p:cNvSpPr>
            <a:spLocks noGrp="1"/>
          </p:cNvSpPr>
          <p:nvPr>
            <p:ph type="title"/>
          </p:nvPr>
        </p:nvSpPr>
        <p:spPr>
          <a:xfrm>
            <a:off x="1484311" y="685801"/>
            <a:ext cx="10018713" cy="832282"/>
          </a:xfrm>
        </p:spPr>
        <p:txBody>
          <a:bodyPr>
            <a:normAutofit fontScale="90000"/>
          </a:bodyPr>
          <a:lstStyle/>
          <a:p>
            <a:r>
              <a:rPr lang="en-GB" sz="4000" b="1" dirty="0"/>
              <a:t>Product Module</a:t>
            </a:r>
            <a:br>
              <a:rPr lang="en-GB" sz="4000" b="1" dirty="0"/>
            </a:br>
            <a:endParaRPr lang="en-IN" dirty="0"/>
          </a:p>
        </p:txBody>
      </p:sp>
      <p:sp>
        <p:nvSpPr>
          <p:cNvPr id="3" name="Content Placeholder 2">
            <a:extLst>
              <a:ext uri="{FF2B5EF4-FFF2-40B4-BE49-F238E27FC236}">
                <a16:creationId xmlns:a16="http://schemas.microsoft.com/office/drawing/2014/main" id="{3C367EA9-43AB-4E7F-8847-023C32116629}"/>
              </a:ext>
            </a:extLst>
          </p:cNvPr>
          <p:cNvSpPr>
            <a:spLocks noGrp="1"/>
          </p:cNvSpPr>
          <p:nvPr>
            <p:ph idx="1"/>
          </p:nvPr>
        </p:nvSpPr>
        <p:spPr>
          <a:xfrm>
            <a:off x="1484310" y="-630315"/>
            <a:ext cx="10018713" cy="6421515"/>
          </a:xfrm>
        </p:spPr>
        <p:txBody>
          <a:bodyPr/>
          <a:lstStyle/>
          <a:p>
            <a:r>
              <a:rPr lang="en-US" i="0" dirty="0">
                <a:solidFill>
                  <a:srgbClr val="202124"/>
                </a:solidFill>
                <a:effectLst/>
                <a:latin typeface="Google Sans Text"/>
              </a:rPr>
              <a:t>The Products module is a catalogue of the products and services you are offering. Users have the possibility to create an enumerated database with descriptions and prices or to synchronize this with the accounting system.</a:t>
            </a:r>
            <a:endParaRPr lang="en-IN" dirty="0"/>
          </a:p>
        </p:txBody>
      </p:sp>
    </p:spTree>
    <p:extLst>
      <p:ext uri="{BB962C8B-B14F-4D97-AF65-F5344CB8AC3E}">
        <p14:creationId xmlns:p14="http://schemas.microsoft.com/office/powerpoint/2010/main" val="1498655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2">
      <a:dk1>
        <a:srgbClr val="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000000"/>
      </a:accent5>
      <a:accent6>
        <a:srgbClr val="000000"/>
      </a:accent6>
      <a:hlink>
        <a:srgbClr val="000000"/>
      </a:hlink>
      <a:folHlink>
        <a:srgbClr val="00000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162</TotalTime>
  <Words>375</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Caladea</vt:lpstr>
      <vt:lpstr>Calibri</vt:lpstr>
      <vt:lpstr>Cambria</vt:lpstr>
      <vt:lpstr>Google Sans Text</vt:lpstr>
      <vt:lpstr>Ubuntu</vt:lpstr>
      <vt:lpstr>Wingdings</vt:lpstr>
      <vt:lpstr>Parallax</vt:lpstr>
      <vt:lpstr>E-Grocery Store</vt:lpstr>
      <vt:lpstr>Abstract</vt:lpstr>
      <vt:lpstr>Technologies used</vt:lpstr>
      <vt:lpstr>Activity Diagram</vt:lpstr>
      <vt:lpstr>Class Diagram</vt:lpstr>
      <vt:lpstr>Case Diagram</vt:lpstr>
      <vt:lpstr>User  Module   </vt:lpstr>
      <vt:lpstr>Customer Module </vt:lpstr>
      <vt:lpstr>Product Module </vt:lpstr>
      <vt:lpstr>Address Module  </vt:lpstr>
      <vt:lpstr>Cart Module </vt:lpstr>
      <vt:lpstr>Order Module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E-Grocery Store</dc:title>
  <dc:creator>harshada hole</dc:creator>
  <cp:lastModifiedBy>harshada hole</cp:lastModifiedBy>
  <cp:revision>3</cp:revision>
  <dcterms:created xsi:type="dcterms:W3CDTF">2021-12-19T08:46:48Z</dcterms:created>
  <dcterms:modified xsi:type="dcterms:W3CDTF">2021-12-21T03:24:07Z</dcterms:modified>
</cp:coreProperties>
</file>