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kumari S" initials="" lastIdx="1" clrIdx="0">
    <p:extLst>
      <p:ext uri="{19B8F6BF-5375-455C-9EA6-DF929625EA0E}">
        <p15:presenceInfo xmlns:p15="http://schemas.microsoft.com/office/powerpoint/2012/main" userId="1a09b7a27e35fa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66262149_Tre" TargetMode="External" /><Relationship Id="rId2" Type="http://schemas.openxmlformats.org/officeDocument/2006/relationships/hyperlink" Target="https://www.searchenginejournal.com/youtube-algorith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A887-DFD4-7B48-16A6-9177A765153F}"/>
              </a:ext>
            </a:extLst>
          </p:cNvPr>
          <p:cNvSpPr>
            <a:spLocks noGrp="1"/>
          </p:cNvSpPr>
          <p:nvPr>
            <p:ph type="ctrTitle"/>
          </p:nvPr>
        </p:nvSpPr>
        <p:spPr>
          <a:xfrm>
            <a:off x="2700820" y="335355"/>
            <a:ext cx="6410050" cy="1403993"/>
          </a:xfrm>
        </p:spPr>
        <p:txBody>
          <a:bodyPr/>
          <a:lstStyle/>
          <a:p>
            <a:pPr algn="ctr"/>
            <a:r>
              <a:rPr lang="en-GB" sz="3200" b="1" dirty="0"/>
              <a:t>YouTube Trending Videos Analysis </a:t>
            </a:r>
            <a:endParaRPr lang="en-US" sz="3200" b="1" dirty="0"/>
          </a:p>
        </p:txBody>
      </p:sp>
      <p:sp>
        <p:nvSpPr>
          <p:cNvPr id="7" name="TextBox 6">
            <a:extLst>
              <a:ext uri="{FF2B5EF4-FFF2-40B4-BE49-F238E27FC236}">
                <a16:creationId xmlns:a16="http://schemas.microsoft.com/office/drawing/2014/main" id="{C7EDFB97-CFB1-4E3C-DDDF-B89413CD35E5}"/>
              </a:ext>
            </a:extLst>
          </p:cNvPr>
          <p:cNvSpPr txBox="1"/>
          <p:nvPr/>
        </p:nvSpPr>
        <p:spPr>
          <a:xfrm>
            <a:off x="6297860" y="2637495"/>
            <a:ext cx="5460368" cy="1815882"/>
          </a:xfrm>
          <a:prstGeom prst="rect">
            <a:avLst/>
          </a:prstGeom>
          <a:noFill/>
        </p:spPr>
        <p:txBody>
          <a:bodyPr wrap="square" rtlCol="0">
            <a:spAutoFit/>
          </a:bodyPr>
          <a:lstStyle/>
          <a:p>
            <a:pPr algn="l"/>
            <a:r>
              <a:rPr lang="en-GB" sz="2400" b="1" baseline="30000" dirty="0">
                <a:solidFill>
                  <a:schemeClr val="bg1"/>
                </a:solidFill>
              </a:rPr>
              <a:t>By:</a:t>
            </a:r>
          </a:p>
          <a:p>
            <a:pPr algn="l"/>
            <a:r>
              <a:rPr lang="en-GB" sz="2400" b="1" baseline="30000" dirty="0">
                <a:solidFill>
                  <a:schemeClr val="bg1"/>
                </a:solidFill>
              </a:rPr>
              <a:t>      Name    : </a:t>
            </a:r>
            <a:r>
              <a:rPr lang="en-GB" sz="2400" b="1" baseline="30000" dirty="0" err="1">
                <a:solidFill>
                  <a:schemeClr val="bg1"/>
                </a:solidFill>
              </a:rPr>
              <a:t>S.Dhanalakshmi</a:t>
            </a:r>
            <a:endParaRPr lang="en-GB" sz="2400" b="1" baseline="30000" dirty="0">
              <a:solidFill>
                <a:schemeClr val="bg1"/>
              </a:solidFill>
            </a:endParaRPr>
          </a:p>
          <a:p>
            <a:pPr algn="l"/>
            <a:r>
              <a:rPr lang="en-GB" sz="2400" b="1" baseline="30000" dirty="0">
                <a:solidFill>
                  <a:schemeClr val="bg1"/>
                </a:solidFill>
              </a:rPr>
              <a:t>      Degree   : BE</a:t>
            </a:r>
          </a:p>
          <a:p>
            <a:pPr algn="l"/>
            <a:r>
              <a:rPr lang="en-GB" sz="2400" b="1" baseline="30000" dirty="0">
                <a:solidFill>
                  <a:schemeClr val="bg1"/>
                </a:solidFill>
              </a:rPr>
              <a:t>      Branch    :CSE</a:t>
            </a:r>
          </a:p>
          <a:p>
            <a:pPr algn="l"/>
            <a:r>
              <a:rPr lang="en-GB" sz="2400" b="1" baseline="30000" dirty="0">
                <a:solidFill>
                  <a:schemeClr val="bg1"/>
                </a:solidFill>
              </a:rPr>
              <a:t>      College  : PET Engineering College</a:t>
            </a:r>
          </a:p>
          <a:p>
            <a:pPr algn="l"/>
            <a:r>
              <a:rPr lang="en-GB" sz="2400" b="1" baseline="30000" dirty="0">
                <a:solidFill>
                  <a:schemeClr val="bg1"/>
                </a:solidFill>
              </a:rPr>
              <a:t>      NM ID      : au963221104017</a:t>
            </a:r>
          </a:p>
          <a:p>
            <a:pPr algn="l"/>
            <a:r>
              <a:rPr lang="en-GB" sz="2400" b="1" baseline="30000" dirty="0">
                <a:solidFill>
                  <a:schemeClr val="bg1"/>
                </a:solidFill>
              </a:rPr>
              <a:t>      Email ID   : dhanslakshmis03@gmail.com</a:t>
            </a:r>
            <a:endParaRPr lang="en-US" sz="2400" b="1" baseline="30000" dirty="0">
              <a:solidFill>
                <a:schemeClr val="bg1"/>
              </a:solidFill>
            </a:endParaRPr>
          </a:p>
        </p:txBody>
      </p:sp>
    </p:spTree>
    <p:extLst>
      <p:ext uri="{BB962C8B-B14F-4D97-AF65-F5344CB8AC3E}">
        <p14:creationId xmlns:p14="http://schemas.microsoft.com/office/powerpoint/2010/main" val="15677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F295-669F-7D69-4767-3274B58B692D}"/>
              </a:ext>
            </a:extLst>
          </p:cNvPr>
          <p:cNvSpPr>
            <a:spLocks noGrp="1"/>
          </p:cNvSpPr>
          <p:nvPr>
            <p:ph type="title"/>
          </p:nvPr>
        </p:nvSpPr>
        <p:spPr/>
        <p:txBody>
          <a:bodyPr/>
          <a:lstStyle/>
          <a:p>
            <a:r>
              <a:rPr lang="en-GB" dirty="0"/>
              <a:t>                             </a:t>
            </a:r>
            <a:r>
              <a:rPr lang="en-GB" b="1" dirty="0"/>
              <a:t>RESULT</a:t>
            </a:r>
            <a:endParaRPr lang="en-US" b="1" dirty="0"/>
          </a:p>
        </p:txBody>
      </p:sp>
      <p:pic>
        <p:nvPicPr>
          <p:cNvPr id="6" name="Content Placeholder 5">
            <a:extLst>
              <a:ext uri="{FF2B5EF4-FFF2-40B4-BE49-F238E27FC236}">
                <a16:creationId xmlns:a16="http://schemas.microsoft.com/office/drawing/2014/main" id="{A617E360-0EA0-DB7C-26EE-48A02ACBE8CD}"/>
              </a:ext>
            </a:extLst>
          </p:cNvPr>
          <p:cNvPicPr>
            <a:picLocks noGrp="1" noChangeAspect="1"/>
          </p:cNvPicPr>
          <p:nvPr>
            <p:ph idx="1"/>
          </p:nvPr>
        </p:nvPicPr>
        <p:blipFill>
          <a:blip r:embed="rId2"/>
          <a:stretch>
            <a:fillRect/>
          </a:stretch>
        </p:blipFill>
        <p:spPr>
          <a:xfrm>
            <a:off x="2694633" y="2603500"/>
            <a:ext cx="6641050" cy="3416300"/>
          </a:xfrm>
          <a:prstGeom prst="rect">
            <a:avLst/>
          </a:prstGeom>
        </p:spPr>
      </p:pic>
    </p:spTree>
    <p:extLst>
      <p:ext uri="{BB962C8B-B14F-4D97-AF65-F5344CB8AC3E}">
        <p14:creationId xmlns:p14="http://schemas.microsoft.com/office/powerpoint/2010/main" val="18667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17C0-2C1E-D349-90C7-3E76F083E865}"/>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AB1161CC-782B-0880-F198-7AB3004398D6}"/>
              </a:ext>
            </a:extLst>
          </p:cNvPr>
          <p:cNvPicPr>
            <a:picLocks noGrp="1" noChangeAspect="1"/>
          </p:cNvPicPr>
          <p:nvPr>
            <p:ph idx="1"/>
          </p:nvPr>
        </p:nvPicPr>
        <p:blipFill rotWithShape="1">
          <a:blip r:embed="rId2"/>
          <a:srcRect l="9181" r="9150" b="33978"/>
          <a:stretch/>
        </p:blipFill>
        <p:spPr>
          <a:xfrm>
            <a:off x="2887080" y="2599028"/>
            <a:ext cx="6081801" cy="3285304"/>
          </a:xfrm>
          <a:prstGeom prst="rect">
            <a:avLst/>
          </a:prstGeom>
        </p:spPr>
      </p:pic>
    </p:spTree>
    <p:extLst>
      <p:ext uri="{BB962C8B-B14F-4D97-AF65-F5344CB8AC3E}">
        <p14:creationId xmlns:p14="http://schemas.microsoft.com/office/powerpoint/2010/main" val="337752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8E01-18D1-242A-AC0F-7B0212546DE8}"/>
              </a:ext>
            </a:extLst>
          </p:cNvPr>
          <p:cNvSpPr>
            <a:spLocks noGrp="1"/>
          </p:cNvSpPr>
          <p:nvPr>
            <p:ph type="title"/>
          </p:nvPr>
        </p:nvSpPr>
        <p:spPr/>
        <p:txBody>
          <a:bodyPr/>
          <a:lstStyle/>
          <a:p>
            <a:r>
              <a:rPr lang="en-GB" dirty="0"/>
              <a:t>                        </a:t>
            </a:r>
            <a:r>
              <a:rPr lang="en-GB" b="1" dirty="0"/>
              <a:t>RESULT-CONT.</a:t>
            </a:r>
            <a:endParaRPr lang="en-US" b="1" dirty="0"/>
          </a:p>
        </p:txBody>
      </p:sp>
      <p:pic>
        <p:nvPicPr>
          <p:cNvPr id="11" name="Content Placeholder 10">
            <a:extLst>
              <a:ext uri="{FF2B5EF4-FFF2-40B4-BE49-F238E27FC236}">
                <a16:creationId xmlns:a16="http://schemas.microsoft.com/office/drawing/2014/main" id="{0F77561B-51D0-E94F-E674-C633FC7D9EA6}"/>
              </a:ext>
            </a:extLst>
          </p:cNvPr>
          <p:cNvPicPr>
            <a:picLocks noGrp="1" noChangeAspect="1"/>
          </p:cNvPicPr>
          <p:nvPr>
            <p:ph idx="1"/>
          </p:nvPr>
        </p:nvPicPr>
        <p:blipFill>
          <a:blip r:embed="rId2"/>
          <a:stretch>
            <a:fillRect/>
          </a:stretch>
        </p:blipFill>
        <p:spPr>
          <a:xfrm>
            <a:off x="2304130" y="2603500"/>
            <a:ext cx="7583740" cy="3416300"/>
          </a:xfrm>
          <a:prstGeom prst="rect">
            <a:avLst/>
          </a:prstGeom>
        </p:spPr>
      </p:pic>
    </p:spTree>
    <p:extLst>
      <p:ext uri="{BB962C8B-B14F-4D97-AF65-F5344CB8AC3E}">
        <p14:creationId xmlns:p14="http://schemas.microsoft.com/office/powerpoint/2010/main" val="214328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48DF-E01D-20BF-79EB-602863D77184}"/>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13EC6045-5EAC-0446-9F0C-21FA0871D120}"/>
              </a:ext>
            </a:extLst>
          </p:cNvPr>
          <p:cNvPicPr>
            <a:picLocks noGrp="1" noChangeAspect="1"/>
          </p:cNvPicPr>
          <p:nvPr>
            <p:ph idx="1"/>
          </p:nvPr>
        </p:nvPicPr>
        <p:blipFill rotWithShape="1">
          <a:blip r:embed="rId2"/>
          <a:srcRect t="-1" r="-2634" b="27334"/>
          <a:stretch/>
        </p:blipFill>
        <p:spPr>
          <a:xfrm>
            <a:off x="3293000" y="2603499"/>
            <a:ext cx="5517653" cy="3466469"/>
          </a:xfrm>
          <a:prstGeom prst="rect">
            <a:avLst/>
          </a:prstGeom>
        </p:spPr>
      </p:pic>
    </p:spTree>
    <p:extLst>
      <p:ext uri="{BB962C8B-B14F-4D97-AF65-F5344CB8AC3E}">
        <p14:creationId xmlns:p14="http://schemas.microsoft.com/office/powerpoint/2010/main" val="14754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A752-8C36-F645-9A99-C0BAB241806D}"/>
              </a:ext>
            </a:extLst>
          </p:cNvPr>
          <p:cNvSpPr>
            <a:spLocks noGrp="1"/>
          </p:cNvSpPr>
          <p:nvPr>
            <p:ph type="title"/>
          </p:nvPr>
        </p:nvSpPr>
        <p:spPr/>
        <p:txBody>
          <a:bodyPr/>
          <a:lstStyle/>
          <a:p>
            <a:r>
              <a:rPr lang="en-GB" dirty="0"/>
              <a:t>                             </a:t>
            </a:r>
            <a:r>
              <a:rPr lang="en-GB" b="1" dirty="0"/>
              <a:t>CONCLUSION</a:t>
            </a:r>
            <a:r>
              <a:rPr lang="en-GB" dirty="0"/>
              <a:t> </a:t>
            </a:r>
            <a:endParaRPr lang="en-US" dirty="0"/>
          </a:p>
        </p:txBody>
      </p:sp>
      <p:sp>
        <p:nvSpPr>
          <p:cNvPr id="9" name="Content Placeholder 8">
            <a:extLst>
              <a:ext uri="{FF2B5EF4-FFF2-40B4-BE49-F238E27FC236}">
                <a16:creationId xmlns:a16="http://schemas.microsoft.com/office/drawing/2014/main" id="{A7E7BC58-FFA4-C7F0-A371-DFF6857A54E9}"/>
              </a:ext>
            </a:extLst>
          </p:cNvPr>
          <p:cNvSpPr>
            <a:spLocks noGrp="1"/>
          </p:cNvSpPr>
          <p:nvPr>
            <p:ph idx="1"/>
          </p:nvPr>
        </p:nvSpPr>
        <p:spPr>
          <a:xfrm>
            <a:off x="769221" y="1503096"/>
            <a:ext cx="11422779" cy="3416300"/>
          </a:xfrm>
        </p:spPr>
        <p:txBody>
          <a:bodyPr>
            <a:noAutofit/>
          </a:bodyPr>
          <a:lstStyle/>
          <a:p>
            <a:pPr marL="0" indent="0">
              <a:buNone/>
            </a:pPr>
            <a:endParaRPr lang="en-GB" dirty="0"/>
          </a:p>
          <a:p>
            <a:pPr marL="0" indent="0">
              <a:buNone/>
            </a:pPr>
            <a:r>
              <a:rPr lang="en-GB" dirty="0"/>
              <a:t>
</a:t>
            </a:r>
          </a:p>
          <a:p>
            <a:r>
              <a:rPr lang="en-GB" b="1" dirty="0"/>
              <a:t>In this paper, we presented our findings for measuring, </a:t>
            </a:r>
            <a:r>
              <a:rPr lang="en-GB" b="1" dirty="0" err="1"/>
              <a:t>analyzing</a:t>
            </a:r>
            <a:r>
              <a:rPr lang="en-GB" b="1" dirty="0"/>
              <a:t>, and comparing key aspects of YouTube trending videos. To know only best time to upload a video on YouTube is not enough to generate a millions of views for your Videos to become trend. There are some other factors to considered are Good Titles, Good thumbnails, Video SEO, proper tagging, and the number of subscribers are all factors that is a key generating views for your content. Understanding this Statistics will not only help YouTube to develop better algorithms to process videos but also benefit to make decisions for individual </a:t>
            </a:r>
            <a:r>
              <a:rPr lang="en-GB" b="1" dirty="0" err="1"/>
              <a:t>youtubers</a:t>
            </a:r>
            <a:r>
              <a:rPr lang="en-GB" b="1" dirty="0"/>
              <a:t>.</a:t>
            </a:r>
            <a:endParaRPr lang="en-US" b="1" dirty="0"/>
          </a:p>
        </p:txBody>
      </p:sp>
    </p:spTree>
    <p:extLst>
      <p:ext uri="{BB962C8B-B14F-4D97-AF65-F5344CB8AC3E}">
        <p14:creationId xmlns:p14="http://schemas.microsoft.com/office/powerpoint/2010/main" val="51386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D18B-D547-55B7-21AB-AC55ECEDC09F}"/>
              </a:ext>
            </a:extLst>
          </p:cNvPr>
          <p:cNvSpPr>
            <a:spLocks noGrp="1"/>
          </p:cNvSpPr>
          <p:nvPr>
            <p:ph type="title"/>
          </p:nvPr>
        </p:nvSpPr>
        <p:spPr/>
        <p:txBody>
          <a:bodyPr/>
          <a:lstStyle/>
          <a:p>
            <a:r>
              <a:rPr lang="en-GB" dirty="0"/>
              <a:t>                        REFERENCES</a:t>
            </a:r>
            <a:endParaRPr lang="en-US" dirty="0"/>
          </a:p>
        </p:txBody>
      </p:sp>
      <p:sp>
        <p:nvSpPr>
          <p:cNvPr id="3" name="Content Placeholder 2">
            <a:extLst>
              <a:ext uri="{FF2B5EF4-FFF2-40B4-BE49-F238E27FC236}">
                <a16:creationId xmlns:a16="http://schemas.microsoft.com/office/drawing/2014/main" id="{F2347DB0-4978-6184-4660-D0FC0520DB4A}"/>
              </a:ext>
            </a:extLst>
          </p:cNvPr>
          <p:cNvSpPr>
            <a:spLocks noGrp="1"/>
          </p:cNvSpPr>
          <p:nvPr>
            <p:ph idx="1"/>
          </p:nvPr>
        </p:nvSpPr>
        <p:spPr/>
        <p:txBody>
          <a:bodyPr/>
          <a:lstStyle/>
          <a:p>
            <a:r>
              <a:rPr lang="en-GB" dirty="0"/>
              <a:t>https:// </a:t>
            </a:r>
            <a:r>
              <a:rPr lang="en-GB" dirty="0" err="1"/>
              <a:t>keywordtool.io</a:t>
            </a:r>
            <a:r>
              <a:rPr lang="en-GB" dirty="0"/>
              <a:t>/blog/</a:t>
            </a:r>
            <a:r>
              <a:rPr lang="en-GB" dirty="0" err="1"/>
              <a:t>youtube</a:t>
            </a:r>
            <a:r>
              <a:rPr lang="en-GB" dirty="0"/>
              <a:t>-trends/</a:t>
            </a:r>
          </a:p>
          <a:p>
            <a:r>
              <a:rPr lang="en-GB" dirty="0">
                <a:hlinkClick r:id="rId2"/>
              </a:rPr>
              <a:t>https://www.searchenginejournal.com/youtube-algorithm</a:t>
            </a:r>
            <a:endParaRPr lang="en-GB" dirty="0"/>
          </a:p>
          <a:p>
            <a:r>
              <a:rPr lang="en-GB" dirty="0">
                <a:hlinkClick r:id="rId3"/>
              </a:rPr>
              <a:t>https://www.researchgate.net/publication/266262149_Tre</a:t>
            </a:r>
            <a:endParaRPr lang="en-GB" dirty="0"/>
          </a:p>
          <a:p>
            <a:r>
              <a:rPr lang="en-GB" dirty="0"/>
              <a:t>https://www.slideshare.net/diljitnayak1/youtube-trending-videospptx</a:t>
            </a:r>
            <a:endParaRPr lang="en-US" dirty="0"/>
          </a:p>
        </p:txBody>
      </p:sp>
    </p:spTree>
    <p:extLst>
      <p:ext uri="{BB962C8B-B14F-4D97-AF65-F5344CB8AC3E}">
        <p14:creationId xmlns:p14="http://schemas.microsoft.com/office/powerpoint/2010/main" val="7557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53CE-232D-2A90-D2DD-63551FFACF1F}"/>
              </a:ext>
            </a:extLst>
          </p:cNvPr>
          <p:cNvSpPr>
            <a:spLocks noGrp="1"/>
          </p:cNvSpPr>
          <p:nvPr>
            <p:ph type="title"/>
          </p:nvPr>
        </p:nvSpPr>
        <p:spPr/>
        <p:txBody>
          <a:bodyPr/>
          <a:lstStyle/>
          <a:p>
            <a:r>
              <a:rPr lang="en-GB"/>
              <a:t>                              </a:t>
            </a:r>
            <a:r>
              <a:rPr lang="en-GB" b="1"/>
              <a:t>OUTLINE</a:t>
            </a:r>
            <a:r>
              <a:rPr lang="en-GB"/>
              <a:t> </a:t>
            </a:r>
            <a:endParaRPr lang="en-US"/>
          </a:p>
        </p:txBody>
      </p:sp>
      <p:sp>
        <p:nvSpPr>
          <p:cNvPr id="3" name="Content Placeholder 2">
            <a:extLst>
              <a:ext uri="{FF2B5EF4-FFF2-40B4-BE49-F238E27FC236}">
                <a16:creationId xmlns:a16="http://schemas.microsoft.com/office/drawing/2014/main" id="{B11B7508-EACD-BAF6-3AB9-5B5F52B6C684}"/>
              </a:ext>
            </a:extLst>
          </p:cNvPr>
          <p:cNvSpPr>
            <a:spLocks noGrp="1"/>
          </p:cNvSpPr>
          <p:nvPr>
            <p:ph idx="1"/>
          </p:nvPr>
        </p:nvSpPr>
        <p:spPr>
          <a:xfrm>
            <a:off x="1905000" y="2934410"/>
            <a:ext cx="8075613" cy="3085390"/>
          </a:xfrm>
        </p:spPr>
        <p:txBody>
          <a:bodyPr/>
          <a:lstStyle/>
          <a:p>
            <a:pPr marL="0" indent="0">
              <a:buNone/>
            </a:pPr>
            <a:r>
              <a:rPr lang="en-GB" b="1" dirty="0">
                <a:solidFill>
                  <a:schemeClr val="accent1"/>
                </a:solidFill>
              </a:rPr>
              <a:t>✧</a:t>
            </a:r>
            <a:r>
              <a:rPr lang="en-GB" b="1" dirty="0"/>
              <a:t> Problem Statement</a:t>
            </a:r>
          </a:p>
          <a:p>
            <a:pPr marL="0" indent="0">
              <a:buNone/>
            </a:pPr>
            <a:r>
              <a:rPr lang="en-GB" b="1" dirty="0">
                <a:solidFill>
                  <a:schemeClr val="accent1"/>
                </a:solidFill>
              </a:rPr>
              <a:t>✧</a:t>
            </a:r>
            <a:r>
              <a:rPr lang="en-GB" b="1" dirty="0"/>
              <a:t> Proposed System/Solution</a:t>
            </a:r>
          </a:p>
          <a:p>
            <a:pPr marL="0" indent="0">
              <a:buNone/>
            </a:pPr>
            <a:r>
              <a:rPr lang="en-GB" b="1" dirty="0">
                <a:solidFill>
                  <a:schemeClr val="accent1"/>
                </a:solidFill>
              </a:rPr>
              <a:t>✧</a:t>
            </a:r>
            <a:r>
              <a:rPr lang="en-GB" b="1" dirty="0"/>
              <a:t> System Development </a:t>
            </a:r>
            <a:r>
              <a:rPr lang="en-GB" b="1" dirty="0" err="1"/>
              <a:t>Approch</a:t>
            </a:r>
            <a:endParaRPr lang="en-GB" b="1" dirty="0"/>
          </a:p>
          <a:p>
            <a:pPr marL="0" indent="0">
              <a:buNone/>
            </a:pPr>
            <a:r>
              <a:rPr lang="en-GB" b="1" dirty="0">
                <a:solidFill>
                  <a:schemeClr val="accent1"/>
                </a:solidFill>
              </a:rPr>
              <a:t>✧</a:t>
            </a:r>
            <a:r>
              <a:rPr lang="en-GB" b="1" dirty="0"/>
              <a:t> Algorithm &amp; Deployment</a:t>
            </a:r>
          </a:p>
          <a:p>
            <a:pPr marL="0" indent="0">
              <a:buNone/>
            </a:pPr>
            <a:r>
              <a:rPr lang="en-GB" b="1" dirty="0">
                <a:solidFill>
                  <a:schemeClr val="accent1"/>
                </a:solidFill>
              </a:rPr>
              <a:t>✧</a:t>
            </a:r>
            <a:r>
              <a:rPr lang="en-GB" b="1" dirty="0"/>
              <a:t> Result</a:t>
            </a:r>
          </a:p>
          <a:p>
            <a:pPr marL="0" indent="0">
              <a:buNone/>
            </a:pPr>
            <a:r>
              <a:rPr lang="en-GB" b="1" dirty="0">
                <a:solidFill>
                  <a:schemeClr val="accent1"/>
                </a:solidFill>
              </a:rPr>
              <a:t>✧</a:t>
            </a:r>
            <a:r>
              <a:rPr lang="en-GB" b="1" dirty="0"/>
              <a:t> Conclusion</a:t>
            </a:r>
          </a:p>
          <a:p>
            <a:pPr marL="0" indent="0">
              <a:buNone/>
            </a:pPr>
            <a:r>
              <a:rPr lang="en-GB" b="1" dirty="0">
                <a:solidFill>
                  <a:schemeClr val="accent1"/>
                </a:solidFill>
              </a:rPr>
              <a:t>✧</a:t>
            </a:r>
            <a:r>
              <a:rPr lang="en-GB" b="1" dirty="0"/>
              <a:t> References</a:t>
            </a:r>
          </a:p>
          <a:p>
            <a:endParaRPr lang="en-US" dirty="0"/>
          </a:p>
        </p:txBody>
      </p:sp>
    </p:spTree>
    <p:extLst>
      <p:ext uri="{BB962C8B-B14F-4D97-AF65-F5344CB8AC3E}">
        <p14:creationId xmlns:p14="http://schemas.microsoft.com/office/powerpoint/2010/main" val="216220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9A05-915C-392B-89A5-3B8F03A908EB}"/>
              </a:ext>
            </a:extLst>
          </p:cNvPr>
          <p:cNvSpPr>
            <a:spLocks noGrp="1"/>
          </p:cNvSpPr>
          <p:nvPr>
            <p:ph type="title"/>
          </p:nvPr>
        </p:nvSpPr>
        <p:spPr/>
        <p:txBody>
          <a:bodyPr/>
          <a:lstStyle/>
          <a:p>
            <a:r>
              <a:rPr lang="en-GB"/>
              <a:t>                         </a:t>
            </a:r>
            <a:r>
              <a:rPr lang="en-GB" b="1"/>
              <a:t>PROBLEM STATEMENT</a:t>
            </a:r>
            <a:r>
              <a:rPr lang="en-GB"/>
              <a:t> </a:t>
            </a:r>
            <a:endParaRPr lang="en-US"/>
          </a:p>
        </p:txBody>
      </p:sp>
      <p:sp>
        <p:nvSpPr>
          <p:cNvPr id="3" name="Content Placeholder 2">
            <a:extLst>
              <a:ext uri="{FF2B5EF4-FFF2-40B4-BE49-F238E27FC236}">
                <a16:creationId xmlns:a16="http://schemas.microsoft.com/office/drawing/2014/main" id="{3BD7B497-453C-1012-B7F4-C5F8B9C39A01}"/>
              </a:ext>
            </a:extLst>
          </p:cNvPr>
          <p:cNvSpPr>
            <a:spLocks noGrp="1"/>
          </p:cNvSpPr>
          <p:nvPr>
            <p:ph idx="1"/>
          </p:nvPr>
        </p:nvSpPr>
        <p:spPr>
          <a:xfrm>
            <a:off x="343197" y="2468032"/>
            <a:ext cx="11505605" cy="3416300"/>
          </a:xfrm>
        </p:spPr>
        <p:txBody>
          <a:bodyPr>
            <a:normAutofit fontScale="92500" lnSpcReduction="10000"/>
          </a:bodyPr>
          <a:lstStyle/>
          <a:p>
            <a:pPr marL="0" indent="0">
              <a:buNone/>
            </a:pPr>
            <a:r>
              <a:rPr lang="en-GB" b="1" dirty="0">
                <a:solidFill>
                  <a:schemeClr val="accent1"/>
                </a:solidFill>
              </a:rPr>
              <a:t>✧Problem Statement : </a:t>
            </a:r>
          </a:p>
          <a:p>
            <a:pPr marL="0" indent="0">
              <a:buNone/>
            </a:pPr>
            <a:r>
              <a:rPr lang="en-GB" b="1" dirty="0">
                <a:solidFill>
                  <a:schemeClr val="accent1"/>
                </a:solidFill>
              </a:rPr>
              <a:t>           </a:t>
            </a:r>
            <a:r>
              <a:rPr lang="en-GB" b="1" dirty="0">
                <a:solidFill>
                  <a:schemeClr val="tx1"/>
                </a:solidFill>
              </a:rPr>
              <a:t>-The main goal of this study is to </a:t>
            </a:r>
            <a:r>
              <a:rPr lang="en-GB" b="1" dirty="0" err="1">
                <a:solidFill>
                  <a:schemeClr val="tx1"/>
                </a:solidFill>
              </a:rPr>
              <a:t>analyze</a:t>
            </a:r>
            <a:r>
              <a:rPr lang="en-GB" b="1" dirty="0">
                <a:solidFill>
                  <a:schemeClr val="tx1"/>
                </a:solidFill>
              </a:rPr>
              <a:t> the factors that influence popular YouTube video</a:t>
            </a:r>
          </a:p>
          <a:p>
            <a:pPr marL="0" indent="0">
              <a:buNone/>
            </a:pPr>
            <a:r>
              <a:rPr lang="en-GB" b="1" dirty="0">
                <a:solidFill>
                  <a:schemeClr val="accent1"/>
                </a:solidFill>
              </a:rPr>
              <a:t>✧Methodology</a:t>
            </a:r>
            <a:r>
              <a:rPr lang="en-GB" b="1" dirty="0">
                <a:solidFill>
                  <a:schemeClr val="tx1"/>
                </a:solidFill>
              </a:rPr>
              <a:t> :</a:t>
            </a:r>
          </a:p>
          <a:p>
            <a:pPr marL="0" indent="0">
              <a:buNone/>
            </a:pPr>
            <a:r>
              <a:rPr lang="en-GB" b="1" dirty="0">
                <a:solidFill>
                  <a:schemeClr val="tx1"/>
                </a:solidFill>
              </a:rPr>
              <a:t>          - </a:t>
            </a:r>
            <a:r>
              <a:rPr lang="en-GB" b="1" dirty="0" err="1">
                <a:solidFill>
                  <a:schemeClr val="tx1"/>
                </a:solidFill>
              </a:rPr>
              <a:t>Analyze</a:t>
            </a:r>
            <a:r>
              <a:rPr lang="en-GB" b="1" dirty="0">
                <a:solidFill>
                  <a:schemeClr val="tx1"/>
                </a:solidFill>
              </a:rPr>
              <a:t> the published time of all videos and sort in 24 hours to understand when is popular hour to publish videos. </a:t>
            </a:r>
          </a:p>
          <a:p>
            <a:pPr marL="0" indent="0">
              <a:buNone/>
            </a:pPr>
            <a:r>
              <a:rPr lang="en-GB" b="1" dirty="0">
                <a:solidFill>
                  <a:schemeClr val="tx1"/>
                </a:solidFill>
              </a:rPr>
              <a:t>         - Utilize number of comments and views to calculate how people interact  with the </a:t>
            </a:r>
            <a:r>
              <a:rPr lang="en-GB" b="1" dirty="0" err="1">
                <a:solidFill>
                  <a:schemeClr val="tx1"/>
                </a:solidFill>
              </a:rPr>
              <a:t>youtuber</a:t>
            </a:r>
            <a:r>
              <a:rPr lang="en-GB" b="1" dirty="0">
                <a:solidFill>
                  <a:schemeClr val="tx1"/>
                </a:solidFill>
              </a:rPr>
              <a:t>  </a:t>
            </a:r>
          </a:p>
          <a:p>
            <a:pPr marL="0" indent="0">
              <a:buNone/>
            </a:pPr>
            <a:r>
              <a:rPr lang="en-GB" b="1" dirty="0">
                <a:solidFill>
                  <a:schemeClr val="accent1"/>
                </a:solidFill>
              </a:rPr>
              <a:t>⁠✧Objectives </a:t>
            </a:r>
            <a:r>
              <a:rPr lang="en-GB" b="1" dirty="0">
                <a:solidFill>
                  <a:schemeClr val="tx1"/>
                </a:solidFill>
              </a:rPr>
              <a:t>: </a:t>
            </a:r>
          </a:p>
          <a:p>
            <a:pPr marL="0" indent="0">
              <a:buNone/>
            </a:pPr>
            <a:r>
              <a:rPr lang="en-GB" b="1" dirty="0">
                <a:solidFill>
                  <a:schemeClr val="tx1"/>
                </a:solidFill>
              </a:rPr>
              <a:t>           - To understand characteristics that makes a video end up in trending section on YouTube. </a:t>
            </a:r>
          </a:p>
          <a:p>
            <a:pPr marL="0" indent="0">
              <a:buNone/>
            </a:pPr>
            <a:r>
              <a:rPr lang="en-GB" b="1" dirty="0">
                <a:solidFill>
                  <a:schemeClr val="tx1"/>
                </a:solidFill>
              </a:rPr>
              <a:t>           - By increasing subscriber count and views this can help you </a:t>
            </a:r>
            <a:r>
              <a:rPr lang="en-GB" b="1" dirty="0" err="1">
                <a:solidFill>
                  <a:schemeClr val="tx1"/>
                </a:solidFill>
              </a:rPr>
              <a:t>youtuber’s</a:t>
            </a:r>
            <a:r>
              <a:rPr lang="en-GB" b="1" dirty="0">
                <a:solidFill>
                  <a:schemeClr val="tx1"/>
                </a:solidFill>
              </a:rPr>
              <a:t> to earn more </a:t>
            </a:r>
            <a:r>
              <a:rPr lang="en-GB" b="1" dirty="0" err="1">
                <a:solidFill>
                  <a:schemeClr val="tx1"/>
                </a:solidFill>
              </a:rPr>
              <a:t>money,sponsorships</a:t>
            </a:r>
            <a:r>
              <a:rPr lang="en-GB" b="1" dirty="0">
                <a:solidFill>
                  <a:schemeClr val="tx1"/>
                </a:solidFill>
              </a:rPr>
              <a:t> and opportunities to excel in their social media carrier                </a:t>
            </a:r>
          </a:p>
        </p:txBody>
      </p:sp>
    </p:spTree>
    <p:extLst>
      <p:ext uri="{BB962C8B-B14F-4D97-AF65-F5344CB8AC3E}">
        <p14:creationId xmlns:p14="http://schemas.microsoft.com/office/powerpoint/2010/main" val="81912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9C0A-A5A7-D1BD-3E7C-002E40BD0AD7}"/>
              </a:ext>
            </a:extLst>
          </p:cNvPr>
          <p:cNvSpPr>
            <a:spLocks noGrp="1"/>
          </p:cNvSpPr>
          <p:nvPr>
            <p:ph type="title"/>
          </p:nvPr>
        </p:nvSpPr>
        <p:spPr>
          <a:xfrm>
            <a:off x="1356103" y="838200"/>
            <a:ext cx="8761413" cy="706964"/>
          </a:xfrm>
        </p:spPr>
        <p:txBody>
          <a:bodyPr/>
          <a:lstStyle/>
          <a:p>
            <a:r>
              <a:rPr lang="en-GB" dirty="0"/>
              <a:t>                    </a:t>
            </a:r>
            <a:r>
              <a:rPr lang="en-GB" b="1" dirty="0"/>
              <a:t>PROPOSED SOLUTION </a:t>
            </a:r>
            <a:endParaRPr lang="en-US" b="1" dirty="0"/>
          </a:p>
        </p:txBody>
      </p:sp>
      <p:sp>
        <p:nvSpPr>
          <p:cNvPr id="3" name="Content Placeholder 2">
            <a:extLst>
              <a:ext uri="{FF2B5EF4-FFF2-40B4-BE49-F238E27FC236}">
                <a16:creationId xmlns:a16="http://schemas.microsoft.com/office/drawing/2014/main" id="{55300E96-4A68-3EB1-72C5-BFC7888478A7}"/>
              </a:ext>
            </a:extLst>
          </p:cNvPr>
          <p:cNvSpPr>
            <a:spLocks noGrp="1"/>
          </p:cNvSpPr>
          <p:nvPr>
            <p:ph idx="1"/>
          </p:nvPr>
        </p:nvSpPr>
        <p:spPr>
          <a:xfrm>
            <a:off x="-402298" y="2217294"/>
            <a:ext cx="12452312" cy="4806359"/>
          </a:xfrm>
        </p:spPr>
        <p:txBody>
          <a:bodyPr>
            <a:normAutofit fontScale="92500" lnSpcReduction="10000"/>
          </a:bodyPr>
          <a:lstStyle/>
          <a:p>
            <a:pPr marL="914400" lvl="2" indent="0">
              <a:buNone/>
            </a:pPr>
            <a:endParaRPr lang="en-GB" sz="1800" b="1" dirty="0"/>
          </a:p>
          <a:p>
            <a:pPr marL="914400" lvl="2" indent="0">
              <a:buNone/>
            </a:pPr>
            <a:r>
              <a:rPr lang="en-GB" sz="1800" b="1" dirty="0">
                <a:solidFill>
                  <a:schemeClr val="accent1"/>
                </a:solidFill>
              </a:rPr>
              <a:t>✧Data Collection :</a:t>
            </a:r>
          </a:p>
          <a:p>
            <a:pPr marL="914400" lvl="2" indent="0">
              <a:buNone/>
            </a:pPr>
            <a:r>
              <a:rPr lang="en-GB" sz="1800" b="1" dirty="0"/>
              <a:t>- Utilize YouTube Data API to fetch data on trending videos by region, category, view count, likes, comments, etc.
</a:t>
            </a:r>
            <a:r>
              <a:rPr lang="en-GB" sz="1800" b="1" dirty="0">
                <a:solidFill>
                  <a:schemeClr val="accent1"/>
                </a:solidFill>
              </a:rPr>
              <a:t>✧Data </a:t>
            </a:r>
            <a:r>
              <a:rPr lang="en-GB" sz="1800" b="1" dirty="0" err="1">
                <a:solidFill>
                  <a:schemeClr val="accent1"/>
                </a:solidFill>
              </a:rPr>
              <a:t>Preprocessing</a:t>
            </a:r>
            <a:r>
              <a:rPr lang="en-GB" sz="1800" b="1" dirty="0">
                <a:solidFill>
                  <a:schemeClr val="accent1"/>
                </a:solidFill>
              </a:rPr>
              <a:t> :</a:t>
            </a:r>
            <a:r>
              <a:rPr lang="en-GB" sz="1800" b="1" dirty="0"/>
              <a:t>
    - Clean the data by handling missing values, removing duplicates, and standardizing the format.
    - Extract relevant features such as the title, description, views, likes, dislikes, comments, etc.
</a:t>
            </a:r>
          </a:p>
          <a:p>
            <a:pPr marL="914400" lvl="2" indent="0">
              <a:buNone/>
            </a:pPr>
            <a:r>
              <a:rPr lang="en-GB" sz="1800" b="1" dirty="0">
                <a:solidFill>
                  <a:schemeClr val="accent1"/>
                </a:solidFill>
              </a:rPr>
              <a:t>⁠✧Exploratory Data Analysis (EDA) :
</a:t>
            </a:r>
            <a:r>
              <a:rPr lang="en-GB" sz="1800" b="1" dirty="0"/>
              <a:t>    - Conduct EDA to understand trends, patterns, and correlations in the data.
    - </a:t>
            </a:r>
            <a:r>
              <a:rPr lang="en-GB" sz="1800" b="1" dirty="0" err="1"/>
              <a:t>Analyze</a:t>
            </a:r>
            <a:r>
              <a:rPr lang="en-GB" sz="1800" b="1" dirty="0"/>
              <a:t> popular video categories, engagement metrics, and temporal trends.
</a:t>
            </a:r>
            <a:endParaRPr lang="en-US" sz="1800" b="1" dirty="0"/>
          </a:p>
        </p:txBody>
      </p:sp>
    </p:spTree>
    <p:extLst>
      <p:ext uri="{BB962C8B-B14F-4D97-AF65-F5344CB8AC3E}">
        <p14:creationId xmlns:p14="http://schemas.microsoft.com/office/powerpoint/2010/main" val="16613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28F2-12EE-2EB1-7397-50FAFC2D9787}"/>
              </a:ext>
            </a:extLst>
          </p:cNvPr>
          <p:cNvSpPr>
            <a:spLocks noGrp="1"/>
          </p:cNvSpPr>
          <p:nvPr>
            <p:ph type="title"/>
          </p:nvPr>
        </p:nvSpPr>
        <p:spPr>
          <a:xfrm>
            <a:off x="1160869" y="914505"/>
            <a:ext cx="8761413" cy="706964"/>
          </a:xfrm>
        </p:spPr>
        <p:txBody>
          <a:bodyPr/>
          <a:lstStyle/>
          <a:p>
            <a:r>
              <a:rPr lang="en-GB" dirty="0"/>
              <a:t>                 </a:t>
            </a:r>
            <a:r>
              <a:rPr lang="en-GB" b="1" dirty="0"/>
              <a:t>PROPOSED SOLUTION-CONT.</a:t>
            </a:r>
            <a:endParaRPr lang="en-US" b="1" dirty="0"/>
          </a:p>
        </p:txBody>
      </p:sp>
      <p:sp>
        <p:nvSpPr>
          <p:cNvPr id="3" name="Content Placeholder 2">
            <a:extLst>
              <a:ext uri="{FF2B5EF4-FFF2-40B4-BE49-F238E27FC236}">
                <a16:creationId xmlns:a16="http://schemas.microsoft.com/office/drawing/2014/main" id="{5A203816-8561-BD97-7BA2-2C7E167D592C}"/>
              </a:ext>
            </a:extLst>
          </p:cNvPr>
          <p:cNvSpPr>
            <a:spLocks noGrp="1"/>
          </p:cNvSpPr>
          <p:nvPr>
            <p:ph idx="1"/>
          </p:nvPr>
        </p:nvSpPr>
        <p:spPr>
          <a:xfrm>
            <a:off x="389684" y="2532506"/>
            <a:ext cx="11802316" cy="3797774"/>
          </a:xfrm>
        </p:spPr>
        <p:txBody>
          <a:bodyPr>
            <a:normAutofit fontScale="92500" lnSpcReduction="20000"/>
          </a:bodyPr>
          <a:lstStyle/>
          <a:p>
            <a:pPr marL="0" indent="0">
              <a:buNone/>
            </a:pPr>
            <a:r>
              <a:rPr lang="en-GB" b="1" dirty="0">
                <a:solidFill>
                  <a:schemeClr val="accent1"/>
                </a:solidFill>
              </a:rPr>
              <a:t>✧Feature Engineering:</a:t>
            </a:r>
            <a:r>
              <a:rPr lang="en-GB" b="1" dirty="0"/>
              <a:t>
    - Create new features like engagement rate (likes/views), comment sentiment analysis, etc.
    - Derive insights by categorizing videos based on textual data (title, description).
</a:t>
            </a:r>
          </a:p>
          <a:p>
            <a:pPr marL="0" indent="0">
              <a:buNone/>
            </a:pPr>
            <a:r>
              <a:rPr lang="en-GB" b="1" dirty="0">
                <a:solidFill>
                  <a:schemeClr val="accent1"/>
                </a:solidFill>
              </a:rPr>
              <a:t>⁠✧Sentiment Analysis :</a:t>
            </a:r>
          </a:p>
          <a:p>
            <a:pPr marL="0" indent="0">
              <a:buNone/>
            </a:pPr>
            <a:r>
              <a:rPr lang="en-GB" b="1" dirty="0"/>
              <a:t>    - Perform sentiment analysis on comments to gauge audience sentiment towards trending videos.
    - Identify topics or themes that positively or negatively impact video popularity.
</a:t>
            </a:r>
            <a:r>
              <a:rPr lang="en-GB" b="1" dirty="0">
                <a:solidFill>
                  <a:schemeClr val="accent1"/>
                </a:solidFill>
              </a:rPr>
              <a:t>⁠✧Deployment:</a:t>
            </a:r>
            <a:r>
              <a:rPr lang="en-GB" b="1" dirty="0"/>
              <a:t>
    - Deploy the solution as a service or integrate it into a web application for real-time trending video analysis.
    - Continuously update the model with new data to adapt to changing trends</a:t>
            </a:r>
            <a:endParaRPr lang="en-US" b="1" dirty="0"/>
          </a:p>
        </p:txBody>
      </p:sp>
    </p:spTree>
    <p:extLst>
      <p:ext uri="{BB962C8B-B14F-4D97-AF65-F5344CB8AC3E}">
        <p14:creationId xmlns:p14="http://schemas.microsoft.com/office/powerpoint/2010/main" val="328899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7F36-280A-346F-45E9-8AB5F3FB3B19}"/>
              </a:ext>
            </a:extLst>
          </p:cNvPr>
          <p:cNvSpPr>
            <a:spLocks noGrp="1"/>
          </p:cNvSpPr>
          <p:nvPr>
            <p:ph type="title"/>
          </p:nvPr>
        </p:nvSpPr>
        <p:spPr/>
        <p:txBody>
          <a:bodyPr/>
          <a:lstStyle/>
          <a:p>
            <a:r>
              <a:rPr lang="en-GB" dirty="0"/>
              <a:t>                     </a:t>
            </a:r>
            <a:r>
              <a:rPr lang="en-GB" b="1" dirty="0"/>
              <a:t>SYSTEM APPROACH </a:t>
            </a:r>
            <a:endParaRPr lang="en-US" b="1" dirty="0"/>
          </a:p>
        </p:txBody>
      </p:sp>
      <p:sp>
        <p:nvSpPr>
          <p:cNvPr id="3" name="Content Placeholder 2">
            <a:extLst>
              <a:ext uri="{FF2B5EF4-FFF2-40B4-BE49-F238E27FC236}">
                <a16:creationId xmlns:a16="http://schemas.microsoft.com/office/drawing/2014/main" id="{5A848F7D-1EB9-FCED-2AA8-26DE1D3FBD4D}"/>
              </a:ext>
            </a:extLst>
          </p:cNvPr>
          <p:cNvSpPr>
            <a:spLocks noGrp="1"/>
          </p:cNvSpPr>
          <p:nvPr>
            <p:ph idx="1"/>
          </p:nvPr>
        </p:nvSpPr>
        <p:spPr>
          <a:xfrm>
            <a:off x="480963" y="2468032"/>
            <a:ext cx="10109393" cy="3416300"/>
          </a:xfrm>
        </p:spPr>
        <p:txBody>
          <a:bodyPr>
            <a:noAutofit/>
          </a:bodyPr>
          <a:lstStyle/>
          <a:p>
            <a:pPr marL="0" indent="0">
              <a:buNone/>
            </a:pPr>
            <a:r>
              <a:rPr lang="en-GB" sz="1600" b="1" dirty="0">
                <a:solidFill>
                  <a:schemeClr val="accent1"/>
                </a:solidFill>
              </a:rPr>
              <a:t>✿ System Requirement :</a:t>
            </a:r>
          </a:p>
          <a:p>
            <a:pPr marL="0" indent="0">
              <a:buNone/>
            </a:pPr>
            <a:r>
              <a:rPr lang="en-GB" sz="1600" b="1" dirty="0">
                <a:solidFill>
                  <a:schemeClr val="accent1"/>
                </a:solidFill>
              </a:rPr>
              <a:t>             ✧ Requirement Analysis :</a:t>
            </a:r>
            <a:r>
              <a:rPr lang="en-GB" sz="1600" b="1" dirty="0"/>
              <a:t>
                   - Define the objectives and scope of the analysis.
                   - Identify key stakeholders and their requirements.
                   - Determine the metrics to measure video trends.</a:t>
            </a:r>
          </a:p>
          <a:p>
            <a:pPr marL="0" indent="0">
              <a:buNone/>
            </a:pPr>
            <a:r>
              <a:rPr lang="en-GB" sz="1600" b="1" dirty="0"/>
              <a:t>
             </a:t>
            </a:r>
            <a:r>
              <a:rPr lang="en-GB" sz="1600" b="1" dirty="0">
                <a:solidFill>
                  <a:schemeClr val="accent1"/>
                </a:solidFill>
              </a:rPr>
              <a:t>✧ Feedback and Iteration :</a:t>
            </a:r>
            <a:r>
              <a:rPr lang="en-GB" sz="1600" b="1" dirty="0"/>
              <a:t>
                   - Collect feedback from users and stakeholders on the system performance.
                   - Iterate on the system based on feedback and changing requirements.
                   - Continuously improve the system for enhanced analysis capabilities. 
</a:t>
            </a:r>
            <a:endParaRPr lang="en-US" sz="1600" b="1" dirty="0"/>
          </a:p>
        </p:txBody>
      </p:sp>
    </p:spTree>
    <p:extLst>
      <p:ext uri="{BB962C8B-B14F-4D97-AF65-F5344CB8AC3E}">
        <p14:creationId xmlns:p14="http://schemas.microsoft.com/office/powerpoint/2010/main" val="332819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7643-ADD6-71E1-5C29-18C43269600F}"/>
              </a:ext>
            </a:extLst>
          </p:cNvPr>
          <p:cNvSpPr>
            <a:spLocks noGrp="1"/>
          </p:cNvSpPr>
          <p:nvPr>
            <p:ph type="title"/>
          </p:nvPr>
        </p:nvSpPr>
        <p:spPr/>
        <p:txBody>
          <a:bodyPr/>
          <a:lstStyle/>
          <a:p>
            <a:r>
              <a:rPr lang="en-GB" dirty="0"/>
              <a:t>                SYSTEM APPROCH-CONT.</a:t>
            </a:r>
            <a:endParaRPr lang="en-US" dirty="0"/>
          </a:p>
        </p:txBody>
      </p:sp>
      <p:sp>
        <p:nvSpPr>
          <p:cNvPr id="3" name="Content Placeholder 2">
            <a:extLst>
              <a:ext uri="{FF2B5EF4-FFF2-40B4-BE49-F238E27FC236}">
                <a16:creationId xmlns:a16="http://schemas.microsoft.com/office/drawing/2014/main" id="{137744A2-0D25-875D-C58F-056A267F083F}"/>
              </a:ext>
            </a:extLst>
          </p:cNvPr>
          <p:cNvSpPr>
            <a:spLocks noGrp="1"/>
          </p:cNvSpPr>
          <p:nvPr>
            <p:ph idx="1"/>
          </p:nvPr>
        </p:nvSpPr>
        <p:spPr>
          <a:xfrm>
            <a:off x="610576" y="2621850"/>
            <a:ext cx="11325815" cy="4773335"/>
          </a:xfrm>
        </p:spPr>
        <p:txBody>
          <a:bodyPr>
            <a:noAutofit/>
          </a:bodyPr>
          <a:lstStyle/>
          <a:p>
            <a:pPr marL="0" indent="0">
              <a:buNone/>
            </a:pPr>
            <a:r>
              <a:rPr lang="en-GB" b="1" dirty="0" err="1">
                <a:solidFill>
                  <a:schemeClr val="accent1"/>
                </a:solidFill>
              </a:rPr>
              <a:t>Scikit</a:t>
            </a:r>
            <a:r>
              <a:rPr lang="en-GB" b="1" dirty="0">
                <a:solidFill>
                  <a:schemeClr val="accent1"/>
                </a:solidFill>
              </a:rPr>
              <a:t>-learn (</a:t>
            </a:r>
            <a:r>
              <a:rPr lang="en-GB" b="1" dirty="0" err="1">
                <a:solidFill>
                  <a:schemeClr val="accent1"/>
                </a:solidFill>
              </a:rPr>
              <a:t>sklearn</a:t>
            </a:r>
            <a:r>
              <a:rPr lang="en-GB" b="1" dirty="0">
                <a:solidFill>
                  <a:schemeClr val="accent1"/>
                </a:solidFill>
              </a:rPr>
              <a:t>) : </a:t>
            </a:r>
            <a:r>
              <a:rPr lang="en-GB" b="1" dirty="0" err="1"/>
              <a:t>Scikit</a:t>
            </a:r>
            <a:r>
              <a:rPr lang="en-GB" b="1" dirty="0"/>
              <a:t>-learn is considered the most prominent Python library for machine learning and depends on two other Python packages, </a:t>
            </a:r>
            <a:r>
              <a:rPr lang="en-GB" b="1" dirty="0" err="1"/>
              <a:t>Numpy</a:t>
            </a:r>
            <a:r>
              <a:rPr lang="en-GB" b="1" dirty="0"/>
              <a:t> and </a:t>
            </a:r>
            <a:r>
              <a:rPr lang="en-GB" b="1" dirty="0" err="1"/>
              <a:t>SciPy</a:t>
            </a:r>
            <a:r>
              <a:rPr lang="en-GB" b="1" dirty="0"/>
              <a:t> (5).
</a:t>
            </a:r>
            <a:r>
              <a:rPr lang="en-GB" b="1" dirty="0">
                <a:solidFill>
                  <a:schemeClr val="accent1"/>
                </a:solidFill>
              </a:rPr>
              <a:t>OS</a:t>
            </a:r>
            <a:r>
              <a:rPr lang="en-GB" b="1" dirty="0"/>
              <a:t> : The OS module in Python provides a way of using operating system dependent functionality.
</a:t>
            </a:r>
            <a:r>
              <a:rPr lang="en-GB" b="1" dirty="0">
                <a:solidFill>
                  <a:schemeClr val="accent1"/>
                </a:solidFill>
              </a:rPr>
              <a:t>Pandas</a:t>
            </a:r>
            <a:r>
              <a:rPr lang="en-GB" b="1" dirty="0"/>
              <a:t> : This is a Python library for data wrangling and </a:t>
            </a:r>
            <a:r>
              <a:rPr lang="en-GB" b="1" dirty="0" err="1"/>
              <a:t>analysis.This</a:t>
            </a:r>
            <a:r>
              <a:rPr lang="en-GB" b="1" dirty="0"/>
              <a:t> library is mainly used in data pre-processing.
</a:t>
            </a:r>
            <a:r>
              <a:rPr lang="en-GB" b="1" dirty="0" err="1">
                <a:solidFill>
                  <a:schemeClr val="accent1"/>
                </a:solidFill>
              </a:rPr>
              <a:t>Numpy</a:t>
            </a:r>
            <a:r>
              <a:rPr lang="en-GB" b="1" dirty="0"/>
              <a:t> :  This is one of the fundamental packages for scientific computing in Python. 
</a:t>
            </a:r>
            <a:r>
              <a:rPr lang="en-GB" b="1" dirty="0" err="1">
                <a:solidFill>
                  <a:schemeClr val="accent1"/>
                </a:solidFill>
              </a:rPr>
              <a:t>Scipy</a:t>
            </a:r>
            <a:r>
              <a:rPr lang="en-GB" b="1" dirty="0"/>
              <a:t> : It provides, among other functionalities, advanced linear algebra routines, mathematical functions, and statistical distributions.
</a:t>
            </a:r>
            <a:r>
              <a:rPr lang="en-GB" b="1" dirty="0" err="1">
                <a:solidFill>
                  <a:schemeClr val="accent1"/>
                </a:solidFill>
              </a:rPr>
              <a:t>Matplotlib</a:t>
            </a:r>
            <a:r>
              <a:rPr lang="en-GB" b="1" dirty="0"/>
              <a:t> : It provides functions for making publication-quality visualizations such as line charts, histograms, scatter plots.
</a:t>
            </a:r>
            <a:r>
              <a:rPr lang="en-GB" b="1" dirty="0" err="1">
                <a:solidFill>
                  <a:schemeClr val="accent1"/>
                </a:solidFill>
              </a:rPr>
              <a:t>Seaborn</a:t>
            </a:r>
            <a:r>
              <a:rPr lang="en-GB" b="1" dirty="0"/>
              <a:t> :  This is a library for making statistical graphics in Python.</a:t>
            </a:r>
            <a:endParaRPr lang="en-US" b="1" dirty="0"/>
          </a:p>
        </p:txBody>
      </p:sp>
    </p:spTree>
    <p:extLst>
      <p:ext uri="{BB962C8B-B14F-4D97-AF65-F5344CB8AC3E}">
        <p14:creationId xmlns:p14="http://schemas.microsoft.com/office/powerpoint/2010/main" val="28302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505E-5C0D-30C9-6A84-72DB56BC4C48}"/>
              </a:ext>
            </a:extLst>
          </p:cNvPr>
          <p:cNvSpPr>
            <a:spLocks noGrp="1"/>
          </p:cNvSpPr>
          <p:nvPr>
            <p:ph type="title"/>
          </p:nvPr>
        </p:nvSpPr>
        <p:spPr/>
        <p:txBody>
          <a:bodyPr/>
          <a:lstStyle/>
          <a:p>
            <a:r>
              <a:rPr lang="en-GB" dirty="0"/>
              <a:t>           </a:t>
            </a:r>
            <a:r>
              <a:rPr lang="en-GB" b="1" dirty="0"/>
              <a:t>ALGORITHM AND DEPLOYMENT </a:t>
            </a:r>
            <a:endParaRPr lang="en-US" b="1" dirty="0"/>
          </a:p>
        </p:txBody>
      </p:sp>
      <p:sp>
        <p:nvSpPr>
          <p:cNvPr id="3" name="Content Placeholder 2">
            <a:extLst>
              <a:ext uri="{FF2B5EF4-FFF2-40B4-BE49-F238E27FC236}">
                <a16:creationId xmlns:a16="http://schemas.microsoft.com/office/drawing/2014/main" id="{97FBF0F5-0706-71D0-04CE-62C845B69510}"/>
              </a:ext>
            </a:extLst>
          </p:cNvPr>
          <p:cNvSpPr>
            <a:spLocks noGrp="1"/>
          </p:cNvSpPr>
          <p:nvPr>
            <p:ph idx="1"/>
          </p:nvPr>
        </p:nvSpPr>
        <p:spPr>
          <a:xfrm>
            <a:off x="544286" y="2319130"/>
            <a:ext cx="10731894" cy="3852597"/>
          </a:xfrm>
        </p:spPr>
        <p:txBody>
          <a:bodyPr>
            <a:noAutofit/>
          </a:bodyPr>
          <a:lstStyle/>
          <a:p>
            <a:pPr marL="0" indent="0">
              <a:buNone/>
            </a:pPr>
            <a:r>
              <a:rPr lang="en-GB" sz="1600" b="1" dirty="0">
                <a:solidFill>
                  <a:schemeClr val="accent1"/>
                </a:solidFill>
              </a:rPr>
              <a:t>⁠✧ Classification :</a:t>
            </a:r>
          </a:p>
          <a:p>
            <a:pPr marL="0" indent="0">
              <a:buNone/>
            </a:pPr>
            <a:r>
              <a:rPr lang="en-GB" sz="1600" b="1" dirty="0"/>
              <a:t>             - It is a process of creating classes that represent users and use cases. </a:t>
            </a:r>
          </a:p>
          <a:p>
            <a:pPr marL="0" indent="0">
              <a:buNone/>
            </a:pPr>
            <a:r>
              <a:rPr lang="en-GB" sz="1600" b="1" dirty="0"/>
              <a:t>             - Class Probability Estimation tries to predict how to classify each single individual data asset. 
</a:t>
            </a:r>
            <a:r>
              <a:rPr lang="en-GB" sz="1600" b="1" dirty="0">
                <a:solidFill>
                  <a:schemeClr val="accent1"/>
                </a:solidFill>
              </a:rPr>
              <a:t>✧ Regression:</a:t>
            </a:r>
          </a:p>
          <a:p>
            <a:pPr marL="0" indent="0">
              <a:buNone/>
            </a:pPr>
            <a:r>
              <a:rPr lang="en-GB" sz="1600" b="1" dirty="0">
                <a:solidFill>
                  <a:schemeClr val="tx1"/>
                </a:solidFill>
              </a:rPr>
              <a:t>             - The most comm</a:t>
            </a:r>
            <a:r>
              <a:rPr lang="en-GB" sz="1600" b="1" dirty="0"/>
              <a:t>only-used forecasting method is the Regression method. </a:t>
            </a:r>
          </a:p>
          <a:p>
            <a:pPr marL="0" indent="0">
              <a:buNone/>
            </a:pPr>
            <a:r>
              <a:rPr lang="en-GB" sz="1600" b="1" dirty="0"/>
              <a:t>             - Regression can be confused with classification methods because to predict an outcome, the process of using known values is the same.</a:t>
            </a:r>
          </a:p>
          <a:p>
            <a:pPr marL="0" indent="0">
              <a:buNone/>
            </a:pPr>
            <a:r>
              <a:rPr lang="en-GB" sz="1600" b="1" dirty="0"/>
              <a:t>              - It is a model used to predict continuous value.</a:t>
            </a:r>
            <a:endParaRPr lang="en-US" sz="1600" b="1" dirty="0"/>
          </a:p>
        </p:txBody>
      </p:sp>
    </p:spTree>
    <p:extLst>
      <p:ext uri="{BB962C8B-B14F-4D97-AF65-F5344CB8AC3E}">
        <p14:creationId xmlns:p14="http://schemas.microsoft.com/office/powerpoint/2010/main" val="411032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C3CE-A7CC-589B-34B4-CBCB7F4C6040}"/>
              </a:ext>
            </a:extLst>
          </p:cNvPr>
          <p:cNvSpPr>
            <a:spLocks noGrp="1"/>
          </p:cNvSpPr>
          <p:nvPr>
            <p:ph type="title"/>
          </p:nvPr>
        </p:nvSpPr>
        <p:spPr>
          <a:xfrm>
            <a:off x="1715293" y="938172"/>
            <a:ext cx="8761413" cy="706964"/>
          </a:xfrm>
        </p:spPr>
        <p:txBody>
          <a:bodyPr/>
          <a:lstStyle/>
          <a:p>
            <a:r>
              <a:rPr lang="en-GB" dirty="0"/>
              <a:t>  </a:t>
            </a:r>
            <a:r>
              <a:rPr lang="en-GB" b="1" dirty="0"/>
              <a:t>ALGORITHM AND DEPLOYMENT-CONT</a:t>
            </a:r>
            <a:endParaRPr lang="en-US" b="1" dirty="0"/>
          </a:p>
        </p:txBody>
      </p:sp>
      <p:sp>
        <p:nvSpPr>
          <p:cNvPr id="3" name="Content Placeholder 2">
            <a:extLst>
              <a:ext uri="{FF2B5EF4-FFF2-40B4-BE49-F238E27FC236}">
                <a16:creationId xmlns:a16="http://schemas.microsoft.com/office/drawing/2014/main" id="{CCDDFE69-DD3D-E6BB-654A-147046301CDF}"/>
              </a:ext>
            </a:extLst>
          </p:cNvPr>
          <p:cNvSpPr>
            <a:spLocks noGrp="1"/>
          </p:cNvSpPr>
          <p:nvPr>
            <p:ph idx="1"/>
          </p:nvPr>
        </p:nvSpPr>
        <p:spPr>
          <a:xfrm>
            <a:off x="320777" y="2058820"/>
            <a:ext cx="11871223" cy="9169124"/>
          </a:xfrm>
        </p:spPr>
        <p:txBody>
          <a:bodyPr>
            <a:noAutofit/>
          </a:bodyPr>
          <a:lstStyle/>
          <a:p>
            <a:pPr marL="0" indent="0">
              <a:buNone/>
            </a:pPr>
            <a:r>
              <a:rPr lang="en-GB" b="1" dirty="0">
                <a:solidFill>
                  <a:schemeClr val="accent1"/>
                </a:solidFill>
              </a:rPr>
              <a:t>⁠✧ Clustering: </a:t>
            </a:r>
          </a:p>
          <a:p>
            <a:pPr marL="0" indent="0">
              <a:buNone/>
            </a:pPr>
            <a:r>
              <a:rPr lang="en-GB" b="1" dirty="0"/>
              <a:t>               - Clustering is a technique which involves grouping of data points. </a:t>
            </a:r>
          </a:p>
          <a:p>
            <a:pPr marL="0" indent="0">
              <a:buNone/>
            </a:pPr>
            <a:r>
              <a:rPr lang="en-GB" b="1" dirty="0"/>
              <a:t>               - We can use this algorithm for classification of each </a:t>
            </a:r>
            <a:r>
              <a:rPr lang="en-GB" b="1" dirty="0" err="1"/>
              <a:t>datapoint</a:t>
            </a:r>
            <a:r>
              <a:rPr lang="en-GB" b="1" dirty="0"/>
              <a:t> into a specific group. </a:t>
            </a:r>
          </a:p>
          <a:p>
            <a:pPr marL="0" indent="0">
              <a:buNone/>
            </a:pPr>
            <a:r>
              <a:rPr lang="en-GB" b="1" dirty="0"/>
              <a:t>               - The </a:t>
            </a:r>
            <a:r>
              <a:rPr lang="en-GB" b="1" dirty="0" err="1"/>
              <a:t>datapoints</a:t>
            </a:r>
            <a:r>
              <a:rPr lang="en-GB" b="1" dirty="0"/>
              <a:t> which are grouped will have similar features while those are in different groups will have highly dissimilar features. </a:t>
            </a:r>
          </a:p>
          <a:p>
            <a:pPr marL="0" indent="0">
              <a:buNone/>
            </a:pPr>
            <a:r>
              <a:rPr lang="en-GB" b="1" dirty="0">
                <a:solidFill>
                  <a:schemeClr val="accent1"/>
                </a:solidFill>
              </a:rPr>
              <a:t>✧ Similarity Matching : </a:t>
            </a:r>
          </a:p>
          <a:p>
            <a:pPr marL="0" indent="0">
              <a:buNone/>
            </a:pPr>
            <a:r>
              <a:rPr lang="en-GB" b="1" dirty="0"/>
              <a:t>                - Similarity Matching looks for correlation of attributes in order to recognize similarities between individuals. </a:t>
            </a:r>
          </a:p>
          <a:p>
            <a:pPr marL="0" indent="0">
              <a:buNone/>
            </a:pPr>
            <a:r>
              <a:rPr lang="en-GB" b="1" dirty="0"/>
              <a:t>                 - If two customers or products are similar in certain ways, it’s reasonable to predict that they will               be similar in other ways as well. </a:t>
            </a:r>
          </a:p>
          <a:p>
            <a:pPr marL="0" indent="0">
              <a:buNone/>
            </a:pPr>
            <a:r>
              <a:rPr lang="en-GB" b="1" dirty="0"/>
              <a:t>                  - This can be used to find customers for targeted marketing campaigns or for managing the                    company’s image with targeted online ads.</a:t>
            </a:r>
            <a:endParaRPr lang="en-US" b="1" dirty="0"/>
          </a:p>
        </p:txBody>
      </p:sp>
    </p:spTree>
    <p:extLst>
      <p:ext uri="{BB962C8B-B14F-4D97-AF65-F5344CB8AC3E}">
        <p14:creationId xmlns:p14="http://schemas.microsoft.com/office/powerpoint/2010/main" val="400288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TF10001029</vt:lpstr>
      <vt:lpstr>YouTube Trending Videos Analysis </vt:lpstr>
      <vt:lpstr>                              OUTLINE </vt:lpstr>
      <vt:lpstr>                         PROBLEM STATEMENT </vt:lpstr>
      <vt:lpstr>                    PROPOSED SOLUTION </vt:lpstr>
      <vt:lpstr>                 PROPOSED SOLUTION-CONT.</vt:lpstr>
      <vt:lpstr>                     SYSTEM APPROACH </vt:lpstr>
      <vt:lpstr>                SYSTEM APPROCH-CONT.</vt:lpstr>
      <vt:lpstr>           ALGORITHM AND DEPLOYMENT </vt:lpstr>
      <vt:lpstr>  ALGORITHM AND DEPLOYMENT-CONT</vt:lpstr>
      <vt:lpstr>                             RESULT</vt:lpstr>
      <vt:lpstr>                          RESULT-CONT.</vt:lpstr>
      <vt:lpstr>                        RESULT-CONT.</vt:lpstr>
      <vt:lpstr>                             RESULT-CONT.</vt:lpstr>
      <vt:lpstr>                             CONCLUSION </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 Analysis </dc:title>
  <dc:creator>Rajakumari S</dc:creator>
  <cp:lastModifiedBy>Rajakumari S</cp:lastModifiedBy>
  <cp:revision>6</cp:revision>
  <dcterms:created xsi:type="dcterms:W3CDTF">2024-04-03T15:51:33Z</dcterms:created>
  <dcterms:modified xsi:type="dcterms:W3CDTF">2024-04-04T15:11:25Z</dcterms:modified>
</cp:coreProperties>
</file>