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779" autoAdjust="0"/>
    <p:restoredTop sz="94660"/>
  </p:normalViewPr>
  <p:slideViewPr>
    <p:cSldViewPr>
      <p:cViewPr>
        <p:scale>
          <a:sx n="75" d="100"/>
          <a:sy n="75" d="100"/>
        </p:scale>
        <p:origin x="54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new2\OneDrive\Desktop\arunthathi.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new2\OneDrive\Desktop\arunthathi.v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Sheet1!$E$1</c:f>
              <c:strCache>
                <c:ptCount val="1"/>
                <c:pt idx="0">
                  <c:v>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Sheet1!$E$2:$E$20</c:f>
              <c:numCache>
                <c:formatCode>General</c:formatCode>
                <c:ptCount val="19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66017.18</c:v>
                </c:pt>
                <c:pt idx="8">
                  <c:v>74279.01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Sheet1!$E$1</c:f>
              <c:strCache>
                <c:ptCount val="1"/>
                <c:pt idx="0">
                  <c:v>Salary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Sheet1!$E$2:$E$20</c:f>
              <c:numCache>
                <c:formatCode>General</c:formatCode>
                <c:ptCount val="19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66017.18</c:v>
                </c:pt>
                <c:pt idx="8">
                  <c:v>74279.01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GB"/>
              <a:t>• To conduct a comprehensive analysis of current employee ratings to identify key trends, uncover areas needing improvement in core problems includes inconsistent performance, potential impact etc., using Excel techniques.</a:t>
            </a:r>
            <a:endParaRPr dirty="0"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GB"/>
              <a:t>Identifying strengths and  areas for improvement  to optimize workforce productivity and satisfaction using Excel techniques.</a:t>
            </a:r>
          </a:p>
          <a:p>
            <a:pPr indent="0" marL="0">
              <a:buFont typeface="Arial" panose="020B0604020202020204" pitchFamily="34" charset="0"/>
              <a:buNone/>
            </a:pPr>
            <a:endParaRPr dirty="0" lang="en-GB"/>
          </a:p>
          <a:p>
            <a:pPr indent="0" marL="0">
              <a:buFont typeface="Arial" panose="020B0604020202020204" pitchFamily="34" charset="0"/>
              <a:buNone/>
            </a:pPr>
            <a:r>
              <a:rPr b="1" dirty="0" lang="en-GB"/>
              <a:t>DEPARTMENTS COVERED: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lang="en-GB"/>
              <a:t>Production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lang="en-GB"/>
              <a:t>Sales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lang="en-GB"/>
              <a:t>IT/IS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endParaRPr dirty="0" lang="en-GB"/>
          </a:p>
          <a:p>
            <a:pPr indent="0" marL="0">
              <a:buFont typeface="Arial" panose="020B0604020202020204" pitchFamily="34" charset="0"/>
              <a:buNone/>
            </a:pPr>
            <a:r>
              <a:rPr b="1" dirty="0" lang="en-GB"/>
              <a:t>PERFORMANCE METEICS: </a:t>
            </a:r>
            <a:r>
              <a:rPr dirty="0" lang="en-GB"/>
              <a:t>Fully meets</a:t>
            </a:r>
          </a:p>
          <a:p>
            <a:pPr indent="0" marL="0">
              <a:buFont typeface="Arial" panose="020B0604020202020204" pitchFamily="34" charset="0"/>
              <a:buNone/>
            </a:pPr>
            <a:endParaRPr dirty="0" lang="en-GB"/>
          </a:p>
          <a:p>
            <a:pPr indent="0" marL="0">
              <a:buFont typeface="Arial" panose="020B0604020202020204" pitchFamily="34" charset="0"/>
              <a:buNone/>
            </a:pPr>
            <a:r>
              <a:rPr b="1" dirty="0" lang="en-GB"/>
              <a:t>REPORTS</a:t>
            </a:r>
            <a:r>
              <a:rPr dirty="0" lang="en-GB"/>
              <a:t>: Detailed performance reports for individuals </a:t>
            </a:r>
          </a:p>
          <a:p>
            <a:pPr indent="0" marL="0">
              <a:buFont typeface="Arial" panose="020B0604020202020204" pitchFamily="34" charset="0"/>
              <a:buNone/>
            </a:pPr>
            <a:endParaRPr dirty="0" lang="en-GB"/>
          </a:p>
          <a:p>
            <a:pPr indent="0" marL="0">
              <a:buFont typeface="Arial" panose="020B0604020202020204" pitchFamily="34" charset="0"/>
              <a:buNone/>
            </a:pPr>
            <a:endParaRPr dirty="0" lang="en-GB"/>
          </a:p>
          <a:p>
            <a:pPr indent="0" marL="0">
              <a:buFont typeface="Arial" panose="020B0604020202020204" pitchFamily="34" charset="0"/>
              <a:buNone/>
            </a:pPr>
            <a:r>
              <a:rPr dirty="0" lang="en-GB"/>
              <a:t>  </a:t>
            </a: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1" dirty="0" lang="en-GB"/>
              <a:t>HR Managers:</a:t>
            </a:r>
            <a:r>
              <a:rPr dirty="0" lang="en-GB"/>
              <a:t> To assess overall employee performance trends, identify training needs and use case metrics for recruitment and retention strategies.</a:t>
            </a:r>
          </a:p>
          <a:p>
            <a:endParaRPr dirty="0" lang="en-GB"/>
          </a:p>
          <a:p>
            <a:r>
              <a:rPr b="1" dirty="0" lang="en-GB"/>
              <a:t>Department Heads: </a:t>
            </a:r>
            <a:r>
              <a:rPr dirty="0" lang="en-GB"/>
              <a:t>Use performance data to set goals.</a:t>
            </a:r>
          </a:p>
          <a:p>
            <a:endParaRPr dirty="0" lang="en-GB"/>
          </a:p>
          <a:p>
            <a:r>
              <a:rPr b="1" dirty="0" lang="en-GB"/>
              <a:t>Performance Analysts:</a:t>
            </a:r>
            <a:r>
              <a:rPr dirty="0" lang="en-GB"/>
              <a:t> Generate reports and recommendations for optimising the performance management process.</a:t>
            </a:r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Font typeface="Arial" panose="020B0604020202020204" pitchFamily="34" charset="0"/>
              <a:buNone/>
            </a:pPr>
            <a:r>
              <a:rPr b="1" dirty="0" lang="en-GB"/>
              <a:t>Business Units Covered: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lang="en-GB"/>
              <a:t>TNS
BPC
WBL
CCDR
NEL
SVG
MSC
EW
PYZ
PL</a:t>
            </a:r>
          </a:p>
          <a:p>
            <a:pPr indent="0" marL="0">
              <a:buFont typeface="Arial" panose="020B0604020202020204" pitchFamily="34" charset="0"/>
              <a:buNone/>
            </a:pPr>
            <a:endParaRPr dirty="0" lang="en-GB"/>
          </a:p>
          <a:p>
            <a:pPr indent="0" marL="0">
              <a:buFont typeface="Arial" panose="020B0604020202020204" pitchFamily="34" charset="0"/>
              <a:buNone/>
            </a:pPr>
            <a:r>
              <a:rPr b="1" dirty="0" lang="en-GB"/>
              <a:t>Employee ID:</a:t>
            </a:r>
            <a:r>
              <a:rPr dirty="0" lang="en-GB"/>
              <a:t> 3431 to 3450</a:t>
            </a:r>
          </a:p>
          <a:p>
            <a:pPr indent="0" marL="0">
              <a:buFont typeface="Arial" panose="020B0604020202020204" pitchFamily="34" charset="0"/>
              <a:buNone/>
            </a:pPr>
            <a:endParaRPr dirty="0" lang="en-GB"/>
          </a:p>
          <a:p>
            <a:pPr indent="0" marL="0">
              <a:buFont typeface="Arial" panose="020B0604020202020204" pitchFamily="34" charset="0"/>
              <a:buNone/>
            </a:pPr>
            <a:r>
              <a:rPr b="1" dirty="0" lang="en-GB"/>
              <a:t>Performance Scores: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b="0" dirty="0" lang="en-GB"/>
              <a:t>Fully Meets: 14 Employees
Exceeds: 6 Employees</a:t>
            </a:r>
            <a:endParaRPr b="0" dirty="0"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1" dirty="0" i="1" lang="en-GB"/>
              <a:t>The “WOW” in our solution is employees with high recognised performance rating.</a:t>
            </a:r>
            <a:endParaRPr b="1" dirty="0" i="1" lang="en-US"/>
          </a:p>
        </p:txBody>
      </p:sp>
      <p:sp>
        <p:nvSpPr>
          <p:cNvPr id="1048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GB"/>
          </a:p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dirty="0" lang="en-GB"/>
              <a:t>The data suggests a balanced performance distribution among the employees, with opportunities for further development and recognition. Continuous monitoring and targeted interventions can help improve overall employee performance and satisfaction.</a:t>
            </a:r>
          </a:p>
          <a:p>
            <a:endParaRPr dirty="0" lang="en-US"/>
          </a:p>
        </p:txBody>
      </p:sp>
      <p:sp>
        <p:nvSpPr>
          <p:cNvPr id="104871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2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2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3" y="3042913"/>
            <a:ext cx="6381287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>
                <a:solidFill>
                  <a:schemeClr val="tx2"/>
                </a:solidFill>
              </a:rPr>
              <a:t>STUDENT NAME:</a:t>
            </a:r>
            <a:r>
              <a:rPr b="1" dirty="0" sz="2400" lang="en-GB">
                <a:solidFill>
                  <a:schemeClr val="tx2"/>
                </a:solidFill>
              </a:rPr>
              <a:t> </a:t>
            </a:r>
            <a:r>
              <a:rPr b="1" dirty="0" sz="2400" lang="en-US" smtClean="0">
                <a:solidFill>
                  <a:schemeClr val="tx2"/>
                </a:solidFill>
              </a:rPr>
              <a:t>D</a:t>
            </a:r>
            <a:r>
              <a:rPr b="1" dirty="0" sz="2400" lang="en-US" smtClean="0">
                <a:solidFill>
                  <a:schemeClr val="tx2"/>
                </a:solidFill>
              </a:rPr>
              <a:t>H</a:t>
            </a:r>
            <a:r>
              <a:rPr b="1" dirty="0" sz="2400" lang="en-US" smtClean="0">
                <a:solidFill>
                  <a:schemeClr val="tx2"/>
                </a:solidFill>
              </a:rPr>
              <a:t>A</a:t>
            </a:r>
            <a:r>
              <a:rPr b="1" dirty="0" sz="2400" lang="en-US" smtClean="0">
                <a:solidFill>
                  <a:schemeClr val="tx2"/>
                </a:solidFill>
              </a:rPr>
              <a:t>N</a:t>
            </a:r>
            <a:r>
              <a:rPr b="1" dirty="0" sz="2400" lang="en-US" smtClean="0">
                <a:solidFill>
                  <a:schemeClr val="tx2"/>
                </a:solidFill>
              </a:rPr>
              <a:t>A</a:t>
            </a:r>
            <a:r>
              <a:rPr b="1" dirty="0" sz="2400" lang="en-US" smtClean="0">
                <a:solidFill>
                  <a:schemeClr val="tx2"/>
                </a:solidFill>
              </a:rPr>
              <a:t> </a:t>
            </a:r>
            <a:r>
              <a:rPr b="1" dirty="0" sz="2400" lang="en-US" smtClean="0">
                <a:solidFill>
                  <a:schemeClr val="tx2"/>
                </a:solidFill>
              </a:rPr>
              <a:t>L</a:t>
            </a:r>
            <a:r>
              <a:rPr b="1" dirty="0" sz="2400" lang="en-US" smtClean="0">
                <a:solidFill>
                  <a:schemeClr val="tx2"/>
                </a:solidFill>
              </a:rPr>
              <a:t>A</a:t>
            </a:r>
            <a:r>
              <a:rPr b="1" dirty="0" sz="2400" lang="en-US" smtClean="0">
                <a:solidFill>
                  <a:schemeClr val="tx2"/>
                </a:solidFill>
              </a:rPr>
              <a:t>K</a:t>
            </a:r>
            <a:r>
              <a:rPr b="1" dirty="0" sz="2400" lang="en-US" smtClean="0">
                <a:solidFill>
                  <a:schemeClr val="tx2"/>
                </a:solidFill>
              </a:rPr>
              <a:t>S</a:t>
            </a:r>
            <a:r>
              <a:rPr b="1" dirty="0" sz="2400" lang="en-US" smtClean="0">
                <a:solidFill>
                  <a:schemeClr val="tx2"/>
                </a:solidFill>
              </a:rPr>
              <a:t>H</a:t>
            </a:r>
            <a:r>
              <a:rPr b="1" dirty="0" sz="2400" lang="en-US" smtClean="0">
                <a:solidFill>
                  <a:schemeClr val="tx2"/>
                </a:solidFill>
              </a:rPr>
              <a:t>MI </a:t>
            </a:r>
            <a:endParaRPr b="1" dirty="0" sz="2400" lang="en-US">
              <a:solidFill>
                <a:schemeClr val="tx2"/>
              </a:solidFill>
            </a:endParaRPr>
          </a:p>
          <a:p>
            <a:r>
              <a:rPr b="1" dirty="0" sz="2400" lang="en-US">
                <a:solidFill>
                  <a:schemeClr val="tx2"/>
                </a:solidFill>
              </a:rPr>
              <a:t>REGISTER NO:</a:t>
            </a:r>
            <a:r>
              <a:rPr b="1" dirty="0" sz="2400" lang="en-GB">
                <a:solidFill>
                  <a:schemeClr val="tx2"/>
                </a:solidFill>
              </a:rPr>
              <a:t> </a:t>
            </a:r>
            <a:r>
              <a:rPr b="1" dirty="0" sz="2400" lang="en-GB" smtClean="0">
                <a:solidFill>
                  <a:schemeClr val="tx2"/>
                </a:solidFill>
              </a:rPr>
              <a:t>3122099</a:t>
            </a:r>
            <a:r>
              <a:rPr b="1" dirty="0" sz="2400" lang="en-US" smtClean="0">
                <a:solidFill>
                  <a:schemeClr val="tx2"/>
                </a:solidFill>
              </a:rPr>
              <a:t>7</a:t>
            </a:r>
            <a:r>
              <a:rPr b="1" dirty="0" sz="2400" lang="en-GB" smtClean="0">
                <a:solidFill>
                  <a:schemeClr val="tx2"/>
                </a:solidFill>
              </a:rPr>
              <a:t>3</a:t>
            </a:r>
            <a:endParaRPr b="1" dirty="0" sz="2400" lang="en-US">
              <a:solidFill>
                <a:schemeClr val="tx2"/>
              </a:solidFill>
            </a:endParaRPr>
          </a:p>
          <a:p>
            <a:r>
              <a:rPr b="1" dirty="0" sz="2400" lang="en-US">
                <a:solidFill>
                  <a:schemeClr val="tx2"/>
                </a:solidFill>
              </a:rPr>
              <a:t>DEPARTMENT:</a:t>
            </a:r>
            <a:r>
              <a:rPr b="1" dirty="0" sz="2400" lang="en-GB">
                <a:solidFill>
                  <a:schemeClr val="tx2"/>
                </a:solidFill>
              </a:rPr>
              <a:t> BCOM GENERAL </a:t>
            </a:r>
            <a:endParaRPr b="1" dirty="0" sz="2400" lang="en-US">
              <a:solidFill>
                <a:schemeClr val="tx2"/>
              </a:solidFill>
            </a:endParaRPr>
          </a:p>
          <a:p>
            <a:r>
              <a:rPr b="1" dirty="0" sz="2400" lang="en-US">
                <a:solidFill>
                  <a:schemeClr val="tx2"/>
                </a:solidFill>
              </a:rPr>
              <a:t>COLLEGE</a:t>
            </a:r>
            <a:r>
              <a:rPr b="1" dirty="0" sz="2400" lang="en-GB">
                <a:solidFill>
                  <a:schemeClr val="tx2"/>
                </a:solidFill>
              </a:rPr>
              <a:t>: VALLIAMMAL COLLEGE FOR WOMEN</a:t>
            </a:r>
            <a:endParaRPr b="1" dirty="0" sz="2400" lang="en-US">
              <a:solidFill>
                <a:schemeClr val="tx2"/>
              </a:solidFill>
            </a:endParaRPr>
          </a:p>
          <a:p>
            <a:r>
              <a:rPr b="1" dirty="0" sz="2400" lang="en-US">
                <a:solidFill>
                  <a:schemeClr val="tx2"/>
                </a:solidFill>
              </a:rPr>
              <a:t>           </a:t>
            </a:r>
            <a:endParaRPr b="1" dirty="0" sz="2400" lang="en-I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TextBox 3"/>
          <p:cNvSpPr txBox="1"/>
          <p:nvPr/>
        </p:nvSpPr>
        <p:spPr>
          <a:xfrm>
            <a:off x="739775" y="1332838"/>
            <a:ext cx="5436439" cy="35585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Set:</a:t>
            </a:r>
            <a:r>
              <a:rPr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dataset</a:t>
            </a:r>
            <a:endParaRPr dirty="0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</a:t>
            </a:r>
            <a:endParaRPr dirty="0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r>
              <a:rPr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value, irrelevant</a:t>
            </a:r>
            <a:endParaRPr dirty="0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Formula-</a:t>
            </a:r>
            <a:r>
              <a:rPr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calculation, low, medium, high, sum</a:t>
            </a:r>
            <a:endParaRPr dirty="0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and chart:</a:t>
            </a:r>
            <a:r>
              <a:rPr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summary, business unit, gender, employee type, employee ID, performance.</a:t>
            </a:r>
          </a:p>
          <a:p>
            <a:r>
              <a:rPr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b="1"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: </a:t>
            </a:r>
            <a:r>
              <a:rPr dirty="0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Pie, Bar, Line, Pivot chart.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10"/>
          <p:cNvGraphicFramePr>
            <a:graphicFrameLocks/>
          </p:cNvGraphicFramePr>
          <p:nvPr/>
        </p:nvGraphicFramePr>
        <p:xfrm>
          <a:off x="2209801" y="1695451"/>
          <a:ext cx="5807622" cy="366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TextBox 3"/>
          <p:cNvSpPr txBox="1"/>
          <p:nvPr/>
        </p:nvSpPr>
        <p:spPr>
          <a:xfrm>
            <a:off x="948054" y="1579627"/>
            <a:ext cx="4655407" cy="1691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GB" smtClean="0">
                <a:solidFill>
                  <a:schemeClr val="tx2"/>
                </a:solidFill>
              </a:rPr>
              <a:t>BY SYSTEMATICALYY EVALUATING PERFORMANCE METRICS ALONGSIDE SALARY DATA, ORGANIZATIONS CAN ENSURE THAT COMPENSATION IS DIRECTLY ALIGNED WITH EMPLOYEE CONTRIBUTIONS.</a:t>
            </a:r>
            <a:endParaRPr dirty="0" lang="en-GB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411093" y="2450202"/>
            <a:ext cx="7581409" cy="1412240"/>
          </a:xfrm>
          <a:prstGeom prst="rect"/>
          <a:noFill/>
          <a:ln>
            <a:solidFill>
              <a:schemeClr val="tx2"/>
            </a:solidFill>
          </a:ln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4"/>
          <p:cNvSpPr txBox="1"/>
          <p:nvPr/>
        </p:nvSpPr>
        <p:spPr>
          <a:xfrm>
            <a:off x="1434146" y="1634966"/>
            <a:ext cx="4661854" cy="115824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GB" smtClean="0">
                <a:solidFill>
                  <a:schemeClr val="tx2">
                    <a:lumMod val="75000"/>
                  </a:schemeClr>
                </a:solidFill>
              </a:rPr>
              <a:t>THE HUMAN RESOURCES DEPARTMENT OF (YOUR COMPANY NAME) SEEKS TO ANALYSE THE RELATIONSHIP BETWEEN EMPLOYEE PERFORMANCE AND SALARY.</a:t>
            </a:r>
            <a:endParaRPr b="1" dirty="0"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797252" y="1857375"/>
            <a:ext cx="5473048" cy="1077218"/>
          </a:xfrm>
          <a:prstGeom prst="rect"/>
          <a:noFill/>
          <a:ln>
            <a:solidFill>
              <a:schemeClr val="tx2"/>
            </a:solidFill>
          </a:ln>
        </p:spPr>
        <p:txBody>
          <a:bodyPr rtlCol="0" wrap="square">
            <a:spAutoFit/>
          </a:bodyPr>
          <a:p>
            <a:r>
              <a:rPr dirty="0" sz="1600" lang="en-GB" smtClean="0">
                <a:solidFill>
                  <a:schemeClr val="tx2"/>
                </a:solidFill>
              </a:rPr>
              <a:t>IN ANY ORGANIZATION ENSURING THAT EMPLOYEE ARE FAIRLY COMPENSATED FOR THEIR PERFORMANCE IS CRITICAL FOR MAINTAINING MOTIVATING, REDUCING TURNOVER, AND ATTRACTING TOP TALENT.</a:t>
            </a:r>
            <a:endParaRPr dirty="0" sz="1600" lang="en-GB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7" name="TextBox 8"/>
          <p:cNvSpPr txBox="1"/>
          <p:nvPr/>
        </p:nvSpPr>
        <p:spPr>
          <a:xfrm>
            <a:off x="699452" y="1695450"/>
            <a:ext cx="5346999" cy="30251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GB">
                <a:solidFill>
                  <a:schemeClr val="tx2"/>
                </a:solidFill>
              </a:rPr>
              <a:t>HR Managers:</a:t>
            </a:r>
            <a:r>
              <a:rPr dirty="0" lang="en-GB">
                <a:solidFill>
                  <a:schemeClr val="tx2"/>
                </a:solidFill>
              </a:rPr>
              <a:t> To assess overall employee performance trends, identify training needs and use case metrics for recruitment and retention strategies.</a:t>
            </a:r>
          </a:p>
          <a:p>
            <a:endParaRPr dirty="0" lang="en-GB">
              <a:solidFill>
                <a:schemeClr val="tx2"/>
              </a:solidFill>
            </a:endParaRPr>
          </a:p>
          <a:p>
            <a:r>
              <a:rPr b="1" dirty="0" lang="en-GB">
                <a:solidFill>
                  <a:schemeClr val="tx2"/>
                </a:solidFill>
              </a:rPr>
              <a:t>Department Heads: </a:t>
            </a:r>
            <a:r>
              <a:rPr dirty="0" lang="en-GB">
                <a:solidFill>
                  <a:schemeClr val="tx2"/>
                </a:solidFill>
              </a:rPr>
              <a:t>Use performance data to set goals.</a:t>
            </a:r>
          </a:p>
          <a:p>
            <a:endParaRPr dirty="0" lang="en-GB">
              <a:solidFill>
                <a:schemeClr val="tx2"/>
              </a:solidFill>
            </a:endParaRPr>
          </a:p>
          <a:p>
            <a:r>
              <a:rPr b="1" dirty="0" lang="en-GB">
                <a:solidFill>
                  <a:schemeClr val="tx2"/>
                </a:solidFill>
              </a:rPr>
              <a:t>Performance Analysts:</a:t>
            </a:r>
            <a:r>
              <a:rPr dirty="0" lang="en-GB">
                <a:solidFill>
                  <a:schemeClr val="tx2"/>
                </a:solidFill>
              </a:rPr>
              <a:t> Generate reports and recommendations for optimising the performance management process.</a:t>
            </a:r>
            <a:endParaRPr dirty="0"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7734301" y="15716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6" name="TextBox 10"/>
          <p:cNvSpPr txBox="1"/>
          <p:nvPr/>
        </p:nvSpPr>
        <p:spPr>
          <a:xfrm>
            <a:off x="3200399" y="1857374"/>
            <a:ext cx="4343681" cy="48920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BASED COMPENSATION : REAWARDED APPROPRIAYERY</a:t>
            </a:r>
            <a:endParaRPr dirty="0" i="1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i="1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i="1" lang="en-IN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–DRIVEN SALARY ADJUSTMENTS: REDUCING BIAS AND PROMTING FAIRNESS</a:t>
            </a:r>
            <a:endParaRPr dirty="0" i="1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i="1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i="1" lang="en-IN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TRUST:  THE PLATFORM PROMOTE TRANSPARENCY</a:t>
            </a:r>
            <a:endParaRPr dirty="0" i="1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i="1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i="1" lang="en-IN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RETENTION OF TOP TALENT: BY ENSURING THE COMPETITION</a:t>
            </a:r>
            <a:endParaRPr dirty="0" i="1"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i="1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i="1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Formulas-</a:t>
            </a:r>
            <a:r>
              <a:rPr dirty="0" i="1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 Formulas</a:t>
            </a:r>
          </a:p>
          <a:p>
            <a:endParaRPr b="1" dirty="0" i="1" lang="en-GB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i="1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Graphs-</a:t>
            </a:r>
            <a:r>
              <a:rPr dirty="0" i="1" lang="en-I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Final Report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8" name="TextBox 3"/>
          <p:cNvSpPr txBox="1"/>
          <p:nvPr/>
        </p:nvSpPr>
        <p:spPr>
          <a:xfrm>
            <a:off x="1666063" y="1312104"/>
            <a:ext cx="6102656" cy="3825240"/>
          </a:xfrm>
          <a:prstGeom prst="rect"/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p>
            <a:pPr indent="0" marL="0">
              <a:buFont typeface="Arial" panose="020B0604020202020204" pitchFamily="34" charset="0"/>
              <a:buNone/>
            </a:pPr>
            <a:r>
              <a:rPr b="1" dirty="0" lang="en-GB">
                <a:solidFill>
                  <a:schemeClr val="tx2"/>
                </a:solidFill>
              </a:rPr>
              <a:t>Business Units Covered:</a:t>
            </a:r>
          </a:p>
          <a:p>
            <a:pPr indent="-171450" marL="171450">
              <a:buFont typeface="Arial" panose="020B0604020202020204" pitchFamily="34" charset="0"/>
              <a:buChar char="•"/>
            </a:pPr>
            <a:r>
              <a:rPr dirty="0" lang="en-GB">
                <a:solidFill>
                  <a:schemeClr val="tx2"/>
                </a:solidFill>
              </a:rPr>
              <a:t>TNS
BPC
WBL
CCDR
NEL
SVG
MSC
EW
PYZ
PL</a:t>
            </a:r>
          </a:p>
          <a:p>
            <a:pPr indent="0" marL="0">
              <a:buFont typeface="Arial" panose="020B0604020202020204" pitchFamily="34" charset="0"/>
              <a:buNone/>
            </a:pPr>
            <a:endParaRPr dirty="0" lang="en-GB">
              <a:solidFill>
                <a:schemeClr val="tx2"/>
              </a:solidFill>
            </a:endParaRPr>
          </a:p>
          <a:p>
            <a:pPr indent="0" marL="0">
              <a:buFont typeface="Arial" panose="020B0604020202020204" pitchFamily="34" charset="0"/>
              <a:buNone/>
            </a:pPr>
            <a:r>
              <a:rPr b="1" dirty="0" lang="en-GB">
                <a:solidFill>
                  <a:schemeClr val="tx2"/>
                </a:solidFill>
              </a:rPr>
              <a:t>Employee </a:t>
            </a:r>
            <a:r>
              <a:rPr b="1" dirty="0" lang="en-GB" smtClean="0">
                <a:solidFill>
                  <a:schemeClr val="tx2"/>
                </a:solidFill>
              </a:rPr>
              <a:t>ID: PR00147 TO TN00464</a:t>
            </a:r>
            <a:endParaRPr dirty="0" lang="en-GB">
              <a:solidFill>
                <a:schemeClr val="tx2"/>
              </a:solidFill>
            </a:endParaRPr>
          </a:p>
          <a:p>
            <a:pPr indent="0" marL="0">
              <a:buFont typeface="Arial" panose="020B0604020202020204" pitchFamily="34" charset="0"/>
              <a:buNone/>
            </a:pPr>
            <a:endParaRPr dirty="0" lang="en-GB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2"/>
          <p:cNvSpPr txBox="1"/>
          <p:nvPr/>
        </p:nvSpPr>
        <p:spPr>
          <a:xfrm>
            <a:off x="2642614" y="1450210"/>
            <a:ext cx="4367595" cy="8915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GB">
                <a:solidFill>
                  <a:schemeClr val="tx2"/>
                </a:solidFill>
              </a:rPr>
              <a:t>The “WOW” in our solution is employees with high recognised performance rating.</a:t>
            </a:r>
            <a:endParaRPr dirty="0" lang="en-US">
              <a:solidFill>
                <a:schemeClr val="tx2"/>
              </a:solidFill>
            </a:endParaRPr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4174577" y="2319501"/>
          <a:ext cx="3842845" cy="3576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 New</cp:lastModifiedBy>
  <dcterms:created xsi:type="dcterms:W3CDTF">2024-03-29T02:07:22Z</dcterms:created>
  <dcterms:modified xsi:type="dcterms:W3CDTF">2024-08-29T16:11:39Z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5dd979f26f81470eb0b9411179ef2018</vt:lpwstr>
  </property>
</Properties>
</file>