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5.xml"/>
  <Override ContentType="application/vnd.ms-office.chartcolorstyle+xml" PartName="/ppt/charts/colors6.xml"/>
  <Override ContentType="application/vnd.ms-office.chartcolorstyle+xml" PartName="/ppt/charts/colors4.xml"/>
  <Override ContentType="application/vnd.ms-office.chartcolorstyle+xml" PartName="/ppt/charts/colors1.xml"/>
  <Override ContentType="application/vnd.ms-office.chartcolorstyle+xml" PartName="/ppt/charts/colors2.xml"/>
  <Override ContentType="application/vnd.ms-office.chartcolorstyle+xml" PartName="/ppt/charts/colors3.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drawingml.chart+xml" PartName="/ppt/charts/chart3.xml"/>
  <Override ContentType="application/vnd.openxmlformats-officedocument.drawingml.chart+xml" PartName="/ppt/charts/chart2.xml"/>
  <Override ContentType="application/vnd.openxmlformats-officedocument.drawingml.chart+xml" PartName="/ppt/charts/chart5.xml"/>
  <Override ContentType="application/vnd.openxmlformats-officedocument.drawingml.chart+xml" PartName="/ppt/charts/chart4.xml"/>
  <Override ContentType="application/vnd.openxmlformats-officedocument.drawingml.chart+xml" PartName="/ppt/charts/chart6.xml"/>
  <Override ContentType="application/vnd.openxmlformats-officedocument.drawingml.chart+xml" PartName="/ppt/charts/chart1.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3.xml"/>
  <Override ContentType="application/vnd.ms-office.chartstyle+xml" PartName="/ppt/charts/style4.xml"/>
  <Override ContentType="application/vnd.ms-office.chartstyle+xml" PartName="/ppt/charts/style5.xml"/>
  <Override ContentType="application/vnd.ms-office.chartstyle+xml" PartName="/ppt/charts/style1.xml"/>
  <Override ContentType="application/vnd.ms-office.chartstyle+xml" PartName="/ppt/charts/style6.xml"/>
  <Override ContentType="application/vnd.ms-office.chartstyle+xml" PartName="/ppt/charts/style2.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51" r:id="rId6"/>
    <p:sldMasterId id="214748366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424">
          <p15:clr>
            <a:srgbClr val="A4A3A4"/>
          </p15:clr>
        </p15:guide>
        <p15:guide id="2" pos="3816">
          <p15:clr>
            <a:srgbClr val="A4A3A4"/>
          </p15:clr>
        </p15:guide>
      </p15:sldGuideLst>
    </p:ext>
    <p:ext uri="http://customooxmlschemas.google.com/">
      <go:slidesCustomData xmlns:go="http://customooxmlschemas.google.com/" r:id="rId40" roundtripDataSignature="AMtx7mhcQVB8SUtaHA1cw6gTCF11E3sU2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14836DD-3264-4828-BDD0-96545CC25AC5}">
  <a:tblStyle styleId="{614836DD-3264-4828-BDD0-96545CC25AC5}"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CF5E8"/>
          </a:solidFill>
        </a:fill>
      </a:tcStyle>
    </a:wholeTbl>
    <a:band1H>
      <a:tcTxStyle/>
      <a:tcStyle>
        <a:fill>
          <a:solidFill>
            <a:srgbClr val="D8EACF"/>
          </a:solidFill>
        </a:fill>
      </a:tcStyle>
    </a:band1H>
    <a:band2H>
      <a:tcTxStyle/>
    </a:band2H>
    <a:band1V>
      <a:tcTxStyle/>
      <a:tcStyle>
        <a:fill>
          <a:solidFill>
            <a:srgbClr val="D8EACF"/>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424" orient="horz"/>
        <p:guide pos="3816"/>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39" Type="http://schemas.openxmlformats.org/officeDocument/2006/relationships/slide" Target="slides/slide31.xml"/><Relationship Id="rId16" Type="http://schemas.openxmlformats.org/officeDocument/2006/relationships/slide" Target="slides/slide8.xml"/><Relationship Id="rId38" Type="http://schemas.openxmlformats.org/officeDocument/2006/relationships/slide" Target="slides/slide30.xml"/><Relationship Id="rId19" Type="http://schemas.openxmlformats.org/officeDocument/2006/relationships/slide" Target="slides/slide11.xml"/><Relationship Id="rId18" Type="http://schemas.openxmlformats.org/officeDocument/2006/relationships/slide" Target="slides/slide10.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Sheet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err="1"/>
              <a:t>Transek</a:t>
            </a:r>
            <a:r>
              <a:rPr lang="en-US" dirty="0"/>
              <a:t> MKSC12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Karang Hdup</c:v>
                </c:pt>
              </c:strCache>
            </c:strRef>
          </c:tx>
          <c:spPr>
            <a:solidFill>
              <a:schemeClr val="accent1"/>
            </a:solidFill>
            <a:ln>
              <a:noFill/>
            </a:ln>
            <a:effectLst/>
          </c:spPr>
          <c:invertIfNegative val="0"/>
          <c:cat>
            <c:strRef>
              <c:f>Sheet1!$A$2:$A$5</c:f>
              <c:strCache>
                <c:ptCount val="4"/>
                <c:pt idx="0">
                  <c:v>Multispektral</c:v>
                </c:pt>
                <c:pt idx="1">
                  <c:v>Brovey</c:v>
                </c:pt>
                <c:pt idx="2">
                  <c:v>IHS</c:v>
                </c:pt>
                <c:pt idx="3">
                  <c:v>Data Lapangan</c:v>
                </c:pt>
              </c:strCache>
            </c:strRef>
          </c:cat>
          <c:val>
            <c:numRef>
              <c:f>Sheet1!$B$2:$B$5</c:f>
              <c:numCache>
                <c:formatCode>0.00%</c:formatCode>
                <c:ptCount val="4"/>
                <c:pt idx="0">
                  <c:v>0.125</c:v>
                </c:pt>
                <c:pt idx="1">
                  <c:v>0.12989999999999999</c:v>
                </c:pt>
                <c:pt idx="2">
                  <c:v>0.155</c:v>
                </c:pt>
                <c:pt idx="3">
                  <c:v>0.15909999999999999</c:v>
                </c:pt>
              </c:numCache>
            </c:numRef>
          </c:val>
          <c:extLst>
            <c:ext xmlns:c16="http://schemas.microsoft.com/office/drawing/2014/chart" uri="{C3380CC4-5D6E-409C-BE32-E72D297353CC}">
              <c16:uniqueId val="{00000000-1CD1-49E2-9903-94189711B00A}"/>
            </c:ext>
          </c:extLst>
        </c:ser>
        <c:ser>
          <c:idx val="1"/>
          <c:order val="1"/>
          <c:tx>
            <c:strRef>
              <c:f>Sheet1!$C$1</c:f>
              <c:strCache>
                <c:ptCount val="1"/>
                <c:pt idx="0">
                  <c:v>Karang Mati</c:v>
                </c:pt>
              </c:strCache>
            </c:strRef>
          </c:tx>
          <c:spPr>
            <a:solidFill>
              <a:srgbClr val="FF0000"/>
            </a:solidFill>
            <a:ln>
              <a:noFill/>
            </a:ln>
            <a:effectLst/>
          </c:spPr>
          <c:invertIfNegative val="0"/>
          <c:cat>
            <c:strRef>
              <c:f>Sheet1!$A$2:$A$5</c:f>
              <c:strCache>
                <c:ptCount val="4"/>
                <c:pt idx="0">
                  <c:v>Multispektral</c:v>
                </c:pt>
                <c:pt idx="1">
                  <c:v>Brovey</c:v>
                </c:pt>
                <c:pt idx="2">
                  <c:v>IHS</c:v>
                </c:pt>
                <c:pt idx="3">
                  <c:v>Data Lapangan</c:v>
                </c:pt>
              </c:strCache>
            </c:strRef>
          </c:cat>
          <c:val>
            <c:numRef>
              <c:f>Sheet1!$C$2:$C$5</c:f>
              <c:numCache>
                <c:formatCode>0.00%</c:formatCode>
                <c:ptCount val="4"/>
                <c:pt idx="0">
                  <c:v>0.5585</c:v>
                </c:pt>
                <c:pt idx="1">
                  <c:v>0.4592</c:v>
                </c:pt>
                <c:pt idx="2">
                  <c:v>0.4002</c:v>
                </c:pt>
                <c:pt idx="3">
                  <c:v>0.64600000000000002</c:v>
                </c:pt>
              </c:numCache>
            </c:numRef>
          </c:val>
          <c:extLst>
            <c:ext xmlns:c16="http://schemas.microsoft.com/office/drawing/2014/chart" uri="{C3380CC4-5D6E-409C-BE32-E72D297353CC}">
              <c16:uniqueId val="{00000001-1CD1-49E2-9903-94189711B00A}"/>
            </c:ext>
          </c:extLst>
        </c:ser>
        <c:ser>
          <c:idx val="2"/>
          <c:order val="2"/>
          <c:tx>
            <c:strRef>
              <c:f>Sheet1!$D$1</c:f>
              <c:strCache>
                <c:ptCount val="1"/>
                <c:pt idx="0">
                  <c:v>Pasir</c:v>
                </c:pt>
              </c:strCache>
            </c:strRef>
          </c:tx>
          <c:spPr>
            <a:solidFill>
              <a:srgbClr val="FFFF00"/>
            </a:solidFill>
            <a:ln>
              <a:noFill/>
            </a:ln>
            <a:effectLst/>
          </c:spPr>
          <c:invertIfNegative val="0"/>
          <c:cat>
            <c:strRef>
              <c:f>Sheet1!$A$2:$A$5</c:f>
              <c:strCache>
                <c:ptCount val="4"/>
                <c:pt idx="0">
                  <c:v>Multispektral</c:v>
                </c:pt>
                <c:pt idx="1">
                  <c:v>Brovey</c:v>
                </c:pt>
                <c:pt idx="2">
                  <c:v>IHS</c:v>
                </c:pt>
                <c:pt idx="3">
                  <c:v>Data Lapangan</c:v>
                </c:pt>
              </c:strCache>
            </c:strRef>
          </c:cat>
          <c:val>
            <c:numRef>
              <c:f>Sheet1!$D$2:$D$5</c:f>
              <c:numCache>
                <c:formatCode>0.00%</c:formatCode>
                <c:ptCount val="4"/>
                <c:pt idx="0">
                  <c:v>0.17280000000000001</c:v>
                </c:pt>
                <c:pt idx="1">
                  <c:v>0.28439999999999999</c:v>
                </c:pt>
                <c:pt idx="2">
                  <c:v>0.3236</c:v>
                </c:pt>
                <c:pt idx="3">
                  <c:v>5.2499999999999998E-2</c:v>
                </c:pt>
              </c:numCache>
            </c:numRef>
          </c:val>
          <c:extLst>
            <c:ext xmlns:c16="http://schemas.microsoft.com/office/drawing/2014/chart" uri="{C3380CC4-5D6E-409C-BE32-E72D297353CC}">
              <c16:uniqueId val="{00000002-1CD1-49E2-9903-94189711B00A}"/>
            </c:ext>
          </c:extLst>
        </c:ser>
        <c:ser>
          <c:idx val="3"/>
          <c:order val="3"/>
          <c:tx>
            <c:strRef>
              <c:f>Sheet1!$E$1</c:f>
              <c:strCache>
                <c:ptCount val="1"/>
                <c:pt idx="0">
                  <c:v>Puing</c:v>
                </c:pt>
              </c:strCache>
            </c:strRef>
          </c:tx>
          <c:spPr>
            <a:solidFill>
              <a:schemeClr val="accent4"/>
            </a:solidFill>
            <a:ln>
              <a:noFill/>
            </a:ln>
            <a:effectLst/>
          </c:spPr>
          <c:invertIfNegative val="0"/>
          <c:cat>
            <c:strRef>
              <c:f>Sheet1!$A$2:$A$5</c:f>
              <c:strCache>
                <c:ptCount val="4"/>
                <c:pt idx="0">
                  <c:v>Multispektral</c:v>
                </c:pt>
                <c:pt idx="1">
                  <c:v>Brovey</c:v>
                </c:pt>
                <c:pt idx="2">
                  <c:v>IHS</c:v>
                </c:pt>
                <c:pt idx="3">
                  <c:v>Data Lapangan</c:v>
                </c:pt>
              </c:strCache>
            </c:strRef>
          </c:cat>
          <c:val>
            <c:numRef>
              <c:f>Sheet1!$E$2:$E$5</c:f>
              <c:numCache>
                <c:formatCode>0.00%</c:formatCode>
                <c:ptCount val="4"/>
                <c:pt idx="0">
                  <c:v>0.14360000000000001</c:v>
                </c:pt>
                <c:pt idx="1">
                  <c:v>0.1263</c:v>
                </c:pt>
                <c:pt idx="2">
                  <c:v>0.1212</c:v>
                </c:pt>
                <c:pt idx="3">
                  <c:v>0.13980000000000001</c:v>
                </c:pt>
              </c:numCache>
            </c:numRef>
          </c:val>
          <c:extLst>
            <c:ext xmlns:c16="http://schemas.microsoft.com/office/drawing/2014/chart" uri="{C3380CC4-5D6E-409C-BE32-E72D297353CC}">
              <c16:uniqueId val="{00000003-1CD1-49E2-9903-94189711B00A}"/>
            </c:ext>
          </c:extLst>
        </c:ser>
        <c:dLbls>
          <c:showLegendKey val="0"/>
          <c:showVal val="0"/>
          <c:showCatName val="0"/>
          <c:showSerName val="0"/>
          <c:showPercent val="0"/>
          <c:showBubbleSize val="0"/>
        </c:dLbls>
        <c:gapWidth val="219"/>
        <c:overlap val="-27"/>
        <c:axId val="662128024"/>
        <c:axId val="662126384"/>
      </c:barChart>
      <c:catAx>
        <c:axId val="662128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2126384"/>
        <c:crosses val="autoZero"/>
        <c:auto val="1"/>
        <c:lblAlgn val="ctr"/>
        <c:lblOffset val="100"/>
        <c:noMultiLvlLbl val="0"/>
      </c:catAx>
      <c:valAx>
        <c:axId val="66212638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21280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Transek MKSC11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Karang Hidup</c:v>
                </c:pt>
              </c:strCache>
            </c:strRef>
          </c:tx>
          <c:spPr>
            <a:solidFill>
              <a:schemeClr val="accent1"/>
            </a:solidFill>
            <a:ln>
              <a:noFill/>
            </a:ln>
            <a:effectLst/>
          </c:spPr>
          <c:invertIfNegative val="0"/>
          <c:cat>
            <c:strRef>
              <c:f>Sheet1!$A$2:$A$5</c:f>
              <c:strCache>
                <c:ptCount val="4"/>
                <c:pt idx="0">
                  <c:v>Multispektral</c:v>
                </c:pt>
                <c:pt idx="1">
                  <c:v>Brovey</c:v>
                </c:pt>
                <c:pt idx="2">
                  <c:v>IHS</c:v>
                </c:pt>
                <c:pt idx="3">
                  <c:v>Data Lapangan</c:v>
                </c:pt>
              </c:strCache>
            </c:strRef>
          </c:cat>
          <c:val>
            <c:numRef>
              <c:f>Sheet1!$B$2:$B$5</c:f>
              <c:numCache>
                <c:formatCode>0.00%</c:formatCode>
                <c:ptCount val="4"/>
                <c:pt idx="0">
                  <c:v>0.1105</c:v>
                </c:pt>
                <c:pt idx="1">
                  <c:v>0.1522</c:v>
                </c:pt>
                <c:pt idx="2">
                  <c:v>0.19420000000000001</c:v>
                </c:pt>
                <c:pt idx="3">
                  <c:v>0.30359999999999998</c:v>
                </c:pt>
              </c:numCache>
            </c:numRef>
          </c:val>
          <c:extLst>
            <c:ext xmlns:c16="http://schemas.microsoft.com/office/drawing/2014/chart" uri="{C3380CC4-5D6E-409C-BE32-E72D297353CC}">
              <c16:uniqueId val="{00000000-1E45-4AA1-AAE9-AC7E4FF359A0}"/>
            </c:ext>
          </c:extLst>
        </c:ser>
        <c:ser>
          <c:idx val="1"/>
          <c:order val="1"/>
          <c:tx>
            <c:strRef>
              <c:f>Sheet1!$C$1</c:f>
              <c:strCache>
                <c:ptCount val="1"/>
                <c:pt idx="0">
                  <c:v>Karang Mati</c:v>
                </c:pt>
              </c:strCache>
            </c:strRef>
          </c:tx>
          <c:spPr>
            <a:solidFill>
              <a:srgbClr val="FF0000"/>
            </a:solidFill>
            <a:ln>
              <a:noFill/>
            </a:ln>
            <a:effectLst/>
          </c:spPr>
          <c:invertIfNegative val="0"/>
          <c:cat>
            <c:strRef>
              <c:f>Sheet1!$A$2:$A$5</c:f>
              <c:strCache>
                <c:ptCount val="4"/>
                <c:pt idx="0">
                  <c:v>Multispektral</c:v>
                </c:pt>
                <c:pt idx="1">
                  <c:v>Brovey</c:v>
                </c:pt>
                <c:pt idx="2">
                  <c:v>IHS</c:v>
                </c:pt>
                <c:pt idx="3">
                  <c:v>Data Lapangan</c:v>
                </c:pt>
              </c:strCache>
            </c:strRef>
          </c:cat>
          <c:val>
            <c:numRef>
              <c:f>Sheet1!$C$2:$C$5</c:f>
              <c:numCache>
                <c:formatCode>0.00%</c:formatCode>
                <c:ptCount val="4"/>
                <c:pt idx="0">
                  <c:v>0.51919999999999999</c:v>
                </c:pt>
                <c:pt idx="1">
                  <c:v>0.46150000000000002</c:v>
                </c:pt>
                <c:pt idx="2">
                  <c:v>0.34339999999999998</c:v>
                </c:pt>
                <c:pt idx="3">
                  <c:v>0.31869999999999998</c:v>
                </c:pt>
              </c:numCache>
            </c:numRef>
          </c:val>
          <c:extLst>
            <c:ext xmlns:c16="http://schemas.microsoft.com/office/drawing/2014/chart" uri="{C3380CC4-5D6E-409C-BE32-E72D297353CC}">
              <c16:uniqueId val="{00000001-1E45-4AA1-AAE9-AC7E4FF359A0}"/>
            </c:ext>
          </c:extLst>
        </c:ser>
        <c:ser>
          <c:idx val="2"/>
          <c:order val="2"/>
          <c:tx>
            <c:strRef>
              <c:f>Sheet1!$D$1</c:f>
              <c:strCache>
                <c:ptCount val="1"/>
                <c:pt idx="0">
                  <c:v>Pasir</c:v>
                </c:pt>
              </c:strCache>
            </c:strRef>
          </c:tx>
          <c:spPr>
            <a:solidFill>
              <a:srgbClr val="FFFF00"/>
            </a:solidFill>
            <a:ln>
              <a:noFill/>
            </a:ln>
            <a:effectLst/>
          </c:spPr>
          <c:invertIfNegative val="0"/>
          <c:cat>
            <c:strRef>
              <c:f>Sheet1!$A$2:$A$5</c:f>
              <c:strCache>
                <c:ptCount val="4"/>
                <c:pt idx="0">
                  <c:v>Multispektral</c:v>
                </c:pt>
                <c:pt idx="1">
                  <c:v>Brovey</c:v>
                </c:pt>
                <c:pt idx="2">
                  <c:v>IHS</c:v>
                </c:pt>
                <c:pt idx="3">
                  <c:v>Data Lapangan</c:v>
                </c:pt>
              </c:strCache>
            </c:strRef>
          </c:cat>
          <c:val>
            <c:numRef>
              <c:f>Sheet1!$D$2:$D$5</c:f>
              <c:numCache>
                <c:formatCode>0.00%</c:formatCode>
                <c:ptCount val="4"/>
                <c:pt idx="0">
                  <c:v>0.22109999999999999</c:v>
                </c:pt>
                <c:pt idx="1">
                  <c:v>0.21229999999999999</c:v>
                </c:pt>
                <c:pt idx="2">
                  <c:v>0.24479999999999999</c:v>
                </c:pt>
                <c:pt idx="3">
                  <c:v>6.1600000000000002E-2</c:v>
                </c:pt>
              </c:numCache>
            </c:numRef>
          </c:val>
          <c:extLst>
            <c:ext xmlns:c16="http://schemas.microsoft.com/office/drawing/2014/chart" uri="{C3380CC4-5D6E-409C-BE32-E72D297353CC}">
              <c16:uniqueId val="{00000002-1E45-4AA1-AAE9-AC7E4FF359A0}"/>
            </c:ext>
          </c:extLst>
        </c:ser>
        <c:ser>
          <c:idx val="3"/>
          <c:order val="3"/>
          <c:tx>
            <c:strRef>
              <c:f>Sheet1!$E$1</c:f>
              <c:strCache>
                <c:ptCount val="1"/>
                <c:pt idx="0">
                  <c:v>Puing</c:v>
                </c:pt>
              </c:strCache>
            </c:strRef>
          </c:tx>
          <c:spPr>
            <a:solidFill>
              <a:schemeClr val="accent4"/>
            </a:solidFill>
            <a:ln>
              <a:noFill/>
            </a:ln>
            <a:effectLst/>
          </c:spPr>
          <c:invertIfNegative val="0"/>
          <c:cat>
            <c:strRef>
              <c:f>Sheet1!$A$2:$A$5</c:f>
              <c:strCache>
                <c:ptCount val="4"/>
                <c:pt idx="0">
                  <c:v>Multispektral</c:v>
                </c:pt>
                <c:pt idx="1">
                  <c:v>Brovey</c:v>
                </c:pt>
                <c:pt idx="2">
                  <c:v>IHS</c:v>
                </c:pt>
                <c:pt idx="3">
                  <c:v>Data Lapangan</c:v>
                </c:pt>
              </c:strCache>
            </c:strRef>
          </c:cat>
          <c:val>
            <c:numRef>
              <c:f>Sheet1!$E$2:$E$5</c:f>
              <c:numCache>
                <c:formatCode>0.00%</c:formatCode>
                <c:ptCount val="4"/>
                <c:pt idx="0">
                  <c:v>0.14899999999999999</c:v>
                </c:pt>
                <c:pt idx="1">
                  <c:v>0.1739</c:v>
                </c:pt>
                <c:pt idx="2">
                  <c:v>0.2175</c:v>
                </c:pt>
                <c:pt idx="3">
                  <c:v>0.31590000000000001</c:v>
                </c:pt>
              </c:numCache>
            </c:numRef>
          </c:val>
          <c:extLst>
            <c:ext xmlns:c16="http://schemas.microsoft.com/office/drawing/2014/chart" uri="{C3380CC4-5D6E-409C-BE32-E72D297353CC}">
              <c16:uniqueId val="{00000003-1E45-4AA1-AAE9-AC7E4FF359A0}"/>
            </c:ext>
          </c:extLst>
        </c:ser>
        <c:dLbls>
          <c:showLegendKey val="0"/>
          <c:showVal val="0"/>
          <c:showCatName val="0"/>
          <c:showSerName val="0"/>
          <c:showPercent val="0"/>
          <c:showBubbleSize val="0"/>
        </c:dLbls>
        <c:gapWidth val="219"/>
        <c:overlap val="-27"/>
        <c:axId val="662134584"/>
        <c:axId val="662134912"/>
      </c:barChart>
      <c:catAx>
        <c:axId val="662134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2134912"/>
        <c:crosses val="autoZero"/>
        <c:auto val="1"/>
        <c:lblAlgn val="ctr"/>
        <c:lblOffset val="100"/>
        <c:noMultiLvlLbl val="0"/>
      </c:catAx>
      <c:valAx>
        <c:axId val="66213491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2134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Transek MKSC10</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Karang Hidup</c:v>
                </c:pt>
              </c:strCache>
            </c:strRef>
          </c:tx>
          <c:spPr>
            <a:solidFill>
              <a:schemeClr val="accent1"/>
            </a:solidFill>
            <a:ln>
              <a:noFill/>
            </a:ln>
            <a:effectLst/>
          </c:spPr>
          <c:invertIfNegative val="0"/>
          <c:cat>
            <c:strRef>
              <c:f>Sheet1!$A$2:$A$5</c:f>
              <c:strCache>
                <c:ptCount val="4"/>
                <c:pt idx="0">
                  <c:v>Multispektral</c:v>
                </c:pt>
                <c:pt idx="1">
                  <c:v>Brovey</c:v>
                </c:pt>
                <c:pt idx="2">
                  <c:v>IHS</c:v>
                </c:pt>
                <c:pt idx="3">
                  <c:v>Data Lapangan</c:v>
                </c:pt>
              </c:strCache>
            </c:strRef>
          </c:cat>
          <c:val>
            <c:numRef>
              <c:f>Sheet1!$B$2:$B$5</c:f>
              <c:numCache>
                <c:formatCode>0.00%</c:formatCode>
                <c:ptCount val="4"/>
                <c:pt idx="0">
                  <c:v>0.16819999999999999</c:v>
                </c:pt>
                <c:pt idx="1">
                  <c:v>0.18529999999999999</c:v>
                </c:pt>
                <c:pt idx="2">
                  <c:v>0.1918</c:v>
                </c:pt>
                <c:pt idx="3">
                  <c:v>0.19600000000000001</c:v>
                </c:pt>
              </c:numCache>
            </c:numRef>
          </c:val>
          <c:extLst>
            <c:ext xmlns:c16="http://schemas.microsoft.com/office/drawing/2014/chart" uri="{C3380CC4-5D6E-409C-BE32-E72D297353CC}">
              <c16:uniqueId val="{00000000-0A35-4331-B215-456FCF1A5332}"/>
            </c:ext>
          </c:extLst>
        </c:ser>
        <c:ser>
          <c:idx val="1"/>
          <c:order val="1"/>
          <c:tx>
            <c:strRef>
              <c:f>Sheet1!$C$1</c:f>
              <c:strCache>
                <c:ptCount val="1"/>
                <c:pt idx="0">
                  <c:v>Karang Mati</c:v>
                </c:pt>
              </c:strCache>
            </c:strRef>
          </c:tx>
          <c:spPr>
            <a:solidFill>
              <a:srgbClr val="FF0000"/>
            </a:solidFill>
            <a:ln>
              <a:noFill/>
            </a:ln>
            <a:effectLst/>
          </c:spPr>
          <c:invertIfNegative val="0"/>
          <c:cat>
            <c:strRef>
              <c:f>Sheet1!$A$2:$A$5</c:f>
              <c:strCache>
                <c:ptCount val="4"/>
                <c:pt idx="0">
                  <c:v>Multispektral</c:v>
                </c:pt>
                <c:pt idx="1">
                  <c:v>Brovey</c:v>
                </c:pt>
                <c:pt idx="2">
                  <c:v>IHS</c:v>
                </c:pt>
                <c:pt idx="3">
                  <c:v>Data Lapangan</c:v>
                </c:pt>
              </c:strCache>
            </c:strRef>
          </c:cat>
          <c:val>
            <c:numRef>
              <c:f>Sheet1!$C$2:$C$5</c:f>
              <c:numCache>
                <c:formatCode>0.00%</c:formatCode>
                <c:ptCount val="4"/>
                <c:pt idx="0">
                  <c:v>0.5343</c:v>
                </c:pt>
                <c:pt idx="1">
                  <c:v>0.49199999999999999</c:v>
                </c:pt>
                <c:pt idx="2">
                  <c:v>0.48730000000000001</c:v>
                </c:pt>
                <c:pt idx="3">
                  <c:v>0.35909999999999997</c:v>
                </c:pt>
              </c:numCache>
            </c:numRef>
          </c:val>
          <c:extLst>
            <c:ext xmlns:c16="http://schemas.microsoft.com/office/drawing/2014/chart" uri="{C3380CC4-5D6E-409C-BE32-E72D297353CC}">
              <c16:uniqueId val="{00000001-0A35-4331-B215-456FCF1A5332}"/>
            </c:ext>
          </c:extLst>
        </c:ser>
        <c:ser>
          <c:idx val="2"/>
          <c:order val="2"/>
          <c:tx>
            <c:strRef>
              <c:f>Sheet1!$D$1</c:f>
              <c:strCache>
                <c:ptCount val="1"/>
                <c:pt idx="0">
                  <c:v>Pasir</c:v>
                </c:pt>
              </c:strCache>
            </c:strRef>
          </c:tx>
          <c:spPr>
            <a:solidFill>
              <a:srgbClr val="FFFF00"/>
            </a:solidFill>
            <a:ln>
              <a:noFill/>
            </a:ln>
            <a:effectLst/>
          </c:spPr>
          <c:invertIfNegative val="0"/>
          <c:cat>
            <c:strRef>
              <c:f>Sheet1!$A$2:$A$5</c:f>
              <c:strCache>
                <c:ptCount val="4"/>
                <c:pt idx="0">
                  <c:v>Multispektral</c:v>
                </c:pt>
                <c:pt idx="1">
                  <c:v>Brovey</c:v>
                </c:pt>
                <c:pt idx="2">
                  <c:v>IHS</c:v>
                </c:pt>
                <c:pt idx="3">
                  <c:v>Data Lapangan</c:v>
                </c:pt>
              </c:strCache>
            </c:strRef>
          </c:cat>
          <c:val>
            <c:numRef>
              <c:f>Sheet1!$D$2:$D$5</c:f>
              <c:numCache>
                <c:formatCode>0.00%</c:formatCode>
                <c:ptCount val="4"/>
                <c:pt idx="0">
                  <c:v>0.19900000000000001</c:v>
                </c:pt>
                <c:pt idx="1">
                  <c:v>0.2225</c:v>
                </c:pt>
                <c:pt idx="2">
                  <c:v>0.2253</c:v>
                </c:pt>
                <c:pt idx="3">
                  <c:v>0.1242</c:v>
                </c:pt>
              </c:numCache>
            </c:numRef>
          </c:val>
          <c:extLst>
            <c:ext xmlns:c16="http://schemas.microsoft.com/office/drawing/2014/chart" uri="{C3380CC4-5D6E-409C-BE32-E72D297353CC}">
              <c16:uniqueId val="{00000002-0A35-4331-B215-456FCF1A5332}"/>
            </c:ext>
          </c:extLst>
        </c:ser>
        <c:ser>
          <c:idx val="3"/>
          <c:order val="3"/>
          <c:tx>
            <c:strRef>
              <c:f>Sheet1!$E$1</c:f>
              <c:strCache>
                <c:ptCount val="1"/>
                <c:pt idx="0">
                  <c:v>Puing</c:v>
                </c:pt>
              </c:strCache>
            </c:strRef>
          </c:tx>
          <c:spPr>
            <a:solidFill>
              <a:schemeClr val="accent4"/>
            </a:solidFill>
            <a:ln>
              <a:noFill/>
            </a:ln>
            <a:effectLst/>
          </c:spPr>
          <c:invertIfNegative val="0"/>
          <c:cat>
            <c:strRef>
              <c:f>Sheet1!$A$2:$A$5</c:f>
              <c:strCache>
                <c:ptCount val="4"/>
                <c:pt idx="0">
                  <c:v>Multispektral</c:v>
                </c:pt>
                <c:pt idx="1">
                  <c:v>Brovey</c:v>
                </c:pt>
                <c:pt idx="2">
                  <c:v>IHS</c:v>
                </c:pt>
                <c:pt idx="3">
                  <c:v>Data Lapangan</c:v>
                </c:pt>
              </c:strCache>
            </c:strRef>
          </c:cat>
          <c:val>
            <c:numRef>
              <c:f>Sheet1!$E$2:$E$5</c:f>
              <c:numCache>
                <c:formatCode>0.00%</c:formatCode>
                <c:ptCount val="4"/>
                <c:pt idx="0">
                  <c:v>9.8299999999999998E-2</c:v>
                </c:pt>
                <c:pt idx="1">
                  <c:v>0.1</c:v>
                </c:pt>
                <c:pt idx="2">
                  <c:v>9.64E-2</c:v>
                </c:pt>
                <c:pt idx="3">
                  <c:v>0.32069999999999999</c:v>
                </c:pt>
              </c:numCache>
            </c:numRef>
          </c:val>
          <c:extLst>
            <c:ext xmlns:c16="http://schemas.microsoft.com/office/drawing/2014/chart" uri="{C3380CC4-5D6E-409C-BE32-E72D297353CC}">
              <c16:uniqueId val="{00000003-0A35-4331-B215-456FCF1A5332}"/>
            </c:ext>
          </c:extLst>
        </c:ser>
        <c:dLbls>
          <c:showLegendKey val="0"/>
          <c:showVal val="0"/>
          <c:showCatName val="0"/>
          <c:showSerName val="0"/>
          <c:showPercent val="0"/>
          <c:showBubbleSize val="0"/>
        </c:dLbls>
        <c:gapWidth val="219"/>
        <c:overlap val="-27"/>
        <c:axId val="662150328"/>
        <c:axId val="662150656"/>
      </c:barChart>
      <c:catAx>
        <c:axId val="662150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2150656"/>
        <c:crosses val="autoZero"/>
        <c:auto val="1"/>
        <c:lblAlgn val="ctr"/>
        <c:lblOffset val="100"/>
        <c:noMultiLvlLbl val="0"/>
      </c:catAx>
      <c:valAx>
        <c:axId val="66215065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21503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Transek</a:t>
            </a:r>
            <a:r>
              <a:rPr lang="en-US" baseline="0"/>
              <a:t> Mksc09</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Karang Hidup</c:v>
                </c:pt>
              </c:strCache>
            </c:strRef>
          </c:tx>
          <c:spPr>
            <a:solidFill>
              <a:schemeClr val="accent1">
                <a:lumMod val="75000"/>
              </a:schemeClr>
            </a:solidFill>
            <a:ln>
              <a:noFill/>
            </a:ln>
            <a:effectLst/>
          </c:spPr>
          <c:invertIfNegative val="0"/>
          <c:cat>
            <c:strRef>
              <c:f>Sheet1!$A$2:$A$5</c:f>
              <c:strCache>
                <c:ptCount val="4"/>
                <c:pt idx="0">
                  <c:v>Multispektral</c:v>
                </c:pt>
                <c:pt idx="1">
                  <c:v>Brovey</c:v>
                </c:pt>
                <c:pt idx="2">
                  <c:v>IHS</c:v>
                </c:pt>
                <c:pt idx="3">
                  <c:v>Data Lapangan</c:v>
                </c:pt>
              </c:strCache>
            </c:strRef>
          </c:cat>
          <c:val>
            <c:numRef>
              <c:f>Sheet1!$B$2:$B$5</c:f>
              <c:numCache>
                <c:formatCode>0.00%</c:formatCode>
                <c:ptCount val="4"/>
                <c:pt idx="0">
                  <c:v>8.5300000000000001E-2</c:v>
                </c:pt>
                <c:pt idx="1">
                  <c:v>0.1079</c:v>
                </c:pt>
                <c:pt idx="2">
                  <c:v>0.1145</c:v>
                </c:pt>
                <c:pt idx="3">
                  <c:v>0.28220000000000001</c:v>
                </c:pt>
              </c:numCache>
            </c:numRef>
          </c:val>
          <c:extLst>
            <c:ext xmlns:c16="http://schemas.microsoft.com/office/drawing/2014/chart" uri="{C3380CC4-5D6E-409C-BE32-E72D297353CC}">
              <c16:uniqueId val="{00000000-1F06-4FAA-8260-B1B328D20297}"/>
            </c:ext>
          </c:extLst>
        </c:ser>
        <c:ser>
          <c:idx val="1"/>
          <c:order val="1"/>
          <c:tx>
            <c:strRef>
              <c:f>Sheet1!$C$1</c:f>
              <c:strCache>
                <c:ptCount val="1"/>
                <c:pt idx="0">
                  <c:v>Karang Mati</c:v>
                </c:pt>
              </c:strCache>
            </c:strRef>
          </c:tx>
          <c:spPr>
            <a:solidFill>
              <a:srgbClr val="FF0000"/>
            </a:solidFill>
            <a:ln>
              <a:noFill/>
            </a:ln>
            <a:effectLst/>
          </c:spPr>
          <c:invertIfNegative val="0"/>
          <c:cat>
            <c:strRef>
              <c:f>Sheet1!$A$2:$A$5</c:f>
              <c:strCache>
                <c:ptCount val="4"/>
                <c:pt idx="0">
                  <c:v>Multispektral</c:v>
                </c:pt>
                <c:pt idx="1">
                  <c:v>Brovey</c:v>
                </c:pt>
                <c:pt idx="2">
                  <c:v>IHS</c:v>
                </c:pt>
                <c:pt idx="3">
                  <c:v>Data Lapangan</c:v>
                </c:pt>
              </c:strCache>
            </c:strRef>
          </c:cat>
          <c:val>
            <c:numRef>
              <c:f>Sheet1!$C$2:$C$5</c:f>
              <c:numCache>
                <c:formatCode>0.00%</c:formatCode>
                <c:ptCount val="4"/>
                <c:pt idx="0">
                  <c:v>0.72019999999999995</c:v>
                </c:pt>
                <c:pt idx="1">
                  <c:v>0.64570000000000005</c:v>
                </c:pt>
                <c:pt idx="2">
                  <c:v>0.62629999999999997</c:v>
                </c:pt>
                <c:pt idx="3">
                  <c:v>0.50129999999999997</c:v>
                </c:pt>
              </c:numCache>
            </c:numRef>
          </c:val>
          <c:extLst>
            <c:ext xmlns:c16="http://schemas.microsoft.com/office/drawing/2014/chart" uri="{C3380CC4-5D6E-409C-BE32-E72D297353CC}">
              <c16:uniqueId val="{00000001-1F06-4FAA-8260-B1B328D20297}"/>
            </c:ext>
          </c:extLst>
        </c:ser>
        <c:ser>
          <c:idx val="2"/>
          <c:order val="2"/>
          <c:tx>
            <c:strRef>
              <c:f>Sheet1!$D$1</c:f>
              <c:strCache>
                <c:ptCount val="1"/>
                <c:pt idx="0">
                  <c:v>Pasir</c:v>
                </c:pt>
              </c:strCache>
            </c:strRef>
          </c:tx>
          <c:spPr>
            <a:solidFill>
              <a:srgbClr val="FFFF00"/>
            </a:solidFill>
            <a:ln>
              <a:noFill/>
            </a:ln>
            <a:effectLst/>
          </c:spPr>
          <c:invertIfNegative val="0"/>
          <c:cat>
            <c:strRef>
              <c:f>Sheet1!$A$2:$A$5</c:f>
              <c:strCache>
                <c:ptCount val="4"/>
                <c:pt idx="0">
                  <c:v>Multispektral</c:v>
                </c:pt>
                <c:pt idx="1">
                  <c:v>Brovey</c:v>
                </c:pt>
                <c:pt idx="2">
                  <c:v>IHS</c:v>
                </c:pt>
                <c:pt idx="3">
                  <c:v>Data Lapangan</c:v>
                </c:pt>
              </c:strCache>
            </c:strRef>
          </c:cat>
          <c:val>
            <c:numRef>
              <c:f>Sheet1!$D$2:$D$5</c:f>
              <c:numCache>
                <c:formatCode>0.00%</c:formatCode>
                <c:ptCount val="4"/>
                <c:pt idx="0">
                  <c:v>0.1129</c:v>
                </c:pt>
                <c:pt idx="1">
                  <c:v>0.17699999999999999</c:v>
                </c:pt>
                <c:pt idx="2">
                  <c:v>0.17249999999999999</c:v>
                </c:pt>
                <c:pt idx="3">
                  <c:v>4.6800000000000001E-2</c:v>
                </c:pt>
              </c:numCache>
            </c:numRef>
          </c:val>
          <c:extLst>
            <c:ext xmlns:c16="http://schemas.microsoft.com/office/drawing/2014/chart" uri="{C3380CC4-5D6E-409C-BE32-E72D297353CC}">
              <c16:uniqueId val="{00000002-1F06-4FAA-8260-B1B328D20297}"/>
            </c:ext>
          </c:extLst>
        </c:ser>
        <c:ser>
          <c:idx val="3"/>
          <c:order val="3"/>
          <c:tx>
            <c:strRef>
              <c:f>Sheet1!$E$1</c:f>
              <c:strCache>
                <c:ptCount val="1"/>
                <c:pt idx="0">
                  <c:v>Puing</c:v>
                </c:pt>
              </c:strCache>
            </c:strRef>
          </c:tx>
          <c:spPr>
            <a:solidFill>
              <a:schemeClr val="accent4"/>
            </a:solidFill>
            <a:ln>
              <a:noFill/>
            </a:ln>
            <a:effectLst/>
          </c:spPr>
          <c:invertIfNegative val="0"/>
          <c:cat>
            <c:strRef>
              <c:f>Sheet1!$A$2:$A$5</c:f>
              <c:strCache>
                <c:ptCount val="4"/>
                <c:pt idx="0">
                  <c:v>Multispektral</c:v>
                </c:pt>
                <c:pt idx="1">
                  <c:v>Brovey</c:v>
                </c:pt>
                <c:pt idx="2">
                  <c:v>IHS</c:v>
                </c:pt>
                <c:pt idx="3">
                  <c:v>Data Lapangan</c:v>
                </c:pt>
              </c:strCache>
            </c:strRef>
          </c:cat>
          <c:val>
            <c:numRef>
              <c:f>Sheet1!$E$2:$E$5</c:f>
              <c:numCache>
                <c:formatCode>0.00%</c:formatCode>
                <c:ptCount val="4"/>
                <c:pt idx="0">
                  <c:v>8.1500000000000003E-2</c:v>
                </c:pt>
                <c:pt idx="1">
                  <c:v>6.9400000000000003E-2</c:v>
                </c:pt>
                <c:pt idx="2">
                  <c:v>8.6199999999999999E-2</c:v>
                </c:pt>
                <c:pt idx="3">
                  <c:v>0.1696</c:v>
                </c:pt>
              </c:numCache>
            </c:numRef>
          </c:val>
          <c:extLst>
            <c:ext xmlns:c16="http://schemas.microsoft.com/office/drawing/2014/chart" uri="{C3380CC4-5D6E-409C-BE32-E72D297353CC}">
              <c16:uniqueId val="{00000003-1F06-4FAA-8260-B1B328D20297}"/>
            </c:ext>
          </c:extLst>
        </c:ser>
        <c:dLbls>
          <c:showLegendKey val="0"/>
          <c:showVal val="0"/>
          <c:showCatName val="0"/>
          <c:showSerName val="0"/>
          <c:showPercent val="0"/>
          <c:showBubbleSize val="0"/>
        </c:dLbls>
        <c:gapWidth val="219"/>
        <c:overlap val="-27"/>
        <c:axId val="582877568"/>
        <c:axId val="582878880"/>
      </c:barChart>
      <c:catAx>
        <c:axId val="582877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2878880"/>
        <c:crosses val="autoZero"/>
        <c:auto val="1"/>
        <c:lblAlgn val="ctr"/>
        <c:lblOffset val="100"/>
        <c:noMultiLvlLbl val="0"/>
      </c:catAx>
      <c:valAx>
        <c:axId val="58287888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28775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Transek MKSC07</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Karang Hidup</c:v>
                </c:pt>
              </c:strCache>
            </c:strRef>
          </c:tx>
          <c:spPr>
            <a:solidFill>
              <a:schemeClr val="accent1"/>
            </a:solidFill>
            <a:ln>
              <a:noFill/>
            </a:ln>
            <a:effectLst/>
          </c:spPr>
          <c:invertIfNegative val="0"/>
          <c:cat>
            <c:strRef>
              <c:f>Sheet1!$A$2:$A$5</c:f>
              <c:strCache>
                <c:ptCount val="4"/>
                <c:pt idx="0">
                  <c:v>Multispektral</c:v>
                </c:pt>
                <c:pt idx="1">
                  <c:v>Brovey</c:v>
                </c:pt>
                <c:pt idx="2">
                  <c:v>IHS</c:v>
                </c:pt>
                <c:pt idx="3">
                  <c:v>Data Lapangan</c:v>
                </c:pt>
              </c:strCache>
            </c:strRef>
          </c:cat>
          <c:val>
            <c:numRef>
              <c:f>Sheet1!$B$2:$B$5</c:f>
              <c:numCache>
                <c:formatCode>0.00%</c:formatCode>
                <c:ptCount val="4"/>
                <c:pt idx="0">
                  <c:v>0.16109999999999999</c:v>
                </c:pt>
                <c:pt idx="1">
                  <c:v>0.1472</c:v>
                </c:pt>
                <c:pt idx="2">
                  <c:v>0.1719</c:v>
                </c:pt>
                <c:pt idx="3">
                  <c:v>8.9700000000000002E-2</c:v>
                </c:pt>
              </c:numCache>
            </c:numRef>
          </c:val>
          <c:extLst>
            <c:ext xmlns:c16="http://schemas.microsoft.com/office/drawing/2014/chart" uri="{C3380CC4-5D6E-409C-BE32-E72D297353CC}">
              <c16:uniqueId val="{00000000-6E8A-4FA0-9D35-5C98E134B83F}"/>
            </c:ext>
          </c:extLst>
        </c:ser>
        <c:ser>
          <c:idx val="1"/>
          <c:order val="1"/>
          <c:tx>
            <c:strRef>
              <c:f>Sheet1!$C$1</c:f>
              <c:strCache>
                <c:ptCount val="1"/>
                <c:pt idx="0">
                  <c:v>Karang Mati</c:v>
                </c:pt>
              </c:strCache>
            </c:strRef>
          </c:tx>
          <c:spPr>
            <a:solidFill>
              <a:srgbClr val="FF0000"/>
            </a:solidFill>
            <a:ln>
              <a:noFill/>
            </a:ln>
            <a:effectLst/>
          </c:spPr>
          <c:invertIfNegative val="0"/>
          <c:cat>
            <c:strRef>
              <c:f>Sheet1!$A$2:$A$5</c:f>
              <c:strCache>
                <c:ptCount val="4"/>
                <c:pt idx="0">
                  <c:v>Multispektral</c:v>
                </c:pt>
                <c:pt idx="1">
                  <c:v>Brovey</c:v>
                </c:pt>
                <c:pt idx="2">
                  <c:v>IHS</c:v>
                </c:pt>
                <c:pt idx="3">
                  <c:v>Data Lapangan</c:v>
                </c:pt>
              </c:strCache>
            </c:strRef>
          </c:cat>
          <c:val>
            <c:numRef>
              <c:f>Sheet1!$C$2:$C$5</c:f>
              <c:numCache>
                <c:formatCode>0.00%</c:formatCode>
                <c:ptCount val="4"/>
                <c:pt idx="0">
                  <c:v>0.60050000000000003</c:v>
                </c:pt>
                <c:pt idx="1">
                  <c:v>0.54659999999999997</c:v>
                </c:pt>
                <c:pt idx="2">
                  <c:v>0.45879999999999999</c:v>
                </c:pt>
                <c:pt idx="3">
                  <c:v>0.41239999999999999</c:v>
                </c:pt>
              </c:numCache>
            </c:numRef>
          </c:val>
          <c:extLst>
            <c:ext xmlns:c16="http://schemas.microsoft.com/office/drawing/2014/chart" uri="{C3380CC4-5D6E-409C-BE32-E72D297353CC}">
              <c16:uniqueId val="{00000001-6E8A-4FA0-9D35-5C98E134B83F}"/>
            </c:ext>
          </c:extLst>
        </c:ser>
        <c:ser>
          <c:idx val="2"/>
          <c:order val="2"/>
          <c:tx>
            <c:strRef>
              <c:f>Sheet1!$D$1</c:f>
              <c:strCache>
                <c:ptCount val="1"/>
                <c:pt idx="0">
                  <c:v>Pasir</c:v>
                </c:pt>
              </c:strCache>
            </c:strRef>
          </c:tx>
          <c:spPr>
            <a:solidFill>
              <a:srgbClr val="FFFF00"/>
            </a:solidFill>
            <a:ln>
              <a:noFill/>
            </a:ln>
            <a:effectLst/>
          </c:spPr>
          <c:invertIfNegative val="0"/>
          <c:cat>
            <c:strRef>
              <c:f>Sheet1!$A$2:$A$5</c:f>
              <c:strCache>
                <c:ptCount val="4"/>
                <c:pt idx="0">
                  <c:v>Multispektral</c:v>
                </c:pt>
                <c:pt idx="1">
                  <c:v>Brovey</c:v>
                </c:pt>
                <c:pt idx="2">
                  <c:v>IHS</c:v>
                </c:pt>
                <c:pt idx="3">
                  <c:v>Data Lapangan</c:v>
                </c:pt>
              </c:strCache>
            </c:strRef>
          </c:cat>
          <c:val>
            <c:numRef>
              <c:f>Sheet1!$D$2:$D$5</c:f>
              <c:numCache>
                <c:formatCode>0.00%</c:formatCode>
                <c:ptCount val="4"/>
                <c:pt idx="0">
                  <c:v>0.13339999999999999</c:v>
                </c:pt>
                <c:pt idx="1">
                  <c:v>0.14799999999999999</c:v>
                </c:pt>
                <c:pt idx="2">
                  <c:v>0.15920000000000001</c:v>
                </c:pt>
                <c:pt idx="3">
                  <c:v>0.1115</c:v>
                </c:pt>
              </c:numCache>
            </c:numRef>
          </c:val>
          <c:extLst>
            <c:ext xmlns:c16="http://schemas.microsoft.com/office/drawing/2014/chart" uri="{C3380CC4-5D6E-409C-BE32-E72D297353CC}">
              <c16:uniqueId val="{00000002-6E8A-4FA0-9D35-5C98E134B83F}"/>
            </c:ext>
          </c:extLst>
        </c:ser>
        <c:ser>
          <c:idx val="3"/>
          <c:order val="3"/>
          <c:tx>
            <c:strRef>
              <c:f>Sheet1!$E$1</c:f>
              <c:strCache>
                <c:ptCount val="1"/>
                <c:pt idx="0">
                  <c:v>Puing</c:v>
                </c:pt>
              </c:strCache>
            </c:strRef>
          </c:tx>
          <c:spPr>
            <a:solidFill>
              <a:schemeClr val="accent4"/>
            </a:solidFill>
            <a:ln>
              <a:noFill/>
            </a:ln>
            <a:effectLst/>
          </c:spPr>
          <c:invertIfNegative val="0"/>
          <c:cat>
            <c:strRef>
              <c:f>Sheet1!$A$2:$A$5</c:f>
              <c:strCache>
                <c:ptCount val="4"/>
                <c:pt idx="0">
                  <c:v>Multispektral</c:v>
                </c:pt>
                <c:pt idx="1">
                  <c:v>Brovey</c:v>
                </c:pt>
                <c:pt idx="2">
                  <c:v>IHS</c:v>
                </c:pt>
                <c:pt idx="3">
                  <c:v>Data Lapangan</c:v>
                </c:pt>
              </c:strCache>
            </c:strRef>
          </c:cat>
          <c:val>
            <c:numRef>
              <c:f>Sheet1!$E$2:$E$5</c:f>
              <c:numCache>
                <c:formatCode>0.00%</c:formatCode>
                <c:ptCount val="4"/>
                <c:pt idx="0">
                  <c:v>0.1023</c:v>
                </c:pt>
                <c:pt idx="1">
                  <c:v>0.15809999999999999</c:v>
                </c:pt>
                <c:pt idx="2">
                  <c:v>0.21010000000000001</c:v>
                </c:pt>
                <c:pt idx="3">
                  <c:v>0.38629999999999998</c:v>
                </c:pt>
              </c:numCache>
            </c:numRef>
          </c:val>
          <c:extLst>
            <c:ext xmlns:c16="http://schemas.microsoft.com/office/drawing/2014/chart" uri="{C3380CC4-5D6E-409C-BE32-E72D297353CC}">
              <c16:uniqueId val="{00000003-6E8A-4FA0-9D35-5C98E134B83F}"/>
            </c:ext>
          </c:extLst>
        </c:ser>
        <c:dLbls>
          <c:showLegendKey val="0"/>
          <c:showVal val="0"/>
          <c:showCatName val="0"/>
          <c:showSerName val="0"/>
          <c:showPercent val="0"/>
          <c:showBubbleSize val="0"/>
        </c:dLbls>
        <c:gapWidth val="219"/>
        <c:overlap val="-27"/>
        <c:axId val="601456184"/>
        <c:axId val="601463072"/>
      </c:barChart>
      <c:catAx>
        <c:axId val="601456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1463072"/>
        <c:crosses val="autoZero"/>
        <c:auto val="1"/>
        <c:lblAlgn val="ctr"/>
        <c:lblOffset val="100"/>
        <c:noMultiLvlLbl val="0"/>
      </c:catAx>
      <c:valAx>
        <c:axId val="60146307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14561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Karang Hidup</c:v>
                </c:pt>
              </c:strCache>
            </c:strRef>
          </c:tx>
          <c:spPr>
            <a:ln w="28575" cap="rnd">
              <a:solidFill>
                <a:schemeClr val="accent1"/>
              </a:solidFill>
              <a:round/>
            </a:ln>
            <a:effectLst/>
          </c:spPr>
          <c:marker>
            <c:symbol val="none"/>
          </c:marker>
          <c:cat>
            <c:strRef>
              <c:f>Sheet1!$A$2:$A$4</c:f>
              <c:strCache>
                <c:ptCount val="3"/>
                <c:pt idx="0">
                  <c:v>Multispektral biasa</c:v>
                </c:pt>
                <c:pt idx="1">
                  <c:v>Brovey</c:v>
                </c:pt>
                <c:pt idx="2">
                  <c:v>IHS</c:v>
                </c:pt>
              </c:strCache>
            </c:strRef>
          </c:cat>
          <c:val>
            <c:numRef>
              <c:f>Sheet1!$B$2:$B$4</c:f>
              <c:numCache>
                <c:formatCode>General</c:formatCode>
                <c:ptCount val="3"/>
                <c:pt idx="0">
                  <c:v>10.465999999999999</c:v>
                </c:pt>
                <c:pt idx="1">
                  <c:v>8.4619999999999997</c:v>
                </c:pt>
                <c:pt idx="2">
                  <c:v>7.3520000000000003</c:v>
                </c:pt>
              </c:numCache>
            </c:numRef>
          </c:val>
          <c:smooth val="0"/>
          <c:extLst>
            <c:ext xmlns:c16="http://schemas.microsoft.com/office/drawing/2014/chart" uri="{C3380CC4-5D6E-409C-BE32-E72D297353CC}">
              <c16:uniqueId val="{00000000-BD58-4A4A-9451-6031620371AB}"/>
            </c:ext>
          </c:extLst>
        </c:ser>
        <c:ser>
          <c:idx val="1"/>
          <c:order val="1"/>
          <c:tx>
            <c:strRef>
              <c:f>Sheet1!$C$1</c:f>
              <c:strCache>
                <c:ptCount val="1"/>
                <c:pt idx="0">
                  <c:v>Karang Mati</c:v>
                </c:pt>
              </c:strCache>
            </c:strRef>
          </c:tx>
          <c:spPr>
            <a:ln w="28575" cap="rnd">
              <a:solidFill>
                <a:schemeClr val="accent2"/>
              </a:solidFill>
              <a:round/>
            </a:ln>
            <a:effectLst/>
          </c:spPr>
          <c:marker>
            <c:symbol val="none"/>
          </c:marker>
          <c:cat>
            <c:strRef>
              <c:f>Sheet1!$A$2:$A$4</c:f>
              <c:strCache>
                <c:ptCount val="3"/>
                <c:pt idx="0">
                  <c:v>Multispektral biasa</c:v>
                </c:pt>
                <c:pt idx="1">
                  <c:v>Brovey</c:v>
                </c:pt>
                <c:pt idx="2">
                  <c:v>IHS</c:v>
                </c:pt>
              </c:strCache>
            </c:strRef>
          </c:cat>
          <c:val>
            <c:numRef>
              <c:f>Sheet1!$C$2:$C$4</c:f>
              <c:numCache>
                <c:formatCode>General</c:formatCode>
                <c:ptCount val="3"/>
                <c:pt idx="0">
                  <c:v>17.404</c:v>
                </c:pt>
                <c:pt idx="1">
                  <c:v>14.821999999999999</c:v>
                </c:pt>
                <c:pt idx="2">
                  <c:v>9.3699999999999992</c:v>
                </c:pt>
              </c:numCache>
            </c:numRef>
          </c:val>
          <c:smooth val="0"/>
          <c:extLst>
            <c:ext xmlns:c16="http://schemas.microsoft.com/office/drawing/2014/chart" uri="{C3380CC4-5D6E-409C-BE32-E72D297353CC}">
              <c16:uniqueId val="{00000001-BD58-4A4A-9451-6031620371AB}"/>
            </c:ext>
          </c:extLst>
        </c:ser>
        <c:ser>
          <c:idx val="2"/>
          <c:order val="2"/>
          <c:tx>
            <c:strRef>
              <c:f>Sheet1!$D$1</c:f>
              <c:strCache>
                <c:ptCount val="1"/>
                <c:pt idx="0">
                  <c:v>Pasir</c:v>
                </c:pt>
              </c:strCache>
            </c:strRef>
          </c:tx>
          <c:spPr>
            <a:ln w="28575" cap="rnd">
              <a:solidFill>
                <a:schemeClr val="accent3"/>
              </a:solidFill>
              <a:round/>
            </a:ln>
            <a:effectLst/>
          </c:spPr>
          <c:marker>
            <c:symbol val="none"/>
          </c:marker>
          <c:cat>
            <c:strRef>
              <c:f>Sheet1!$A$2:$A$4</c:f>
              <c:strCache>
                <c:ptCount val="3"/>
                <c:pt idx="0">
                  <c:v>Multispektral biasa</c:v>
                </c:pt>
                <c:pt idx="1">
                  <c:v>Brovey</c:v>
                </c:pt>
                <c:pt idx="2">
                  <c:v>IHS</c:v>
                </c:pt>
              </c:strCache>
            </c:strRef>
          </c:cat>
          <c:val>
            <c:numRef>
              <c:f>Sheet1!$D$2:$D$4</c:f>
              <c:numCache>
                <c:formatCode>General</c:formatCode>
                <c:ptCount val="3"/>
                <c:pt idx="0">
                  <c:v>8.8520000000000003</c:v>
                </c:pt>
                <c:pt idx="1">
                  <c:v>12.952</c:v>
                </c:pt>
                <c:pt idx="2">
                  <c:v>12.718</c:v>
                </c:pt>
              </c:numCache>
            </c:numRef>
          </c:val>
          <c:smooth val="0"/>
          <c:extLst>
            <c:ext xmlns:c16="http://schemas.microsoft.com/office/drawing/2014/chart" uri="{C3380CC4-5D6E-409C-BE32-E72D297353CC}">
              <c16:uniqueId val="{00000002-BD58-4A4A-9451-6031620371AB}"/>
            </c:ext>
          </c:extLst>
        </c:ser>
        <c:ser>
          <c:idx val="3"/>
          <c:order val="3"/>
          <c:tx>
            <c:strRef>
              <c:f>Sheet1!$E$1</c:f>
              <c:strCache>
                <c:ptCount val="1"/>
                <c:pt idx="0">
                  <c:v>Puing</c:v>
                </c:pt>
              </c:strCache>
            </c:strRef>
          </c:tx>
          <c:spPr>
            <a:ln w="28575" cap="rnd">
              <a:solidFill>
                <a:schemeClr val="accent4"/>
              </a:solidFill>
              <a:round/>
            </a:ln>
            <a:effectLst/>
          </c:spPr>
          <c:marker>
            <c:symbol val="none"/>
          </c:marker>
          <c:cat>
            <c:strRef>
              <c:f>Sheet1!$A$2:$A$4</c:f>
              <c:strCache>
                <c:ptCount val="3"/>
                <c:pt idx="0">
                  <c:v>Multispektral biasa</c:v>
                </c:pt>
                <c:pt idx="1">
                  <c:v>Brovey</c:v>
                </c:pt>
                <c:pt idx="2">
                  <c:v>IHS</c:v>
                </c:pt>
              </c:strCache>
            </c:strRef>
          </c:cat>
          <c:val>
            <c:numRef>
              <c:f>Sheet1!$E$2:$E$4</c:f>
              <c:numCache>
                <c:formatCode>General</c:formatCode>
                <c:ptCount val="3"/>
                <c:pt idx="0">
                  <c:v>15.304</c:v>
                </c:pt>
                <c:pt idx="1">
                  <c:v>14.092000000000001</c:v>
                </c:pt>
                <c:pt idx="2">
                  <c:v>12.018000000000001</c:v>
                </c:pt>
              </c:numCache>
            </c:numRef>
          </c:val>
          <c:smooth val="0"/>
          <c:extLst>
            <c:ext xmlns:c16="http://schemas.microsoft.com/office/drawing/2014/chart" uri="{C3380CC4-5D6E-409C-BE32-E72D297353CC}">
              <c16:uniqueId val="{00000003-BD58-4A4A-9451-6031620371AB}"/>
            </c:ext>
          </c:extLst>
        </c:ser>
        <c:dLbls>
          <c:showLegendKey val="0"/>
          <c:showVal val="0"/>
          <c:showCatName val="0"/>
          <c:showSerName val="0"/>
          <c:showPercent val="0"/>
          <c:showBubbleSize val="0"/>
        </c:dLbls>
        <c:smooth val="0"/>
        <c:axId val="563852488"/>
        <c:axId val="563848224"/>
      </c:lineChart>
      <c:catAx>
        <c:axId val="563852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3848224"/>
        <c:crosses val="autoZero"/>
        <c:auto val="1"/>
        <c:lblAlgn val="ctr"/>
        <c:lblOffset val="100"/>
        <c:noMultiLvlLbl val="0"/>
      </c:catAx>
      <c:valAx>
        <c:axId val="563848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38524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7" name="Google Shape;35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0" name="Google Shape;38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8" name="Google Shape;38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9" name="Google Shape;39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0" name="Google Shape;410;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1" name="Google Shape;42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2" name="Google Shape;43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3" name="Google Shape;443;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8" name="Google Shape;458;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Image slide layout">
  <p:cSld name="9_Image slide layout">
    <p:spTree>
      <p:nvGrpSpPr>
        <p:cNvPr id="10" name="Shape 10"/>
        <p:cNvGrpSpPr/>
        <p:nvPr/>
      </p:nvGrpSpPr>
      <p:grpSpPr>
        <a:xfrm>
          <a:off x="0" y="0"/>
          <a:ext cx="0" cy="0"/>
          <a:chOff x="0" y="0"/>
          <a:chExt cx="0" cy="0"/>
        </a:xfrm>
      </p:grpSpPr>
      <p:sp>
        <p:nvSpPr>
          <p:cNvPr id="11" name="Google Shape;11;p33"/>
          <p:cNvSpPr/>
          <p:nvPr/>
        </p:nvSpPr>
        <p:spPr>
          <a:xfrm>
            <a:off x="0" y="2528260"/>
            <a:ext cx="12192000" cy="1801480"/>
          </a:xfrm>
          <a:prstGeom prst="rect">
            <a:avLst/>
          </a:prstGeom>
          <a:gradFill>
            <a:gsLst>
              <a:gs pos="0">
                <a:schemeClr val="accent1"/>
              </a:gs>
              <a:gs pos="33000">
                <a:schemeClr val="accent2"/>
              </a:gs>
              <a:gs pos="66000">
                <a:schemeClr val="accent3"/>
              </a:gs>
              <a:gs pos="96000">
                <a:schemeClr val="accent4"/>
              </a:gs>
              <a:gs pos="100000">
                <a:schemeClr val="accent4"/>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 name="Google Shape;12;p33"/>
          <p:cNvSpPr/>
          <p:nvPr>
            <p:ph idx="2" type="pic"/>
          </p:nvPr>
        </p:nvSpPr>
        <p:spPr>
          <a:xfrm>
            <a:off x="6177663" y="980038"/>
            <a:ext cx="4897924" cy="4897924"/>
          </a:xfrm>
          <a:prstGeom prst="rect">
            <a:avLst/>
          </a:prstGeom>
          <a:solidFill>
            <a:srgbClr val="F2F2F2"/>
          </a:solidFill>
          <a:ln>
            <a:noFill/>
          </a:ln>
        </p:spPr>
      </p:sp>
      <p:sp>
        <p:nvSpPr>
          <p:cNvPr id="13" name="Google Shape;13;p33"/>
          <p:cNvSpPr/>
          <p:nvPr/>
        </p:nvSpPr>
        <p:spPr>
          <a:xfrm rot="10800000">
            <a:off x="0" y="577086"/>
            <a:ext cx="10468344" cy="1826128"/>
          </a:xfrm>
          <a:custGeom>
            <a:rect b="b" l="l" r="r" t="t"/>
            <a:pathLst>
              <a:path extrusionOk="0" h="1826128" w="10468344">
                <a:moveTo>
                  <a:pt x="1829628" y="1826128"/>
                </a:moveTo>
                <a:lnTo>
                  <a:pt x="0" y="25683"/>
                </a:lnTo>
                <a:lnTo>
                  <a:pt x="5529" y="20065"/>
                </a:lnTo>
                <a:lnTo>
                  <a:pt x="229959" y="20064"/>
                </a:lnTo>
                <a:lnTo>
                  <a:pt x="1829436" y="1594029"/>
                </a:lnTo>
                <a:lnTo>
                  <a:pt x="3443085" y="6119"/>
                </a:lnTo>
                <a:lnTo>
                  <a:pt x="3444974" y="8038"/>
                </a:lnTo>
                <a:lnTo>
                  <a:pt x="3444974" y="0"/>
                </a:lnTo>
                <a:lnTo>
                  <a:pt x="10468344" y="0"/>
                </a:lnTo>
                <a:lnTo>
                  <a:pt x="10468344" y="165298"/>
                </a:lnTo>
                <a:lnTo>
                  <a:pt x="3516995" y="165298"/>
                </a:lnTo>
                <a:lnTo>
                  <a:pt x="1877405" y="1778735"/>
                </a:lnTo>
                <a:lnTo>
                  <a:pt x="1876835" y="1778156"/>
                </a:lnTo>
                <a:close/>
              </a:path>
            </a:pathLst>
          </a:custGeom>
          <a:gradFill>
            <a:gsLst>
              <a:gs pos="0">
                <a:schemeClr val="accent1"/>
              </a:gs>
              <a:gs pos="33000">
                <a:schemeClr val="accent2"/>
              </a:gs>
              <a:gs pos="66000">
                <a:schemeClr val="accent3"/>
              </a:gs>
              <a:gs pos="96000">
                <a:schemeClr val="accent4"/>
              </a:gs>
              <a:gs pos="100000">
                <a:schemeClr val="accent4"/>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 name="Google Shape;14;p33"/>
          <p:cNvSpPr/>
          <p:nvPr/>
        </p:nvSpPr>
        <p:spPr>
          <a:xfrm>
            <a:off x="6799271" y="4451549"/>
            <a:ext cx="5392729" cy="1832749"/>
          </a:xfrm>
          <a:custGeom>
            <a:rect b="b" l="l" r="r" t="t"/>
            <a:pathLst>
              <a:path extrusionOk="0" h="1832749" w="5392729">
                <a:moveTo>
                  <a:pt x="3456032" y="0"/>
                </a:moveTo>
                <a:lnTo>
                  <a:pt x="3461074" y="5124"/>
                </a:lnTo>
                <a:lnTo>
                  <a:pt x="3461074" y="2963"/>
                </a:lnTo>
                <a:lnTo>
                  <a:pt x="5392729" y="2963"/>
                </a:lnTo>
                <a:lnTo>
                  <a:pt x="5392729" y="168261"/>
                </a:lnTo>
                <a:lnTo>
                  <a:pt x="3520712" y="168261"/>
                </a:lnTo>
                <a:lnTo>
                  <a:pt x="1877406" y="1785355"/>
                </a:lnTo>
                <a:lnTo>
                  <a:pt x="1876837" y="1784777"/>
                </a:lnTo>
                <a:lnTo>
                  <a:pt x="1829630" y="1832749"/>
                </a:lnTo>
                <a:lnTo>
                  <a:pt x="0" y="32302"/>
                </a:lnTo>
                <a:lnTo>
                  <a:pt x="5528" y="26684"/>
                </a:lnTo>
                <a:lnTo>
                  <a:pt x="229959" y="26683"/>
                </a:lnTo>
                <a:lnTo>
                  <a:pt x="1829438" y="1600649"/>
                </a:lnTo>
                <a:close/>
              </a:path>
            </a:pathLst>
          </a:custGeom>
          <a:gradFill>
            <a:gsLst>
              <a:gs pos="0">
                <a:schemeClr val="accent1"/>
              </a:gs>
              <a:gs pos="33000">
                <a:schemeClr val="accent2"/>
              </a:gs>
              <a:gs pos="66000">
                <a:schemeClr val="accent3"/>
              </a:gs>
              <a:gs pos="96000">
                <a:schemeClr val="accent4"/>
              </a:gs>
              <a:gs pos="100000">
                <a:schemeClr val="accent4"/>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tyle slide layout">
  <p:cSld name="1_Style slide layout">
    <p:bg>
      <p:bgPr>
        <a:blipFill>
          <a:blip r:embed="rId2">
            <a:alphaModFix/>
          </a:blip>
          <a:stretch>
            <a:fillRect/>
          </a:stretch>
        </a:blipFill>
      </p:bgPr>
    </p:bg>
    <p:spTree>
      <p:nvGrpSpPr>
        <p:cNvPr id="51" name="Shape 5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tyle slide layout">
  <p:cSld name="2_Style slide layout">
    <p:bg>
      <p:bgPr>
        <a:blipFill>
          <a:blip r:embed="rId2">
            <a:alphaModFix/>
          </a:blip>
          <a:stretch>
            <a:fillRect/>
          </a:stretch>
        </a:blipFill>
      </p:bgPr>
    </p:bg>
    <p:spTree>
      <p:nvGrpSpPr>
        <p:cNvPr id="52" name="Shape 52"/>
        <p:cNvGrpSpPr/>
        <p:nvPr/>
      </p:nvGrpSpPr>
      <p:grpSpPr>
        <a:xfrm>
          <a:off x="0" y="0"/>
          <a:ext cx="0" cy="0"/>
          <a:chOff x="0" y="0"/>
          <a:chExt cx="0" cy="0"/>
        </a:xfrm>
      </p:grpSpPr>
      <p:sp>
        <p:nvSpPr>
          <p:cNvPr id="53" name="Google Shape;53;p44"/>
          <p:cNvSpPr/>
          <p:nvPr/>
        </p:nvSpPr>
        <p:spPr>
          <a:xfrm>
            <a:off x="0" y="2858807"/>
            <a:ext cx="12191999" cy="2204134"/>
          </a:xfrm>
          <a:prstGeom prst="rect">
            <a:avLst/>
          </a:prstGeom>
          <a:gradFill>
            <a:gsLst>
              <a:gs pos="0">
                <a:srgbClr val="82C650">
                  <a:alpha val="0"/>
                </a:srgbClr>
              </a:gs>
              <a:gs pos="8000">
                <a:srgbClr val="82C650">
                  <a:alpha val="0"/>
                </a:srgbClr>
              </a:gs>
              <a:gs pos="45000">
                <a:srgbClr val="3F3F3F">
                  <a:alpha val="74901"/>
                </a:srgbClr>
              </a:gs>
              <a:gs pos="74000">
                <a:srgbClr val="3F3F3F">
                  <a:alpha val="69803"/>
                </a:srgbClr>
              </a:gs>
              <a:gs pos="96000">
                <a:srgbClr val="249ED2">
                  <a:alpha val="0"/>
                </a:srgbClr>
              </a:gs>
              <a:gs pos="100000">
                <a:srgbClr val="249ED2">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54" name="Google Shape;54;p44"/>
          <p:cNvGrpSpPr/>
          <p:nvPr/>
        </p:nvGrpSpPr>
        <p:grpSpPr>
          <a:xfrm>
            <a:off x="753445" y="2639304"/>
            <a:ext cx="4261727" cy="3351921"/>
            <a:chOff x="2444748" y="555045"/>
            <a:chExt cx="7282048" cy="5727454"/>
          </a:xfrm>
        </p:grpSpPr>
        <p:sp>
          <p:nvSpPr>
            <p:cNvPr id="55" name="Google Shape;55;p44"/>
            <p:cNvSpPr/>
            <p:nvPr/>
          </p:nvSpPr>
          <p:spPr>
            <a:xfrm>
              <a:off x="4964693" y="5443837"/>
              <a:ext cx="2168250" cy="818208"/>
            </a:xfrm>
            <a:custGeom>
              <a:rect b="b" l="l" r="r" t="t"/>
              <a:pathLst>
                <a:path extrusionOk="0" h="818207" w="2168250">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rgbClr val="BFBFBF"/>
                </a:gs>
                <a:gs pos="52999">
                  <a:srgbClr val="D8D8D8"/>
                </a:gs>
                <a:gs pos="83000">
                  <a:srgbClr val="BFBFBF"/>
                </a:gs>
                <a:gs pos="100000">
                  <a:srgbClr val="BFBFBF"/>
                </a:gs>
              </a:gsLst>
              <a:lin ang="162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 name="Google Shape;56;p44"/>
            <p:cNvSpPr/>
            <p:nvPr/>
          </p:nvSpPr>
          <p:spPr>
            <a:xfrm>
              <a:off x="2444748" y="555045"/>
              <a:ext cx="7282048" cy="4950157"/>
            </a:xfrm>
            <a:custGeom>
              <a:rect b="b" l="l" r="r" t="t"/>
              <a:pathLst>
                <a:path extrusionOk="0" h="4950157" w="7282048">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 name="Google Shape;57;p44"/>
            <p:cNvSpPr/>
            <p:nvPr/>
          </p:nvSpPr>
          <p:spPr>
            <a:xfrm>
              <a:off x="8706599" y="5435655"/>
              <a:ext cx="490925" cy="81821"/>
            </a:xfrm>
            <a:custGeom>
              <a:rect b="b" l="l" r="r" t="t"/>
              <a:pathLst>
                <a:path extrusionOk="0" h="81820" w="490924">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 name="Google Shape;58;p44"/>
            <p:cNvSpPr/>
            <p:nvPr/>
          </p:nvSpPr>
          <p:spPr>
            <a:xfrm>
              <a:off x="2481568" y="595956"/>
              <a:ext cx="7200228" cy="4336501"/>
            </a:xfrm>
            <a:custGeom>
              <a:rect b="b" l="l" r="r" t="t"/>
              <a:pathLst>
                <a:path extrusionOk="0" h="4336501" w="7200227">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 name="Google Shape;59;p44"/>
            <p:cNvSpPr/>
            <p:nvPr/>
          </p:nvSpPr>
          <p:spPr>
            <a:xfrm>
              <a:off x="4968919" y="6159768"/>
              <a:ext cx="2168250" cy="122731"/>
            </a:xfrm>
            <a:custGeom>
              <a:rect b="b" l="l" r="r" t="t"/>
              <a:pathLst>
                <a:path extrusionOk="0" h="122731" w="2168250">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rgbClr val="7F7F7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 name="Google Shape;60;p44"/>
            <p:cNvSpPr/>
            <p:nvPr/>
          </p:nvSpPr>
          <p:spPr>
            <a:xfrm>
              <a:off x="2481568" y="4903820"/>
              <a:ext cx="7200228" cy="572745"/>
            </a:xfrm>
            <a:custGeom>
              <a:rect b="b" l="l" r="r" t="t"/>
              <a:pathLst>
                <a:path extrusionOk="0" h="572745" w="7200227">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rgbClr val="BFBF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 name="Google Shape;61;p44"/>
            <p:cNvSpPr/>
            <p:nvPr/>
          </p:nvSpPr>
          <p:spPr>
            <a:xfrm>
              <a:off x="2747714" y="910966"/>
              <a:ext cx="6676116" cy="3763756"/>
            </a:xfrm>
            <a:custGeom>
              <a:rect b="b" l="l" r="r" t="t"/>
              <a:pathLst>
                <a:path extrusionOk="0" h="3763755" w="6586571">
                  <a:moveTo>
                    <a:pt x="30683" y="30683"/>
                  </a:moveTo>
                  <a:lnTo>
                    <a:pt x="6564071" y="30683"/>
                  </a:lnTo>
                  <a:lnTo>
                    <a:pt x="6564071" y="3753528"/>
                  </a:lnTo>
                  <a:lnTo>
                    <a:pt x="30683" y="3753528"/>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 name="Google Shape;62;p44"/>
            <p:cNvSpPr/>
            <p:nvPr/>
          </p:nvSpPr>
          <p:spPr>
            <a:xfrm>
              <a:off x="5654591" y="939518"/>
              <a:ext cx="3769239" cy="3736342"/>
            </a:xfrm>
            <a:custGeom>
              <a:rect b="b" l="l" r="r" t="t"/>
              <a:pathLst>
                <a:path extrusionOk="0" h="4035268" w="3976489">
                  <a:moveTo>
                    <a:pt x="2473335" y="0"/>
                  </a:moveTo>
                  <a:lnTo>
                    <a:pt x="3976489" y="10635"/>
                  </a:lnTo>
                  <a:cubicBezTo>
                    <a:pt x="3973762" y="1342950"/>
                    <a:pt x="3971034" y="2702953"/>
                    <a:pt x="3968307" y="4035268"/>
                  </a:cubicBezTo>
                  <a:lnTo>
                    <a:pt x="0" y="4035268"/>
                  </a:lnTo>
                </a:path>
              </a:pathLst>
            </a:custGeom>
            <a:solidFill>
              <a:srgbClr val="999999">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63" name="Google Shape;63;p44"/>
          <p:cNvSpPr/>
          <p:nvPr>
            <p:ph idx="2" type="pic"/>
          </p:nvPr>
        </p:nvSpPr>
        <p:spPr>
          <a:xfrm>
            <a:off x="930752" y="2858807"/>
            <a:ext cx="3907112" cy="2186648"/>
          </a:xfrm>
          <a:prstGeom prst="rect">
            <a:avLst/>
          </a:prstGeom>
          <a:solidFill>
            <a:srgbClr val="F2F2F2"/>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tyle slide layout">
  <p:cSld name="3_Style slide layout">
    <p:bg>
      <p:bgPr>
        <a:blipFill>
          <a:blip r:embed="rId2">
            <a:alphaModFix/>
          </a:blip>
          <a:stretch>
            <a:fillRect/>
          </a:stretch>
        </a:blipFill>
      </p:bgPr>
    </p:bg>
    <p:spTree>
      <p:nvGrpSpPr>
        <p:cNvPr id="64" name="Shape 64"/>
        <p:cNvGrpSpPr/>
        <p:nvPr/>
      </p:nvGrpSpPr>
      <p:grpSpPr>
        <a:xfrm>
          <a:off x="0" y="0"/>
          <a:ext cx="0" cy="0"/>
          <a:chOff x="0" y="0"/>
          <a:chExt cx="0" cy="0"/>
        </a:xfrm>
      </p:grpSpPr>
      <p:sp>
        <p:nvSpPr>
          <p:cNvPr id="65" name="Google Shape;65;p45"/>
          <p:cNvSpPr/>
          <p:nvPr/>
        </p:nvSpPr>
        <p:spPr>
          <a:xfrm>
            <a:off x="292770" y="312821"/>
            <a:ext cx="7503694" cy="6304547"/>
          </a:xfrm>
          <a:custGeom>
            <a:rect b="b" l="l" r="r" t="t"/>
            <a:pathLst>
              <a:path extrusionOk="0" h="6304547" w="8066763">
                <a:moveTo>
                  <a:pt x="0" y="0"/>
                </a:moveTo>
                <a:lnTo>
                  <a:pt x="8066763" y="0"/>
                </a:lnTo>
                <a:lnTo>
                  <a:pt x="5597407" y="6304547"/>
                </a:lnTo>
                <a:lnTo>
                  <a:pt x="0" y="6304547"/>
                </a:lnTo>
                <a:close/>
              </a:path>
            </a:pathLst>
          </a:custGeom>
          <a:solidFill>
            <a:schemeClr val="lt1">
              <a:alpha val="8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Image slide layout">
  <p:cSld name="10_Image slide layout">
    <p:spTree>
      <p:nvGrpSpPr>
        <p:cNvPr id="66" name="Shape 66"/>
        <p:cNvGrpSpPr/>
        <p:nvPr/>
      </p:nvGrpSpPr>
      <p:grpSpPr>
        <a:xfrm>
          <a:off x="0" y="0"/>
          <a:ext cx="0" cy="0"/>
          <a:chOff x="0" y="0"/>
          <a:chExt cx="0" cy="0"/>
        </a:xfrm>
      </p:grpSpPr>
      <p:sp>
        <p:nvSpPr>
          <p:cNvPr id="67" name="Google Shape;67;p46"/>
          <p:cNvSpPr/>
          <p:nvPr>
            <p:ph idx="2" type="pic"/>
          </p:nvPr>
        </p:nvSpPr>
        <p:spPr>
          <a:xfrm>
            <a:off x="815007" y="564046"/>
            <a:ext cx="6624018" cy="5729909"/>
          </a:xfrm>
          <a:prstGeom prst="rect">
            <a:avLst/>
          </a:prstGeom>
          <a:solidFill>
            <a:srgbClr val="F2F2F2"/>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Slide layout">
  <p:cSld name="Section Break Slide layout">
    <p:bg>
      <p:bgPr>
        <a:blipFill>
          <a:blip r:embed="rId2">
            <a:alphaModFix/>
          </a:blip>
          <a:stretch>
            <a:fillRect/>
          </a:stretch>
        </a:blipFill>
      </p:bgPr>
    </p:bg>
    <p:spTree>
      <p:nvGrpSpPr>
        <p:cNvPr id="69" name="Shape 69"/>
        <p:cNvGrpSpPr/>
        <p:nvPr/>
      </p:nvGrpSpPr>
      <p:grpSpPr>
        <a:xfrm>
          <a:off x="0" y="0"/>
          <a:ext cx="0" cy="0"/>
          <a:chOff x="0" y="0"/>
          <a:chExt cx="0" cy="0"/>
        </a:xfrm>
      </p:grpSpPr>
      <p:grpSp>
        <p:nvGrpSpPr>
          <p:cNvPr id="70" name="Google Shape;70;p48"/>
          <p:cNvGrpSpPr/>
          <p:nvPr/>
        </p:nvGrpSpPr>
        <p:grpSpPr>
          <a:xfrm>
            <a:off x="1" y="3898232"/>
            <a:ext cx="12192000" cy="1467852"/>
            <a:chOff x="4379494" y="697832"/>
            <a:chExt cx="2586787" cy="168442"/>
          </a:xfrm>
        </p:grpSpPr>
        <p:sp>
          <p:nvSpPr>
            <p:cNvPr id="71" name="Google Shape;71;p48"/>
            <p:cNvSpPr/>
            <p:nvPr/>
          </p:nvSpPr>
          <p:spPr>
            <a:xfrm>
              <a:off x="4379494" y="697832"/>
              <a:ext cx="517358" cy="16844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2" name="Google Shape;72;p48"/>
            <p:cNvSpPr/>
            <p:nvPr/>
          </p:nvSpPr>
          <p:spPr>
            <a:xfrm>
              <a:off x="4896852" y="697832"/>
              <a:ext cx="517358" cy="16844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3" name="Google Shape;73;p48"/>
            <p:cNvSpPr/>
            <p:nvPr/>
          </p:nvSpPr>
          <p:spPr>
            <a:xfrm>
              <a:off x="5414209" y="697832"/>
              <a:ext cx="517358" cy="16844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4" name="Google Shape;74;p48"/>
            <p:cNvSpPr/>
            <p:nvPr/>
          </p:nvSpPr>
          <p:spPr>
            <a:xfrm>
              <a:off x="5931566" y="697832"/>
              <a:ext cx="517358" cy="16844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5" name="Google Shape;75;p48"/>
            <p:cNvSpPr/>
            <p:nvPr/>
          </p:nvSpPr>
          <p:spPr>
            <a:xfrm>
              <a:off x="6448923" y="697832"/>
              <a:ext cx="517358" cy="16844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layout">
  <p:cSld name="End slide layout">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41"/>
          <p:cNvSpPr/>
          <p:nvPr/>
        </p:nvSpPr>
        <p:spPr>
          <a:xfrm>
            <a:off x="0" y="2568742"/>
            <a:ext cx="12191999" cy="1720516"/>
          </a:xfrm>
          <a:prstGeom prst="rect">
            <a:avLst/>
          </a:prstGeom>
          <a:gradFill>
            <a:gsLst>
              <a:gs pos="0">
                <a:srgbClr val="82C650">
                  <a:alpha val="0"/>
                </a:srgbClr>
              </a:gs>
              <a:gs pos="8000">
                <a:srgbClr val="82C650">
                  <a:alpha val="0"/>
                </a:srgbClr>
              </a:gs>
              <a:gs pos="39000">
                <a:srgbClr val="FFFFFF">
                  <a:alpha val="74901"/>
                </a:srgbClr>
              </a:gs>
              <a:gs pos="65000">
                <a:srgbClr val="FFFFFF">
                  <a:alpha val="74901"/>
                </a:srgbClr>
              </a:gs>
              <a:gs pos="96000">
                <a:srgbClr val="249ED2">
                  <a:alpha val="0"/>
                </a:srgbClr>
              </a:gs>
              <a:gs pos="100000">
                <a:srgbClr val="249ED2">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ontents slide layout">
  <p:cSld name="3_Contents slide layout">
    <p:spTree>
      <p:nvGrpSpPr>
        <p:cNvPr id="18" name="Shape 1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s and Contents Layout">
  <p:cSld name="1_Images and Contents Layout">
    <p:spTree>
      <p:nvGrpSpPr>
        <p:cNvPr id="19" name="Shape 19"/>
        <p:cNvGrpSpPr/>
        <p:nvPr/>
      </p:nvGrpSpPr>
      <p:grpSpPr>
        <a:xfrm>
          <a:off x="0" y="0"/>
          <a:ext cx="0" cy="0"/>
          <a:chOff x="0" y="0"/>
          <a:chExt cx="0" cy="0"/>
        </a:xfrm>
      </p:grpSpPr>
      <p:sp>
        <p:nvSpPr>
          <p:cNvPr id="20" name="Google Shape;20;p36"/>
          <p:cNvSpPr/>
          <p:nvPr>
            <p:ph idx="2" type="pic"/>
          </p:nvPr>
        </p:nvSpPr>
        <p:spPr>
          <a:xfrm>
            <a:off x="0" y="3"/>
            <a:ext cx="12192002" cy="3760340"/>
          </a:xfrm>
          <a:prstGeom prst="rect">
            <a:avLst/>
          </a:prstGeom>
          <a:solidFill>
            <a:srgbClr val="F2F2F2"/>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half slide">
  <p:cSld name="Title + 1 column half slide">
    <p:spTree>
      <p:nvGrpSpPr>
        <p:cNvPr id="21" name="Shape 21"/>
        <p:cNvGrpSpPr/>
        <p:nvPr/>
      </p:nvGrpSpPr>
      <p:grpSpPr>
        <a:xfrm>
          <a:off x="0" y="0"/>
          <a:ext cx="0" cy="0"/>
          <a:chOff x="0" y="0"/>
          <a:chExt cx="0" cy="0"/>
        </a:xfrm>
      </p:grpSpPr>
      <p:sp>
        <p:nvSpPr>
          <p:cNvPr id="22" name="Google Shape;22;p37"/>
          <p:cNvSpPr/>
          <p:nvPr/>
        </p:nvSpPr>
        <p:spPr>
          <a:xfrm>
            <a:off x="6096000" y="-100"/>
            <a:ext cx="6096000" cy="6858000"/>
          </a:xfrm>
          <a:prstGeom prst="rect">
            <a:avLst/>
          </a:prstGeom>
          <a:solidFill>
            <a:srgbClr val="FFFFFF"/>
          </a:solidFill>
          <a:ln>
            <a:noFill/>
          </a:ln>
          <a:effectLst>
            <a:outerShdw blurRad="285750" rotWithShape="0" algn="bl" dir="10800000" dist="190500">
              <a:srgbClr val="000000">
                <a:alpha val="14901"/>
              </a:srgbClr>
            </a:outerShdw>
          </a:effectLst>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23" name="Google Shape;23;p37"/>
          <p:cNvSpPr/>
          <p:nvPr/>
        </p:nvSpPr>
        <p:spPr>
          <a:xfrm>
            <a:off x="11667067" y="5808167"/>
            <a:ext cx="524800" cy="5248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24" name="Google Shape;24;p37"/>
          <p:cNvSpPr/>
          <p:nvPr/>
        </p:nvSpPr>
        <p:spPr>
          <a:xfrm>
            <a:off x="5571195" y="524700"/>
            <a:ext cx="6096000" cy="1075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25" name="Google Shape;25;p37"/>
          <p:cNvSpPr txBox="1"/>
          <p:nvPr>
            <p:ph type="title"/>
          </p:nvPr>
        </p:nvSpPr>
        <p:spPr>
          <a:xfrm>
            <a:off x="5977465" y="524633"/>
            <a:ext cx="4614400" cy="107560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2000"/>
              <a:buFont typeface="Arial"/>
              <a:buNone/>
              <a:defRPr b="0" i="0" sz="2667" u="none" cap="none" strike="noStrike">
                <a:solidFill>
                  <a:schemeClr val="dk1"/>
                </a:solidFill>
                <a:latin typeface="Arial"/>
                <a:ea typeface="Arial"/>
                <a:cs typeface="Arial"/>
                <a:sym typeface="Arial"/>
              </a:defRPr>
            </a:lvl1pPr>
            <a:lvl2pPr lvl="1" rtl="0">
              <a:spcBef>
                <a:spcPts val="0"/>
              </a:spcBef>
              <a:spcAft>
                <a:spcPts val="0"/>
              </a:spcAft>
              <a:buSzPts val="2000"/>
              <a:buFont typeface="Arial"/>
              <a:buNone/>
              <a:defRPr sz="2667"/>
            </a:lvl2pPr>
            <a:lvl3pPr lvl="2" rtl="0">
              <a:spcBef>
                <a:spcPts val="0"/>
              </a:spcBef>
              <a:spcAft>
                <a:spcPts val="0"/>
              </a:spcAft>
              <a:buSzPts val="2000"/>
              <a:buFont typeface="Arial"/>
              <a:buNone/>
              <a:defRPr sz="2667"/>
            </a:lvl3pPr>
            <a:lvl4pPr lvl="3" rtl="0">
              <a:spcBef>
                <a:spcPts val="0"/>
              </a:spcBef>
              <a:spcAft>
                <a:spcPts val="0"/>
              </a:spcAft>
              <a:buSzPts val="2000"/>
              <a:buFont typeface="Arial"/>
              <a:buNone/>
              <a:defRPr sz="2667"/>
            </a:lvl4pPr>
            <a:lvl5pPr lvl="4" rtl="0">
              <a:spcBef>
                <a:spcPts val="0"/>
              </a:spcBef>
              <a:spcAft>
                <a:spcPts val="0"/>
              </a:spcAft>
              <a:buSzPts val="2000"/>
              <a:buFont typeface="Arial"/>
              <a:buNone/>
              <a:defRPr sz="2667"/>
            </a:lvl5pPr>
            <a:lvl6pPr lvl="5" rtl="0">
              <a:spcBef>
                <a:spcPts val="0"/>
              </a:spcBef>
              <a:spcAft>
                <a:spcPts val="0"/>
              </a:spcAft>
              <a:buSzPts val="2000"/>
              <a:buFont typeface="Arial"/>
              <a:buNone/>
              <a:defRPr sz="2667"/>
            </a:lvl6pPr>
            <a:lvl7pPr lvl="6" rtl="0">
              <a:spcBef>
                <a:spcPts val="0"/>
              </a:spcBef>
              <a:spcAft>
                <a:spcPts val="0"/>
              </a:spcAft>
              <a:buSzPts val="2000"/>
              <a:buFont typeface="Arial"/>
              <a:buNone/>
              <a:defRPr sz="2667"/>
            </a:lvl7pPr>
            <a:lvl8pPr lvl="7" rtl="0">
              <a:spcBef>
                <a:spcPts val="0"/>
              </a:spcBef>
              <a:spcAft>
                <a:spcPts val="0"/>
              </a:spcAft>
              <a:buSzPts val="2000"/>
              <a:buFont typeface="Arial"/>
              <a:buNone/>
              <a:defRPr sz="2667"/>
            </a:lvl8pPr>
            <a:lvl9pPr lvl="8" rtl="0">
              <a:spcBef>
                <a:spcPts val="0"/>
              </a:spcBef>
              <a:spcAft>
                <a:spcPts val="0"/>
              </a:spcAft>
              <a:buSzPts val="2000"/>
              <a:buFont typeface="Arial"/>
              <a:buNone/>
              <a:defRPr sz="2667"/>
            </a:lvl9pPr>
          </a:lstStyle>
          <a:p/>
        </p:txBody>
      </p:sp>
      <p:sp>
        <p:nvSpPr>
          <p:cNvPr id="26" name="Google Shape;26;p37"/>
          <p:cNvSpPr txBox="1"/>
          <p:nvPr>
            <p:ph idx="1" type="body"/>
          </p:nvPr>
        </p:nvSpPr>
        <p:spPr>
          <a:xfrm>
            <a:off x="6487400" y="1798867"/>
            <a:ext cx="5035200" cy="3918000"/>
          </a:xfrm>
          <a:prstGeom prst="rect">
            <a:avLst/>
          </a:prstGeom>
          <a:noFill/>
          <a:ln>
            <a:noFill/>
          </a:ln>
        </p:spPr>
        <p:txBody>
          <a:bodyPr anchorCtr="0" anchor="t" bIns="91425" lIns="91425" spcFirstLastPara="1" rIns="91425" wrap="square" tIns="91425">
            <a:noAutofit/>
          </a:bodyPr>
          <a:lstStyle>
            <a:lvl1pPr indent="-368300" lvl="0" marL="457200" marR="0" rtl="0" algn="l">
              <a:lnSpc>
                <a:spcPct val="90000"/>
              </a:lnSpc>
              <a:spcBef>
                <a:spcPts val="800"/>
              </a:spcBef>
              <a:spcAft>
                <a:spcPts val="0"/>
              </a:spcAft>
              <a:buClr>
                <a:schemeClr val="dk1"/>
              </a:buClr>
              <a:buSzPts val="2200"/>
              <a:buFont typeface="Arial"/>
              <a:buChar char="▪"/>
              <a:defRPr b="0" i="0" sz="2933" u="none" cap="none" strike="noStrike">
                <a:solidFill>
                  <a:schemeClr val="dk1"/>
                </a:solidFill>
                <a:latin typeface="Arial"/>
                <a:ea typeface="Arial"/>
                <a:cs typeface="Arial"/>
                <a:sym typeface="Arial"/>
              </a:defRPr>
            </a:lvl1pPr>
            <a:lvl2pPr indent="-368300" lvl="1" marL="914400" marR="0" rtl="0" algn="l">
              <a:lnSpc>
                <a:spcPct val="90000"/>
              </a:lnSpc>
              <a:spcBef>
                <a:spcPts val="0"/>
              </a:spcBef>
              <a:spcAft>
                <a:spcPts val="0"/>
              </a:spcAft>
              <a:buClr>
                <a:schemeClr val="dk1"/>
              </a:buClr>
              <a:buSzPts val="2200"/>
              <a:buFont typeface="Arial"/>
              <a:buChar char="▫"/>
              <a:defRPr b="0" i="0" sz="2933" u="none" cap="none" strike="noStrike">
                <a:solidFill>
                  <a:schemeClr val="dk1"/>
                </a:solidFill>
                <a:latin typeface="Arial"/>
                <a:ea typeface="Arial"/>
                <a:cs typeface="Arial"/>
                <a:sym typeface="Arial"/>
              </a:defRPr>
            </a:lvl2pPr>
            <a:lvl3pPr indent="-368300" lvl="2" marL="1371600" marR="0" rtl="0" algn="l">
              <a:lnSpc>
                <a:spcPct val="90000"/>
              </a:lnSpc>
              <a:spcBef>
                <a:spcPts val="0"/>
              </a:spcBef>
              <a:spcAft>
                <a:spcPts val="0"/>
              </a:spcAft>
              <a:buClr>
                <a:schemeClr val="dk1"/>
              </a:buClr>
              <a:buSzPts val="2200"/>
              <a:buFont typeface="Arial"/>
              <a:buChar char="▫"/>
              <a:defRPr b="0" i="0" sz="2933" u="none" cap="none" strike="noStrike">
                <a:solidFill>
                  <a:schemeClr val="dk1"/>
                </a:solidFill>
                <a:latin typeface="Arial"/>
                <a:ea typeface="Arial"/>
                <a:cs typeface="Arial"/>
                <a:sym typeface="Arial"/>
              </a:defRPr>
            </a:lvl3pPr>
            <a:lvl4pPr indent="-368300" lvl="3" marL="1828800" marR="0" rtl="0" algn="l">
              <a:lnSpc>
                <a:spcPct val="90000"/>
              </a:lnSpc>
              <a:spcBef>
                <a:spcPts val="0"/>
              </a:spcBef>
              <a:spcAft>
                <a:spcPts val="0"/>
              </a:spcAft>
              <a:buClr>
                <a:schemeClr val="dk1"/>
              </a:buClr>
              <a:buSzPts val="2200"/>
              <a:buFont typeface="Arial"/>
              <a:buChar char="▫"/>
              <a:defRPr b="0" i="0" sz="2933" u="none" cap="none" strike="noStrike">
                <a:solidFill>
                  <a:schemeClr val="dk1"/>
                </a:solidFill>
                <a:latin typeface="Arial"/>
                <a:ea typeface="Arial"/>
                <a:cs typeface="Arial"/>
                <a:sym typeface="Arial"/>
              </a:defRPr>
            </a:lvl4pPr>
            <a:lvl5pPr indent="-368300" lvl="4" marL="2286000" marR="0" rtl="0" algn="l">
              <a:lnSpc>
                <a:spcPct val="90000"/>
              </a:lnSpc>
              <a:spcBef>
                <a:spcPts val="0"/>
              </a:spcBef>
              <a:spcAft>
                <a:spcPts val="0"/>
              </a:spcAft>
              <a:buClr>
                <a:schemeClr val="dk1"/>
              </a:buClr>
              <a:buSzPts val="2200"/>
              <a:buFont typeface="Arial"/>
              <a:buChar char="○"/>
              <a:defRPr b="0" i="0" sz="2933" u="none" cap="none" strike="noStrike">
                <a:solidFill>
                  <a:schemeClr val="dk1"/>
                </a:solidFill>
                <a:latin typeface="Arial"/>
                <a:ea typeface="Arial"/>
                <a:cs typeface="Arial"/>
                <a:sym typeface="Arial"/>
              </a:defRPr>
            </a:lvl5pPr>
            <a:lvl6pPr indent="-368300" lvl="5" marL="2743200" marR="0" rtl="0" algn="l">
              <a:lnSpc>
                <a:spcPct val="90000"/>
              </a:lnSpc>
              <a:spcBef>
                <a:spcPts val="0"/>
              </a:spcBef>
              <a:spcAft>
                <a:spcPts val="0"/>
              </a:spcAft>
              <a:buClr>
                <a:schemeClr val="dk1"/>
              </a:buClr>
              <a:buSzPts val="2200"/>
              <a:buFont typeface="Arial"/>
              <a:buChar char="■"/>
              <a:defRPr b="0" i="0" sz="2933" u="none" cap="none" strike="noStrike">
                <a:solidFill>
                  <a:schemeClr val="dk1"/>
                </a:solidFill>
                <a:latin typeface="Arial"/>
                <a:ea typeface="Arial"/>
                <a:cs typeface="Arial"/>
                <a:sym typeface="Arial"/>
              </a:defRPr>
            </a:lvl6pPr>
            <a:lvl7pPr indent="-368300" lvl="6" marL="3200400" marR="0" rtl="0" algn="l">
              <a:lnSpc>
                <a:spcPct val="90000"/>
              </a:lnSpc>
              <a:spcBef>
                <a:spcPts val="0"/>
              </a:spcBef>
              <a:spcAft>
                <a:spcPts val="0"/>
              </a:spcAft>
              <a:buClr>
                <a:schemeClr val="dk1"/>
              </a:buClr>
              <a:buSzPts val="2200"/>
              <a:buFont typeface="Arial"/>
              <a:buChar char="●"/>
              <a:defRPr b="0" i="0" sz="2933" u="none" cap="none" strike="noStrike">
                <a:solidFill>
                  <a:schemeClr val="dk1"/>
                </a:solidFill>
                <a:latin typeface="Arial"/>
                <a:ea typeface="Arial"/>
                <a:cs typeface="Arial"/>
                <a:sym typeface="Arial"/>
              </a:defRPr>
            </a:lvl7pPr>
            <a:lvl8pPr indent="-368300" lvl="7" marL="3657600" marR="0" rtl="0" algn="l">
              <a:lnSpc>
                <a:spcPct val="90000"/>
              </a:lnSpc>
              <a:spcBef>
                <a:spcPts val="0"/>
              </a:spcBef>
              <a:spcAft>
                <a:spcPts val="0"/>
              </a:spcAft>
              <a:buClr>
                <a:schemeClr val="dk1"/>
              </a:buClr>
              <a:buSzPts val="2200"/>
              <a:buFont typeface="Arial"/>
              <a:buChar char="○"/>
              <a:defRPr b="0" i="0" sz="2933" u="none" cap="none" strike="noStrike">
                <a:solidFill>
                  <a:schemeClr val="dk1"/>
                </a:solidFill>
                <a:latin typeface="Arial"/>
                <a:ea typeface="Arial"/>
                <a:cs typeface="Arial"/>
                <a:sym typeface="Arial"/>
              </a:defRPr>
            </a:lvl8pPr>
            <a:lvl9pPr indent="-368300" lvl="8" marL="4114800" marR="0" rtl="0" algn="l">
              <a:lnSpc>
                <a:spcPct val="90000"/>
              </a:lnSpc>
              <a:spcBef>
                <a:spcPts val="0"/>
              </a:spcBef>
              <a:spcAft>
                <a:spcPts val="0"/>
              </a:spcAft>
              <a:buClr>
                <a:schemeClr val="dk1"/>
              </a:buClr>
              <a:buSzPts val="2200"/>
              <a:buFont typeface="Arial"/>
              <a:buChar char="■"/>
              <a:defRPr b="0" i="0" sz="2933" u="none" cap="none" strike="noStrike">
                <a:solidFill>
                  <a:schemeClr val="dk1"/>
                </a:solidFill>
                <a:latin typeface="Arial"/>
                <a:ea typeface="Arial"/>
                <a:cs typeface="Arial"/>
                <a:sym typeface="Arial"/>
              </a:defRPr>
            </a:lvl9pPr>
          </a:lstStyle>
          <a:p/>
        </p:txBody>
      </p:sp>
      <p:sp>
        <p:nvSpPr>
          <p:cNvPr id="27" name="Google Shape;27;p37"/>
          <p:cNvSpPr txBox="1"/>
          <p:nvPr>
            <p:ph idx="12" type="sldNum"/>
          </p:nvPr>
        </p:nvSpPr>
        <p:spPr>
          <a:xfrm>
            <a:off x="11667200" y="5808300"/>
            <a:ext cx="524800" cy="524800"/>
          </a:xfrm>
          <a:prstGeom prst="rect">
            <a:avLst/>
          </a:prstGeom>
          <a:noFill/>
          <a:ln>
            <a:noFill/>
          </a:ln>
        </p:spPr>
        <p:txBody>
          <a:bodyPr anchorCtr="0" anchor="ctr" bIns="91425" lIns="91425" spcFirstLastPara="1" rIns="91425" wrap="square" tIns="91425">
            <a:noAutofit/>
          </a:bodyPr>
          <a:lstStyle>
            <a:lvl1pPr indent="0" lvl="0" marL="0" marR="0" rtl="0" algn="ctr">
              <a:buClr>
                <a:schemeClr val="dk1"/>
              </a:buClr>
              <a:buSzPts val="1800"/>
              <a:buFont typeface="Arial"/>
              <a:buNone/>
              <a:defRPr sz="1800">
                <a:solidFill>
                  <a:schemeClr val="dk1"/>
                </a:solidFill>
                <a:latin typeface="Arial"/>
                <a:ea typeface="Arial"/>
                <a:cs typeface="Arial"/>
                <a:sym typeface="Arial"/>
              </a:defRPr>
            </a:lvl1pPr>
            <a:lvl2pPr indent="0" lvl="1" marL="0" marR="0" rtl="0" algn="ctr">
              <a:buClr>
                <a:schemeClr val="dk1"/>
              </a:buClr>
              <a:buSzPts val="1800"/>
              <a:buFont typeface="Arial"/>
              <a:buNone/>
              <a:defRPr sz="1800">
                <a:solidFill>
                  <a:schemeClr val="dk1"/>
                </a:solidFill>
                <a:latin typeface="Arial"/>
                <a:ea typeface="Arial"/>
                <a:cs typeface="Arial"/>
                <a:sym typeface="Arial"/>
              </a:defRPr>
            </a:lvl2pPr>
            <a:lvl3pPr indent="0" lvl="2" marL="0" marR="0" rtl="0" algn="ctr">
              <a:buClr>
                <a:schemeClr val="dk1"/>
              </a:buClr>
              <a:buSzPts val="1800"/>
              <a:buFont typeface="Arial"/>
              <a:buNone/>
              <a:defRPr sz="1800">
                <a:solidFill>
                  <a:schemeClr val="dk1"/>
                </a:solidFill>
                <a:latin typeface="Arial"/>
                <a:ea typeface="Arial"/>
                <a:cs typeface="Arial"/>
                <a:sym typeface="Arial"/>
              </a:defRPr>
            </a:lvl3pPr>
            <a:lvl4pPr indent="0" lvl="3" marL="0" marR="0" rtl="0" algn="ctr">
              <a:buClr>
                <a:schemeClr val="dk1"/>
              </a:buClr>
              <a:buSzPts val="1800"/>
              <a:buFont typeface="Arial"/>
              <a:buNone/>
              <a:defRPr sz="1800">
                <a:solidFill>
                  <a:schemeClr val="dk1"/>
                </a:solidFill>
                <a:latin typeface="Arial"/>
                <a:ea typeface="Arial"/>
                <a:cs typeface="Arial"/>
                <a:sym typeface="Arial"/>
              </a:defRPr>
            </a:lvl4pPr>
            <a:lvl5pPr indent="0" lvl="4" marL="0" marR="0" rtl="0" algn="ctr">
              <a:buClr>
                <a:schemeClr val="dk1"/>
              </a:buClr>
              <a:buSzPts val="1800"/>
              <a:buFont typeface="Arial"/>
              <a:buNone/>
              <a:defRPr sz="1800">
                <a:solidFill>
                  <a:schemeClr val="dk1"/>
                </a:solidFill>
                <a:latin typeface="Arial"/>
                <a:ea typeface="Arial"/>
                <a:cs typeface="Arial"/>
                <a:sym typeface="Arial"/>
              </a:defRPr>
            </a:lvl5pPr>
            <a:lvl6pPr indent="0" lvl="5" marL="0" marR="0" rtl="0" algn="ctr">
              <a:buClr>
                <a:schemeClr val="dk1"/>
              </a:buClr>
              <a:buSzPts val="1800"/>
              <a:buFont typeface="Arial"/>
              <a:buNone/>
              <a:defRPr sz="1800">
                <a:solidFill>
                  <a:schemeClr val="dk1"/>
                </a:solidFill>
                <a:latin typeface="Arial"/>
                <a:ea typeface="Arial"/>
                <a:cs typeface="Arial"/>
                <a:sym typeface="Arial"/>
              </a:defRPr>
            </a:lvl6pPr>
            <a:lvl7pPr indent="0" lvl="6" marL="0" marR="0" rtl="0" algn="ctr">
              <a:buClr>
                <a:schemeClr val="dk1"/>
              </a:buClr>
              <a:buSzPts val="1800"/>
              <a:buFont typeface="Arial"/>
              <a:buNone/>
              <a:defRPr sz="1800">
                <a:solidFill>
                  <a:schemeClr val="dk1"/>
                </a:solidFill>
                <a:latin typeface="Arial"/>
                <a:ea typeface="Arial"/>
                <a:cs typeface="Arial"/>
                <a:sym typeface="Arial"/>
              </a:defRPr>
            </a:lvl7pPr>
            <a:lvl8pPr indent="0" lvl="7" marL="0" marR="0" rtl="0" algn="ctr">
              <a:buClr>
                <a:schemeClr val="dk1"/>
              </a:buClr>
              <a:buSzPts val="1800"/>
              <a:buFont typeface="Arial"/>
              <a:buNone/>
              <a:defRPr sz="1800">
                <a:solidFill>
                  <a:schemeClr val="dk1"/>
                </a:solidFill>
                <a:latin typeface="Arial"/>
                <a:ea typeface="Arial"/>
                <a:cs typeface="Arial"/>
                <a:sym typeface="Arial"/>
              </a:defRPr>
            </a:lvl8pPr>
            <a:lvl9pPr indent="0" lvl="8" marL="0" marR="0" rtl="0" algn="ctr">
              <a:buClr>
                <a:schemeClr val="dk1"/>
              </a:buClr>
              <a:buSzPts val="1800"/>
              <a:buFont typeface="Arial"/>
              <a:buNone/>
              <a:defRPr sz="1800">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8" name="Google Shape;28;p37"/>
          <p:cNvSpPr/>
          <p:nvPr/>
        </p:nvSpPr>
        <p:spPr>
          <a:xfrm>
            <a:off x="10591667" y="524567"/>
            <a:ext cx="1075600" cy="1075600"/>
          </a:xfrm>
          <a:prstGeom prst="rect">
            <a:avLst/>
          </a:prstGeom>
          <a:solidFill>
            <a:srgbClr val="FFFFFF">
              <a:alpha val="52549"/>
            </a:srgbClr>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38"/>
          <p:cNvSpPr/>
          <p:nvPr/>
        </p:nvSpPr>
        <p:spPr>
          <a:xfrm>
            <a:off x="1694800" y="-100"/>
            <a:ext cx="10497200" cy="6858000"/>
          </a:xfrm>
          <a:prstGeom prst="rect">
            <a:avLst/>
          </a:prstGeom>
          <a:solidFill>
            <a:srgbClr val="FFFFFF"/>
          </a:solidFill>
          <a:ln>
            <a:noFill/>
          </a:ln>
          <a:effectLst>
            <a:outerShdw blurRad="285750" rotWithShape="0" algn="bl" dir="10800000" dist="190500">
              <a:srgbClr val="000000">
                <a:alpha val="14901"/>
              </a:srgbClr>
            </a:outerShdw>
          </a:effectLst>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31" name="Google Shape;31;p38"/>
          <p:cNvSpPr/>
          <p:nvPr/>
        </p:nvSpPr>
        <p:spPr>
          <a:xfrm>
            <a:off x="11667067" y="5808167"/>
            <a:ext cx="524800" cy="5248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32" name="Google Shape;32;p38"/>
          <p:cNvSpPr txBox="1"/>
          <p:nvPr>
            <p:ph idx="12" type="sldNum"/>
          </p:nvPr>
        </p:nvSpPr>
        <p:spPr>
          <a:xfrm>
            <a:off x="11667200" y="5808300"/>
            <a:ext cx="524800" cy="524800"/>
          </a:xfrm>
          <a:prstGeom prst="rect">
            <a:avLst/>
          </a:prstGeom>
          <a:noFill/>
          <a:ln>
            <a:noFill/>
          </a:ln>
        </p:spPr>
        <p:txBody>
          <a:bodyPr anchorCtr="0" anchor="ctr" bIns="91425" lIns="91425" spcFirstLastPara="1" rIns="91425" wrap="square" tIns="91425">
            <a:noAutofit/>
          </a:bodyPr>
          <a:lstStyle>
            <a:lvl1pPr indent="0" lvl="0" marL="0" marR="0" rtl="0" algn="ctr">
              <a:buClr>
                <a:schemeClr val="dk1"/>
              </a:buClr>
              <a:buSzPts val="1800"/>
              <a:buFont typeface="Arial"/>
              <a:buNone/>
              <a:defRPr sz="1800">
                <a:solidFill>
                  <a:schemeClr val="dk1"/>
                </a:solidFill>
                <a:latin typeface="Arial"/>
                <a:ea typeface="Arial"/>
                <a:cs typeface="Arial"/>
                <a:sym typeface="Arial"/>
              </a:defRPr>
            </a:lvl1pPr>
            <a:lvl2pPr indent="0" lvl="1" marL="0" marR="0" rtl="0" algn="ctr">
              <a:buClr>
                <a:schemeClr val="dk1"/>
              </a:buClr>
              <a:buSzPts val="1800"/>
              <a:buFont typeface="Arial"/>
              <a:buNone/>
              <a:defRPr sz="1800">
                <a:solidFill>
                  <a:schemeClr val="dk1"/>
                </a:solidFill>
                <a:latin typeface="Arial"/>
                <a:ea typeface="Arial"/>
                <a:cs typeface="Arial"/>
                <a:sym typeface="Arial"/>
              </a:defRPr>
            </a:lvl2pPr>
            <a:lvl3pPr indent="0" lvl="2" marL="0" marR="0" rtl="0" algn="ctr">
              <a:buClr>
                <a:schemeClr val="dk1"/>
              </a:buClr>
              <a:buSzPts val="1800"/>
              <a:buFont typeface="Arial"/>
              <a:buNone/>
              <a:defRPr sz="1800">
                <a:solidFill>
                  <a:schemeClr val="dk1"/>
                </a:solidFill>
                <a:latin typeface="Arial"/>
                <a:ea typeface="Arial"/>
                <a:cs typeface="Arial"/>
                <a:sym typeface="Arial"/>
              </a:defRPr>
            </a:lvl3pPr>
            <a:lvl4pPr indent="0" lvl="3" marL="0" marR="0" rtl="0" algn="ctr">
              <a:buClr>
                <a:schemeClr val="dk1"/>
              </a:buClr>
              <a:buSzPts val="1800"/>
              <a:buFont typeface="Arial"/>
              <a:buNone/>
              <a:defRPr sz="1800">
                <a:solidFill>
                  <a:schemeClr val="dk1"/>
                </a:solidFill>
                <a:latin typeface="Arial"/>
                <a:ea typeface="Arial"/>
                <a:cs typeface="Arial"/>
                <a:sym typeface="Arial"/>
              </a:defRPr>
            </a:lvl4pPr>
            <a:lvl5pPr indent="0" lvl="4" marL="0" marR="0" rtl="0" algn="ctr">
              <a:buClr>
                <a:schemeClr val="dk1"/>
              </a:buClr>
              <a:buSzPts val="1800"/>
              <a:buFont typeface="Arial"/>
              <a:buNone/>
              <a:defRPr sz="1800">
                <a:solidFill>
                  <a:schemeClr val="dk1"/>
                </a:solidFill>
                <a:latin typeface="Arial"/>
                <a:ea typeface="Arial"/>
                <a:cs typeface="Arial"/>
                <a:sym typeface="Arial"/>
              </a:defRPr>
            </a:lvl5pPr>
            <a:lvl6pPr indent="0" lvl="5" marL="0" marR="0" rtl="0" algn="ctr">
              <a:buClr>
                <a:schemeClr val="dk1"/>
              </a:buClr>
              <a:buSzPts val="1800"/>
              <a:buFont typeface="Arial"/>
              <a:buNone/>
              <a:defRPr sz="1800">
                <a:solidFill>
                  <a:schemeClr val="dk1"/>
                </a:solidFill>
                <a:latin typeface="Arial"/>
                <a:ea typeface="Arial"/>
                <a:cs typeface="Arial"/>
                <a:sym typeface="Arial"/>
              </a:defRPr>
            </a:lvl6pPr>
            <a:lvl7pPr indent="0" lvl="6" marL="0" marR="0" rtl="0" algn="ctr">
              <a:buClr>
                <a:schemeClr val="dk1"/>
              </a:buClr>
              <a:buSzPts val="1800"/>
              <a:buFont typeface="Arial"/>
              <a:buNone/>
              <a:defRPr sz="1800">
                <a:solidFill>
                  <a:schemeClr val="dk1"/>
                </a:solidFill>
                <a:latin typeface="Arial"/>
                <a:ea typeface="Arial"/>
                <a:cs typeface="Arial"/>
                <a:sym typeface="Arial"/>
              </a:defRPr>
            </a:lvl7pPr>
            <a:lvl8pPr indent="0" lvl="7" marL="0" marR="0" rtl="0" algn="ctr">
              <a:buClr>
                <a:schemeClr val="dk1"/>
              </a:buClr>
              <a:buSzPts val="1800"/>
              <a:buFont typeface="Arial"/>
              <a:buNone/>
              <a:defRPr sz="1800">
                <a:solidFill>
                  <a:schemeClr val="dk1"/>
                </a:solidFill>
                <a:latin typeface="Arial"/>
                <a:ea typeface="Arial"/>
                <a:cs typeface="Arial"/>
                <a:sym typeface="Arial"/>
              </a:defRPr>
            </a:lvl8pPr>
            <a:lvl9pPr indent="0" lvl="8" marL="0" marR="0" rtl="0" algn="ctr">
              <a:buClr>
                <a:schemeClr val="dk1"/>
              </a:buClr>
              <a:buSzPts val="1800"/>
              <a:buFont typeface="Arial"/>
              <a:buNone/>
              <a:defRPr sz="1800">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slide layout">
  <p:cSld name="Contents slide layout">
    <p:spTree>
      <p:nvGrpSpPr>
        <p:cNvPr id="33" name="Shape 33"/>
        <p:cNvGrpSpPr/>
        <p:nvPr/>
      </p:nvGrpSpPr>
      <p:grpSpPr>
        <a:xfrm>
          <a:off x="0" y="0"/>
          <a:ext cx="0" cy="0"/>
          <a:chOff x="0" y="0"/>
          <a:chExt cx="0" cy="0"/>
        </a:xfrm>
      </p:grpSpPr>
      <p:grpSp>
        <p:nvGrpSpPr>
          <p:cNvPr id="34" name="Google Shape;34;p39"/>
          <p:cNvGrpSpPr/>
          <p:nvPr/>
        </p:nvGrpSpPr>
        <p:grpSpPr>
          <a:xfrm>
            <a:off x="3907972" y="1063755"/>
            <a:ext cx="4376057" cy="77068"/>
            <a:chOff x="4379494" y="697832"/>
            <a:chExt cx="2586787" cy="168442"/>
          </a:xfrm>
        </p:grpSpPr>
        <p:sp>
          <p:nvSpPr>
            <p:cNvPr id="35" name="Google Shape;35;p39"/>
            <p:cNvSpPr/>
            <p:nvPr/>
          </p:nvSpPr>
          <p:spPr>
            <a:xfrm>
              <a:off x="4379494" y="697832"/>
              <a:ext cx="517358" cy="16844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 name="Google Shape;36;p39"/>
            <p:cNvSpPr/>
            <p:nvPr/>
          </p:nvSpPr>
          <p:spPr>
            <a:xfrm>
              <a:off x="4896851" y="697832"/>
              <a:ext cx="517358" cy="16844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 name="Google Shape;37;p39"/>
            <p:cNvSpPr/>
            <p:nvPr/>
          </p:nvSpPr>
          <p:spPr>
            <a:xfrm>
              <a:off x="5414208" y="697832"/>
              <a:ext cx="517358" cy="16844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 name="Google Shape;38;p39"/>
            <p:cNvSpPr/>
            <p:nvPr/>
          </p:nvSpPr>
          <p:spPr>
            <a:xfrm>
              <a:off x="5931565" y="697832"/>
              <a:ext cx="517358" cy="16844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 name="Google Shape;39;p39"/>
            <p:cNvSpPr/>
            <p:nvPr/>
          </p:nvSpPr>
          <p:spPr>
            <a:xfrm>
              <a:off x="6448923" y="697832"/>
              <a:ext cx="517358" cy="16844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40" name="Google Shape;40;p39"/>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s slide layout">
  <p:cSld name="1_Contents slide layout">
    <p:spTree>
      <p:nvGrpSpPr>
        <p:cNvPr id="41" name="Shape 41"/>
        <p:cNvGrpSpPr/>
        <p:nvPr/>
      </p:nvGrpSpPr>
      <p:grpSpPr>
        <a:xfrm>
          <a:off x="0" y="0"/>
          <a:ext cx="0" cy="0"/>
          <a:chOff x="0" y="0"/>
          <a:chExt cx="0" cy="0"/>
        </a:xfrm>
      </p:grpSpPr>
      <p:sp>
        <p:nvSpPr>
          <p:cNvPr id="42" name="Google Shape;42;p40"/>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grpSp>
        <p:nvGrpSpPr>
          <p:cNvPr id="43" name="Google Shape;43;p40"/>
          <p:cNvGrpSpPr/>
          <p:nvPr/>
        </p:nvGrpSpPr>
        <p:grpSpPr>
          <a:xfrm>
            <a:off x="1" y="6597853"/>
            <a:ext cx="12192000" cy="260147"/>
            <a:chOff x="4379494" y="697832"/>
            <a:chExt cx="2586787" cy="168442"/>
          </a:xfrm>
        </p:grpSpPr>
        <p:sp>
          <p:nvSpPr>
            <p:cNvPr id="44" name="Google Shape;44;p40"/>
            <p:cNvSpPr/>
            <p:nvPr/>
          </p:nvSpPr>
          <p:spPr>
            <a:xfrm>
              <a:off x="4379494" y="697832"/>
              <a:ext cx="517358" cy="16844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 name="Google Shape;45;p40"/>
            <p:cNvSpPr/>
            <p:nvPr/>
          </p:nvSpPr>
          <p:spPr>
            <a:xfrm>
              <a:off x="4896852" y="697832"/>
              <a:ext cx="517358" cy="16844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 name="Google Shape;46;p40"/>
            <p:cNvSpPr/>
            <p:nvPr/>
          </p:nvSpPr>
          <p:spPr>
            <a:xfrm>
              <a:off x="5414209" y="697832"/>
              <a:ext cx="517358" cy="16844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 name="Google Shape;47;p40"/>
            <p:cNvSpPr/>
            <p:nvPr/>
          </p:nvSpPr>
          <p:spPr>
            <a:xfrm>
              <a:off x="5931566" y="697832"/>
              <a:ext cx="517358" cy="16844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8" name="Google Shape;48;p40"/>
            <p:cNvSpPr/>
            <p:nvPr/>
          </p:nvSpPr>
          <p:spPr>
            <a:xfrm>
              <a:off x="6448923" y="697832"/>
              <a:ext cx="517358" cy="16844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49" name="Google Shape;49;p40"/>
          <p:cNvSpPr/>
          <p:nvPr/>
        </p:nvSpPr>
        <p:spPr>
          <a:xfrm flipH="1" rot="10800000">
            <a:off x="0" y="3726714"/>
            <a:ext cx="1762125" cy="457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Agenda layout">
  <p:cSld name="1_Agenda layout">
    <p:bg>
      <p:bgPr>
        <a:blipFill>
          <a:blip r:embed="rId2">
            <a:alphaModFix/>
          </a:blip>
          <a:stretch>
            <a:fillRect/>
          </a:stretch>
        </a:blipFill>
      </p:bgPr>
    </p:bg>
    <p:spTree>
      <p:nvGrpSpPr>
        <p:cNvPr id="50" name="Shape 5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2" Type="http://schemas.openxmlformats.org/officeDocument/2006/relationships/theme" Target="../theme/theme3.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 name="Shape 17"/>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 name="Shape 68"/>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23.png"/><Relationship Id="rId5" Type="http://schemas.openxmlformats.org/officeDocument/2006/relationships/image" Target="../media/image4.png"/><Relationship Id="rId6" Type="http://schemas.openxmlformats.org/officeDocument/2006/relationships/image" Target="../media/image10.png"/><Relationship Id="rId7" Type="http://schemas.openxmlformats.org/officeDocument/2006/relationships/hyperlink" Target="http://www.earthexplorer.usgs.gov/"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26.png"/><Relationship Id="rId5" Type="http://schemas.openxmlformats.org/officeDocument/2006/relationships/image" Target="../media/image20.png"/><Relationship Id="rId6" Type="http://schemas.openxmlformats.org/officeDocument/2006/relationships/image" Target="../media/image27.png"/><Relationship Id="rId7"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36.png"/><Relationship Id="rId4" Type="http://schemas.openxmlformats.org/officeDocument/2006/relationships/image" Target="../media/image39.png"/><Relationship Id="rId11" Type="http://schemas.openxmlformats.org/officeDocument/2006/relationships/image" Target="../media/image32.png"/><Relationship Id="rId10" Type="http://schemas.openxmlformats.org/officeDocument/2006/relationships/image" Target="../media/image34.png"/><Relationship Id="rId9" Type="http://schemas.openxmlformats.org/officeDocument/2006/relationships/image" Target="../media/image25.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37.png"/><Relationship Id="rId8"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31.png"/><Relationship Id="rId4" Type="http://schemas.openxmlformats.org/officeDocument/2006/relationships/image" Target="../media/image28.png"/><Relationship Id="rId5" Type="http://schemas.openxmlformats.org/officeDocument/2006/relationships/image" Target="../media/image35.png"/><Relationship Id="rId6" Type="http://schemas.openxmlformats.org/officeDocument/2006/relationships/chart" Target="../charts/char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4.png"/><Relationship Id="rId4" Type="http://schemas.openxmlformats.org/officeDocument/2006/relationships/image" Target="../media/image44.png"/><Relationship Id="rId5" Type="http://schemas.openxmlformats.org/officeDocument/2006/relationships/image" Target="../media/image38.png"/><Relationship Id="rId6" Type="http://schemas.openxmlformats.org/officeDocument/2006/relationships/chart" Target="../charts/char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45.png"/><Relationship Id="rId4" Type="http://schemas.openxmlformats.org/officeDocument/2006/relationships/image" Target="../media/image40.png"/><Relationship Id="rId5" Type="http://schemas.openxmlformats.org/officeDocument/2006/relationships/image" Target="../media/image47.png"/><Relationship Id="rId6" Type="http://schemas.openxmlformats.org/officeDocument/2006/relationships/chart" Target="../charts/char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48.png"/><Relationship Id="rId4" Type="http://schemas.openxmlformats.org/officeDocument/2006/relationships/image" Target="../media/image49.png"/><Relationship Id="rId5" Type="http://schemas.openxmlformats.org/officeDocument/2006/relationships/image" Target="../media/image42.png"/><Relationship Id="rId6" Type="http://schemas.openxmlformats.org/officeDocument/2006/relationships/chart" Target="../charts/char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43.png"/><Relationship Id="rId4" Type="http://schemas.openxmlformats.org/officeDocument/2006/relationships/image" Target="../media/image41.png"/><Relationship Id="rId5" Type="http://schemas.openxmlformats.org/officeDocument/2006/relationships/image" Target="../media/image46.png"/><Relationship Id="rId6" Type="http://schemas.openxmlformats.org/officeDocument/2006/relationships/chart" Target="../charts/char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chart" Target="../charts/char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
          <p:cNvSpPr/>
          <p:nvPr/>
        </p:nvSpPr>
        <p:spPr>
          <a:xfrm>
            <a:off x="783873" y="537877"/>
            <a:ext cx="6024699" cy="720638"/>
          </a:xfrm>
          <a:prstGeom prst="rect">
            <a:avLst/>
          </a:prstGeom>
          <a:noFill/>
          <a:ln>
            <a:noFill/>
          </a:ln>
        </p:spPr>
        <p:txBody>
          <a:bodyPr anchorCtr="0" anchor="ctr" bIns="45700" lIns="0" spcFirstLastPara="1" rIns="91425" wrap="square" tIns="45700">
            <a:noAutofit/>
          </a:bodyPr>
          <a:lstStyle/>
          <a:p>
            <a:pPr indent="0" lvl="0" marL="0" marR="0" rtl="0" algn="l">
              <a:spcBef>
                <a:spcPts val="0"/>
              </a:spcBef>
              <a:spcAft>
                <a:spcPts val="0"/>
              </a:spcAft>
              <a:buNone/>
            </a:pPr>
            <a:r>
              <a:rPr b="1" i="0" lang="en-US" sz="2400" u="none" cap="none" strike="noStrike">
                <a:solidFill>
                  <a:schemeClr val="accent2"/>
                </a:solidFill>
                <a:latin typeface="Arial"/>
                <a:ea typeface="Arial"/>
                <a:cs typeface="Arial"/>
                <a:sym typeface="Arial"/>
              </a:rPr>
              <a:t>Sistem Identifikasi Kerusakan Terumbu Karang Dengan Metode Lyzenga</a:t>
            </a:r>
            <a:endParaRPr b="1" sz="2400">
              <a:solidFill>
                <a:schemeClr val="accent2"/>
              </a:solidFill>
              <a:latin typeface="Arial"/>
              <a:ea typeface="Arial"/>
              <a:cs typeface="Arial"/>
              <a:sym typeface="Arial"/>
            </a:endParaRPr>
          </a:p>
        </p:txBody>
      </p:sp>
      <p:sp>
        <p:nvSpPr>
          <p:cNvPr id="81" name="Google Shape;81;p1"/>
          <p:cNvSpPr/>
          <p:nvPr/>
        </p:nvSpPr>
        <p:spPr>
          <a:xfrm>
            <a:off x="783874" y="1294679"/>
            <a:ext cx="5740494" cy="720638"/>
          </a:xfrm>
          <a:prstGeom prst="rect">
            <a:avLst/>
          </a:prstGeom>
          <a:noFill/>
          <a:ln>
            <a:noFill/>
          </a:ln>
        </p:spPr>
        <p:txBody>
          <a:bodyPr anchorCtr="0" anchor="ctr" bIns="45700" lIns="0" spcFirstLastPara="1" rIns="91425" wrap="square" tIns="45700">
            <a:noAutofit/>
          </a:bodyPr>
          <a:lstStyle/>
          <a:p>
            <a:pPr indent="0" lvl="0" marL="0" marR="0" rtl="0" algn="l">
              <a:spcBef>
                <a:spcPts val="0"/>
              </a:spcBef>
              <a:spcAft>
                <a:spcPts val="0"/>
              </a:spcAft>
              <a:buNone/>
            </a:pPr>
            <a:r>
              <a:rPr b="1" lang="en-US" sz="2400">
                <a:solidFill>
                  <a:schemeClr val="accent3"/>
                </a:solidFill>
                <a:latin typeface="Arial"/>
                <a:ea typeface="Arial"/>
                <a:cs typeface="Arial"/>
                <a:sym typeface="Arial"/>
              </a:rPr>
              <a:t>Berbasis Pansharpening Menggunakan Citra Satelit Landsat 8</a:t>
            </a:r>
            <a:endParaRPr/>
          </a:p>
        </p:txBody>
      </p:sp>
      <p:pic>
        <p:nvPicPr>
          <p:cNvPr id="82" name="Google Shape;82;p1"/>
          <p:cNvPicPr preferRelativeResize="0"/>
          <p:nvPr>
            <p:ph idx="2" type="pic"/>
          </p:nvPr>
        </p:nvPicPr>
        <p:blipFill rotWithShape="1">
          <a:blip r:embed="rId3">
            <a:alphaModFix/>
          </a:blip>
          <a:srcRect b="0" l="21768" r="21769" t="0"/>
          <a:stretch/>
        </p:blipFill>
        <p:spPr>
          <a:xfrm>
            <a:off x="6177663" y="980038"/>
            <a:ext cx="4897924" cy="4897924"/>
          </a:xfrm>
          <a:prstGeom prst="rect">
            <a:avLst/>
          </a:prstGeom>
          <a:solidFill>
            <a:srgbClr val="F2F2F2"/>
          </a:solidFill>
          <a:ln>
            <a:noFill/>
          </a:ln>
        </p:spPr>
      </p:pic>
      <p:sp>
        <p:nvSpPr>
          <p:cNvPr id="83" name="Google Shape;83;p1"/>
          <p:cNvSpPr/>
          <p:nvPr/>
        </p:nvSpPr>
        <p:spPr>
          <a:xfrm>
            <a:off x="783873" y="4481046"/>
            <a:ext cx="6096000" cy="9079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I Made Dhanan Pradipta</a:t>
            </a:r>
            <a:endParaRPr/>
          </a:p>
          <a:p>
            <a:pPr indent="0" lvl="0" marL="0" marR="0" rtl="0" algn="l">
              <a:spcBef>
                <a:spcPts val="600"/>
              </a:spcBef>
              <a:spcAft>
                <a:spcPts val="0"/>
              </a:spcAft>
              <a:buNone/>
            </a:pPr>
            <a:r>
              <a:rPr lang="en-US" sz="2400">
                <a:solidFill>
                  <a:schemeClr val="dk1"/>
                </a:solidFill>
                <a:latin typeface="Arial"/>
                <a:ea typeface="Arial"/>
                <a:cs typeface="Arial"/>
                <a:sym typeface="Arial"/>
              </a:rPr>
              <a:t>1781711026</a:t>
            </a:r>
            <a:endParaRPr b="1" sz="24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0"/>
          <p:cNvSpPr txBox="1"/>
          <p:nvPr>
            <p:ph idx="12" type="sldNum"/>
          </p:nvPr>
        </p:nvSpPr>
        <p:spPr>
          <a:xfrm>
            <a:off x="11667200" y="5808300"/>
            <a:ext cx="524800" cy="5248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Clr>
                <a:schemeClr val="dk1"/>
              </a:buClr>
              <a:buSzPts val="1800"/>
              <a:buFont typeface="Arial"/>
              <a:buNone/>
            </a:pPr>
            <a:fld id="{00000000-1234-1234-1234-123412341234}" type="slidenum">
              <a:rPr lang="en-US"/>
              <a:t>‹#›</a:t>
            </a:fld>
            <a:endParaRPr/>
          </a:p>
        </p:txBody>
      </p:sp>
      <p:pic>
        <p:nvPicPr>
          <p:cNvPr id="187" name="Google Shape;187;p10"/>
          <p:cNvPicPr preferRelativeResize="0"/>
          <p:nvPr/>
        </p:nvPicPr>
        <p:blipFill rotWithShape="1">
          <a:blip r:embed="rId3">
            <a:alphaModFix/>
          </a:blip>
          <a:srcRect b="0" l="0" r="0" t="0"/>
          <a:stretch/>
        </p:blipFill>
        <p:spPr>
          <a:xfrm>
            <a:off x="7864804" y="3961555"/>
            <a:ext cx="3322227" cy="2109143"/>
          </a:xfrm>
          <a:prstGeom prst="rect">
            <a:avLst/>
          </a:prstGeom>
          <a:noFill/>
          <a:ln>
            <a:noFill/>
          </a:ln>
        </p:spPr>
      </p:pic>
      <p:pic>
        <p:nvPicPr>
          <p:cNvPr id="188" name="Google Shape;188;p10"/>
          <p:cNvPicPr preferRelativeResize="0"/>
          <p:nvPr/>
        </p:nvPicPr>
        <p:blipFill rotWithShape="1">
          <a:blip r:embed="rId4">
            <a:alphaModFix/>
          </a:blip>
          <a:srcRect b="0" l="0" r="0" t="0"/>
          <a:stretch/>
        </p:blipFill>
        <p:spPr>
          <a:xfrm>
            <a:off x="3368205" y="937071"/>
            <a:ext cx="3722812" cy="2109143"/>
          </a:xfrm>
          <a:prstGeom prst="rect">
            <a:avLst/>
          </a:prstGeom>
          <a:noFill/>
          <a:ln>
            <a:noFill/>
          </a:ln>
        </p:spPr>
      </p:pic>
      <p:pic>
        <p:nvPicPr>
          <p:cNvPr id="189" name="Google Shape;189;p10"/>
          <p:cNvPicPr preferRelativeResize="0"/>
          <p:nvPr/>
        </p:nvPicPr>
        <p:blipFill rotWithShape="1">
          <a:blip r:embed="rId5">
            <a:alphaModFix/>
          </a:blip>
          <a:srcRect b="0" l="0" r="0" t="0"/>
          <a:stretch/>
        </p:blipFill>
        <p:spPr>
          <a:xfrm>
            <a:off x="8597694" y="643084"/>
            <a:ext cx="1856447" cy="2442681"/>
          </a:xfrm>
          <a:prstGeom prst="rect">
            <a:avLst/>
          </a:prstGeom>
          <a:noFill/>
          <a:ln>
            <a:noFill/>
          </a:ln>
        </p:spPr>
      </p:pic>
      <p:pic>
        <p:nvPicPr>
          <p:cNvPr id="190" name="Google Shape;190;p10"/>
          <p:cNvPicPr preferRelativeResize="0"/>
          <p:nvPr/>
        </p:nvPicPr>
        <p:blipFill rotWithShape="1">
          <a:blip r:embed="rId6">
            <a:alphaModFix/>
          </a:blip>
          <a:srcRect b="0" l="0" r="0" t="0"/>
          <a:stretch/>
        </p:blipFill>
        <p:spPr>
          <a:xfrm>
            <a:off x="2352492" y="3806807"/>
            <a:ext cx="3347535" cy="2109143"/>
          </a:xfrm>
          <a:prstGeom prst="rect">
            <a:avLst/>
          </a:prstGeom>
          <a:noFill/>
          <a:ln>
            <a:noFill/>
          </a:ln>
        </p:spPr>
      </p:pic>
      <p:sp>
        <p:nvSpPr>
          <p:cNvPr id="191" name="Google Shape;191;p10"/>
          <p:cNvSpPr/>
          <p:nvPr/>
        </p:nvSpPr>
        <p:spPr>
          <a:xfrm>
            <a:off x="7483181" y="1864423"/>
            <a:ext cx="767136" cy="315075"/>
          </a:xfrm>
          <a:prstGeom prst="rightArrow">
            <a:avLst>
              <a:gd fmla="val 50000" name="adj1"/>
              <a:gd fmla="val 50000" name="adj2"/>
            </a:avLst>
          </a:prstGeom>
          <a:solidFill>
            <a:schemeClr val="accent1"/>
          </a:solidFill>
          <a:ln cap="flat" cmpd="sng" w="12700">
            <a:solidFill>
              <a:srgbClr val="5E903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92" name="Google Shape;192;p10"/>
          <p:cNvSpPr/>
          <p:nvPr/>
        </p:nvSpPr>
        <p:spPr>
          <a:xfrm rot="5400000">
            <a:off x="9267921" y="3347225"/>
            <a:ext cx="515991" cy="352871"/>
          </a:xfrm>
          <a:prstGeom prst="rightArrow">
            <a:avLst>
              <a:gd fmla="val 50000" name="adj1"/>
              <a:gd fmla="val 50000" name="adj2"/>
            </a:avLst>
          </a:prstGeom>
          <a:solidFill>
            <a:schemeClr val="accent1"/>
          </a:solidFill>
          <a:ln cap="flat" cmpd="sng" w="12700">
            <a:solidFill>
              <a:srgbClr val="5E903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93" name="Google Shape;193;p10"/>
          <p:cNvSpPr/>
          <p:nvPr/>
        </p:nvSpPr>
        <p:spPr>
          <a:xfrm rot="10800000">
            <a:off x="6323867" y="5016125"/>
            <a:ext cx="767136" cy="315075"/>
          </a:xfrm>
          <a:prstGeom prst="rightArrow">
            <a:avLst>
              <a:gd fmla="val 50000" name="adj1"/>
              <a:gd fmla="val 50000" name="adj2"/>
            </a:avLst>
          </a:prstGeom>
          <a:solidFill>
            <a:schemeClr val="accent1"/>
          </a:solidFill>
          <a:ln cap="flat" cmpd="sng" w="12700">
            <a:solidFill>
              <a:srgbClr val="5E903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94" name="Google Shape;194;p10"/>
          <p:cNvSpPr/>
          <p:nvPr/>
        </p:nvSpPr>
        <p:spPr>
          <a:xfrm>
            <a:off x="3250333" y="6250598"/>
            <a:ext cx="529228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400">
                <a:solidFill>
                  <a:schemeClr val="dk1"/>
                </a:solidFill>
                <a:latin typeface="Arial"/>
                <a:ea typeface="Arial"/>
                <a:cs typeface="Arial"/>
                <a:sym typeface="Arial"/>
              </a:rPr>
              <a:t>Sumber: </a:t>
            </a:r>
            <a:r>
              <a:rPr i="1" lang="en-US" sz="2400" u="sng">
                <a:solidFill>
                  <a:schemeClr val="dk1"/>
                </a:solidFill>
                <a:latin typeface="Arial"/>
                <a:ea typeface="Arial"/>
                <a:cs typeface="Arial"/>
                <a:sym typeface="Arial"/>
                <a:hlinkClick r:id="rId7">
                  <a:extLst>
                    <a:ext uri="{A12FA001-AC4F-418D-AE19-62706E023703}">
                      <ahyp:hlinkClr val="tx"/>
                    </a:ext>
                  </a:extLst>
                </a:hlinkClick>
              </a:rPr>
              <a:t>www.earthexplorer.usgs.gov</a:t>
            </a:r>
            <a:endParaRPr i="1" sz="2400">
              <a:solidFill>
                <a:schemeClr val="dk1"/>
              </a:solidFill>
              <a:latin typeface="Arial"/>
              <a:ea typeface="Arial"/>
              <a:cs typeface="Arial"/>
              <a:sym typeface="Arial"/>
            </a:endParaRPr>
          </a:p>
        </p:txBody>
      </p:sp>
      <p:sp>
        <p:nvSpPr>
          <p:cNvPr id="195" name="Google Shape;195;p10"/>
          <p:cNvSpPr/>
          <p:nvPr/>
        </p:nvSpPr>
        <p:spPr>
          <a:xfrm>
            <a:off x="0" y="0"/>
            <a:ext cx="1742303" cy="6858000"/>
          </a:xfrm>
          <a:prstGeom prst="rect">
            <a:avLst/>
          </a:prstGeom>
          <a:gradFill>
            <a:gsLst>
              <a:gs pos="0">
                <a:schemeClr val="accent1"/>
              </a:gs>
              <a:gs pos="33000">
                <a:schemeClr val="accent2"/>
              </a:gs>
              <a:gs pos="66000">
                <a:schemeClr val="accent3"/>
              </a:gs>
              <a:gs pos="96000">
                <a:schemeClr val="accent4"/>
              </a:gs>
              <a:gs pos="100000">
                <a:schemeClr val="accent4"/>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5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1"/>
          <p:cNvSpPr txBox="1"/>
          <p:nvPr>
            <p:ph idx="12" type="sldNum"/>
          </p:nvPr>
        </p:nvSpPr>
        <p:spPr>
          <a:xfrm>
            <a:off x="11667200" y="5808300"/>
            <a:ext cx="524800" cy="5248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Clr>
                <a:schemeClr val="dk1"/>
              </a:buClr>
              <a:buSzPts val="1800"/>
              <a:buFont typeface="Arial"/>
              <a:buNone/>
            </a:pPr>
            <a:fld id="{00000000-1234-1234-1234-123412341234}" type="slidenum">
              <a:rPr lang="en-US"/>
              <a:t>‹#›</a:t>
            </a:fld>
            <a:endParaRPr/>
          </a:p>
        </p:txBody>
      </p:sp>
      <p:pic>
        <p:nvPicPr>
          <p:cNvPr id="201" name="Google Shape;201;p11"/>
          <p:cNvPicPr preferRelativeResize="0"/>
          <p:nvPr/>
        </p:nvPicPr>
        <p:blipFill rotWithShape="1">
          <a:blip r:embed="rId3">
            <a:alphaModFix/>
          </a:blip>
          <a:srcRect b="0" l="0" r="0" t="0"/>
          <a:stretch/>
        </p:blipFill>
        <p:spPr>
          <a:xfrm>
            <a:off x="2047402" y="1452384"/>
            <a:ext cx="5497568" cy="3953232"/>
          </a:xfrm>
          <a:prstGeom prst="rect">
            <a:avLst/>
          </a:prstGeom>
          <a:noFill/>
          <a:ln>
            <a:noFill/>
          </a:ln>
        </p:spPr>
      </p:pic>
      <p:sp>
        <p:nvSpPr>
          <p:cNvPr id="202" name="Google Shape;202;p11"/>
          <p:cNvSpPr/>
          <p:nvPr/>
        </p:nvSpPr>
        <p:spPr>
          <a:xfrm>
            <a:off x="2084918" y="2164485"/>
            <a:ext cx="4634752" cy="264248"/>
          </a:xfrm>
          <a:prstGeom prst="rect">
            <a:avLst/>
          </a:prstGeom>
          <a:solidFill>
            <a:schemeClr val="lt1">
              <a:alpha val="0"/>
            </a:schemeClr>
          </a:solidFill>
          <a:ln cap="flat" cmpd="sng" w="381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03" name="Google Shape;203;p11"/>
          <p:cNvSpPr/>
          <p:nvPr/>
        </p:nvSpPr>
        <p:spPr>
          <a:xfrm>
            <a:off x="2084918" y="2484820"/>
            <a:ext cx="4634752" cy="255089"/>
          </a:xfrm>
          <a:prstGeom prst="rect">
            <a:avLst/>
          </a:prstGeom>
          <a:solidFill>
            <a:schemeClr val="lt1">
              <a:alpha val="0"/>
            </a:schemeClr>
          </a:solidFill>
          <a:ln cap="flat" cmpd="sng" w="381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04" name="Google Shape;204;p11"/>
          <p:cNvSpPr/>
          <p:nvPr/>
        </p:nvSpPr>
        <p:spPr>
          <a:xfrm>
            <a:off x="2084918" y="2795996"/>
            <a:ext cx="4634752" cy="255089"/>
          </a:xfrm>
          <a:prstGeom prst="rect">
            <a:avLst/>
          </a:prstGeom>
          <a:solidFill>
            <a:schemeClr val="lt1">
              <a:alpha val="0"/>
            </a:schemeClr>
          </a:solid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05" name="Google Shape;205;p11"/>
          <p:cNvSpPr/>
          <p:nvPr/>
        </p:nvSpPr>
        <p:spPr>
          <a:xfrm>
            <a:off x="2084918" y="4696554"/>
            <a:ext cx="4597237" cy="255089"/>
          </a:xfrm>
          <a:prstGeom prst="rect">
            <a:avLst/>
          </a:prstGeom>
          <a:solidFill>
            <a:schemeClr val="lt1">
              <a:alpha val="0"/>
            </a:schemeClr>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06" name="Google Shape;206;p11"/>
          <p:cNvSpPr/>
          <p:nvPr/>
        </p:nvSpPr>
        <p:spPr>
          <a:xfrm>
            <a:off x="0" y="0"/>
            <a:ext cx="1742303" cy="6858000"/>
          </a:xfrm>
          <a:prstGeom prst="rect">
            <a:avLst/>
          </a:prstGeom>
          <a:gradFill>
            <a:gsLst>
              <a:gs pos="0">
                <a:schemeClr val="accent1"/>
              </a:gs>
              <a:gs pos="33000">
                <a:schemeClr val="accent2"/>
              </a:gs>
              <a:gs pos="66000">
                <a:schemeClr val="accent3"/>
              </a:gs>
              <a:gs pos="96000">
                <a:schemeClr val="accent4"/>
              </a:gs>
              <a:gs pos="100000">
                <a:schemeClr val="accent4"/>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7" name="Google Shape;207;p11"/>
          <p:cNvSpPr/>
          <p:nvPr/>
        </p:nvSpPr>
        <p:spPr>
          <a:xfrm>
            <a:off x="7822029" y="677179"/>
            <a:ext cx="3845171" cy="5033879"/>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0000"/>
              </a:buClr>
              <a:buSzPts val="1800"/>
              <a:buFont typeface="Arial"/>
              <a:buAutoNum type="alphaLcPeriod"/>
            </a:pPr>
            <a:r>
              <a:rPr lang="en-US" sz="1800">
                <a:solidFill>
                  <a:srgbClr val="000000"/>
                </a:solidFill>
                <a:latin typeface="Times New Roman"/>
                <a:ea typeface="Times New Roman"/>
                <a:cs typeface="Times New Roman"/>
                <a:sym typeface="Times New Roman"/>
              </a:rPr>
              <a:t>Biru, yang digunakan untuk pencitraan atmosfer dan air yang dalam, dan dapat mencapai hingga 150 kaki (50 m) jauh di air yang jernih.</a:t>
            </a:r>
            <a:endParaRPr sz="1600">
              <a:solidFill>
                <a:schemeClr val="dk1"/>
              </a:solidFill>
              <a:latin typeface="Calibri"/>
              <a:ea typeface="Calibri"/>
              <a:cs typeface="Calibri"/>
              <a:sym typeface="Calibri"/>
            </a:endParaRPr>
          </a:p>
          <a:p>
            <a:pPr indent="-342900" lvl="0" marL="342900" marR="0" rtl="0" algn="l">
              <a:lnSpc>
                <a:spcPct val="150000"/>
              </a:lnSpc>
              <a:spcBef>
                <a:spcPts val="0"/>
              </a:spcBef>
              <a:spcAft>
                <a:spcPts val="0"/>
              </a:spcAft>
              <a:buClr>
                <a:srgbClr val="000000"/>
              </a:buClr>
              <a:buSzPts val="1800"/>
              <a:buFont typeface="Arial"/>
              <a:buAutoNum type="alphaLcPeriod"/>
            </a:pPr>
            <a:r>
              <a:rPr lang="en-US" sz="1800">
                <a:solidFill>
                  <a:srgbClr val="000000"/>
                </a:solidFill>
                <a:latin typeface="Times New Roman"/>
                <a:ea typeface="Times New Roman"/>
                <a:cs typeface="Times New Roman"/>
                <a:sym typeface="Times New Roman"/>
              </a:rPr>
              <a:t>Hijau, yang digunakan untuk pencitraan vegetasi dan struktur air yang dalam, hingga 90 kaki (30 m) di air jernih.</a:t>
            </a:r>
            <a:endParaRPr sz="1600">
              <a:solidFill>
                <a:schemeClr val="dk1"/>
              </a:solidFill>
              <a:latin typeface="Calibri"/>
              <a:ea typeface="Calibri"/>
              <a:cs typeface="Calibri"/>
              <a:sym typeface="Calibri"/>
            </a:endParaRPr>
          </a:p>
          <a:p>
            <a:pPr indent="-342900" lvl="0" marL="342900" marR="0" rtl="0" algn="l">
              <a:lnSpc>
                <a:spcPct val="150000"/>
              </a:lnSpc>
              <a:spcBef>
                <a:spcPts val="0"/>
              </a:spcBef>
              <a:spcAft>
                <a:spcPts val="0"/>
              </a:spcAft>
              <a:buClr>
                <a:srgbClr val="000000"/>
              </a:buClr>
              <a:buSzPts val="1800"/>
              <a:buFont typeface="Arial"/>
              <a:buAutoNum type="alphaLcPeriod"/>
            </a:pPr>
            <a:r>
              <a:rPr lang="en-US" sz="1800">
                <a:solidFill>
                  <a:srgbClr val="000000"/>
                </a:solidFill>
                <a:latin typeface="Times New Roman"/>
                <a:ea typeface="Times New Roman"/>
                <a:cs typeface="Times New Roman"/>
                <a:sym typeface="Times New Roman"/>
              </a:rPr>
              <a:t>Merah, yang digunakan untuk pencitraan benda buatan manusia, dalam air hingga 30 kaki (9 m)</a:t>
            </a:r>
            <a:endParaRPr sz="16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2"/>
                                        </p:tgtEl>
                                        <p:attrNameLst>
                                          <p:attrName>style.visibility</p:attrName>
                                        </p:attrNameLst>
                                      </p:cBhvr>
                                      <p:to>
                                        <p:strVal val="visible"/>
                                      </p:to>
                                    </p:set>
                                    <p:anim calcmode="lin" valueType="num">
                                      <p:cBhvr additive="base">
                                        <p:cTn dur="500"/>
                                        <p:tgtEl>
                                          <p:spTgt spid="20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3"/>
                                        </p:tgtEl>
                                        <p:attrNameLst>
                                          <p:attrName>style.visibility</p:attrName>
                                        </p:attrNameLst>
                                      </p:cBhvr>
                                      <p:to>
                                        <p:strVal val="visible"/>
                                      </p:to>
                                    </p:set>
                                    <p:anim calcmode="lin" valueType="num">
                                      <p:cBhvr additive="base">
                                        <p:cTn dur="500"/>
                                        <p:tgtEl>
                                          <p:spTgt spid="20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4"/>
                                        </p:tgtEl>
                                        <p:attrNameLst>
                                          <p:attrName>style.visibility</p:attrName>
                                        </p:attrNameLst>
                                      </p:cBhvr>
                                      <p:to>
                                        <p:strVal val="visible"/>
                                      </p:to>
                                    </p:set>
                                    <p:anim calcmode="lin" valueType="num">
                                      <p:cBhvr additive="base">
                                        <p:cTn dur="500"/>
                                        <p:tgtEl>
                                          <p:spTgt spid="20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5"/>
                                        </p:tgtEl>
                                        <p:attrNameLst>
                                          <p:attrName>style.visibility</p:attrName>
                                        </p:attrNameLst>
                                      </p:cBhvr>
                                      <p:to>
                                        <p:strVal val="visible"/>
                                      </p:to>
                                    </p:set>
                                    <p:anim calcmode="lin" valueType="num">
                                      <p:cBhvr additive="base">
                                        <p:cTn dur="500"/>
                                        <p:tgtEl>
                                          <p:spTgt spid="20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2"/>
          <p:cNvSpPr/>
          <p:nvPr/>
        </p:nvSpPr>
        <p:spPr>
          <a:xfrm flipH="1" rot="-2700000">
            <a:off x="3700727" y="5182985"/>
            <a:ext cx="714164" cy="714166"/>
          </a:xfrm>
          <a:prstGeom prst="ellipse">
            <a:avLst/>
          </a:prstGeom>
          <a:solidFill>
            <a:schemeClr val="accen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13" name="Google Shape;213;p12"/>
          <p:cNvSpPr/>
          <p:nvPr/>
        </p:nvSpPr>
        <p:spPr>
          <a:xfrm flipH="1" rot="2700000">
            <a:off x="3697414" y="2133331"/>
            <a:ext cx="714166" cy="714166"/>
          </a:xfrm>
          <a:prstGeom prst="ellipse">
            <a:avLst/>
          </a:prstGeom>
          <a:solidFill>
            <a:schemeClr val="accen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14" name="Google Shape;214;p12"/>
          <p:cNvSpPr/>
          <p:nvPr/>
        </p:nvSpPr>
        <p:spPr>
          <a:xfrm flipH="1">
            <a:off x="3014745" y="3642508"/>
            <a:ext cx="714164" cy="714166"/>
          </a:xfrm>
          <a:prstGeom prst="ellipse">
            <a:avLst/>
          </a:prstGeom>
          <a:solidFill>
            <a:schemeClr val="accen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15" name="Google Shape;215;p12"/>
          <p:cNvSpPr/>
          <p:nvPr/>
        </p:nvSpPr>
        <p:spPr>
          <a:xfrm rot="2700000">
            <a:off x="7767798" y="5182985"/>
            <a:ext cx="714164" cy="714166"/>
          </a:xfrm>
          <a:prstGeom prst="ellipse">
            <a:avLst/>
          </a:prstGeom>
          <a:solidFill>
            <a:schemeClr val="accent4">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16" name="Google Shape;216;p12"/>
          <p:cNvSpPr/>
          <p:nvPr/>
        </p:nvSpPr>
        <p:spPr>
          <a:xfrm rot="-2700000">
            <a:off x="7771109" y="2133331"/>
            <a:ext cx="714166" cy="714166"/>
          </a:xfrm>
          <a:prstGeom prst="ellipse">
            <a:avLst/>
          </a:prstGeom>
          <a:solidFill>
            <a:schemeClr val="accent4">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17" name="Google Shape;217;p12"/>
          <p:cNvSpPr/>
          <p:nvPr/>
        </p:nvSpPr>
        <p:spPr>
          <a:xfrm>
            <a:off x="8447723" y="3642508"/>
            <a:ext cx="714166" cy="714166"/>
          </a:xfrm>
          <a:prstGeom prst="ellipse">
            <a:avLst/>
          </a:prstGeom>
          <a:solidFill>
            <a:schemeClr val="accent4">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18" name="Google Shape;218;p12"/>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rmAutofit fontScale="92500" lnSpcReduction="10000"/>
          </a:bodyPr>
          <a:lstStyle/>
          <a:p>
            <a:pPr indent="0" lvl="0" marL="0" rtl="0" algn="ctr">
              <a:lnSpc>
                <a:spcPct val="90000"/>
              </a:lnSpc>
              <a:spcBef>
                <a:spcPts val="0"/>
              </a:spcBef>
              <a:spcAft>
                <a:spcPts val="0"/>
              </a:spcAft>
              <a:buClr>
                <a:srgbClr val="262626"/>
              </a:buClr>
              <a:buSzPct val="100000"/>
              <a:buNone/>
            </a:pPr>
            <a:r>
              <a:rPr lang="en-US"/>
              <a:t>Pansharpening</a:t>
            </a:r>
            <a:endParaRPr/>
          </a:p>
        </p:txBody>
      </p:sp>
      <p:sp>
        <p:nvSpPr>
          <p:cNvPr id="219" name="Google Shape;219;p12"/>
          <p:cNvSpPr/>
          <p:nvPr/>
        </p:nvSpPr>
        <p:spPr>
          <a:xfrm flipH="1" rot="-2700000">
            <a:off x="3768904" y="5253609"/>
            <a:ext cx="572917" cy="57291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cxnSp>
        <p:nvCxnSpPr>
          <p:cNvPr id="220" name="Google Shape;220;p12"/>
          <p:cNvCxnSpPr/>
          <p:nvPr/>
        </p:nvCxnSpPr>
        <p:spPr>
          <a:xfrm rot="-2700000">
            <a:off x="4238898" y="5009817"/>
            <a:ext cx="720000" cy="0"/>
          </a:xfrm>
          <a:prstGeom prst="straightConnector1">
            <a:avLst/>
          </a:prstGeom>
          <a:noFill/>
          <a:ln cap="flat" cmpd="sng" w="12700">
            <a:solidFill>
              <a:schemeClr val="accent1"/>
            </a:solidFill>
            <a:prstDash val="solid"/>
            <a:miter lim="800000"/>
            <a:headEnd len="med" w="med" type="oval"/>
            <a:tailEnd len="med" w="med" type="oval"/>
          </a:ln>
        </p:spPr>
      </p:cxnSp>
      <p:sp>
        <p:nvSpPr>
          <p:cNvPr id="221" name="Google Shape;221;p12"/>
          <p:cNvSpPr/>
          <p:nvPr/>
        </p:nvSpPr>
        <p:spPr>
          <a:xfrm flipH="1" rot="2700000">
            <a:off x="3765592" y="2203955"/>
            <a:ext cx="572917" cy="57291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cxnSp>
        <p:nvCxnSpPr>
          <p:cNvPr id="222" name="Google Shape;222;p12"/>
          <p:cNvCxnSpPr/>
          <p:nvPr/>
        </p:nvCxnSpPr>
        <p:spPr>
          <a:xfrm rot="2700000">
            <a:off x="4222302" y="3033949"/>
            <a:ext cx="720000" cy="0"/>
          </a:xfrm>
          <a:prstGeom prst="straightConnector1">
            <a:avLst/>
          </a:prstGeom>
          <a:noFill/>
          <a:ln cap="flat" cmpd="sng" w="12700">
            <a:solidFill>
              <a:schemeClr val="accent1"/>
            </a:solidFill>
            <a:prstDash val="solid"/>
            <a:miter lim="800000"/>
            <a:headEnd len="med" w="med" type="oval"/>
            <a:tailEnd len="med" w="med" type="oval"/>
          </a:ln>
        </p:spPr>
      </p:cxnSp>
      <p:sp>
        <p:nvSpPr>
          <p:cNvPr id="223" name="Google Shape;223;p12"/>
          <p:cNvSpPr/>
          <p:nvPr/>
        </p:nvSpPr>
        <p:spPr>
          <a:xfrm flipH="1">
            <a:off x="3085950" y="3704188"/>
            <a:ext cx="572917" cy="57291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cxnSp>
        <p:nvCxnSpPr>
          <p:cNvPr id="224" name="Google Shape;224;p12"/>
          <p:cNvCxnSpPr/>
          <p:nvPr/>
        </p:nvCxnSpPr>
        <p:spPr>
          <a:xfrm>
            <a:off x="3771690" y="4000040"/>
            <a:ext cx="720000" cy="0"/>
          </a:xfrm>
          <a:prstGeom prst="straightConnector1">
            <a:avLst/>
          </a:prstGeom>
          <a:noFill/>
          <a:ln cap="flat" cmpd="sng" w="12700">
            <a:solidFill>
              <a:schemeClr val="accent1"/>
            </a:solidFill>
            <a:prstDash val="solid"/>
            <a:miter lim="800000"/>
            <a:headEnd len="med" w="med" type="oval"/>
            <a:tailEnd len="med" w="med" type="oval"/>
          </a:ln>
        </p:spPr>
      </p:cxnSp>
      <p:sp>
        <p:nvSpPr>
          <p:cNvPr id="225" name="Google Shape;225;p12"/>
          <p:cNvSpPr/>
          <p:nvPr/>
        </p:nvSpPr>
        <p:spPr>
          <a:xfrm rot="2700000">
            <a:off x="7835974" y="5253609"/>
            <a:ext cx="572917" cy="572918"/>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cxnSp>
        <p:nvCxnSpPr>
          <p:cNvPr id="226" name="Google Shape;226;p12"/>
          <p:cNvCxnSpPr/>
          <p:nvPr/>
        </p:nvCxnSpPr>
        <p:spPr>
          <a:xfrm rot="-8100000">
            <a:off x="7218897" y="5009817"/>
            <a:ext cx="720000" cy="0"/>
          </a:xfrm>
          <a:prstGeom prst="straightConnector1">
            <a:avLst/>
          </a:prstGeom>
          <a:noFill/>
          <a:ln cap="flat" cmpd="sng" w="12700">
            <a:solidFill>
              <a:schemeClr val="accent4"/>
            </a:solidFill>
            <a:prstDash val="solid"/>
            <a:miter lim="800000"/>
            <a:headEnd len="med" w="med" type="oval"/>
            <a:tailEnd len="med" w="med" type="oval"/>
          </a:ln>
        </p:spPr>
      </p:cxnSp>
      <p:sp>
        <p:nvSpPr>
          <p:cNvPr id="227" name="Google Shape;227;p12"/>
          <p:cNvSpPr/>
          <p:nvPr/>
        </p:nvSpPr>
        <p:spPr>
          <a:xfrm rot="-2700000">
            <a:off x="7839286" y="2203955"/>
            <a:ext cx="572917" cy="572918"/>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cxnSp>
        <p:nvCxnSpPr>
          <p:cNvPr id="228" name="Google Shape;228;p12"/>
          <p:cNvCxnSpPr/>
          <p:nvPr/>
        </p:nvCxnSpPr>
        <p:spPr>
          <a:xfrm rot="8100000">
            <a:off x="7235493" y="3033949"/>
            <a:ext cx="720000" cy="0"/>
          </a:xfrm>
          <a:prstGeom prst="straightConnector1">
            <a:avLst/>
          </a:prstGeom>
          <a:noFill/>
          <a:ln cap="flat" cmpd="sng" w="12700">
            <a:solidFill>
              <a:schemeClr val="accent4"/>
            </a:solidFill>
            <a:prstDash val="solid"/>
            <a:miter lim="800000"/>
            <a:headEnd len="med" w="med" type="oval"/>
            <a:tailEnd len="med" w="med" type="oval"/>
          </a:ln>
        </p:spPr>
      </p:cxnSp>
      <p:sp>
        <p:nvSpPr>
          <p:cNvPr id="229" name="Google Shape;229;p12"/>
          <p:cNvSpPr/>
          <p:nvPr/>
        </p:nvSpPr>
        <p:spPr>
          <a:xfrm>
            <a:off x="8518928" y="3704188"/>
            <a:ext cx="572917" cy="572918"/>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cxnSp>
        <p:nvCxnSpPr>
          <p:cNvPr id="230" name="Google Shape;230;p12"/>
          <p:cNvCxnSpPr/>
          <p:nvPr/>
        </p:nvCxnSpPr>
        <p:spPr>
          <a:xfrm rot="10800000">
            <a:off x="7686105" y="4000040"/>
            <a:ext cx="720000" cy="0"/>
          </a:xfrm>
          <a:prstGeom prst="straightConnector1">
            <a:avLst/>
          </a:prstGeom>
          <a:noFill/>
          <a:ln cap="flat" cmpd="sng" w="12700">
            <a:solidFill>
              <a:schemeClr val="accent4"/>
            </a:solidFill>
            <a:prstDash val="solid"/>
            <a:miter lim="800000"/>
            <a:headEnd len="med" w="med" type="oval"/>
            <a:tailEnd len="med" w="med" type="oval"/>
          </a:ln>
        </p:spPr>
      </p:cxnSp>
      <p:grpSp>
        <p:nvGrpSpPr>
          <p:cNvPr id="231" name="Google Shape;231;p12"/>
          <p:cNvGrpSpPr/>
          <p:nvPr/>
        </p:nvGrpSpPr>
        <p:grpSpPr>
          <a:xfrm>
            <a:off x="3851534" y="2636517"/>
            <a:ext cx="4594013" cy="2745826"/>
            <a:chOff x="2196757" y="2334728"/>
            <a:chExt cx="4735612" cy="2745826"/>
          </a:xfrm>
        </p:grpSpPr>
        <p:grpSp>
          <p:nvGrpSpPr>
            <p:cNvPr id="232" name="Google Shape;232;p12"/>
            <p:cNvGrpSpPr/>
            <p:nvPr/>
          </p:nvGrpSpPr>
          <p:grpSpPr>
            <a:xfrm>
              <a:off x="2836771" y="2903912"/>
              <a:ext cx="3430685" cy="1622534"/>
              <a:chOff x="2836771" y="2903912"/>
              <a:chExt cx="3430685" cy="1622534"/>
            </a:xfrm>
          </p:grpSpPr>
          <p:sp>
            <p:nvSpPr>
              <p:cNvPr id="233" name="Google Shape;233;p12"/>
              <p:cNvSpPr/>
              <p:nvPr/>
            </p:nvSpPr>
            <p:spPr>
              <a:xfrm>
                <a:off x="2836771" y="2903912"/>
                <a:ext cx="1622533" cy="1622534"/>
              </a:xfrm>
              <a:prstGeom prst="ellipse">
                <a:avLst/>
              </a:prstGeom>
              <a:solidFill>
                <a:schemeClr val="accen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34" name="Google Shape;234;p12"/>
              <p:cNvSpPr/>
              <p:nvPr/>
            </p:nvSpPr>
            <p:spPr>
              <a:xfrm>
                <a:off x="4644923" y="2903912"/>
                <a:ext cx="1622533" cy="1622534"/>
              </a:xfrm>
              <a:prstGeom prst="ellipse">
                <a:avLst/>
              </a:prstGeom>
              <a:solidFill>
                <a:schemeClr val="accent4">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sp>
          <p:nvSpPr>
            <p:cNvPr id="235" name="Google Shape;235;p12"/>
            <p:cNvSpPr/>
            <p:nvPr/>
          </p:nvSpPr>
          <p:spPr>
            <a:xfrm rot="-8100000">
              <a:off x="2598874" y="2736846"/>
              <a:ext cx="1941592" cy="1941591"/>
            </a:xfrm>
            <a:prstGeom prst="arc">
              <a:avLst>
                <a:gd fmla="val 13645212" name="adj1"/>
                <a:gd fmla="val 2561877" name="adj2"/>
              </a:avLst>
            </a:prstGeom>
            <a:noFill/>
            <a:ln cap="flat" cmpd="sng" w="12700">
              <a:solidFill>
                <a:schemeClr val="accent1"/>
              </a:solidFill>
              <a:prstDash val="solid"/>
              <a:miter lim="800000"/>
              <a:headEnd len="med" w="med" type="oval"/>
              <a:tailEnd len="med" w="med" type="ova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236" name="Google Shape;236;p12"/>
            <p:cNvSpPr/>
            <p:nvPr/>
          </p:nvSpPr>
          <p:spPr>
            <a:xfrm flipH="1" rot="8100000">
              <a:off x="4588661" y="2736845"/>
              <a:ext cx="1941592" cy="1941591"/>
            </a:xfrm>
            <a:prstGeom prst="arc">
              <a:avLst>
                <a:gd fmla="val 13645212" name="adj1"/>
                <a:gd fmla="val 2561877" name="adj2"/>
              </a:avLst>
            </a:prstGeom>
            <a:noFill/>
            <a:ln cap="flat" cmpd="sng" w="12700">
              <a:solidFill>
                <a:schemeClr val="accent3"/>
              </a:solidFill>
              <a:prstDash val="solid"/>
              <a:miter lim="800000"/>
              <a:headEnd len="med" w="med" type="oval"/>
              <a:tailEnd len="med" w="med" type="ova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grpSp>
      <p:sp>
        <p:nvSpPr>
          <p:cNvPr id="237" name="Google Shape;237;p12"/>
          <p:cNvSpPr txBox="1"/>
          <p:nvPr/>
        </p:nvSpPr>
        <p:spPr>
          <a:xfrm>
            <a:off x="-309506" y="3506939"/>
            <a:ext cx="3343708" cy="93871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t/>
            </a:r>
            <a:endParaRPr sz="1100">
              <a:solidFill>
                <a:srgbClr val="3F3F3F"/>
              </a:solidFill>
              <a:latin typeface="Arial"/>
              <a:ea typeface="Arial"/>
              <a:cs typeface="Arial"/>
              <a:sym typeface="Arial"/>
            </a:endParaRPr>
          </a:p>
          <a:p>
            <a:pPr indent="0" lvl="0" marL="0" marR="0" rtl="0" algn="r">
              <a:spcBef>
                <a:spcPts val="0"/>
              </a:spcBef>
              <a:spcAft>
                <a:spcPts val="0"/>
              </a:spcAft>
              <a:buNone/>
            </a:pPr>
            <a:r>
              <a:rPr lang="en-US" sz="1100">
                <a:solidFill>
                  <a:srgbClr val="3F3F3F"/>
                </a:solidFill>
                <a:latin typeface="Arial"/>
                <a:ea typeface="Arial"/>
                <a:cs typeface="Arial"/>
                <a:sym typeface="Arial"/>
              </a:rPr>
              <a:t>R = (Band 3)/((Band 1+Band 2+Band 3))  x P</a:t>
            </a:r>
            <a:endParaRPr/>
          </a:p>
          <a:p>
            <a:pPr indent="0" lvl="0" marL="0" marR="0" rtl="0" algn="l">
              <a:spcBef>
                <a:spcPts val="0"/>
              </a:spcBef>
              <a:spcAft>
                <a:spcPts val="0"/>
              </a:spcAft>
              <a:buNone/>
            </a:pPr>
            <a:r>
              <a:rPr lang="en-US" sz="1100">
                <a:solidFill>
                  <a:srgbClr val="3F3F3F"/>
                </a:solidFill>
                <a:latin typeface="Arial"/>
                <a:ea typeface="Arial"/>
                <a:cs typeface="Arial"/>
                <a:sym typeface="Arial"/>
              </a:rPr>
              <a:t>          G = (Band 2)/((Band 1+Band 2+Band 3) x P</a:t>
            </a:r>
            <a:endParaRPr/>
          </a:p>
          <a:p>
            <a:pPr indent="0" lvl="0" marL="0" marR="0" rtl="0" algn="r">
              <a:spcBef>
                <a:spcPts val="0"/>
              </a:spcBef>
              <a:spcAft>
                <a:spcPts val="0"/>
              </a:spcAft>
              <a:buNone/>
            </a:pPr>
            <a:r>
              <a:rPr lang="en-US" sz="1100">
                <a:solidFill>
                  <a:srgbClr val="3F3F3F"/>
                </a:solidFill>
                <a:latin typeface="Arial"/>
                <a:ea typeface="Arial"/>
                <a:cs typeface="Arial"/>
                <a:sym typeface="Arial"/>
              </a:rPr>
              <a:t>B = (Band 1)/((Band 1+Band 2+Band 3))  x P</a:t>
            </a:r>
            <a:endParaRPr/>
          </a:p>
          <a:p>
            <a:pPr indent="0" lvl="0" marL="0" marR="0" rtl="0" algn="r">
              <a:spcBef>
                <a:spcPts val="0"/>
              </a:spcBef>
              <a:spcAft>
                <a:spcPts val="0"/>
              </a:spcAft>
              <a:buNone/>
            </a:pPr>
            <a:r>
              <a:rPr lang="en-US" sz="1100">
                <a:solidFill>
                  <a:srgbClr val="3F3F3F"/>
                </a:solidFill>
                <a:latin typeface="Arial"/>
                <a:ea typeface="Arial"/>
                <a:cs typeface="Arial"/>
                <a:sym typeface="Arial"/>
              </a:rPr>
              <a:t>.  </a:t>
            </a:r>
            <a:endParaRPr sz="1100">
              <a:solidFill>
                <a:srgbClr val="3F3F3F"/>
              </a:solidFill>
              <a:latin typeface="Arial"/>
              <a:ea typeface="Arial"/>
              <a:cs typeface="Arial"/>
              <a:sym typeface="Arial"/>
            </a:endParaRPr>
          </a:p>
        </p:txBody>
      </p:sp>
      <p:sp>
        <p:nvSpPr>
          <p:cNvPr id="238" name="Google Shape;238;p12"/>
          <p:cNvSpPr txBox="1"/>
          <p:nvPr/>
        </p:nvSpPr>
        <p:spPr>
          <a:xfrm>
            <a:off x="1586009" y="1937862"/>
            <a:ext cx="2055731" cy="93871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rgbClr val="3F3F3F"/>
                </a:solidFill>
                <a:latin typeface="Arial"/>
                <a:ea typeface="Arial"/>
                <a:cs typeface="Arial"/>
                <a:sym typeface="Arial"/>
              </a:rPr>
              <a:t>Metode Brovey bertujuan untuk menormalisasikan 3 kanal spectral yang digunakan untuk display RGB (Red, Green, Blue). .  </a:t>
            </a:r>
            <a:endParaRPr sz="1100">
              <a:solidFill>
                <a:srgbClr val="3F3F3F"/>
              </a:solidFill>
              <a:latin typeface="Arial"/>
              <a:ea typeface="Arial"/>
              <a:cs typeface="Arial"/>
              <a:sym typeface="Arial"/>
            </a:endParaRPr>
          </a:p>
        </p:txBody>
      </p:sp>
      <p:sp>
        <p:nvSpPr>
          <p:cNvPr id="239" name="Google Shape;239;p12"/>
          <p:cNvSpPr txBox="1"/>
          <p:nvPr/>
        </p:nvSpPr>
        <p:spPr>
          <a:xfrm>
            <a:off x="1586009" y="5063185"/>
            <a:ext cx="2055731" cy="93871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100">
                <a:solidFill>
                  <a:srgbClr val="3F3F3F"/>
                </a:solidFill>
                <a:latin typeface="Arial"/>
                <a:ea typeface="Arial"/>
                <a:cs typeface="Arial"/>
                <a:sym typeface="Arial"/>
              </a:rPr>
              <a:t>Transformasi ini tidak cocok jika ingin tetap mempertahankan nilai spektral dari citra multispektral awal.</a:t>
            </a:r>
            <a:endParaRPr sz="1100">
              <a:solidFill>
                <a:srgbClr val="3F3F3F"/>
              </a:solidFill>
              <a:latin typeface="Arial"/>
              <a:ea typeface="Arial"/>
              <a:cs typeface="Arial"/>
              <a:sym typeface="Arial"/>
            </a:endParaRPr>
          </a:p>
        </p:txBody>
      </p:sp>
      <p:sp>
        <p:nvSpPr>
          <p:cNvPr id="240" name="Google Shape;240;p12"/>
          <p:cNvSpPr txBox="1"/>
          <p:nvPr/>
        </p:nvSpPr>
        <p:spPr>
          <a:xfrm>
            <a:off x="9203507" y="3535311"/>
            <a:ext cx="1890352" cy="881973"/>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241" name="Google Shape;241;p12"/>
          <p:cNvSpPr txBox="1"/>
          <p:nvPr/>
        </p:nvSpPr>
        <p:spPr>
          <a:xfrm>
            <a:off x="8550262" y="1867483"/>
            <a:ext cx="2149197" cy="11079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3F3F3F"/>
                </a:solidFill>
                <a:latin typeface="Arial"/>
                <a:ea typeface="Arial"/>
                <a:cs typeface="Arial"/>
                <a:sym typeface="Arial"/>
              </a:rPr>
              <a:t>Dalam transformasi IHS, intensitas I merupakan jumlah total cahaya pada citra.</a:t>
            </a:r>
            <a:endParaRPr/>
          </a:p>
          <a:p>
            <a:pPr indent="0" lvl="0" marL="0" marR="0" rtl="0" algn="l">
              <a:spcBef>
                <a:spcPts val="0"/>
              </a:spcBef>
              <a:spcAft>
                <a:spcPts val="0"/>
              </a:spcAft>
              <a:buNone/>
            </a:pPr>
            <a:r>
              <a:rPr lang="en-US" sz="1100">
                <a:solidFill>
                  <a:srgbClr val="3F3F3F"/>
                </a:solidFill>
                <a:latin typeface="Arial"/>
                <a:ea typeface="Arial"/>
                <a:cs typeface="Arial"/>
                <a:sym typeface="Arial"/>
              </a:rPr>
              <a:t>Intensitas sebuah citra sering memiliki tampilan citra pankromatik</a:t>
            </a:r>
            <a:endParaRPr sz="1100">
              <a:solidFill>
                <a:srgbClr val="3F3F3F"/>
              </a:solidFill>
              <a:latin typeface="Arial"/>
              <a:ea typeface="Arial"/>
              <a:cs typeface="Arial"/>
              <a:sym typeface="Arial"/>
            </a:endParaRPr>
          </a:p>
        </p:txBody>
      </p:sp>
      <p:sp>
        <p:nvSpPr>
          <p:cNvPr id="242" name="Google Shape;242;p12"/>
          <p:cNvSpPr txBox="1"/>
          <p:nvPr/>
        </p:nvSpPr>
        <p:spPr>
          <a:xfrm>
            <a:off x="8563502" y="5136980"/>
            <a:ext cx="2149197"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3F3F3F"/>
                </a:solidFill>
                <a:latin typeface="Arial"/>
                <a:ea typeface="Arial"/>
                <a:cs typeface="Arial"/>
                <a:sym typeface="Arial"/>
              </a:rPr>
              <a:t>Substitusi komponen yang paling banyak digunakan teknik pansharpening</a:t>
            </a:r>
            <a:endParaRPr sz="1100">
              <a:solidFill>
                <a:srgbClr val="3F3F3F"/>
              </a:solidFill>
              <a:latin typeface="Arial"/>
              <a:ea typeface="Arial"/>
              <a:cs typeface="Arial"/>
              <a:sym typeface="Arial"/>
            </a:endParaRPr>
          </a:p>
          <a:p>
            <a:pPr indent="0" lvl="0" marL="0" marR="0" rtl="0" algn="l">
              <a:spcBef>
                <a:spcPts val="0"/>
              </a:spcBef>
              <a:spcAft>
                <a:spcPts val="0"/>
              </a:spcAft>
              <a:buNone/>
            </a:pPr>
            <a:r>
              <a:rPr lang="en-US" sz="1100">
                <a:solidFill>
                  <a:srgbClr val="3F3F3F"/>
                </a:solidFill>
                <a:latin typeface="Arial"/>
                <a:ea typeface="Arial"/>
                <a:cs typeface="Arial"/>
                <a:sym typeface="Arial"/>
              </a:rPr>
              <a:t>didasarkan pada transformasi intensity hue saturation (IHS)</a:t>
            </a:r>
            <a:endParaRPr/>
          </a:p>
        </p:txBody>
      </p:sp>
      <p:sp>
        <p:nvSpPr>
          <p:cNvPr id="243" name="Google Shape;243;p12"/>
          <p:cNvSpPr txBox="1"/>
          <p:nvPr/>
        </p:nvSpPr>
        <p:spPr>
          <a:xfrm>
            <a:off x="4785279" y="3805981"/>
            <a:ext cx="10099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Brovey</a:t>
            </a:r>
            <a:endParaRPr sz="1800">
              <a:solidFill>
                <a:schemeClr val="lt1"/>
              </a:solidFill>
              <a:latin typeface="Arial"/>
              <a:ea typeface="Arial"/>
              <a:cs typeface="Arial"/>
              <a:sym typeface="Arial"/>
            </a:endParaRPr>
          </a:p>
        </p:txBody>
      </p:sp>
      <p:sp>
        <p:nvSpPr>
          <p:cNvPr id="244" name="Google Shape;244;p12"/>
          <p:cNvSpPr txBox="1"/>
          <p:nvPr/>
        </p:nvSpPr>
        <p:spPr>
          <a:xfrm>
            <a:off x="6740255" y="3814925"/>
            <a:ext cx="10099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IHS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3"/>
          <p:cNvSpPr/>
          <p:nvPr/>
        </p:nvSpPr>
        <p:spPr>
          <a:xfrm>
            <a:off x="0" y="0"/>
            <a:ext cx="1742303" cy="6858000"/>
          </a:xfrm>
          <a:prstGeom prst="rect">
            <a:avLst/>
          </a:prstGeom>
          <a:gradFill>
            <a:gsLst>
              <a:gs pos="0">
                <a:schemeClr val="accent1"/>
              </a:gs>
              <a:gs pos="33000">
                <a:schemeClr val="accent2"/>
              </a:gs>
              <a:gs pos="66000">
                <a:schemeClr val="accent3"/>
              </a:gs>
              <a:gs pos="96000">
                <a:schemeClr val="accent4"/>
              </a:gs>
              <a:gs pos="100000">
                <a:schemeClr val="accent4"/>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50" name="Google Shape;250;p13"/>
          <p:cNvSpPr/>
          <p:nvPr/>
        </p:nvSpPr>
        <p:spPr>
          <a:xfrm>
            <a:off x="5172209" y="4256931"/>
            <a:ext cx="3798797" cy="443263"/>
          </a:xfrm>
          <a:prstGeom prst="rect">
            <a:avLst/>
          </a:prstGeom>
          <a:blipFill rotWithShape="1">
            <a:blip r:embed="rId3">
              <a:alphaModFix/>
            </a:blip>
            <a:stretch>
              <a:fillRect b="-217780" l="-1601" r="-639" t="-143814"/>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251" name="Google Shape;251;p13"/>
          <p:cNvSpPr/>
          <p:nvPr/>
        </p:nvSpPr>
        <p:spPr>
          <a:xfrm>
            <a:off x="2731379" y="5837898"/>
            <a:ext cx="326563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Band 2 (Hasil Pansharpening)</a:t>
            </a:r>
            <a:endParaRPr sz="2000">
              <a:solidFill>
                <a:schemeClr val="dk1"/>
              </a:solidFill>
              <a:latin typeface="Arial"/>
              <a:ea typeface="Arial"/>
              <a:cs typeface="Arial"/>
              <a:sym typeface="Arial"/>
            </a:endParaRPr>
          </a:p>
        </p:txBody>
      </p:sp>
      <p:sp>
        <p:nvSpPr>
          <p:cNvPr id="252" name="Google Shape;252;p13"/>
          <p:cNvSpPr/>
          <p:nvPr/>
        </p:nvSpPr>
        <p:spPr>
          <a:xfrm>
            <a:off x="7583956" y="5837898"/>
            <a:ext cx="326563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Band 3 (Hasil Pansharpening)</a:t>
            </a:r>
            <a:endParaRPr sz="2000">
              <a:solidFill>
                <a:schemeClr val="dk1"/>
              </a:solidFill>
              <a:latin typeface="Arial"/>
              <a:ea typeface="Arial"/>
              <a:cs typeface="Arial"/>
              <a:sym typeface="Arial"/>
            </a:endParaRPr>
          </a:p>
        </p:txBody>
      </p:sp>
      <p:cxnSp>
        <p:nvCxnSpPr>
          <p:cNvPr id="253" name="Google Shape;253;p13"/>
          <p:cNvCxnSpPr/>
          <p:nvPr/>
        </p:nvCxnSpPr>
        <p:spPr>
          <a:xfrm rot="-5400000">
            <a:off x="5124148" y="4834898"/>
            <a:ext cx="1226700" cy="926700"/>
          </a:xfrm>
          <a:prstGeom prst="curvedConnector3">
            <a:avLst>
              <a:gd fmla="val 50000" name="adj1"/>
            </a:avLst>
          </a:prstGeom>
          <a:noFill/>
          <a:ln cap="flat" cmpd="sng" w="19050">
            <a:solidFill>
              <a:schemeClr val="dk1"/>
            </a:solidFill>
            <a:prstDash val="solid"/>
            <a:miter lim="800000"/>
            <a:headEnd len="sm" w="sm" type="none"/>
            <a:tailEnd len="med" w="med" type="triangle"/>
          </a:ln>
        </p:spPr>
      </p:cxnSp>
      <p:cxnSp>
        <p:nvCxnSpPr>
          <p:cNvPr id="254" name="Google Shape;254;p13"/>
          <p:cNvCxnSpPr/>
          <p:nvPr/>
        </p:nvCxnSpPr>
        <p:spPr>
          <a:xfrm rot="-5400000">
            <a:off x="7647102" y="4936570"/>
            <a:ext cx="1226700" cy="605400"/>
          </a:xfrm>
          <a:prstGeom prst="curvedConnector3">
            <a:avLst>
              <a:gd fmla="val 50000" name="adj1"/>
            </a:avLst>
          </a:prstGeom>
          <a:noFill/>
          <a:ln cap="flat" cmpd="sng" w="19050">
            <a:solidFill>
              <a:schemeClr val="dk1"/>
            </a:solidFill>
            <a:prstDash val="solid"/>
            <a:miter lim="800000"/>
            <a:headEnd len="sm" w="sm" type="none"/>
            <a:tailEnd len="med" w="med" type="triangle"/>
          </a:ln>
        </p:spPr>
      </p:cxnSp>
      <p:sp>
        <p:nvSpPr>
          <p:cNvPr id="255" name="Google Shape;255;p13"/>
          <p:cNvSpPr/>
          <p:nvPr/>
        </p:nvSpPr>
        <p:spPr>
          <a:xfrm>
            <a:off x="2184594" y="488777"/>
            <a:ext cx="356296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accent2"/>
                </a:solidFill>
                <a:latin typeface="Arial"/>
                <a:ea typeface="Arial"/>
                <a:cs typeface="Arial"/>
                <a:sym typeface="Arial"/>
              </a:rPr>
              <a:t>Algoritma Lyzenga</a:t>
            </a:r>
            <a:endParaRPr sz="3200">
              <a:solidFill>
                <a:schemeClr val="accent2"/>
              </a:solidFill>
              <a:latin typeface="Arial"/>
              <a:ea typeface="Arial"/>
              <a:cs typeface="Arial"/>
              <a:sym typeface="Arial"/>
            </a:endParaRPr>
          </a:p>
        </p:txBody>
      </p:sp>
      <p:sp>
        <p:nvSpPr>
          <p:cNvPr id="256" name="Google Shape;256;p13"/>
          <p:cNvSpPr/>
          <p:nvPr/>
        </p:nvSpPr>
        <p:spPr>
          <a:xfrm>
            <a:off x="6106628" y="1342381"/>
            <a:ext cx="2954655" cy="675954"/>
          </a:xfrm>
          <a:prstGeom prst="rect">
            <a:avLst/>
          </a:prstGeom>
          <a:blipFill rotWithShape="1">
            <a:blip r:embed="rId4">
              <a:alphaModFix/>
            </a:blip>
            <a:stretch>
              <a:fillRect b="-900" l="-825"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257" name="Google Shape;257;p13"/>
          <p:cNvSpPr/>
          <p:nvPr/>
        </p:nvSpPr>
        <p:spPr>
          <a:xfrm>
            <a:off x="2731379" y="3045527"/>
            <a:ext cx="326563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Band 2 (Hasil Pansharpening)</a:t>
            </a:r>
            <a:endParaRPr sz="2000">
              <a:solidFill>
                <a:schemeClr val="dk1"/>
              </a:solidFill>
              <a:latin typeface="Arial"/>
              <a:ea typeface="Arial"/>
              <a:cs typeface="Arial"/>
              <a:sym typeface="Arial"/>
            </a:endParaRPr>
          </a:p>
        </p:txBody>
      </p:sp>
      <p:sp>
        <p:nvSpPr>
          <p:cNvPr id="258" name="Google Shape;258;p13"/>
          <p:cNvSpPr/>
          <p:nvPr/>
        </p:nvSpPr>
        <p:spPr>
          <a:xfrm>
            <a:off x="7583956" y="3050593"/>
            <a:ext cx="326563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Band 3 (Hasil Pansharpening)</a:t>
            </a:r>
            <a:endParaRPr sz="2000">
              <a:solidFill>
                <a:schemeClr val="dk1"/>
              </a:solidFill>
              <a:latin typeface="Arial"/>
              <a:ea typeface="Arial"/>
              <a:cs typeface="Arial"/>
              <a:sym typeface="Arial"/>
            </a:endParaRPr>
          </a:p>
        </p:txBody>
      </p:sp>
      <p:cxnSp>
        <p:nvCxnSpPr>
          <p:cNvPr id="259" name="Google Shape;259;p13"/>
          <p:cNvCxnSpPr/>
          <p:nvPr/>
        </p:nvCxnSpPr>
        <p:spPr>
          <a:xfrm rot="-5400000">
            <a:off x="5482623" y="2067240"/>
            <a:ext cx="1226700" cy="926700"/>
          </a:xfrm>
          <a:prstGeom prst="curvedConnector3">
            <a:avLst>
              <a:gd fmla="val 50000" name="adj1"/>
            </a:avLst>
          </a:prstGeom>
          <a:noFill/>
          <a:ln cap="flat" cmpd="sng" w="19050">
            <a:solidFill>
              <a:schemeClr val="dk1"/>
            </a:solidFill>
            <a:prstDash val="solid"/>
            <a:miter lim="800000"/>
            <a:headEnd len="sm" w="sm" type="none"/>
            <a:tailEnd len="med" w="med" type="triangle"/>
          </a:ln>
        </p:spPr>
      </p:cxnSp>
      <p:cxnSp>
        <p:nvCxnSpPr>
          <p:cNvPr id="260" name="Google Shape;260;p13"/>
          <p:cNvCxnSpPr/>
          <p:nvPr/>
        </p:nvCxnSpPr>
        <p:spPr>
          <a:xfrm flipH="1" rot="5400000">
            <a:off x="7339765" y="2323647"/>
            <a:ext cx="1029000" cy="515100"/>
          </a:xfrm>
          <a:prstGeom prst="curvedConnector3">
            <a:avLst>
              <a:gd fmla="val 50006" name="adj1"/>
            </a:avLst>
          </a:prstGeom>
          <a:noFill/>
          <a:ln cap="flat" cmpd="sng" w="19050">
            <a:solidFill>
              <a:schemeClr val="dk1"/>
            </a:solidFill>
            <a:prstDash val="solid"/>
            <a:miter lim="800000"/>
            <a:headEnd len="sm" w="sm"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4"/>
          <p:cNvSpPr/>
          <p:nvPr/>
        </p:nvSpPr>
        <p:spPr>
          <a:xfrm>
            <a:off x="0" y="0"/>
            <a:ext cx="1742303" cy="6858000"/>
          </a:xfrm>
          <a:prstGeom prst="rect">
            <a:avLst/>
          </a:prstGeom>
          <a:gradFill>
            <a:gsLst>
              <a:gs pos="0">
                <a:schemeClr val="accent1"/>
              </a:gs>
              <a:gs pos="33000">
                <a:schemeClr val="accent2"/>
              </a:gs>
              <a:gs pos="66000">
                <a:schemeClr val="accent3"/>
              </a:gs>
              <a:gs pos="96000">
                <a:schemeClr val="accent4"/>
              </a:gs>
              <a:gs pos="100000">
                <a:schemeClr val="accent4"/>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aphicFrame>
        <p:nvGraphicFramePr>
          <p:cNvPr id="266" name="Google Shape;266;p14"/>
          <p:cNvGraphicFramePr/>
          <p:nvPr/>
        </p:nvGraphicFramePr>
        <p:xfrm>
          <a:off x="6496708" y="4820968"/>
          <a:ext cx="3000000" cy="3000000"/>
        </p:xfrm>
        <a:graphic>
          <a:graphicData uri="http://schemas.openxmlformats.org/drawingml/2006/table">
            <a:tbl>
              <a:tblPr bandRow="1" firstCol="1" firstRow="1">
                <a:noFill/>
                <a:tableStyleId>{614836DD-3264-4828-BDD0-96545CC25AC5}</a:tableStyleId>
              </a:tblPr>
              <a:tblGrid>
                <a:gridCol w="2804150"/>
                <a:gridCol w="2804150"/>
              </a:tblGrid>
              <a:tr h="152400">
                <a:tc>
                  <a:txBody>
                    <a:bodyPr/>
                    <a:lstStyle/>
                    <a:p>
                      <a:pPr indent="0" lvl="0" marL="0" marR="0" rtl="0" algn="just">
                        <a:lnSpc>
                          <a:spcPct val="150000"/>
                        </a:lnSpc>
                        <a:spcBef>
                          <a:spcPts val="0"/>
                        </a:spcBef>
                        <a:spcAft>
                          <a:spcPts val="0"/>
                        </a:spcAft>
                        <a:buNone/>
                      </a:pPr>
                      <a:r>
                        <a:rPr lang="en-US" sz="1200" u="none" cap="none" strike="noStrike"/>
                        <a:t>Nilai Reflektan spectral (nm)</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Parameter terumbu karang</a:t>
                      </a:r>
                      <a:endParaRPr sz="1100" u="none" cap="none" strike="noStrike">
                        <a:latin typeface="Calibri"/>
                        <a:ea typeface="Calibri"/>
                        <a:cs typeface="Calibri"/>
                        <a:sym typeface="Calibri"/>
                      </a:endParaRPr>
                    </a:p>
                  </a:txBody>
                  <a:tcPr marT="0" marB="0" marR="68575" marL="68575"/>
                </a:tc>
              </a:tr>
              <a:tr h="152400">
                <a:tc>
                  <a:txBody>
                    <a:bodyPr/>
                    <a:lstStyle/>
                    <a:p>
                      <a:pPr indent="0" lvl="0" marL="0" marR="0" rtl="0" algn="just">
                        <a:lnSpc>
                          <a:spcPct val="150000"/>
                        </a:lnSpc>
                        <a:spcBef>
                          <a:spcPts val="0"/>
                        </a:spcBef>
                        <a:spcAft>
                          <a:spcPts val="0"/>
                        </a:spcAft>
                        <a:buNone/>
                      </a:pPr>
                      <a:r>
                        <a:rPr lang="en-US" sz="1200" u="none" cap="none" strike="noStrike"/>
                        <a:t>0 – 0,2 </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Sehat</a:t>
                      </a:r>
                      <a:endParaRPr sz="1100" u="none" cap="none" strike="noStrike">
                        <a:latin typeface="Calibri"/>
                        <a:ea typeface="Calibri"/>
                        <a:cs typeface="Calibri"/>
                        <a:sym typeface="Calibri"/>
                      </a:endParaRPr>
                    </a:p>
                  </a:txBody>
                  <a:tcPr marT="0" marB="0" marR="68575" marL="68575"/>
                </a:tc>
              </a:tr>
              <a:tr h="152400">
                <a:tc>
                  <a:txBody>
                    <a:bodyPr/>
                    <a:lstStyle/>
                    <a:p>
                      <a:pPr indent="0" lvl="0" marL="0" marR="0" rtl="0" algn="just">
                        <a:lnSpc>
                          <a:spcPct val="150000"/>
                        </a:lnSpc>
                        <a:spcBef>
                          <a:spcPts val="0"/>
                        </a:spcBef>
                        <a:spcAft>
                          <a:spcPts val="0"/>
                        </a:spcAft>
                        <a:buNone/>
                      </a:pPr>
                      <a:r>
                        <a:rPr lang="en-US" sz="1200" u="none" cap="none" strike="noStrike"/>
                        <a:t>0,2 – 0,4</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Bleached (pemutihan coral) / sedang</a:t>
                      </a:r>
                      <a:endParaRPr sz="1100" u="none" cap="none" strike="noStrike">
                        <a:latin typeface="Calibri"/>
                        <a:ea typeface="Calibri"/>
                        <a:cs typeface="Calibri"/>
                        <a:sym typeface="Calibri"/>
                      </a:endParaRPr>
                    </a:p>
                  </a:txBody>
                  <a:tcPr marT="0" marB="0" marR="68575" marL="68575"/>
                </a:tc>
              </a:tr>
              <a:tr h="152400">
                <a:tc>
                  <a:txBody>
                    <a:bodyPr/>
                    <a:lstStyle/>
                    <a:p>
                      <a:pPr indent="0" lvl="0" marL="0" marR="0" rtl="0" algn="just">
                        <a:lnSpc>
                          <a:spcPct val="150000"/>
                        </a:lnSpc>
                        <a:spcBef>
                          <a:spcPts val="0"/>
                        </a:spcBef>
                        <a:spcAft>
                          <a:spcPts val="0"/>
                        </a:spcAft>
                        <a:buNone/>
                      </a:pPr>
                      <a:r>
                        <a:rPr lang="en-US" sz="1200" u="none" cap="none" strike="noStrike"/>
                        <a:t>&gt; 0,4</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Mati</a:t>
                      </a:r>
                      <a:endParaRPr sz="1100" u="none" cap="none" strike="noStrike">
                        <a:latin typeface="Calibri"/>
                        <a:ea typeface="Calibri"/>
                        <a:cs typeface="Calibri"/>
                        <a:sym typeface="Calibri"/>
                      </a:endParaRPr>
                    </a:p>
                  </a:txBody>
                  <a:tcPr marT="0" marB="0" marR="68575" marL="68575"/>
                </a:tc>
              </a:tr>
            </a:tbl>
          </a:graphicData>
        </a:graphic>
      </p:graphicFrame>
      <p:pic>
        <p:nvPicPr>
          <p:cNvPr id="267" name="Google Shape;267;p14"/>
          <p:cNvPicPr preferRelativeResize="0"/>
          <p:nvPr/>
        </p:nvPicPr>
        <p:blipFill rotWithShape="1">
          <a:blip r:embed="rId3">
            <a:alphaModFix/>
          </a:blip>
          <a:srcRect b="0" l="0" r="0" t="0"/>
          <a:stretch/>
        </p:blipFill>
        <p:spPr>
          <a:xfrm>
            <a:off x="7009959" y="1237957"/>
            <a:ext cx="4581819" cy="2841673"/>
          </a:xfrm>
          <a:prstGeom prst="rect">
            <a:avLst/>
          </a:prstGeom>
          <a:noFill/>
          <a:ln>
            <a:noFill/>
          </a:ln>
        </p:spPr>
      </p:pic>
      <p:sp>
        <p:nvSpPr>
          <p:cNvPr id="268" name="Google Shape;268;p14"/>
          <p:cNvSpPr/>
          <p:nvPr/>
        </p:nvSpPr>
        <p:spPr>
          <a:xfrm>
            <a:off x="2122131" y="974805"/>
            <a:ext cx="4194263" cy="42165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0000"/>
                </a:solidFill>
                <a:latin typeface="Times New Roman"/>
                <a:ea typeface="Times New Roman"/>
                <a:cs typeface="Times New Roman"/>
                <a:sym typeface="Times New Roman"/>
              </a:rPr>
              <a:t>Parameter Kualitas Terumbu Karang</a:t>
            </a:r>
            <a:endParaRPr b="1" sz="24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br>
              <a:rPr lang="en-US" sz="2000">
                <a:solidFill>
                  <a:srgbClr val="000000"/>
                </a:solidFill>
                <a:latin typeface="Times New Roman"/>
                <a:ea typeface="Times New Roman"/>
                <a:cs typeface="Times New Roman"/>
                <a:sym typeface="Times New Roman"/>
              </a:rPr>
            </a:br>
            <a:r>
              <a:rPr lang="en-US" sz="2000">
                <a:solidFill>
                  <a:srgbClr val="000000"/>
                </a:solidFill>
                <a:latin typeface="Times New Roman"/>
                <a:ea typeface="Times New Roman"/>
                <a:cs typeface="Times New Roman"/>
                <a:sym typeface="Times New Roman"/>
              </a:rPr>
              <a:t>Pada citra, pantulan klorofil terumbu karang yang ditangkap akan membantu dalam membedakan terumbu karang dengan objek bawah air lainnya. Selain itu, dengan melihat pantulan klorofil terumbu karang, kondisi dan kesehatan terumbu karang dapat dilihat. Terumbu karang yang sehat memiliki konsentrasi klorofil yang lebih tinggi dari terumbu karang yang rusak</a:t>
            </a:r>
            <a:endParaRPr sz="2000">
              <a:solidFill>
                <a:schemeClr val="dk1"/>
              </a:solidFill>
              <a:latin typeface="Arial"/>
              <a:ea typeface="Arial"/>
              <a:cs typeface="Arial"/>
              <a:sym typeface="Arial"/>
            </a:endParaRPr>
          </a:p>
        </p:txBody>
      </p:sp>
      <p:sp>
        <p:nvSpPr>
          <p:cNvPr id="269" name="Google Shape;269;p14"/>
          <p:cNvSpPr/>
          <p:nvPr/>
        </p:nvSpPr>
        <p:spPr>
          <a:xfrm>
            <a:off x="7812740" y="5995924"/>
            <a:ext cx="4050532" cy="46339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800">
                <a:solidFill>
                  <a:schemeClr val="dk1"/>
                </a:solidFill>
                <a:latin typeface="Times New Roman"/>
                <a:ea typeface="Times New Roman"/>
                <a:cs typeface="Times New Roman"/>
                <a:sym typeface="Times New Roman"/>
              </a:rPr>
              <a:t>Sumber : Nadaoka dan Wicaksono (2006)</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5"/>
          <p:cNvSpPr/>
          <p:nvPr/>
        </p:nvSpPr>
        <p:spPr>
          <a:xfrm>
            <a:off x="616449" y="0"/>
            <a:ext cx="3739794" cy="6873411"/>
          </a:xfrm>
          <a:prstGeom prst="rect">
            <a:avLst/>
          </a:prstGeom>
          <a:gradFill>
            <a:gsLst>
              <a:gs pos="0">
                <a:srgbClr val="82C650">
                  <a:alpha val="20000"/>
                </a:srgbClr>
              </a:gs>
              <a:gs pos="33000">
                <a:srgbClr val="5CBE7A">
                  <a:alpha val="40000"/>
                </a:srgbClr>
              </a:gs>
              <a:gs pos="67000">
                <a:srgbClr val="2CB8AE">
                  <a:alpha val="69803"/>
                </a:srgbClr>
              </a:gs>
              <a:gs pos="100000">
                <a:srgbClr val="239ED2">
                  <a:alpha val="4000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5" name="Google Shape;275;p15"/>
          <p:cNvSpPr txBox="1"/>
          <p:nvPr/>
        </p:nvSpPr>
        <p:spPr>
          <a:xfrm>
            <a:off x="616449" y="4929889"/>
            <a:ext cx="3739794" cy="769441"/>
          </a:xfrm>
          <a:prstGeom prst="rect">
            <a:avLst/>
          </a:prstGeom>
          <a:noFill/>
          <a:ln>
            <a:noFill/>
          </a:ln>
        </p:spPr>
        <p:txBody>
          <a:bodyPr anchorCtr="0" anchor="ctr" bIns="45700" lIns="91425" spcFirstLastPara="1" rIns="91425" wrap="square" tIns="45700">
            <a:spAutoFit/>
          </a:bodyPr>
          <a:lstStyle/>
          <a:p>
            <a:pPr indent="0" lvl="0" marL="0" marR="0" rtl="0" algn="just">
              <a:spcBef>
                <a:spcPts val="0"/>
              </a:spcBef>
              <a:spcAft>
                <a:spcPts val="0"/>
              </a:spcAft>
              <a:buNone/>
            </a:pPr>
            <a:r>
              <a:rPr b="1" lang="en-US" sz="4400">
                <a:solidFill>
                  <a:schemeClr val="lt1"/>
                </a:solidFill>
                <a:latin typeface="Arial"/>
                <a:ea typeface="Arial"/>
                <a:cs typeface="Arial"/>
                <a:sym typeface="Arial"/>
              </a:rPr>
              <a:t>Metode</a:t>
            </a:r>
            <a:endParaRPr b="1" sz="4400">
              <a:solidFill>
                <a:schemeClr val="lt1"/>
              </a:solidFill>
              <a:latin typeface="Arial"/>
              <a:ea typeface="Arial"/>
              <a:cs typeface="Arial"/>
              <a:sym typeface="Arial"/>
            </a:endParaRPr>
          </a:p>
        </p:txBody>
      </p:sp>
      <p:sp>
        <p:nvSpPr>
          <p:cNvPr id="276" name="Google Shape;276;p15"/>
          <p:cNvSpPr txBox="1"/>
          <p:nvPr/>
        </p:nvSpPr>
        <p:spPr>
          <a:xfrm>
            <a:off x="616449" y="5893199"/>
            <a:ext cx="3739794" cy="584775"/>
          </a:xfrm>
          <a:prstGeom prst="rect">
            <a:avLst/>
          </a:prstGeom>
          <a:solidFill>
            <a:schemeClr val="lt1"/>
          </a:solidFill>
          <a:ln>
            <a:noFill/>
          </a:ln>
        </p:spPr>
        <p:txBody>
          <a:bodyPr anchorCtr="0" anchor="ctr" bIns="45700" lIns="91425" spcFirstLastPara="1" rIns="91425" wrap="square" tIns="45700">
            <a:spAutoFit/>
          </a:bodyPr>
          <a:lstStyle/>
          <a:p>
            <a:pPr indent="0" lvl="0" marL="0" marR="0" rtl="0" algn="just">
              <a:spcBef>
                <a:spcPts val="0"/>
              </a:spcBef>
              <a:spcAft>
                <a:spcPts val="0"/>
              </a:spcAft>
              <a:buNone/>
            </a:pPr>
            <a:r>
              <a:rPr b="1" lang="en-US" sz="3200">
                <a:solidFill>
                  <a:schemeClr val="accent4"/>
                </a:solidFill>
                <a:latin typeface="Arial"/>
                <a:ea typeface="Arial"/>
                <a:cs typeface="Arial"/>
                <a:sym typeface="Arial"/>
              </a:rPr>
              <a:t>Penelitian</a:t>
            </a:r>
            <a:endParaRPr b="1" sz="3200">
              <a:solidFill>
                <a:schemeClr val="accent4"/>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cxnSp>
        <p:nvCxnSpPr>
          <p:cNvPr id="281" name="Google Shape;281;p16"/>
          <p:cNvCxnSpPr/>
          <p:nvPr/>
        </p:nvCxnSpPr>
        <p:spPr>
          <a:xfrm>
            <a:off x="3160680" y="2219994"/>
            <a:ext cx="2052000" cy="3576"/>
          </a:xfrm>
          <a:prstGeom prst="straightConnector1">
            <a:avLst/>
          </a:prstGeom>
          <a:noFill/>
          <a:ln cap="flat" cmpd="sng" w="38100">
            <a:solidFill>
              <a:schemeClr val="accent2"/>
            </a:solidFill>
            <a:prstDash val="solid"/>
            <a:miter lim="800000"/>
            <a:headEnd len="med" w="med" type="oval"/>
            <a:tailEnd len="sm" w="sm" type="none"/>
          </a:ln>
        </p:spPr>
      </p:cxnSp>
      <p:cxnSp>
        <p:nvCxnSpPr>
          <p:cNvPr id="282" name="Google Shape;282;p16"/>
          <p:cNvCxnSpPr/>
          <p:nvPr/>
        </p:nvCxnSpPr>
        <p:spPr>
          <a:xfrm>
            <a:off x="5199487" y="2222209"/>
            <a:ext cx="1991865" cy="0"/>
          </a:xfrm>
          <a:prstGeom prst="straightConnector1">
            <a:avLst/>
          </a:prstGeom>
          <a:noFill/>
          <a:ln cap="flat" cmpd="sng" w="38100">
            <a:solidFill>
              <a:schemeClr val="accent3"/>
            </a:solidFill>
            <a:prstDash val="solid"/>
            <a:miter lim="800000"/>
            <a:headEnd len="med" w="med" type="oval"/>
            <a:tailEnd len="sm" w="sm" type="none"/>
          </a:ln>
        </p:spPr>
      </p:cxnSp>
      <p:cxnSp>
        <p:nvCxnSpPr>
          <p:cNvPr id="283" name="Google Shape;283;p16"/>
          <p:cNvCxnSpPr/>
          <p:nvPr/>
        </p:nvCxnSpPr>
        <p:spPr>
          <a:xfrm flipH="1" rot="10800000">
            <a:off x="7160761" y="2218604"/>
            <a:ext cx="2036490" cy="11230"/>
          </a:xfrm>
          <a:prstGeom prst="straightConnector1">
            <a:avLst/>
          </a:prstGeom>
          <a:noFill/>
          <a:ln cap="flat" cmpd="sng" w="38100">
            <a:solidFill>
              <a:schemeClr val="accent4"/>
            </a:solidFill>
            <a:prstDash val="solid"/>
            <a:miter lim="800000"/>
            <a:headEnd len="med" w="med" type="oval"/>
            <a:tailEnd len="sm" w="sm" type="none"/>
          </a:ln>
        </p:spPr>
      </p:cxnSp>
      <p:cxnSp>
        <p:nvCxnSpPr>
          <p:cNvPr id="284" name="Google Shape;284;p16"/>
          <p:cNvCxnSpPr/>
          <p:nvPr/>
        </p:nvCxnSpPr>
        <p:spPr>
          <a:xfrm>
            <a:off x="9189017" y="2218606"/>
            <a:ext cx="2191746" cy="11228"/>
          </a:xfrm>
          <a:prstGeom prst="straightConnector1">
            <a:avLst/>
          </a:prstGeom>
          <a:noFill/>
          <a:ln cap="flat" cmpd="sng" w="38100">
            <a:solidFill>
              <a:schemeClr val="accent5"/>
            </a:solidFill>
            <a:prstDash val="solid"/>
            <a:miter lim="800000"/>
            <a:headEnd len="med" w="med" type="oval"/>
            <a:tailEnd len="med" w="med" type="oval"/>
          </a:ln>
        </p:spPr>
      </p:cxnSp>
      <p:cxnSp>
        <p:nvCxnSpPr>
          <p:cNvPr id="285" name="Google Shape;285;p16"/>
          <p:cNvCxnSpPr/>
          <p:nvPr/>
        </p:nvCxnSpPr>
        <p:spPr>
          <a:xfrm flipH="1" rot="10800000">
            <a:off x="950769" y="2218604"/>
            <a:ext cx="2256665" cy="11230"/>
          </a:xfrm>
          <a:prstGeom prst="straightConnector1">
            <a:avLst/>
          </a:prstGeom>
          <a:noFill/>
          <a:ln cap="flat" cmpd="sng" w="38100">
            <a:solidFill>
              <a:schemeClr val="accent1"/>
            </a:solidFill>
            <a:prstDash val="solid"/>
            <a:miter lim="800000"/>
            <a:headEnd len="med" w="med" type="oval"/>
            <a:tailEnd len="sm" w="sm" type="none"/>
          </a:ln>
        </p:spPr>
      </p:cxnSp>
      <p:sp>
        <p:nvSpPr>
          <p:cNvPr id="286" name="Google Shape;286;p16"/>
          <p:cNvSpPr/>
          <p:nvPr/>
        </p:nvSpPr>
        <p:spPr>
          <a:xfrm>
            <a:off x="1575101" y="1690537"/>
            <a:ext cx="1008000" cy="1008000"/>
          </a:xfrm>
          <a:prstGeom prst="ellipse">
            <a:avLst/>
          </a:prstGeom>
          <a:solidFill>
            <a:schemeClr val="accen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87" name="Google Shape;287;p16"/>
          <p:cNvSpPr/>
          <p:nvPr/>
        </p:nvSpPr>
        <p:spPr>
          <a:xfrm>
            <a:off x="3554112" y="1780917"/>
            <a:ext cx="1008000" cy="1008000"/>
          </a:xfrm>
          <a:prstGeom prst="ellipse">
            <a:avLst/>
          </a:prstGeom>
          <a:solidFill>
            <a:schemeClr val="accent2">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88" name="Google Shape;288;p16"/>
          <p:cNvSpPr/>
          <p:nvPr/>
        </p:nvSpPr>
        <p:spPr>
          <a:xfrm>
            <a:off x="5504364" y="1773322"/>
            <a:ext cx="1008000" cy="1008000"/>
          </a:xfrm>
          <a:prstGeom prst="ellipse">
            <a:avLst/>
          </a:prstGeom>
          <a:solidFill>
            <a:schemeClr val="accent3">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89" name="Google Shape;289;p16"/>
          <p:cNvSpPr/>
          <p:nvPr/>
        </p:nvSpPr>
        <p:spPr>
          <a:xfrm>
            <a:off x="7667251" y="1780917"/>
            <a:ext cx="1008000" cy="1008000"/>
          </a:xfrm>
          <a:prstGeom prst="ellipse">
            <a:avLst/>
          </a:prstGeom>
          <a:solidFill>
            <a:schemeClr val="accent4">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90" name="Google Shape;290;p16"/>
          <p:cNvSpPr/>
          <p:nvPr/>
        </p:nvSpPr>
        <p:spPr>
          <a:xfrm>
            <a:off x="9696598" y="1775782"/>
            <a:ext cx="1008000" cy="1008000"/>
          </a:xfrm>
          <a:prstGeom prst="ellipse">
            <a:avLst/>
          </a:prstGeom>
          <a:solidFill>
            <a:schemeClr val="accent5">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91" name="Google Shape;291;p16"/>
          <p:cNvSpPr/>
          <p:nvPr/>
        </p:nvSpPr>
        <p:spPr>
          <a:xfrm>
            <a:off x="1649891" y="1780917"/>
            <a:ext cx="858420" cy="8584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92" name="Google Shape;292;p16"/>
          <p:cNvSpPr/>
          <p:nvPr/>
        </p:nvSpPr>
        <p:spPr>
          <a:xfrm>
            <a:off x="3648164" y="1851329"/>
            <a:ext cx="858420" cy="85842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93" name="Google Shape;293;p16"/>
          <p:cNvSpPr/>
          <p:nvPr/>
        </p:nvSpPr>
        <p:spPr>
          <a:xfrm>
            <a:off x="5579154" y="1855707"/>
            <a:ext cx="858420" cy="85842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94" name="Google Shape;294;p16"/>
          <p:cNvSpPr/>
          <p:nvPr/>
        </p:nvSpPr>
        <p:spPr>
          <a:xfrm>
            <a:off x="9779503" y="1849815"/>
            <a:ext cx="858420" cy="85842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95" name="Google Shape;295;p16"/>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rmAutofit fontScale="92500" lnSpcReduction="10000"/>
          </a:bodyPr>
          <a:lstStyle/>
          <a:p>
            <a:pPr indent="0" lvl="0" marL="0" rtl="0" algn="ctr">
              <a:lnSpc>
                <a:spcPct val="90000"/>
              </a:lnSpc>
              <a:spcBef>
                <a:spcPts val="0"/>
              </a:spcBef>
              <a:spcAft>
                <a:spcPts val="0"/>
              </a:spcAft>
              <a:buClr>
                <a:srgbClr val="262626"/>
              </a:buClr>
              <a:buSzPct val="100000"/>
              <a:buNone/>
            </a:pPr>
            <a:r>
              <a:rPr lang="en-US"/>
              <a:t>Gambaran Umum</a:t>
            </a:r>
            <a:endParaRPr/>
          </a:p>
        </p:txBody>
      </p:sp>
      <p:grpSp>
        <p:nvGrpSpPr>
          <p:cNvPr id="296" name="Google Shape;296;p16"/>
          <p:cNvGrpSpPr/>
          <p:nvPr/>
        </p:nvGrpSpPr>
        <p:grpSpPr>
          <a:xfrm>
            <a:off x="1461528" y="2691642"/>
            <a:ext cx="1403050" cy="2372067"/>
            <a:chOff x="6210996" y="1433695"/>
            <a:chExt cx="1712589" cy="1687542"/>
          </a:xfrm>
        </p:grpSpPr>
        <p:sp>
          <p:nvSpPr>
            <p:cNvPr id="297" name="Google Shape;297;p16"/>
            <p:cNvSpPr txBox="1"/>
            <p:nvPr/>
          </p:nvSpPr>
          <p:spPr>
            <a:xfrm>
              <a:off x="6210998" y="1433695"/>
              <a:ext cx="1712587" cy="328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Penentuan Sampel</a:t>
              </a:r>
              <a:endParaRPr b="1" sz="1200">
                <a:solidFill>
                  <a:srgbClr val="3F3F3F"/>
                </a:solidFill>
                <a:latin typeface="Arial"/>
                <a:ea typeface="Arial"/>
                <a:cs typeface="Arial"/>
                <a:sym typeface="Arial"/>
              </a:endParaRPr>
            </a:p>
          </p:txBody>
        </p:sp>
        <p:sp>
          <p:nvSpPr>
            <p:cNvPr id="298" name="Google Shape;298;p16"/>
            <p:cNvSpPr txBox="1"/>
            <p:nvPr/>
          </p:nvSpPr>
          <p:spPr>
            <a:xfrm>
              <a:off x="6210996" y="1730846"/>
              <a:ext cx="1712587" cy="13903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Arial"/>
                  <a:ea typeface="Arial"/>
                  <a:cs typeface="Arial"/>
                  <a:sym typeface="Arial"/>
                </a:rPr>
                <a:t>Proses akuisisi adalah proses pengambilan (</a:t>
              </a:r>
              <a:r>
                <a:rPr i="1" lang="en-US" sz="1100">
                  <a:solidFill>
                    <a:schemeClr val="dk1"/>
                  </a:solidFill>
                  <a:latin typeface="Arial"/>
                  <a:ea typeface="Arial"/>
                  <a:cs typeface="Arial"/>
                  <a:sym typeface="Arial"/>
                </a:rPr>
                <a:t>capturing</a:t>
              </a:r>
              <a:r>
                <a:rPr lang="en-US" sz="1100">
                  <a:solidFill>
                    <a:schemeClr val="dk1"/>
                  </a:solidFill>
                  <a:latin typeface="Arial"/>
                  <a:ea typeface="Arial"/>
                  <a:cs typeface="Arial"/>
                  <a:sym typeface="Arial"/>
                </a:rPr>
                <a:t>) citra dari suatu objek dalam hal ini citra pesisir laut. Mapping citra dilakukan dari citra remote sensing Satelit Landsat 8</a:t>
              </a:r>
              <a:endParaRPr sz="1100">
                <a:solidFill>
                  <a:srgbClr val="3F3F3F"/>
                </a:solidFill>
                <a:latin typeface="Arial"/>
                <a:ea typeface="Arial"/>
                <a:cs typeface="Arial"/>
                <a:sym typeface="Arial"/>
              </a:endParaRPr>
            </a:p>
          </p:txBody>
        </p:sp>
      </p:grpSp>
      <p:grpSp>
        <p:nvGrpSpPr>
          <p:cNvPr id="299" name="Google Shape;299;p16"/>
          <p:cNvGrpSpPr/>
          <p:nvPr/>
        </p:nvGrpSpPr>
        <p:grpSpPr>
          <a:xfrm>
            <a:off x="3485155" y="2859329"/>
            <a:ext cx="1403050" cy="923330"/>
            <a:chOff x="6210996" y="1433695"/>
            <a:chExt cx="1712589" cy="656879"/>
          </a:xfrm>
        </p:grpSpPr>
        <p:sp>
          <p:nvSpPr>
            <p:cNvPr id="300" name="Google Shape;300;p16"/>
            <p:cNvSpPr txBox="1"/>
            <p:nvPr/>
          </p:nvSpPr>
          <p:spPr>
            <a:xfrm>
              <a:off x="6210998" y="1433695"/>
              <a:ext cx="1712587" cy="1970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595959"/>
                  </a:solidFill>
                  <a:latin typeface="Arial"/>
                  <a:ea typeface="Arial"/>
                  <a:cs typeface="Arial"/>
                  <a:sym typeface="Arial"/>
                </a:rPr>
                <a:t>Koreksi Citra</a:t>
              </a:r>
              <a:endParaRPr b="1" sz="1200">
                <a:solidFill>
                  <a:srgbClr val="595959"/>
                </a:solidFill>
                <a:latin typeface="Arial"/>
                <a:ea typeface="Arial"/>
                <a:cs typeface="Arial"/>
                <a:sym typeface="Arial"/>
              </a:endParaRPr>
            </a:p>
          </p:txBody>
        </p:sp>
        <p:sp>
          <p:nvSpPr>
            <p:cNvPr id="301" name="Google Shape;301;p16"/>
            <p:cNvSpPr txBox="1"/>
            <p:nvPr/>
          </p:nvSpPr>
          <p:spPr>
            <a:xfrm>
              <a:off x="6210996" y="1630759"/>
              <a:ext cx="1712587" cy="4598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595959"/>
                  </a:solidFill>
                  <a:latin typeface="Arial"/>
                  <a:ea typeface="Arial"/>
                  <a:cs typeface="Arial"/>
                  <a:sym typeface="Arial"/>
                </a:rPr>
                <a:t>Koreksi Radiometrik</a:t>
              </a:r>
              <a:endParaRPr sz="1200">
                <a:solidFill>
                  <a:srgbClr val="595959"/>
                </a:solidFill>
                <a:latin typeface="Arial"/>
                <a:ea typeface="Arial"/>
                <a:cs typeface="Arial"/>
                <a:sym typeface="Arial"/>
              </a:endParaRPr>
            </a:p>
            <a:p>
              <a:pPr indent="0" lvl="0" marL="0" marR="0" rtl="0" algn="l">
                <a:spcBef>
                  <a:spcPts val="0"/>
                </a:spcBef>
                <a:spcAft>
                  <a:spcPts val="0"/>
                </a:spcAft>
                <a:buNone/>
              </a:pPr>
              <a:r>
                <a:rPr lang="en-US" sz="1200">
                  <a:solidFill>
                    <a:srgbClr val="595959"/>
                  </a:solidFill>
                  <a:latin typeface="Arial"/>
                  <a:ea typeface="Arial"/>
                  <a:cs typeface="Arial"/>
                  <a:sym typeface="Arial"/>
                </a:rPr>
                <a:t>Koreksi Atmosfer</a:t>
              </a:r>
              <a:endParaRPr sz="1200">
                <a:solidFill>
                  <a:srgbClr val="595959"/>
                </a:solidFill>
                <a:latin typeface="Arial"/>
                <a:ea typeface="Arial"/>
                <a:cs typeface="Arial"/>
                <a:sym typeface="Arial"/>
              </a:endParaRPr>
            </a:p>
          </p:txBody>
        </p:sp>
      </p:grpSp>
      <p:grpSp>
        <p:nvGrpSpPr>
          <p:cNvPr id="302" name="Google Shape;302;p16"/>
          <p:cNvGrpSpPr/>
          <p:nvPr/>
        </p:nvGrpSpPr>
        <p:grpSpPr>
          <a:xfrm>
            <a:off x="5349354" y="2856267"/>
            <a:ext cx="1462296" cy="923329"/>
            <a:chOff x="6210996" y="1433696"/>
            <a:chExt cx="1784906" cy="656877"/>
          </a:xfrm>
        </p:grpSpPr>
        <p:sp>
          <p:nvSpPr>
            <p:cNvPr id="303" name="Google Shape;303;p16"/>
            <p:cNvSpPr txBox="1"/>
            <p:nvPr/>
          </p:nvSpPr>
          <p:spPr>
            <a:xfrm>
              <a:off x="6283315" y="1433696"/>
              <a:ext cx="1712587" cy="1970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Preprocessing</a:t>
              </a:r>
              <a:endParaRPr b="1" sz="1200">
                <a:solidFill>
                  <a:srgbClr val="3F3F3F"/>
                </a:solidFill>
                <a:latin typeface="Arial"/>
                <a:ea typeface="Arial"/>
                <a:cs typeface="Arial"/>
                <a:sym typeface="Arial"/>
              </a:endParaRPr>
            </a:p>
          </p:txBody>
        </p:sp>
        <p:sp>
          <p:nvSpPr>
            <p:cNvPr id="304" name="Google Shape;304;p16"/>
            <p:cNvSpPr txBox="1"/>
            <p:nvPr/>
          </p:nvSpPr>
          <p:spPr>
            <a:xfrm>
              <a:off x="6210996" y="1630759"/>
              <a:ext cx="1712587" cy="4598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Pansharpening</a:t>
              </a:r>
              <a:endParaRPr sz="1200">
                <a:solidFill>
                  <a:srgbClr val="3F3F3F"/>
                </a:solidFill>
                <a:latin typeface="Arial"/>
                <a:ea typeface="Arial"/>
                <a:cs typeface="Arial"/>
                <a:sym typeface="Arial"/>
              </a:endParaRPr>
            </a:p>
            <a:p>
              <a:pPr indent="-171450" lvl="0" marL="171450" marR="0" rtl="0" algn="l">
                <a:spcBef>
                  <a:spcPts val="0"/>
                </a:spcBef>
                <a:spcAft>
                  <a:spcPts val="0"/>
                </a:spcAft>
                <a:buClr>
                  <a:srgbClr val="3F3F3F"/>
                </a:buClr>
                <a:buSzPts val="1200"/>
                <a:buFont typeface="Arial"/>
                <a:buChar char="-"/>
              </a:pPr>
              <a:r>
                <a:rPr lang="en-US" sz="1200">
                  <a:solidFill>
                    <a:srgbClr val="3F3F3F"/>
                  </a:solidFill>
                  <a:latin typeface="Arial"/>
                  <a:ea typeface="Arial"/>
                  <a:cs typeface="Arial"/>
                  <a:sym typeface="Arial"/>
                </a:rPr>
                <a:t>Brovey</a:t>
              </a:r>
              <a:endParaRPr sz="1200">
                <a:solidFill>
                  <a:srgbClr val="3F3F3F"/>
                </a:solidFill>
                <a:latin typeface="Arial"/>
                <a:ea typeface="Arial"/>
                <a:cs typeface="Arial"/>
                <a:sym typeface="Arial"/>
              </a:endParaRPr>
            </a:p>
            <a:p>
              <a:pPr indent="-171450" lvl="0" marL="171450" marR="0" rtl="0" algn="l">
                <a:spcBef>
                  <a:spcPts val="0"/>
                </a:spcBef>
                <a:spcAft>
                  <a:spcPts val="0"/>
                </a:spcAft>
                <a:buClr>
                  <a:srgbClr val="3F3F3F"/>
                </a:buClr>
                <a:buSzPts val="1200"/>
                <a:buFont typeface="Arial"/>
                <a:buChar char="-"/>
              </a:pPr>
              <a:r>
                <a:rPr lang="en-US" sz="1200">
                  <a:solidFill>
                    <a:srgbClr val="3F3F3F"/>
                  </a:solidFill>
                  <a:latin typeface="Arial"/>
                  <a:ea typeface="Arial"/>
                  <a:cs typeface="Arial"/>
                  <a:sym typeface="Arial"/>
                </a:rPr>
                <a:t>IHS</a:t>
              </a:r>
              <a:endParaRPr sz="1200">
                <a:solidFill>
                  <a:srgbClr val="3F3F3F"/>
                </a:solidFill>
                <a:latin typeface="Arial"/>
                <a:ea typeface="Arial"/>
                <a:cs typeface="Arial"/>
                <a:sym typeface="Arial"/>
              </a:endParaRPr>
            </a:p>
          </p:txBody>
        </p:sp>
      </p:grpSp>
      <p:grpSp>
        <p:nvGrpSpPr>
          <p:cNvPr id="305" name="Google Shape;305;p16"/>
          <p:cNvGrpSpPr/>
          <p:nvPr/>
        </p:nvGrpSpPr>
        <p:grpSpPr>
          <a:xfrm>
            <a:off x="7469726" y="2883161"/>
            <a:ext cx="1403050" cy="738664"/>
            <a:chOff x="6210996" y="1433695"/>
            <a:chExt cx="1712589" cy="525503"/>
          </a:xfrm>
        </p:grpSpPr>
        <p:sp>
          <p:nvSpPr>
            <p:cNvPr id="306" name="Google Shape;306;p16"/>
            <p:cNvSpPr txBox="1"/>
            <p:nvPr/>
          </p:nvSpPr>
          <p:spPr>
            <a:xfrm>
              <a:off x="6210998" y="1433695"/>
              <a:ext cx="1712587" cy="1970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Identifikasi </a:t>
              </a:r>
              <a:endParaRPr b="1" sz="1200">
                <a:solidFill>
                  <a:srgbClr val="3F3F3F"/>
                </a:solidFill>
                <a:latin typeface="Arial"/>
                <a:ea typeface="Arial"/>
                <a:cs typeface="Arial"/>
                <a:sym typeface="Arial"/>
              </a:endParaRPr>
            </a:p>
          </p:txBody>
        </p:sp>
        <p:sp>
          <p:nvSpPr>
            <p:cNvPr id="307" name="Google Shape;307;p16"/>
            <p:cNvSpPr txBox="1"/>
            <p:nvPr/>
          </p:nvSpPr>
          <p:spPr>
            <a:xfrm>
              <a:off x="6210996" y="1630759"/>
              <a:ext cx="1712587" cy="328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Algoritma Lyzenga</a:t>
              </a:r>
              <a:endParaRPr sz="1200">
                <a:solidFill>
                  <a:srgbClr val="3F3F3F"/>
                </a:solidFill>
                <a:latin typeface="Arial"/>
                <a:ea typeface="Arial"/>
                <a:cs typeface="Arial"/>
                <a:sym typeface="Arial"/>
              </a:endParaRPr>
            </a:p>
          </p:txBody>
        </p:sp>
      </p:grpSp>
      <p:grpSp>
        <p:nvGrpSpPr>
          <p:cNvPr id="308" name="Google Shape;308;p16"/>
          <p:cNvGrpSpPr/>
          <p:nvPr/>
        </p:nvGrpSpPr>
        <p:grpSpPr>
          <a:xfrm>
            <a:off x="9516579" y="2922471"/>
            <a:ext cx="1403050" cy="923330"/>
            <a:chOff x="6210996" y="1433695"/>
            <a:chExt cx="1712589" cy="656879"/>
          </a:xfrm>
        </p:grpSpPr>
        <p:sp>
          <p:nvSpPr>
            <p:cNvPr id="309" name="Google Shape;309;p16"/>
            <p:cNvSpPr txBox="1"/>
            <p:nvPr/>
          </p:nvSpPr>
          <p:spPr>
            <a:xfrm>
              <a:off x="6210998" y="1433695"/>
              <a:ext cx="1712587" cy="1970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Klasifikasi</a:t>
              </a:r>
              <a:endParaRPr b="1" sz="1200">
                <a:solidFill>
                  <a:srgbClr val="3F3F3F"/>
                </a:solidFill>
                <a:latin typeface="Arial"/>
                <a:ea typeface="Arial"/>
                <a:cs typeface="Arial"/>
                <a:sym typeface="Arial"/>
              </a:endParaRPr>
            </a:p>
          </p:txBody>
        </p:sp>
        <p:sp>
          <p:nvSpPr>
            <p:cNvPr id="310" name="Google Shape;310;p16"/>
            <p:cNvSpPr txBox="1"/>
            <p:nvPr/>
          </p:nvSpPr>
          <p:spPr>
            <a:xfrm>
              <a:off x="6210996" y="1630759"/>
              <a:ext cx="1712587" cy="4598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Klasifikasi Tak terbimbing,</a:t>
              </a:r>
              <a:endParaRPr/>
            </a:p>
            <a:p>
              <a:pPr indent="0" lvl="0" marL="0" marR="0" rtl="0" algn="l">
                <a:spcBef>
                  <a:spcPts val="0"/>
                </a:spcBef>
                <a:spcAft>
                  <a:spcPts val="0"/>
                </a:spcAft>
                <a:buNone/>
              </a:pPr>
              <a:r>
                <a:rPr lang="en-US" sz="1200">
                  <a:solidFill>
                    <a:srgbClr val="3F3F3F"/>
                  </a:solidFill>
                  <a:latin typeface="Arial"/>
                  <a:ea typeface="Arial"/>
                  <a:cs typeface="Arial"/>
                  <a:sym typeface="Arial"/>
                </a:rPr>
                <a:t>Analisis Citra</a:t>
              </a:r>
              <a:endParaRPr sz="1200">
                <a:solidFill>
                  <a:srgbClr val="3F3F3F"/>
                </a:solidFill>
                <a:latin typeface="Arial"/>
                <a:ea typeface="Arial"/>
                <a:cs typeface="Arial"/>
                <a:sym typeface="Arial"/>
              </a:endParaRPr>
            </a:p>
          </p:txBody>
        </p:sp>
      </p:grpSp>
      <p:sp>
        <p:nvSpPr>
          <p:cNvPr id="311" name="Google Shape;311;p16"/>
          <p:cNvSpPr/>
          <p:nvPr/>
        </p:nvSpPr>
        <p:spPr>
          <a:xfrm>
            <a:off x="7738856" y="1851635"/>
            <a:ext cx="858420" cy="85842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7"/>
          <p:cNvSpPr/>
          <p:nvPr/>
        </p:nvSpPr>
        <p:spPr>
          <a:xfrm>
            <a:off x="0" y="0"/>
            <a:ext cx="1742303" cy="6858000"/>
          </a:xfrm>
          <a:prstGeom prst="rect">
            <a:avLst/>
          </a:prstGeom>
          <a:gradFill>
            <a:gsLst>
              <a:gs pos="0">
                <a:schemeClr val="accent1"/>
              </a:gs>
              <a:gs pos="33000">
                <a:schemeClr val="accent2"/>
              </a:gs>
              <a:gs pos="66000">
                <a:schemeClr val="accent3"/>
              </a:gs>
              <a:gs pos="96000">
                <a:schemeClr val="accent4"/>
              </a:gs>
              <a:gs pos="100000">
                <a:schemeClr val="accent4"/>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pic>
        <p:nvPicPr>
          <p:cNvPr id="317" name="Google Shape;317;p17"/>
          <p:cNvPicPr preferRelativeResize="0"/>
          <p:nvPr/>
        </p:nvPicPr>
        <p:blipFill rotWithShape="1">
          <a:blip r:embed="rId3">
            <a:alphaModFix/>
          </a:blip>
          <a:srcRect b="0" l="0" r="0" t="0"/>
          <a:stretch/>
        </p:blipFill>
        <p:spPr>
          <a:xfrm>
            <a:off x="5852379" y="641455"/>
            <a:ext cx="3038475" cy="2971800"/>
          </a:xfrm>
          <a:prstGeom prst="rect">
            <a:avLst/>
          </a:prstGeom>
          <a:noFill/>
          <a:ln>
            <a:noFill/>
          </a:ln>
        </p:spPr>
      </p:pic>
      <p:sp>
        <p:nvSpPr>
          <p:cNvPr id="318" name="Google Shape;318;p17"/>
          <p:cNvSpPr/>
          <p:nvPr/>
        </p:nvSpPr>
        <p:spPr>
          <a:xfrm>
            <a:off x="6373836" y="1582234"/>
            <a:ext cx="858129" cy="956603"/>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319" name="Google Shape;319;p17"/>
          <p:cNvCxnSpPr>
            <a:stCxn id="318" idx="0"/>
          </p:cNvCxnSpPr>
          <p:nvPr/>
        </p:nvCxnSpPr>
        <p:spPr>
          <a:xfrm flipH="1" rot="10800000">
            <a:off x="6802900" y="921034"/>
            <a:ext cx="2778300" cy="661200"/>
          </a:xfrm>
          <a:prstGeom prst="straightConnector1">
            <a:avLst/>
          </a:prstGeom>
          <a:noFill/>
          <a:ln cap="flat" cmpd="sng" w="12700">
            <a:solidFill>
              <a:srgbClr val="FF0000"/>
            </a:solidFill>
            <a:prstDash val="solid"/>
            <a:miter lim="800000"/>
            <a:headEnd len="sm" w="sm" type="none"/>
            <a:tailEnd len="sm" w="sm" type="none"/>
          </a:ln>
        </p:spPr>
      </p:cxnSp>
      <p:cxnSp>
        <p:nvCxnSpPr>
          <p:cNvPr id="320" name="Google Shape;320;p17"/>
          <p:cNvCxnSpPr>
            <a:stCxn id="318" idx="2"/>
          </p:cNvCxnSpPr>
          <p:nvPr/>
        </p:nvCxnSpPr>
        <p:spPr>
          <a:xfrm>
            <a:off x="6802900" y="2538837"/>
            <a:ext cx="2609400" cy="661200"/>
          </a:xfrm>
          <a:prstGeom prst="straightConnector1">
            <a:avLst/>
          </a:prstGeom>
          <a:noFill/>
          <a:ln cap="flat" cmpd="sng" w="9525">
            <a:solidFill>
              <a:srgbClr val="FF0000"/>
            </a:solidFill>
            <a:prstDash val="solid"/>
            <a:miter lim="800000"/>
            <a:headEnd len="sm" w="sm" type="none"/>
            <a:tailEnd len="sm" w="sm" type="none"/>
          </a:ln>
        </p:spPr>
      </p:cxnSp>
      <p:pic>
        <p:nvPicPr>
          <p:cNvPr id="321" name="Google Shape;321;p17"/>
          <p:cNvPicPr preferRelativeResize="0"/>
          <p:nvPr/>
        </p:nvPicPr>
        <p:blipFill rotWithShape="1">
          <a:blip r:embed="rId4">
            <a:alphaModFix/>
          </a:blip>
          <a:srcRect b="12714" l="39348" r="41895" t="37816"/>
          <a:stretch/>
        </p:blipFill>
        <p:spPr>
          <a:xfrm>
            <a:off x="9412311" y="921173"/>
            <a:ext cx="2450269" cy="2412365"/>
          </a:xfrm>
          <a:prstGeom prst="rect">
            <a:avLst/>
          </a:prstGeom>
          <a:noFill/>
          <a:ln>
            <a:noFill/>
          </a:ln>
        </p:spPr>
      </p:pic>
      <p:graphicFrame>
        <p:nvGraphicFramePr>
          <p:cNvPr id="322" name="Google Shape;322;p17"/>
          <p:cNvGraphicFramePr/>
          <p:nvPr/>
        </p:nvGraphicFramePr>
        <p:xfrm>
          <a:off x="6096000" y="4747787"/>
          <a:ext cx="3000000" cy="3000000"/>
        </p:xfrm>
        <a:graphic>
          <a:graphicData uri="http://schemas.openxmlformats.org/drawingml/2006/table">
            <a:tbl>
              <a:tblPr bandRow="1" firstCol="1" firstRow="1">
                <a:noFill/>
                <a:tableStyleId>{614836DD-3264-4828-BDD0-96545CC25AC5}</a:tableStyleId>
              </a:tblPr>
              <a:tblGrid>
                <a:gridCol w="873750"/>
                <a:gridCol w="874400"/>
                <a:gridCol w="874400"/>
                <a:gridCol w="874400"/>
                <a:gridCol w="874400"/>
                <a:gridCol w="874400"/>
              </a:tblGrid>
              <a:tr h="152400">
                <a:tc>
                  <a:txBody>
                    <a:bodyPr/>
                    <a:lstStyle/>
                    <a:p>
                      <a:pPr indent="0" lvl="0" marL="0" marR="0" rtl="0" algn="just">
                        <a:lnSpc>
                          <a:spcPct val="150000"/>
                        </a:lnSpc>
                        <a:spcBef>
                          <a:spcPts val="0"/>
                        </a:spcBef>
                        <a:spcAft>
                          <a:spcPts val="0"/>
                        </a:spcAft>
                        <a:buNone/>
                      </a:pPr>
                      <a:r>
                        <a:rPr lang="en-US" sz="1200" u="none" cap="none" strike="noStrike"/>
                        <a:t>ID</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Lokasi</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Tahun</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Samp_id</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lng</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lat</a:t>
                      </a:r>
                      <a:endParaRPr sz="1100" u="none" cap="none" strike="noStrike">
                        <a:latin typeface="Calibri"/>
                        <a:ea typeface="Calibri"/>
                        <a:cs typeface="Calibri"/>
                        <a:sym typeface="Calibri"/>
                      </a:endParaRPr>
                    </a:p>
                  </a:txBody>
                  <a:tcPr marT="0" marB="0" marR="68575" marL="68575"/>
                </a:tc>
              </a:tr>
              <a:tr h="152400">
                <a:tc>
                  <a:txBody>
                    <a:bodyPr/>
                    <a:lstStyle/>
                    <a:p>
                      <a:pPr indent="0" lvl="0" marL="0" marR="0" rtl="0" algn="just">
                        <a:lnSpc>
                          <a:spcPct val="150000"/>
                        </a:lnSpc>
                        <a:spcBef>
                          <a:spcPts val="0"/>
                        </a:spcBef>
                        <a:spcAft>
                          <a:spcPts val="0"/>
                        </a:spcAft>
                        <a:buNone/>
                      </a:pPr>
                      <a:r>
                        <a:rPr lang="en-US" sz="1200" u="none" cap="none" strike="noStrike"/>
                        <a:t>282</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Makasar</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2018</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MKSC12</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119.3403</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-5.1222</a:t>
                      </a:r>
                      <a:endParaRPr sz="1100" u="none" cap="none" strike="noStrike">
                        <a:latin typeface="Calibri"/>
                        <a:ea typeface="Calibri"/>
                        <a:cs typeface="Calibri"/>
                        <a:sym typeface="Calibri"/>
                      </a:endParaRPr>
                    </a:p>
                  </a:txBody>
                  <a:tcPr marT="0" marB="0" marR="68575" marL="68575"/>
                </a:tc>
              </a:tr>
              <a:tr h="152400">
                <a:tc>
                  <a:txBody>
                    <a:bodyPr/>
                    <a:lstStyle/>
                    <a:p>
                      <a:pPr indent="0" lvl="0" marL="0" marR="0" rtl="0" algn="just">
                        <a:lnSpc>
                          <a:spcPct val="150000"/>
                        </a:lnSpc>
                        <a:spcBef>
                          <a:spcPts val="0"/>
                        </a:spcBef>
                        <a:spcAft>
                          <a:spcPts val="0"/>
                        </a:spcAft>
                        <a:buNone/>
                      </a:pPr>
                      <a:r>
                        <a:rPr lang="en-US" sz="1200" u="none" cap="none" strike="noStrike"/>
                        <a:t>281</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Makasar</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2018</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MKSC11</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119.3534</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-5.0528</a:t>
                      </a:r>
                      <a:endParaRPr sz="1100" u="none" cap="none" strike="noStrike">
                        <a:latin typeface="Calibri"/>
                        <a:ea typeface="Calibri"/>
                        <a:cs typeface="Calibri"/>
                        <a:sym typeface="Calibri"/>
                      </a:endParaRPr>
                    </a:p>
                  </a:txBody>
                  <a:tcPr marT="0" marB="0" marR="68575" marL="68575"/>
                </a:tc>
              </a:tr>
              <a:tr h="152400">
                <a:tc>
                  <a:txBody>
                    <a:bodyPr/>
                    <a:lstStyle/>
                    <a:p>
                      <a:pPr indent="0" lvl="0" marL="0" marR="0" rtl="0" algn="just">
                        <a:lnSpc>
                          <a:spcPct val="150000"/>
                        </a:lnSpc>
                        <a:spcBef>
                          <a:spcPts val="0"/>
                        </a:spcBef>
                        <a:spcAft>
                          <a:spcPts val="0"/>
                        </a:spcAft>
                        <a:buNone/>
                      </a:pPr>
                      <a:r>
                        <a:rPr lang="en-US" sz="1200" u="none" cap="none" strike="noStrike"/>
                        <a:t>280</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Makasar</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2018</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MKSC10</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119.3163</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-5.0786</a:t>
                      </a:r>
                      <a:endParaRPr sz="1100" u="none" cap="none" strike="noStrike">
                        <a:latin typeface="Calibri"/>
                        <a:ea typeface="Calibri"/>
                        <a:cs typeface="Calibri"/>
                        <a:sym typeface="Calibri"/>
                      </a:endParaRPr>
                    </a:p>
                  </a:txBody>
                  <a:tcPr marT="0" marB="0" marR="68575" marL="68575"/>
                </a:tc>
              </a:tr>
              <a:tr h="152400">
                <a:tc>
                  <a:txBody>
                    <a:bodyPr/>
                    <a:lstStyle/>
                    <a:p>
                      <a:pPr indent="0" lvl="0" marL="0" marR="0" rtl="0" algn="just">
                        <a:lnSpc>
                          <a:spcPct val="150000"/>
                        </a:lnSpc>
                        <a:spcBef>
                          <a:spcPts val="0"/>
                        </a:spcBef>
                        <a:spcAft>
                          <a:spcPts val="0"/>
                        </a:spcAft>
                        <a:buNone/>
                      </a:pPr>
                      <a:r>
                        <a:rPr lang="en-US" sz="1200" u="none" cap="none" strike="noStrike"/>
                        <a:t>279</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Makasar</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2018</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MKSC09</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119.3272</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-5.0417</a:t>
                      </a:r>
                      <a:endParaRPr sz="1100" u="none" cap="none" strike="noStrike">
                        <a:latin typeface="Calibri"/>
                        <a:ea typeface="Calibri"/>
                        <a:cs typeface="Calibri"/>
                        <a:sym typeface="Calibri"/>
                      </a:endParaRPr>
                    </a:p>
                  </a:txBody>
                  <a:tcPr marT="0" marB="0" marR="68575" marL="68575"/>
                </a:tc>
              </a:tr>
              <a:tr h="152400">
                <a:tc>
                  <a:txBody>
                    <a:bodyPr/>
                    <a:lstStyle/>
                    <a:p>
                      <a:pPr indent="0" lvl="0" marL="0" marR="0" rtl="0" algn="just">
                        <a:lnSpc>
                          <a:spcPct val="150000"/>
                        </a:lnSpc>
                        <a:spcBef>
                          <a:spcPts val="0"/>
                        </a:spcBef>
                        <a:spcAft>
                          <a:spcPts val="0"/>
                        </a:spcAft>
                        <a:buNone/>
                      </a:pPr>
                      <a:r>
                        <a:rPr lang="en-US" sz="1200" u="none" cap="none" strike="noStrike"/>
                        <a:t>277</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Makasar</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2018</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MKSC07</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119.3253</a:t>
                      </a:r>
                      <a:endParaRPr sz="1100" u="none" cap="none" strike="noStrike">
                        <a:latin typeface="Calibri"/>
                        <a:ea typeface="Calibri"/>
                        <a:cs typeface="Calibri"/>
                        <a:sym typeface="Calibri"/>
                      </a:endParaRPr>
                    </a:p>
                  </a:txBody>
                  <a:tcPr marT="0" marB="0" marR="68575" marL="68575"/>
                </a:tc>
                <a:tc>
                  <a:txBody>
                    <a:bodyPr/>
                    <a:lstStyle/>
                    <a:p>
                      <a:pPr indent="0" lvl="0" marL="0" marR="0" rtl="0" algn="just">
                        <a:lnSpc>
                          <a:spcPct val="150000"/>
                        </a:lnSpc>
                        <a:spcBef>
                          <a:spcPts val="0"/>
                        </a:spcBef>
                        <a:spcAft>
                          <a:spcPts val="0"/>
                        </a:spcAft>
                        <a:buNone/>
                      </a:pPr>
                      <a:r>
                        <a:rPr lang="en-US" sz="1200" u="none" cap="none" strike="noStrike"/>
                        <a:t>-5.0184</a:t>
                      </a:r>
                      <a:endParaRPr sz="1100" u="none" cap="none" strike="noStrike">
                        <a:latin typeface="Calibri"/>
                        <a:ea typeface="Calibri"/>
                        <a:cs typeface="Calibri"/>
                        <a:sym typeface="Calibri"/>
                      </a:endParaRPr>
                    </a:p>
                  </a:txBody>
                  <a:tcPr marT="0" marB="0" marR="68575" marL="68575"/>
                </a:tc>
              </a:tr>
            </a:tbl>
          </a:graphicData>
        </a:graphic>
      </p:graphicFrame>
      <p:sp>
        <p:nvSpPr>
          <p:cNvPr id="323" name="Google Shape;323;p17"/>
          <p:cNvSpPr txBox="1"/>
          <p:nvPr/>
        </p:nvSpPr>
        <p:spPr>
          <a:xfrm>
            <a:off x="2293034" y="787533"/>
            <a:ext cx="3037888" cy="53553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Kriteria Sampel</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daerah pesisir, </a:t>
            </a:r>
            <a:endParaRPr/>
          </a:p>
          <a:p>
            <a:pPr indent="-342900" lvl="0" marL="342900" marR="0" rtl="0" algn="l">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adanya terumbu karang,</a:t>
            </a:r>
            <a:endParaRPr/>
          </a:p>
          <a:p>
            <a:pPr indent="-342900" lvl="0" marL="342900" marR="0" rtl="0" algn="l">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adanya data lapangan sehingga pada proses validasi bisa digunakan sebagai data pembanding. </a:t>
            </a:r>
            <a:endParaRPr/>
          </a:p>
          <a:p>
            <a:pPr indent="-342900" lvl="0" marL="342900" marR="0" rtl="0" algn="l">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Kualitas dari Citra Satelit Landsat 8 juga harus diperhatikan antara lain, tidak terdapat </a:t>
            </a:r>
            <a:r>
              <a:rPr i="1" lang="en-US" sz="1800">
                <a:solidFill>
                  <a:schemeClr val="dk1"/>
                </a:solidFill>
                <a:latin typeface="Arial"/>
                <a:ea typeface="Arial"/>
                <a:cs typeface="Arial"/>
                <a:sym typeface="Arial"/>
              </a:rPr>
              <a:t>noise </a:t>
            </a:r>
            <a:r>
              <a:rPr lang="en-US" sz="1800">
                <a:solidFill>
                  <a:schemeClr val="dk1"/>
                </a:solidFill>
                <a:latin typeface="Arial"/>
                <a:ea typeface="Arial"/>
                <a:cs typeface="Arial"/>
                <a:sym typeface="Arial"/>
              </a:rPr>
              <a:t>berupa tutupan awan </a:t>
            </a:r>
            <a:endParaRPr/>
          </a:p>
          <a:p>
            <a:pPr indent="-342900" lvl="0" marL="342900" marR="0" rtl="0" algn="l">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tahun dari citra sesuai dengan data pembanding dari web CRMIS.</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18"/>
          <p:cNvSpPr/>
          <p:nvPr/>
        </p:nvSpPr>
        <p:spPr>
          <a:xfrm>
            <a:off x="0" y="0"/>
            <a:ext cx="1742303" cy="6858000"/>
          </a:xfrm>
          <a:prstGeom prst="rect">
            <a:avLst/>
          </a:prstGeom>
          <a:gradFill>
            <a:gsLst>
              <a:gs pos="0">
                <a:schemeClr val="accent1"/>
              </a:gs>
              <a:gs pos="33000">
                <a:schemeClr val="accent2"/>
              </a:gs>
              <a:gs pos="66000">
                <a:schemeClr val="accent3"/>
              </a:gs>
              <a:gs pos="96000">
                <a:schemeClr val="accent4"/>
              </a:gs>
              <a:gs pos="100000">
                <a:schemeClr val="accent4"/>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pic>
        <p:nvPicPr>
          <p:cNvPr id="329" name="Google Shape;329;p18"/>
          <p:cNvPicPr preferRelativeResize="0"/>
          <p:nvPr/>
        </p:nvPicPr>
        <p:blipFill rotWithShape="1">
          <a:blip r:embed="rId3">
            <a:alphaModFix/>
          </a:blip>
          <a:srcRect b="0" l="0" r="0" t="0"/>
          <a:stretch/>
        </p:blipFill>
        <p:spPr>
          <a:xfrm>
            <a:off x="3262141" y="1045699"/>
            <a:ext cx="2600960" cy="2449195"/>
          </a:xfrm>
          <a:prstGeom prst="rect">
            <a:avLst/>
          </a:prstGeom>
          <a:noFill/>
          <a:ln>
            <a:noFill/>
          </a:ln>
        </p:spPr>
      </p:pic>
      <p:pic>
        <p:nvPicPr>
          <p:cNvPr id="330" name="Google Shape;330;p18"/>
          <p:cNvPicPr preferRelativeResize="0"/>
          <p:nvPr/>
        </p:nvPicPr>
        <p:blipFill rotWithShape="1">
          <a:blip r:embed="rId4">
            <a:alphaModFix/>
          </a:blip>
          <a:srcRect b="0" l="0" r="0" t="0"/>
          <a:stretch/>
        </p:blipFill>
        <p:spPr>
          <a:xfrm>
            <a:off x="7555475" y="1045699"/>
            <a:ext cx="2647950" cy="1837690"/>
          </a:xfrm>
          <a:prstGeom prst="rect">
            <a:avLst/>
          </a:prstGeom>
          <a:noFill/>
          <a:ln>
            <a:noFill/>
          </a:ln>
        </p:spPr>
      </p:pic>
      <p:pic>
        <p:nvPicPr>
          <p:cNvPr id="331" name="Google Shape;331;p18"/>
          <p:cNvPicPr preferRelativeResize="0"/>
          <p:nvPr/>
        </p:nvPicPr>
        <p:blipFill rotWithShape="1">
          <a:blip r:embed="rId5">
            <a:alphaModFix/>
          </a:blip>
          <a:srcRect b="0" l="0" r="0" t="0"/>
          <a:stretch/>
        </p:blipFill>
        <p:spPr>
          <a:xfrm>
            <a:off x="7555475" y="4754830"/>
            <a:ext cx="3076575" cy="1895475"/>
          </a:xfrm>
          <a:prstGeom prst="rect">
            <a:avLst/>
          </a:prstGeom>
          <a:noFill/>
          <a:ln>
            <a:noFill/>
          </a:ln>
        </p:spPr>
      </p:pic>
      <p:pic>
        <p:nvPicPr>
          <p:cNvPr id="332" name="Google Shape;332;p18"/>
          <p:cNvPicPr preferRelativeResize="0"/>
          <p:nvPr/>
        </p:nvPicPr>
        <p:blipFill rotWithShape="1">
          <a:blip r:embed="rId6">
            <a:alphaModFix/>
          </a:blip>
          <a:srcRect b="0" l="0" r="0" t="0"/>
          <a:stretch/>
        </p:blipFill>
        <p:spPr>
          <a:xfrm>
            <a:off x="7569543" y="3169749"/>
            <a:ext cx="3114675" cy="1609725"/>
          </a:xfrm>
          <a:prstGeom prst="rect">
            <a:avLst/>
          </a:prstGeom>
          <a:noFill/>
          <a:ln>
            <a:noFill/>
          </a:ln>
        </p:spPr>
      </p:pic>
      <p:sp>
        <p:nvSpPr>
          <p:cNvPr id="333" name="Google Shape;333;p18"/>
          <p:cNvSpPr/>
          <p:nvPr/>
        </p:nvSpPr>
        <p:spPr>
          <a:xfrm>
            <a:off x="4895556" y="1363150"/>
            <a:ext cx="225083" cy="267286"/>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334" name="Google Shape;334;p18"/>
          <p:cNvCxnSpPr/>
          <p:nvPr/>
        </p:nvCxnSpPr>
        <p:spPr>
          <a:xfrm flipH="1" rot="10800000">
            <a:off x="5008098" y="1045699"/>
            <a:ext cx="2547377" cy="317451"/>
          </a:xfrm>
          <a:prstGeom prst="straightConnector1">
            <a:avLst/>
          </a:prstGeom>
          <a:noFill/>
          <a:ln cap="flat" cmpd="sng" w="9525">
            <a:solidFill>
              <a:srgbClr val="FF0000"/>
            </a:solidFill>
            <a:prstDash val="solid"/>
            <a:miter lim="800000"/>
            <a:headEnd len="sm" w="sm" type="none"/>
            <a:tailEnd len="sm" w="sm" type="none"/>
          </a:ln>
        </p:spPr>
      </p:cxnSp>
      <p:cxnSp>
        <p:nvCxnSpPr>
          <p:cNvPr id="335" name="Google Shape;335;p18"/>
          <p:cNvCxnSpPr>
            <a:stCxn id="333" idx="2"/>
          </p:cNvCxnSpPr>
          <p:nvPr/>
        </p:nvCxnSpPr>
        <p:spPr>
          <a:xfrm>
            <a:off x="5008097" y="1630436"/>
            <a:ext cx="2601000" cy="1253100"/>
          </a:xfrm>
          <a:prstGeom prst="straightConnector1">
            <a:avLst/>
          </a:prstGeom>
          <a:noFill/>
          <a:ln cap="flat" cmpd="sng" w="9525">
            <a:solidFill>
              <a:srgbClr val="FF0000"/>
            </a:solidFill>
            <a:prstDash val="solid"/>
            <a:miter lim="800000"/>
            <a:headEnd len="sm" w="sm" type="none"/>
            <a:tailEnd len="sm" w="sm" type="none"/>
          </a:ln>
        </p:spPr>
      </p:cxnSp>
      <p:sp>
        <p:nvSpPr>
          <p:cNvPr id="336" name="Google Shape;336;p18"/>
          <p:cNvSpPr/>
          <p:nvPr/>
        </p:nvSpPr>
        <p:spPr>
          <a:xfrm rot="-5400000">
            <a:off x="3225483" y="3148120"/>
            <a:ext cx="2449193" cy="4114293"/>
          </a:xfrm>
          <a:prstGeom prst="rect">
            <a:avLst/>
          </a:prstGeom>
          <a:gradFill>
            <a:gsLst>
              <a:gs pos="0">
                <a:schemeClr val="accent1"/>
              </a:gs>
              <a:gs pos="33000">
                <a:schemeClr val="accent2"/>
              </a:gs>
              <a:gs pos="67000">
                <a:srgbClr val="2CB8AE">
                  <a:alpha val="69803"/>
                </a:srgbClr>
              </a:gs>
              <a:gs pos="100000">
                <a:srgbClr val="239ED2">
                  <a:alpha val="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37" name="Google Shape;337;p18"/>
          <p:cNvPicPr preferRelativeResize="0"/>
          <p:nvPr/>
        </p:nvPicPr>
        <p:blipFill rotWithShape="1">
          <a:blip r:embed="rId7">
            <a:alphaModFix/>
          </a:blip>
          <a:srcRect b="0" l="0" r="0" t="0"/>
          <a:stretch/>
        </p:blipFill>
        <p:spPr>
          <a:xfrm>
            <a:off x="2770905" y="4311747"/>
            <a:ext cx="3404382" cy="1800665"/>
          </a:xfrm>
          <a:prstGeom prst="rect">
            <a:avLst/>
          </a:prstGeom>
          <a:noFill/>
          <a:ln>
            <a:noFill/>
          </a:ln>
        </p:spPr>
      </p:pic>
      <p:sp>
        <p:nvSpPr>
          <p:cNvPr id="338" name="Google Shape;338;p18"/>
          <p:cNvSpPr txBox="1"/>
          <p:nvPr/>
        </p:nvSpPr>
        <p:spPr>
          <a:xfrm>
            <a:off x="2138289" y="225083"/>
            <a:ext cx="458606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Arial"/>
                <a:ea typeface="Arial"/>
                <a:cs typeface="Arial"/>
                <a:sym typeface="Arial"/>
              </a:rPr>
              <a:t>Klasifikasi</a:t>
            </a:r>
            <a:endParaRPr sz="3600">
              <a:solidFill>
                <a:schemeClr val="dk1"/>
              </a:solidFill>
              <a:latin typeface="Arial"/>
              <a:ea typeface="Arial"/>
              <a:cs typeface="Arial"/>
              <a:sym typeface="Arial"/>
            </a:endParaRPr>
          </a:p>
        </p:txBody>
      </p:sp>
      <p:sp>
        <p:nvSpPr>
          <p:cNvPr id="339" name="Google Shape;339;p18"/>
          <p:cNvSpPr/>
          <p:nvPr/>
        </p:nvSpPr>
        <p:spPr>
          <a:xfrm>
            <a:off x="6724357" y="4460789"/>
            <a:ext cx="294281" cy="294041"/>
          </a:xfrm>
          <a:prstGeom prst="lef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0" name="Google Shape;340;p18"/>
          <p:cNvSpPr/>
          <p:nvPr/>
        </p:nvSpPr>
        <p:spPr>
          <a:xfrm>
            <a:off x="7203989" y="605481"/>
            <a:ext cx="3571103" cy="6153665"/>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19"/>
          <p:cNvSpPr/>
          <p:nvPr/>
        </p:nvSpPr>
        <p:spPr>
          <a:xfrm>
            <a:off x="0" y="0"/>
            <a:ext cx="1742303" cy="6858000"/>
          </a:xfrm>
          <a:prstGeom prst="rect">
            <a:avLst/>
          </a:prstGeom>
          <a:gradFill>
            <a:gsLst>
              <a:gs pos="0">
                <a:schemeClr val="accent1"/>
              </a:gs>
              <a:gs pos="33000">
                <a:schemeClr val="accent2"/>
              </a:gs>
              <a:gs pos="66000">
                <a:schemeClr val="accent3"/>
              </a:gs>
              <a:gs pos="96000">
                <a:schemeClr val="accent4"/>
              </a:gs>
              <a:gs pos="100000">
                <a:schemeClr val="accent4"/>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46" name="Google Shape;346;p19"/>
          <p:cNvSpPr txBox="1"/>
          <p:nvPr/>
        </p:nvSpPr>
        <p:spPr>
          <a:xfrm>
            <a:off x="2138289" y="225083"/>
            <a:ext cx="458606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Arial"/>
                <a:ea typeface="Arial"/>
                <a:cs typeface="Arial"/>
                <a:sym typeface="Arial"/>
              </a:rPr>
              <a:t>Analisis Citra</a:t>
            </a:r>
            <a:endParaRPr/>
          </a:p>
        </p:txBody>
      </p:sp>
      <p:sp>
        <p:nvSpPr>
          <p:cNvPr id="347" name="Google Shape;347;p19"/>
          <p:cNvSpPr txBox="1"/>
          <p:nvPr/>
        </p:nvSpPr>
        <p:spPr>
          <a:xfrm>
            <a:off x="2014151" y="1322173"/>
            <a:ext cx="9863598" cy="2677656"/>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AutoNum type="arabicPeriod"/>
            </a:pPr>
            <a:r>
              <a:rPr lang="en-US" sz="2400">
                <a:solidFill>
                  <a:schemeClr val="dk1"/>
                </a:solidFill>
                <a:latin typeface="Arial"/>
                <a:ea typeface="Arial"/>
                <a:cs typeface="Arial"/>
                <a:sym typeface="Arial"/>
              </a:rPr>
              <a:t>Analisis Pansharpening</a:t>
            </a:r>
            <a:endParaRPr sz="2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Nilai min dan max citra</a:t>
            </a:r>
            <a:endParaRPr sz="2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Nilai Mean</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Nilai Standard deviasi</a:t>
            </a:r>
            <a:endParaRPr sz="2400">
              <a:solidFill>
                <a:schemeClr val="dk1"/>
              </a:solidFill>
              <a:latin typeface="Arial"/>
              <a:ea typeface="Arial"/>
              <a:cs typeface="Arial"/>
              <a:sym typeface="Arial"/>
            </a:endParaRPr>
          </a:p>
          <a:p>
            <a:pPr indent="-133350" lvl="0" marL="28575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latin typeface="Arial"/>
                <a:ea typeface="Arial"/>
                <a:cs typeface="Arial"/>
                <a:sym typeface="Arial"/>
              </a:rPr>
              <a:t>2. Analisis Lyzenga</a:t>
            </a:r>
            <a:endParaRPr sz="2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Memvalidasi hasil dengan membandingkan dengan data di lapangan</a:t>
            </a:r>
            <a:endParaRPr sz="24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89" name="Google Shape;89;p2"/>
          <p:cNvSpPr/>
          <p:nvPr/>
        </p:nvSpPr>
        <p:spPr>
          <a:xfrm>
            <a:off x="3850105" y="469226"/>
            <a:ext cx="8341895" cy="5919536"/>
          </a:xfrm>
          <a:prstGeom prst="rect">
            <a:avLst/>
          </a:prstGeom>
          <a:solidFill>
            <a:schemeClr val="lt1">
              <a:alpha val="8784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0" name="Google Shape;90;p2"/>
          <p:cNvSpPr txBox="1"/>
          <p:nvPr/>
        </p:nvSpPr>
        <p:spPr>
          <a:xfrm>
            <a:off x="4290352" y="602061"/>
            <a:ext cx="6191673" cy="92333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5400">
                <a:solidFill>
                  <a:schemeClr val="dk1"/>
                </a:solidFill>
                <a:latin typeface="Arial"/>
                <a:ea typeface="Arial"/>
                <a:cs typeface="Arial"/>
                <a:sym typeface="Arial"/>
              </a:rPr>
              <a:t>Konten</a:t>
            </a:r>
            <a:endParaRPr sz="5400">
              <a:solidFill>
                <a:schemeClr val="dk1"/>
              </a:solidFill>
              <a:latin typeface="Arial"/>
              <a:ea typeface="Arial"/>
              <a:cs typeface="Arial"/>
              <a:sym typeface="Arial"/>
            </a:endParaRPr>
          </a:p>
        </p:txBody>
      </p:sp>
      <p:grpSp>
        <p:nvGrpSpPr>
          <p:cNvPr id="91" name="Google Shape;91;p2"/>
          <p:cNvGrpSpPr/>
          <p:nvPr/>
        </p:nvGrpSpPr>
        <p:grpSpPr>
          <a:xfrm>
            <a:off x="4717485" y="1690188"/>
            <a:ext cx="5465788" cy="935590"/>
            <a:chOff x="5812355" y="1666120"/>
            <a:chExt cx="5465788" cy="935590"/>
          </a:xfrm>
        </p:grpSpPr>
        <p:grpSp>
          <p:nvGrpSpPr>
            <p:cNvPr id="92" name="Google Shape;92;p2"/>
            <p:cNvGrpSpPr/>
            <p:nvPr/>
          </p:nvGrpSpPr>
          <p:grpSpPr>
            <a:xfrm>
              <a:off x="6751979" y="1666120"/>
              <a:ext cx="4526164" cy="935590"/>
              <a:chOff x="6751979" y="1666120"/>
              <a:chExt cx="4526164" cy="935590"/>
            </a:xfrm>
          </p:grpSpPr>
          <p:sp>
            <p:nvSpPr>
              <p:cNvPr id="93" name="Google Shape;93;p2"/>
              <p:cNvSpPr txBox="1"/>
              <p:nvPr/>
            </p:nvSpPr>
            <p:spPr>
              <a:xfrm>
                <a:off x="6770451" y="2140045"/>
                <a:ext cx="450769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Latar belakang, Tujuan, Manfaat dan Batasan Masalah</a:t>
                </a:r>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94" name="Google Shape;94;p2"/>
              <p:cNvSpPr txBox="1"/>
              <p:nvPr/>
            </p:nvSpPr>
            <p:spPr>
              <a:xfrm>
                <a:off x="6751979" y="1666120"/>
                <a:ext cx="4507692" cy="507831"/>
              </a:xfrm>
              <a:prstGeom prst="rect">
                <a:avLst/>
              </a:prstGeom>
              <a:noFill/>
              <a:ln>
                <a:noFill/>
              </a:ln>
            </p:spPr>
            <p:txBody>
              <a:bodyPr anchorCtr="0" anchor="t" bIns="45700" lIns="108000" spcFirstLastPara="1" rIns="108000" wrap="square" tIns="45700">
                <a:spAutoFit/>
              </a:bodyPr>
              <a:lstStyle/>
              <a:p>
                <a:pPr indent="0" lvl="0" marL="0" marR="0" rtl="0" algn="l">
                  <a:spcBef>
                    <a:spcPts val="0"/>
                  </a:spcBef>
                  <a:spcAft>
                    <a:spcPts val="0"/>
                  </a:spcAft>
                  <a:buNone/>
                </a:pPr>
                <a:r>
                  <a:rPr b="1" lang="en-US" sz="2700">
                    <a:solidFill>
                      <a:schemeClr val="dk1"/>
                    </a:solidFill>
                    <a:latin typeface="Arial"/>
                    <a:ea typeface="Arial"/>
                    <a:cs typeface="Arial"/>
                    <a:sym typeface="Arial"/>
                  </a:rPr>
                  <a:t>Pendahuluan</a:t>
                </a:r>
                <a:endParaRPr b="1" sz="2700">
                  <a:solidFill>
                    <a:schemeClr val="dk1"/>
                  </a:solidFill>
                  <a:latin typeface="Arial"/>
                  <a:ea typeface="Arial"/>
                  <a:cs typeface="Arial"/>
                  <a:sym typeface="Arial"/>
                </a:endParaRPr>
              </a:p>
            </p:txBody>
          </p:sp>
        </p:grpSp>
        <p:sp>
          <p:nvSpPr>
            <p:cNvPr id="95" name="Google Shape;95;p2"/>
            <p:cNvSpPr txBox="1"/>
            <p:nvPr/>
          </p:nvSpPr>
          <p:spPr>
            <a:xfrm>
              <a:off x="5812355" y="1675118"/>
              <a:ext cx="958096" cy="830997"/>
            </a:xfrm>
            <a:prstGeom prst="rect">
              <a:avLst/>
            </a:prstGeom>
            <a:noFill/>
            <a:ln>
              <a:noFill/>
            </a:ln>
          </p:spPr>
          <p:txBody>
            <a:bodyPr anchorCtr="0" anchor="t" bIns="45700" lIns="108000" spcFirstLastPara="1" rIns="108000" wrap="square" tIns="45700">
              <a:spAutoFit/>
            </a:bodyPr>
            <a:lstStyle/>
            <a:p>
              <a:pPr indent="0" lvl="0" marL="0" marR="0" rtl="0" algn="ctr">
                <a:spcBef>
                  <a:spcPts val="0"/>
                </a:spcBef>
                <a:spcAft>
                  <a:spcPts val="0"/>
                </a:spcAft>
                <a:buNone/>
              </a:pPr>
              <a:r>
                <a:rPr b="1" lang="en-US" sz="4800">
                  <a:solidFill>
                    <a:schemeClr val="dk1"/>
                  </a:solidFill>
                  <a:latin typeface="Arial"/>
                  <a:ea typeface="Arial"/>
                  <a:cs typeface="Arial"/>
                  <a:sym typeface="Arial"/>
                </a:rPr>
                <a:t>01</a:t>
              </a:r>
              <a:endParaRPr b="1" sz="4800">
                <a:solidFill>
                  <a:schemeClr val="dk1"/>
                </a:solidFill>
                <a:latin typeface="Arial"/>
                <a:ea typeface="Arial"/>
                <a:cs typeface="Arial"/>
                <a:sym typeface="Arial"/>
              </a:endParaRPr>
            </a:p>
          </p:txBody>
        </p:sp>
      </p:grpSp>
      <p:grpSp>
        <p:nvGrpSpPr>
          <p:cNvPr id="96" name="Google Shape;96;p2"/>
          <p:cNvGrpSpPr/>
          <p:nvPr/>
        </p:nvGrpSpPr>
        <p:grpSpPr>
          <a:xfrm>
            <a:off x="4699013" y="2841804"/>
            <a:ext cx="5465788" cy="935590"/>
            <a:chOff x="5812355" y="1666120"/>
            <a:chExt cx="5465788" cy="935590"/>
          </a:xfrm>
        </p:grpSpPr>
        <p:grpSp>
          <p:nvGrpSpPr>
            <p:cNvPr id="97" name="Google Shape;97;p2"/>
            <p:cNvGrpSpPr/>
            <p:nvPr/>
          </p:nvGrpSpPr>
          <p:grpSpPr>
            <a:xfrm>
              <a:off x="6751979" y="1666120"/>
              <a:ext cx="4526164" cy="935590"/>
              <a:chOff x="6751979" y="1666120"/>
              <a:chExt cx="4526164" cy="935590"/>
            </a:xfrm>
          </p:grpSpPr>
          <p:sp>
            <p:nvSpPr>
              <p:cNvPr id="98" name="Google Shape;98;p2"/>
              <p:cNvSpPr txBox="1"/>
              <p:nvPr/>
            </p:nvSpPr>
            <p:spPr>
              <a:xfrm>
                <a:off x="6770451" y="2140045"/>
                <a:ext cx="450769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Refrensi Penelitian, sumber data, tinjauan pustaka</a:t>
                </a:r>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99" name="Google Shape;99;p2"/>
              <p:cNvSpPr txBox="1"/>
              <p:nvPr/>
            </p:nvSpPr>
            <p:spPr>
              <a:xfrm>
                <a:off x="6751979" y="1666120"/>
                <a:ext cx="4507692" cy="507831"/>
              </a:xfrm>
              <a:prstGeom prst="rect">
                <a:avLst/>
              </a:prstGeom>
              <a:noFill/>
              <a:ln>
                <a:noFill/>
              </a:ln>
            </p:spPr>
            <p:txBody>
              <a:bodyPr anchorCtr="0" anchor="t" bIns="45700" lIns="108000" spcFirstLastPara="1" rIns="108000" wrap="square" tIns="45700">
                <a:spAutoFit/>
              </a:bodyPr>
              <a:lstStyle/>
              <a:p>
                <a:pPr indent="0" lvl="0" marL="0" marR="0" rtl="0" algn="l">
                  <a:spcBef>
                    <a:spcPts val="0"/>
                  </a:spcBef>
                  <a:spcAft>
                    <a:spcPts val="0"/>
                  </a:spcAft>
                  <a:buNone/>
                </a:pPr>
                <a:r>
                  <a:rPr b="1" lang="en-US" sz="2700">
                    <a:solidFill>
                      <a:schemeClr val="dk1"/>
                    </a:solidFill>
                    <a:latin typeface="Arial"/>
                    <a:ea typeface="Arial"/>
                    <a:cs typeface="Arial"/>
                    <a:sym typeface="Arial"/>
                  </a:rPr>
                  <a:t>Kajian Pustaka</a:t>
                </a:r>
                <a:endParaRPr b="1" sz="2700">
                  <a:solidFill>
                    <a:schemeClr val="dk1"/>
                  </a:solidFill>
                  <a:latin typeface="Arial"/>
                  <a:ea typeface="Arial"/>
                  <a:cs typeface="Arial"/>
                  <a:sym typeface="Arial"/>
                </a:endParaRPr>
              </a:p>
            </p:txBody>
          </p:sp>
        </p:grpSp>
        <p:sp>
          <p:nvSpPr>
            <p:cNvPr id="100" name="Google Shape;100;p2"/>
            <p:cNvSpPr txBox="1"/>
            <p:nvPr/>
          </p:nvSpPr>
          <p:spPr>
            <a:xfrm>
              <a:off x="5812355" y="1675118"/>
              <a:ext cx="958096" cy="830997"/>
            </a:xfrm>
            <a:prstGeom prst="rect">
              <a:avLst/>
            </a:prstGeom>
            <a:noFill/>
            <a:ln>
              <a:noFill/>
            </a:ln>
          </p:spPr>
          <p:txBody>
            <a:bodyPr anchorCtr="0" anchor="t" bIns="45700" lIns="108000" spcFirstLastPara="1" rIns="108000" wrap="square" tIns="45700">
              <a:spAutoFit/>
            </a:bodyPr>
            <a:lstStyle/>
            <a:p>
              <a:pPr indent="0" lvl="0" marL="0" marR="0" rtl="0" algn="ctr">
                <a:spcBef>
                  <a:spcPts val="0"/>
                </a:spcBef>
                <a:spcAft>
                  <a:spcPts val="0"/>
                </a:spcAft>
                <a:buNone/>
              </a:pPr>
              <a:r>
                <a:rPr b="1" lang="en-US" sz="4800">
                  <a:solidFill>
                    <a:schemeClr val="dk1"/>
                  </a:solidFill>
                  <a:latin typeface="Arial"/>
                  <a:ea typeface="Arial"/>
                  <a:cs typeface="Arial"/>
                  <a:sym typeface="Arial"/>
                </a:rPr>
                <a:t>02</a:t>
              </a:r>
              <a:endParaRPr b="1" sz="4800">
                <a:solidFill>
                  <a:schemeClr val="dk1"/>
                </a:solidFill>
                <a:latin typeface="Arial"/>
                <a:ea typeface="Arial"/>
                <a:cs typeface="Arial"/>
                <a:sym typeface="Arial"/>
              </a:endParaRPr>
            </a:p>
          </p:txBody>
        </p:sp>
      </p:grpSp>
      <p:grpSp>
        <p:nvGrpSpPr>
          <p:cNvPr id="101" name="Google Shape;101;p2"/>
          <p:cNvGrpSpPr/>
          <p:nvPr/>
        </p:nvGrpSpPr>
        <p:grpSpPr>
          <a:xfrm>
            <a:off x="4680541" y="3993420"/>
            <a:ext cx="5465788" cy="910876"/>
            <a:chOff x="5812355" y="1666120"/>
            <a:chExt cx="5465788" cy="910876"/>
          </a:xfrm>
        </p:grpSpPr>
        <p:grpSp>
          <p:nvGrpSpPr>
            <p:cNvPr id="102" name="Google Shape;102;p2"/>
            <p:cNvGrpSpPr/>
            <p:nvPr/>
          </p:nvGrpSpPr>
          <p:grpSpPr>
            <a:xfrm>
              <a:off x="6751979" y="1666120"/>
              <a:ext cx="4526164" cy="910876"/>
              <a:chOff x="6751979" y="1666120"/>
              <a:chExt cx="4526164" cy="910876"/>
            </a:xfrm>
          </p:grpSpPr>
          <p:sp>
            <p:nvSpPr>
              <p:cNvPr id="103" name="Google Shape;103;p2"/>
              <p:cNvSpPr txBox="1"/>
              <p:nvPr/>
            </p:nvSpPr>
            <p:spPr>
              <a:xfrm>
                <a:off x="6770451" y="2115331"/>
                <a:ext cx="450769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Rancangan Penelitian, Penentuan Sumber Data, Kerangka berpikir dan Konsep Sistem.</a:t>
                </a:r>
                <a:endParaRPr sz="1200">
                  <a:solidFill>
                    <a:schemeClr val="dk1"/>
                  </a:solidFill>
                  <a:latin typeface="Arial"/>
                  <a:ea typeface="Arial"/>
                  <a:cs typeface="Arial"/>
                  <a:sym typeface="Arial"/>
                </a:endParaRPr>
              </a:p>
            </p:txBody>
          </p:sp>
          <p:sp>
            <p:nvSpPr>
              <p:cNvPr id="104" name="Google Shape;104;p2"/>
              <p:cNvSpPr txBox="1"/>
              <p:nvPr/>
            </p:nvSpPr>
            <p:spPr>
              <a:xfrm>
                <a:off x="6751979" y="1666120"/>
                <a:ext cx="4507692" cy="507831"/>
              </a:xfrm>
              <a:prstGeom prst="rect">
                <a:avLst/>
              </a:prstGeom>
              <a:noFill/>
              <a:ln>
                <a:noFill/>
              </a:ln>
            </p:spPr>
            <p:txBody>
              <a:bodyPr anchorCtr="0" anchor="t" bIns="45700" lIns="108000" spcFirstLastPara="1" rIns="108000" wrap="square" tIns="45700">
                <a:spAutoFit/>
              </a:bodyPr>
              <a:lstStyle/>
              <a:p>
                <a:pPr indent="0" lvl="0" marL="0" marR="0" rtl="0" algn="l">
                  <a:spcBef>
                    <a:spcPts val="0"/>
                  </a:spcBef>
                  <a:spcAft>
                    <a:spcPts val="0"/>
                  </a:spcAft>
                  <a:buNone/>
                </a:pPr>
                <a:r>
                  <a:rPr b="1" lang="en-US" sz="2700">
                    <a:solidFill>
                      <a:schemeClr val="dk1"/>
                    </a:solidFill>
                    <a:latin typeface="Arial"/>
                    <a:ea typeface="Arial"/>
                    <a:cs typeface="Arial"/>
                    <a:sym typeface="Arial"/>
                  </a:rPr>
                  <a:t>Metode Penelitian</a:t>
                </a:r>
                <a:endParaRPr b="1" sz="2700">
                  <a:solidFill>
                    <a:schemeClr val="dk1"/>
                  </a:solidFill>
                  <a:latin typeface="Arial"/>
                  <a:ea typeface="Arial"/>
                  <a:cs typeface="Arial"/>
                  <a:sym typeface="Arial"/>
                </a:endParaRPr>
              </a:p>
            </p:txBody>
          </p:sp>
        </p:grpSp>
        <p:sp>
          <p:nvSpPr>
            <p:cNvPr id="105" name="Google Shape;105;p2"/>
            <p:cNvSpPr txBox="1"/>
            <p:nvPr/>
          </p:nvSpPr>
          <p:spPr>
            <a:xfrm>
              <a:off x="5812355" y="1675118"/>
              <a:ext cx="958096" cy="830997"/>
            </a:xfrm>
            <a:prstGeom prst="rect">
              <a:avLst/>
            </a:prstGeom>
            <a:noFill/>
            <a:ln>
              <a:noFill/>
            </a:ln>
          </p:spPr>
          <p:txBody>
            <a:bodyPr anchorCtr="0" anchor="t" bIns="45700" lIns="108000" spcFirstLastPara="1" rIns="108000" wrap="square" tIns="45700">
              <a:spAutoFit/>
            </a:bodyPr>
            <a:lstStyle/>
            <a:p>
              <a:pPr indent="0" lvl="0" marL="0" marR="0" rtl="0" algn="ctr">
                <a:spcBef>
                  <a:spcPts val="0"/>
                </a:spcBef>
                <a:spcAft>
                  <a:spcPts val="0"/>
                </a:spcAft>
                <a:buNone/>
              </a:pPr>
              <a:r>
                <a:rPr b="1" lang="en-US" sz="4800">
                  <a:solidFill>
                    <a:schemeClr val="dk1"/>
                  </a:solidFill>
                  <a:latin typeface="Arial"/>
                  <a:ea typeface="Arial"/>
                  <a:cs typeface="Arial"/>
                  <a:sym typeface="Arial"/>
                </a:rPr>
                <a:t>03</a:t>
              </a:r>
              <a:endParaRPr b="1" sz="4800">
                <a:solidFill>
                  <a:schemeClr val="dk1"/>
                </a:solidFill>
                <a:latin typeface="Arial"/>
                <a:ea typeface="Arial"/>
                <a:cs typeface="Arial"/>
                <a:sym typeface="Arial"/>
              </a:endParaRPr>
            </a:p>
          </p:txBody>
        </p:sp>
      </p:grpSp>
      <p:grpSp>
        <p:nvGrpSpPr>
          <p:cNvPr id="106" name="Google Shape;106;p2"/>
          <p:cNvGrpSpPr/>
          <p:nvPr/>
        </p:nvGrpSpPr>
        <p:grpSpPr>
          <a:xfrm>
            <a:off x="4662069" y="5145036"/>
            <a:ext cx="5465788" cy="839995"/>
            <a:chOff x="5812355" y="1666120"/>
            <a:chExt cx="5465788" cy="839995"/>
          </a:xfrm>
        </p:grpSpPr>
        <p:grpSp>
          <p:nvGrpSpPr>
            <p:cNvPr id="107" name="Google Shape;107;p2"/>
            <p:cNvGrpSpPr/>
            <p:nvPr/>
          </p:nvGrpSpPr>
          <p:grpSpPr>
            <a:xfrm>
              <a:off x="6751979" y="1666120"/>
              <a:ext cx="4526164" cy="726210"/>
              <a:chOff x="6751979" y="1666120"/>
              <a:chExt cx="4526164" cy="726210"/>
            </a:xfrm>
          </p:grpSpPr>
          <p:sp>
            <p:nvSpPr>
              <p:cNvPr id="108" name="Google Shape;108;p2"/>
              <p:cNvSpPr txBox="1"/>
              <p:nvPr/>
            </p:nvSpPr>
            <p:spPr>
              <a:xfrm>
                <a:off x="6770451" y="2115331"/>
                <a:ext cx="450769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Analisis Pansharpening dan Analisis Lyzenga.</a:t>
                </a:r>
                <a:endParaRPr sz="1200">
                  <a:solidFill>
                    <a:schemeClr val="dk1"/>
                  </a:solidFill>
                  <a:latin typeface="Arial"/>
                  <a:ea typeface="Arial"/>
                  <a:cs typeface="Arial"/>
                  <a:sym typeface="Arial"/>
                </a:endParaRPr>
              </a:p>
            </p:txBody>
          </p:sp>
          <p:sp>
            <p:nvSpPr>
              <p:cNvPr id="109" name="Google Shape;109;p2"/>
              <p:cNvSpPr txBox="1"/>
              <p:nvPr/>
            </p:nvSpPr>
            <p:spPr>
              <a:xfrm>
                <a:off x="6751979" y="1666120"/>
                <a:ext cx="4507692" cy="507831"/>
              </a:xfrm>
              <a:prstGeom prst="rect">
                <a:avLst/>
              </a:prstGeom>
              <a:noFill/>
              <a:ln>
                <a:noFill/>
              </a:ln>
            </p:spPr>
            <p:txBody>
              <a:bodyPr anchorCtr="0" anchor="t" bIns="45700" lIns="108000" spcFirstLastPara="1" rIns="108000" wrap="square" tIns="45700">
                <a:spAutoFit/>
              </a:bodyPr>
              <a:lstStyle/>
              <a:p>
                <a:pPr indent="0" lvl="0" marL="0" marR="0" rtl="0" algn="l">
                  <a:spcBef>
                    <a:spcPts val="0"/>
                  </a:spcBef>
                  <a:spcAft>
                    <a:spcPts val="0"/>
                  </a:spcAft>
                  <a:buNone/>
                </a:pPr>
                <a:r>
                  <a:rPr b="1" lang="en-US" sz="2700">
                    <a:solidFill>
                      <a:schemeClr val="dk1"/>
                    </a:solidFill>
                    <a:latin typeface="Arial"/>
                    <a:ea typeface="Arial"/>
                    <a:cs typeface="Arial"/>
                    <a:sym typeface="Arial"/>
                  </a:rPr>
                  <a:t>Hasil dan Pembahasan</a:t>
                </a:r>
                <a:endParaRPr b="1" sz="2700">
                  <a:solidFill>
                    <a:schemeClr val="dk1"/>
                  </a:solidFill>
                  <a:latin typeface="Arial"/>
                  <a:ea typeface="Arial"/>
                  <a:cs typeface="Arial"/>
                  <a:sym typeface="Arial"/>
                </a:endParaRPr>
              </a:p>
            </p:txBody>
          </p:sp>
        </p:grpSp>
        <p:sp>
          <p:nvSpPr>
            <p:cNvPr id="110" name="Google Shape;110;p2"/>
            <p:cNvSpPr txBox="1"/>
            <p:nvPr/>
          </p:nvSpPr>
          <p:spPr>
            <a:xfrm>
              <a:off x="5812355" y="1675118"/>
              <a:ext cx="958096" cy="830997"/>
            </a:xfrm>
            <a:prstGeom prst="rect">
              <a:avLst/>
            </a:prstGeom>
            <a:noFill/>
            <a:ln>
              <a:noFill/>
            </a:ln>
          </p:spPr>
          <p:txBody>
            <a:bodyPr anchorCtr="0" anchor="t" bIns="45700" lIns="108000" spcFirstLastPara="1" rIns="108000" wrap="square" tIns="45700">
              <a:spAutoFit/>
            </a:bodyPr>
            <a:lstStyle/>
            <a:p>
              <a:pPr indent="0" lvl="0" marL="0" marR="0" rtl="0" algn="ctr">
                <a:spcBef>
                  <a:spcPts val="0"/>
                </a:spcBef>
                <a:spcAft>
                  <a:spcPts val="0"/>
                </a:spcAft>
                <a:buNone/>
              </a:pPr>
              <a:r>
                <a:rPr b="1" lang="en-US" sz="4800">
                  <a:solidFill>
                    <a:schemeClr val="dk1"/>
                  </a:solidFill>
                  <a:latin typeface="Arial"/>
                  <a:ea typeface="Arial"/>
                  <a:cs typeface="Arial"/>
                  <a:sym typeface="Arial"/>
                </a:rPr>
                <a:t>04</a:t>
              </a:r>
              <a:endParaRPr b="1" sz="4800">
                <a:solidFill>
                  <a:schemeClr val="dk1"/>
                </a:solidFill>
                <a:latin typeface="Arial"/>
                <a:ea typeface="Arial"/>
                <a:cs typeface="Arial"/>
                <a:sym typeface="Arial"/>
              </a:endParaRPr>
            </a:p>
          </p:txBody>
        </p:sp>
      </p:grpSp>
      <p:grpSp>
        <p:nvGrpSpPr>
          <p:cNvPr id="111" name="Google Shape;111;p2"/>
          <p:cNvGrpSpPr/>
          <p:nvPr/>
        </p:nvGrpSpPr>
        <p:grpSpPr>
          <a:xfrm rot="5400000">
            <a:off x="9043736" y="3240510"/>
            <a:ext cx="5919538" cy="376988"/>
            <a:chOff x="4379494" y="697832"/>
            <a:chExt cx="2586787" cy="168442"/>
          </a:xfrm>
        </p:grpSpPr>
        <p:sp>
          <p:nvSpPr>
            <p:cNvPr id="112" name="Google Shape;112;p2"/>
            <p:cNvSpPr/>
            <p:nvPr/>
          </p:nvSpPr>
          <p:spPr>
            <a:xfrm>
              <a:off x="4379494" y="697832"/>
              <a:ext cx="517358" cy="16844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3" name="Google Shape;113;p2"/>
            <p:cNvSpPr/>
            <p:nvPr/>
          </p:nvSpPr>
          <p:spPr>
            <a:xfrm>
              <a:off x="4896852" y="697832"/>
              <a:ext cx="517358" cy="16844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4" name="Google Shape;114;p2"/>
            <p:cNvSpPr/>
            <p:nvPr/>
          </p:nvSpPr>
          <p:spPr>
            <a:xfrm>
              <a:off x="5414209" y="697832"/>
              <a:ext cx="517358" cy="16844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5" name="Google Shape;115;p2"/>
            <p:cNvSpPr/>
            <p:nvPr/>
          </p:nvSpPr>
          <p:spPr>
            <a:xfrm>
              <a:off x="5931566" y="697832"/>
              <a:ext cx="517358" cy="16844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6" name="Google Shape;116;p2"/>
            <p:cNvSpPr/>
            <p:nvPr/>
          </p:nvSpPr>
          <p:spPr>
            <a:xfrm>
              <a:off x="6448923" y="697832"/>
              <a:ext cx="517358" cy="16844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0"/>
          <p:cNvSpPr/>
          <p:nvPr/>
        </p:nvSpPr>
        <p:spPr>
          <a:xfrm>
            <a:off x="616449" y="0"/>
            <a:ext cx="3739794" cy="6873411"/>
          </a:xfrm>
          <a:prstGeom prst="rect">
            <a:avLst/>
          </a:prstGeom>
          <a:gradFill>
            <a:gsLst>
              <a:gs pos="0">
                <a:srgbClr val="82C650">
                  <a:alpha val="20000"/>
                </a:srgbClr>
              </a:gs>
              <a:gs pos="33000">
                <a:srgbClr val="5CBE7A">
                  <a:alpha val="40000"/>
                </a:srgbClr>
              </a:gs>
              <a:gs pos="67000">
                <a:srgbClr val="2CB8AE">
                  <a:alpha val="69803"/>
                </a:srgbClr>
              </a:gs>
              <a:gs pos="100000">
                <a:srgbClr val="239ED2">
                  <a:alpha val="4000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3" name="Google Shape;353;p20"/>
          <p:cNvSpPr txBox="1"/>
          <p:nvPr/>
        </p:nvSpPr>
        <p:spPr>
          <a:xfrm>
            <a:off x="616449" y="4929889"/>
            <a:ext cx="3739794" cy="769441"/>
          </a:xfrm>
          <a:prstGeom prst="rect">
            <a:avLst/>
          </a:prstGeom>
          <a:noFill/>
          <a:ln>
            <a:noFill/>
          </a:ln>
        </p:spPr>
        <p:txBody>
          <a:bodyPr anchorCtr="0" anchor="ctr" bIns="45700" lIns="91425" spcFirstLastPara="1" rIns="91425" wrap="square" tIns="45700">
            <a:spAutoFit/>
          </a:bodyPr>
          <a:lstStyle/>
          <a:p>
            <a:pPr indent="0" lvl="0" marL="0" marR="0" rtl="0" algn="just">
              <a:spcBef>
                <a:spcPts val="0"/>
              </a:spcBef>
              <a:spcAft>
                <a:spcPts val="0"/>
              </a:spcAft>
              <a:buNone/>
            </a:pPr>
            <a:r>
              <a:rPr b="1" lang="en-US" sz="4400">
                <a:solidFill>
                  <a:schemeClr val="lt1"/>
                </a:solidFill>
                <a:latin typeface="Arial"/>
                <a:ea typeface="Arial"/>
                <a:cs typeface="Arial"/>
                <a:sym typeface="Arial"/>
              </a:rPr>
              <a:t>Hasil dan</a:t>
            </a:r>
            <a:endParaRPr/>
          </a:p>
        </p:txBody>
      </p:sp>
      <p:sp>
        <p:nvSpPr>
          <p:cNvPr id="354" name="Google Shape;354;p20"/>
          <p:cNvSpPr txBox="1"/>
          <p:nvPr/>
        </p:nvSpPr>
        <p:spPr>
          <a:xfrm>
            <a:off x="616449" y="5893199"/>
            <a:ext cx="3739794" cy="584775"/>
          </a:xfrm>
          <a:prstGeom prst="rect">
            <a:avLst/>
          </a:prstGeom>
          <a:solidFill>
            <a:schemeClr val="lt1"/>
          </a:solidFill>
          <a:ln>
            <a:noFill/>
          </a:ln>
        </p:spPr>
        <p:txBody>
          <a:bodyPr anchorCtr="0" anchor="ctr" bIns="45700" lIns="91425" spcFirstLastPara="1" rIns="91425" wrap="square" tIns="45700">
            <a:spAutoFit/>
          </a:bodyPr>
          <a:lstStyle/>
          <a:p>
            <a:pPr indent="0" lvl="0" marL="0" marR="0" rtl="0" algn="just">
              <a:spcBef>
                <a:spcPts val="0"/>
              </a:spcBef>
              <a:spcAft>
                <a:spcPts val="0"/>
              </a:spcAft>
              <a:buNone/>
            </a:pPr>
            <a:r>
              <a:rPr b="1" lang="en-US" sz="3200">
                <a:solidFill>
                  <a:schemeClr val="accent4"/>
                </a:solidFill>
                <a:latin typeface="Arial"/>
                <a:ea typeface="Arial"/>
                <a:cs typeface="Arial"/>
                <a:sym typeface="Arial"/>
              </a:rPr>
              <a:t>Pembahasan</a:t>
            </a:r>
            <a:endParaRPr b="1" sz="3200">
              <a:solidFill>
                <a:schemeClr val="accent4"/>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1"/>
          <p:cNvSpPr txBox="1"/>
          <p:nvPr>
            <p:ph idx="12" type="sldNum"/>
          </p:nvPr>
        </p:nvSpPr>
        <p:spPr>
          <a:xfrm>
            <a:off x="11667200" y="5808300"/>
            <a:ext cx="524800" cy="5248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Clr>
                <a:schemeClr val="dk1"/>
              </a:buClr>
              <a:buSzPts val="1800"/>
              <a:buFont typeface="Arial"/>
              <a:buNone/>
            </a:pPr>
            <a:fld id="{00000000-1234-1234-1234-123412341234}" type="slidenum">
              <a:rPr lang="en-US"/>
              <a:t>‹#›</a:t>
            </a:fld>
            <a:endParaRPr/>
          </a:p>
        </p:txBody>
      </p:sp>
      <p:sp>
        <p:nvSpPr>
          <p:cNvPr id="360" name="Google Shape;360;p21"/>
          <p:cNvSpPr/>
          <p:nvPr/>
        </p:nvSpPr>
        <p:spPr>
          <a:xfrm>
            <a:off x="0" y="0"/>
            <a:ext cx="1742303" cy="6858000"/>
          </a:xfrm>
          <a:prstGeom prst="rect">
            <a:avLst/>
          </a:prstGeom>
          <a:gradFill>
            <a:gsLst>
              <a:gs pos="0">
                <a:schemeClr val="accent1"/>
              </a:gs>
              <a:gs pos="33000">
                <a:schemeClr val="accent2"/>
              </a:gs>
              <a:gs pos="66000">
                <a:schemeClr val="accent3"/>
              </a:gs>
              <a:gs pos="96000">
                <a:schemeClr val="accent4"/>
              </a:gs>
              <a:gs pos="100000">
                <a:schemeClr val="accent4"/>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pic>
        <p:nvPicPr>
          <p:cNvPr id="361" name="Google Shape;361;p21"/>
          <p:cNvPicPr preferRelativeResize="0"/>
          <p:nvPr/>
        </p:nvPicPr>
        <p:blipFill rotWithShape="1">
          <a:blip r:embed="rId3">
            <a:alphaModFix/>
          </a:blip>
          <a:srcRect b="0" l="0" r="0" t="0"/>
          <a:stretch/>
        </p:blipFill>
        <p:spPr>
          <a:xfrm>
            <a:off x="3207434" y="472243"/>
            <a:ext cx="2190846" cy="1729740"/>
          </a:xfrm>
          <a:prstGeom prst="rect">
            <a:avLst/>
          </a:prstGeom>
          <a:noFill/>
          <a:ln>
            <a:noFill/>
          </a:ln>
        </p:spPr>
      </p:pic>
      <p:pic>
        <p:nvPicPr>
          <p:cNvPr id="362" name="Google Shape;362;p21"/>
          <p:cNvPicPr preferRelativeResize="0"/>
          <p:nvPr/>
        </p:nvPicPr>
        <p:blipFill rotWithShape="1">
          <a:blip r:embed="rId4">
            <a:alphaModFix/>
          </a:blip>
          <a:srcRect b="0" l="0" r="0" t="0"/>
          <a:stretch/>
        </p:blipFill>
        <p:spPr>
          <a:xfrm>
            <a:off x="5950635" y="464623"/>
            <a:ext cx="2190846" cy="1729740"/>
          </a:xfrm>
          <a:prstGeom prst="rect">
            <a:avLst/>
          </a:prstGeom>
          <a:noFill/>
          <a:ln>
            <a:noFill/>
          </a:ln>
        </p:spPr>
      </p:pic>
      <p:pic>
        <p:nvPicPr>
          <p:cNvPr id="363" name="Google Shape;363;p21"/>
          <p:cNvPicPr preferRelativeResize="0"/>
          <p:nvPr/>
        </p:nvPicPr>
        <p:blipFill rotWithShape="1">
          <a:blip r:embed="rId5">
            <a:alphaModFix/>
          </a:blip>
          <a:srcRect b="0" l="0" r="0" t="0"/>
          <a:stretch/>
        </p:blipFill>
        <p:spPr>
          <a:xfrm>
            <a:off x="8706924" y="464623"/>
            <a:ext cx="2026725" cy="1671320"/>
          </a:xfrm>
          <a:prstGeom prst="rect">
            <a:avLst/>
          </a:prstGeom>
          <a:noFill/>
          <a:ln>
            <a:noFill/>
          </a:ln>
        </p:spPr>
      </p:pic>
      <p:pic>
        <p:nvPicPr>
          <p:cNvPr id="364" name="Google Shape;364;p21"/>
          <p:cNvPicPr preferRelativeResize="0"/>
          <p:nvPr/>
        </p:nvPicPr>
        <p:blipFill rotWithShape="1">
          <a:blip r:embed="rId6">
            <a:alphaModFix/>
          </a:blip>
          <a:srcRect b="0" l="0" r="0" t="0"/>
          <a:stretch/>
        </p:blipFill>
        <p:spPr>
          <a:xfrm>
            <a:off x="3207434" y="2586623"/>
            <a:ext cx="2264506" cy="1662430"/>
          </a:xfrm>
          <a:prstGeom prst="rect">
            <a:avLst/>
          </a:prstGeom>
          <a:noFill/>
          <a:ln>
            <a:noFill/>
          </a:ln>
        </p:spPr>
      </p:pic>
      <p:pic>
        <p:nvPicPr>
          <p:cNvPr id="365" name="Google Shape;365;p21"/>
          <p:cNvPicPr preferRelativeResize="0"/>
          <p:nvPr/>
        </p:nvPicPr>
        <p:blipFill rotWithShape="1">
          <a:blip r:embed="rId7">
            <a:alphaModFix/>
          </a:blip>
          <a:srcRect b="0" l="0" r="0" t="0"/>
          <a:stretch/>
        </p:blipFill>
        <p:spPr>
          <a:xfrm>
            <a:off x="5950635" y="2577733"/>
            <a:ext cx="2190846" cy="1671320"/>
          </a:xfrm>
          <a:prstGeom prst="rect">
            <a:avLst/>
          </a:prstGeom>
          <a:noFill/>
          <a:ln>
            <a:noFill/>
          </a:ln>
        </p:spPr>
      </p:pic>
      <p:pic>
        <p:nvPicPr>
          <p:cNvPr id="366" name="Google Shape;366;p21"/>
          <p:cNvPicPr preferRelativeResize="0"/>
          <p:nvPr/>
        </p:nvPicPr>
        <p:blipFill rotWithShape="1">
          <a:blip r:embed="rId8">
            <a:alphaModFix/>
          </a:blip>
          <a:srcRect b="0" l="0" r="0" t="0"/>
          <a:stretch/>
        </p:blipFill>
        <p:spPr>
          <a:xfrm>
            <a:off x="8706925" y="2586623"/>
            <a:ext cx="2026724" cy="1671320"/>
          </a:xfrm>
          <a:prstGeom prst="rect">
            <a:avLst/>
          </a:prstGeom>
          <a:noFill/>
          <a:ln>
            <a:noFill/>
          </a:ln>
        </p:spPr>
      </p:pic>
      <p:pic>
        <p:nvPicPr>
          <p:cNvPr id="367" name="Google Shape;367;p21"/>
          <p:cNvPicPr preferRelativeResize="0"/>
          <p:nvPr/>
        </p:nvPicPr>
        <p:blipFill rotWithShape="1">
          <a:blip r:embed="rId9">
            <a:alphaModFix/>
          </a:blip>
          <a:srcRect b="0" l="0" r="0" t="0"/>
          <a:stretch/>
        </p:blipFill>
        <p:spPr>
          <a:xfrm>
            <a:off x="3207434" y="4656017"/>
            <a:ext cx="2300701" cy="1729740"/>
          </a:xfrm>
          <a:prstGeom prst="rect">
            <a:avLst/>
          </a:prstGeom>
          <a:noFill/>
          <a:ln>
            <a:noFill/>
          </a:ln>
        </p:spPr>
      </p:pic>
      <p:pic>
        <p:nvPicPr>
          <p:cNvPr id="368" name="Google Shape;368;p21"/>
          <p:cNvPicPr preferRelativeResize="0"/>
          <p:nvPr/>
        </p:nvPicPr>
        <p:blipFill rotWithShape="1">
          <a:blip r:embed="rId10">
            <a:alphaModFix/>
          </a:blip>
          <a:srcRect b="0" l="0" r="0" t="0"/>
          <a:stretch/>
        </p:blipFill>
        <p:spPr>
          <a:xfrm>
            <a:off x="5950635" y="4673797"/>
            <a:ext cx="2190846" cy="1719580"/>
          </a:xfrm>
          <a:prstGeom prst="rect">
            <a:avLst/>
          </a:prstGeom>
          <a:noFill/>
          <a:ln>
            <a:noFill/>
          </a:ln>
        </p:spPr>
      </p:pic>
      <p:pic>
        <p:nvPicPr>
          <p:cNvPr id="369" name="Google Shape;369;p21"/>
          <p:cNvPicPr preferRelativeResize="0"/>
          <p:nvPr/>
        </p:nvPicPr>
        <p:blipFill rotWithShape="1">
          <a:blip r:embed="rId11">
            <a:alphaModFix/>
          </a:blip>
          <a:srcRect b="0" l="0" r="0" t="0"/>
          <a:stretch/>
        </p:blipFill>
        <p:spPr>
          <a:xfrm>
            <a:off x="8728513" y="4673797"/>
            <a:ext cx="2005136" cy="176784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2"/>
          <p:cNvSpPr txBox="1"/>
          <p:nvPr>
            <p:ph idx="12" type="sldNum"/>
          </p:nvPr>
        </p:nvSpPr>
        <p:spPr>
          <a:xfrm>
            <a:off x="11667200" y="5808300"/>
            <a:ext cx="524800" cy="5248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Clr>
                <a:schemeClr val="dk1"/>
              </a:buClr>
              <a:buSzPts val="1800"/>
              <a:buFont typeface="Arial"/>
              <a:buNone/>
            </a:pPr>
            <a:fld id="{00000000-1234-1234-1234-123412341234}" type="slidenum">
              <a:rPr lang="en-US"/>
              <a:t>‹#›</a:t>
            </a:fld>
            <a:endParaRPr/>
          </a:p>
        </p:txBody>
      </p:sp>
      <p:sp>
        <p:nvSpPr>
          <p:cNvPr id="375" name="Google Shape;375;p22"/>
          <p:cNvSpPr/>
          <p:nvPr/>
        </p:nvSpPr>
        <p:spPr>
          <a:xfrm>
            <a:off x="0" y="0"/>
            <a:ext cx="1742303" cy="6858000"/>
          </a:xfrm>
          <a:prstGeom prst="rect">
            <a:avLst/>
          </a:prstGeom>
          <a:gradFill>
            <a:gsLst>
              <a:gs pos="0">
                <a:schemeClr val="accent1"/>
              </a:gs>
              <a:gs pos="33000">
                <a:schemeClr val="accent2"/>
              </a:gs>
              <a:gs pos="66000">
                <a:schemeClr val="accent3"/>
              </a:gs>
              <a:gs pos="96000">
                <a:schemeClr val="accent4"/>
              </a:gs>
              <a:gs pos="100000">
                <a:schemeClr val="accent4"/>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aphicFrame>
        <p:nvGraphicFramePr>
          <p:cNvPr id="376" name="Google Shape;376;p22"/>
          <p:cNvGraphicFramePr/>
          <p:nvPr/>
        </p:nvGraphicFramePr>
        <p:xfrm>
          <a:off x="2024160" y="117265"/>
          <a:ext cx="3000000" cy="3000000"/>
        </p:xfrm>
        <a:graphic>
          <a:graphicData uri="http://schemas.openxmlformats.org/drawingml/2006/table">
            <a:tbl>
              <a:tblPr bandRow="1" firstCol="1" firstRow="1">
                <a:noFill/>
                <a:tableStyleId>{614836DD-3264-4828-BDD0-96545CC25AC5}</a:tableStyleId>
              </a:tblPr>
              <a:tblGrid>
                <a:gridCol w="337825"/>
                <a:gridCol w="3430900"/>
                <a:gridCol w="1477000"/>
              </a:tblGrid>
              <a:tr h="152400">
                <a:tc>
                  <a:txBody>
                    <a:bodyPr/>
                    <a:lstStyle/>
                    <a:p>
                      <a:pPr indent="0" lvl="0" marL="0" marR="0" rtl="0" algn="l">
                        <a:lnSpc>
                          <a:spcPct val="150000"/>
                        </a:lnSpc>
                        <a:spcBef>
                          <a:spcPts val="0"/>
                        </a:spcBef>
                        <a:spcAft>
                          <a:spcPts val="0"/>
                        </a:spcAft>
                        <a:buNone/>
                      </a:pPr>
                      <a:r>
                        <a:rPr lang="en-US" sz="1200" u="none" cap="none" strike="noStrike"/>
                        <a:t>No</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Nama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Jumlah Pixel</a:t>
                      </a:r>
                      <a:endParaRPr sz="1100" u="none" cap="none" strike="noStrike">
                        <a:latin typeface="Calibri"/>
                        <a:ea typeface="Calibri"/>
                        <a:cs typeface="Calibri"/>
                        <a:sym typeface="Calibri"/>
                      </a:endParaRPr>
                    </a:p>
                  </a:txBody>
                  <a:tcPr marT="0" marB="0" marR="68575" marL="68575"/>
                </a:tc>
              </a:tr>
              <a:tr h="152400">
                <a:tc>
                  <a:txBody>
                    <a:bodyPr/>
                    <a:lstStyle/>
                    <a:p>
                      <a:pPr indent="0" lvl="0" marL="0" marR="0" rtl="0" algn="l">
                        <a:lnSpc>
                          <a:spcPct val="150000"/>
                        </a:lnSpc>
                        <a:spcBef>
                          <a:spcPts val="0"/>
                        </a:spcBef>
                        <a:spcAft>
                          <a:spcPts val="0"/>
                        </a:spcAft>
                        <a:buNone/>
                      </a:pPr>
                      <a:r>
                        <a:rPr lang="en-US" sz="1200" u="none" cap="none" strike="noStrike"/>
                        <a:t>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Citra Multispektral P1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3477</a:t>
                      </a:r>
                      <a:endParaRPr sz="1100" u="none" cap="none" strike="noStrike">
                        <a:latin typeface="Calibri"/>
                        <a:ea typeface="Calibri"/>
                        <a:cs typeface="Calibri"/>
                        <a:sym typeface="Calibri"/>
                      </a:endParaRPr>
                    </a:p>
                  </a:txBody>
                  <a:tcPr marT="0" marB="0" marR="68575" marL="68575"/>
                </a:tc>
              </a:tr>
              <a:tr h="152400">
                <a:tc>
                  <a:txBody>
                    <a:bodyPr/>
                    <a:lstStyle/>
                    <a:p>
                      <a:pPr indent="0" lvl="0" marL="0" marR="0" rtl="0" algn="l">
                        <a:lnSpc>
                          <a:spcPct val="150000"/>
                        </a:lnSpc>
                        <a:spcBef>
                          <a:spcPts val="0"/>
                        </a:spcBef>
                        <a:spcAft>
                          <a:spcPts val="0"/>
                        </a:spcAft>
                        <a:buNone/>
                      </a:pPr>
                      <a:r>
                        <a:rPr lang="en-US" sz="1200" u="none" cap="none" strike="noStrike"/>
                        <a:t>2</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Citra Brovey P1 </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13573</a:t>
                      </a:r>
                      <a:endParaRPr sz="1100" u="none" cap="none" strike="noStrike">
                        <a:latin typeface="Calibri"/>
                        <a:ea typeface="Calibri"/>
                        <a:cs typeface="Calibri"/>
                        <a:sym typeface="Calibri"/>
                      </a:endParaRPr>
                    </a:p>
                  </a:txBody>
                  <a:tcPr marT="0" marB="0" marR="68575" marL="68575"/>
                </a:tc>
              </a:tr>
              <a:tr h="152400">
                <a:tc>
                  <a:txBody>
                    <a:bodyPr/>
                    <a:lstStyle/>
                    <a:p>
                      <a:pPr indent="0" lvl="0" marL="0" marR="0" rtl="0" algn="l">
                        <a:lnSpc>
                          <a:spcPct val="150000"/>
                        </a:lnSpc>
                        <a:spcBef>
                          <a:spcPts val="0"/>
                        </a:spcBef>
                        <a:spcAft>
                          <a:spcPts val="0"/>
                        </a:spcAft>
                        <a:buNone/>
                      </a:pPr>
                      <a:r>
                        <a:rPr lang="en-US" sz="1200" u="none" cap="none" strike="noStrike"/>
                        <a:t>3</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Citra IHS P1 </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13573</a:t>
                      </a:r>
                      <a:endParaRPr sz="1100" u="none" cap="none" strike="noStrike">
                        <a:latin typeface="Calibri"/>
                        <a:ea typeface="Calibri"/>
                        <a:cs typeface="Calibri"/>
                        <a:sym typeface="Calibri"/>
                      </a:endParaRPr>
                    </a:p>
                  </a:txBody>
                  <a:tcPr marT="0" marB="0" marR="68575" marL="68575"/>
                </a:tc>
              </a:tr>
              <a:tr h="152400">
                <a:tc>
                  <a:txBody>
                    <a:bodyPr/>
                    <a:lstStyle/>
                    <a:p>
                      <a:pPr indent="0" lvl="0" marL="0" marR="0" rtl="0" algn="l">
                        <a:lnSpc>
                          <a:spcPct val="150000"/>
                        </a:lnSpc>
                        <a:spcBef>
                          <a:spcPts val="0"/>
                        </a:spcBef>
                        <a:spcAft>
                          <a:spcPts val="0"/>
                        </a:spcAft>
                        <a:buNone/>
                      </a:pPr>
                      <a:r>
                        <a:rPr lang="en-US" sz="1200" u="none" cap="none" strike="noStrike"/>
                        <a:t>5</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Citra Multispektral P2</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6048</a:t>
                      </a:r>
                      <a:endParaRPr sz="1100" u="none" cap="none" strike="noStrike">
                        <a:latin typeface="Calibri"/>
                        <a:ea typeface="Calibri"/>
                        <a:cs typeface="Calibri"/>
                        <a:sym typeface="Calibri"/>
                      </a:endParaRPr>
                    </a:p>
                  </a:txBody>
                  <a:tcPr marT="0" marB="0" marR="68575" marL="68575"/>
                </a:tc>
              </a:tr>
              <a:tr h="152400">
                <a:tc>
                  <a:txBody>
                    <a:bodyPr/>
                    <a:lstStyle/>
                    <a:p>
                      <a:pPr indent="0" lvl="0" marL="0" marR="0" rtl="0" algn="l">
                        <a:lnSpc>
                          <a:spcPct val="150000"/>
                        </a:lnSpc>
                        <a:spcBef>
                          <a:spcPts val="0"/>
                        </a:spcBef>
                        <a:spcAft>
                          <a:spcPts val="0"/>
                        </a:spcAft>
                        <a:buNone/>
                      </a:pPr>
                      <a:r>
                        <a:rPr lang="en-US" sz="1200" u="none" cap="none" strike="noStrike"/>
                        <a:t>6</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Citra Brovey P2</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23904</a:t>
                      </a:r>
                      <a:endParaRPr sz="1100" u="none" cap="none" strike="noStrike">
                        <a:latin typeface="Calibri"/>
                        <a:ea typeface="Calibri"/>
                        <a:cs typeface="Calibri"/>
                        <a:sym typeface="Calibri"/>
                      </a:endParaRPr>
                    </a:p>
                  </a:txBody>
                  <a:tcPr marT="0" marB="0" marR="68575" marL="68575"/>
                </a:tc>
              </a:tr>
              <a:tr h="152400">
                <a:tc>
                  <a:txBody>
                    <a:bodyPr/>
                    <a:lstStyle/>
                    <a:p>
                      <a:pPr indent="0" lvl="0" marL="0" marR="0" rtl="0" algn="l">
                        <a:lnSpc>
                          <a:spcPct val="150000"/>
                        </a:lnSpc>
                        <a:spcBef>
                          <a:spcPts val="0"/>
                        </a:spcBef>
                        <a:spcAft>
                          <a:spcPts val="0"/>
                        </a:spcAft>
                        <a:buNone/>
                      </a:pPr>
                      <a:r>
                        <a:rPr lang="en-US" sz="1200" u="none" cap="none" strike="noStrike"/>
                        <a:t>7</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Citra IHS P2</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23904</a:t>
                      </a:r>
                      <a:endParaRPr sz="1100" u="none" cap="none" strike="noStrike">
                        <a:latin typeface="Calibri"/>
                        <a:ea typeface="Calibri"/>
                        <a:cs typeface="Calibri"/>
                        <a:sym typeface="Calibri"/>
                      </a:endParaRPr>
                    </a:p>
                  </a:txBody>
                  <a:tcPr marT="0" marB="0" marR="68575" marL="68575"/>
                </a:tc>
              </a:tr>
              <a:tr h="152400">
                <a:tc>
                  <a:txBody>
                    <a:bodyPr/>
                    <a:lstStyle/>
                    <a:p>
                      <a:pPr indent="0" lvl="0" marL="0" marR="0" rtl="0" algn="l">
                        <a:lnSpc>
                          <a:spcPct val="150000"/>
                        </a:lnSpc>
                        <a:spcBef>
                          <a:spcPts val="0"/>
                        </a:spcBef>
                        <a:spcAft>
                          <a:spcPts val="0"/>
                        </a:spcAft>
                        <a:buNone/>
                      </a:pPr>
                      <a:r>
                        <a:rPr lang="en-US" sz="1200" u="none" cap="none" strike="noStrike"/>
                        <a:t>9</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Citra Multispektral P3</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6916</a:t>
                      </a:r>
                      <a:endParaRPr sz="1100" u="none" cap="none" strike="noStrike">
                        <a:latin typeface="Calibri"/>
                        <a:ea typeface="Calibri"/>
                        <a:cs typeface="Calibri"/>
                        <a:sym typeface="Calibri"/>
                      </a:endParaRPr>
                    </a:p>
                  </a:txBody>
                  <a:tcPr marT="0" marB="0" marR="68575" marL="68575"/>
                </a:tc>
              </a:tr>
              <a:tr h="152400">
                <a:tc>
                  <a:txBody>
                    <a:bodyPr/>
                    <a:lstStyle/>
                    <a:p>
                      <a:pPr indent="0" lvl="0" marL="0" marR="0" rtl="0" algn="l">
                        <a:lnSpc>
                          <a:spcPct val="150000"/>
                        </a:lnSpc>
                        <a:spcBef>
                          <a:spcPts val="0"/>
                        </a:spcBef>
                        <a:spcAft>
                          <a:spcPts val="0"/>
                        </a:spcAft>
                        <a:buNone/>
                      </a:pPr>
                      <a:r>
                        <a:rPr lang="en-US" sz="1200" u="none" cap="none" strike="noStrike"/>
                        <a:t>10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Citra Brovey P3</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27331</a:t>
                      </a:r>
                      <a:endParaRPr sz="1100" u="none" cap="none" strike="noStrike">
                        <a:latin typeface="Calibri"/>
                        <a:ea typeface="Calibri"/>
                        <a:cs typeface="Calibri"/>
                        <a:sym typeface="Calibri"/>
                      </a:endParaRPr>
                    </a:p>
                  </a:txBody>
                  <a:tcPr marT="0" marB="0" marR="68575" marL="68575"/>
                </a:tc>
              </a:tr>
              <a:tr h="152400">
                <a:tc>
                  <a:txBody>
                    <a:bodyPr/>
                    <a:lstStyle/>
                    <a:p>
                      <a:pPr indent="0" lvl="0" marL="0" marR="0" rtl="0" algn="l">
                        <a:lnSpc>
                          <a:spcPct val="150000"/>
                        </a:lnSpc>
                        <a:spcBef>
                          <a:spcPts val="0"/>
                        </a:spcBef>
                        <a:spcAft>
                          <a:spcPts val="0"/>
                        </a:spcAft>
                        <a:buNone/>
                      </a:pPr>
                      <a:r>
                        <a:rPr lang="en-US" sz="1200" u="none" cap="none" strike="noStrike"/>
                        <a:t>11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Citra IHS P3</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27331</a:t>
                      </a:r>
                      <a:endParaRPr sz="1100" u="none" cap="none" strike="noStrike">
                        <a:latin typeface="Calibri"/>
                        <a:ea typeface="Calibri"/>
                        <a:cs typeface="Calibri"/>
                        <a:sym typeface="Calibri"/>
                      </a:endParaRPr>
                    </a:p>
                  </a:txBody>
                  <a:tcPr marT="0" marB="0" marR="68575" marL="68575"/>
                </a:tc>
              </a:tr>
            </a:tbl>
          </a:graphicData>
        </a:graphic>
      </p:graphicFrame>
      <p:graphicFrame>
        <p:nvGraphicFramePr>
          <p:cNvPr id="377" name="Google Shape;377;p22"/>
          <p:cNvGraphicFramePr/>
          <p:nvPr/>
        </p:nvGraphicFramePr>
        <p:xfrm>
          <a:off x="6839567" y="3312122"/>
          <a:ext cx="3000000" cy="3000000"/>
        </p:xfrm>
        <a:graphic>
          <a:graphicData uri="http://schemas.openxmlformats.org/drawingml/2006/table">
            <a:tbl>
              <a:tblPr bandRow="1" firstCol="1" firstRow="1">
                <a:noFill/>
                <a:tableStyleId>{614836DD-3264-4828-BDD0-96545CC25AC5}</a:tableStyleId>
              </a:tblPr>
              <a:tblGrid>
                <a:gridCol w="1764325"/>
                <a:gridCol w="576775"/>
                <a:gridCol w="689325"/>
                <a:gridCol w="998800"/>
                <a:gridCol w="948075"/>
              </a:tblGrid>
              <a:tr h="198750">
                <a:tc>
                  <a:txBody>
                    <a:bodyPr/>
                    <a:lstStyle/>
                    <a:p>
                      <a:pPr indent="0" lvl="0" marL="0" marR="0" rtl="0" algn="l">
                        <a:lnSpc>
                          <a:spcPct val="150000"/>
                        </a:lnSpc>
                        <a:spcBef>
                          <a:spcPts val="0"/>
                        </a:spcBef>
                        <a:spcAft>
                          <a:spcPts val="0"/>
                        </a:spcAft>
                        <a:buNone/>
                      </a:pPr>
                      <a:r>
                        <a:rPr lang="en-US" sz="1200" u="none" cap="none" strike="noStrike"/>
                        <a:t>Nama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Min</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Max</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Mean</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Std</a:t>
                      </a:r>
                      <a:endParaRPr sz="1100" u="none" cap="none" strike="noStrike">
                        <a:latin typeface="Calibri"/>
                        <a:ea typeface="Calibri"/>
                        <a:cs typeface="Calibri"/>
                        <a:sym typeface="Calibri"/>
                      </a:endParaRPr>
                    </a:p>
                  </a:txBody>
                  <a:tcPr marT="0" marB="0" marR="68575" marL="68575"/>
                </a:tc>
              </a:tr>
              <a:tr h="198750">
                <a:tc>
                  <a:txBody>
                    <a:bodyPr/>
                    <a:lstStyle/>
                    <a:p>
                      <a:pPr indent="0" lvl="0" marL="0" marR="0" rtl="0" algn="l">
                        <a:lnSpc>
                          <a:spcPct val="150000"/>
                        </a:lnSpc>
                        <a:spcBef>
                          <a:spcPts val="0"/>
                        </a:spcBef>
                        <a:spcAft>
                          <a:spcPts val="0"/>
                        </a:spcAft>
                        <a:buNone/>
                      </a:pPr>
                      <a:r>
                        <a:rPr lang="en-US" sz="1200" u="none" cap="none" strike="noStrike"/>
                        <a:t>Citra Multispektral P1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 </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 </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 </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 </a:t>
                      </a:r>
                      <a:endParaRPr sz="1100" u="none" cap="none" strike="noStrike">
                        <a:latin typeface="Calibri"/>
                        <a:ea typeface="Calibri"/>
                        <a:cs typeface="Calibri"/>
                        <a:sym typeface="Calibri"/>
                      </a:endParaRPr>
                    </a:p>
                  </a:txBody>
                  <a:tcPr marT="0" marB="0" marR="68575" marL="68575"/>
                </a:tc>
              </a:tr>
              <a:tr h="198750">
                <a:tc>
                  <a:txBody>
                    <a:bodyPr/>
                    <a:lstStyle/>
                    <a:p>
                      <a:pPr indent="0" lvl="0" marL="0" marR="0" rtl="0" algn="l">
                        <a:lnSpc>
                          <a:spcPct val="150000"/>
                        </a:lnSpc>
                        <a:spcBef>
                          <a:spcPts val="0"/>
                        </a:spcBef>
                        <a:spcAft>
                          <a:spcPts val="0"/>
                        </a:spcAft>
                        <a:buNone/>
                      </a:pPr>
                      <a:r>
                        <a:rPr lang="en-US" sz="1200" u="none" cap="none" strike="noStrike"/>
                        <a:t>Band Red</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6587</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17481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10299.5974</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2296.7671</a:t>
                      </a:r>
                      <a:endParaRPr sz="1100" u="none" cap="none" strike="noStrike">
                        <a:latin typeface="Calibri"/>
                        <a:ea typeface="Calibri"/>
                        <a:cs typeface="Calibri"/>
                        <a:sym typeface="Calibri"/>
                      </a:endParaRPr>
                    </a:p>
                  </a:txBody>
                  <a:tcPr marT="0" marB="0" marR="68575" marL="68575"/>
                </a:tc>
              </a:tr>
              <a:tr h="198750">
                <a:tc>
                  <a:txBody>
                    <a:bodyPr/>
                    <a:lstStyle/>
                    <a:p>
                      <a:pPr indent="0" lvl="0" marL="0" marR="0" rtl="0" algn="l">
                        <a:lnSpc>
                          <a:spcPct val="150000"/>
                        </a:lnSpc>
                        <a:spcBef>
                          <a:spcPts val="0"/>
                        </a:spcBef>
                        <a:spcAft>
                          <a:spcPts val="0"/>
                        </a:spcAft>
                        <a:buNone/>
                      </a:pPr>
                      <a:r>
                        <a:rPr lang="en-US" sz="1200" u="none" cap="none" strike="noStrike"/>
                        <a:t>Band Green</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7572</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16700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10401.1780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1818.4354</a:t>
                      </a:r>
                      <a:endParaRPr sz="1100" u="none" cap="none" strike="noStrike">
                        <a:latin typeface="Calibri"/>
                        <a:ea typeface="Calibri"/>
                        <a:cs typeface="Calibri"/>
                        <a:sym typeface="Calibri"/>
                      </a:endParaRPr>
                    </a:p>
                  </a:txBody>
                  <a:tcPr marT="0" marB="0" marR="68575" marL="68575"/>
                </a:tc>
              </a:tr>
              <a:tr h="198750">
                <a:tc>
                  <a:txBody>
                    <a:bodyPr/>
                    <a:lstStyle/>
                    <a:p>
                      <a:pPr indent="0" lvl="0" marL="0" marR="0" rtl="0" algn="l">
                        <a:lnSpc>
                          <a:spcPct val="150000"/>
                        </a:lnSpc>
                        <a:spcBef>
                          <a:spcPts val="0"/>
                        </a:spcBef>
                        <a:spcAft>
                          <a:spcPts val="0"/>
                        </a:spcAft>
                        <a:buNone/>
                      </a:pPr>
                      <a:r>
                        <a:rPr lang="en-US" sz="1200" u="none" cap="none" strike="noStrike"/>
                        <a:t>Band Blue</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8729</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16512</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10845.5585</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1454.3375</a:t>
                      </a:r>
                      <a:endParaRPr sz="1100" u="none" cap="none" strike="noStrike">
                        <a:latin typeface="Calibri"/>
                        <a:ea typeface="Calibri"/>
                        <a:cs typeface="Calibri"/>
                        <a:sym typeface="Calibri"/>
                      </a:endParaRPr>
                    </a:p>
                  </a:txBody>
                  <a:tcPr marT="0" marB="0" marR="68575" marL="68575"/>
                </a:tc>
              </a:tr>
              <a:tr h="198750">
                <a:tc>
                  <a:txBody>
                    <a:bodyPr/>
                    <a:lstStyle/>
                    <a:p>
                      <a:pPr indent="0" lvl="0" marL="0" marR="0" rtl="0" algn="l">
                        <a:lnSpc>
                          <a:spcPct val="150000"/>
                        </a:lnSpc>
                        <a:spcBef>
                          <a:spcPts val="0"/>
                        </a:spcBef>
                        <a:spcAft>
                          <a:spcPts val="0"/>
                        </a:spcAft>
                        <a:buNone/>
                      </a:pPr>
                      <a:r>
                        <a:rPr lang="en-US" sz="1200" u="none" cap="none" strike="noStrike"/>
                        <a:t>Citra Brovey P1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 </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 </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 </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 </a:t>
                      </a:r>
                      <a:endParaRPr sz="1100" u="none" cap="none" strike="noStrike">
                        <a:latin typeface="Calibri"/>
                        <a:ea typeface="Calibri"/>
                        <a:cs typeface="Calibri"/>
                        <a:sym typeface="Calibri"/>
                      </a:endParaRPr>
                    </a:p>
                  </a:txBody>
                  <a:tcPr marT="0" marB="0" marR="68575" marL="68575"/>
                </a:tc>
              </a:tr>
              <a:tr h="198750">
                <a:tc>
                  <a:txBody>
                    <a:bodyPr/>
                    <a:lstStyle/>
                    <a:p>
                      <a:pPr indent="0" lvl="0" marL="0" marR="0" rtl="0" algn="l">
                        <a:lnSpc>
                          <a:spcPct val="150000"/>
                        </a:lnSpc>
                        <a:spcBef>
                          <a:spcPts val="0"/>
                        </a:spcBef>
                        <a:spcAft>
                          <a:spcPts val="0"/>
                        </a:spcAft>
                        <a:buNone/>
                      </a:pPr>
                      <a:r>
                        <a:rPr lang="en-US" sz="1200" u="none" cap="none" strike="noStrike"/>
                        <a:t>Band Red</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8853</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3346.3583</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897.6685</a:t>
                      </a:r>
                      <a:endParaRPr sz="1100" u="none" cap="none" strike="noStrike">
                        <a:latin typeface="Calibri"/>
                        <a:ea typeface="Calibri"/>
                        <a:cs typeface="Calibri"/>
                        <a:sym typeface="Calibri"/>
                      </a:endParaRPr>
                    </a:p>
                  </a:txBody>
                  <a:tcPr marT="0" marB="0" marR="68575" marL="68575"/>
                </a:tc>
              </a:tr>
              <a:tr h="198750">
                <a:tc>
                  <a:txBody>
                    <a:bodyPr/>
                    <a:lstStyle/>
                    <a:p>
                      <a:pPr indent="0" lvl="0" marL="0" marR="0" rtl="0" algn="l">
                        <a:lnSpc>
                          <a:spcPct val="150000"/>
                        </a:lnSpc>
                        <a:spcBef>
                          <a:spcPts val="0"/>
                        </a:spcBef>
                        <a:spcAft>
                          <a:spcPts val="0"/>
                        </a:spcAft>
                        <a:buNone/>
                      </a:pPr>
                      <a:r>
                        <a:rPr lang="en-US" sz="1200" u="none" cap="none" strike="noStrike"/>
                        <a:t>Band Green</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9012</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3373.8263</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764.9658</a:t>
                      </a:r>
                      <a:endParaRPr sz="1100" u="none" cap="none" strike="noStrike">
                        <a:latin typeface="Calibri"/>
                        <a:ea typeface="Calibri"/>
                        <a:cs typeface="Calibri"/>
                        <a:sym typeface="Calibri"/>
                      </a:endParaRPr>
                    </a:p>
                  </a:txBody>
                  <a:tcPr marT="0" marB="0" marR="68575" marL="68575"/>
                </a:tc>
              </a:tr>
              <a:tr h="198750">
                <a:tc>
                  <a:txBody>
                    <a:bodyPr/>
                    <a:lstStyle/>
                    <a:p>
                      <a:pPr indent="0" lvl="0" marL="0" marR="0" rtl="0" algn="l">
                        <a:lnSpc>
                          <a:spcPct val="150000"/>
                        </a:lnSpc>
                        <a:spcBef>
                          <a:spcPts val="0"/>
                        </a:spcBef>
                        <a:spcAft>
                          <a:spcPts val="0"/>
                        </a:spcAft>
                        <a:buNone/>
                      </a:pPr>
                      <a:r>
                        <a:rPr lang="en-US" sz="1200" u="none" cap="none" strike="noStrike"/>
                        <a:t>Band Blue</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8283</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3513.7343</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671.5996</a:t>
                      </a:r>
                      <a:endParaRPr sz="1100" u="none" cap="none" strike="noStrike">
                        <a:latin typeface="Calibri"/>
                        <a:ea typeface="Calibri"/>
                        <a:cs typeface="Calibri"/>
                        <a:sym typeface="Calibri"/>
                      </a:endParaRPr>
                    </a:p>
                  </a:txBody>
                  <a:tcPr marT="0" marB="0" marR="68575" marL="68575"/>
                </a:tc>
              </a:tr>
              <a:tr h="198750">
                <a:tc>
                  <a:txBody>
                    <a:bodyPr/>
                    <a:lstStyle/>
                    <a:p>
                      <a:pPr indent="0" lvl="0" marL="0" marR="0" rtl="0" algn="l">
                        <a:lnSpc>
                          <a:spcPct val="150000"/>
                        </a:lnSpc>
                        <a:spcBef>
                          <a:spcPts val="0"/>
                        </a:spcBef>
                        <a:spcAft>
                          <a:spcPts val="0"/>
                        </a:spcAft>
                        <a:buNone/>
                      </a:pPr>
                      <a:r>
                        <a:rPr lang="en-US" sz="1200" u="none" cap="none" strike="noStrike"/>
                        <a:t>Citra IHS P1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 </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 </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 </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 </a:t>
                      </a:r>
                      <a:endParaRPr sz="1100" u="none" cap="none" strike="noStrike">
                        <a:latin typeface="Calibri"/>
                        <a:ea typeface="Calibri"/>
                        <a:cs typeface="Calibri"/>
                        <a:sym typeface="Calibri"/>
                      </a:endParaRPr>
                    </a:p>
                  </a:txBody>
                  <a:tcPr marT="0" marB="0" marR="68575" marL="68575"/>
                </a:tc>
              </a:tr>
              <a:tr h="198750">
                <a:tc>
                  <a:txBody>
                    <a:bodyPr/>
                    <a:lstStyle/>
                    <a:p>
                      <a:pPr indent="0" lvl="0" marL="0" marR="0" rtl="0" algn="l">
                        <a:lnSpc>
                          <a:spcPct val="150000"/>
                        </a:lnSpc>
                        <a:spcBef>
                          <a:spcPts val="0"/>
                        </a:spcBef>
                        <a:spcAft>
                          <a:spcPts val="0"/>
                        </a:spcAft>
                        <a:buNone/>
                      </a:pPr>
                      <a:r>
                        <a:rPr lang="en-US" sz="1200" u="none" cap="none" strike="noStrike"/>
                        <a:t>Band Red</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25689</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9587.3946</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2716.0109</a:t>
                      </a:r>
                      <a:endParaRPr sz="1100" u="none" cap="none" strike="noStrike">
                        <a:latin typeface="Calibri"/>
                        <a:ea typeface="Calibri"/>
                        <a:cs typeface="Calibri"/>
                        <a:sym typeface="Calibri"/>
                      </a:endParaRPr>
                    </a:p>
                  </a:txBody>
                  <a:tcPr marT="0" marB="0" marR="68575" marL="68575"/>
                </a:tc>
              </a:tr>
              <a:tr h="198750">
                <a:tc>
                  <a:txBody>
                    <a:bodyPr/>
                    <a:lstStyle/>
                    <a:p>
                      <a:pPr indent="0" lvl="0" marL="0" marR="0" rtl="0" algn="l">
                        <a:lnSpc>
                          <a:spcPct val="150000"/>
                        </a:lnSpc>
                        <a:spcBef>
                          <a:spcPts val="0"/>
                        </a:spcBef>
                        <a:spcAft>
                          <a:spcPts val="0"/>
                        </a:spcAft>
                        <a:buNone/>
                      </a:pPr>
                      <a:r>
                        <a:rPr lang="en-US" sz="1200" u="none" cap="none" strike="noStrike"/>
                        <a:t>Band Green</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26150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9655.6108</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2337.3895</a:t>
                      </a:r>
                      <a:endParaRPr sz="1100" u="none" cap="none" strike="noStrike">
                        <a:latin typeface="Calibri"/>
                        <a:ea typeface="Calibri"/>
                        <a:cs typeface="Calibri"/>
                        <a:sym typeface="Calibri"/>
                      </a:endParaRPr>
                    </a:p>
                  </a:txBody>
                  <a:tcPr marT="0" marB="0" marR="68575" marL="68575"/>
                </a:tc>
              </a:tr>
              <a:tr h="198750">
                <a:tc>
                  <a:txBody>
                    <a:bodyPr/>
                    <a:lstStyle/>
                    <a:p>
                      <a:pPr indent="0" lvl="0" marL="0" marR="0" rtl="0" algn="l">
                        <a:lnSpc>
                          <a:spcPct val="150000"/>
                        </a:lnSpc>
                        <a:spcBef>
                          <a:spcPts val="0"/>
                        </a:spcBef>
                        <a:spcAft>
                          <a:spcPts val="0"/>
                        </a:spcAft>
                        <a:buNone/>
                      </a:pPr>
                      <a:r>
                        <a:rPr lang="en-US" sz="1200" u="none" cap="none" strike="noStrike"/>
                        <a:t>Band Blue</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24034</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10047.5881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2070.6699</a:t>
                      </a:r>
                      <a:endParaRPr sz="11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3"/>
          <p:cNvSpPr txBox="1"/>
          <p:nvPr>
            <p:ph idx="12" type="sldNum"/>
          </p:nvPr>
        </p:nvSpPr>
        <p:spPr>
          <a:xfrm>
            <a:off x="11667200" y="5808300"/>
            <a:ext cx="524800" cy="5248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Clr>
                <a:schemeClr val="dk1"/>
              </a:buClr>
              <a:buSzPts val="1800"/>
              <a:buFont typeface="Arial"/>
              <a:buNone/>
            </a:pPr>
            <a:fld id="{00000000-1234-1234-1234-123412341234}" type="slidenum">
              <a:rPr lang="en-US"/>
              <a:t>‹#›</a:t>
            </a:fld>
            <a:endParaRPr/>
          </a:p>
        </p:txBody>
      </p:sp>
      <p:sp>
        <p:nvSpPr>
          <p:cNvPr id="383" name="Google Shape;383;p23"/>
          <p:cNvSpPr/>
          <p:nvPr/>
        </p:nvSpPr>
        <p:spPr>
          <a:xfrm>
            <a:off x="0" y="0"/>
            <a:ext cx="1742303" cy="6858000"/>
          </a:xfrm>
          <a:prstGeom prst="rect">
            <a:avLst/>
          </a:prstGeom>
          <a:gradFill>
            <a:gsLst>
              <a:gs pos="0">
                <a:schemeClr val="accent1"/>
              </a:gs>
              <a:gs pos="33000">
                <a:schemeClr val="accent2"/>
              </a:gs>
              <a:gs pos="66000">
                <a:schemeClr val="accent3"/>
              </a:gs>
              <a:gs pos="96000">
                <a:schemeClr val="accent4"/>
              </a:gs>
              <a:gs pos="100000">
                <a:schemeClr val="accent4"/>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aphicFrame>
        <p:nvGraphicFramePr>
          <p:cNvPr id="384" name="Google Shape;384;p23"/>
          <p:cNvGraphicFramePr/>
          <p:nvPr/>
        </p:nvGraphicFramePr>
        <p:xfrm>
          <a:off x="2062089" y="162283"/>
          <a:ext cx="3000000" cy="3000000"/>
        </p:xfrm>
        <a:graphic>
          <a:graphicData uri="http://schemas.openxmlformats.org/drawingml/2006/table">
            <a:tbl>
              <a:tblPr bandRow="1" firstCol="1" firstRow="1">
                <a:noFill/>
                <a:tableStyleId>{614836DD-3264-4828-BDD0-96545CC25AC5}</a:tableStyleId>
              </a:tblPr>
              <a:tblGrid>
                <a:gridCol w="1708050"/>
                <a:gridCol w="534575"/>
                <a:gridCol w="604900"/>
                <a:gridCol w="970675"/>
                <a:gridCol w="942525"/>
              </a:tblGrid>
              <a:tr h="193325">
                <a:tc>
                  <a:txBody>
                    <a:bodyPr/>
                    <a:lstStyle/>
                    <a:p>
                      <a:pPr indent="0" lvl="0" marL="0" marR="0" rtl="0" algn="l">
                        <a:lnSpc>
                          <a:spcPct val="150000"/>
                        </a:lnSpc>
                        <a:spcBef>
                          <a:spcPts val="0"/>
                        </a:spcBef>
                        <a:spcAft>
                          <a:spcPts val="0"/>
                        </a:spcAft>
                        <a:buNone/>
                      </a:pPr>
                      <a:r>
                        <a:rPr lang="en-US" sz="1200" u="none" cap="none" strike="noStrike"/>
                        <a:t>Nama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Min</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Max</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Mean</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Std</a:t>
                      </a:r>
                      <a:endParaRPr sz="1100" u="none" cap="none" strike="noStrike">
                        <a:latin typeface="Calibri"/>
                        <a:ea typeface="Calibri"/>
                        <a:cs typeface="Calibri"/>
                        <a:sym typeface="Calibri"/>
                      </a:endParaRPr>
                    </a:p>
                  </a:txBody>
                  <a:tcPr marT="0" marB="0" marR="68575" marL="68575"/>
                </a:tc>
              </a:tr>
              <a:tr h="193325">
                <a:tc>
                  <a:txBody>
                    <a:bodyPr/>
                    <a:lstStyle/>
                    <a:p>
                      <a:pPr indent="0" lvl="0" marL="0" marR="0" rtl="0" algn="l">
                        <a:lnSpc>
                          <a:spcPct val="150000"/>
                        </a:lnSpc>
                        <a:spcBef>
                          <a:spcPts val="0"/>
                        </a:spcBef>
                        <a:spcAft>
                          <a:spcPts val="0"/>
                        </a:spcAft>
                        <a:buNone/>
                      </a:pPr>
                      <a:r>
                        <a:rPr lang="en-US" sz="1200" u="none" cap="none" strike="noStrike"/>
                        <a:t>Citra Multispektral P2</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 </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 </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 </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 </a:t>
                      </a:r>
                      <a:endParaRPr sz="1100" u="none" cap="none" strike="noStrike">
                        <a:latin typeface="Calibri"/>
                        <a:ea typeface="Calibri"/>
                        <a:cs typeface="Calibri"/>
                        <a:sym typeface="Calibri"/>
                      </a:endParaRPr>
                    </a:p>
                  </a:txBody>
                  <a:tcPr marT="0" marB="0" marR="68575" marL="68575"/>
                </a:tc>
              </a:tr>
              <a:tr h="193325">
                <a:tc>
                  <a:txBody>
                    <a:bodyPr/>
                    <a:lstStyle/>
                    <a:p>
                      <a:pPr indent="0" lvl="0" marL="0" marR="0" rtl="0" algn="l">
                        <a:lnSpc>
                          <a:spcPct val="150000"/>
                        </a:lnSpc>
                        <a:spcBef>
                          <a:spcPts val="0"/>
                        </a:spcBef>
                        <a:spcAft>
                          <a:spcPts val="0"/>
                        </a:spcAft>
                        <a:buNone/>
                      </a:pPr>
                      <a:r>
                        <a:rPr lang="en-US" sz="1200" u="none" cap="none" strike="noStrike"/>
                        <a:t>Band Red</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6135</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14061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6577.8776</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747.0626</a:t>
                      </a:r>
                      <a:endParaRPr sz="1100" u="none" cap="none" strike="noStrike">
                        <a:latin typeface="Calibri"/>
                        <a:ea typeface="Calibri"/>
                        <a:cs typeface="Calibri"/>
                        <a:sym typeface="Calibri"/>
                      </a:endParaRPr>
                    </a:p>
                  </a:txBody>
                  <a:tcPr marT="0" marB="0" marR="68575" marL="68575"/>
                </a:tc>
              </a:tr>
              <a:tr h="193325">
                <a:tc>
                  <a:txBody>
                    <a:bodyPr/>
                    <a:lstStyle/>
                    <a:p>
                      <a:pPr indent="0" lvl="0" marL="0" marR="0" rtl="0" algn="l">
                        <a:lnSpc>
                          <a:spcPct val="150000"/>
                        </a:lnSpc>
                        <a:spcBef>
                          <a:spcPts val="0"/>
                        </a:spcBef>
                        <a:spcAft>
                          <a:spcPts val="0"/>
                        </a:spcAft>
                        <a:buNone/>
                      </a:pPr>
                      <a:r>
                        <a:rPr lang="en-US" sz="1200" u="none" cap="none" strike="noStrike"/>
                        <a:t>Band Green</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7126</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13639</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7855.9449</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1006.7607</a:t>
                      </a:r>
                      <a:endParaRPr sz="1100" u="none" cap="none" strike="noStrike">
                        <a:latin typeface="Calibri"/>
                        <a:ea typeface="Calibri"/>
                        <a:cs typeface="Calibri"/>
                        <a:sym typeface="Calibri"/>
                      </a:endParaRPr>
                    </a:p>
                  </a:txBody>
                  <a:tcPr marT="0" marB="0" marR="68575" marL="68575"/>
                </a:tc>
              </a:tr>
              <a:tr h="193325">
                <a:tc>
                  <a:txBody>
                    <a:bodyPr/>
                    <a:lstStyle/>
                    <a:p>
                      <a:pPr indent="0" lvl="0" marL="0" marR="0" rtl="0" algn="l">
                        <a:lnSpc>
                          <a:spcPct val="150000"/>
                        </a:lnSpc>
                        <a:spcBef>
                          <a:spcPts val="0"/>
                        </a:spcBef>
                        <a:spcAft>
                          <a:spcPts val="0"/>
                        </a:spcAft>
                        <a:buNone/>
                      </a:pPr>
                      <a:r>
                        <a:rPr lang="en-US" sz="1200" u="none" cap="none" strike="noStrike"/>
                        <a:t>Band Blue</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8892</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12783</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9317.2131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551.6003</a:t>
                      </a:r>
                      <a:endParaRPr sz="1100" u="none" cap="none" strike="noStrike">
                        <a:latin typeface="Calibri"/>
                        <a:ea typeface="Calibri"/>
                        <a:cs typeface="Calibri"/>
                        <a:sym typeface="Calibri"/>
                      </a:endParaRPr>
                    </a:p>
                  </a:txBody>
                  <a:tcPr marT="0" marB="0" marR="68575" marL="68575"/>
                </a:tc>
              </a:tr>
              <a:tr h="193325">
                <a:tc>
                  <a:txBody>
                    <a:bodyPr/>
                    <a:lstStyle/>
                    <a:p>
                      <a:pPr indent="0" lvl="0" marL="0" marR="0" rtl="0" algn="l">
                        <a:lnSpc>
                          <a:spcPct val="150000"/>
                        </a:lnSpc>
                        <a:spcBef>
                          <a:spcPts val="0"/>
                        </a:spcBef>
                        <a:spcAft>
                          <a:spcPts val="0"/>
                        </a:spcAft>
                        <a:buNone/>
                      </a:pPr>
                      <a:r>
                        <a:rPr lang="en-US" sz="1200" u="none" cap="none" strike="noStrike"/>
                        <a:t>Citra Brovey P2</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 </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 </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 </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 </a:t>
                      </a:r>
                      <a:endParaRPr sz="1100" u="none" cap="none" strike="noStrike">
                        <a:latin typeface="Calibri"/>
                        <a:ea typeface="Calibri"/>
                        <a:cs typeface="Calibri"/>
                        <a:sym typeface="Calibri"/>
                      </a:endParaRPr>
                    </a:p>
                  </a:txBody>
                  <a:tcPr marT="0" marB="0" marR="68575" marL="68575"/>
                </a:tc>
              </a:tr>
              <a:tr h="193325">
                <a:tc>
                  <a:txBody>
                    <a:bodyPr/>
                    <a:lstStyle/>
                    <a:p>
                      <a:pPr indent="0" lvl="0" marL="0" marR="0" rtl="0" algn="l">
                        <a:lnSpc>
                          <a:spcPct val="150000"/>
                        </a:lnSpc>
                        <a:spcBef>
                          <a:spcPts val="0"/>
                        </a:spcBef>
                        <a:spcAft>
                          <a:spcPts val="0"/>
                        </a:spcAft>
                        <a:buNone/>
                      </a:pPr>
                      <a:r>
                        <a:rPr lang="en-US" sz="1200" u="none" cap="none" strike="noStrike"/>
                        <a:t>Band Red</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5360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2025.8486</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329.4120</a:t>
                      </a:r>
                      <a:endParaRPr sz="1100" u="none" cap="none" strike="noStrike">
                        <a:latin typeface="Calibri"/>
                        <a:ea typeface="Calibri"/>
                        <a:cs typeface="Calibri"/>
                        <a:sym typeface="Calibri"/>
                      </a:endParaRPr>
                    </a:p>
                  </a:txBody>
                  <a:tcPr marT="0" marB="0" marR="68575" marL="68575"/>
                </a:tc>
              </a:tr>
              <a:tr h="193325">
                <a:tc>
                  <a:txBody>
                    <a:bodyPr/>
                    <a:lstStyle/>
                    <a:p>
                      <a:pPr indent="0" lvl="0" marL="0" marR="0" rtl="0" algn="l">
                        <a:lnSpc>
                          <a:spcPct val="150000"/>
                        </a:lnSpc>
                        <a:spcBef>
                          <a:spcPts val="0"/>
                        </a:spcBef>
                        <a:spcAft>
                          <a:spcPts val="0"/>
                        </a:spcAft>
                        <a:buNone/>
                      </a:pPr>
                      <a:r>
                        <a:rPr lang="en-US" sz="1200" u="none" cap="none" strike="noStrike"/>
                        <a:t>Band Green</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5297</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2421.7858</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422.9920</a:t>
                      </a:r>
                      <a:endParaRPr sz="1100" u="none" cap="none" strike="noStrike">
                        <a:latin typeface="Calibri"/>
                        <a:ea typeface="Calibri"/>
                        <a:cs typeface="Calibri"/>
                        <a:sym typeface="Calibri"/>
                      </a:endParaRPr>
                    </a:p>
                  </a:txBody>
                  <a:tcPr marT="0" marB="0" marR="68575" marL="68575"/>
                </a:tc>
              </a:tr>
              <a:tr h="193325">
                <a:tc>
                  <a:txBody>
                    <a:bodyPr/>
                    <a:lstStyle/>
                    <a:p>
                      <a:pPr indent="0" lvl="0" marL="0" marR="0" rtl="0" algn="l">
                        <a:lnSpc>
                          <a:spcPct val="150000"/>
                        </a:lnSpc>
                        <a:spcBef>
                          <a:spcPts val="0"/>
                        </a:spcBef>
                        <a:spcAft>
                          <a:spcPts val="0"/>
                        </a:spcAft>
                        <a:buNone/>
                      </a:pPr>
                      <a:r>
                        <a:rPr lang="en-US" sz="1200" u="none" cap="none" strike="noStrike"/>
                        <a:t>Band Blue</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4979</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2866.3549</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338.1685</a:t>
                      </a:r>
                      <a:endParaRPr sz="1100" u="none" cap="none" strike="noStrike">
                        <a:latin typeface="Calibri"/>
                        <a:ea typeface="Calibri"/>
                        <a:cs typeface="Calibri"/>
                        <a:sym typeface="Calibri"/>
                      </a:endParaRPr>
                    </a:p>
                  </a:txBody>
                  <a:tcPr marT="0" marB="0" marR="68575" marL="68575"/>
                </a:tc>
              </a:tr>
              <a:tr h="193325">
                <a:tc>
                  <a:txBody>
                    <a:bodyPr/>
                    <a:lstStyle/>
                    <a:p>
                      <a:pPr indent="0" lvl="0" marL="0" marR="0" rtl="0" algn="l">
                        <a:lnSpc>
                          <a:spcPct val="150000"/>
                        </a:lnSpc>
                        <a:spcBef>
                          <a:spcPts val="0"/>
                        </a:spcBef>
                        <a:spcAft>
                          <a:spcPts val="0"/>
                        </a:spcAft>
                        <a:buNone/>
                      </a:pPr>
                      <a:r>
                        <a:rPr lang="en-US" sz="1200" u="none" cap="none" strike="noStrike"/>
                        <a:t>Citra IHS P2</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 </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 </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 </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 </a:t>
                      </a:r>
                      <a:endParaRPr sz="1100" u="none" cap="none" strike="noStrike">
                        <a:latin typeface="Calibri"/>
                        <a:ea typeface="Calibri"/>
                        <a:cs typeface="Calibri"/>
                        <a:sym typeface="Calibri"/>
                      </a:endParaRPr>
                    </a:p>
                  </a:txBody>
                  <a:tcPr marT="0" marB="0" marR="68575" marL="68575"/>
                </a:tc>
              </a:tr>
              <a:tr h="193325">
                <a:tc>
                  <a:txBody>
                    <a:bodyPr/>
                    <a:lstStyle/>
                    <a:p>
                      <a:pPr indent="0" lvl="0" marL="0" marR="0" rtl="0" algn="l">
                        <a:lnSpc>
                          <a:spcPct val="150000"/>
                        </a:lnSpc>
                        <a:spcBef>
                          <a:spcPts val="0"/>
                        </a:spcBef>
                        <a:spcAft>
                          <a:spcPts val="0"/>
                        </a:spcAft>
                        <a:buNone/>
                      </a:pPr>
                      <a:r>
                        <a:rPr lang="en-US" sz="1200" u="none" cap="none" strike="noStrike"/>
                        <a:t>Band Red</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15583</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5175.7851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1028.7900</a:t>
                      </a:r>
                      <a:endParaRPr sz="1100" u="none" cap="none" strike="noStrike">
                        <a:latin typeface="Calibri"/>
                        <a:ea typeface="Calibri"/>
                        <a:cs typeface="Calibri"/>
                        <a:sym typeface="Calibri"/>
                      </a:endParaRPr>
                    </a:p>
                  </a:txBody>
                  <a:tcPr marT="0" marB="0" marR="68575" marL="68575"/>
                </a:tc>
              </a:tr>
              <a:tr h="193325">
                <a:tc>
                  <a:txBody>
                    <a:bodyPr/>
                    <a:lstStyle/>
                    <a:p>
                      <a:pPr indent="0" lvl="0" marL="0" marR="0" rtl="0" algn="l">
                        <a:lnSpc>
                          <a:spcPct val="150000"/>
                        </a:lnSpc>
                        <a:spcBef>
                          <a:spcPts val="0"/>
                        </a:spcBef>
                        <a:spcAft>
                          <a:spcPts val="0"/>
                        </a:spcAft>
                        <a:buNone/>
                      </a:pPr>
                      <a:r>
                        <a:rPr lang="en-US" sz="1200" u="none" cap="none" strike="noStrike"/>
                        <a:t>Band Green</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15341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6190.3267</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1298.8196</a:t>
                      </a:r>
                      <a:endParaRPr sz="1100" u="none" cap="none" strike="noStrike">
                        <a:latin typeface="Calibri"/>
                        <a:ea typeface="Calibri"/>
                        <a:cs typeface="Calibri"/>
                        <a:sym typeface="Calibri"/>
                      </a:endParaRPr>
                    </a:p>
                  </a:txBody>
                  <a:tcPr marT="0" marB="0" marR="68575" marL="68575"/>
                </a:tc>
              </a:tr>
              <a:tr h="193325">
                <a:tc>
                  <a:txBody>
                    <a:bodyPr/>
                    <a:lstStyle/>
                    <a:p>
                      <a:pPr indent="0" lvl="0" marL="0" marR="0" rtl="0" algn="l">
                        <a:lnSpc>
                          <a:spcPct val="150000"/>
                        </a:lnSpc>
                        <a:spcBef>
                          <a:spcPts val="0"/>
                        </a:spcBef>
                        <a:spcAft>
                          <a:spcPts val="0"/>
                        </a:spcAft>
                        <a:buNone/>
                      </a:pPr>
                      <a:r>
                        <a:rPr lang="en-US" sz="1200" u="none" cap="none" strike="noStrike"/>
                        <a:t>Band Blue</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14378</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7310.3133</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1056.1320</a:t>
                      </a:r>
                      <a:endParaRPr sz="1100" u="none" cap="none" strike="noStrike">
                        <a:latin typeface="Calibri"/>
                        <a:ea typeface="Calibri"/>
                        <a:cs typeface="Calibri"/>
                        <a:sym typeface="Calibri"/>
                      </a:endParaRPr>
                    </a:p>
                  </a:txBody>
                  <a:tcPr marT="0" marB="0" marR="68575" marL="68575"/>
                </a:tc>
              </a:tr>
            </a:tbl>
          </a:graphicData>
        </a:graphic>
      </p:graphicFrame>
      <p:graphicFrame>
        <p:nvGraphicFramePr>
          <p:cNvPr id="385" name="Google Shape;385;p23"/>
          <p:cNvGraphicFramePr/>
          <p:nvPr/>
        </p:nvGraphicFramePr>
        <p:xfrm>
          <a:off x="6789812" y="3471204"/>
          <a:ext cx="3000000" cy="3000000"/>
        </p:xfrm>
        <a:graphic>
          <a:graphicData uri="http://schemas.openxmlformats.org/drawingml/2006/table">
            <a:tbl>
              <a:tblPr bandRow="1" firstCol="1" firstRow="1">
                <a:noFill/>
                <a:tableStyleId>{614836DD-3264-4828-BDD0-96545CC25AC5}</a:tableStyleId>
              </a:tblPr>
              <a:tblGrid>
                <a:gridCol w="1766900"/>
                <a:gridCol w="548475"/>
                <a:gridCol w="620650"/>
                <a:gridCol w="1024775"/>
                <a:gridCol w="888475"/>
              </a:tblGrid>
              <a:tr h="245050">
                <a:tc>
                  <a:txBody>
                    <a:bodyPr/>
                    <a:lstStyle/>
                    <a:p>
                      <a:pPr indent="0" lvl="0" marL="0" marR="0" rtl="0" algn="l">
                        <a:lnSpc>
                          <a:spcPct val="150000"/>
                        </a:lnSpc>
                        <a:spcBef>
                          <a:spcPts val="0"/>
                        </a:spcBef>
                        <a:spcAft>
                          <a:spcPts val="0"/>
                        </a:spcAft>
                        <a:buNone/>
                      </a:pPr>
                      <a:r>
                        <a:rPr lang="en-US" sz="1200" u="none" cap="none" strike="noStrike"/>
                        <a:t>Nama</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Min</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Max</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Mean</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Std</a:t>
                      </a:r>
                      <a:endParaRPr sz="1100" u="none" cap="none" strike="noStrike">
                        <a:latin typeface="Calibri"/>
                        <a:ea typeface="Calibri"/>
                        <a:cs typeface="Calibri"/>
                        <a:sym typeface="Calibri"/>
                      </a:endParaRPr>
                    </a:p>
                  </a:txBody>
                  <a:tcPr marT="0" marB="0" marR="68575" marL="68575"/>
                </a:tc>
              </a:tr>
              <a:tr h="245050">
                <a:tc>
                  <a:txBody>
                    <a:bodyPr/>
                    <a:lstStyle/>
                    <a:p>
                      <a:pPr indent="0" lvl="0" marL="0" marR="0" rtl="0" algn="l">
                        <a:lnSpc>
                          <a:spcPct val="150000"/>
                        </a:lnSpc>
                        <a:spcBef>
                          <a:spcPts val="0"/>
                        </a:spcBef>
                        <a:spcAft>
                          <a:spcPts val="0"/>
                        </a:spcAft>
                        <a:buNone/>
                      </a:pPr>
                      <a:r>
                        <a:rPr lang="en-US" sz="1200" u="none" cap="none" strike="noStrike"/>
                        <a:t>Citra Multispektral P3</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 </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 </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 </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 </a:t>
                      </a:r>
                      <a:endParaRPr sz="1100" u="none" cap="none" strike="noStrike">
                        <a:latin typeface="Calibri"/>
                        <a:ea typeface="Calibri"/>
                        <a:cs typeface="Calibri"/>
                        <a:sym typeface="Calibri"/>
                      </a:endParaRPr>
                    </a:p>
                  </a:txBody>
                  <a:tcPr marT="0" marB="0" marR="68575" marL="68575"/>
                </a:tc>
              </a:tr>
              <a:tr h="245050">
                <a:tc>
                  <a:txBody>
                    <a:bodyPr/>
                    <a:lstStyle/>
                    <a:p>
                      <a:pPr indent="0" lvl="0" marL="0" marR="0" rtl="0" algn="l">
                        <a:lnSpc>
                          <a:spcPct val="150000"/>
                        </a:lnSpc>
                        <a:spcBef>
                          <a:spcPts val="0"/>
                        </a:spcBef>
                        <a:spcAft>
                          <a:spcPts val="0"/>
                        </a:spcAft>
                        <a:buNone/>
                      </a:pPr>
                      <a:r>
                        <a:rPr lang="en-US" sz="1200" u="none" cap="none" strike="noStrike"/>
                        <a:t>Band Red</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6069</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24367</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6600.2571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1328.3922</a:t>
                      </a:r>
                      <a:endParaRPr sz="1100" u="none" cap="none" strike="noStrike">
                        <a:latin typeface="Calibri"/>
                        <a:ea typeface="Calibri"/>
                        <a:cs typeface="Calibri"/>
                        <a:sym typeface="Calibri"/>
                      </a:endParaRPr>
                    </a:p>
                  </a:txBody>
                  <a:tcPr marT="0" marB="0" marR="68575" marL="68575"/>
                </a:tc>
              </a:tr>
              <a:tr h="245050">
                <a:tc>
                  <a:txBody>
                    <a:bodyPr/>
                    <a:lstStyle/>
                    <a:p>
                      <a:pPr indent="0" lvl="0" marL="0" marR="0" rtl="0" algn="l">
                        <a:lnSpc>
                          <a:spcPct val="150000"/>
                        </a:lnSpc>
                        <a:spcBef>
                          <a:spcPts val="0"/>
                        </a:spcBef>
                        <a:spcAft>
                          <a:spcPts val="0"/>
                        </a:spcAft>
                        <a:buNone/>
                      </a:pPr>
                      <a:r>
                        <a:rPr lang="en-US" sz="1200" u="none" cap="none" strike="noStrike"/>
                        <a:t>Band Green</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6976</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21450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7788.1632</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1369.4736</a:t>
                      </a:r>
                      <a:endParaRPr sz="1100" u="none" cap="none" strike="noStrike">
                        <a:latin typeface="Calibri"/>
                        <a:ea typeface="Calibri"/>
                        <a:cs typeface="Calibri"/>
                        <a:sym typeface="Calibri"/>
                      </a:endParaRPr>
                    </a:p>
                  </a:txBody>
                  <a:tcPr marT="0" marB="0" marR="68575" marL="68575"/>
                </a:tc>
              </a:tr>
              <a:tr h="245050">
                <a:tc>
                  <a:txBody>
                    <a:bodyPr/>
                    <a:lstStyle/>
                    <a:p>
                      <a:pPr indent="0" lvl="0" marL="0" marR="0" rtl="0" algn="l">
                        <a:lnSpc>
                          <a:spcPct val="150000"/>
                        </a:lnSpc>
                        <a:spcBef>
                          <a:spcPts val="0"/>
                        </a:spcBef>
                        <a:spcAft>
                          <a:spcPts val="0"/>
                        </a:spcAft>
                        <a:buNone/>
                      </a:pPr>
                      <a:r>
                        <a:rPr lang="en-US" sz="1200" u="none" cap="none" strike="noStrike"/>
                        <a:t>Band Blue</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8613</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19139</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9228.0898</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905.4157</a:t>
                      </a:r>
                      <a:endParaRPr sz="1100" u="none" cap="none" strike="noStrike">
                        <a:latin typeface="Calibri"/>
                        <a:ea typeface="Calibri"/>
                        <a:cs typeface="Calibri"/>
                        <a:sym typeface="Calibri"/>
                      </a:endParaRPr>
                    </a:p>
                  </a:txBody>
                  <a:tcPr marT="0" marB="0" marR="68575" marL="68575"/>
                </a:tc>
              </a:tr>
              <a:tr h="245050">
                <a:tc>
                  <a:txBody>
                    <a:bodyPr/>
                    <a:lstStyle/>
                    <a:p>
                      <a:pPr indent="0" lvl="0" marL="0" marR="0" rtl="0" algn="l">
                        <a:lnSpc>
                          <a:spcPct val="150000"/>
                        </a:lnSpc>
                        <a:spcBef>
                          <a:spcPts val="0"/>
                        </a:spcBef>
                        <a:spcAft>
                          <a:spcPts val="0"/>
                        </a:spcAft>
                        <a:buNone/>
                      </a:pPr>
                      <a:r>
                        <a:rPr lang="en-US" sz="1200" u="none" cap="none" strike="noStrike"/>
                        <a:t>Citra Brovey P3</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 </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 </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 </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 </a:t>
                      </a:r>
                      <a:endParaRPr sz="1100" u="none" cap="none" strike="noStrike">
                        <a:latin typeface="Calibri"/>
                        <a:ea typeface="Calibri"/>
                        <a:cs typeface="Calibri"/>
                        <a:sym typeface="Calibri"/>
                      </a:endParaRPr>
                    </a:p>
                  </a:txBody>
                  <a:tcPr marT="0" marB="0" marR="68575" marL="68575"/>
                </a:tc>
              </a:tr>
              <a:tr h="245050">
                <a:tc>
                  <a:txBody>
                    <a:bodyPr/>
                    <a:lstStyle/>
                    <a:p>
                      <a:pPr indent="0" lvl="0" marL="0" marR="0" rtl="0" algn="l">
                        <a:lnSpc>
                          <a:spcPct val="150000"/>
                        </a:lnSpc>
                        <a:spcBef>
                          <a:spcPts val="0"/>
                        </a:spcBef>
                        <a:spcAft>
                          <a:spcPts val="0"/>
                        </a:spcAft>
                        <a:buNone/>
                      </a:pPr>
                      <a:r>
                        <a:rPr lang="en-US" sz="1200" u="none" cap="none" strike="noStrike"/>
                        <a:t>Band Red</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8769</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2043.4934</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523.6120</a:t>
                      </a:r>
                      <a:endParaRPr sz="1100" u="none" cap="none" strike="noStrike">
                        <a:latin typeface="Calibri"/>
                        <a:ea typeface="Calibri"/>
                        <a:cs typeface="Calibri"/>
                        <a:sym typeface="Calibri"/>
                      </a:endParaRPr>
                    </a:p>
                  </a:txBody>
                  <a:tcPr marT="0" marB="0" marR="68575" marL="68575"/>
                </a:tc>
              </a:tr>
              <a:tr h="245050">
                <a:tc>
                  <a:txBody>
                    <a:bodyPr/>
                    <a:lstStyle/>
                    <a:p>
                      <a:pPr indent="0" lvl="0" marL="0" marR="0" rtl="0" algn="l">
                        <a:lnSpc>
                          <a:spcPct val="150000"/>
                        </a:lnSpc>
                        <a:spcBef>
                          <a:spcPts val="0"/>
                        </a:spcBef>
                        <a:spcAft>
                          <a:spcPts val="0"/>
                        </a:spcAft>
                        <a:buNone/>
                      </a:pPr>
                      <a:r>
                        <a:rPr lang="en-US" sz="1200" u="none" cap="none" strike="noStrike"/>
                        <a:t>Band Green</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7801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2410.6873</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547.0148</a:t>
                      </a:r>
                      <a:endParaRPr sz="1100" u="none" cap="none" strike="noStrike">
                        <a:latin typeface="Calibri"/>
                        <a:ea typeface="Calibri"/>
                        <a:cs typeface="Calibri"/>
                        <a:sym typeface="Calibri"/>
                      </a:endParaRPr>
                    </a:p>
                  </a:txBody>
                  <a:tcPr marT="0" marB="0" marR="68575" marL="68575"/>
                </a:tc>
              </a:tr>
              <a:tr h="245050">
                <a:tc>
                  <a:txBody>
                    <a:bodyPr/>
                    <a:lstStyle/>
                    <a:p>
                      <a:pPr indent="0" lvl="0" marL="0" marR="0" rtl="0" algn="l">
                        <a:lnSpc>
                          <a:spcPct val="150000"/>
                        </a:lnSpc>
                        <a:spcBef>
                          <a:spcPts val="0"/>
                        </a:spcBef>
                        <a:spcAft>
                          <a:spcPts val="0"/>
                        </a:spcAft>
                        <a:buNone/>
                      </a:pPr>
                      <a:r>
                        <a:rPr lang="en-US" sz="1200" u="none" cap="none" strike="noStrike"/>
                        <a:t>Band Blue</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4979</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2849.7610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433.5394</a:t>
                      </a:r>
                      <a:endParaRPr sz="1100" u="none" cap="none" strike="noStrike">
                        <a:latin typeface="Calibri"/>
                        <a:ea typeface="Calibri"/>
                        <a:cs typeface="Calibri"/>
                        <a:sym typeface="Calibri"/>
                      </a:endParaRPr>
                    </a:p>
                  </a:txBody>
                  <a:tcPr marT="0" marB="0" marR="68575" marL="68575"/>
                </a:tc>
              </a:tr>
              <a:tr h="245050">
                <a:tc>
                  <a:txBody>
                    <a:bodyPr/>
                    <a:lstStyle/>
                    <a:p>
                      <a:pPr indent="0" lvl="0" marL="0" marR="0" rtl="0" algn="l">
                        <a:lnSpc>
                          <a:spcPct val="150000"/>
                        </a:lnSpc>
                        <a:spcBef>
                          <a:spcPts val="0"/>
                        </a:spcBef>
                        <a:spcAft>
                          <a:spcPts val="0"/>
                        </a:spcAft>
                        <a:buNone/>
                      </a:pPr>
                      <a:r>
                        <a:rPr lang="en-US" sz="1200" u="none" cap="none" strike="noStrike"/>
                        <a:t>Citra IHS P3</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 </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 </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 </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 </a:t>
                      </a:r>
                      <a:endParaRPr sz="1100" u="none" cap="none" strike="noStrike">
                        <a:latin typeface="Calibri"/>
                        <a:ea typeface="Calibri"/>
                        <a:cs typeface="Calibri"/>
                        <a:sym typeface="Calibri"/>
                      </a:endParaRPr>
                    </a:p>
                  </a:txBody>
                  <a:tcPr marT="0" marB="0" marR="68575" marL="68575"/>
                </a:tc>
              </a:tr>
              <a:tr h="245050">
                <a:tc>
                  <a:txBody>
                    <a:bodyPr/>
                    <a:lstStyle/>
                    <a:p>
                      <a:pPr indent="0" lvl="0" marL="0" marR="0" rtl="0" algn="l">
                        <a:lnSpc>
                          <a:spcPct val="150000"/>
                        </a:lnSpc>
                        <a:spcBef>
                          <a:spcPts val="0"/>
                        </a:spcBef>
                        <a:spcAft>
                          <a:spcPts val="0"/>
                        </a:spcAft>
                        <a:buNone/>
                      </a:pPr>
                      <a:r>
                        <a:rPr lang="en-US" sz="1200" u="none" cap="none" strike="noStrike"/>
                        <a:t>Band Red</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24231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5244.6927</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1610.3158</a:t>
                      </a:r>
                      <a:endParaRPr sz="1100" u="none" cap="none" strike="noStrike">
                        <a:latin typeface="Calibri"/>
                        <a:ea typeface="Calibri"/>
                        <a:cs typeface="Calibri"/>
                        <a:sym typeface="Calibri"/>
                      </a:endParaRPr>
                    </a:p>
                  </a:txBody>
                  <a:tcPr marT="0" marB="0" marR="68575" marL="68575"/>
                </a:tc>
              </a:tr>
              <a:tr h="245050">
                <a:tc>
                  <a:txBody>
                    <a:bodyPr/>
                    <a:lstStyle/>
                    <a:p>
                      <a:pPr indent="0" lvl="0" marL="0" marR="0" rtl="0" algn="l">
                        <a:lnSpc>
                          <a:spcPct val="150000"/>
                        </a:lnSpc>
                        <a:spcBef>
                          <a:spcPts val="0"/>
                        </a:spcBef>
                        <a:spcAft>
                          <a:spcPts val="0"/>
                        </a:spcAft>
                        <a:buNone/>
                      </a:pPr>
                      <a:r>
                        <a:rPr lang="en-US" sz="1200" u="none" cap="none" strike="noStrike"/>
                        <a:t>Band Green</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22470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6180.2221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1671.5723</a:t>
                      </a:r>
                      <a:endParaRPr sz="1100" u="none" cap="none" strike="noStrike">
                        <a:latin typeface="Calibri"/>
                        <a:ea typeface="Calibri"/>
                        <a:cs typeface="Calibri"/>
                        <a:sym typeface="Calibri"/>
                      </a:endParaRPr>
                    </a:p>
                  </a:txBody>
                  <a:tcPr marT="0" marB="0" marR="68575" marL="68575"/>
                </a:tc>
              </a:tr>
              <a:tr h="245050">
                <a:tc>
                  <a:txBody>
                    <a:bodyPr/>
                    <a:lstStyle/>
                    <a:p>
                      <a:pPr indent="0" lvl="0" marL="0" marR="0" rtl="0" algn="l">
                        <a:lnSpc>
                          <a:spcPct val="150000"/>
                        </a:lnSpc>
                        <a:spcBef>
                          <a:spcPts val="0"/>
                        </a:spcBef>
                        <a:spcAft>
                          <a:spcPts val="0"/>
                        </a:spcAft>
                        <a:buNone/>
                      </a:pPr>
                      <a:r>
                        <a:rPr lang="en-US" sz="1200" u="none" cap="none" strike="noStrike"/>
                        <a:t>Band Blue</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22014</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7284.2388</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200" u="none" cap="none" strike="noStrike"/>
                        <a:t>1356.2849</a:t>
                      </a:r>
                      <a:endParaRPr sz="11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4"/>
          <p:cNvSpPr txBox="1"/>
          <p:nvPr>
            <p:ph idx="12" type="sldNum"/>
          </p:nvPr>
        </p:nvSpPr>
        <p:spPr>
          <a:xfrm>
            <a:off x="11667200" y="5808300"/>
            <a:ext cx="524800" cy="5248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Clr>
                <a:schemeClr val="dk1"/>
              </a:buClr>
              <a:buSzPts val="1800"/>
              <a:buFont typeface="Arial"/>
              <a:buNone/>
            </a:pPr>
            <a:fld id="{00000000-1234-1234-1234-123412341234}" type="slidenum">
              <a:rPr lang="en-US"/>
              <a:t>‹#›</a:t>
            </a:fld>
            <a:endParaRPr/>
          </a:p>
        </p:txBody>
      </p:sp>
      <p:sp>
        <p:nvSpPr>
          <p:cNvPr id="391" name="Google Shape;391;p24"/>
          <p:cNvSpPr/>
          <p:nvPr/>
        </p:nvSpPr>
        <p:spPr>
          <a:xfrm>
            <a:off x="0" y="0"/>
            <a:ext cx="1742303" cy="6858000"/>
          </a:xfrm>
          <a:prstGeom prst="rect">
            <a:avLst/>
          </a:prstGeom>
          <a:gradFill>
            <a:gsLst>
              <a:gs pos="0">
                <a:schemeClr val="accent1"/>
              </a:gs>
              <a:gs pos="33000">
                <a:schemeClr val="accent2"/>
              </a:gs>
              <a:gs pos="66000">
                <a:schemeClr val="accent3"/>
              </a:gs>
              <a:gs pos="96000">
                <a:schemeClr val="accent4"/>
              </a:gs>
              <a:gs pos="100000">
                <a:schemeClr val="accent4"/>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pic>
        <p:nvPicPr>
          <p:cNvPr id="392" name="Google Shape;392;p24"/>
          <p:cNvPicPr preferRelativeResize="0"/>
          <p:nvPr/>
        </p:nvPicPr>
        <p:blipFill rotWithShape="1">
          <a:blip r:embed="rId3">
            <a:alphaModFix/>
          </a:blip>
          <a:srcRect b="0" l="0" r="0" t="0"/>
          <a:stretch/>
        </p:blipFill>
        <p:spPr>
          <a:xfrm>
            <a:off x="2720926" y="458200"/>
            <a:ext cx="1432560" cy="1383665"/>
          </a:xfrm>
          <a:prstGeom prst="rect">
            <a:avLst/>
          </a:prstGeom>
          <a:noFill/>
          <a:ln>
            <a:noFill/>
          </a:ln>
        </p:spPr>
      </p:pic>
      <p:pic>
        <p:nvPicPr>
          <p:cNvPr id="393" name="Google Shape;393;p24"/>
          <p:cNvPicPr preferRelativeResize="0"/>
          <p:nvPr/>
        </p:nvPicPr>
        <p:blipFill rotWithShape="1">
          <a:blip r:embed="rId4">
            <a:alphaModFix/>
          </a:blip>
          <a:srcRect b="0" l="0" r="0" t="0"/>
          <a:stretch/>
        </p:blipFill>
        <p:spPr>
          <a:xfrm>
            <a:off x="4633064" y="465820"/>
            <a:ext cx="1381125" cy="1376045"/>
          </a:xfrm>
          <a:prstGeom prst="rect">
            <a:avLst/>
          </a:prstGeom>
          <a:noFill/>
          <a:ln>
            <a:noFill/>
          </a:ln>
        </p:spPr>
      </p:pic>
      <p:pic>
        <p:nvPicPr>
          <p:cNvPr id="394" name="Google Shape;394;p24"/>
          <p:cNvPicPr preferRelativeResize="0"/>
          <p:nvPr/>
        </p:nvPicPr>
        <p:blipFill rotWithShape="1">
          <a:blip r:embed="rId5">
            <a:alphaModFix/>
          </a:blip>
          <a:srcRect b="0" l="0" r="0" t="0"/>
          <a:stretch/>
        </p:blipFill>
        <p:spPr>
          <a:xfrm>
            <a:off x="6581191" y="458200"/>
            <a:ext cx="1457325" cy="1343025"/>
          </a:xfrm>
          <a:prstGeom prst="rect">
            <a:avLst/>
          </a:prstGeom>
          <a:noFill/>
          <a:ln>
            <a:noFill/>
          </a:ln>
        </p:spPr>
      </p:pic>
      <p:graphicFrame>
        <p:nvGraphicFramePr>
          <p:cNvPr id="395" name="Google Shape;395;p24"/>
          <p:cNvGraphicFramePr/>
          <p:nvPr/>
        </p:nvGraphicFramePr>
        <p:xfrm>
          <a:off x="2697583" y="2628582"/>
          <a:ext cx="5252085" cy="3063875"/>
        </p:xfrm>
        <a:graphic>
          <a:graphicData uri="http://schemas.openxmlformats.org/drawingml/2006/chart">
            <c:chart r:id="rId6"/>
          </a:graphicData>
        </a:graphic>
      </p:graphicFrame>
      <p:sp>
        <p:nvSpPr>
          <p:cNvPr id="396" name="Google Shape;396;p24"/>
          <p:cNvSpPr/>
          <p:nvPr/>
        </p:nvSpPr>
        <p:spPr>
          <a:xfrm>
            <a:off x="8605518" y="1566447"/>
            <a:ext cx="2966189"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untuk jumlah karang hidup metode IHS memiliki kemiripan dengan data real di lapangan dengan selisih 0.41%, sedangkan pada karang mati, puing dan pasir, citra multispektral awal memiliki kemiripan paling mendekati dengan data asli dengan selisih 8.75% pada karang mati, 12.03% pada pasir dan 0.38% pada puing</a:t>
            </a:r>
            <a:endParaRPr sz="18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5"/>
          <p:cNvSpPr txBox="1"/>
          <p:nvPr>
            <p:ph idx="12" type="sldNum"/>
          </p:nvPr>
        </p:nvSpPr>
        <p:spPr>
          <a:xfrm>
            <a:off x="11667200" y="5808300"/>
            <a:ext cx="524800" cy="5248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Clr>
                <a:schemeClr val="dk1"/>
              </a:buClr>
              <a:buSzPts val="1800"/>
              <a:buFont typeface="Arial"/>
              <a:buNone/>
            </a:pPr>
            <a:fld id="{00000000-1234-1234-1234-123412341234}" type="slidenum">
              <a:rPr lang="en-US"/>
              <a:t>‹#›</a:t>
            </a:fld>
            <a:endParaRPr/>
          </a:p>
        </p:txBody>
      </p:sp>
      <p:sp>
        <p:nvSpPr>
          <p:cNvPr id="402" name="Google Shape;402;p25"/>
          <p:cNvSpPr/>
          <p:nvPr/>
        </p:nvSpPr>
        <p:spPr>
          <a:xfrm>
            <a:off x="0" y="0"/>
            <a:ext cx="1742303" cy="6858000"/>
          </a:xfrm>
          <a:prstGeom prst="rect">
            <a:avLst/>
          </a:prstGeom>
          <a:gradFill>
            <a:gsLst>
              <a:gs pos="0">
                <a:schemeClr val="accent1"/>
              </a:gs>
              <a:gs pos="33000">
                <a:schemeClr val="accent2"/>
              </a:gs>
              <a:gs pos="66000">
                <a:schemeClr val="accent3"/>
              </a:gs>
              <a:gs pos="96000">
                <a:schemeClr val="accent4"/>
              </a:gs>
              <a:gs pos="100000">
                <a:schemeClr val="accent4"/>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pic>
        <p:nvPicPr>
          <p:cNvPr id="403" name="Google Shape;403;p25"/>
          <p:cNvPicPr preferRelativeResize="0"/>
          <p:nvPr/>
        </p:nvPicPr>
        <p:blipFill rotWithShape="1">
          <a:blip r:embed="rId3">
            <a:alphaModFix/>
          </a:blip>
          <a:srcRect b="0" l="0" r="0" t="0"/>
          <a:stretch/>
        </p:blipFill>
        <p:spPr>
          <a:xfrm>
            <a:off x="2387429" y="458275"/>
            <a:ext cx="1424305" cy="1496060"/>
          </a:xfrm>
          <a:prstGeom prst="rect">
            <a:avLst/>
          </a:prstGeom>
          <a:noFill/>
          <a:ln>
            <a:noFill/>
          </a:ln>
        </p:spPr>
      </p:pic>
      <p:pic>
        <p:nvPicPr>
          <p:cNvPr id="404" name="Google Shape;404;p25"/>
          <p:cNvPicPr preferRelativeResize="0"/>
          <p:nvPr/>
        </p:nvPicPr>
        <p:blipFill rotWithShape="1">
          <a:blip r:embed="rId4">
            <a:alphaModFix/>
          </a:blip>
          <a:srcRect b="0" l="0" r="0" t="0"/>
          <a:stretch/>
        </p:blipFill>
        <p:spPr>
          <a:xfrm>
            <a:off x="4542576" y="458275"/>
            <a:ext cx="1441450" cy="1514475"/>
          </a:xfrm>
          <a:prstGeom prst="rect">
            <a:avLst/>
          </a:prstGeom>
          <a:noFill/>
          <a:ln>
            <a:noFill/>
          </a:ln>
        </p:spPr>
      </p:pic>
      <p:pic>
        <p:nvPicPr>
          <p:cNvPr id="405" name="Google Shape;405;p25"/>
          <p:cNvPicPr preferRelativeResize="0"/>
          <p:nvPr/>
        </p:nvPicPr>
        <p:blipFill rotWithShape="1">
          <a:blip r:embed="rId5">
            <a:alphaModFix/>
          </a:blip>
          <a:srcRect b="0" l="0" r="0" t="0"/>
          <a:stretch/>
        </p:blipFill>
        <p:spPr>
          <a:xfrm>
            <a:off x="6612007" y="458275"/>
            <a:ext cx="1397635" cy="1521460"/>
          </a:xfrm>
          <a:prstGeom prst="rect">
            <a:avLst/>
          </a:prstGeom>
          <a:noFill/>
          <a:ln>
            <a:noFill/>
          </a:ln>
        </p:spPr>
      </p:pic>
      <p:graphicFrame>
        <p:nvGraphicFramePr>
          <p:cNvPr id="406" name="Google Shape;406;p25"/>
          <p:cNvGraphicFramePr/>
          <p:nvPr/>
        </p:nvGraphicFramePr>
        <p:xfrm>
          <a:off x="2637258" y="2530107"/>
          <a:ext cx="5252085" cy="3063875"/>
        </p:xfrm>
        <a:graphic>
          <a:graphicData uri="http://schemas.openxmlformats.org/drawingml/2006/chart">
            <c:chart r:id="rId6"/>
          </a:graphicData>
        </a:graphic>
      </p:graphicFrame>
      <p:sp>
        <p:nvSpPr>
          <p:cNvPr id="407" name="Google Shape;407;p25"/>
          <p:cNvSpPr/>
          <p:nvPr/>
        </p:nvSpPr>
        <p:spPr>
          <a:xfrm>
            <a:off x="8289686" y="1346665"/>
            <a:ext cx="3377514"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Metode IHS memiliki nilai yang paling mirip dengan data lapangan yang dijadikan sebagai data acuan. Citra dengan Metode IHS memiliki selisih rata-rata paling kecil dibandingkan dengan citra yang lainnya terkecuali pada kelas pasir. Jumlah karang hidup pada metode IHS sebesar 3.196 Ha jika dikonversikan yaitu sebesar 19.42% dengan selisih 10.94%, begitu pula pada kelas karang mati. Jumlah karang mati pada metode IHS sebesar 5.649 Ha atau memiliki selisih 2.47%</a:t>
            </a:r>
            <a:endParaRPr sz="1800">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26"/>
          <p:cNvSpPr txBox="1"/>
          <p:nvPr>
            <p:ph idx="12" type="sldNum"/>
          </p:nvPr>
        </p:nvSpPr>
        <p:spPr>
          <a:xfrm>
            <a:off x="11667200" y="5808300"/>
            <a:ext cx="524800" cy="5248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Clr>
                <a:schemeClr val="dk1"/>
              </a:buClr>
              <a:buSzPts val="1800"/>
              <a:buFont typeface="Arial"/>
              <a:buNone/>
            </a:pPr>
            <a:fld id="{00000000-1234-1234-1234-123412341234}" type="slidenum">
              <a:rPr lang="en-US"/>
              <a:t>‹#›</a:t>
            </a:fld>
            <a:endParaRPr/>
          </a:p>
        </p:txBody>
      </p:sp>
      <p:sp>
        <p:nvSpPr>
          <p:cNvPr id="413" name="Google Shape;413;p26"/>
          <p:cNvSpPr/>
          <p:nvPr/>
        </p:nvSpPr>
        <p:spPr>
          <a:xfrm>
            <a:off x="0" y="0"/>
            <a:ext cx="1742303" cy="6858000"/>
          </a:xfrm>
          <a:prstGeom prst="rect">
            <a:avLst/>
          </a:prstGeom>
          <a:gradFill>
            <a:gsLst>
              <a:gs pos="0">
                <a:schemeClr val="accent1"/>
              </a:gs>
              <a:gs pos="33000">
                <a:schemeClr val="accent2"/>
              </a:gs>
              <a:gs pos="66000">
                <a:schemeClr val="accent3"/>
              </a:gs>
              <a:gs pos="96000">
                <a:schemeClr val="accent4"/>
              </a:gs>
              <a:gs pos="100000">
                <a:schemeClr val="accent4"/>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pic>
        <p:nvPicPr>
          <p:cNvPr id="414" name="Google Shape;414;p26"/>
          <p:cNvPicPr preferRelativeResize="0"/>
          <p:nvPr/>
        </p:nvPicPr>
        <p:blipFill rotWithShape="1">
          <a:blip r:embed="rId3">
            <a:alphaModFix/>
          </a:blip>
          <a:srcRect b="0" l="0" r="0" t="0"/>
          <a:stretch/>
        </p:blipFill>
        <p:spPr>
          <a:xfrm>
            <a:off x="2237692" y="494616"/>
            <a:ext cx="1301750" cy="2014220"/>
          </a:xfrm>
          <a:prstGeom prst="rect">
            <a:avLst/>
          </a:prstGeom>
          <a:noFill/>
          <a:ln>
            <a:noFill/>
          </a:ln>
        </p:spPr>
      </p:pic>
      <p:pic>
        <p:nvPicPr>
          <p:cNvPr id="415" name="Google Shape;415;p26"/>
          <p:cNvPicPr preferRelativeResize="0"/>
          <p:nvPr/>
        </p:nvPicPr>
        <p:blipFill rotWithShape="1">
          <a:blip r:embed="rId4">
            <a:alphaModFix/>
          </a:blip>
          <a:srcRect b="0" l="0" r="0" t="0"/>
          <a:stretch/>
        </p:blipFill>
        <p:spPr>
          <a:xfrm>
            <a:off x="4255917" y="497156"/>
            <a:ext cx="1344930" cy="2011680"/>
          </a:xfrm>
          <a:prstGeom prst="rect">
            <a:avLst/>
          </a:prstGeom>
          <a:noFill/>
          <a:ln>
            <a:noFill/>
          </a:ln>
        </p:spPr>
      </p:pic>
      <p:pic>
        <p:nvPicPr>
          <p:cNvPr id="416" name="Google Shape;416;p26"/>
          <p:cNvPicPr preferRelativeResize="0"/>
          <p:nvPr/>
        </p:nvPicPr>
        <p:blipFill rotWithShape="1">
          <a:blip r:embed="rId5">
            <a:alphaModFix/>
          </a:blip>
          <a:srcRect b="0" l="0" r="0" t="0"/>
          <a:stretch/>
        </p:blipFill>
        <p:spPr>
          <a:xfrm>
            <a:off x="6395135" y="519234"/>
            <a:ext cx="1362710" cy="2032000"/>
          </a:xfrm>
          <a:prstGeom prst="rect">
            <a:avLst/>
          </a:prstGeom>
          <a:noFill/>
          <a:ln>
            <a:noFill/>
          </a:ln>
        </p:spPr>
      </p:pic>
      <p:graphicFrame>
        <p:nvGraphicFramePr>
          <p:cNvPr id="417" name="Google Shape;417;p26"/>
          <p:cNvGraphicFramePr/>
          <p:nvPr/>
        </p:nvGraphicFramePr>
        <p:xfrm>
          <a:off x="2568577" y="3006825"/>
          <a:ext cx="5252085" cy="3063875"/>
        </p:xfrm>
        <a:graphic>
          <a:graphicData uri="http://schemas.openxmlformats.org/drawingml/2006/chart">
            <c:chart r:id="rId6"/>
          </a:graphicData>
        </a:graphic>
      </p:graphicFrame>
      <p:sp>
        <p:nvSpPr>
          <p:cNvPr id="418" name="Google Shape;418;p26"/>
          <p:cNvSpPr/>
          <p:nvPr/>
        </p:nvSpPr>
        <p:spPr>
          <a:xfrm>
            <a:off x="8430308" y="1948931"/>
            <a:ext cx="3048000"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Metode IHS menunjukan jumlah luas tiap kelas paling mendekati dengan data lapangan. Pada kelas karang hidup selisih antara citra IHS dengan data lapangan yaitu 0.42%, sedangkan pada karang mati citra dengan menggunakan metode IHS juga menunjukan kemiripan, yaitu selisih sebesar 12.82%</a:t>
            </a:r>
            <a:endParaRPr sz="1800">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27"/>
          <p:cNvSpPr txBox="1"/>
          <p:nvPr>
            <p:ph idx="12" type="sldNum"/>
          </p:nvPr>
        </p:nvSpPr>
        <p:spPr>
          <a:xfrm>
            <a:off x="11667200" y="5808300"/>
            <a:ext cx="524800" cy="5248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Clr>
                <a:schemeClr val="dk1"/>
              </a:buClr>
              <a:buSzPts val="1800"/>
              <a:buFont typeface="Arial"/>
              <a:buNone/>
            </a:pPr>
            <a:fld id="{00000000-1234-1234-1234-123412341234}" type="slidenum">
              <a:rPr lang="en-US"/>
              <a:t>‹#›</a:t>
            </a:fld>
            <a:endParaRPr/>
          </a:p>
        </p:txBody>
      </p:sp>
      <p:sp>
        <p:nvSpPr>
          <p:cNvPr id="424" name="Google Shape;424;p27"/>
          <p:cNvSpPr/>
          <p:nvPr/>
        </p:nvSpPr>
        <p:spPr>
          <a:xfrm>
            <a:off x="0" y="0"/>
            <a:ext cx="1742303" cy="6858000"/>
          </a:xfrm>
          <a:prstGeom prst="rect">
            <a:avLst/>
          </a:prstGeom>
          <a:gradFill>
            <a:gsLst>
              <a:gs pos="0">
                <a:schemeClr val="accent1"/>
              </a:gs>
              <a:gs pos="33000">
                <a:schemeClr val="accent2"/>
              </a:gs>
              <a:gs pos="66000">
                <a:schemeClr val="accent3"/>
              </a:gs>
              <a:gs pos="96000">
                <a:schemeClr val="accent4"/>
              </a:gs>
              <a:gs pos="100000">
                <a:schemeClr val="accent4"/>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pic>
        <p:nvPicPr>
          <p:cNvPr id="425" name="Google Shape;425;p27"/>
          <p:cNvPicPr preferRelativeResize="0"/>
          <p:nvPr/>
        </p:nvPicPr>
        <p:blipFill rotWithShape="1">
          <a:blip r:embed="rId3">
            <a:alphaModFix/>
          </a:blip>
          <a:srcRect b="0" l="0" r="0" t="0"/>
          <a:stretch/>
        </p:blipFill>
        <p:spPr>
          <a:xfrm>
            <a:off x="2278453" y="332887"/>
            <a:ext cx="1529715" cy="2028190"/>
          </a:xfrm>
          <a:prstGeom prst="rect">
            <a:avLst/>
          </a:prstGeom>
          <a:noFill/>
          <a:ln>
            <a:noFill/>
          </a:ln>
        </p:spPr>
      </p:pic>
      <p:pic>
        <p:nvPicPr>
          <p:cNvPr id="426" name="Google Shape;426;p27"/>
          <p:cNvPicPr preferRelativeResize="0"/>
          <p:nvPr/>
        </p:nvPicPr>
        <p:blipFill rotWithShape="1">
          <a:blip r:embed="rId4">
            <a:alphaModFix/>
          </a:blip>
          <a:srcRect b="0" l="0" r="0" t="0"/>
          <a:stretch/>
        </p:blipFill>
        <p:spPr>
          <a:xfrm>
            <a:off x="4344318" y="333522"/>
            <a:ext cx="1564640" cy="2027555"/>
          </a:xfrm>
          <a:prstGeom prst="rect">
            <a:avLst/>
          </a:prstGeom>
          <a:noFill/>
          <a:ln>
            <a:noFill/>
          </a:ln>
        </p:spPr>
      </p:pic>
      <p:pic>
        <p:nvPicPr>
          <p:cNvPr id="427" name="Google Shape;427;p27"/>
          <p:cNvPicPr preferRelativeResize="0"/>
          <p:nvPr/>
        </p:nvPicPr>
        <p:blipFill rotWithShape="1">
          <a:blip r:embed="rId5">
            <a:alphaModFix/>
          </a:blip>
          <a:srcRect b="0" l="0" r="0" t="0"/>
          <a:stretch/>
        </p:blipFill>
        <p:spPr>
          <a:xfrm>
            <a:off x="6445108" y="332887"/>
            <a:ext cx="1591310" cy="2044700"/>
          </a:xfrm>
          <a:prstGeom prst="rect">
            <a:avLst/>
          </a:prstGeom>
          <a:noFill/>
          <a:ln>
            <a:noFill/>
          </a:ln>
        </p:spPr>
      </p:pic>
      <p:graphicFrame>
        <p:nvGraphicFramePr>
          <p:cNvPr id="428" name="Google Shape;428;p27"/>
          <p:cNvGraphicFramePr/>
          <p:nvPr/>
        </p:nvGraphicFramePr>
        <p:xfrm>
          <a:off x="2500595" y="2744425"/>
          <a:ext cx="5252085" cy="3063875"/>
        </p:xfrm>
        <a:graphic>
          <a:graphicData uri="http://schemas.openxmlformats.org/drawingml/2006/chart">
            <c:chart r:id="rId6"/>
          </a:graphicData>
        </a:graphic>
      </p:graphicFrame>
      <p:sp>
        <p:nvSpPr>
          <p:cNvPr id="429" name="Google Shape;429;p27"/>
          <p:cNvSpPr/>
          <p:nvPr/>
        </p:nvSpPr>
        <p:spPr>
          <a:xfrm>
            <a:off x="8572568" y="2149215"/>
            <a:ext cx="304800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Metode IHS memiliki luas yang paling mendekati dengan data di lapangan. Pada kelas karang hidup selisih pada citra IHS dengan data lapangan sebesar 16.77% dan perbandingan dengan karang mati yaitu sebesar 12.53%</a:t>
            </a:r>
            <a:endParaRPr sz="1800">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28"/>
          <p:cNvSpPr txBox="1"/>
          <p:nvPr>
            <p:ph idx="12" type="sldNum"/>
          </p:nvPr>
        </p:nvSpPr>
        <p:spPr>
          <a:xfrm>
            <a:off x="11667200" y="5808300"/>
            <a:ext cx="524800" cy="5248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Clr>
                <a:schemeClr val="dk1"/>
              </a:buClr>
              <a:buSzPts val="1800"/>
              <a:buFont typeface="Arial"/>
              <a:buNone/>
            </a:pPr>
            <a:fld id="{00000000-1234-1234-1234-123412341234}" type="slidenum">
              <a:rPr lang="en-US"/>
              <a:t>‹#›</a:t>
            </a:fld>
            <a:endParaRPr/>
          </a:p>
        </p:txBody>
      </p:sp>
      <p:sp>
        <p:nvSpPr>
          <p:cNvPr id="435" name="Google Shape;435;p28"/>
          <p:cNvSpPr/>
          <p:nvPr/>
        </p:nvSpPr>
        <p:spPr>
          <a:xfrm>
            <a:off x="0" y="0"/>
            <a:ext cx="1742303" cy="6858000"/>
          </a:xfrm>
          <a:prstGeom prst="rect">
            <a:avLst/>
          </a:prstGeom>
          <a:gradFill>
            <a:gsLst>
              <a:gs pos="0">
                <a:schemeClr val="accent1"/>
              </a:gs>
              <a:gs pos="33000">
                <a:schemeClr val="accent2"/>
              </a:gs>
              <a:gs pos="66000">
                <a:schemeClr val="accent3"/>
              </a:gs>
              <a:gs pos="96000">
                <a:schemeClr val="accent4"/>
              </a:gs>
              <a:gs pos="100000">
                <a:schemeClr val="accent4"/>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pic>
        <p:nvPicPr>
          <p:cNvPr id="436" name="Google Shape;436;p28"/>
          <p:cNvPicPr preferRelativeResize="0"/>
          <p:nvPr/>
        </p:nvPicPr>
        <p:blipFill rotWithShape="1">
          <a:blip r:embed="rId3">
            <a:alphaModFix/>
          </a:blip>
          <a:srcRect b="0" l="0" r="0" t="0"/>
          <a:stretch/>
        </p:blipFill>
        <p:spPr>
          <a:xfrm>
            <a:off x="2323074" y="303140"/>
            <a:ext cx="1581150" cy="1750060"/>
          </a:xfrm>
          <a:prstGeom prst="rect">
            <a:avLst/>
          </a:prstGeom>
          <a:noFill/>
          <a:ln>
            <a:noFill/>
          </a:ln>
        </p:spPr>
      </p:pic>
      <p:pic>
        <p:nvPicPr>
          <p:cNvPr id="437" name="Google Shape;437;p28"/>
          <p:cNvPicPr preferRelativeResize="0"/>
          <p:nvPr/>
        </p:nvPicPr>
        <p:blipFill rotWithShape="1">
          <a:blip r:embed="rId4">
            <a:alphaModFix/>
          </a:blip>
          <a:srcRect b="0" l="0" r="0" t="0"/>
          <a:stretch/>
        </p:blipFill>
        <p:spPr>
          <a:xfrm>
            <a:off x="4484995" y="303140"/>
            <a:ext cx="1638300" cy="1757045"/>
          </a:xfrm>
          <a:prstGeom prst="rect">
            <a:avLst/>
          </a:prstGeom>
          <a:noFill/>
          <a:ln>
            <a:noFill/>
          </a:ln>
        </p:spPr>
      </p:pic>
      <p:pic>
        <p:nvPicPr>
          <p:cNvPr id="438" name="Google Shape;438;p28"/>
          <p:cNvPicPr preferRelativeResize="0"/>
          <p:nvPr/>
        </p:nvPicPr>
        <p:blipFill rotWithShape="1">
          <a:blip r:embed="rId5">
            <a:alphaModFix/>
          </a:blip>
          <a:srcRect b="0" l="0" r="0" t="0"/>
          <a:stretch/>
        </p:blipFill>
        <p:spPr>
          <a:xfrm>
            <a:off x="6646916" y="303140"/>
            <a:ext cx="1647190" cy="1771650"/>
          </a:xfrm>
          <a:prstGeom prst="rect">
            <a:avLst/>
          </a:prstGeom>
          <a:noFill/>
          <a:ln>
            <a:noFill/>
          </a:ln>
        </p:spPr>
      </p:pic>
      <p:graphicFrame>
        <p:nvGraphicFramePr>
          <p:cNvPr id="439" name="Google Shape;439;p28"/>
          <p:cNvGraphicFramePr/>
          <p:nvPr/>
        </p:nvGraphicFramePr>
        <p:xfrm>
          <a:off x="2678102" y="2744425"/>
          <a:ext cx="5252085" cy="3063875"/>
        </p:xfrm>
        <a:graphic>
          <a:graphicData uri="http://schemas.openxmlformats.org/drawingml/2006/chart">
            <c:chart r:id="rId6"/>
          </a:graphicData>
        </a:graphic>
      </p:graphicFrame>
      <p:sp>
        <p:nvSpPr>
          <p:cNvPr id="440" name="Google Shape;440;p28"/>
          <p:cNvSpPr/>
          <p:nvPr/>
        </p:nvSpPr>
        <p:spPr>
          <a:xfrm>
            <a:off x="8382491" y="2428502"/>
            <a:ext cx="3547109"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Citra IHS menunjukan nilai selisih dengan data di lapangan paling kecil. Pada kelas karang mati selisih antara citra IHS dan data lapangan sebesar 4.64%</a:t>
            </a:r>
            <a:endParaRPr sz="2000">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29"/>
          <p:cNvSpPr txBox="1"/>
          <p:nvPr>
            <p:ph idx="12" type="sldNum"/>
          </p:nvPr>
        </p:nvSpPr>
        <p:spPr>
          <a:xfrm>
            <a:off x="11667200" y="5808300"/>
            <a:ext cx="524800" cy="5248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Clr>
                <a:schemeClr val="dk1"/>
              </a:buClr>
              <a:buSzPts val="1800"/>
              <a:buFont typeface="Arial"/>
              <a:buNone/>
            </a:pPr>
            <a:fld id="{00000000-1234-1234-1234-123412341234}" type="slidenum">
              <a:rPr lang="en-US"/>
              <a:t>‹#›</a:t>
            </a:fld>
            <a:endParaRPr/>
          </a:p>
        </p:txBody>
      </p:sp>
      <p:sp>
        <p:nvSpPr>
          <p:cNvPr id="446" name="Google Shape;446;p29"/>
          <p:cNvSpPr/>
          <p:nvPr/>
        </p:nvSpPr>
        <p:spPr>
          <a:xfrm>
            <a:off x="0" y="0"/>
            <a:ext cx="1742303" cy="6858000"/>
          </a:xfrm>
          <a:prstGeom prst="rect">
            <a:avLst/>
          </a:prstGeom>
          <a:gradFill>
            <a:gsLst>
              <a:gs pos="0">
                <a:schemeClr val="accent1"/>
              </a:gs>
              <a:gs pos="33000">
                <a:schemeClr val="accent2"/>
              </a:gs>
              <a:gs pos="66000">
                <a:schemeClr val="accent3"/>
              </a:gs>
              <a:gs pos="96000">
                <a:schemeClr val="accent4"/>
              </a:gs>
              <a:gs pos="100000">
                <a:schemeClr val="accent4"/>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aphicFrame>
        <p:nvGraphicFramePr>
          <p:cNvPr id="447" name="Google Shape;447;p29"/>
          <p:cNvGraphicFramePr/>
          <p:nvPr/>
        </p:nvGraphicFramePr>
        <p:xfrm>
          <a:off x="4103422" y="412730"/>
          <a:ext cx="5646059" cy="3566146"/>
        </p:xfrm>
        <a:graphic>
          <a:graphicData uri="http://schemas.openxmlformats.org/drawingml/2006/chart">
            <c:chart r:id="rId3"/>
          </a:graphicData>
        </a:graphic>
      </p:graphicFrame>
      <p:sp>
        <p:nvSpPr>
          <p:cNvPr id="448" name="Google Shape;448;p29"/>
          <p:cNvSpPr/>
          <p:nvPr/>
        </p:nvSpPr>
        <p:spPr>
          <a:xfrm>
            <a:off x="3878451" y="4316374"/>
            <a:ext cx="609600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Metode IHS mampu menambah akurasi dari identifikasi kerusakan terumbu karang menggunakan Algoritma Lyzenga. Nilai selisih perbandingan citra IHS sebesar 7.352% pada karang hidup, 9.37% pada karang mati, 12.718% pada pasir dan 12.018% pada puing, dengan rata-rata akurasi sebesar 89.64% terhadap data di lapangan</a:t>
            </a:r>
            <a:endParaRPr sz="18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3"/>
          <p:cNvSpPr/>
          <p:nvPr/>
        </p:nvSpPr>
        <p:spPr>
          <a:xfrm>
            <a:off x="616449" y="0"/>
            <a:ext cx="3739794" cy="6873411"/>
          </a:xfrm>
          <a:prstGeom prst="rect">
            <a:avLst/>
          </a:prstGeom>
          <a:gradFill>
            <a:gsLst>
              <a:gs pos="0">
                <a:srgbClr val="82C650">
                  <a:alpha val="20000"/>
                </a:srgbClr>
              </a:gs>
              <a:gs pos="33000">
                <a:srgbClr val="5CBE7A">
                  <a:alpha val="40000"/>
                </a:srgbClr>
              </a:gs>
              <a:gs pos="67000">
                <a:srgbClr val="2CB8AE">
                  <a:alpha val="69803"/>
                </a:srgbClr>
              </a:gs>
              <a:gs pos="100000">
                <a:srgbClr val="239ED2">
                  <a:alpha val="4000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2" name="Google Shape;122;p3"/>
          <p:cNvSpPr txBox="1"/>
          <p:nvPr/>
        </p:nvSpPr>
        <p:spPr>
          <a:xfrm>
            <a:off x="616449" y="4929889"/>
            <a:ext cx="3739794" cy="769441"/>
          </a:xfrm>
          <a:prstGeom prst="rect">
            <a:avLst/>
          </a:prstGeom>
          <a:noFill/>
          <a:ln>
            <a:noFill/>
          </a:ln>
        </p:spPr>
        <p:txBody>
          <a:bodyPr anchorCtr="0" anchor="ctr" bIns="45700" lIns="91425" spcFirstLastPara="1" rIns="91425" wrap="square" tIns="45700">
            <a:spAutoFit/>
          </a:bodyPr>
          <a:lstStyle/>
          <a:p>
            <a:pPr indent="0" lvl="0" marL="0" marR="0" rtl="0" algn="just">
              <a:spcBef>
                <a:spcPts val="0"/>
              </a:spcBef>
              <a:spcAft>
                <a:spcPts val="0"/>
              </a:spcAft>
              <a:buNone/>
            </a:pPr>
            <a:r>
              <a:rPr b="1" lang="en-US" sz="4400">
                <a:solidFill>
                  <a:schemeClr val="lt1"/>
                </a:solidFill>
                <a:latin typeface="Arial"/>
                <a:ea typeface="Arial"/>
                <a:cs typeface="Arial"/>
                <a:sym typeface="Arial"/>
              </a:rPr>
              <a:t>Pendahuluan</a:t>
            </a:r>
            <a:endParaRPr b="1" sz="4400">
              <a:solidFill>
                <a:schemeClr val="lt1"/>
              </a:solidFill>
              <a:latin typeface="Arial"/>
              <a:ea typeface="Arial"/>
              <a:cs typeface="Arial"/>
              <a:sym typeface="Arial"/>
            </a:endParaRPr>
          </a:p>
        </p:txBody>
      </p:sp>
      <p:sp>
        <p:nvSpPr>
          <p:cNvPr id="123" name="Google Shape;123;p3"/>
          <p:cNvSpPr txBox="1"/>
          <p:nvPr/>
        </p:nvSpPr>
        <p:spPr>
          <a:xfrm>
            <a:off x="616449" y="5893199"/>
            <a:ext cx="3739794" cy="584775"/>
          </a:xfrm>
          <a:prstGeom prst="rect">
            <a:avLst/>
          </a:prstGeom>
          <a:solidFill>
            <a:schemeClr val="lt1"/>
          </a:solidFill>
          <a:ln>
            <a:noFill/>
          </a:ln>
        </p:spPr>
        <p:txBody>
          <a:bodyPr anchorCtr="0" anchor="ctr" bIns="45700" lIns="91425" spcFirstLastPara="1" rIns="91425" wrap="square" tIns="45700">
            <a:spAutoFit/>
          </a:bodyPr>
          <a:lstStyle/>
          <a:p>
            <a:pPr indent="0" lvl="0" marL="0" marR="0" rtl="0" algn="just">
              <a:spcBef>
                <a:spcPts val="0"/>
              </a:spcBef>
              <a:spcAft>
                <a:spcPts val="0"/>
              </a:spcAft>
              <a:buNone/>
            </a:pPr>
            <a:r>
              <a:rPr b="1" lang="en-US" sz="3200">
                <a:solidFill>
                  <a:schemeClr val="accent4"/>
                </a:solidFill>
                <a:latin typeface="Arial"/>
                <a:ea typeface="Arial"/>
                <a:cs typeface="Arial"/>
                <a:sym typeface="Arial"/>
              </a:rPr>
              <a:t>PRESENTATION</a:t>
            </a:r>
            <a:endParaRPr b="1" sz="3200">
              <a:solidFill>
                <a:schemeClr val="accent4"/>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0"/>
          <p:cNvSpPr/>
          <p:nvPr/>
        </p:nvSpPr>
        <p:spPr>
          <a:xfrm>
            <a:off x="616449" y="0"/>
            <a:ext cx="3739794" cy="6873411"/>
          </a:xfrm>
          <a:prstGeom prst="rect">
            <a:avLst/>
          </a:prstGeom>
          <a:gradFill>
            <a:gsLst>
              <a:gs pos="0">
                <a:srgbClr val="82C650">
                  <a:alpha val="20000"/>
                </a:srgbClr>
              </a:gs>
              <a:gs pos="33000">
                <a:srgbClr val="5CBE7A">
                  <a:alpha val="40000"/>
                </a:srgbClr>
              </a:gs>
              <a:gs pos="67000">
                <a:srgbClr val="2CB8AE">
                  <a:alpha val="69803"/>
                </a:srgbClr>
              </a:gs>
              <a:gs pos="100000">
                <a:srgbClr val="239ED2">
                  <a:alpha val="4000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4" name="Google Shape;454;p30"/>
          <p:cNvSpPr txBox="1"/>
          <p:nvPr/>
        </p:nvSpPr>
        <p:spPr>
          <a:xfrm>
            <a:off x="616449" y="4929889"/>
            <a:ext cx="3739794" cy="769441"/>
          </a:xfrm>
          <a:prstGeom prst="rect">
            <a:avLst/>
          </a:prstGeom>
          <a:noFill/>
          <a:ln>
            <a:noFill/>
          </a:ln>
        </p:spPr>
        <p:txBody>
          <a:bodyPr anchorCtr="0" anchor="ctr" bIns="45700" lIns="91425" spcFirstLastPara="1" rIns="91425" wrap="square" tIns="45700">
            <a:spAutoFit/>
          </a:bodyPr>
          <a:lstStyle/>
          <a:p>
            <a:pPr indent="0" lvl="0" marL="0" marR="0" rtl="0" algn="just">
              <a:spcBef>
                <a:spcPts val="0"/>
              </a:spcBef>
              <a:spcAft>
                <a:spcPts val="0"/>
              </a:spcAft>
              <a:buNone/>
            </a:pPr>
            <a:r>
              <a:rPr b="1" lang="en-US" sz="4400">
                <a:solidFill>
                  <a:schemeClr val="lt1"/>
                </a:solidFill>
                <a:latin typeface="Arial"/>
                <a:ea typeface="Arial"/>
                <a:cs typeface="Arial"/>
                <a:sym typeface="Arial"/>
              </a:rPr>
              <a:t>Kesimpulan </a:t>
            </a:r>
            <a:endParaRPr/>
          </a:p>
        </p:txBody>
      </p:sp>
      <p:sp>
        <p:nvSpPr>
          <p:cNvPr id="455" name="Google Shape;455;p30"/>
          <p:cNvSpPr txBox="1"/>
          <p:nvPr/>
        </p:nvSpPr>
        <p:spPr>
          <a:xfrm>
            <a:off x="616449" y="5893199"/>
            <a:ext cx="3739794" cy="584775"/>
          </a:xfrm>
          <a:prstGeom prst="rect">
            <a:avLst/>
          </a:prstGeom>
          <a:solidFill>
            <a:schemeClr val="lt1"/>
          </a:solidFill>
          <a:ln>
            <a:noFill/>
          </a:ln>
        </p:spPr>
        <p:txBody>
          <a:bodyPr anchorCtr="0" anchor="ctr" bIns="45700" lIns="91425" spcFirstLastPara="1" rIns="91425" wrap="square" tIns="45700">
            <a:spAutoFit/>
          </a:bodyPr>
          <a:lstStyle/>
          <a:p>
            <a:pPr indent="0" lvl="0" marL="0" marR="0" rtl="0" algn="just">
              <a:spcBef>
                <a:spcPts val="0"/>
              </a:spcBef>
              <a:spcAft>
                <a:spcPts val="0"/>
              </a:spcAft>
              <a:buNone/>
            </a:pPr>
            <a:r>
              <a:rPr b="1" lang="en-US" sz="3200">
                <a:solidFill>
                  <a:schemeClr val="accent4"/>
                </a:solidFill>
                <a:latin typeface="Arial"/>
                <a:ea typeface="Arial"/>
                <a:cs typeface="Arial"/>
                <a:sym typeface="Arial"/>
              </a:rPr>
              <a:t>Pembahasan</a:t>
            </a:r>
            <a:endParaRPr b="1" sz="3200">
              <a:solidFill>
                <a:schemeClr val="accent4"/>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1"/>
          <p:cNvSpPr txBox="1"/>
          <p:nvPr>
            <p:ph idx="12" type="sldNum"/>
          </p:nvPr>
        </p:nvSpPr>
        <p:spPr>
          <a:xfrm>
            <a:off x="11667200" y="5808300"/>
            <a:ext cx="524800" cy="5248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Clr>
                <a:schemeClr val="dk1"/>
              </a:buClr>
              <a:buSzPts val="1800"/>
              <a:buFont typeface="Arial"/>
              <a:buNone/>
            </a:pPr>
            <a:fld id="{00000000-1234-1234-1234-123412341234}" type="slidenum">
              <a:rPr lang="en-US"/>
              <a:t>‹#›</a:t>
            </a:fld>
            <a:endParaRPr/>
          </a:p>
        </p:txBody>
      </p:sp>
      <p:sp>
        <p:nvSpPr>
          <p:cNvPr id="461" name="Google Shape;461;p31"/>
          <p:cNvSpPr/>
          <p:nvPr/>
        </p:nvSpPr>
        <p:spPr>
          <a:xfrm>
            <a:off x="0" y="0"/>
            <a:ext cx="1742303" cy="6858000"/>
          </a:xfrm>
          <a:prstGeom prst="rect">
            <a:avLst/>
          </a:prstGeom>
          <a:gradFill>
            <a:gsLst>
              <a:gs pos="0">
                <a:schemeClr val="accent1"/>
              </a:gs>
              <a:gs pos="33000">
                <a:schemeClr val="accent2"/>
              </a:gs>
              <a:gs pos="66000">
                <a:schemeClr val="accent3"/>
              </a:gs>
              <a:gs pos="96000">
                <a:schemeClr val="accent4"/>
              </a:gs>
              <a:gs pos="100000">
                <a:schemeClr val="accent4"/>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62" name="Google Shape;462;p31"/>
          <p:cNvSpPr/>
          <p:nvPr/>
        </p:nvSpPr>
        <p:spPr>
          <a:xfrm>
            <a:off x="2207739" y="1714720"/>
            <a:ext cx="8295503" cy="461838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1800"/>
              <a:buFont typeface="Arial"/>
              <a:buAutoNum type="arabicPeriod"/>
            </a:pPr>
            <a:r>
              <a:rPr lang="en-US" sz="1800">
                <a:solidFill>
                  <a:schemeClr val="dk1"/>
                </a:solidFill>
                <a:latin typeface="Times New Roman"/>
                <a:ea typeface="Times New Roman"/>
                <a:cs typeface="Times New Roman"/>
                <a:sym typeface="Times New Roman"/>
              </a:rPr>
              <a:t>Algoritma Lyzenga mampu mengidentifikasi kerusakan terumbu karang menggunakan Citra Satelit Landsat 8</a:t>
            </a:r>
            <a:endParaRPr sz="1600">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chemeClr val="dk1"/>
              </a:buClr>
              <a:buSzPts val="1800"/>
              <a:buFont typeface="Arial"/>
              <a:buAutoNum type="arabicPeriod"/>
            </a:pPr>
            <a:r>
              <a:rPr lang="en-US" sz="1800">
                <a:solidFill>
                  <a:schemeClr val="dk1"/>
                </a:solidFill>
                <a:latin typeface="Times New Roman"/>
                <a:ea typeface="Times New Roman"/>
                <a:cs typeface="Times New Roman"/>
                <a:sym typeface="Times New Roman"/>
              </a:rPr>
              <a:t>Teknik Pansharpening mampu menambah akurasi pendeteksian dan klasifikasi dari Algoritma Lyzenga</a:t>
            </a:r>
            <a:endParaRPr sz="1600">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chemeClr val="dk1"/>
              </a:buClr>
              <a:buSzPts val="1800"/>
              <a:buFont typeface="Arial"/>
              <a:buAutoNum type="arabicPeriod"/>
            </a:pPr>
            <a:r>
              <a:rPr lang="en-US" sz="1800">
                <a:solidFill>
                  <a:schemeClr val="dk1"/>
                </a:solidFill>
                <a:latin typeface="Times New Roman"/>
                <a:ea typeface="Times New Roman"/>
                <a:cs typeface="Times New Roman"/>
                <a:sym typeface="Times New Roman"/>
              </a:rPr>
              <a:t>Citra yang dihasilkan pada Algoritma dengan </a:t>
            </a:r>
            <a:r>
              <a:rPr i="1" lang="en-US" sz="1800">
                <a:solidFill>
                  <a:schemeClr val="dk1"/>
                </a:solidFill>
                <a:latin typeface="Times New Roman"/>
                <a:ea typeface="Times New Roman"/>
                <a:cs typeface="Times New Roman"/>
                <a:sym typeface="Times New Roman"/>
              </a:rPr>
              <a:t>preprocessing </a:t>
            </a:r>
            <a:r>
              <a:rPr lang="en-US" sz="1800">
                <a:solidFill>
                  <a:schemeClr val="dk1"/>
                </a:solidFill>
                <a:latin typeface="Times New Roman"/>
                <a:ea typeface="Times New Roman"/>
                <a:cs typeface="Times New Roman"/>
                <a:sym typeface="Times New Roman"/>
              </a:rPr>
              <a:t>Teknik </a:t>
            </a:r>
            <a:r>
              <a:rPr i="1" lang="en-US" sz="1800">
                <a:solidFill>
                  <a:schemeClr val="dk1"/>
                </a:solidFill>
                <a:latin typeface="Times New Roman"/>
                <a:ea typeface="Times New Roman"/>
                <a:cs typeface="Times New Roman"/>
                <a:sym typeface="Times New Roman"/>
              </a:rPr>
              <a:t>Pansharpening </a:t>
            </a:r>
            <a:r>
              <a:rPr lang="en-US" sz="1800">
                <a:solidFill>
                  <a:schemeClr val="dk1"/>
                </a:solidFill>
                <a:latin typeface="Times New Roman"/>
                <a:ea typeface="Times New Roman"/>
                <a:cs typeface="Times New Roman"/>
                <a:sym typeface="Times New Roman"/>
              </a:rPr>
              <a:t>membuat citra lebih jelas dan pendeteksian objek khususnya terumbu karang lebih mudah dilakukan.</a:t>
            </a:r>
            <a:endParaRPr sz="1600">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chemeClr val="dk1"/>
              </a:buClr>
              <a:buSzPts val="1800"/>
              <a:buFont typeface="Arial"/>
              <a:buAutoNum type="arabicPeriod"/>
            </a:pPr>
            <a:r>
              <a:rPr lang="en-US" sz="1800">
                <a:solidFill>
                  <a:schemeClr val="dk1"/>
                </a:solidFill>
                <a:latin typeface="Times New Roman"/>
                <a:ea typeface="Times New Roman"/>
                <a:cs typeface="Times New Roman"/>
                <a:sym typeface="Times New Roman"/>
              </a:rPr>
              <a:t>Analisa dari validasi hasil sistem menunjukan bahwa metode IHS mampu mengidentifikasi kerusakan terumbu karang dengan akurasi sampai 89.64% </a:t>
            </a:r>
            <a:endParaRPr sz="1600">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chemeClr val="dk1"/>
              </a:buClr>
              <a:buSzPts val="1800"/>
              <a:buFont typeface="Arial"/>
              <a:buAutoNum type="arabicPeriod"/>
            </a:pPr>
            <a:r>
              <a:rPr lang="en-US" sz="1800">
                <a:solidFill>
                  <a:schemeClr val="dk1"/>
                </a:solidFill>
                <a:latin typeface="Times New Roman"/>
                <a:ea typeface="Times New Roman"/>
                <a:cs typeface="Times New Roman"/>
                <a:sym typeface="Times New Roman"/>
              </a:rPr>
              <a:t>Metode IHS mampu menambah akurasi terhadap pendeteksian karang mati dibandingkan dengan citra multispektral biasa dengan penambahan 8.034%</a:t>
            </a:r>
            <a:endParaRPr sz="1600">
              <a:solidFill>
                <a:schemeClr val="dk1"/>
              </a:solidFill>
              <a:latin typeface="Calibri"/>
              <a:ea typeface="Calibri"/>
              <a:cs typeface="Calibri"/>
              <a:sym typeface="Calibri"/>
            </a:endParaRPr>
          </a:p>
        </p:txBody>
      </p:sp>
      <p:sp>
        <p:nvSpPr>
          <p:cNvPr id="463" name="Google Shape;463;p31"/>
          <p:cNvSpPr/>
          <p:nvPr/>
        </p:nvSpPr>
        <p:spPr>
          <a:xfrm>
            <a:off x="2184594" y="488777"/>
            <a:ext cx="2326278"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accent2"/>
                </a:solidFill>
                <a:latin typeface="Arial"/>
                <a:ea typeface="Arial"/>
                <a:cs typeface="Arial"/>
                <a:sym typeface="Arial"/>
              </a:rPr>
              <a:t>Kesimpulan</a:t>
            </a:r>
            <a:endParaRPr sz="3200">
              <a:solidFill>
                <a:schemeClr val="accent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4"/>
          <p:cNvSpPr/>
          <p:nvPr/>
        </p:nvSpPr>
        <p:spPr>
          <a:xfrm>
            <a:off x="7367987" y="0"/>
            <a:ext cx="4204531" cy="6858000"/>
          </a:xfrm>
          <a:prstGeom prst="rect">
            <a:avLst/>
          </a:prstGeom>
          <a:gradFill>
            <a:gsLst>
              <a:gs pos="0">
                <a:schemeClr val="accent1"/>
              </a:gs>
              <a:gs pos="33000">
                <a:schemeClr val="accent2"/>
              </a:gs>
              <a:gs pos="66000">
                <a:schemeClr val="accent3"/>
              </a:gs>
              <a:gs pos="96000">
                <a:schemeClr val="accent4"/>
              </a:gs>
              <a:gs pos="100000">
                <a:schemeClr val="accent4"/>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29" name="Google Shape;129;p4"/>
          <p:cNvSpPr txBox="1"/>
          <p:nvPr/>
        </p:nvSpPr>
        <p:spPr>
          <a:xfrm>
            <a:off x="8446493" y="1874728"/>
            <a:ext cx="2733230" cy="33239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lt1"/>
                </a:solidFill>
                <a:latin typeface="Arial"/>
                <a:ea typeface="Arial"/>
                <a:cs typeface="Arial"/>
                <a:sym typeface="Arial"/>
              </a:rPr>
              <a:t>Tahun 2009</a:t>
            </a:r>
            <a:endParaRPr/>
          </a:p>
          <a:p>
            <a:pPr indent="0" lvl="0" marL="0" marR="0" rtl="0" algn="l">
              <a:spcBef>
                <a:spcPts val="0"/>
              </a:spcBef>
              <a:spcAft>
                <a:spcPts val="0"/>
              </a:spcAft>
              <a:buNone/>
            </a:pPr>
            <a:br>
              <a:rPr b="1" lang="en-US" sz="1600">
                <a:solidFill>
                  <a:schemeClr val="lt1"/>
                </a:solidFill>
                <a:latin typeface="Arial"/>
                <a:ea typeface="Arial"/>
                <a:cs typeface="Arial"/>
                <a:sym typeface="Arial"/>
              </a:rPr>
            </a:br>
            <a:r>
              <a:rPr b="1" lang="en-US" sz="1600">
                <a:solidFill>
                  <a:schemeClr val="lt1"/>
                </a:solidFill>
                <a:latin typeface="Arial"/>
                <a:ea typeface="Arial"/>
                <a:cs typeface="Arial"/>
                <a:sym typeface="Arial"/>
              </a:rPr>
              <a:t>Dari 70.000 Km2</a:t>
            </a:r>
            <a:endParaRPr/>
          </a:p>
          <a:p>
            <a:pPr indent="0" lvl="0" marL="0" marR="0" rtl="0" algn="l">
              <a:spcBef>
                <a:spcPts val="0"/>
              </a:spcBef>
              <a:spcAft>
                <a:spcPts val="0"/>
              </a:spcAft>
              <a:buNone/>
            </a:pPr>
            <a:r>
              <a:t/>
            </a:r>
            <a:endParaRPr b="1" sz="1600">
              <a:solidFill>
                <a:schemeClr val="lt1"/>
              </a:solidFill>
              <a:latin typeface="Arial"/>
              <a:ea typeface="Arial"/>
              <a:cs typeface="Arial"/>
              <a:sym typeface="Arial"/>
            </a:endParaRPr>
          </a:p>
          <a:p>
            <a:pPr indent="0" lvl="0" marL="0" marR="0" rtl="0" algn="l">
              <a:spcBef>
                <a:spcPts val="0"/>
              </a:spcBef>
              <a:spcAft>
                <a:spcPts val="0"/>
              </a:spcAft>
              <a:buNone/>
            </a:pPr>
            <a:r>
              <a:rPr b="1" lang="en-US" sz="1600">
                <a:solidFill>
                  <a:schemeClr val="lt1"/>
                </a:solidFill>
                <a:latin typeface="Arial"/>
                <a:ea typeface="Arial"/>
                <a:cs typeface="Arial"/>
                <a:sym typeface="Arial"/>
              </a:rPr>
              <a:t>Kondisi sangat baik 6,5%</a:t>
            </a:r>
            <a:br>
              <a:rPr b="1" lang="en-US" sz="1600">
                <a:solidFill>
                  <a:schemeClr val="lt1"/>
                </a:solidFill>
                <a:latin typeface="Arial"/>
                <a:ea typeface="Arial"/>
                <a:cs typeface="Arial"/>
                <a:sym typeface="Arial"/>
              </a:rPr>
            </a:br>
            <a:r>
              <a:rPr b="1" lang="en-US" sz="1600">
                <a:solidFill>
                  <a:schemeClr val="lt1"/>
                </a:solidFill>
                <a:latin typeface="Arial"/>
                <a:ea typeface="Arial"/>
                <a:cs typeface="Arial"/>
                <a:sym typeface="Arial"/>
              </a:rPr>
              <a:t>baik 26%</a:t>
            </a:r>
            <a:endParaRPr/>
          </a:p>
          <a:p>
            <a:pPr indent="0" lvl="0" marL="0" marR="0" rtl="0" algn="l">
              <a:spcBef>
                <a:spcPts val="0"/>
              </a:spcBef>
              <a:spcAft>
                <a:spcPts val="0"/>
              </a:spcAft>
              <a:buNone/>
            </a:pPr>
            <a:r>
              <a:rPr b="1" lang="en-US" sz="1600">
                <a:solidFill>
                  <a:schemeClr val="lt1"/>
                </a:solidFill>
                <a:latin typeface="Arial"/>
                <a:ea typeface="Arial"/>
                <a:cs typeface="Arial"/>
                <a:sym typeface="Arial"/>
              </a:rPr>
              <a:t>cukup baik 37%</a:t>
            </a:r>
            <a:br>
              <a:rPr b="1" lang="en-US" sz="1600">
                <a:solidFill>
                  <a:schemeClr val="lt1"/>
                </a:solidFill>
                <a:latin typeface="Arial"/>
                <a:ea typeface="Arial"/>
                <a:cs typeface="Arial"/>
                <a:sym typeface="Arial"/>
              </a:rPr>
            </a:br>
            <a:r>
              <a:rPr b="1" lang="en-US" sz="1600">
                <a:solidFill>
                  <a:schemeClr val="lt1"/>
                </a:solidFill>
                <a:latin typeface="Arial"/>
                <a:ea typeface="Arial"/>
                <a:cs typeface="Arial"/>
                <a:sym typeface="Arial"/>
              </a:rPr>
              <a:t>hancur 31,5%</a:t>
            </a:r>
            <a:endParaRPr/>
          </a:p>
          <a:p>
            <a:pPr indent="0" lvl="0" marL="0" marR="0" rtl="0" algn="l">
              <a:spcBef>
                <a:spcPts val="0"/>
              </a:spcBef>
              <a:spcAft>
                <a:spcPts val="0"/>
              </a:spcAft>
              <a:buNone/>
            </a:pPr>
            <a:r>
              <a:t/>
            </a:r>
            <a:endParaRPr b="1" sz="1600">
              <a:solidFill>
                <a:schemeClr val="lt1"/>
              </a:solidFill>
              <a:latin typeface="Arial"/>
              <a:ea typeface="Arial"/>
              <a:cs typeface="Arial"/>
              <a:sym typeface="Arial"/>
            </a:endParaRPr>
          </a:p>
          <a:p>
            <a:pPr indent="0" lvl="0" marL="0" marR="0" rtl="0" algn="l">
              <a:spcBef>
                <a:spcPts val="0"/>
              </a:spcBef>
              <a:spcAft>
                <a:spcPts val="0"/>
              </a:spcAft>
              <a:buNone/>
            </a:pPr>
            <a:r>
              <a:rPr b="1" lang="en-US" sz="1600">
                <a:solidFill>
                  <a:schemeClr val="lt1"/>
                </a:solidFill>
                <a:latin typeface="Times New Roman"/>
                <a:ea typeface="Times New Roman"/>
                <a:cs typeface="Times New Roman"/>
                <a:sym typeface="Times New Roman"/>
              </a:rPr>
              <a:t>(Pusat Penelitian Oseanografi, LIPI)</a:t>
            </a:r>
            <a:endParaRPr b="1" sz="1600">
              <a:solidFill>
                <a:schemeClr val="lt1"/>
              </a:solidFill>
              <a:latin typeface="Arial"/>
              <a:ea typeface="Arial"/>
              <a:cs typeface="Arial"/>
              <a:sym typeface="Arial"/>
            </a:endParaRPr>
          </a:p>
          <a:p>
            <a:pPr indent="0" lvl="0" marL="0" marR="0" rtl="0" algn="l">
              <a:spcBef>
                <a:spcPts val="0"/>
              </a:spcBef>
              <a:spcAft>
                <a:spcPts val="0"/>
              </a:spcAft>
              <a:buNone/>
            </a:pPr>
            <a:r>
              <a:t/>
            </a:r>
            <a:endParaRPr b="1" sz="1600">
              <a:solidFill>
                <a:schemeClr val="lt1"/>
              </a:solidFill>
              <a:latin typeface="Arial"/>
              <a:ea typeface="Arial"/>
              <a:cs typeface="Arial"/>
              <a:sym typeface="Arial"/>
            </a:endParaRPr>
          </a:p>
          <a:p>
            <a:pPr indent="0" lvl="0" marL="0" marR="0" rtl="0" algn="l">
              <a:spcBef>
                <a:spcPts val="0"/>
              </a:spcBef>
              <a:spcAft>
                <a:spcPts val="0"/>
              </a:spcAft>
              <a:buNone/>
            </a:pPr>
            <a:r>
              <a:t/>
            </a:r>
            <a:endParaRPr b="1" sz="1400">
              <a:solidFill>
                <a:schemeClr val="lt1"/>
              </a:solidFill>
              <a:latin typeface="Arial"/>
              <a:ea typeface="Arial"/>
              <a:cs typeface="Arial"/>
              <a:sym typeface="Arial"/>
            </a:endParaRPr>
          </a:p>
        </p:txBody>
      </p:sp>
      <p:sp>
        <p:nvSpPr>
          <p:cNvPr id="130" name="Google Shape;130;p4"/>
          <p:cNvSpPr/>
          <p:nvPr/>
        </p:nvSpPr>
        <p:spPr>
          <a:xfrm>
            <a:off x="7819882" y="1295199"/>
            <a:ext cx="626611" cy="579529"/>
          </a:xfrm>
          <a:custGeom>
            <a:rect b="b" l="l" r="r" t="t"/>
            <a:pathLst>
              <a:path extrusionOk="0" h="140643" w="152069">
                <a:moveTo>
                  <a:pt x="139177" y="0"/>
                </a:moveTo>
                <a:lnTo>
                  <a:pt x="152069" y="20510"/>
                </a:lnTo>
                <a:cubicBezTo>
                  <a:pt x="141326" y="25003"/>
                  <a:pt x="133415" y="31693"/>
                  <a:pt x="128336" y="40581"/>
                </a:cubicBezTo>
                <a:cubicBezTo>
                  <a:pt x="123257" y="49469"/>
                  <a:pt x="120425" y="62410"/>
                  <a:pt x="119839" y="79404"/>
                </a:cubicBezTo>
                <a:lnTo>
                  <a:pt x="147381" y="79404"/>
                </a:lnTo>
                <a:lnTo>
                  <a:pt x="147381" y="140643"/>
                </a:lnTo>
                <a:lnTo>
                  <a:pt x="90831" y="140643"/>
                </a:lnTo>
                <a:lnTo>
                  <a:pt x="90831" y="92297"/>
                </a:lnTo>
                <a:cubicBezTo>
                  <a:pt x="90831" y="66122"/>
                  <a:pt x="93957" y="47174"/>
                  <a:pt x="100207" y="35454"/>
                </a:cubicBezTo>
                <a:cubicBezTo>
                  <a:pt x="108412" y="19827"/>
                  <a:pt x="121401" y="8009"/>
                  <a:pt x="139177" y="0"/>
                </a:cubicBezTo>
                <a:close/>
                <a:moveTo>
                  <a:pt x="48345" y="0"/>
                </a:moveTo>
                <a:lnTo>
                  <a:pt x="61238" y="20510"/>
                </a:lnTo>
                <a:cubicBezTo>
                  <a:pt x="50494" y="25003"/>
                  <a:pt x="42583" y="31693"/>
                  <a:pt x="37504" y="40581"/>
                </a:cubicBezTo>
                <a:cubicBezTo>
                  <a:pt x="32425" y="49469"/>
                  <a:pt x="29593" y="62410"/>
                  <a:pt x="29007" y="79404"/>
                </a:cubicBezTo>
                <a:lnTo>
                  <a:pt x="56550" y="79404"/>
                </a:lnTo>
                <a:lnTo>
                  <a:pt x="56550" y="140643"/>
                </a:lnTo>
                <a:lnTo>
                  <a:pt x="0" y="140643"/>
                </a:lnTo>
                <a:lnTo>
                  <a:pt x="0" y="92297"/>
                </a:lnTo>
                <a:cubicBezTo>
                  <a:pt x="0" y="66122"/>
                  <a:pt x="3125" y="47174"/>
                  <a:pt x="9376" y="35454"/>
                </a:cubicBezTo>
                <a:cubicBezTo>
                  <a:pt x="17580" y="19827"/>
                  <a:pt x="30570" y="8009"/>
                  <a:pt x="48345"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1" name="Google Shape;131;p4"/>
          <p:cNvSpPr/>
          <p:nvPr/>
        </p:nvSpPr>
        <p:spPr>
          <a:xfrm rot="10800000">
            <a:off x="10553112" y="4619186"/>
            <a:ext cx="626611" cy="579529"/>
          </a:xfrm>
          <a:custGeom>
            <a:rect b="b" l="l" r="r" t="t"/>
            <a:pathLst>
              <a:path extrusionOk="0" h="140643" w="152069">
                <a:moveTo>
                  <a:pt x="139177" y="0"/>
                </a:moveTo>
                <a:lnTo>
                  <a:pt x="152069" y="20510"/>
                </a:lnTo>
                <a:cubicBezTo>
                  <a:pt x="141326" y="25003"/>
                  <a:pt x="133415" y="31693"/>
                  <a:pt x="128336" y="40581"/>
                </a:cubicBezTo>
                <a:cubicBezTo>
                  <a:pt x="123257" y="49469"/>
                  <a:pt x="120425" y="62410"/>
                  <a:pt x="119839" y="79404"/>
                </a:cubicBezTo>
                <a:lnTo>
                  <a:pt x="147381" y="79404"/>
                </a:lnTo>
                <a:lnTo>
                  <a:pt x="147381" y="140643"/>
                </a:lnTo>
                <a:lnTo>
                  <a:pt x="90831" y="140643"/>
                </a:lnTo>
                <a:lnTo>
                  <a:pt x="90831" y="92297"/>
                </a:lnTo>
                <a:cubicBezTo>
                  <a:pt x="90831" y="66122"/>
                  <a:pt x="93957" y="47174"/>
                  <a:pt x="100207" y="35454"/>
                </a:cubicBezTo>
                <a:cubicBezTo>
                  <a:pt x="108412" y="19827"/>
                  <a:pt x="121401" y="8009"/>
                  <a:pt x="139177" y="0"/>
                </a:cubicBezTo>
                <a:close/>
                <a:moveTo>
                  <a:pt x="48345" y="0"/>
                </a:moveTo>
                <a:lnTo>
                  <a:pt x="61238" y="20510"/>
                </a:lnTo>
                <a:cubicBezTo>
                  <a:pt x="50494" y="25003"/>
                  <a:pt x="42583" y="31693"/>
                  <a:pt x="37504" y="40581"/>
                </a:cubicBezTo>
                <a:cubicBezTo>
                  <a:pt x="32425" y="49469"/>
                  <a:pt x="29593" y="62410"/>
                  <a:pt x="29007" y="79404"/>
                </a:cubicBezTo>
                <a:lnTo>
                  <a:pt x="56550" y="79404"/>
                </a:lnTo>
                <a:lnTo>
                  <a:pt x="56550" y="140643"/>
                </a:lnTo>
                <a:lnTo>
                  <a:pt x="0" y="140643"/>
                </a:lnTo>
                <a:lnTo>
                  <a:pt x="0" y="92297"/>
                </a:lnTo>
                <a:cubicBezTo>
                  <a:pt x="0" y="66122"/>
                  <a:pt x="3125" y="47174"/>
                  <a:pt x="9376" y="35454"/>
                </a:cubicBezTo>
                <a:cubicBezTo>
                  <a:pt x="17580" y="19827"/>
                  <a:pt x="30570" y="8009"/>
                  <a:pt x="48345"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2" name="Google Shape;132;p4"/>
          <p:cNvSpPr txBox="1"/>
          <p:nvPr/>
        </p:nvSpPr>
        <p:spPr>
          <a:xfrm>
            <a:off x="617588" y="483949"/>
            <a:ext cx="6126480" cy="92333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5400">
                <a:solidFill>
                  <a:schemeClr val="accent1"/>
                </a:solidFill>
                <a:latin typeface="Arial"/>
                <a:ea typeface="Arial"/>
                <a:cs typeface="Arial"/>
                <a:sym typeface="Arial"/>
              </a:rPr>
              <a:t>Latar</a:t>
            </a:r>
            <a:r>
              <a:rPr lang="en-US" sz="5400">
                <a:solidFill>
                  <a:schemeClr val="dk1"/>
                </a:solidFill>
                <a:latin typeface="Arial"/>
                <a:ea typeface="Arial"/>
                <a:cs typeface="Arial"/>
                <a:sym typeface="Arial"/>
              </a:rPr>
              <a:t> </a:t>
            </a:r>
            <a:r>
              <a:rPr lang="en-US" sz="5400">
                <a:solidFill>
                  <a:srgbClr val="7F7F7F"/>
                </a:solidFill>
                <a:latin typeface="Arial"/>
                <a:ea typeface="Arial"/>
                <a:cs typeface="Arial"/>
                <a:sym typeface="Arial"/>
              </a:rPr>
              <a:t>Belakang</a:t>
            </a:r>
            <a:endParaRPr sz="5400">
              <a:solidFill>
                <a:srgbClr val="7F7F7F"/>
              </a:solidFill>
              <a:latin typeface="Arial"/>
              <a:ea typeface="Arial"/>
              <a:cs typeface="Arial"/>
              <a:sym typeface="Arial"/>
            </a:endParaRPr>
          </a:p>
        </p:txBody>
      </p:sp>
      <p:sp>
        <p:nvSpPr>
          <p:cNvPr id="133" name="Google Shape;133;p4"/>
          <p:cNvSpPr txBox="1"/>
          <p:nvPr/>
        </p:nvSpPr>
        <p:spPr>
          <a:xfrm>
            <a:off x="617588" y="1584963"/>
            <a:ext cx="6126480" cy="2862322"/>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Clr>
                <a:schemeClr val="dk1"/>
              </a:buClr>
              <a:buSzPts val="2000"/>
              <a:buFont typeface="Arial"/>
              <a:buAutoNum type="arabicPeriod"/>
            </a:pPr>
            <a:r>
              <a:rPr lang="en-US" sz="2000">
                <a:solidFill>
                  <a:schemeClr val="dk1"/>
                </a:solidFill>
                <a:latin typeface="Arial"/>
                <a:ea typeface="Arial"/>
                <a:cs typeface="Arial"/>
                <a:sym typeface="Arial"/>
              </a:rPr>
              <a:t>Identifikasi Kerusakan terumbu karang sangat penting dilakukan dalam menjaga ekosistem laut</a:t>
            </a:r>
            <a:endParaRPr sz="2000">
              <a:solidFill>
                <a:schemeClr val="dk1"/>
              </a:solidFill>
              <a:latin typeface="Arial"/>
              <a:ea typeface="Arial"/>
              <a:cs typeface="Arial"/>
              <a:sym typeface="Arial"/>
            </a:endParaRPr>
          </a:p>
          <a:p>
            <a:pPr indent="-514350" lvl="0" marL="514350" marR="0" rtl="0" algn="l">
              <a:spcBef>
                <a:spcPts val="0"/>
              </a:spcBef>
              <a:spcAft>
                <a:spcPts val="0"/>
              </a:spcAft>
              <a:buClr>
                <a:schemeClr val="dk1"/>
              </a:buClr>
              <a:buSzPts val="2000"/>
              <a:buFont typeface="Arial"/>
              <a:buAutoNum type="arabicPeriod"/>
            </a:pPr>
            <a:r>
              <a:rPr lang="en-US" sz="2000">
                <a:solidFill>
                  <a:schemeClr val="dk1"/>
                </a:solidFill>
                <a:latin typeface="Arial"/>
                <a:ea typeface="Arial"/>
                <a:cs typeface="Arial"/>
                <a:sym typeface="Arial"/>
              </a:rPr>
              <a:t>Perlu adanya sistem yang menggantikan sistem konvensional karena lebih efisien biaya dan waktu</a:t>
            </a:r>
            <a:endParaRPr sz="2000">
              <a:solidFill>
                <a:schemeClr val="dk1"/>
              </a:solidFill>
              <a:latin typeface="Arial"/>
              <a:ea typeface="Arial"/>
              <a:cs typeface="Arial"/>
              <a:sym typeface="Arial"/>
            </a:endParaRPr>
          </a:p>
          <a:p>
            <a:pPr indent="-514350" lvl="0" marL="514350" marR="0" rtl="0" algn="l">
              <a:spcBef>
                <a:spcPts val="0"/>
              </a:spcBef>
              <a:spcAft>
                <a:spcPts val="0"/>
              </a:spcAft>
              <a:buClr>
                <a:schemeClr val="dk1"/>
              </a:buClr>
              <a:buSzPts val="2000"/>
              <a:buFont typeface="Arial"/>
              <a:buAutoNum type="arabicPeriod"/>
            </a:pPr>
            <a:r>
              <a:rPr lang="en-US" sz="2000">
                <a:solidFill>
                  <a:schemeClr val="dk1"/>
                </a:solidFill>
                <a:latin typeface="Arial"/>
                <a:ea typeface="Arial"/>
                <a:cs typeface="Arial"/>
                <a:sym typeface="Arial"/>
              </a:rPr>
              <a:t>Pengaruh penajaman citra (pansharpening)  dalam identifikasi objek terumbu karang melalui citra satelit landsat 8</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5"/>
          <p:cNvSpPr/>
          <p:nvPr/>
        </p:nvSpPr>
        <p:spPr>
          <a:xfrm>
            <a:off x="0" y="0"/>
            <a:ext cx="1742303" cy="6858000"/>
          </a:xfrm>
          <a:prstGeom prst="rect">
            <a:avLst/>
          </a:prstGeom>
          <a:gradFill>
            <a:gsLst>
              <a:gs pos="0">
                <a:schemeClr val="accent1"/>
              </a:gs>
              <a:gs pos="33000">
                <a:schemeClr val="accent2"/>
              </a:gs>
              <a:gs pos="66000">
                <a:schemeClr val="accent3"/>
              </a:gs>
              <a:gs pos="96000">
                <a:schemeClr val="accent4"/>
              </a:gs>
              <a:gs pos="100000">
                <a:schemeClr val="accent4"/>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39" name="Google Shape;139;p5"/>
          <p:cNvSpPr txBox="1"/>
          <p:nvPr/>
        </p:nvSpPr>
        <p:spPr>
          <a:xfrm>
            <a:off x="1930031" y="428529"/>
            <a:ext cx="7834203" cy="92333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5400">
                <a:solidFill>
                  <a:schemeClr val="accent2"/>
                </a:solidFill>
                <a:latin typeface="Arial"/>
                <a:ea typeface="Arial"/>
                <a:cs typeface="Arial"/>
                <a:sym typeface="Arial"/>
              </a:rPr>
              <a:t>Pendahuluan</a:t>
            </a:r>
            <a:endParaRPr sz="5400">
              <a:solidFill>
                <a:schemeClr val="accent2"/>
              </a:solidFill>
              <a:latin typeface="Arial"/>
              <a:ea typeface="Arial"/>
              <a:cs typeface="Arial"/>
              <a:sym typeface="Arial"/>
            </a:endParaRPr>
          </a:p>
        </p:txBody>
      </p:sp>
      <p:grpSp>
        <p:nvGrpSpPr>
          <p:cNvPr id="140" name="Google Shape;140;p5"/>
          <p:cNvGrpSpPr/>
          <p:nvPr/>
        </p:nvGrpSpPr>
        <p:grpSpPr>
          <a:xfrm>
            <a:off x="5206122" y="2228718"/>
            <a:ext cx="3271179" cy="3739088"/>
            <a:chOff x="3870214" y="2206117"/>
            <a:chExt cx="3271179" cy="3739088"/>
          </a:xfrm>
        </p:grpSpPr>
        <p:sp>
          <p:nvSpPr>
            <p:cNvPr id="141" name="Google Shape;141;p5"/>
            <p:cNvSpPr txBox="1"/>
            <p:nvPr/>
          </p:nvSpPr>
          <p:spPr>
            <a:xfrm>
              <a:off x="3870214" y="2698162"/>
              <a:ext cx="3271179" cy="32470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Yaitu sebuah metode yang digunakan untuk menghilangkan efek kolom air. Algoritma ini menggunakan koefisien attenuasi data citra penginderaan jauh untuk dikombinasikan secara logaritma natural.</a:t>
              </a:r>
              <a:endParaRPr/>
            </a:p>
            <a:p>
              <a:pPr indent="0" lvl="0" marL="0" marR="0" rtl="0" algn="l">
                <a:spcBef>
                  <a:spcPts val="600"/>
                </a:spcBef>
                <a:spcAft>
                  <a:spcPts val="0"/>
                </a:spcAft>
                <a:buNone/>
              </a:pPr>
              <a:r>
                <a:rPr lang="en-US" sz="2000">
                  <a:solidFill>
                    <a:schemeClr val="dk1"/>
                  </a:solidFill>
                  <a:latin typeface="Arial"/>
                  <a:ea typeface="Arial"/>
                  <a:cs typeface="Arial"/>
                  <a:sym typeface="Arial"/>
                </a:rPr>
                <a:t>(Lyzenga, 1981). </a:t>
              </a:r>
              <a:endParaRPr/>
            </a:p>
          </p:txBody>
        </p:sp>
        <p:sp>
          <p:nvSpPr>
            <p:cNvPr id="142" name="Google Shape;142;p5"/>
            <p:cNvSpPr txBox="1"/>
            <p:nvPr/>
          </p:nvSpPr>
          <p:spPr>
            <a:xfrm>
              <a:off x="3938969" y="2206117"/>
              <a:ext cx="2806443"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accent2"/>
                  </a:solidFill>
                  <a:latin typeface="Arial"/>
                  <a:ea typeface="Arial"/>
                  <a:cs typeface="Arial"/>
                  <a:sym typeface="Arial"/>
                </a:rPr>
                <a:t>Algoritma Lyzenga</a:t>
              </a:r>
              <a:endParaRPr b="1" sz="2200">
                <a:solidFill>
                  <a:schemeClr val="accent2"/>
                </a:solidFill>
                <a:latin typeface="Arial"/>
                <a:ea typeface="Arial"/>
                <a:cs typeface="Arial"/>
                <a:sym typeface="Arial"/>
              </a:endParaRPr>
            </a:p>
          </p:txBody>
        </p:sp>
      </p:grpSp>
      <p:grpSp>
        <p:nvGrpSpPr>
          <p:cNvPr id="143" name="Google Shape;143;p5"/>
          <p:cNvGrpSpPr/>
          <p:nvPr/>
        </p:nvGrpSpPr>
        <p:grpSpPr>
          <a:xfrm>
            <a:off x="8530652" y="2228718"/>
            <a:ext cx="3271179" cy="3708310"/>
            <a:chOff x="3870214" y="2206117"/>
            <a:chExt cx="3271179" cy="3708310"/>
          </a:xfrm>
        </p:grpSpPr>
        <p:sp>
          <p:nvSpPr>
            <p:cNvPr id="144" name="Google Shape;144;p5"/>
            <p:cNvSpPr txBox="1"/>
            <p:nvPr/>
          </p:nvSpPr>
          <p:spPr>
            <a:xfrm>
              <a:off x="3870214" y="2698162"/>
              <a:ext cx="3271179" cy="32162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Penajaman citra adalah proses penggabungan citra dengan dengan memanfaatkan kelebihan citra masing-masing untuk mendapakan citra yang memiliki spectral dan spatial yang tinggi</a:t>
              </a:r>
              <a:endParaRPr sz="2000">
                <a:solidFill>
                  <a:schemeClr val="dk1"/>
                </a:solidFill>
                <a:latin typeface="Arial"/>
                <a:ea typeface="Arial"/>
                <a:cs typeface="Arial"/>
                <a:sym typeface="Arial"/>
              </a:endParaRPr>
            </a:p>
            <a:p>
              <a:pPr indent="0" lvl="0" marL="0" marR="0" rtl="0" algn="l">
                <a:spcBef>
                  <a:spcPts val="60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t>
              </a:r>
              <a:r>
                <a:rPr lang="en-US" sz="1800">
                  <a:solidFill>
                    <a:schemeClr val="dk1"/>
                  </a:solidFill>
                  <a:latin typeface="Arial"/>
                  <a:ea typeface="Arial"/>
                  <a:cs typeface="Arial"/>
                  <a:sym typeface="Arial"/>
                </a:rPr>
                <a:t>Strait, Melissa </a:t>
              </a:r>
              <a:r>
                <a:rPr i="1" lang="en-US" sz="1800">
                  <a:solidFill>
                    <a:schemeClr val="dk1"/>
                  </a:solidFill>
                  <a:latin typeface="Arial"/>
                  <a:ea typeface="Arial"/>
                  <a:cs typeface="Arial"/>
                  <a:sym typeface="Arial"/>
                </a:rPr>
                <a:t>et al </a:t>
              </a:r>
              <a:r>
                <a:rPr lang="en-US" sz="1800">
                  <a:solidFill>
                    <a:schemeClr val="dk1"/>
                  </a:solidFill>
                  <a:latin typeface="Arial"/>
                  <a:ea typeface="Arial"/>
                  <a:cs typeface="Arial"/>
                  <a:sym typeface="Arial"/>
                </a:rPr>
                <a:t>2008</a:t>
              </a:r>
              <a:r>
                <a:rPr lang="en-US" sz="1800">
                  <a:solidFill>
                    <a:schemeClr val="dk1"/>
                  </a:solidFill>
                  <a:latin typeface="Times New Roman"/>
                  <a:ea typeface="Times New Roman"/>
                  <a:cs typeface="Times New Roman"/>
                  <a:sym typeface="Times New Roman"/>
                </a:rPr>
                <a:t>) </a:t>
              </a:r>
              <a:endParaRPr sz="1800">
                <a:solidFill>
                  <a:schemeClr val="dk1"/>
                </a:solidFill>
                <a:latin typeface="Arial"/>
                <a:ea typeface="Arial"/>
                <a:cs typeface="Arial"/>
                <a:sym typeface="Arial"/>
              </a:endParaRPr>
            </a:p>
          </p:txBody>
        </p:sp>
        <p:sp>
          <p:nvSpPr>
            <p:cNvPr id="145" name="Google Shape;145;p5"/>
            <p:cNvSpPr txBox="1"/>
            <p:nvPr/>
          </p:nvSpPr>
          <p:spPr>
            <a:xfrm>
              <a:off x="3889541" y="2206117"/>
              <a:ext cx="2806443"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accent2"/>
                  </a:solidFill>
                  <a:latin typeface="Arial"/>
                  <a:ea typeface="Arial"/>
                  <a:cs typeface="Arial"/>
                  <a:sym typeface="Arial"/>
                </a:rPr>
                <a:t>Pansharpening</a:t>
              </a:r>
              <a:endParaRPr b="1" sz="2200">
                <a:solidFill>
                  <a:schemeClr val="accent2"/>
                </a:solidFill>
                <a:latin typeface="Arial"/>
                <a:ea typeface="Arial"/>
                <a:cs typeface="Arial"/>
                <a:sym typeface="Arial"/>
              </a:endParaRPr>
            </a:p>
          </p:txBody>
        </p:sp>
      </p:grpSp>
      <p:grpSp>
        <p:nvGrpSpPr>
          <p:cNvPr id="146" name="Google Shape;146;p5"/>
          <p:cNvGrpSpPr/>
          <p:nvPr/>
        </p:nvGrpSpPr>
        <p:grpSpPr>
          <a:xfrm>
            <a:off x="1876486" y="2165372"/>
            <a:ext cx="3271179" cy="3430795"/>
            <a:chOff x="3894928" y="2206117"/>
            <a:chExt cx="3271179" cy="3430795"/>
          </a:xfrm>
        </p:grpSpPr>
        <p:sp>
          <p:nvSpPr>
            <p:cNvPr id="147" name="Google Shape;147;p5"/>
            <p:cNvSpPr txBox="1"/>
            <p:nvPr/>
          </p:nvSpPr>
          <p:spPr>
            <a:xfrm>
              <a:off x="3894928" y="3390143"/>
              <a:ext cx="3271179"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sebuah sistem yang digunakan untuk mendeteksi jenis terumbu karang yang sudah mati, terdampak rusak atau masih hidup hanya dengan inputan sebuah citra digital</a:t>
              </a:r>
              <a:endParaRPr/>
            </a:p>
          </p:txBody>
        </p:sp>
        <p:sp>
          <p:nvSpPr>
            <p:cNvPr id="148" name="Google Shape;148;p5"/>
            <p:cNvSpPr txBox="1"/>
            <p:nvPr/>
          </p:nvSpPr>
          <p:spPr>
            <a:xfrm>
              <a:off x="3938969" y="2206117"/>
              <a:ext cx="3202424" cy="11079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accent2"/>
                  </a:solidFill>
                  <a:latin typeface="Arial"/>
                  <a:ea typeface="Arial"/>
                  <a:cs typeface="Arial"/>
                  <a:sym typeface="Arial"/>
                </a:rPr>
                <a:t>Sistem Identifikasi Kerusakan Terumbu karang</a:t>
              </a:r>
              <a:endParaRPr b="1" sz="2200">
                <a:solidFill>
                  <a:schemeClr val="accent2"/>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6"/>
          <p:cNvSpPr/>
          <p:nvPr/>
        </p:nvSpPr>
        <p:spPr>
          <a:xfrm>
            <a:off x="0" y="0"/>
            <a:ext cx="1742303" cy="6858000"/>
          </a:xfrm>
          <a:prstGeom prst="rect">
            <a:avLst/>
          </a:prstGeom>
          <a:gradFill>
            <a:gsLst>
              <a:gs pos="0">
                <a:schemeClr val="accent1"/>
              </a:gs>
              <a:gs pos="33000">
                <a:schemeClr val="accent2"/>
              </a:gs>
              <a:gs pos="66000">
                <a:schemeClr val="accent3"/>
              </a:gs>
              <a:gs pos="96000">
                <a:schemeClr val="accent4"/>
              </a:gs>
              <a:gs pos="100000">
                <a:schemeClr val="accent4"/>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54" name="Google Shape;154;p6"/>
          <p:cNvSpPr txBox="1"/>
          <p:nvPr/>
        </p:nvSpPr>
        <p:spPr>
          <a:xfrm>
            <a:off x="1967102" y="523894"/>
            <a:ext cx="7834203" cy="707886"/>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4000">
                <a:solidFill>
                  <a:schemeClr val="accent2"/>
                </a:solidFill>
                <a:latin typeface="Arial"/>
                <a:ea typeface="Arial"/>
                <a:cs typeface="Arial"/>
                <a:sym typeface="Arial"/>
              </a:rPr>
              <a:t>Tujuan Dan Manfaat</a:t>
            </a:r>
            <a:endParaRPr sz="4000">
              <a:solidFill>
                <a:schemeClr val="accent2"/>
              </a:solidFill>
              <a:latin typeface="Arial"/>
              <a:ea typeface="Arial"/>
              <a:cs typeface="Arial"/>
              <a:sym typeface="Arial"/>
            </a:endParaRPr>
          </a:p>
        </p:txBody>
      </p:sp>
      <p:sp>
        <p:nvSpPr>
          <p:cNvPr id="155" name="Google Shape;155;p6"/>
          <p:cNvSpPr txBox="1"/>
          <p:nvPr/>
        </p:nvSpPr>
        <p:spPr>
          <a:xfrm>
            <a:off x="2804983" y="1737750"/>
            <a:ext cx="3482400" cy="33825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1000"/>
              </a:spcBef>
              <a:spcAft>
                <a:spcPts val="0"/>
              </a:spcAft>
              <a:buClr>
                <a:schemeClr val="accent2"/>
              </a:buClr>
              <a:buSzPts val="2400"/>
              <a:buFont typeface="Arial"/>
              <a:buNone/>
            </a:pPr>
            <a:r>
              <a:rPr b="1" lang="en-US" sz="2400">
                <a:solidFill>
                  <a:schemeClr val="accent2"/>
                </a:solidFill>
                <a:latin typeface="Arial"/>
                <a:ea typeface="Arial"/>
                <a:cs typeface="Arial"/>
                <a:sym typeface="Arial"/>
              </a:rPr>
              <a:t>Tujuan</a:t>
            </a:r>
            <a:endParaRPr b="1" sz="2400">
              <a:solidFill>
                <a:schemeClr val="accent2"/>
              </a:solidFill>
              <a:latin typeface="Arial"/>
              <a:ea typeface="Arial"/>
              <a:cs typeface="Arial"/>
              <a:sym typeface="Arial"/>
            </a:endParaRPr>
          </a:p>
          <a:p>
            <a:pPr indent="-228604" lvl="0" marL="228604" marR="0" rtl="0" algn="l">
              <a:lnSpc>
                <a:spcPct val="90000"/>
              </a:lnSpc>
              <a:spcBef>
                <a:spcPts val="1000"/>
              </a:spcBef>
              <a:spcAft>
                <a:spcPts val="0"/>
              </a:spcAft>
              <a:buClr>
                <a:schemeClr val="dk1"/>
              </a:buClr>
              <a:buSzPts val="2000"/>
              <a:buFont typeface="Arial"/>
              <a:buChar char="•"/>
            </a:pPr>
            <a:r>
              <a:rPr lang="en-US" sz="2000">
                <a:solidFill>
                  <a:schemeClr val="dk1"/>
                </a:solidFill>
                <a:latin typeface="Arial"/>
                <a:ea typeface="Arial"/>
                <a:cs typeface="Arial"/>
                <a:sym typeface="Arial"/>
              </a:rPr>
              <a:t>Dapat memberikan data kerusakan terumbu karang dengan hanya menggunakan inputan citra digital </a:t>
            </a:r>
            <a:endParaRPr/>
          </a:p>
          <a:p>
            <a:pPr indent="-228604" lvl="0" marL="228604" marR="0" rtl="0" algn="l">
              <a:lnSpc>
                <a:spcPct val="90000"/>
              </a:lnSpc>
              <a:spcBef>
                <a:spcPts val="1000"/>
              </a:spcBef>
              <a:spcAft>
                <a:spcPts val="0"/>
              </a:spcAft>
              <a:buClr>
                <a:schemeClr val="dk1"/>
              </a:buClr>
              <a:buSzPts val="2000"/>
              <a:buFont typeface="Arial"/>
              <a:buChar char="•"/>
            </a:pPr>
            <a:r>
              <a:rPr lang="en-US" sz="2000">
                <a:solidFill>
                  <a:schemeClr val="dk1"/>
                </a:solidFill>
                <a:latin typeface="Arial"/>
                <a:ea typeface="Arial"/>
                <a:cs typeface="Arial"/>
                <a:sym typeface="Arial"/>
              </a:rPr>
              <a:t>Dapat mengetahui pengaruh penajaman citra (pansharpening) dengan metode Lyzenga dalam identifikasi kerusakan Kawasan persebaran trumbu karang. </a:t>
            </a:r>
            <a:endParaRPr/>
          </a:p>
          <a:p>
            <a:pPr indent="-139704" lvl="0" marL="228604" marR="0" rtl="0" algn="l">
              <a:lnSpc>
                <a:spcPct val="90000"/>
              </a:lnSpc>
              <a:spcBef>
                <a:spcPts val="1000"/>
              </a:spcBef>
              <a:spcAft>
                <a:spcPts val="0"/>
              </a:spcAft>
              <a:buClr>
                <a:schemeClr val="dk1"/>
              </a:buClr>
              <a:buSzPts val="1400"/>
              <a:buFont typeface="Arial"/>
              <a:buNone/>
            </a:pPr>
            <a:r>
              <a:t/>
            </a:r>
            <a:endParaRPr sz="1400">
              <a:solidFill>
                <a:schemeClr val="dk1"/>
              </a:solidFill>
              <a:latin typeface="Arial"/>
              <a:ea typeface="Arial"/>
              <a:cs typeface="Arial"/>
              <a:sym typeface="Arial"/>
            </a:endParaRPr>
          </a:p>
          <a:p>
            <a:pPr indent="0" lvl="0" marL="0" marR="0" rtl="0" algn="l">
              <a:lnSpc>
                <a:spcPct val="90000"/>
              </a:lnSpc>
              <a:spcBef>
                <a:spcPts val="600"/>
              </a:spcBef>
              <a:spcAft>
                <a:spcPts val="0"/>
              </a:spcAft>
              <a:buClr>
                <a:schemeClr val="dk1"/>
              </a:buClr>
              <a:buSzPts val="1400"/>
              <a:buFont typeface="Arial"/>
              <a:buNone/>
            </a:pPr>
            <a:r>
              <a:t/>
            </a:r>
            <a:endParaRPr sz="1400">
              <a:solidFill>
                <a:schemeClr val="dk1"/>
              </a:solidFill>
              <a:latin typeface="Arial"/>
              <a:ea typeface="Arial"/>
              <a:cs typeface="Arial"/>
              <a:sym typeface="Arial"/>
            </a:endParaRPr>
          </a:p>
        </p:txBody>
      </p:sp>
      <p:sp>
        <p:nvSpPr>
          <p:cNvPr id="156" name="Google Shape;156;p6"/>
          <p:cNvSpPr txBox="1"/>
          <p:nvPr/>
        </p:nvSpPr>
        <p:spPr>
          <a:xfrm>
            <a:off x="7645817" y="1737750"/>
            <a:ext cx="3482400" cy="33825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1000"/>
              </a:spcBef>
              <a:spcAft>
                <a:spcPts val="0"/>
              </a:spcAft>
              <a:buClr>
                <a:schemeClr val="accent2"/>
              </a:buClr>
              <a:buSzPts val="2400"/>
              <a:buFont typeface="Arial"/>
              <a:buNone/>
            </a:pPr>
            <a:r>
              <a:rPr b="1" lang="en-US" sz="2400">
                <a:solidFill>
                  <a:schemeClr val="accent2"/>
                </a:solidFill>
                <a:latin typeface="Arial"/>
                <a:ea typeface="Arial"/>
                <a:cs typeface="Arial"/>
                <a:sym typeface="Arial"/>
              </a:rPr>
              <a:t>Manfaat</a:t>
            </a:r>
            <a:endParaRPr b="1" sz="2400">
              <a:solidFill>
                <a:schemeClr val="accent2"/>
              </a:solidFill>
              <a:latin typeface="Arial"/>
              <a:ea typeface="Arial"/>
              <a:cs typeface="Arial"/>
              <a:sym typeface="Arial"/>
            </a:endParaRPr>
          </a:p>
          <a:p>
            <a:pPr indent="-228604" lvl="0" marL="228604" marR="0" rtl="0" algn="l">
              <a:lnSpc>
                <a:spcPct val="90000"/>
              </a:lnSpc>
              <a:spcBef>
                <a:spcPts val="1000"/>
              </a:spcBef>
              <a:spcAft>
                <a:spcPts val="0"/>
              </a:spcAft>
              <a:buClr>
                <a:schemeClr val="dk1"/>
              </a:buClr>
              <a:buSzPts val="2000"/>
              <a:buFont typeface="Arial"/>
              <a:buChar char="•"/>
            </a:pPr>
            <a:r>
              <a:rPr lang="en-US" sz="2000">
                <a:solidFill>
                  <a:schemeClr val="dk1"/>
                </a:solidFill>
                <a:latin typeface="Arial"/>
                <a:ea typeface="Arial"/>
                <a:cs typeface="Arial"/>
                <a:sym typeface="Arial"/>
              </a:rPr>
              <a:t>Memberikan kemudahan untuk mengidentifikasi kerusakan terumbu karang pada objek yang diteliti. </a:t>
            </a:r>
            <a:endParaRPr/>
          </a:p>
          <a:p>
            <a:pPr indent="-228604" lvl="0" marL="228604" marR="0" rtl="0" algn="l">
              <a:lnSpc>
                <a:spcPct val="90000"/>
              </a:lnSpc>
              <a:spcBef>
                <a:spcPts val="1000"/>
              </a:spcBef>
              <a:spcAft>
                <a:spcPts val="0"/>
              </a:spcAft>
              <a:buClr>
                <a:schemeClr val="dk1"/>
              </a:buClr>
              <a:buSzPts val="2000"/>
              <a:buFont typeface="Arial"/>
              <a:buChar char="•"/>
            </a:pPr>
            <a:r>
              <a:rPr lang="en-US" sz="2000">
                <a:solidFill>
                  <a:schemeClr val="dk1"/>
                </a:solidFill>
                <a:latin typeface="Arial"/>
                <a:ea typeface="Arial"/>
                <a:cs typeface="Arial"/>
                <a:sym typeface="Arial"/>
              </a:rPr>
              <a:t>Mengembangkan sebuah system yang dapat mengindentifikasi kerusakan terumbu karang</a:t>
            </a:r>
            <a:endParaRPr sz="20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7"/>
          <p:cNvSpPr/>
          <p:nvPr/>
        </p:nvSpPr>
        <p:spPr>
          <a:xfrm>
            <a:off x="0" y="0"/>
            <a:ext cx="1742303" cy="6858000"/>
          </a:xfrm>
          <a:prstGeom prst="rect">
            <a:avLst/>
          </a:prstGeom>
          <a:gradFill>
            <a:gsLst>
              <a:gs pos="0">
                <a:schemeClr val="accent1"/>
              </a:gs>
              <a:gs pos="33000">
                <a:schemeClr val="accent2"/>
              </a:gs>
              <a:gs pos="66000">
                <a:schemeClr val="accent3"/>
              </a:gs>
              <a:gs pos="96000">
                <a:schemeClr val="accent4"/>
              </a:gs>
              <a:gs pos="100000">
                <a:schemeClr val="accent4"/>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62" name="Google Shape;162;p7"/>
          <p:cNvSpPr txBox="1"/>
          <p:nvPr/>
        </p:nvSpPr>
        <p:spPr>
          <a:xfrm>
            <a:off x="1967102" y="523894"/>
            <a:ext cx="7834203" cy="707886"/>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4000">
                <a:solidFill>
                  <a:schemeClr val="accent2"/>
                </a:solidFill>
                <a:latin typeface="Arial"/>
                <a:ea typeface="Arial"/>
                <a:cs typeface="Arial"/>
                <a:sym typeface="Arial"/>
              </a:rPr>
              <a:t>Batasan Masalah</a:t>
            </a:r>
            <a:endParaRPr sz="4000">
              <a:solidFill>
                <a:schemeClr val="accent2"/>
              </a:solidFill>
              <a:latin typeface="Arial"/>
              <a:ea typeface="Arial"/>
              <a:cs typeface="Arial"/>
              <a:sym typeface="Arial"/>
            </a:endParaRPr>
          </a:p>
        </p:txBody>
      </p:sp>
      <p:sp>
        <p:nvSpPr>
          <p:cNvPr id="163" name="Google Shape;163;p7"/>
          <p:cNvSpPr/>
          <p:nvPr/>
        </p:nvSpPr>
        <p:spPr>
          <a:xfrm>
            <a:off x="2071816" y="1859339"/>
            <a:ext cx="8184292" cy="2246769"/>
          </a:xfrm>
          <a:prstGeom prst="rect">
            <a:avLst/>
          </a:prstGeom>
          <a:noFill/>
          <a:ln>
            <a:noFill/>
          </a:ln>
        </p:spPr>
        <p:txBody>
          <a:bodyPr anchorCtr="0" anchor="t" bIns="45700" lIns="91425" spcFirstLastPara="1" rIns="91425" wrap="square" tIns="45700">
            <a:spAutoFit/>
          </a:bodyPr>
          <a:lstStyle/>
          <a:p>
            <a:pPr indent="-342900" lvl="0" marL="431800" marR="0" rtl="0" algn="l">
              <a:spcBef>
                <a:spcPts val="0"/>
              </a:spcBef>
              <a:spcAft>
                <a:spcPts val="0"/>
              </a:spcAft>
              <a:buClr>
                <a:schemeClr val="dk1"/>
              </a:buClr>
              <a:buSzPts val="2000"/>
              <a:buFont typeface="Arial"/>
              <a:buAutoNum type="arabicPeriod"/>
            </a:pPr>
            <a:r>
              <a:rPr lang="en-US" sz="2000">
                <a:solidFill>
                  <a:schemeClr val="dk1"/>
                </a:solidFill>
                <a:latin typeface="Arial"/>
                <a:ea typeface="Arial"/>
                <a:cs typeface="Arial"/>
                <a:sym typeface="Arial"/>
              </a:rPr>
              <a:t>Metode yang digunakan dalam system ini adalah metode Lyzenga </a:t>
            </a:r>
            <a:endParaRPr/>
          </a:p>
          <a:p>
            <a:pPr indent="-342900" lvl="0" marL="431800" marR="0" rtl="0" algn="l">
              <a:spcBef>
                <a:spcPts val="0"/>
              </a:spcBef>
              <a:spcAft>
                <a:spcPts val="0"/>
              </a:spcAft>
              <a:buClr>
                <a:schemeClr val="dk1"/>
              </a:buClr>
              <a:buSzPts val="2000"/>
              <a:buFont typeface="Arial"/>
              <a:buAutoNum type="arabicPeriod"/>
            </a:pPr>
            <a:r>
              <a:rPr lang="en-US" sz="2000">
                <a:solidFill>
                  <a:schemeClr val="dk1"/>
                </a:solidFill>
                <a:latin typeface="Arial"/>
                <a:ea typeface="Arial"/>
                <a:cs typeface="Arial"/>
                <a:sym typeface="Arial"/>
              </a:rPr>
              <a:t>Citra yang digunakan adalah citra dari satelit Landsat 8 </a:t>
            </a:r>
            <a:endParaRPr/>
          </a:p>
          <a:p>
            <a:pPr indent="-342900" lvl="0" marL="431800" marR="0" rtl="0" algn="l">
              <a:spcBef>
                <a:spcPts val="0"/>
              </a:spcBef>
              <a:spcAft>
                <a:spcPts val="0"/>
              </a:spcAft>
              <a:buClr>
                <a:schemeClr val="dk1"/>
              </a:buClr>
              <a:buSzPts val="2000"/>
              <a:buFont typeface="Arial"/>
              <a:buAutoNum type="arabicPeriod"/>
            </a:pPr>
            <a:r>
              <a:rPr lang="en-US" sz="2000">
                <a:solidFill>
                  <a:schemeClr val="dk1"/>
                </a:solidFill>
                <a:latin typeface="Arial"/>
                <a:ea typeface="Arial"/>
                <a:cs typeface="Arial"/>
                <a:sym typeface="Arial"/>
              </a:rPr>
              <a:t>Sebelum diproses dalam algoritma Lyzenga, citra di tajamkan (pansharpening) terlebih dahulu </a:t>
            </a:r>
            <a:endParaRPr/>
          </a:p>
          <a:p>
            <a:pPr indent="-342900" lvl="0" marL="431800" marR="0" rtl="0" algn="l">
              <a:spcBef>
                <a:spcPts val="0"/>
              </a:spcBef>
              <a:spcAft>
                <a:spcPts val="0"/>
              </a:spcAft>
              <a:buClr>
                <a:schemeClr val="dk1"/>
              </a:buClr>
              <a:buSzPts val="2000"/>
              <a:buFont typeface="Arial"/>
              <a:buAutoNum type="arabicPeriod"/>
            </a:pPr>
            <a:r>
              <a:rPr lang="en-US" sz="2000">
                <a:solidFill>
                  <a:schemeClr val="dk1"/>
                </a:solidFill>
                <a:latin typeface="Arial"/>
                <a:ea typeface="Arial"/>
                <a:cs typeface="Arial"/>
                <a:sym typeface="Arial"/>
              </a:rPr>
              <a:t>Output dari sistem yang dihasilkan berupa citra dengan pemetaan kerusakan terumbu karang yang di bagi menjadi 4 kelas habitat yaitu, kelas campuran karang hidup, Karang mati, pasir dan lamun</a:t>
            </a:r>
            <a:endParaRPr sz="20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8"/>
          <p:cNvSpPr/>
          <p:nvPr/>
        </p:nvSpPr>
        <p:spPr>
          <a:xfrm>
            <a:off x="616449" y="0"/>
            <a:ext cx="3739794" cy="6873411"/>
          </a:xfrm>
          <a:prstGeom prst="rect">
            <a:avLst/>
          </a:prstGeom>
          <a:gradFill>
            <a:gsLst>
              <a:gs pos="0">
                <a:srgbClr val="82C650">
                  <a:alpha val="20000"/>
                </a:srgbClr>
              </a:gs>
              <a:gs pos="33000">
                <a:srgbClr val="5CBE7A">
                  <a:alpha val="40000"/>
                </a:srgbClr>
              </a:gs>
              <a:gs pos="67000">
                <a:srgbClr val="2CB8AE">
                  <a:alpha val="69803"/>
                </a:srgbClr>
              </a:gs>
              <a:gs pos="100000">
                <a:srgbClr val="239ED2">
                  <a:alpha val="4000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9" name="Google Shape;169;p8"/>
          <p:cNvSpPr txBox="1"/>
          <p:nvPr/>
        </p:nvSpPr>
        <p:spPr>
          <a:xfrm>
            <a:off x="616449" y="4929889"/>
            <a:ext cx="3739794" cy="769441"/>
          </a:xfrm>
          <a:prstGeom prst="rect">
            <a:avLst/>
          </a:prstGeom>
          <a:noFill/>
          <a:ln>
            <a:noFill/>
          </a:ln>
        </p:spPr>
        <p:txBody>
          <a:bodyPr anchorCtr="0" anchor="ctr" bIns="45700" lIns="91425" spcFirstLastPara="1" rIns="91425" wrap="square" tIns="45700">
            <a:spAutoFit/>
          </a:bodyPr>
          <a:lstStyle/>
          <a:p>
            <a:pPr indent="0" lvl="0" marL="0" marR="0" rtl="0" algn="just">
              <a:spcBef>
                <a:spcPts val="0"/>
              </a:spcBef>
              <a:spcAft>
                <a:spcPts val="0"/>
              </a:spcAft>
              <a:buNone/>
            </a:pPr>
            <a:r>
              <a:rPr b="1" lang="en-US" sz="4400">
                <a:solidFill>
                  <a:schemeClr val="lt1"/>
                </a:solidFill>
                <a:latin typeface="Arial"/>
                <a:ea typeface="Arial"/>
                <a:cs typeface="Arial"/>
                <a:sym typeface="Arial"/>
              </a:rPr>
              <a:t>Kajian</a:t>
            </a:r>
            <a:endParaRPr/>
          </a:p>
        </p:txBody>
      </p:sp>
      <p:sp>
        <p:nvSpPr>
          <p:cNvPr id="170" name="Google Shape;170;p8"/>
          <p:cNvSpPr txBox="1"/>
          <p:nvPr/>
        </p:nvSpPr>
        <p:spPr>
          <a:xfrm>
            <a:off x="616449" y="5893199"/>
            <a:ext cx="3739794" cy="584775"/>
          </a:xfrm>
          <a:prstGeom prst="rect">
            <a:avLst/>
          </a:prstGeom>
          <a:solidFill>
            <a:schemeClr val="lt1"/>
          </a:solidFill>
          <a:ln>
            <a:noFill/>
          </a:ln>
        </p:spPr>
        <p:txBody>
          <a:bodyPr anchorCtr="0" anchor="ctr" bIns="45700" lIns="91425" spcFirstLastPara="1" rIns="91425" wrap="square" tIns="45700">
            <a:spAutoFit/>
          </a:bodyPr>
          <a:lstStyle/>
          <a:p>
            <a:pPr indent="0" lvl="0" marL="0" marR="0" rtl="0" algn="just">
              <a:spcBef>
                <a:spcPts val="0"/>
              </a:spcBef>
              <a:spcAft>
                <a:spcPts val="0"/>
              </a:spcAft>
              <a:buNone/>
            </a:pPr>
            <a:r>
              <a:rPr b="1" lang="en-US" sz="3200">
                <a:solidFill>
                  <a:schemeClr val="accent4"/>
                </a:solidFill>
                <a:latin typeface="Arial"/>
                <a:ea typeface="Arial"/>
                <a:cs typeface="Arial"/>
                <a:sym typeface="Arial"/>
              </a:rPr>
              <a:t>Pustaka</a:t>
            </a:r>
            <a:endParaRPr b="1" sz="3200">
              <a:solidFill>
                <a:schemeClr val="accent4"/>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9"/>
          <p:cNvPicPr preferRelativeResize="0"/>
          <p:nvPr/>
        </p:nvPicPr>
        <p:blipFill rotWithShape="1">
          <a:blip r:embed="rId3">
            <a:alphaModFix/>
          </a:blip>
          <a:srcRect b="0" l="27333" r="22385" t="0"/>
          <a:stretch/>
        </p:blipFill>
        <p:spPr>
          <a:xfrm>
            <a:off x="2" y="0"/>
            <a:ext cx="6123397" cy="6858000"/>
          </a:xfrm>
          <a:prstGeom prst="rect">
            <a:avLst/>
          </a:prstGeom>
          <a:noFill/>
          <a:ln>
            <a:noFill/>
          </a:ln>
        </p:spPr>
      </p:pic>
      <p:sp>
        <p:nvSpPr>
          <p:cNvPr id="176" name="Google Shape;176;p9"/>
          <p:cNvSpPr txBox="1"/>
          <p:nvPr>
            <p:ph type="title"/>
          </p:nvPr>
        </p:nvSpPr>
        <p:spPr>
          <a:xfrm>
            <a:off x="5977465" y="524633"/>
            <a:ext cx="4614400" cy="1075600"/>
          </a:xfrm>
          <a:prstGeom prst="rect">
            <a:avLst/>
          </a:prstGeom>
          <a:solidFill>
            <a:srgbClr val="A2E9E4"/>
          </a:solidFill>
          <a:ln>
            <a:noFill/>
          </a:ln>
        </p:spPr>
        <p:txBody>
          <a:bodyPr anchorCtr="0" anchor="ctr" bIns="121900" lIns="121900" spcFirstLastPara="1" rIns="121900" wrap="square" tIns="121900">
            <a:noAutofit/>
          </a:bodyPr>
          <a:lstStyle/>
          <a:p>
            <a:pPr indent="0" lvl="0" marL="0" rtl="0" algn="l">
              <a:lnSpc>
                <a:spcPct val="90000"/>
              </a:lnSpc>
              <a:spcBef>
                <a:spcPts val="0"/>
              </a:spcBef>
              <a:spcAft>
                <a:spcPts val="0"/>
              </a:spcAft>
              <a:buClr>
                <a:schemeClr val="dk1"/>
              </a:buClr>
              <a:buSzPts val="2000"/>
              <a:buFont typeface="Arial"/>
              <a:buNone/>
            </a:pPr>
            <a:r>
              <a:rPr lang="en-US"/>
              <a:t>Sumber data : Landsat 8</a:t>
            </a:r>
            <a:endParaRPr/>
          </a:p>
        </p:txBody>
      </p:sp>
      <p:sp>
        <p:nvSpPr>
          <p:cNvPr id="177" name="Google Shape;177;p9"/>
          <p:cNvSpPr txBox="1"/>
          <p:nvPr>
            <p:ph idx="1" type="body"/>
          </p:nvPr>
        </p:nvSpPr>
        <p:spPr>
          <a:xfrm>
            <a:off x="6487400" y="1798867"/>
            <a:ext cx="5035200" cy="39180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800"/>
              </a:spcBef>
              <a:spcAft>
                <a:spcPts val="0"/>
              </a:spcAft>
              <a:buClr>
                <a:schemeClr val="dk1"/>
              </a:buClr>
              <a:buSzPts val="2200"/>
              <a:buNone/>
            </a:pPr>
            <a:r>
              <a:rPr lang="en-US" sz="2400"/>
              <a:t>Landsat 8 dilengkapi oleh 2 sensor yaitu </a:t>
            </a:r>
            <a:r>
              <a:rPr i="1" lang="en-US" sz="2400"/>
              <a:t>Operational Land Imager </a:t>
            </a:r>
            <a:r>
              <a:rPr lang="en-US" sz="2400"/>
              <a:t>(OLI) dan </a:t>
            </a:r>
            <a:r>
              <a:rPr i="1" lang="en-US" sz="2400"/>
              <a:t>Thermal Infrared Sensor </a:t>
            </a:r>
            <a:r>
              <a:rPr lang="en-US" sz="2400"/>
              <a:t>(TIRS) yang menyediakan cakupan musiman dari daratan global pada resolusi spasial 30 meter (</a:t>
            </a:r>
            <a:r>
              <a:rPr i="1" lang="en-US" sz="2400"/>
              <a:t>Visible</a:t>
            </a:r>
            <a:r>
              <a:rPr lang="en-US" sz="2400"/>
              <a:t>, NIR, SWIR), 100 meter (</a:t>
            </a:r>
            <a:r>
              <a:rPr i="1" lang="en-US" sz="2400"/>
              <a:t>Thermal</a:t>
            </a:r>
            <a:r>
              <a:rPr lang="en-US" sz="2400"/>
              <a:t>) dan 15 meter (</a:t>
            </a:r>
            <a:r>
              <a:rPr i="1" lang="en-US" sz="2400"/>
              <a:t>Panchromatic</a:t>
            </a:r>
            <a:r>
              <a:rPr lang="en-US" sz="2400"/>
              <a:t>) </a:t>
            </a:r>
            <a:endParaRPr/>
          </a:p>
          <a:p>
            <a:pPr indent="0" lvl="0" marL="0" rtl="0" algn="l">
              <a:lnSpc>
                <a:spcPct val="90000"/>
              </a:lnSpc>
              <a:spcBef>
                <a:spcPts val="800"/>
              </a:spcBef>
              <a:spcAft>
                <a:spcPts val="0"/>
              </a:spcAft>
              <a:buClr>
                <a:schemeClr val="dk1"/>
              </a:buClr>
              <a:buSzPts val="2200"/>
              <a:buNone/>
            </a:pPr>
            <a:r>
              <a:t/>
            </a:r>
            <a:endParaRPr sz="2400"/>
          </a:p>
          <a:p>
            <a:pPr indent="0" lvl="0" marL="0" rtl="0" algn="l">
              <a:lnSpc>
                <a:spcPct val="90000"/>
              </a:lnSpc>
              <a:spcBef>
                <a:spcPts val="800"/>
              </a:spcBef>
              <a:spcAft>
                <a:spcPts val="0"/>
              </a:spcAft>
              <a:buClr>
                <a:schemeClr val="dk1"/>
              </a:buClr>
              <a:buSzPts val="2200"/>
              <a:buNone/>
            </a:pPr>
            <a:r>
              <a:rPr lang="en-US" sz="2400"/>
              <a:t>(NASA, 2013).</a:t>
            </a:r>
            <a:endParaRPr sz="2400"/>
          </a:p>
        </p:txBody>
      </p:sp>
      <p:sp>
        <p:nvSpPr>
          <p:cNvPr id="178" name="Google Shape;178;p9"/>
          <p:cNvSpPr txBox="1"/>
          <p:nvPr>
            <p:ph idx="12" type="sldNum"/>
          </p:nvPr>
        </p:nvSpPr>
        <p:spPr>
          <a:xfrm>
            <a:off x="11667200" y="5808300"/>
            <a:ext cx="524800" cy="5248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Clr>
                <a:schemeClr val="dk1"/>
              </a:buClr>
              <a:buSzPts val="1800"/>
              <a:buFont typeface="Arial"/>
              <a:buNone/>
            </a:pPr>
            <a:fld id="{00000000-1234-1234-1234-123412341234}" type="slidenum">
              <a:rPr lang="en-US"/>
              <a:t>‹#›</a:t>
            </a:fld>
            <a:endParaRPr/>
          </a:p>
        </p:txBody>
      </p:sp>
      <p:grpSp>
        <p:nvGrpSpPr>
          <p:cNvPr id="179" name="Google Shape;179;p9"/>
          <p:cNvGrpSpPr/>
          <p:nvPr/>
        </p:nvGrpSpPr>
        <p:grpSpPr>
          <a:xfrm>
            <a:off x="10902136" y="865357"/>
            <a:ext cx="473449" cy="394128"/>
            <a:chOff x="1244325" y="314425"/>
            <a:chExt cx="444525" cy="370050"/>
          </a:xfrm>
        </p:grpSpPr>
        <p:sp>
          <p:nvSpPr>
            <p:cNvPr id="180" name="Google Shape;180;p9"/>
            <p:cNvSpPr/>
            <p:nvPr/>
          </p:nvSpPr>
          <p:spPr>
            <a:xfrm>
              <a:off x="1388425" y="463425"/>
              <a:ext cx="143525" cy="143500"/>
            </a:xfrm>
            <a:custGeom>
              <a:rect b="b" l="l" r="r" t="t"/>
              <a:pathLst>
                <a:path extrusionOk="0" h="5740" w="5741">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FFB00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181" name="Google Shape;181;p9"/>
            <p:cNvSpPr/>
            <p:nvPr/>
          </p:nvSpPr>
          <p:spPr>
            <a:xfrm>
              <a:off x="1244325" y="314425"/>
              <a:ext cx="444525" cy="370050"/>
            </a:xfrm>
            <a:custGeom>
              <a:rect b="b" l="l" r="r" t="t"/>
              <a:pathLst>
                <a:path extrusionOk="0" h="14802" w="17781">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FFB00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ection Break Slide Master">
  <a:themeElements>
    <a:clrScheme name="Leader for Success">
      <a:dk1>
        <a:srgbClr val="000000"/>
      </a:dk1>
      <a:lt1>
        <a:srgbClr val="FFFFFF"/>
      </a:lt1>
      <a:dk2>
        <a:srgbClr val="44546A"/>
      </a:dk2>
      <a:lt2>
        <a:srgbClr val="E7E6E6"/>
      </a:lt2>
      <a:accent1>
        <a:srgbClr val="82C650"/>
      </a:accent1>
      <a:accent2>
        <a:srgbClr val="5CBE7A"/>
      </a:accent2>
      <a:accent3>
        <a:srgbClr val="2CB8AE"/>
      </a:accent3>
      <a:accent4>
        <a:srgbClr val="24A8C2"/>
      </a:accent4>
      <a:accent5>
        <a:srgbClr val="249ED2"/>
      </a:accent5>
      <a:accent6>
        <a:srgbClr val="3F3F3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ntents Slide Master">
  <a:themeElements>
    <a:clrScheme name="Leader for Success">
      <a:dk1>
        <a:srgbClr val="000000"/>
      </a:dk1>
      <a:lt1>
        <a:srgbClr val="FFFFFF"/>
      </a:lt1>
      <a:dk2>
        <a:srgbClr val="44546A"/>
      </a:dk2>
      <a:lt2>
        <a:srgbClr val="E7E6E6"/>
      </a:lt2>
      <a:accent1>
        <a:srgbClr val="82C650"/>
      </a:accent1>
      <a:accent2>
        <a:srgbClr val="5CBE7A"/>
      </a:accent2>
      <a:accent3>
        <a:srgbClr val="2CB8AE"/>
      </a:accent3>
      <a:accent4>
        <a:srgbClr val="24A8C2"/>
      </a:accent4>
      <a:accent5>
        <a:srgbClr val="249ED2"/>
      </a:accent5>
      <a:accent6>
        <a:srgbClr val="3F3F3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ver and End Slide Master">
  <a:themeElements>
    <a:clrScheme name="Leader for Success">
      <a:dk1>
        <a:srgbClr val="000000"/>
      </a:dk1>
      <a:lt1>
        <a:srgbClr val="FFFFFF"/>
      </a:lt1>
      <a:dk2>
        <a:srgbClr val="44546A"/>
      </a:dk2>
      <a:lt2>
        <a:srgbClr val="E7E6E6"/>
      </a:lt2>
      <a:accent1>
        <a:srgbClr val="82C650"/>
      </a:accent1>
      <a:accent2>
        <a:srgbClr val="5CBE7A"/>
      </a:accent2>
      <a:accent3>
        <a:srgbClr val="2CB8AE"/>
      </a:accent3>
      <a:accent4>
        <a:srgbClr val="24A8C2"/>
      </a:accent4>
      <a:accent5>
        <a:srgbClr val="249ED2"/>
      </a:accent5>
      <a:accent6>
        <a:srgbClr val="3F3F3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2018-04-24T17:14:44Z</dcterms:created>
  <dc:creator>Allppt.com;Googleslidesppt.com</dc:creator>
</cp:coreProperties>
</file>