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058B"/>
    <a:srgbClr val="BF1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386"/>
    <p:restoredTop sz="94671"/>
  </p:normalViewPr>
  <p:slideViewPr>
    <p:cSldViewPr snapToGrid="0" snapToObjects="1">
      <p:cViewPr>
        <p:scale>
          <a:sx n="60" d="100"/>
          <a:sy n="60" d="100"/>
        </p:scale>
        <p:origin x="-912" y="-2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B623-2514-A14A-8F05-68D8B4D38F91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179E-6EE3-1641-84FC-9D439E2B4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7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B623-2514-A14A-8F05-68D8B4D38F91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179E-6EE3-1641-84FC-9D439E2B4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4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B623-2514-A14A-8F05-68D8B4D38F91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179E-6EE3-1641-84FC-9D439E2B4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6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B623-2514-A14A-8F05-68D8B4D38F91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179E-6EE3-1641-84FC-9D439E2B4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9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B623-2514-A14A-8F05-68D8B4D38F91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179E-6EE3-1641-84FC-9D439E2B4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1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B623-2514-A14A-8F05-68D8B4D38F91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179E-6EE3-1641-84FC-9D439E2B4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7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B623-2514-A14A-8F05-68D8B4D38F91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179E-6EE3-1641-84FC-9D439E2B4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6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B623-2514-A14A-8F05-68D8B4D38F91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179E-6EE3-1641-84FC-9D439E2B4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9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B623-2514-A14A-8F05-68D8B4D38F91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179E-6EE3-1641-84FC-9D439E2B4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0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B623-2514-A14A-8F05-68D8B4D38F91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179E-6EE3-1641-84FC-9D439E2B4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3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B623-2514-A14A-8F05-68D8B4D38F91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179E-6EE3-1641-84FC-9D439E2B4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5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CB623-2514-A14A-8F05-68D8B4D38F91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D179E-6EE3-1641-84FC-9D439E2B4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8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8DC4A155-88C8-A545-8728-5094A7EAE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770201"/>
            <a:ext cx="982980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endParaRPr lang="en-US" altLang="en-US" dirty="0">
              <a:latin typeface="Arial" charset="0"/>
              <a:ea typeface="Arial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862ABFD-A3E9-9242-A6E9-BC2B7E4A2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653" y="6932975"/>
            <a:ext cx="9829800" cy="697242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>
              <a:lnSpc>
                <a:spcPts val="4600"/>
              </a:lnSpc>
              <a:spcAft>
                <a:spcPts val="1200"/>
              </a:spcAft>
            </a:pPr>
            <a:endParaRPr lang="en-US" sz="4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392AEE5-389C-EB4D-9EF4-5AC27A28C72C}"/>
              </a:ext>
            </a:extLst>
          </p:cNvPr>
          <p:cNvSpPr/>
          <p:nvPr/>
        </p:nvSpPr>
        <p:spPr>
          <a:xfrm>
            <a:off x="17658090" y="15171163"/>
            <a:ext cx="249237" cy="1147762"/>
          </a:xfrm>
          <a:custGeom>
            <a:avLst/>
            <a:gdLst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72768 h 1645920"/>
              <a:gd name="connsiteX5" fmla="*/ 65837 w 376733"/>
              <a:gd name="connsiteY5" fmla="*/ 1572768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72768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94713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87397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91055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71154 w 376733"/>
              <a:gd name="connsiteY5" fmla="*/ 1564474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87365"/>
              <a:gd name="connsiteY0" fmla="*/ 0 h 1645920"/>
              <a:gd name="connsiteX1" fmla="*/ 0 w 387365"/>
              <a:gd name="connsiteY1" fmla="*/ 0 h 1645920"/>
              <a:gd name="connsiteX2" fmla="*/ 0 w 387365"/>
              <a:gd name="connsiteY2" fmla="*/ 1645920 h 1645920"/>
              <a:gd name="connsiteX3" fmla="*/ 376733 w 387365"/>
              <a:gd name="connsiteY3" fmla="*/ 1645920 h 1645920"/>
              <a:gd name="connsiteX4" fmla="*/ 387365 w 387365"/>
              <a:gd name="connsiteY4" fmla="*/ 1564475 h 1645920"/>
              <a:gd name="connsiteX5" fmla="*/ 71154 w 387365"/>
              <a:gd name="connsiteY5" fmla="*/ 1564474 h 1645920"/>
              <a:gd name="connsiteX6" fmla="*/ 65837 w 387365"/>
              <a:gd name="connsiteY6" fmla="*/ 58521 h 1645920"/>
              <a:gd name="connsiteX7" fmla="*/ 336499 w 387365"/>
              <a:gd name="connsiteY7" fmla="*/ 58521 h 1645920"/>
              <a:gd name="connsiteX8" fmla="*/ 336499 w 387365"/>
              <a:gd name="connsiteY8" fmla="*/ 0 h 1645920"/>
              <a:gd name="connsiteX0" fmla="*/ 336499 w 405611"/>
              <a:gd name="connsiteY0" fmla="*/ 0 h 1645920"/>
              <a:gd name="connsiteX1" fmla="*/ 0 w 405611"/>
              <a:gd name="connsiteY1" fmla="*/ 0 h 1645920"/>
              <a:gd name="connsiteX2" fmla="*/ 0 w 405611"/>
              <a:gd name="connsiteY2" fmla="*/ 1645920 h 1645920"/>
              <a:gd name="connsiteX3" fmla="*/ 376733 w 405611"/>
              <a:gd name="connsiteY3" fmla="*/ 1645920 h 1645920"/>
              <a:gd name="connsiteX4" fmla="*/ 387365 w 405611"/>
              <a:gd name="connsiteY4" fmla="*/ 1564475 h 1645920"/>
              <a:gd name="connsiteX5" fmla="*/ 71154 w 405611"/>
              <a:gd name="connsiteY5" fmla="*/ 1564474 h 1645920"/>
              <a:gd name="connsiteX6" fmla="*/ 65837 w 405611"/>
              <a:gd name="connsiteY6" fmla="*/ 58521 h 1645920"/>
              <a:gd name="connsiteX7" fmla="*/ 405611 w 405611"/>
              <a:gd name="connsiteY7" fmla="*/ 63838 h 1645920"/>
              <a:gd name="connsiteX8" fmla="*/ 336499 w 405611"/>
              <a:gd name="connsiteY8" fmla="*/ 0 h 1645920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76733 w 405611"/>
              <a:gd name="connsiteY3" fmla="*/ 165123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403314 w 405611"/>
              <a:gd name="connsiteY3" fmla="*/ 165123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71490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8736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44886"/>
              <a:gd name="connsiteX1" fmla="*/ 0 w 405611"/>
              <a:gd name="connsiteY1" fmla="*/ 5316 h 1644886"/>
              <a:gd name="connsiteX2" fmla="*/ 0 w 405611"/>
              <a:gd name="connsiteY2" fmla="*/ 1644886 h 1644886"/>
              <a:gd name="connsiteX3" fmla="*/ 387439 w 405611"/>
              <a:gd name="connsiteY3" fmla="*/ 1644886 h 1644886"/>
              <a:gd name="connsiteX4" fmla="*/ 387365 w 405611"/>
              <a:gd name="connsiteY4" fmla="*/ 1566616 h 1644886"/>
              <a:gd name="connsiteX5" fmla="*/ 71154 w 405611"/>
              <a:gd name="connsiteY5" fmla="*/ 1569790 h 1644886"/>
              <a:gd name="connsiteX6" fmla="*/ 65837 w 405611"/>
              <a:gd name="connsiteY6" fmla="*/ 63837 h 1644886"/>
              <a:gd name="connsiteX7" fmla="*/ 405611 w 405611"/>
              <a:gd name="connsiteY7" fmla="*/ 69154 h 1644886"/>
              <a:gd name="connsiteX8" fmla="*/ 400294 w 405611"/>
              <a:gd name="connsiteY8" fmla="*/ 0 h 1644886"/>
              <a:gd name="connsiteX0" fmla="*/ 400294 w 400294"/>
              <a:gd name="connsiteY0" fmla="*/ 0 h 1644886"/>
              <a:gd name="connsiteX1" fmla="*/ 0 w 400294"/>
              <a:gd name="connsiteY1" fmla="*/ 5316 h 1644886"/>
              <a:gd name="connsiteX2" fmla="*/ 0 w 400294"/>
              <a:gd name="connsiteY2" fmla="*/ 1644886 h 1644886"/>
              <a:gd name="connsiteX3" fmla="*/ 387439 w 400294"/>
              <a:gd name="connsiteY3" fmla="*/ 1644886 h 1644886"/>
              <a:gd name="connsiteX4" fmla="*/ 387365 w 400294"/>
              <a:gd name="connsiteY4" fmla="*/ 1566616 h 1644886"/>
              <a:gd name="connsiteX5" fmla="*/ 71154 w 400294"/>
              <a:gd name="connsiteY5" fmla="*/ 1569790 h 1644886"/>
              <a:gd name="connsiteX6" fmla="*/ 65837 w 400294"/>
              <a:gd name="connsiteY6" fmla="*/ 63837 h 1644886"/>
              <a:gd name="connsiteX7" fmla="*/ 386561 w 400294"/>
              <a:gd name="connsiteY7" fmla="*/ 78679 h 1644886"/>
              <a:gd name="connsiteX8" fmla="*/ 400294 w 400294"/>
              <a:gd name="connsiteY8" fmla="*/ 0 h 1644886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60662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414236"/>
              <a:gd name="connsiteY0" fmla="*/ 0 h 1641711"/>
              <a:gd name="connsiteX1" fmla="*/ 0 w 414236"/>
              <a:gd name="connsiteY1" fmla="*/ 2141 h 1641711"/>
              <a:gd name="connsiteX2" fmla="*/ 0 w 414236"/>
              <a:gd name="connsiteY2" fmla="*/ 1641711 h 1641711"/>
              <a:gd name="connsiteX3" fmla="*/ 387439 w 414236"/>
              <a:gd name="connsiteY3" fmla="*/ 1641711 h 1641711"/>
              <a:gd name="connsiteX4" fmla="*/ 379172 w 414236"/>
              <a:gd name="connsiteY4" fmla="*/ 1600163 h 1641711"/>
              <a:gd name="connsiteX5" fmla="*/ 387365 w 414236"/>
              <a:gd name="connsiteY5" fmla="*/ 1563441 h 1641711"/>
              <a:gd name="connsiteX6" fmla="*/ 71154 w 414236"/>
              <a:gd name="connsiteY6" fmla="*/ 1566615 h 1641711"/>
              <a:gd name="connsiteX7" fmla="*/ 65837 w 414236"/>
              <a:gd name="connsiteY7" fmla="*/ 76537 h 1641711"/>
              <a:gd name="connsiteX8" fmla="*/ 386561 w 414236"/>
              <a:gd name="connsiteY8" fmla="*/ 75504 h 1641711"/>
              <a:gd name="connsiteX9" fmla="*/ 384419 w 414236"/>
              <a:gd name="connsiteY9" fmla="*/ 0 h 1641711"/>
              <a:gd name="connsiteX0" fmla="*/ 384419 w 431494"/>
              <a:gd name="connsiteY0" fmla="*/ 0 h 1641711"/>
              <a:gd name="connsiteX1" fmla="*/ 0 w 431494"/>
              <a:gd name="connsiteY1" fmla="*/ 2141 h 1641711"/>
              <a:gd name="connsiteX2" fmla="*/ 0 w 431494"/>
              <a:gd name="connsiteY2" fmla="*/ 1641711 h 1641711"/>
              <a:gd name="connsiteX3" fmla="*/ 387439 w 431494"/>
              <a:gd name="connsiteY3" fmla="*/ 1641711 h 1641711"/>
              <a:gd name="connsiteX4" fmla="*/ 387365 w 431494"/>
              <a:gd name="connsiteY4" fmla="*/ 1563441 h 1641711"/>
              <a:gd name="connsiteX5" fmla="*/ 71154 w 431494"/>
              <a:gd name="connsiteY5" fmla="*/ 1566615 h 1641711"/>
              <a:gd name="connsiteX6" fmla="*/ 65837 w 431494"/>
              <a:gd name="connsiteY6" fmla="*/ 76537 h 1641711"/>
              <a:gd name="connsiteX7" fmla="*/ 386561 w 431494"/>
              <a:gd name="connsiteY7" fmla="*/ 75504 h 1641711"/>
              <a:gd name="connsiteX8" fmla="*/ 384419 w 431494"/>
              <a:gd name="connsiteY8" fmla="*/ 0 h 1641711"/>
              <a:gd name="connsiteX0" fmla="*/ 384419 w 409039"/>
              <a:gd name="connsiteY0" fmla="*/ 0 h 1642067"/>
              <a:gd name="connsiteX1" fmla="*/ 0 w 409039"/>
              <a:gd name="connsiteY1" fmla="*/ 2141 h 1642067"/>
              <a:gd name="connsiteX2" fmla="*/ 0 w 409039"/>
              <a:gd name="connsiteY2" fmla="*/ 1641711 h 1642067"/>
              <a:gd name="connsiteX3" fmla="*/ 387439 w 409039"/>
              <a:gd name="connsiteY3" fmla="*/ 1641711 h 1642067"/>
              <a:gd name="connsiteX4" fmla="*/ 387365 w 409039"/>
              <a:gd name="connsiteY4" fmla="*/ 1563441 h 1642067"/>
              <a:gd name="connsiteX5" fmla="*/ 71154 w 409039"/>
              <a:gd name="connsiteY5" fmla="*/ 1566615 h 1642067"/>
              <a:gd name="connsiteX6" fmla="*/ 65837 w 409039"/>
              <a:gd name="connsiteY6" fmla="*/ 76537 h 1642067"/>
              <a:gd name="connsiteX7" fmla="*/ 386561 w 409039"/>
              <a:gd name="connsiteY7" fmla="*/ 75504 h 1642067"/>
              <a:gd name="connsiteX8" fmla="*/ 384419 w 409039"/>
              <a:gd name="connsiteY8" fmla="*/ 0 h 1642067"/>
              <a:gd name="connsiteX0" fmla="*/ 384419 w 410804"/>
              <a:gd name="connsiteY0" fmla="*/ 0 h 1641711"/>
              <a:gd name="connsiteX1" fmla="*/ 0 w 410804"/>
              <a:gd name="connsiteY1" fmla="*/ 2141 h 1641711"/>
              <a:gd name="connsiteX2" fmla="*/ 0 w 410804"/>
              <a:gd name="connsiteY2" fmla="*/ 1641711 h 1641711"/>
              <a:gd name="connsiteX3" fmla="*/ 387439 w 410804"/>
              <a:gd name="connsiteY3" fmla="*/ 1641711 h 1641711"/>
              <a:gd name="connsiteX4" fmla="*/ 387365 w 410804"/>
              <a:gd name="connsiteY4" fmla="*/ 1563441 h 1641711"/>
              <a:gd name="connsiteX5" fmla="*/ 71154 w 410804"/>
              <a:gd name="connsiteY5" fmla="*/ 1566615 h 1641711"/>
              <a:gd name="connsiteX6" fmla="*/ 65837 w 410804"/>
              <a:gd name="connsiteY6" fmla="*/ 76537 h 1641711"/>
              <a:gd name="connsiteX7" fmla="*/ 386561 w 410804"/>
              <a:gd name="connsiteY7" fmla="*/ 75504 h 1641711"/>
              <a:gd name="connsiteX8" fmla="*/ 384419 w 410804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400294 w 400294"/>
              <a:gd name="connsiteY0" fmla="*/ 0 h 1644886"/>
              <a:gd name="connsiteX1" fmla="*/ 0 w 400294"/>
              <a:gd name="connsiteY1" fmla="*/ 5316 h 1644886"/>
              <a:gd name="connsiteX2" fmla="*/ 0 w 400294"/>
              <a:gd name="connsiteY2" fmla="*/ 1644886 h 1644886"/>
              <a:gd name="connsiteX3" fmla="*/ 387439 w 400294"/>
              <a:gd name="connsiteY3" fmla="*/ 1644886 h 1644886"/>
              <a:gd name="connsiteX4" fmla="*/ 387365 w 400294"/>
              <a:gd name="connsiteY4" fmla="*/ 1566616 h 1644886"/>
              <a:gd name="connsiteX5" fmla="*/ 71154 w 400294"/>
              <a:gd name="connsiteY5" fmla="*/ 1569790 h 1644886"/>
              <a:gd name="connsiteX6" fmla="*/ 65837 w 400294"/>
              <a:gd name="connsiteY6" fmla="*/ 79712 h 1644886"/>
              <a:gd name="connsiteX7" fmla="*/ 386561 w 400294"/>
              <a:gd name="connsiteY7" fmla="*/ 78679 h 1644886"/>
              <a:gd name="connsiteX8" fmla="*/ 400294 w 400294"/>
              <a:gd name="connsiteY8" fmla="*/ 0 h 1644886"/>
              <a:gd name="connsiteX0" fmla="*/ 37806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7806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439" h="1641711">
                <a:moveTo>
                  <a:pt x="384419" y="0"/>
                </a:moveTo>
                <a:lnTo>
                  <a:pt x="0" y="2141"/>
                </a:lnTo>
                <a:lnTo>
                  <a:pt x="0" y="1641711"/>
                </a:lnTo>
                <a:lnTo>
                  <a:pt x="387439" y="1641711"/>
                </a:lnTo>
                <a:cubicBezTo>
                  <a:pt x="387414" y="1615621"/>
                  <a:pt x="387390" y="1589531"/>
                  <a:pt x="387365" y="1563441"/>
                </a:cubicBezTo>
                <a:lnTo>
                  <a:pt x="71154" y="1566615"/>
                </a:lnTo>
                <a:cubicBezTo>
                  <a:pt x="68495" y="821576"/>
                  <a:pt x="68495" y="821576"/>
                  <a:pt x="65837" y="76537"/>
                </a:cubicBezTo>
                <a:lnTo>
                  <a:pt x="386561" y="75504"/>
                </a:lnTo>
                <a:lnTo>
                  <a:pt x="384419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D59FFED-5233-B64A-AD25-7B851AF8B216}"/>
              </a:ext>
            </a:extLst>
          </p:cNvPr>
          <p:cNvSpPr/>
          <p:nvPr/>
        </p:nvSpPr>
        <p:spPr>
          <a:xfrm rot="10800000">
            <a:off x="19982190" y="15188625"/>
            <a:ext cx="249237" cy="1147763"/>
          </a:xfrm>
          <a:custGeom>
            <a:avLst/>
            <a:gdLst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72768 h 1645920"/>
              <a:gd name="connsiteX5" fmla="*/ 65837 w 376733"/>
              <a:gd name="connsiteY5" fmla="*/ 1572768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72768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94713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87397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91055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71154 w 376733"/>
              <a:gd name="connsiteY5" fmla="*/ 1564474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87365"/>
              <a:gd name="connsiteY0" fmla="*/ 0 h 1645920"/>
              <a:gd name="connsiteX1" fmla="*/ 0 w 387365"/>
              <a:gd name="connsiteY1" fmla="*/ 0 h 1645920"/>
              <a:gd name="connsiteX2" fmla="*/ 0 w 387365"/>
              <a:gd name="connsiteY2" fmla="*/ 1645920 h 1645920"/>
              <a:gd name="connsiteX3" fmla="*/ 376733 w 387365"/>
              <a:gd name="connsiteY3" fmla="*/ 1645920 h 1645920"/>
              <a:gd name="connsiteX4" fmla="*/ 387365 w 387365"/>
              <a:gd name="connsiteY4" fmla="*/ 1564475 h 1645920"/>
              <a:gd name="connsiteX5" fmla="*/ 71154 w 387365"/>
              <a:gd name="connsiteY5" fmla="*/ 1564474 h 1645920"/>
              <a:gd name="connsiteX6" fmla="*/ 65837 w 387365"/>
              <a:gd name="connsiteY6" fmla="*/ 58521 h 1645920"/>
              <a:gd name="connsiteX7" fmla="*/ 336499 w 387365"/>
              <a:gd name="connsiteY7" fmla="*/ 58521 h 1645920"/>
              <a:gd name="connsiteX8" fmla="*/ 336499 w 387365"/>
              <a:gd name="connsiteY8" fmla="*/ 0 h 1645920"/>
              <a:gd name="connsiteX0" fmla="*/ 336499 w 405611"/>
              <a:gd name="connsiteY0" fmla="*/ 0 h 1645920"/>
              <a:gd name="connsiteX1" fmla="*/ 0 w 405611"/>
              <a:gd name="connsiteY1" fmla="*/ 0 h 1645920"/>
              <a:gd name="connsiteX2" fmla="*/ 0 w 405611"/>
              <a:gd name="connsiteY2" fmla="*/ 1645920 h 1645920"/>
              <a:gd name="connsiteX3" fmla="*/ 376733 w 405611"/>
              <a:gd name="connsiteY3" fmla="*/ 1645920 h 1645920"/>
              <a:gd name="connsiteX4" fmla="*/ 387365 w 405611"/>
              <a:gd name="connsiteY4" fmla="*/ 1564475 h 1645920"/>
              <a:gd name="connsiteX5" fmla="*/ 71154 w 405611"/>
              <a:gd name="connsiteY5" fmla="*/ 1564474 h 1645920"/>
              <a:gd name="connsiteX6" fmla="*/ 65837 w 405611"/>
              <a:gd name="connsiteY6" fmla="*/ 58521 h 1645920"/>
              <a:gd name="connsiteX7" fmla="*/ 405611 w 405611"/>
              <a:gd name="connsiteY7" fmla="*/ 63838 h 1645920"/>
              <a:gd name="connsiteX8" fmla="*/ 336499 w 405611"/>
              <a:gd name="connsiteY8" fmla="*/ 0 h 1645920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76733 w 405611"/>
              <a:gd name="connsiteY3" fmla="*/ 165123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403314 w 405611"/>
              <a:gd name="connsiteY3" fmla="*/ 165123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71490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8736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44886"/>
              <a:gd name="connsiteX1" fmla="*/ 0 w 405611"/>
              <a:gd name="connsiteY1" fmla="*/ 5316 h 1644886"/>
              <a:gd name="connsiteX2" fmla="*/ 0 w 405611"/>
              <a:gd name="connsiteY2" fmla="*/ 1644886 h 1644886"/>
              <a:gd name="connsiteX3" fmla="*/ 387439 w 405611"/>
              <a:gd name="connsiteY3" fmla="*/ 1644886 h 1644886"/>
              <a:gd name="connsiteX4" fmla="*/ 387365 w 405611"/>
              <a:gd name="connsiteY4" fmla="*/ 1566616 h 1644886"/>
              <a:gd name="connsiteX5" fmla="*/ 71154 w 405611"/>
              <a:gd name="connsiteY5" fmla="*/ 1569790 h 1644886"/>
              <a:gd name="connsiteX6" fmla="*/ 65837 w 405611"/>
              <a:gd name="connsiteY6" fmla="*/ 63837 h 1644886"/>
              <a:gd name="connsiteX7" fmla="*/ 405611 w 405611"/>
              <a:gd name="connsiteY7" fmla="*/ 69154 h 1644886"/>
              <a:gd name="connsiteX8" fmla="*/ 400294 w 405611"/>
              <a:gd name="connsiteY8" fmla="*/ 0 h 1644886"/>
              <a:gd name="connsiteX0" fmla="*/ 400294 w 400294"/>
              <a:gd name="connsiteY0" fmla="*/ 0 h 1644886"/>
              <a:gd name="connsiteX1" fmla="*/ 0 w 400294"/>
              <a:gd name="connsiteY1" fmla="*/ 5316 h 1644886"/>
              <a:gd name="connsiteX2" fmla="*/ 0 w 400294"/>
              <a:gd name="connsiteY2" fmla="*/ 1644886 h 1644886"/>
              <a:gd name="connsiteX3" fmla="*/ 387439 w 400294"/>
              <a:gd name="connsiteY3" fmla="*/ 1644886 h 1644886"/>
              <a:gd name="connsiteX4" fmla="*/ 387365 w 400294"/>
              <a:gd name="connsiteY4" fmla="*/ 1566616 h 1644886"/>
              <a:gd name="connsiteX5" fmla="*/ 71154 w 400294"/>
              <a:gd name="connsiteY5" fmla="*/ 1569790 h 1644886"/>
              <a:gd name="connsiteX6" fmla="*/ 65837 w 400294"/>
              <a:gd name="connsiteY6" fmla="*/ 63837 h 1644886"/>
              <a:gd name="connsiteX7" fmla="*/ 386561 w 400294"/>
              <a:gd name="connsiteY7" fmla="*/ 78679 h 1644886"/>
              <a:gd name="connsiteX8" fmla="*/ 400294 w 400294"/>
              <a:gd name="connsiteY8" fmla="*/ 0 h 1644886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60662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414236"/>
              <a:gd name="connsiteY0" fmla="*/ 0 h 1641711"/>
              <a:gd name="connsiteX1" fmla="*/ 0 w 414236"/>
              <a:gd name="connsiteY1" fmla="*/ 2141 h 1641711"/>
              <a:gd name="connsiteX2" fmla="*/ 0 w 414236"/>
              <a:gd name="connsiteY2" fmla="*/ 1641711 h 1641711"/>
              <a:gd name="connsiteX3" fmla="*/ 387439 w 414236"/>
              <a:gd name="connsiteY3" fmla="*/ 1641711 h 1641711"/>
              <a:gd name="connsiteX4" fmla="*/ 379172 w 414236"/>
              <a:gd name="connsiteY4" fmla="*/ 1600163 h 1641711"/>
              <a:gd name="connsiteX5" fmla="*/ 387365 w 414236"/>
              <a:gd name="connsiteY5" fmla="*/ 1563441 h 1641711"/>
              <a:gd name="connsiteX6" fmla="*/ 71154 w 414236"/>
              <a:gd name="connsiteY6" fmla="*/ 1566615 h 1641711"/>
              <a:gd name="connsiteX7" fmla="*/ 65837 w 414236"/>
              <a:gd name="connsiteY7" fmla="*/ 76537 h 1641711"/>
              <a:gd name="connsiteX8" fmla="*/ 386561 w 414236"/>
              <a:gd name="connsiteY8" fmla="*/ 75504 h 1641711"/>
              <a:gd name="connsiteX9" fmla="*/ 384419 w 414236"/>
              <a:gd name="connsiteY9" fmla="*/ 0 h 1641711"/>
              <a:gd name="connsiteX0" fmla="*/ 384419 w 431494"/>
              <a:gd name="connsiteY0" fmla="*/ 0 h 1641711"/>
              <a:gd name="connsiteX1" fmla="*/ 0 w 431494"/>
              <a:gd name="connsiteY1" fmla="*/ 2141 h 1641711"/>
              <a:gd name="connsiteX2" fmla="*/ 0 w 431494"/>
              <a:gd name="connsiteY2" fmla="*/ 1641711 h 1641711"/>
              <a:gd name="connsiteX3" fmla="*/ 387439 w 431494"/>
              <a:gd name="connsiteY3" fmla="*/ 1641711 h 1641711"/>
              <a:gd name="connsiteX4" fmla="*/ 387365 w 431494"/>
              <a:gd name="connsiteY4" fmla="*/ 1563441 h 1641711"/>
              <a:gd name="connsiteX5" fmla="*/ 71154 w 431494"/>
              <a:gd name="connsiteY5" fmla="*/ 1566615 h 1641711"/>
              <a:gd name="connsiteX6" fmla="*/ 65837 w 431494"/>
              <a:gd name="connsiteY6" fmla="*/ 76537 h 1641711"/>
              <a:gd name="connsiteX7" fmla="*/ 386561 w 431494"/>
              <a:gd name="connsiteY7" fmla="*/ 75504 h 1641711"/>
              <a:gd name="connsiteX8" fmla="*/ 384419 w 431494"/>
              <a:gd name="connsiteY8" fmla="*/ 0 h 1641711"/>
              <a:gd name="connsiteX0" fmla="*/ 384419 w 409039"/>
              <a:gd name="connsiteY0" fmla="*/ 0 h 1642067"/>
              <a:gd name="connsiteX1" fmla="*/ 0 w 409039"/>
              <a:gd name="connsiteY1" fmla="*/ 2141 h 1642067"/>
              <a:gd name="connsiteX2" fmla="*/ 0 w 409039"/>
              <a:gd name="connsiteY2" fmla="*/ 1641711 h 1642067"/>
              <a:gd name="connsiteX3" fmla="*/ 387439 w 409039"/>
              <a:gd name="connsiteY3" fmla="*/ 1641711 h 1642067"/>
              <a:gd name="connsiteX4" fmla="*/ 387365 w 409039"/>
              <a:gd name="connsiteY4" fmla="*/ 1563441 h 1642067"/>
              <a:gd name="connsiteX5" fmla="*/ 71154 w 409039"/>
              <a:gd name="connsiteY5" fmla="*/ 1566615 h 1642067"/>
              <a:gd name="connsiteX6" fmla="*/ 65837 w 409039"/>
              <a:gd name="connsiteY6" fmla="*/ 76537 h 1642067"/>
              <a:gd name="connsiteX7" fmla="*/ 386561 w 409039"/>
              <a:gd name="connsiteY7" fmla="*/ 75504 h 1642067"/>
              <a:gd name="connsiteX8" fmla="*/ 384419 w 409039"/>
              <a:gd name="connsiteY8" fmla="*/ 0 h 1642067"/>
              <a:gd name="connsiteX0" fmla="*/ 384419 w 410804"/>
              <a:gd name="connsiteY0" fmla="*/ 0 h 1641711"/>
              <a:gd name="connsiteX1" fmla="*/ 0 w 410804"/>
              <a:gd name="connsiteY1" fmla="*/ 2141 h 1641711"/>
              <a:gd name="connsiteX2" fmla="*/ 0 w 410804"/>
              <a:gd name="connsiteY2" fmla="*/ 1641711 h 1641711"/>
              <a:gd name="connsiteX3" fmla="*/ 387439 w 410804"/>
              <a:gd name="connsiteY3" fmla="*/ 1641711 h 1641711"/>
              <a:gd name="connsiteX4" fmla="*/ 387365 w 410804"/>
              <a:gd name="connsiteY4" fmla="*/ 1563441 h 1641711"/>
              <a:gd name="connsiteX5" fmla="*/ 71154 w 410804"/>
              <a:gd name="connsiteY5" fmla="*/ 1566615 h 1641711"/>
              <a:gd name="connsiteX6" fmla="*/ 65837 w 410804"/>
              <a:gd name="connsiteY6" fmla="*/ 76537 h 1641711"/>
              <a:gd name="connsiteX7" fmla="*/ 386561 w 410804"/>
              <a:gd name="connsiteY7" fmla="*/ 75504 h 1641711"/>
              <a:gd name="connsiteX8" fmla="*/ 384419 w 410804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400294 w 400294"/>
              <a:gd name="connsiteY0" fmla="*/ 0 h 1644886"/>
              <a:gd name="connsiteX1" fmla="*/ 0 w 400294"/>
              <a:gd name="connsiteY1" fmla="*/ 5316 h 1644886"/>
              <a:gd name="connsiteX2" fmla="*/ 0 w 400294"/>
              <a:gd name="connsiteY2" fmla="*/ 1644886 h 1644886"/>
              <a:gd name="connsiteX3" fmla="*/ 387439 w 400294"/>
              <a:gd name="connsiteY3" fmla="*/ 1644886 h 1644886"/>
              <a:gd name="connsiteX4" fmla="*/ 387365 w 400294"/>
              <a:gd name="connsiteY4" fmla="*/ 1566616 h 1644886"/>
              <a:gd name="connsiteX5" fmla="*/ 71154 w 400294"/>
              <a:gd name="connsiteY5" fmla="*/ 1569790 h 1644886"/>
              <a:gd name="connsiteX6" fmla="*/ 65837 w 400294"/>
              <a:gd name="connsiteY6" fmla="*/ 79712 h 1644886"/>
              <a:gd name="connsiteX7" fmla="*/ 386561 w 400294"/>
              <a:gd name="connsiteY7" fmla="*/ 78679 h 1644886"/>
              <a:gd name="connsiteX8" fmla="*/ 400294 w 400294"/>
              <a:gd name="connsiteY8" fmla="*/ 0 h 1644886"/>
              <a:gd name="connsiteX0" fmla="*/ 37806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7806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439" h="1641711">
                <a:moveTo>
                  <a:pt x="384419" y="0"/>
                </a:moveTo>
                <a:lnTo>
                  <a:pt x="0" y="2141"/>
                </a:lnTo>
                <a:lnTo>
                  <a:pt x="0" y="1641711"/>
                </a:lnTo>
                <a:lnTo>
                  <a:pt x="387439" y="1641711"/>
                </a:lnTo>
                <a:cubicBezTo>
                  <a:pt x="387414" y="1615621"/>
                  <a:pt x="387390" y="1589531"/>
                  <a:pt x="387365" y="1563441"/>
                </a:cubicBezTo>
                <a:lnTo>
                  <a:pt x="71154" y="1566615"/>
                </a:lnTo>
                <a:cubicBezTo>
                  <a:pt x="68495" y="821576"/>
                  <a:pt x="68495" y="821576"/>
                  <a:pt x="65837" y="76537"/>
                </a:cubicBezTo>
                <a:lnTo>
                  <a:pt x="386561" y="75504"/>
                </a:lnTo>
                <a:lnTo>
                  <a:pt x="384419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TextBox 64">
            <a:extLst>
              <a:ext uri="{FF2B5EF4-FFF2-40B4-BE49-F238E27FC236}">
                <a16:creationId xmlns:a16="http://schemas.microsoft.com/office/drawing/2014/main" id="{82ECBBE0-F432-2C4E-B633-1A53ADB93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13677" y="15261650"/>
            <a:ext cx="26193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r>
              <a:rPr lang="en-US" altLang="en-US" sz="1800" dirty="0">
                <a:solidFill>
                  <a:schemeClr val="bg1"/>
                </a:solidFill>
                <a:latin typeface="Arial" charset="0"/>
                <a:ea typeface="Arial" charset="0"/>
              </a:rPr>
              <a:t>Figure A: neque dignissim, and in aliquet nisl et umis.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1173F1E-1FA9-0443-B0FB-EFBEBD8F89D1}"/>
              </a:ext>
            </a:extLst>
          </p:cNvPr>
          <p:cNvSpPr/>
          <p:nvPr/>
        </p:nvSpPr>
        <p:spPr>
          <a:xfrm>
            <a:off x="33196429" y="30840633"/>
            <a:ext cx="9780371" cy="14961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spcAft>
                <a:spcPts val="800"/>
              </a:spcAft>
              <a:defRPr/>
            </a:pPr>
            <a:r>
              <a:rPr lang="en-US" altLang="en-US" sz="2800" dirty="0">
                <a:solidFill>
                  <a:schemeClr val="bg1"/>
                </a:solidFill>
                <a:ea typeface="Arial" charset="0"/>
              </a:rPr>
              <a:t>Department of Geography</a:t>
            </a:r>
          </a:p>
          <a:p>
            <a:pPr>
              <a:spcAft>
                <a:spcPts val="80"/>
              </a:spcAft>
              <a:defRPr/>
            </a:pPr>
            <a:r>
              <a:rPr lang="en-US" sz="3400" b="1" dirty="0">
                <a:solidFill>
                  <a:schemeClr val="bg1"/>
                </a:solidFill>
              </a:rPr>
              <a:t>buffalo.edu</a:t>
            </a:r>
          </a:p>
          <a:p>
            <a:pPr>
              <a:spcAft>
                <a:spcPts val="80"/>
              </a:spcAft>
              <a:defRPr/>
            </a:pPr>
            <a:endParaRPr lang="en-US" altLang="en-US" sz="2800" dirty="0">
              <a:solidFill>
                <a:schemeClr val="bg1"/>
              </a:solidFill>
              <a:ea typeface="Arial" charset="0"/>
            </a:endParaRPr>
          </a:p>
        </p:txBody>
      </p:sp>
      <p:sp>
        <p:nvSpPr>
          <p:cNvPr id="79" name="Rectangle 5">
            <a:extLst>
              <a:ext uri="{FF2B5EF4-FFF2-40B4-BE49-F238E27FC236}">
                <a16:creationId xmlns:a16="http://schemas.microsoft.com/office/drawing/2014/main" id="{3F66BEF7-85D8-3D49-BA9B-280860874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38" y="1550522"/>
            <a:ext cx="41224200" cy="315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43" tIns="45614" rIns="91243" bIns="45614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37931725" indent="-37474525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8800" dirty="0">
                <a:solidFill>
                  <a:srgbClr val="FFFFFF"/>
                </a:solidFill>
                <a:latin typeface="+mn-lt"/>
                <a:ea typeface="Arial" charset="0"/>
              </a:rPr>
              <a:t>ADEMIC RESEARCH POSTER TEMPLATE</a:t>
            </a:r>
          </a:p>
          <a:p>
            <a:pPr>
              <a:spcBef>
                <a:spcPts val="600"/>
              </a:spcBef>
              <a:spcAft>
                <a:spcPts val="1800"/>
              </a:spcAft>
              <a:defRPr/>
            </a:pPr>
            <a:r>
              <a:rPr lang="en-US" altLang="en-US" sz="4400" dirty="0">
                <a:solidFill>
                  <a:srgbClr val="FFFFFF"/>
                </a:solidFill>
                <a:latin typeface="+mn-lt"/>
                <a:ea typeface="Arial" charset="0"/>
              </a:rPr>
              <a:t>Subtitle for Academic Research Poster (48x36 inches)</a:t>
            </a:r>
          </a:p>
          <a:p>
            <a:pPr>
              <a:spcBef>
                <a:spcPts val="1800"/>
              </a:spcBef>
              <a:defRPr/>
            </a:pPr>
            <a:r>
              <a:rPr lang="en-US" altLang="en-US" sz="3200" dirty="0">
                <a:solidFill>
                  <a:srgbClr val="FFFFFF"/>
                </a:solidFill>
                <a:latin typeface="+mn-lt"/>
                <a:ea typeface="Arial" charset="0"/>
              </a:rPr>
              <a:t>Your names and the names of the people who contributed to this presentation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B752E7F-F26A-524D-86FF-2C7543BAB300}"/>
              </a:ext>
            </a:extLst>
          </p:cNvPr>
          <p:cNvSpPr/>
          <p:nvPr/>
        </p:nvSpPr>
        <p:spPr>
          <a:xfrm>
            <a:off x="0" y="-64048"/>
            <a:ext cx="43891200" cy="56945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600" dirty="0"/>
              <a:t> </a:t>
            </a:r>
          </a:p>
          <a:p>
            <a:r>
              <a:rPr lang="en-US" sz="9600" dirty="0">
                <a:solidFill>
                  <a:srgbClr val="C00000"/>
                </a:solidFill>
              </a:rPr>
              <a:t> </a:t>
            </a:r>
            <a:r>
              <a:rPr lang="en-US" sz="9600" dirty="0">
                <a:solidFill>
                  <a:srgbClr val="57058B"/>
                </a:solidFill>
              </a:rPr>
              <a:t>NYU-6463 Processor</a:t>
            </a:r>
          </a:p>
          <a:p>
            <a:r>
              <a:rPr lang="en-US" sz="9600" b="1" dirty="0">
                <a:solidFill>
                  <a:srgbClr val="C00000"/>
                </a:solidFill>
              </a:rPr>
              <a:t> </a:t>
            </a:r>
            <a:r>
              <a:rPr lang="en-US" sz="6600" b="1" dirty="0">
                <a:solidFill>
                  <a:schemeClr val="tx1"/>
                </a:solidFill>
              </a:rPr>
              <a:t>Dhananjai Sharma</a:t>
            </a:r>
            <a:r>
              <a:rPr lang="en-US" sz="6600" b="1" baseline="30000" dirty="0">
                <a:solidFill>
                  <a:schemeClr val="tx1"/>
                </a:solidFill>
              </a:rPr>
              <a:t>1</a:t>
            </a:r>
            <a:r>
              <a:rPr lang="en-US" sz="6600" b="1" dirty="0">
                <a:solidFill>
                  <a:schemeClr val="tx1"/>
                </a:solidFill>
              </a:rPr>
              <a:t>, Puneet Rehal</a:t>
            </a:r>
            <a:r>
              <a:rPr lang="en-US" sz="6600" b="1" baseline="30000" dirty="0">
                <a:solidFill>
                  <a:schemeClr val="tx1"/>
                </a:solidFill>
              </a:rPr>
              <a:t>1</a:t>
            </a:r>
          </a:p>
          <a:p>
            <a:r>
              <a:rPr lang="en-US" sz="4800" baseline="30000" dirty="0">
                <a:solidFill>
                  <a:schemeClr val="tx1"/>
                </a:solidFill>
              </a:rPr>
              <a:t>   1</a:t>
            </a:r>
            <a:r>
              <a:rPr lang="en-US" sz="4800" dirty="0">
                <a:solidFill>
                  <a:schemeClr val="tx1"/>
                </a:solidFill>
              </a:rPr>
              <a:t>Department of  Electrical and Computer Engineering,  Mentors: Prof. Ramesh Karri, Prof. Michail Maniatakos</a:t>
            </a:r>
            <a:endParaRPr lang="en-US" sz="96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B18E63E-E43D-8A46-905F-1FB45072A033}"/>
              </a:ext>
            </a:extLst>
          </p:cNvPr>
          <p:cNvSpPr/>
          <p:nvPr/>
        </p:nvSpPr>
        <p:spPr>
          <a:xfrm>
            <a:off x="0" y="5596128"/>
            <a:ext cx="43891200" cy="372732"/>
          </a:xfrm>
          <a:prstGeom prst="rect">
            <a:avLst/>
          </a:prstGeom>
          <a:solidFill>
            <a:srgbClr val="57058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7058B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1CEFF0D-A9FC-7043-92F4-2997A7120B41}"/>
              </a:ext>
            </a:extLst>
          </p:cNvPr>
          <p:cNvSpPr/>
          <p:nvPr/>
        </p:nvSpPr>
        <p:spPr>
          <a:xfrm>
            <a:off x="1" y="30619641"/>
            <a:ext cx="43891200" cy="22652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600" dirty="0"/>
          </a:p>
        </p:txBody>
      </p:sp>
      <p:pic>
        <p:nvPicPr>
          <p:cNvPr id="3" name="Picture 2" descr="Logo&#10;&#10;Description automatically generated with low confidence">
            <a:extLst>
              <a:ext uri="{FF2B5EF4-FFF2-40B4-BE49-F238E27FC236}">
                <a16:creationId xmlns:a16="http://schemas.microsoft.com/office/drawing/2014/main" id="{623AC205-2A9E-5149-9622-6E172F9BE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34" y="30823116"/>
            <a:ext cx="10575007" cy="1847945"/>
          </a:xfrm>
          <a:prstGeom prst="rect">
            <a:avLst/>
          </a:prstGeom>
        </p:spPr>
      </p:pic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53054F7F-903A-CD42-AD49-392778BCE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891" y="8153352"/>
            <a:ext cx="13227266" cy="87320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08AF82-7F08-8E48-A3DE-395791A98D7E}"/>
              </a:ext>
            </a:extLst>
          </p:cNvPr>
          <p:cNvSpPr txBox="1"/>
          <p:nvPr/>
        </p:nvSpPr>
        <p:spPr>
          <a:xfrm>
            <a:off x="1401278" y="6730627"/>
            <a:ext cx="1397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7058B"/>
                </a:solidFill>
              </a:rPr>
              <a:t>Modified Diagram of Processor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53C1B8-95EF-9145-B724-210AA26FDBAD}"/>
              </a:ext>
            </a:extLst>
          </p:cNvPr>
          <p:cNvCxnSpPr>
            <a:cxnSpLocks/>
          </p:cNvCxnSpPr>
          <p:nvPr/>
        </p:nvCxnSpPr>
        <p:spPr>
          <a:xfrm>
            <a:off x="1637890" y="17272000"/>
            <a:ext cx="14144454" cy="0"/>
          </a:xfrm>
          <a:prstGeom prst="line">
            <a:avLst/>
          </a:prstGeom>
          <a:ln>
            <a:solidFill>
              <a:srgbClr val="57058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8864DC5F-2437-634F-AAF7-78A673DBE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1974" y="8153352"/>
            <a:ext cx="12598660" cy="975462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3D21D94-4F26-4945-B973-BAB1A64BE210}"/>
              </a:ext>
            </a:extLst>
          </p:cNvPr>
          <p:cNvSpPr txBox="1"/>
          <p:nvPr/>
        </p:nvSpPr>
        <p:spPr>
          <a:xfrm>
            <a:off x="17567167" y="6899668"/>
            <a:ext cx="1397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7058B"/>
                </a:solidFill>
              </a:rPr>
              <a:t>Finite State Machine Diagram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848C9B-FDEF-2D46-AA36-62E158E9D829}"/>
              </a:ext>
            </a:extLst>
          </p:cNvPr>
          <p:cNvCxnSpPr>
            <a:cxnSpLocks/>
          </p:cNvCxnSpPr>
          <p:nvPr/>
        </p:nvCxnSpPr>
        <p:spPr>
          <a:xfrm>
            <a:off x="16865600" y="6932975"/>
            <a:ext cx="0" cy="11498355"/>
          </a:xfrm>
          <a:prstGeom prst="line">
            <a:avLst/>
          </a:prstGeom>
          <a:ln>
            <a:solidFill>
              <a:srgbClr val="57058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069D081-EFF5-C44D-9362-934AFCFA0E4E}"/>
              </a:ext>
            </a:extLst>
          </p:cNvPr>
          <p:cNvCxnSpPr>
            <a:cxnSpLocks/>
          </p:cNvCxnSpPr>
          <p:nvPr/>
        </p:nvCxnSpPr>
        <p:spPr>
          <a:xfrm>
            <a:off x="17412081" y="19185654"/>
            <a:ext cx="14125077" cy="0"/>
          </a:xfrm>
          <a:prstGeom prst="line">
            <a:avLst/>
          </a:prstGeom>
          <a:ln>
            <a:solidFill>
              <a:srgbClr val="57058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B7B9BDE-DBF0-4346-9C56-019A60DE5105}"/>
              </a:ext>
            </a:extLst>
          </p:cNvPr>
          <p:cNvSpPr txBox="1"/>
          <p:nvPr/>
        </p:nvSpPr>
        <p:spPr>
          <a:xfrm>
            <a:off x="21224767" y="19854077"/>
            <a:ext cx="665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7058B"/>
                </a:solidFill>
              </a:rPr>
              <a:t>Key Features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8E5292-F4A4-C24F-B8C4-204D10B8D1E0}"/>
              </a:ext>
            </a:extLst>
          </p:cNvPr>
          <p:cNvSpPr txBox="1"/>
          <p:nvPr/>
        </p:nvSpPr>
        <p:spPr>
          <a:xfrm>
            <a:off x="17370639" y="21047610"/>
            <a:ext cx="146322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400" dirty="0"/>
              <a:t>Executes R, I, J type and special instructions like XRLR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400" dirty="0"/>
              <a:t>Uses rising edge of the clock  for executing instructions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400" dirty="0"/>
              <a:t>Uses Euclidean Algorithm for unsigned division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400" dirty="0"/>
              <a:t>Implements a complex program to calculate the factorial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400" dirty="0"/>
              <a:t>Uses LUTs instead of RAM for memory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3E9DEB-82F3-E24B-B52E-C9EC6A0F5784}"/>
              </a:ext>
            </a:extLst>
          </p:cNvPr>
          <p:cNvCxnSpPr>
            <a:cxnSpLocks/>
          </p:cNvCxnSpPr>
          <p:nvPr/>
        </p:nvCxnSpPr>
        <p:spPr>
          <a:xfrm>
            <a:off x="32238733" y="7297620"/>
            <a:ext cx="0" cy="16041840"/>
          </a:xfrm>
          <a:prstGeom prst="line">
            <a:avLst/>
          </a:prstGeom>
          <a:ln>
            <a:solidFill>
              <a:srgbClr val="57058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73EBCB0-CED0-B845-87C2-A64B8AB5B457}"/>
              </a:ext>
            </a:extLst>
          </p:cNvPr>
          <p:cNvSpPr txBox="1"/>
          <p:nvPr/>
        </p:nvSpPr>
        <p:spPr>
          <a:xfrm>
            <a:off x="33965129" y="7024454"/>
            <a:ext cx="7030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57058B"/>
                </a:solidFill>
              </a:rPr>
              <a:t>Maximum Area Utilization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3B9F3A-CB2E-1F47-9611-44DE788BD202}"/>
              </a:ext>
            </a:extLst>
          </p:cNvPr>
          <p:cNvSpPr txBox="1"/>
          <p:nvPr/>
        </p:nvSpPr>
        <p:spPr>
          <a:xfrm>
            <a:off x="33205789" y="8121221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/>
              <a:t>Data Memory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 err="1"/>
              <a:t>FuncUnit</a:t>
            </a:r>
            <a:endParaRPr lang="en-US" sz="4000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 err="1"/>
              <a:t>RegFile</a:t>
            </a:r>
            <a:endParaRPr lang="en-US" sz="4000" dirty="0"/>
          </a:p>
        </p:txBody>
      </p:sp>
      <p:pic>
        <p:nvPicPr>
          <p:cNvPr id="68" name="Picture 67" descr="Table&#10;&#10;Description automatically generated">
            <a:extLst>
              <a:ext uri="{FF2B5EF4-FFF2-40B4-BE49-F238E27FC236}">
                <a16:creationId xmlns:a16="http://schemas.microsoft.com/office/drawing/2014/main" id="{878D9CB7-5062-B84A-A28F-05A52AAEE6A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4979" y="9972388"/>
            <a:ext cx="9780365" cy="6289930"/>
          </a:xfrm>
          <a:prstGeom prst="rect">
            <a:avLst/>
          </a:prstGeom>
        </p:spPr>
      </p:pic>
      <p:pic>
        <p:nvPicPr>
          <p:cNvPr id="69" name="Picture 68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CCC3C59D-C40A-A04B-8B99-F106F0775D7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5789" y="16031125"/>
            <a:ext cx="5096358" cy="7308335"/>
          </a:xfrm>
          <a:prstGeom prst="rect">
            <a:avLst/>
          </a:prstGeom>
        </p:spPr>
      </p:pic>
      <p:pic>
        <p:nvPicPr>
          <p:cNvPr id="70" name="Picture 69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0C2ECED3-AFC0-1645-B801-39736DBC4CAD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0364" y="16074800"/>
            <a:ext cx="5096358" cy="6911039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C294B33-9862-CA43-8AF3-8A2240B3A633}"/>
              </a:ext>
            </a:extLst>
          </p:cNvPr>
          <p:cNvCxnSpPr>
            <a:cxnSpLocks/>
          </p:cNvCxnSpPr>
          <p:nvPr/>
        </p:nvCxnSpPr>
        <p:spPr>
          <a:xfrm>
            <a:off x="32816800" y="23817213"/>
            <a:ext cx="9759916" cy="0"/>
          </a:xfrm>
          <a:prstGeom prst="line">
            <a:avLst/>
          </a:prstGeom>
          <a:ln>
            <a:solidFill>
              <a:srgbClr val="57058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2293CF5-1D35-D744-8C54-8B8385C09B3F}"/>
              </a:ext>
            </a:extLst>
          </p:cNvPr>
          <p:cNvSpPr txBox="1"/>
          <p:nvPr/>
        </p:nvSpPr>
        <p:spPr>
          <a:xfrm>
            <a:off x="33965129" y="23920684"/>
            <a:ext cx="7030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7058B"/>
                </a:solidFill>
              </a:rPr>
              <a:t>Future Scope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81D413B-A529-054E-A0F9-EAE9890FC079}"/>
              </a:ext>
            </a:extLst>
          </p:cNvPr>
          <p:cNvSpPr txBox="1"/>
          <p:nvPr/>
        </p:nvSpPr>
        <p:spPr>
          <a:xfrm>
            <a:off x="33549095" y="25121669"/>
            <a:ext cx="902762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/>
              <a:t>Use intermediate buffers for pipelining to increase throughput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/>
              <a:t>Use long division method to reduce clock cycles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/>
              <a:t>Trigger data memory and register file at different clock edges to execute instruction in one cycle</a:t>
            </a:r>
          </a:p>
        </p:txBody>
      </p:sp>
      <p:pic>
        <p:nvPicPr>
          <p:cNvPr id="83" name="Picture 8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5F9DAC6-EE87-FC41-91B6-0C79889C6C10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90" y="18817916"/>
            <a:ext cx="14260655" cy="4999297"/>
          </a:xfrm>
          <a:prstGeom prst="rect">
            <a:avLst/>
          </a:prstGeom>
        </p:spPr>
      </p:pic>
      <p:pic>
        <p:nvPicPr>
          <p:cNvPr id="92" name="Picture 91" descr="A picture containing text, computer&#10;&#10;Description automatically generated">
            <a:extLst>
              <a:ext uri="{FF2B5EF4-FFF2-40B4-BE49-F238E27FC236}">
                <a16:creationId xmlns:a16="http://schemas.microsoft.com/office/drawing/2014/main" id="{830A3730-FF7E-8D4D-8467-643BEB3EC676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725" y="24013510"/>
            <a:ext cx="14301820" cy="5518002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CF655763-184E-C34F-A035-080935761B6F}"/>
              </a:ext>
            </a:extLst>
          </p:cNvPr>
          <p:cNvSpPr txBox="1"/>
          <p:nvPr/>
        </p:nvSpPr>
        <p:spPr>
          <a:xfrm>
            <a:off x="1979355" y="17600333"/>
            <a:ext cx="1397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7058B"/>
                </a:solidFill>
              </a:rPr>
              <a:t>Factorial Calculation Simulation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BA59ED6-5820-EC44-9B10-61732A5A0938}"/>
              </a:ext>
            </a:extLst>
          </p:cNvPr>
          <p:cNvCxnSpPr>
            <a:cxnSpLocks/>
          </p:cNvCxnSpPr>
          <p:nvPr/>
        </p:nvCxnSpPr>
        <p:spPr>
          <a:xfrm>
            <a:off x="16865600" y="19854077"/>
            <a:ext cx="0" cy="4897604"/>
          </a:xfrm>
          <a:prstGeom prst="line">
            <a:avLst/>
          </a:prstGeom>
          <a:ln>
            <a:solidFill>
              <a:srgbClr val="57058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4B10DE8-9883-5840-8AAC-8AF579C4623C}"/>
              </a:ext>
            </a:extLst>
          </p:cNvPr>
          <p:cNvCxnSpPr>
            <a:cxnSpLocks/>
          </p:cNvCxnSpPr>
          <p:nvPr/>
        </p:nvCxnSpPr>
        <p:spPr>
          <a:xfrm flipV="1">
            <a:off x="17337320" y="25317616"/>
            <a:ext cx="14199847" cy="48725"/>
          </a:xfrm>
          <a:prstGeom prst="line">
            <a:avLst/>
          </a:prstGeom>
          <a:ln>
            <a:solidFill>
              <a:srgbClr val="57058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8EB1FD2-4BA8-AD4A-9B60-138E0B4EDCD5}"/>
              </a:ext>
            </a:extLst>
          </p:cNvPr>
          <p:cNvSpPr txBox="1"/>
          <p:nvPr/>
        </p:nvSpPr>
        <p:spPr>
          <a:xfrm>
            <a:off x="21224767" y="25661135"/>
            <a:ext cx="665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7058B"/>
                </a:solidFill>
              </a:rPr>
              <a:t>Statistics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5434F6-18D9-F248-ABF8-9A5AC7AE7A4B}"/>
              </a:ext>
            </a:extLst>
          </p:cNvPr>
          <p:cNvSpPr txBox="1"/>
          <p:nvPr/>
        </p:nvSpPr>
        <p:spPr>
          <a:xfrm>
            <a:off x="17337319" y="26984277"/>
            <a:ext cx="1419983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400" dirty="0"/>
              <a:t>I–type instructions like LOAD takes 3 cycles for execution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400" dirty="0"/>
              <a:t>J-type instructions take 2 cycles for execution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400" dirty="0"/>
              <a:t>LOAD and DIVU instructions dominate the latency 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A24D458-6EC2-D14F-B510-682E1513A47B}"/>
              </a:ext>
            </a:extLst>
          </p:cNvPr>
          <p:cNvCxnSpPr>
            <a:cxnSpLocks/>
          </p:cNvCxnSpPr>
          <p:nvPr/>
        </p:nvCxnSpPr>
        <p:spPr>
          <a:xfrm>
            <a:off x="16865600" y="25661135"/>
            <a:ext cx="0" cy="3861739"/>
          </a:xfrm>
          <a:prstGeom prst="line">
            <a:avLst/>
          </a:prstGeom>
          <a:ln>
            <a:solidFill>
              <a:srgbClr val="57058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79343D7-A4BB-0640-AF97-3E591B938327}"/>
              </a:ext>
            </a:extLst>
          </p:cNvPr>
          <p:cNvCxnSpPr>
            <a:cxnSpLocks/>
          </p:cNvCxnSpPr>
          <p:nvPr/>
        </p:nvCxnSpPr>
        <p:spPr>
          <a:xfrm>
            <a:off x="32238733" y="24525485"/>
            <a:ext cx="0" cy="4997389"/>
          </a:xfrm>
          <a:prstGeom prst="line">
            <a:avLst/>
          </a:prstGeom>
          <a:ln>
            <a:solidFill>
              <a:srgbClr val="57058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346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</TotalTime>
  <Words>196</Words>
  <Application>Microsoft Macintosh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Davis</dc:creator>
  <cp:lastModifiedBy>dhananjai sharma</cp:lastModifiedBy>
  <cp:revision>22</cp:revision>
  <dcterms:created xsi:type="dcterms:W3CDTF">2019-03-25T17:38:57Z</dcterms:created>
  <dcterms:modified xsi:type="dcterms:W3CDTF">2020-12-22T00:17:06Z</dcterms:modified>
</cp:coreProperties>
</file>