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1"/>
  </p:notesMasterIdLst>
  <p:handoutMasterIdLst>
    <p:handoutMasterId r:id="rId72"/>
  </p:handoutMasterIdLst>
  <p:sldIdLst>
    <p:sldId id="470" r:id="rId3"/>
    <p:sldId id="256" r:id="rId4"/>
    <p:sldId id="397" r:id="rId5"/>
    <p:sldId id="257" r:id="rId6"/>
    <p:sldId id="258" r:id="rId7"/>
    <p:sldId id="259" r:id="rId8"/>
    <p:sldId id="260" r:id="rId9"/>
    <p:sldId id="392" r:id="rId10"/>
    <p:sldId id="400" r:id="rId11"/>
    <p:sldId id="464" r:id="rId12"/>
    <p:sldId id="471" r:id="rId13"/>
    <p:sldId id="472" r:id="rId14"/>
    <p:sldId id="473" r:id="rId15"/>
    <p:sldId id="465" r:id="rId16"/>
    <p:sldId id="467" r:id="rId17"/>
    <p:sldId id="401" r:id="rId18"/>
    <p:sldId id="402" r:id="rId19"/>
    <p:sldId id="403" r:id="rId20"/>
    <p:sldId id="404" r:id="rId21"/>
    <p:sldId id="406" r:id="rId22"/>
    <p:sldId id="407" r:id="rId23"/>
    <p:sldId id="408" r:id="rId24"/>
    <p:sldId id="409" r:id="rId25"/>
    <p:sldId id="410" r:id="rId26"/>
    <p:sldId id="413" r:id="rId27"/>
    <p:sldId id="414" r:id="rId28"/>
    <p:sldId id="481" r:id="rId29"/>
    <p:sldId id="417" r:id="rId30"/>
    <p:sldId id="418" r:id="rId31"/>
    <p:sldId id="419" r:id="rId32"/>
    <p:sldId id="422" r:id="rId33"/>
    <p:sldId id="423" r:id="rId34"/>
    <p:sldId id="425" r:id="rId35"/>
    <p:sldId id="426" r:id="rId36"/>
    <p:sldId id="463" r:id="rId37"/>
    <p:sldId id="476" r:id="rId38"/>
    <p:sldId id="456" r:id="rId39"/>
    <p:sldId id="459" r:id="rId40"/>
    <p:sldId id="458" r:id="rId41"/>
    <p:sldId id="457" r:id="rId42"/>
    <p:sldId id="462" r:id="rId43"/>
    <p:sldId id="461" r:id="rId44"/>
    <p:sldId id="455" r:id="rId45"/>
    <p:sldId id="483" r:id="rId46"/>
    <p:sldId id="427" r:id="rId47"/>
    <p:sldId id="444" r:id="rId48"/>
    <p:sldId id="453" r:id="rId49"/>
    <p:sldId id="445" r:id="rId50"/>
    <p:sldId id="451" r:id="rId51"/>
    <p:sldId id="429" r:id="rId52"/>
    <p:sldId id="430" r:id="rId53"/>
    <p:sldId id="447" r:id="rId54"/>
    <p:sldId id="431" r:id="rId55"/>
    <p:sldId id="450" r:id="rId56"/>
    <p:sldId id="432" r:id="rId57"/>
    <p:sldId id="448" r:id="rId58"/>
    <p:sldId id="433" r:id="rId59"/>
    <p:sldId id="434" r:id="rId60"/>
    <p:sldId id="449" r:id="rId61"/>
    <p:sldId id="435" r:id="rId62"/>
    <p:sldId id="440" r:id="rId63"/>
    <p:sldId id="441" r:id="rId64"/>
    <p:sldId id="438" r:id="rId65"/>
    <p:sldId id="478" r:id="rId66"/>
    <p:sldId id="479" r:id="rId67"/>
    <p:sldId id="486" r:id="rId68"/>
    <p:sldId id="487" r:id="rId69"/>
    <p:sldId id="36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99"/>
    <a:srgbClr val="3399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70" d="100"/>
          <a:sy n="70" d="100"/>
        </p:scale>
        <p:origin x="-133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3C579B-9112-4B27-B77A-1BB26FA6CF33}" type="datetimeFigureOut">
              <a:rPr lang="en-US" smtClean="0"/>
              <a:pPr/>
              <a:t>8/31/2020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A717FC-3C7D-4583-A4EF-72094C2D8040}" type="slidenum">
              <a:rPr lang="en-US" smtClean="0"/>
              <a:pPr/>
              <a:t>‹#›</a:t>
            </a:fld>
            <a:endParaRPr lang="en-US"/>
          </a:p>
        </p:txBody>
      </p:sp>
    </p:spTree>
    <p:extLst>
      <p:ext uri="{BB962C8B-B14F-4D97-AF65-F5344CB8AC3E}">
        <p14:creationId xmlns:p14="http://schemas.microsoft.com/office/powerpoint/2010/main" val="2122988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5"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186"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187"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188"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189"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01D1D101-91A1-4121-9181-A1212161B151}" type="slidenum">
              <a:rPr lang="en-IN"/>
              <a:pPr algn="r"/>
              <a:t>‹#›</a:t>
            </a:fld>
            <a:endParaRPr/>
          </a:p>
        </p:txBody>
      </p:sp>
    </p:spTree>
    <p:extLst>
      <p:ext uri="{BB962C8B-B14F-4D97-AF65-F5344CB8AC3E}">
        <p14:creationId xmlns:p14="http://schemas.microsoft.com/office/powerpoint/2010/main" val="13138881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43000" y="685800"/>
            <a:ext cx="4572000" cy="3429000"/>
          </a:xfrm>
          <a:prstGeom prst="rect">
            <a:avLst/>
          </a:prstGeo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DD414CCF-B94D-448B-AF62-3C1EA55E4418}" type="slidenum">
              <a:rPr lang="en-US" sz="1200" b="0" smtClean="0">
                <a:solidFill>
                  <a:schemeClr val="tx1"/>
                </a:solidFill>
                <a:latin typeface="Times New Roman" pitchFamily="18" charset="0"/>
              </a:rPr>
              <a:pPr/>
              <a:t>10</a:t>
            </a:fld>
            <a:endParaRPr lang="en-US" sz="1200" b="0" smtClean="0">
              <a:solidFill>
                <a:schemeClr val="tx1"/>
              </a:solidFill>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0"/>
          <p:cNvSpPr>
            <a:spLocks noGrp="1" noChangeArrowheads="1"/>
          </p:cNvSpPr>
          <p:nvPr>
            <p:ph type="sldNum" sz="quarter"/>
          </p:nvPr>
        </p:nvSpPr>
        <p:spPr>
          <a:noFill/>
          <a:ln/>
        </p:spPr>
        <p:txBody>
          <a:bodyPr/>
          <a:lstStyle/>
          <a:p>
            <a:fld id="{C1AB4A15-3740-4447-B103-2EE95A6AFEC1}" type="slidenum">
              <a:rPr lang="en-US" smtClean="0">
                <a:latin typeface="Tahoma" pitchFamily="34" charset="0"/>
              </a:rPr>
              <a:pPr/>
              <a:t>19</a:t>
            </a:fld>
            <a:endParaRPr lang="en-US" smtClean="0">
              <a:latin typeface="Tahoma" pitchFamily="34" charset="0"/>
            </a:endParaRPr>
          </a:p>
        </p:txBody>
      </p:sp>
      <p:sp>
        <p:nvSpPr>
          <p:cNvPr id="94211"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B45BF892-F988-4C70-998E-40462F4EE0A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19</a:t>
            </a:fld>
            <a:endParaRPr lang="en-US" sz="1200" dirty="0">
              <a:solidFill>
                <a:srgbClr val="000000"/>
              </a:solidFill>
              <a:ea typeface="DejaVu Sans" charset="0"/>
              <a:cs typeface="DejaVu Sans" charset="0"/>
            </a:endParaRPr>
          </a:p>
        </p:txBody>
      </p:sp>
      <p:sp>
        <p:nvSpPr>
          <p:cNvPr id="94212"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336CE37A-429E-43F0-B374-DE50D9424E6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19</a:t>
            </a:fld>
            <a:endParaRPr lang="en-US" sz="1200" dirty="0">
              <a:solidFill>
                <a:srgbClr val="000000"/>
              </a:solidFill>
              <a:ea typeface="DejaVu Sans" charset="0"/>
              <a:cs typeface="DejaVu Sans" charset="0"/>
            </a:endParaRPr>
          </a:p>
        </p:txBody>
      </p:sp>
      <p:sp>
        <p:nvSpPr>
          <p:cNvPr id="94213"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4214"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94215"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5323B37-8AA8-4E8B-8959-EEBE10212D92}"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19</a:t>
            </a:fld>
            <a:endParaRPr lang="en-US" sz="1200" dirty="0">
              <a:solidFill>
                <a:srgbClr val="000000"/>
              </a:solidFill>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ln/>
        </p:spPr>
        <p:txBody>
          <a:bodyPr/>
          <a:lstStyle/>
          <a:p>
            <a:fld id="{52D83568-1617-466A-B6BF-E5D3670D6084}" type="slidenum">
              <a:rPr lang="en-US" smtClean="0">
                <a:latin typeface="Tahoma" pitchFamily="34" charset="0"/>
              </a:rPr>
              <a:pPr/>
              <a:t>20</a:t>
            </a:fld>
            <a:endParaRPr lang="en-US" smtClean="0">
              <a:latin typeface="Tahoma" pitchFamily="34" charset="0"/>
            </a:endParaRPr>
          </a:p>
        </p:txBody>
      </p:sp>
      <p:sp>
        <p:nvSpPr>
          <p:cNvPr id="96259"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AF7A041B-8CD7-4D27-AC01-9F886451E8B7}"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20</a:t>
            </a:fld>
            <a:endParaRPr lang="en-US" sz="1200" dirty="0">
              <a:solidFill>
                <a:srgbClr val="000000"/>
              </a:solidFill>
              <a:ea typeface="DejaVu Sans" charset="0"/>
              <a:cs typeface="DejaVu Sans" charset="0"/>
            </a:endParaRPr>
          </a:p>
        </p:txBody>
      </p:sp>
      <p:sp>
        <p:nvSpPr>
          <p:cNvPr id="96260"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C79185EF-3067-4A5B-8F59-A6DA27825B6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20</a:t>
            </a:fld>
            <a:endParaRPr lang="en-US" sz="1200" dirty="0">
              <a:solidFill>
                <a:srgbClr val="000000"/>
              </a:solidFill>
              <a:ea typeface="DejaVu Sans" charset="0"/>
              <a:cs typeface="DejaVu Sans" charset="0"/>
            </a:endParaRPr>
          </a:p>
        </p:txBody>
      </p:sp>
      <p:sp>
        <p:nvSpPr>
          <p:cNvPr id="96261"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6262"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96263"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9DAC8B44-3C71-4864-8D4B-F67C8F749D23}"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20</a:t>
            </a:fld>
            <a:endParaRPr lang="en-US" sz="1200" dirty="0">
              <a:solidFill>
                <a:srgbClr val="000000"/>
              </a:solidFill>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0"/>
          <p:cNvSpPr>
            <a:spLocks noGrp="1" noChangeArrowheads="1"/>
          </p:cNvSpPr>
          <p:nvPr>
            <p:ph type="sldNum" sz="quarter"/>
          </p:nvPr>
        </p:nvSpPr>
        <p:spPr>
          <a:noFill/>
          <a:ln/>
        </p:spPr>
        <p:txBody>
          <a:bodyPr/>
          <a:lstStyle/>
          <a:p>
            <a:fld id="{3E71A9AD-A45C-400E-A687-C9AF9E3D24AB}" type="slidenum">
              <a:rPr lang="en-US" smtClean="0">
                <a:latin typeface="Tahoma" pitchFamily="34" charset="0"/>
              </a:rPr>
              <a:pPr/>
              <a:t>21</a:t>
            </a:fld>
            <a:endParaRPr lang="en-US" smtClean="0">
              <a:latin typeface="Tahoma" pitchFamily="34" charset="0"/>
            </a:endParaRPr>
          </a:p>
        </p:txBody>
      </p:sp>
      <p:sp>
        <p:nvSpPr>
          <p:cNvPr id="9728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75A128C-970B-4978-9D0C-BE0F0FB51A7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21</a:t>
            </a:fld>
            <a:endParaRPr lang="en-US" sz="1200" dirty="0">
              <a:solidFill>
                <a:srgbClr val="000000"/>
              </a:solidFill>
              <a:ea typeface="DejaVu Sans" charset="0"/>
              <a:cs typeface="DejaVu Sans" charset="0"/>
            </a:endParaRPr>
          </a:p>
        </p:txBody>
      </p:sp>
      <p:sp>
        <p:nvSpPr>
          <p:cNvPr id="9728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C0C403F-104A-4BAE-861C-0C3253F68270}"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21</a:t>
            </a:fld>
            <a:endParaRPr lang="en-US" sz="1200" dirty="0">
              <a:solidFill>
                <a:srgbClr val="000000"/>
              </a:solidFill>
              <a:ea typeface="DejaVu Sans" charset="0"/>
              <a:cs typeface="DejaVu Sans" charset="0"/>
            </a:endParaRPr>
          </a:p>
        </p:txBody>
      </p:sp>
      <p:sp>
        <p:nvSpPr>
          <p:cNvPr id="9728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728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9728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B645C3B9-C70E-493D-BAB2-77DA163FF5CB}"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21</a:t>
            </a:fld>
            <a:endParaRPr lang="en-US" sz="1200" dirty="0">
              <a:solidFill>
                <a:srgbClr val="000000"/>
              </a:solidFill>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ln/>
        </p:spPr>
        <p:txBody>
          <a:bodyPr/>
          <a:lstStyle/>
          <a:p>
            <a:fld id="{F132495F-9C7A-4EE0-9683-9F7E87C5A526}" type="slidenum">
              <a:rPr lang="en-US" smtClean="0">
                <a:latin typeface="Tahoma" pitchFamily="34" charset="0"/>
              </a:rPr>
              <a:pPr/>
              <a:t>22</a:t>
            </a:fld>
            <a:endParaRPr lang="en-US" smtClean="0">
              <a:latin typeface="Tahoma" pitchFamily="34" charset="0"/>
            </a:endParaRPr>
          </a:p>
        </p:txBody>
      </p:sp>
      <p:sp>
        <p:nvSpPr>
          <p:cNvPr id="9830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DAF94B61-5318-49ED-ADF3-729208B865BE}"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22</a:t>
            </a:fld>
            <a:endParaRPr lang="en-US" sz="1200" dirty="0">
              <a:solidFill>
                <a:srgbClr val="000000"/>
              </a:solidFill>
              <a:ea typeface="DejaVu Sans" charset="0"/>
              <a:cs typeface="DejaVu Sans" charset="0"/>
            </a:endParaRPr>
          </a:p>
        </p:txBody>
      </p:sp>
      <p:sp>
        <p:nvSpPr>
          <p:cNvPr id="9830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46C5A506-511A-4E23-9E12-9027BEBF2C10}"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22</a:t>
            </a:fld>
            <a:endParaRPr lang="en-US" sz="1200" dirty="0">
              <a:solidFill>
                <a:srgbClr val="000000"/>
              </a:solidFill>
              <a:ea typeface="DejaVu Sans" charset="0"/>
              <a:cs typeface="DejaVu Sans" charset="0"/>
            </a:endParaRPr>
          </a:p>
        </p:txBody>
      </p:sp>
      <p:sp>
        <p:nvSpPr>
          <p:cNvPr id="9830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831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98311"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7321BA32-1B6C-45A4-8C21-02190818FB58}"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22</a:t>
            </a:fld>
            <a:endParaRPr lang="en-US" sz="1200" dirty="0">
              <a:solidFill>
                <a:srgbClr val="000000"/>
              </a:solidFill>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0"/>
          <p:cNvSpPr>
            <a:spLocks noGrp="1" noChangeArrowheads="1"/>
          </p:cNvSpPr>
          <p:nvPr>
            <p:ph type="sldNum" sz="quarter"/>
          </p:nvPr>
        </p:nvSpPr>
        <p:spPr>
          <a:noFill/>
          <a:ln/>
        </p:spPr>
        <p:txBody>
          <a:bodyPr/>
          <a:lstStyle/>
          <a:p>
            <a:fld id="{9914F685-1C36-4E72-948A-54B3AAE7700C}" type="slidenum">
              <a:rPr lang="en-US" smtClean="0">
                <a:latin typeface="Tahoma" pitchFamily="34" charset="0"/>
              </a:rPr>
              <a:pPr/>
              <a:t>23</a:t>
            </a:fld>
            <a:endParaRPr lang="en-US" smtClean="0">
              <a:latin typeface="Tahoma" pitchFamily="34" charset="0"/>
            </a:endParaRPr>
          </a:p>
        </p:txBody>
      </p:sp>
      <p:sp>
        <p:nvSpPr>
          <p:cNvPr id="99331"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566235A-0132-4291-90B7-21B8C4F2FCB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23</a:t>
            </a:fld>
            <a:endParaRPr lang="en-US" sz="1200" dirty="0">
              <a:solidFill>
                <a:srgbClr val="000000"/>
              </a:solidFill>
              <a:ea typeface="DejaVu Sans" charset="0"/>
              <a:cs typeface="DejaVu Sans" charset="0"/>
            </a:endParaRPr>
          </a:p>
        </p:txBody>
      </p:sp>
      <p:sp>
        <p:nvSpPr>
          <p:cNvPr id="99332"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7E745F97-DC90-4F46-B50C-75A333670AFC}"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23</a:t>
            </a:fld>
            <a:endParaRPr lang="en-US" sz="1200" dirty="0">
              <a:solidFill>
                <a:srgbClr val="000000"/>
              </a:solidFill>
              <a:ea typeface="DejaVu Sans" charset="0"/>
              <a:cs typeface="DejaVu Sans" charset="0"/>
            </a:endParaRPr>
          </a:p>
        </p:txBody>
      </p:sp>
      <p:sp>
        <p:nvSpPr>
          <p:cNvPr id="99333"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9334"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99335"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FDC93D6-3345-4B5B-B10C-A184E64D1EA7}"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23</a:t>
            </a:fld>
            <a:endParaRPr lang="en-US" sz="1200" dirty="0">
              <a:solidFill>
                <a:srgbClr val="000000"/>
              </a:solidFill>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0"/>
          <p:cNvSpPr>
            <a:spLocks noGrp="1" noChangeArrowheads="1"/>
          </p:cNvSpPr>
          <p:nvPr>
            <p:ph type="sldNum" sz="quarter"/>
          </p:nvPr>
        </p:nvSpPr>
        <p:spPr>
          <a:noFill/>
          <a:ln/>
        </p:spPr>
        <p:txBody>
          <a:bodyPr/>
          <a:lstStyle/>
          <a:p>
            <a:fld id="{079A3127-48FD-40D8-A391-0836AF7DD2CB}" type="slidenum">
              <a:rPr lang="en-US" smtClean="0">
                <a:latin typeface="Tahoma" pitchFamily="34" charset="0"/>
              </a:rPr>
              <a:pPr/>
              <a:t>24</a:t>
            </a:fld>
            <a:endParaRPr lang="en-US" smtClean="0">
              <a:latin typeface="Tahoma" pitchFamily="34" charset="0"/>
            </a:endParaRPr>
          </a:p>
        </p:txBody>
      </p:sp>
      <p:sp>
        <p:nvSpPr>
          <p:cNvPr id="100355"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6CCE2CEB-E126-470E-9BC2-087B84B4B5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24</a:t>
            </a:fld>
            <a:endParaRPr lang="en-US" sz="1200" dirty="0">
              <a:solidFill>
                <a:srgbClr val="000000"/>
              </a:solidFill>
              <a:ea typeface="DejaVu Sans" charset="0"/>
              <a:cs typeface="DejaVu Sans" charset="0"/>
            </a:endParaRPr>
          </a:p>
        </p:txBody>
      </p:sp>
      <p:sp>
        <p:nvSpPr>
          <p:cNvPr id="100356"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924DF57-8E77-4EA0-8B7B-375E26D33DD6}"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24</a:t>
            </a:fld>
            <a:endParaRPr lang="en-US" sz="1200" dirty="0">
              <a:solidFill>
                <a:srgbClr val="000000"/>
              </a:solidFill>
              <a:ea typeface="DejaVu Sans" charset="0"/>
              <a:cs typeface="DejaVu Sans" charset="0"/>
            </a:endParaRPr>
          </a:p>
        </p:txBody>
      </p:sp>
      <p:sp>
        <p:nvSpPr>
          <p:cNvPr id="100357"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00358"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00359"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21AF98E-29DA-4C87-A253-6C3F49FF4104}"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24</a:t>
            </a:fld>
            <a:endParaRPr lang="en-US" sz="1200" dirty="0">
              <a:solidFill>
                <a:srgbClr val="000000"/>
              </a:solidFill>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0"/>
          <p:cNvSpPr>
            <a:spLocks noGrp="1" noChangeArrowheads="1"/>
          </p:cNvSpPr>
          <p:nvPr>
            <p:ph type="sldNum" sz="quarter"/>
          </p:nvPr>
        </p:nvSpPr>
        <p:spPr>
          <a:noFill/>
          <a:ln/>
        </p:spPr>
        <p:txBody>
          <a:bodyPr/>
          <a:lstStyle/>
          <a:p>
            <a:fld id="{037EA66F-9174-4228-A221-EBF846CC1B2A}" type="slidenum">
              <a:rPr lang="en-US" smtClean="0">
                <a:latin typeface="Tahoma" pitchFamily="34" charset="0"/>
              </a:rPr>
              <a:pPr/>
              <a:t>25</a:t>
            </a:fld>
            <a:endParaRPr lang="en-US" smtClean="0">
              <a:latin typeface="Tahoma" pitchFamily="34" charset="0"/>
            </a:endParaRPr>
          </a:p>
        </p:txBody>
      </p:sp>
      <p:sp>
        <p:nvSpPr>
          <p:cNvPr id="10342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4D77594-26CA-4332-83C7-688FBA3B0C5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25</a:t>
            </a:fld>
            <a:endParaRPr lang="en-US" sz="1200" dirty="0">
              <a:solidFill>
                <a:srgbClr val="000000"/>
              </a:solidFill>
              <a:ea typeface="DejaVu Sans" charset="0"/>
              <a:cs typeface="DejaVu Sans" charset="0"/>
            </a:endParaRPr>
          </a:p>
        </p:txBody>
      </p:sp>
      <p:sp>
        <p:nvSpPr>
          <p:cNvPr id="10342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A18A9CF6-0680-4F6E-9A0E-5DBFB538557E}"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25</a:t>
            </a:fld>
            <a:endParaRPr lang="en-US" sz="1200" dirty="0">
              <a:solidFill>
                <a:srgbClr val="000000"/>
              </a:solidFill>
              <a:ea typeface="DejaVu Sans" charset="0"/>
              <a:cs typeface="DejaVu Sans" charset="0"/>
            </a:endParaRPr>
          </a:p>
        </p:txBody>
      </p:sp>
      <p:sp>
        <p:nvSpPr>
          <p:cNvPr id="10342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0343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03431"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9672BF58-8551-4C32-972A-49ECF621C5BD}"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25</a:t>
            </a:fld>
            <a:endParaRPr lang="en-US" sz="1200" dirty="0">
              <a:solidFill>
                <a:srgbClr val="000000"/>
              </a:solidFill>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0"/>
          <p:cNvSpPr>
            <a:spLocks noGrp="1" noChangeArrowheads="1"/>
          </p:cNvSpPr>
          <p:nvPr>
            <p:ph type="sldNum" sz="quarter"/>
          </p:nvPr>
        </p:nvSpPr>
        <p:spPr>
          <a:noFill/>
          <a:ln/>
        </p:spPr>
        <p:txBody>
          <a:bodyPr/>
          <a:lstStyle/>
          <a:p>
            <a:fld id="{07B25A8B-866D-40C3-B1A3-9C7CB583473C}" type="slidenum">
              <a:rPr lang="en-US" smtClean="0">
                <a:latin typeface="Tahoma" pitchFamily="34" charset="0"/>
              </a:rPr>
              <a:pPr/>
              <a:t>26</a:t>
            </a:fld>
            <a:endParaRPr lang="en-US" smtClean="0">
              <a:latin typeface="Tahoma" pitchFamily="34" charset="0"/>
            </a:endParaRPr>
          </a:p>
        </p:txBody>
      </p:sp>
      <p:sp>
        <p:nvSpPr>
          <p:cNvPr id="104451"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951C8F34-9606-4D9C-B526-1E8126DDA17E}"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26</a:t>
            </a:fld>
            <a:endParaRPr lang="en-US" sz="1200" dirty="0">
              <a:solidFill>
                <a:srgbClr val="000000"/>
              </a:solidFill>
              <a:ea typeface="DejaVu Sans" charset="0"/>
              <a:cs typeface="DejaVu Sans" charset="0"/>
            </a:endParaRPr>
          </a:p>
        </p:txBody>
      </p:sp>
      <p:sp>
        <p:nvSpPr>
          <p:cNvPr id="104452"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660FBC06-6C63-4B05-9F0C-3EB61F9CBF46}"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26</a:t>
            </a:fld>
            <a:endParaRPr lang="en-US" sz="1200" dirty="0">
              <a:solidFill>
                <a:srgbClr val="000000"/>
              </a:solidFill>
              <a:ea typeface="DejaVu Sans" charset="0"/>
              <a:cs typeface="DejaVu Sans" charset="0"/>
            </a:endParaRPr>
          </a:p>
        </p:txBody>
      </p:sp>
      <p:sp>
        <p:nvSpPr>
          <p:cNvPr id="104453"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04454"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04455"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605A630A-EDCF-4883-9356-1A0FB466ECBE}"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26</a:t>
            </a:fld>
            <a:endParaRPr lang="en-US" sz="1200" dirty="0">
              <a:solidFill>
                <a:srgbClr val="000000"/>
              </a:solidFill>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1pPr>
            <a:lvl2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2pPr>
            <a:lvl3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3pPr>
            <a:lvl4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4pPr>
            <a:lvl5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5pPr>
            <a:lvl6pPr marL="2467828"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6pPr>
            <a:lvl7pPr marL="2916525"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7pPr>
            <a:lvl8pPr marL="3365221"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8pPr>
            <a:lvl9pPr marL="3813917"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9pPr>
          </a:lstStyle>
          <a:p>
            <a:pPr eaLnBrk="1" hangingPunct="1"/>
            <a:fld id="{7E1F6F9A-E5B4-47E9-A70E-FB8FFE60B11F}" type="slidenum">
              <a:rPr lang="en-US" sz="1200">
                <a:solidFill>
                  <a:srgbClr val="000000"/>
                </a:solidFill>
                <a:ea typeface="DejaVu Sans" charset="0"/>
                <a:cs typeface="DejaVu Sans" charset="0"/>
              </a:rPr>
              <a:pPr eaLnBrk="1" hangingPunct="1"/>
              <a:t>27</a:t>
            </a:fld>
            <a:endParaRPr lang="en-US" sz="1200">
              <a:solidFill>
                <a:srgbClr val="000000"/>
              </a:solidFill>
              <a:ea typeface="DejaVu Sans" charset="0"/>
              <a:cs typeface="DejaVu Sans" charset="0"/>
            </a:endParaRPr>
          </a:p>
        </p:txBody>
      </p:sp>
      <p:sp>
        <p:nvSpPr>
          <p:cNvPr id="106499" name="Text Box 1"/>
          <p:cNvSpPr txBox="1">
            <a:spLocks noChangeArrowheads="1"/>
          </p:cNvSpPr>
          <p:nvPr/>
        </p:nvSpPr>
        <p:spPr bwMode="auto">
          <a:xfrm>
            <a:off x="3886459" y="8687972"/>
            <a:ext cx="2968435" cy="4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5A297BAA-F855-4D30-A788-7B1CE70C9253}" type="slidenum">
              <a:rPr lang="en-US" sz="1200">
                <a:solidFill>
                  <a:srgbClr val="000000"/>
                </a:solidFill>
                <a:ea typeface="DejaVu Sans" charset="0"/>
                <a:cs typeface="DejaVu Sans" charset="0"/>
              </a:rPr>
              <a:pPr algn="r" eaLnBrk="1" hangingPunct="1">
                <a:buClrTx/>
                <a:buFontTx/>
                <a:buNone/>
              </a:pPr>
              <a:t>27</a:t>
            </a:fld>
            <a:endParaRPr lang="en-US" sz="1200">
              <a:solidFill>
                <a:srgbClr val="000000"/>
              </a:solidFill>
              <a:ea typeface="DejaVu Sans" charset="0"/>
              <a:cs typeface="DejaVu Sans" charset="0"/>
            </a:endParaRPr>
          </a:p>
        </p:txBody>
      </p:sp>
      <p:sp>
        <p:nvSpPr>
          <p:cNvPr id="106500" name="Text Box 2"/>
          <p:cNvSpPr txBox="1">
            <a:spLocks noChangeArrowheads="1"/>
          </p:cNvSpPr>
          <p:nvPr/>
        </p:nvSpPr>
        <p:spPr bwMode="auto">
          <a:xfrm>
            <a:off x="3886458" y="8687972"/>
            <a:ext cx="2969988" cy="45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6C3BF8ED-4344-44F2-AB91-CDD569240F89}" type="slidenum">
              <a:rPr lang="en-US" sz="1200">
                <a:solidFill>
                  <a:srgbClr val="000000"/>
                </a:solidFill>
                <a:ea typeface="DejaVu Sans" charset="0"/>
                <a:cs typeface="DejaVu Sans" charset="0"/>
              </a:rPr>
              <a:pPr algn="r" eaLnBrk="1" hangingPunct="1">
                <a:buClrTx/>
                <a:buFontTx/>
                <a:buNone/>
              </a:pPr>
              <a:t>27</a:t>
            </a:fld>
            <a:endParaRPr lang="en-US" sz="1200">
              <a:solidFill>
                <a:srgbClr val="000000"/>
              </a:solidFill>
              <a:ea typeface="DejaVu Sans" charset="0"/>
              <a:cs typeface="DejaVu Sans" charset="0"/>
            </a:endParaRPr>
          </a:p>
        </p:txBody>
      </p:sp>
      <p:sp>
        <p:nvSpPr>
          <p:cNvPr id="106501" name="Rectangle 3"/>
          <p:cNvSpPr>
            <a:spLocks noGrp="1" noRot="1" noChangeAspect="1" noChangeArrowheads="1" noTextEdit="1"/>
          </p:cNvSpPr>
          <p:nvPr>
            <p:ph type="sldImg"/>
          </p:nvPr>
        </p:nvSpPr>
        <p:spPr>
          <a:xfrm>
            <a:off x="1155685" y="685605"/>
            <a:ext cx="4548182" cy="3429585"/>
          </a:xfrm>
          <a:prstGeom prst="rect">
            <a:avLst/>
          </a:prstGeom>
          <a:solidFill>
            <a:srgbClr val="FFFFFF"/>
          </a:solidFill>
          <a:ln/>
        </p:spPr>
      </p:sp>
      <p:sp>
        <p:nvSpPr>
          <p:cNvPr id="106502" name="Text Box 4"/>
          <p:cNvSpPr txBox="1">
            <a:spLocks noChangeArrowheads="1"/>
          </p:cNvSpPr>
          <p:nvPr/>
        </p:nvSpPr>
        <p:spPr bwMode="auto">
          <a:xfrm>
            <a:off x="914919" y="4344767"/>
            <a:ext cx="5029717" cy="411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0"/>
          <p:cNvSpPr>
            <a:spLocks noGrp="1" noChangeArrowheads="1"/>
          </p:cNvSpPr>
          <p:nvPr>
            <p:ph type="sldNum" sz="quarter"/>
          </p:nvPr>
        </p:nvSpPr>
        <p:spPr>
          <a:noFill/>
          <a:ln/>
        </p:spPr>
        <p:txBody>
          <a:bodyPr/>
          <a:lstStyle/>
          <a:p>
            <a:fld id="{B21B50D6-9434-415B-9740-9C18B1CDAEC3}" type="slidenum">
              <a:rPr lang="en-US" smtClean="0">
                <a:latin typeface="Tahoma" pitchFamily="34" charset="0"/>
              </a:rPr>
              <a:pPr/>
              <a:t>28</a:t>
            </a:fld>
            <a:endParaRPr lang="en-US" smtClean="0">
              <a:latin typeface="Tahoma" pitchFamily="34" charset="0"/>
            </a:endParaRPr>
          </a:p>
        </p:txBody>
      </p:sp>
      <p:sp>
        <p:nvSpPr>
          <p:cNvPr id="10752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85CCC26E-6FCB-4F89-815A-98C1529282FA}"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28</a:t>
            </a:fld>
            <a:endParaRPr lang="en-US" sz="1200" dirty="0">
              <a:solidFill>
                <a:srgbClr val="000000"/>
              </a:solidFill>
              <a:ea typeface="DejaVu Sans" charset="0"/>
              <a:cs typeface="DejaVu Sans" charset="0"/>
            </a:endParaRPr>
          </a:p>
        </p:txBody>
      </p:sp>
      <p:sp>
        <p:nvSpPr>
          <p:cNvPr id="10752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C9ACEC1C-8B00-4884-8353-356B1E26D7DB}"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28</a:t>
            </a:fld>
            <a:endParaRPr lang="en-US" sz="1200" dirty="0">
              <a:solidFill>
                <a:srgbClr val="000000"/>
              </a:solidFill>
              <a:ea typeface="DejaVu Sans" charset="0"/>
              <a:cs typeface="DejaVu Sans" charset="0"/>
            </a:endParaRPr>
          </a:p>
        </p:txBody>
      </p:sp>
      <p:sp>
        <p:nvSpPr>
          <p:cNvPr id="10752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0752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1pPr>
            <a:lvl2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2pPr>
            <a:lvl3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3pPr>
            <a:lvl4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4pPr>
            <a:lvl5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5pPr>
            <a:lvl6pPr marL="2467828"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6pPr>
            <a:lvl7pPr marL="2916525"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7pPr>
            <a:lvl8pPr marL="3365221"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8pPr>
            <a:lvl9pPr marL="3813917"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9pPr>
          </a:lstStyle>
          <a:p>
            <a:pPr eaLnBrk="1" hangingPunct="1"/>
            <a:fld id="{4A2152AB-0A3C-4B7E-901A-22A4BD07787D}" type="slidenum">
              <a:rPr lang="en-US" altLang="en-US" sz="1200">
                <a:solidFill>
                  <a:srgbClr val="000000"/>
                </a:solidFill>
                <a:ea typeface="DejaVu Sans" charset="0"/>
                <a:cs typeface="DejaVu Sans" charset="0"/>
              </a:rPr>
              <a:pPr eaLnBrk="1" hangingPunct="1"/>
              <a:t>11</a:t>
            </a:fld>
            <a:endParaRPr lang="en-US" altLang="en-US" sz="1200">
              <a:solidFill>
                <a:srgbClr val="000000"/>
              </a:solidFill>
              <a:ea typeface="DejaVu Sans" charset="0"/>
              <a:cs typeface="DejaVu Sans" charset="0"/>
            </a:endParaRPr>
          </a:p>
        </p:txBody>
      </p:sp>
      <p:sp>
        <p:nvSpPr>
          <p:cNvPr id="88067" name="Text Box 1"/>
          <p:cNvSpPr txBox="1">
            <a:spLocks noChangeArrowheads="1"/>
          </p:cNvSpPr>
          <p:nvPr/>
        </p:nvSpPr>
        <p:spPr bwMode="auto">
          <a:xfrm>
            <a:off x="3886459" y="8687972"/>
            <a:ext cx="2968435" cy="4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3457B765-AF21-4C2F-90A1-E39C6A7F3D42}" type="slidenum">
              <a:rPr lang="en-US" altLang="en-US" sz="1200">
                <a:solidFill>
                  <a:srgbClr val="000000"/>
                </a:solidFill>
                <a:ea typeface="DejaVu Sans" charset="0"/>
                <a:cs typeface="DejaVu Sans" charset="0"/>
              </a:rPr>
              <a:pPr algn="r" eaLnBrk="1" hangingPunct="1">
                <a:buClrTx/>
                <a:buFontTx/>
                <a:buNone/>
              </a:pPr>
              <a:t>11</a:t>
            </a:fld>
            <a:endParaRPr lang="en-US" altLang="en-US" sz="1200">
              <a:solidFill>
                <a:srgbClr val="000000"/>
              </a:solidFill>
              <a:ea typeface="DejaVu Sans" charset="0"/>
              <a:cs typeface="DejaVu Sans" charset="0"/>
            </a:endParaRPr>
          </a:p>
        </p:txBody>
      </p:sp>
      <p:sp>
        <p:nvSpPr>
          <p:cNvPr id="88068" name="Text Box 2"/>
          <p:cNvSpPr txBox="1">
            <a:spLocks noChangeArrowheads="1"/>
          </p:cNvSpPr>
          <p:nvPr/>
        </p:nvSpPr>
        <p:spPr bwMode="auto">
          <a:xfrm>
            <a:off x="3886458" y="8687972"/>
            <a:ext cx="2969988" cy="45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FF1D9FC6-745D-4B81-B100-84503F1465C0}" type="slidenum">
              <a:rPr lang="en-US" altLang="en-US" sz="1200">
                <a:solidFill>
                  <a:srgbClr val="000000"/>
                </a:solidFill>
                <a:ea typeface="DejaVu Sans" charset="0"/>
                <a:cs typeface="DejaVu Sans" charset="0"/>
              </a:rPr>
              <a:pPr algn="r" eaLnBrk="1" hangingPunct="1">
                <a:buClrTx/>
                <a:buFontTx/>
                <a:buNone/>
              </a:pPr>
              <a:t>11</a:t>
            </a:fld>
            <a:endParaRPr lang="en-US" altLang="en-US" sz="1200">
              <a:solidFill>
                <a:srgbClr val="000000"/>
              </a:solidFill>
              <a:ea typeface="DejaVu Sans" charset="0"/>
              <a:cs typeface="DejaVu Sans" charset="0"/>
            </a:endParaRPr>
          </a:p>
        </p:txBody>
      </p:sp>
      <p:sp>
        <p:nvSpPr>
          <p:cNvPr id="8806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88070" name="Text Box 4"/>
          <p:cNvSpPr txBox="1">
            <a:spLocks noChangeArrowheads="1"/>
          </p:cNvSpPr>
          <p:nvPr/>
        </p:nvSpPr>
        <p:spPr bwMode="auto">
          <a:xfrm>
            <a:off x="914919" y="4344767"/>
            <a:ext cx="5029717" cy="411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739" tIns="44870" rIns="89739" bIns="44870" anchor="ctr"/>
          <a:lstStyle/>
          <a:p>
            <a:endParaRPr lang="en-US" altLang="en-US">
              <a:ea typeface="WenQuanYi Zen Hei Sharp" charset="0"/>
              <a:cs typeface="WenQuanYi Zen Hei Sharp"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a:spLocks noGrp="1" noChangeArrowheads="1"/>
          </p:cNvSpPr>
          <p:nvPr>
            <p:ph type="sldNum" sz="quarter"/>
          </p:nvPr>
        </p:nvSpPr>
        <p:spPr>
          <a:noFill/>
          <a:ln/>
        </p:spPr>
        <p:txBody>
          <a:bodyPr/>
          <a:lstStyle/>
          <a:p>
            <a:fld id="{ED3C3FE3-C0E1-4711-B7C0-9E7FF0A79801}" type="slidenum">
              <a:rPr lang="en-US" smtClean="0">
                <a:latin typeface="Tahoma" pitchFamily="34" charset="0"/>
              </a:rPr>
              <a:pPr/>
              <a:t>29</a:t>
            </a:fld>
            <a:endParaRPr lang="en-US" smtClean="0">
              <a:latin typeface="Tahoma" pitchFamily="34" charset="0"/>
            </a:endParaRPr>
          </a:p>
        </p:txBody>
      </p:sp>
      <p:sp>
        <p:nvSpPr>
          <p:cNvPr id="10854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6F68504-DC51-4C18-A8B8-71FA15863228}"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29</a:t>
            </a:fld>
            <a:endParaRPr lang="en-US" sz="1200" dirty="0">
              <a:solidFill>
                <a:srgbClr val="000000"/>
              </a:solidFill>
              <a:ea typeface="DejaVu Sans" charset="0"/>
              <a:cs typeface="DejaVu Sans" charset="0"/>
            </a:endParaRPr>
          </a:p>
        </p:txBody>
      </p:sp>
      <p:sp>
        <p:nvSpPr>
          <p:cNvPr id="10854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1EDEE18-2D8A-4F16-889A-64C3C0D414A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29</a:t>
            </a:fld>
            <a:endParaRPr lang="en-US" sz="1200" dirty="0">
              <a:solidFill>
                <a:srgbClr val="000000"/>
              </a:solidFill>
              <a:ea typeface="DejaVu Sans" charset="0"/>
              <a:cs typeface="DejaVu Sans" charset="0"/>
            </a:endParaRPr>
          </a:p>
        </p:txBody>
      </p:sp>
      <p:sp>
        <p:nvSpPr>
          <p:cNvPr id="10854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0855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0"/>
          <p:cNvSpPr>
            <a:spLocks noGrp="1" noChangeArrowheads="1"/>
          </p:cNvSpPr>
          <p:nvPr>
            <p:ph type="sldNum" sz="quarter"/>
          </p:nvPr>
        </p:nvSpPr>
        <p:spPr>
          <a:noFill/>
          <a:ln/>
        </p:spPr>
        <p:txBody>
          <a:bodyPr/>
          <a:lstStyle/>
          <a:p>
            <a:fld id="{AEE4C65E-DDA8-4542-83CA-9C0DEB19D13E}" type="slidenum">
              <a:rPr lang="en-US" smtClean="0">
                <a:latin typeface="Tahoma" pitchFamily="34" charset="0"/>
              </a:rPr>
              <a:pPr/>
              <a:t>30</a:t>
            </a:fld>
            <a:endParaRPr lang="en-US" smtClean="0">
              <a:latin typeface="Tahoma" pitchFamily="34" charset="0"/>
            </a:endParaRPr>
          </a:p>
        </p:txBody>
      </p:sp>
      <p:sp>
        <p:nvSpPr>
          <p:cNvPr id="109571"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6C1FCDAD-A219-42A3-8C78-29D44AA052C3}"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30</a:t>
            </a:fld>
            <a:endParaRPr lang="en-US" sz="1200" dirty="0">
              <a:solidFill>
                <a:srgbClr val="000000"/>
              </a:solidFill>
              <a:ea typeface="DejaVu Sans" charset="0"/>
              <a:cs typeface="DejaVu Sans" charset="0"/>
            </a:endParaRPr>
          </a:p>
        </p:txBody>
      </p:sp>
      <p:sp>
        <p:nvSpPr>
          <p:cNvPr id="109572"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D665136-03AE-42EF-A9CD-7185833D8AE7}"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30</a:t>
            </a:fld>
            <a:endParaRPr lang="en-US" sz="1200" dirty="0">
              <a:solidFill>
                <a:srgbClr val="000000"/>
              </a:solidFill>
              <a:ea typeface="DejaVu Sans" charset="0"/>
              <a:cs typeface="DejaVu Sans" charset="0"/>
            </a:endParaRPr>
          </a:p>
        </p:txBody>
      </p:sp>
      <p:sp>
        <p:nvSpPr>
          <p:cNvPr id="109573"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09574"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a:spLocks noGrp="1" noChangeArrowheads="1"/>
          </p:cNvSpPr>
          <p:nvPr>
            <p:ph type="sldNum" sz="quarter"/>
          </p:nvPr>
        </p:nvSpPr>
        <p:spPr>
          <a:noFill/>
          <a:ln/>
        </p:spPr>
        <p:txBody>
          <a:bodyPr/>
          <a:lstStyle/>
          <a:p>
            <a:fld id="{98AB382C-EDA3-4C74-8153-FB0B76B8DDCD}" type="slidenum">
              <a:rPr lang="en-US" smtClean="0">
                <a:latin typeface="Tahoma" pitchFamily="34" charset="0"/>
              </a:rPr>
              <a:pPr/>
              <a:t>31</a:t>
            </a:fld>
            <a:endParaRPr lang="en-US" smtClean="0">
              <a:latin typeface="Tahoma" pitchFamily="34" charset="0"/>
            </a:endParaRPr>
          </a:p>
        </p:txBody>
      </p:sp>
      <p:sp>
        <p:nvSpPr>
          <p:cNvPr id="11264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884FC51F-1E67-49B9-8564-7909D3E1F0F7}"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31</a:t>
            </a:fld>
            <a:endParaRPr lang="en-US" sz="1200" dirty="0">
              <a:solidFill>
                <a:srgbClr val="000000"/>
              </a:solidFill>
              <a:ea typeface="DejaVu Sans" charset="0"/>
              <a:cs typeface="DejaVu Sans" charset="0"/>
            </a:endParaRPr>
          </a:p>
        </p:txBody>
      </p:sp>
      <p:sp>
        <p:nvSpPr>
          <p:cNvPr id="11264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4FD20CCD-C74A-4249-AD6E-D37CD0BEBFF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31</a:t>
            </a:fld>
            <a:endParaRPr lang="en-US" sz="1200" dirty="0">
              <a:solidFill>
                <a:srgbClr val="000000"/>
              </a:solidFill>
              <a:ea typeface="DejaVu Sans" charset="0"/>
              <a:cs typeface="DejaVu Sans" charset="0"/>
            </a:endParaRPr>
          </a:p>
        </p:txBody>
      </p:sp>
      <p:sp>
        <p:nvSpPr>
          <p:cNvPr id="11264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264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264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30B9703F-8FCC-46EB-9A11-EE90C7D9A72C}"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31</a:t>
            </a:fld>
            <a:endParaRPr lang="en-US" sz="1200" dirty="0">
              <a:solidFill>
                <a:srgbClr val="000000"/>
              </a:solidFill>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0"/>
          <p:cNvSpPr>
            <a:spLocks noGrp="1" noChangeArrowheads="1"/>
          </p:cNvSpPr>
          <p:nvPr>
            <p:ph type="sldNum" sz="quarter"/>
          </p:nvPr>
        </p:nvSpPr>
        <p:spPr>
          <a:noFill/>
          <a:ln/>
        </p:spPr>
        <p:txBody>
          <a:bodyPr/>
          <a:lstStyle/>
          <a:p>
            <a:fld id="{CAAE1387-E959-4BBA-BC66-8795C8EBB92C}" type="slidenum">
              <a:rPr lang="en-US" smtClean="0">
                <a:latin typeface="Tahoma" pitchFamily="34" charset="0"/>
              </a:rPr>
              <a:pPr/>
              <a:t>32</a:t>
            </a:fld>
            <a:endParaRPr lang="en-US" smtClean="0">
              <a:latin typeface="Tahoma" pitchFamily="34" charset="0"/>
            </a:endParaRPr>
          </a:p>
        </p:txBody>
      </p:sp>
      <p:sp>
        <p:nvSpPr>
          <p:cNvPr id="11366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89806AC3-2865-4AA6-814F-13F4C774C8A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32</a:t>
            </a:fld>
            <a:endParaRPr lang="en-US" sz="1200" dirty="0">
              <a:solidFill>
                <a:srgbClr val="000000"/>
              </a:solidFill>
              <a:ea typeface="DejaVu Sans" charset="0"/>
              <a:cs typeface="DejaVu Sans" charset="0"/>
            </a:endParaRPr>
          </a:p>
        </p:txBody>
      </p:sp>
      <p:sp>
        <p:nvSpPr>
          <p:cNvPr id="11366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7E718D7D-C8C1-4D39-ADDA-EE8AA4DD17F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32</a:t>
            </a:fld>
            <a:endParaRPr lang="en-US" sz="1200" dirty="0">
              <a:solidFill>
                <a:srgbClr val="000000"/>
              </a:solidFill>
              <a:ea typeface="DejaVu Sans" charset="0"/>
              <a:cs typeface="DejaVu Sans" charset="0"/>
            </a:endParaRPr>
          </a:p>
        </p:txBody>
      </p:sp>
      <p:sp>
        <p:nvSpPr>
          <p:cNvPr id="11366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367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3671"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A550AA6E-4399-4CF2-82E9-A81A5E00109F}"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32</a:t>
            </a:fld>
            <a:endParaRPr lang="en-US" sz="1200" dirty="0">
              <a:solidFill>
                <a:srgbClr val="000000"/>
              </a:solidFill>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0"/>
          <p:cNvSpPr>
            <a:spLocks noGrp="1" noChangeArrowheads="1"/>
          </p:cNvSpPr>
          <p:nvPr>
            <p:ph type="sldNum" sz="quarter"/>
          </p:nvPr>
        </p:nvSpPr>
        <p:spPr>
          <a:noFill/>
          <a:ln/>
        </p:spPr>
        <p:txBody>
          <a:bodyPr/>
          <a:lstStyle/>
          <a:p>
            <a:fld id="{8156F2A7-0C70-4D1F-A06D-327C1A04903B}" type="slidenum">
              <a:rPr lang="en-US" smtClean="0">
                <a:latin typeface="Tahoma" pitchFamily="34" charset="0"/>
              </a:rPr>
              <a:pPr/>
              <a:t>33</a:t>
            </a:fld>
            <a:endParaRPr lang="en-US" smtClean="0">
              <a:latin typeface="Tahoma" pitchFamily="34" charset="0"/>
            </a:endParaRPr>
          </a:p>
        </p:txBody>
      </p:sp>
      <p:sp>
        <p:nvSpPr>
          <p:cNvPr id="115715"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4C4BB8E-C58C-4F6E-8665-325FD7A1BE38}"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33</a:t>
            </a:fld>
            <a:endParaRPr lang="en-US" sz="1200" dirty="0">
              <a:solidFill>
                <a:srgbClr val="000000"/>
              </a:solidFill>
              <a:ea typeface="DejaVu Sans" charset="0"/>
              <a:cs typeface="DejaVu Sans" charset="0"/>
            </a:endParaRPr>
          </a:p>
        </p:txBody>
      </p:sp>
      <p:sp>
        <p:nvSpPr>
          <p:cNvPr id="115716"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16F7EF0-1E06-4D21-BF0D-AC117F2A2C5D}"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33</a:t>
            </a:fld>
            <a:endParaRPr lang="en-US" sz="1200" dirty="0">
              <a:solidFill>
                <a:srgbClr val="000000"/>
              </a:solidFill>
              <a:ea typeface="DejaVu Sans" charset="0"/>
              <a:cs typeface="DejaVu Sans" charset="0"/>
            </a:endParaRPr>
          </a:p>
        </p:txBody>
      </p:sp>
      <p:sp>
        <p:nvSpPr>
          <p:cNvPr id="115717"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5718"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p:cNvSpPr>
            <a:spLocks noGrp="1" noChangeArrowheads="1"/>
          </p:cNvSpPr>
          <p:nvPr>
            <p:ph type="sldNum" sz="quarter"/>
          </p:nvPr>
        </p:nvSpPr>
        <p:spPr>
          <a:noFill/>
          <a:ln/>
        </p:spPr>
        <p:txBody>
          <a:bodyPr/>
          <a:lstStyle/>
          <a:p>
            <a:fld id="{6802D52D-1544-49F1-83E0-A7293B94689B}" type="slidenum">
              <a:rPr lang="en-US" smtClean="0">
                <a:latin typeface="Tahoma" pitchFamily="34" charset="0"/>
              </a:rPr>
              <a:pPr/>
              <a:t>34</a:t>
            </a:fld>
            <a:endParaRPr lang="en-US" smtClean="0">
              <a:latin typeface="Tahoma" pitchFamily="34" charset="0"/>
            </a:endParaRPr>
          </a:p>
        </p:txBody>
      </p:sp>
      <p:sp>
        <p:nvSpPr>
          <p:cNvPr id="116739"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73A9862-1BEE-40A7-8170-DF8D3BDFAA4A}"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34</a:t>
            </a:fld>
            <a:endParaRPr lang="en-US" sz="1200" dirty="0">
              <a:solidFill>
                <a:srgbClr val="000000"/>
              </a:solidFill>
              <a:ea typeface="DejaVu Sans" charset="0"/>
              <a:cs typeface="DejaVu Sans" charset="0"/>
            </a:endParaRPr>
          </a:p>
        </p:txBody>
      </p:sp>
      <p:sp>
        <p:nvSpPr>
          <p:cNvPr id="116740"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44831405-2EC0-4BCD-B579-A89788FF50BB}"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34</a:t>
            </a:fld>
            <a:endParaRPr lang="en-US" sz="1200" dirty="0">
              <a:solidFill>
                <a:srgbClr val="000000"/>
              </a:solidFill>
              <a:ea typeface="DejaVu Sans" charset="0"/>
              <a:cs typeface="DejaVu Sans" charset="0"/>
            </a:endParaRPr>
          </a:p>
        </p:txBody>
      </p:sp>
      <p:sp>
        <p:nvSpPr>
          <p:cNvPr id="116741"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6742"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35</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35</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35</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35</a:t>
            </a:fld>
            <a:endParaRPr lang="en-US" sz="1200" dirty="0">
              <a:solidFill>
                <a:srgbClr val="000000"/>
              </a:solidFill>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36</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36</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36</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36</a:t>
            </a:fld>
            <a:endParaRPr lang="en-US" sz="1200" dirty="0">
              <a:solidFill>
                <a:srgbClr val="000000"/>
              </a:solidFill>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37</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37</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37</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37</a:t>
            </a:fld>
            <a:endParaRPr lang="en-US" sz="1200" dirty="0">
              <a:solidFill>
                <a:srgbClr val="000000"/>
              </a:solidFill>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38</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38</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38</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38</a:t>
            </a:fld>
            <a:endParaRPr lang="en-US" sz="1200" dirty="0">
              <a:solidFill>
                <a:srgbClr val="000000"/>
              </a:solidFill>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1pPr>
            <a:lvl2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2pPr>
            <a:lvl3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3pPr>
            <a:lvl4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4pPr>
            <a:lvl5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5pPr>
            <a:lvl6pPr marL="2467828"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6pPr>
            <a:lvl7pPr marL="2916525"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7pPr>
            <a:lvl8pPr marL="3365221"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8pPr>
            <a:lvl9pPr marL="3813917"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9pPr>
          </a:lstStyle>
          <a:p>
            <a:pPr eaLnBrk="1" hangingPunct="1"/>
            <a:fld id="{B456DBD9-5297-4E56-B56E-64C8B303E50D}" type="slidenum">
              <a:rPr lang="en-US" altLang="en-US" sz="1200">
                <a:solidFill>
                  <a:srgbClr val="000000"/>
                </a:solidFill>
                <a:ea typeface="DejaVu Sans" charset="0"/>
                <a:cs typeface="DejaVu Sans" charset="0"/>
              </a:rPr>
              <a:pPr eaLnBrk="1" hangingPunct="1"/>
              <a:t>12</a:t>
            </a:fld>
            <a:endParaRPr lang="en-US" altLang="en-US" sz="1200">
              <a:solidFill>
                <a:srgbClr val="000000"/>
              </a:solidFill>
              <a:ea typeface="DejaVu Sans" charset="0"/>
              <a:cs typeface="DejaVu Sans" charset="0"/>
            </a:endParaRPr>
          </a:p>
        </p:txBody>
      </p:sp>
      <p:sp>
        <p:nvSpPr>
          <p:cNvPr id="89091" name="Text Box 1"/>
          <p:cNvSpPr txBox="1">
            <a:spLocks noChangeArrowheads="1"/>
          </p:cNvSpPr>
          <p:nvPr/>
        </p:nvSpPr>
        <p:spPr bwMode="auto">
          <a:xfrm>
            <a:off x="3886459" y="8687972"/>
            <a:ext cx="2968435" cy="4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00EBF6E8-0155-45DD-BE7A-380D33EAC2B8}" type="slidenum">
              <a:rPr lang="en-US" altLang="en-US" sz="1200">
                <a:solidFill>
                  <a:srgbClr val="000000"/>
                </a:solidFill>
                <a:ea typeface="DejaVu Sans" charset="0"/>
                <a:cs typeface="DejaVu Sans" charset="0"/>
              </a:rPr>
              <a:pPr algn="r" eaLnBrk="1" hangingPunct="1">
                <a:buClrTx/>
                <a:buFontTx/>
                <a:buNone/>
              </a:pPr>
              <a:t>12</a:t>
            </a:fld>
            <a:endParaRPr lang="en-US" altLang="en-US" sz="1200">
              <a:solidFill>
                <a:srgbClr val="000000"/>
              </a:solidFill>
              <a:ea typeface="DejaVu Sans" charset="0"/>
              <a:cs typeface="DejaVu Sans" charset="0"/>
            </a:endParaRPr>
          </a:p>
        </p:txBody>
      </p:sp>
      <p:sp>
        <p:nvSpPr>
          <p:cNvPr id="89092" name="Text Box 2"/>
          <p:cNvSpPr txBox="1">
            <a:spLocks noChangeArrowheads="1"/>
          </p:cNvSpPr>
          <p:nvPr/>
        </p:nvSpPr>
        <p:spPr bwMode="auto">
          <a:xfrm>
            <a:off x="3886458" y="8687972"/>
            <a:ext cx="2969988" cy="45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E93EB964-3CE6-4D3E-9FF3-C03CA23A576F}" type="slidenum">
              <a:rPr lang="en-US" altLang="en-US" sz="1200">
                <a:solidFill>
                  <a:srgbClr val="000000"/>
                </a:solidFill>
                <a:ea typeface="DejaVu Sans" charset="0"/>
                <a:cs typeface="DejaVu Sans" charset="0"/>
              </a:rPr>
              <a:pPr algn="r" eaLnBrk="1" hangingPunct="1">
                <a:buClrTx/>
                <a:buFontTx/>
                <a:buNone/>
              </a:pPr>
              <a:t>12</a:t>
            </a:fld>
            <a:endParaRPr lang="en-US" altLang="en-US" sz="1200">
              <a:solidFill>
                <a:srgbClr val="000000"/>
              </a:solidFill>
              <a:ea typeface="DejaVu Sans" charset="0"/>
              <a:cs typeface="DejaVu Sans" charset="0"/>
            </a:endParaRPr>
          </a:p>
        </p:txBody>
      </p:sp>
      <p:sp>
        <p:nvSpPr>
          <p:cNvPr id="89093"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89094" name="Text Box 4"/>
          <p:cNvSpPr txBox="1">
            <a:spLocks noChangeArrowheads="1"/>
          </p:cNvSpPr>
          <p:nvPr/>
        </p:nvSpPr>
        <p:spPr bwMode="auto">
          <a:xfrm>
            <a:off x="914919" y="4344767"/>
            <a:ext cx="5029717" cy="411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739" tIns="44870" rIns="89739" bIns="44870" anchor="ctr"/>
          <a:lstStyle/>
          <a:p>
            <a:endParaRPr lang="en-US" altLang="en-US">
              <a:ea typeface="WenQuanYi Zen Hei Sharp" charset="0"/>
              <a:cs typeface="WenQuanYi Zen Hei Sharp"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39</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39</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39</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39</a:t>
            </a:fld>
            <a:endParaRPr lang="en-US" sz="1200" dirty="0">
              <a:solidFill>
                <a:srgbClr val="000000"/>
              </a:solidFill>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40</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40</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40</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40</a:t>
            </a:fld>
            <a:endParaRPr lang="en-US" sz="1200" dirty="0">
              <a:solidFill>
                <a:srgbClr val="000000"/>
              </a:solidFill>
              <a:cs typeface="Arial" charset="0"/>
            </a:endParaRPr>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41</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41</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41</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41</a:t>
            </a:fld>
            <a:endParaRPr lang="en-US" sz="1200" dirty="0">
              <a:solidFill>
                <a:srgbClr val="000000"/>
              </a:solidFill>
              <a:cs typeface="Arial" charset="0"/>
            </a:endParaRPr>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42</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42</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42</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42</a:t>
            </a:fld>
            <a:endParaRPr lang="en-US" sz="1200" dirty="0">
              <a:solidFill>
                <a:srgbClr val="000000"/>
              </a:solidFill>
              <a:cs typeface="Arial" charset="0"/>
            </a:endParaRPr>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43</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43</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43</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43</a:t>
            </a:fld>
            <a:endParaRPr lang="en-US" sz="1200" dirty="0">
              <a:solidFill>
                <a:srgbClr val="000000"/>
              </a:solidFill>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44</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44</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44</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44</a:t>
            </a:fld>
            <a:endParaRPr lang="en-US" sz="1200" dirty="0">
              <a:solidFill>
                <a:srgbClr val="000000"/>
              </a:solidFill>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0"/>
          <p:cNvSpPr>
            <a:spLocks noGrp="1" noChangeArrowheads="1"/>
          </p:cNvSpPr>
          <p:nvPr>
            <p:ph type="sldNum" sz="quarter"/>
          </p:nvPr>
        </p:nvSpPr>
        <p:spPr>
          <a:noFill/>
          <a:ln/>
        </p:spPr>
        <p:txBody>
          <a:bodyPr/>
          <a:lstStyle/>
          <a:p>
            <a:fld id="{F2BDF8D7-E69E-49FD-8D10-B35B534B94C9}" type="slidenum">
              <a:rPr lang="en-US" smtClean="0">
                <a:latin typeface="Tahoma" pitchFamily="34" charset="0"/>
              </a:rPr>
              <a:pPr/>
              <a:t>45</a:t>
            </a:fld>
            <a:endParaRPr lang="en-US" smtClean="0">
              <a:latin typeface="Tahoma" pitchFamily="34" charset="0"/>
            </a:endParaRPr>
          </a:p>
        </p:txBody>
      </p:sp>
      <p:sp>
        <p:nvSpPr>
          <p:cNvPr id="1177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476A591-D1AF-4A6C-9D6B-FB43B30443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45</a:t>
            </a:fld>
            <a:endParaRPr lang="en-US" sz="1200" dirty="0">
              <a:solidFill>
                <a:srgbClr val="000000"/>
              </a:solidFill>
              <a:ea typeface="DejaVu Sans" charset="0"/>
              <a:cs typeface="DejaVu Sans" charset="0"/>
            </a:endParaRPr>
          </a:p>
        </p:txBody>
      </p:sp>
      <p:sp>
        <p:nvSpPr>
          <p:cNvPr id="1177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D6A1FF5-7074-434D-BC55-738F2235D9A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45</a:t>
            </a:fld>
            <a:endParaRPr lang="en-US" sz="1200" dirty="0">
              <a:solidFill>
                <a:srgbClr val="000000"/>
              </a:solidFill>
              <a:ea typeface="DejaVu Sans" charset="0"/>
              <a:cs typeface="DejaVu Sans" charset="0"/>
            </a:endParaRPr>
          </a:p>
        </p:txBody>
      </p:sp>
      <p:sp>
        <p:nvSpPr>
          <p:cNvPr id="1177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77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177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CC9FF55-CF96-4DD7-AA6A-85DA08E3C736}"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45</a:t>
            </a:fld>
            <a:endParaRPr lang="en-US" sz="1200" dirty="0">
              <a:solidFill>
                <a:srgbClr val="000000"/>
              </a:solidFill>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ln/>
        </p:spPr>
        <p:txBody>
          <a:bodyPr/>
          <a:lstStyle/>
          <a:p>
            <a:fld id="{28ACF461-2F8A-41C5-8C82-E75EA025E7CE}" type="slidenum">
              <a:rPr lang="en-US" smtClean="0">
                <a:latin typeface="Tahoma" pitchFamily="34" charset="0"/>
              </a:rPr>
              <a:pPr/>
              <a:t>46</a:t>
            </a:fld>
            <a:endParaRPr lang="en-US" smtClean="0">
              <a:latin typeface="Tahoma" pitchFamily="34" charset="0"/>
            </a:endParaRPr>
          </a:p>
        </p:txBody>
      </p:sp>
      <p:sp>
        <p:nvSpPr>
          <p:cNvPr id="11878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9354DCEE-703F-4D5F-A77E-515ECA2EED00}"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46</a:t>
            </a:fld>
            <a:endParaRPr lang="en-US" sz="1200" dirty="0">
              <a:solidFill>
                <a:srgbClr val="000000"/>
              </a:solidFill>
              <a:ea typeface="DejaVu Sans" charset="0"/>
              <a:cs typeface="DejaVu Sans" charset="0"/>
            </a:endParaRPr>
          </a:p>
        </p:txBody>
      </p:sp>
      <p:sp>
        <p:nvSpPr>
          <p:cNvPr id="11878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6DAA15F6-1934-47C0-9B06-6BA10D96030D}"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46</a:t>
            </a:fld>
            <a:endParaRPr lang="en-US" sz="1200" dirty="0">
              <a:solidFill>
                <a:srgbClr val="000000"/>
              </a:solidFill>
              <a:ea typeface="DejaVu Sans" charset="0"/>
              <a:cs typeface="DejaVu Sans" charset="0"/>
            </a:endParaRPr>
          </a:p>
        </p:txBody>
      </p:sp>
      <p:sp>
        <p:nvSpPr>
          <p:cNvPr id="11878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879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ln/>
        </p:spPr>
        <p:txBody>
          <a:bodyPr/>
          <a:lstStyle/>
          <a:p>
            <a:fld id="{28ACF461-2F8A-41C5-8C82-E75EA025E7CE}" type="slidenum">
              <a:rPr lang="en-US" smtClean="0">
                <a:latin typeface="Tahoma" pitchFamily="34" charset="0"/>
              </a:rPr>
              <a:pPr/>
              <a:t>47</a:t>
            </a:fld>
            <a:endParaRPr lang="en-US" smtClean="0">
              <a:latin typeface="Tahoma" pitchFamily="34" charset="0"/>
            </a:endParaRPr>
          </a:p>
        </p:txBody>
      </p:sp>
      <p:sp>
        <p:nvSpPr>
          <p:cNvPr id="11878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9354DCEE-703F-4D5F-A77E-515ECA2EED00}"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47</a:t>
            </a:fld>
            <a:endParaRPr lang="en-US" sz="1200" dirty="0">
              <a:solidFill>
                <a:srgbClr val="000000"/>
              </a:solidFill>
              <a:ea typeface="DejaVu Sans" charset="0"/>
              <a:cs typeface="DejaVu Sans" charset="0"/>
            </a:endParaRPr>
          </a:p>
        </p:txBody>
      </p:sp>
      <p:sp>
        <p:nvSpPr>
          <p:cNvPr id="11878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6DAA15F6-1934-47C0-9B06-6BA10D96030D}"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47</a:t>
            </a:fld>
            <a:endParaRPr lang="en-US" sz="1200" dirty="0">
              <a:solidFill>
                <a:srgbClr val="000000"/>
              </a:solidFill>
              <a:ea typeface="DejaVu Sans" charset="0"/>
              <a:cs typeface="DejaVu Sans" charset="0"/>
            </a:endParaRPr>
          </a:p>
        </p:txBody>
      </p:sp>
      <p:sp>
        <p:nvSpPr>
          <p:cNvPr id="11878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879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ln/>
        </p:spPr>
        <p:txBody>
          <a:bodyPr/>
          <a:lstStyle/>
          <a:p>
            <a:fld id="{28ACF461-2F8A-41C5-8C82-E75EA025E7CE}" type="slidenum">
              <a:rPr lang="en-US" smtClean="0">
                <a:latin typeface="Tahoma" pitchFamily="34" charset="0"/>
              </a:rPr>
              <a:pPr/>
              <a:t>48</a:t>
            </a:fld>
            <a:endParaRPr lang="en-US" smtClean="0">
              <a:latin typeface="Tahoma" pitchFamily="34" charset="0"/>
            </a:endParaRPr>
          </a:p>
        </p:txBody>
      </p:sp>
      <p:sp>
        <p:nvSpPr>
          <p:cNvPr id="11878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9354DCEE-703F-4D5F-A77E-515ECA2EED00}"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48</a:t>
            </a:fld>
            <a:endParaRPr lang="en-US" sz="1200" dirty="0">
              <a:solidFill>
                <a:srgbClr val="000000"/>
              </a:solidFill>
              <a:ea typeface="DejaVu Sans" charset="0"/>
              <a:cs typeface="DejaVu Sans" charset="0"/>
            </a:endParaRPr>
          </a:p>
        </p:txBody>
      </p:sp>
      <p:sp>
        <p:nvSpPr>
          <p:cNvPr id="11878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6DAA15F6-1934-47C0-9B06-6BA10D96030D}"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48</a:t>
            </a:fld>
            <a:endParaRPr lang="en-US" sz="1200" dirty="0">
              <a:solidFill>
                <a:srgbClr val="000000"/>
              </a:solidFill>
              <a:ea typeface="DejaVu Sans" charset="0"/>
              <a:cs typeface="DejaVu Sans" charset="0"/>
            </a:endParaRPr>
          </a:p>
        </p:txBody>
      </p:sp>
      <p:sp>
        <p:nvSpPr>
          <p:cNvPr id="11878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879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1pPr>
            <a:lvl2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2pPr>
            <a:lvl3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3pPr>
            <a:lvl4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4pPr>
            <a:lvl5pPr eaLnBrk="0" hangingPunc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5pPr>
            <a:lvl6pPr marL="2467828"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6pPr>
            <a:lvl7pPr marL="2916525"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7pPr>
            <a:lvl8pPr marL="3365221"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8pPr>
            <a:lvl9pPr marL="3813917" indent="-224348" defTabSz="448696" eaLnBrk="0" fontAlgn="base" hangingPunct="0">
              <a:spcBef>
                <a:spcPct val="0"/>
              </a:spcBef>
              <a:spcAft>
                <a:spcPct val="0"/>
              </a:spcAft>
              <a:buClr>
                <a:srgbClr val="000000"/>
              </a:buClr>
              <a:buSzPct val="100000"/>
              <a:buFont typeface="Times New Roman" pitchFamily="18" charset="0"/>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defRPr sz="2700">
                <a:solidFill>
                  <a:schemeClr val="bg1"/>
                </a:solidFill>
                <a:latin typeface="Tahoma" pitchFamily="34" charset="0"/>
                <a:ea typeface="WenQuanYi Zen Hei Sharp" charset="0"/>
                <a:cs typeface="WenQuanYi Zen Hei Sharp" charset="0"/>
              </a:defRPr>
            </a:lvl9pPr>
          </a:lstStyle>
          <a:p>
            <a:pPr eaLnBrk="1" hangingPunct="1"/>
            <a:fld id="{0A6BF929-E2C5-427A-A434-30F52FE7D035}" type="slidenum">
              <a:rPr lang="en-US" altLang="en-US" sz="1200">
                <a:solidFill>
                  <a:srgbClr val="000000"/>
                </a:solidFill>
                <a:ea typeface="DejaVu Sans" charset="0"/>
                <a:cs typeface="DejaVu Sans" charset="0"/>
              </a:rPr>
              <a:pPr eaLnBrk="1" hangingPunct="1"/>
              <a:t>13</a:t>
            </a:fld>
            <a:endParaRPr lang="en-US" altLang="en-US" sz="1200">
              <a:solidFill>
                <a:srgbClr val="000000"/>
              </a:solidFill>
              <a:ea typeface="DejaVu Sans" charset="0"/>
              <a:cs typeface="DejaVu Sans" charset="0"/>
            </a:endParaRPr>
          </a:p>
        </p:txBody>
      </p:sp>
      <p:sp>
        <p:nvSpPr>
          <p:cNvPr id="90115" name="Text Box 1"/>
          <p:cNvSpPr txBox="1">
            <a:spLocks noChangeArrowheads="1"/>
          </p:cNvSpPr>
          <p:nvPr/>
        </p:nvSpPr>
        <p:spPr bwMode="auto">
          <a:xfrm>
            <a:off x="3886459" y="8687972"/>
            <a:ext cx="2968435" cy="4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58ABF055-F7AD-4FFB-90C2-176F8CC4E9F8}" type="slidenum">
              <a:rPr lang="en-US" altLang="en-US" sz="1200">
                <a:solidFill>
                  <a:srgbClr val="000000"/>
                </a:solidFill>
                <a:ea typeface="DejaVu Sans" charset="0"/>
                <a:cs typeface="DejaVu Sans" charset="0"/>
              </a:rPr>
              <a:pPr algn="r" eaLnBrk="1" hangingPunct="1">
                <a:buClrTx/>
                <a:buFontTx/>
                <a:buNone/>
              </a:pPr>
              <a:t>13</a:t>
            </a:fld>
            <a:endParaRPr lang="en-US" altLang="en-US" sz="1200">
              <a:solidFill>
                <a:srgbClr val="000000"/>
              </a:solidFill>
              <a:ea typeface="DejaVu Sans" charset="0"/>
              <a:cs typeface="DejaVu Sans" charset="0"/>
            </a:endParaRPr>
          </a:p>
        </p:txBody>
      </p:sp>
      <p:sp>
        <p:nvSpPr>
          <p:cNvPr id="90116" name="Text Box 2"/>
          <p:cNvSpPr txBox="1">
            <a:spLocks noChangeArrowheads="1"/>
          </p:cNvSpPr>
          <p:nvPr/>
        </p:nvSpPr>
        <p:spPr bwMode="auto">
          <a:xfrm>
            <a:off x="3886458" y="8687972"/>
            <a:ext cx="2969988" cy="45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r" eaLnBrk="1" hangingPunct="1">
              <a:buClrTx/>
              <a:buFontTx/>
              <a:buNone/>
            </a:pPr>
            <a:fld id="{0C923103-1248-45ED-8678-C5A60EF01E33}" type="slidenum">
              <a:rPr lang="en-US" altLang="en-US" sz="1200">
                <a:solidFill>
                  <a:srgbClr val="000000"/>
                </a:solidFill>
                <a:ea typeface="DejaVu Sans" charset="0"/>
                <a:cs typeface="DejaVu Sans" charset="0"/>
              </a:rPr>
              <a:pPr algn="r" eaLnBrk="1" hangingPunct="1">
                <a:buClrTx/>
                <a:buFontTx/>
                <a:buNone/>
              </a:pPr>
              <a:t>13</a:t>
            </a:fld>
            <a:endParaRPr lang="en-US" altLang="en-US" sz="1200">
              <a:solidFill>
                <a:srgbClr val="000000"/>
              </a:solidFill>
              <a:ea typeface="DejaVu Sans" charset="0"/>
              <a:cs typeface="DejaVu Sans" charset="0"/>
            </a:endParaRPr>
          </a:p>
        </p:txBody>
      </p:sp>
      <p:sp>
        <p:nvSpPr>
          <p:cNvPr id="90117"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0118" name="Text Box 4"/>
          <p:cNvSpPr txBox="1">
            <a:spLocks noChangeArrowheads="1"/>
          </p:cNvSpPr>
          <p:nvPr/>
        </p:nvSpPr>
        <p:spPr bwMode="auto">
          <a:xfrm>
            <a:off x="914919" y="4344767"/>
            <a:ext cx="5029717" cy="411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739" tIns="44870" rIns="89739" bIns="44870" anchor="ctr"/>
          <a:lstStyle/>
          <a:p>
            <a:endParaRPr lang="en-US" altLang="en-US">
              <a:ea typeface="WenQuanYi Zen Hei Sharp" charset="0"/>
              <a:cs typeface="WenQuanYi Zen Hei Sharp"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ln/>
        </p:spPr>
        <p:txBody>
          <a:bodyPr/>
          <a:lstStyle/>
          <a:p>
            <a:fld id="{28ACF461-2F8A-41C5-8C82-E75EA025E7CE}" type="slidenum">
              <a:rPr lang="en-US" smtClean="0">
                <a:latin typeface="Tahoma" pitchFamily="34" charset="0"/>
              </a:rPr>
              <a:pPr/>
              <a:t>49</a:t>
            </a:fld>
            <a:endParaRPr lang="en-US" smtClean="0">
              <a:latin typeface="Tahoma" pitchFamily="34" charset="0"/>
            </a:endParaRPr>
          </a:p>
        </p:txBody>
      </p:sp>
      <p:sp>
        <p:nvSpPr>
          <p:cNvPr id="11878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9354DCEE-703F-4D5F-A77E-515ECA2EED00}"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49</a:t>
            </a:fld>
            <a:endParaRPr lang="en-US" sz="1200" dirty="0">
              <a:solidFill>
                <a:srgbClr val="000000"/>
              </a:solidFill>
              <a:ea typeface="DejaVu Sans" charset="0"/>
              <a:cs typeface="DejaVu Sans" charset="0"/>
            </a:endParaRPr>
          </a:p>
        </p:txBody>
      </p:sp>
      <p:sp>
        <p:nvSpPr>
          <p:cNvPr id="11878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6DAA15F6-1934-47C0-9B06-6BA10D96030D}"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49</a:t>
            </a:fld>
            <a:endParaRPr lang="en-US" sz="1200" dirty="0">
              <a:solidFill>
                <a:srgbClr val="000000"/>
              </a:solidFill>
              <a:ea typeface="DejaVu Sans" charset="0"/>
              <a:cs typeface="DejaVu Sans" charset="0"/>
            </a:endParaRPr>
          </a:p>
        </p:txBody>
      </p:sp>
      <p:sp>
        <p:nvSpPr>
          <p:cNvPr id="11878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879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0"/>
          <p:cNvSpPr>
            <a:spLocks noGrp="1" noChangeArrowheads="1"/>
          </p:cNvSpPr>
          <p:nvPr>
            <p:ph type="sldNum" sz="quarter"/>
          </p:nvPr>
        </p:nvSpPr>
        <p:spPr>
          <a:noFill/>
          <a:ln/>
        </p:spPr>
        <p:txBody>
          <a:bodyPr/>
          <a:lstStyle/>
          <a:p>
            <a:fld id="{ED0247BB-8356-4922-A410-8CAFC24178D2}" type="slidenum">
              <a:rPr lang="en-US" smtClean="0">
                <a:latin typeface="Tahoma" pitchFamily="34" charset="0"/>
              </a:rPr>
              <a:pPr/>
              <a:t>50</a:t>
            </a:fld>
            <a:endParaRPr lang="en-US" smtClean="0">
              <a:latin typeface="Tahoma" pitchFamily="34" charset="0"/>
            </a:endParaRPr>
          </a:p>
        </p:txBody>
      </p:sp>
      <p:sp>
        <p:nvSpPr>
          <p:cNvPr id="119811"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EC42DDA-AC45-4543-AA91-893D976356F5}"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50</a:t>
            </a:fld>
            <a:endParaRPr lang="en-US" sz="1200" dirty="0">
              <a:solidFill>
                <a:srgbClr val="000000"/>
              </a:solidFill>
              <a:ea typeface="DejaVu Sans" charset="0"/>
              <a:cs typeface="DejaVu Sans" charset="0"/>
            </a:endParaRPr>
          </a:p>
        </p:txBody>
      </p:sp>
      <p:sp>
        <p:nvSpPr>
          <p:cNvPr id="119812"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462465F9-65D1-46BB-973E-AA9BF98B055A}"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50</a:t>
            </a:fld>
            <a:endParaRPr lang="en-US" sz="1200" dirty="0">
              <a:solidFill>
                <a:srgbClr val="000000"/>
              </a:solidFill>
              <a:ea typeface="DejaVu Sans" charset="0"/>
              <a:cs typeface="DejaVu Sans" charset="0"/>
            </a:endParaRPr>
          </a:p>
        </p:txBody>
      </p:sp>
      <p:sp>
        <p:nvSpPr>
          <p:cNvPr id="119813"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19814"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ln/>
        </p:spPr>
        <p:txBody>
          <a:bodyPr/>
          <a:lstStyle/>
          <a:p>
            <a:fld id="{71C99730-0EF2-4783-90FE-143ECDD16349}" type="slidenum">
              <a:rPr lang="en-US" smtClean="0">
                <a:latin typeface="Tahoma" pitchFamily="34" charset="0"/>
              </a:rPr>
              <a:pPr/>
              <a:t>51</a:t>
            </a:fld>
            <a:endParaRPr lang="en-US" smtClean="0">
              <a:latin typeface="Tahoma" pitchFamily="34" charset="0"/>
            </a:endParaRPr>
          </a:p>
        </p:txBody>
      </p:sp>
      <p:sp>
        <p:nvSpPr>
          <p:cNvPr id="120835"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F03A323-8A5C-433B-94B6-D6079DE3199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51</a:t>
            </a:fld>
            <a:endParaRPr lang="en-US" sz="1200" dirty="0">
              <a:solidFill>
                <a:srgbClr val="000000"/>
              </a:solidFill>
              <a:ea typeface="DejaVu Sans" charset="0"/>
              <a:cs typeface="DejaVu Sans" charset="0"/>
            </a:endParaRPr>
          </a:p>
        </p:txBody>
      </p:sp>
      <p:sp>
        <p:nvSpPr>
          <p:cNvPr id="120836"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9D43501-6FCE-41D4-A3F6-A91161C31DAC}"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51</a:t>
            </a:fld>
            <a:endParaRPr lang="en-US" sz="1200" dirty="0">
              <a:solidFill>
                <a:srgbClr val="000000"/>
              </a:solidFill>
              <a:ea typeface="DejaVu Sans" charset="0"/>
              <a:cs typeface="DejaVu Sans" charset="0"/>
            </a:endParaRPr>
          </a:p>
        </p:txBody>
      </p:sp>
      <p:sp>
        <p:nvSpPr>
          <p:cNvPr id="120837"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0838"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ln/>
        </p:spPr>
        <p:txBody>
          <a:bodyPr/>
          <a:lstStyle/>
          <a:p>
            <a:fld id="{71C99730-0EF2-4783-90FE-143ECDD16349}" type="slidenum">
              <a:rPr lang="en-US" smtClean="0">
                <a:latin typeface="Tahoma" pitchFamily="34" charset="0"/>
              </a:rPr>
              <a:pPr/>
              <a:t>52</a:t>
            </a:fld>
            <a:endParaRPr lang="en-US" smtClean="0">
              <a:latin typeface="Tahoma" pitchFamily="34" charset="0"/>
            </a:endParaRPr>
          </a:p>
        </p:txBody>
      </p:sp>
      <p:sp>
        <p:nvSpPr>
          <p:cNvPr id="120835"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F03A323-8A5C-433B-94B6-D6079DE3199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52</a:t>
            </a:fld>
            <a:endParaRPr lang="en-US" sz="1200" dirty="0">
              <a:solidFill>
                <a:srgbClr val="000000"/>
              </a:solidFill>
              <a:ea typeface="DejaVu Sans" charset="0"/>
              <a:cs typeface="DejaVu Sans" charset="0"/>
            </a:endParaRPr>
          </a:p>
        </p:txBody>
      </p:sp>
      <p:sp>
        <p:nvSpPr>
          <p:cNvPr id="120836"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9D43501-6FCE-41D4-A3F6-A91161C31DAC}"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52</a:t>
            </a:fld>
            <a:endParaRPr lang="en-US" sz="1200" dirty="0">
              <a:solidFill>
                <a:srgbClr val="000000"/>
              </a:solidFill>
              <a:ea typeface="DejaVu Sans" charset="0"/>
              <a:cs typeface="DejaVu Sans" charset="0"/>
            </a:endParaRPr>
          </a:p>
        </p:txBody>
      </p:sp>
      <p:sp>
        <p:nvSpPr>
          <p:cNvPr id="120837"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0838"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0"/>
          <p:cNvSpPr>
            <a:spLocks noGrp="1" noChangeArrowheads="1"/>
          </p:cNvSpPr>
          <p:nvPr>
            <p:ph type="sldNum" sz="quarter"/>
          </p:nvPr>
        </p:nvSpPr>
        <p:spPr>
          <a:noFill/>
          <a:ln/>
        </p:spPr>
        <p:txBody>
          <a:bodyPr/>
          <a:lstStyle/>
          <a:p>
            <a:fld id="{359586F2-B8F3-411F-9D69-2E2B25CA404B}" type="slidenum">
              <a:rPr lang="en-US" smtClean="0">
                <a:latin typeface="Tahoma" pitchFamily="34" charset="0"/>
              </a:rPr>
              <a:pPr/>
              <a:t>53</a:t>
            </a:fld>
            <a:endParaRPr lang="en-US" smtClean="0">
              <a:latin typeface="Tahoma" pitchFamily="34" charset="0"/>
            </a:endParaRPr>
          </a:p>
        </p:txBody>
      </p:sp>
      <p:sp>
        <p:nvSpPr>
          <p:cNvPr id="121859"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87FAB58-C100-426C-9D27-3B48AA69196C}"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53</a:t>
            </a:fld>
            <a:endParaRPr lang="en-US" sz="1200" dirty="0">
              <a:solidFill>
                <a:srgbClr val="000000"/>
              </a:solidFill>
              <a:ea typeface="DejaVu Sans" charset="0"/>
              <a:cs typeface="DejaVu Sans" charset="0"/>
            </a:endParaRPr>
          </a:p>
        </p:txBody>
      </p:sp>
      <p:sp>
        <p:nvSpPr>
          <p:cNvPr id="121860"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6B82CE1-EC7A-48F4-B65A-EF119795D5C5}"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53</a:t>
            </a:fld>
            <a:endParaRPr lang="en-US" sz="1200" dirty="0">
              <a:solidFill>
                <a:srgbClr val="000000"/>
              </a:solidFill>
              <a:ea typeface="DejaVu Sans" charset="0"/>
              <a:cs typeface="DejaVu Sans" charset="0"/>
            </a:endParaRPr>
          </a:p>
        </p:txBody>
      </p:sp>
      <p:sp>
        <p:nvSpPr>
          <p:cNvPr id="121861"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1862"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0"/>
          <p:cNvSpPr>
            <a:spLocks noGrp="1" noChangeArrowheads="1"/>
          </p:cNvSpPr>
          <p:nvPr>
            <p:ph type="sldNum" sz="quarter"/>
          </p:nvPr>
        </p:nvSpPr>
        <p:spPr>
          <a:noFill/>
          <a:ln/>
        </p:spPr>
        <p:txBody>
          <a:bodyPr/>
          <a:lstStyle/>
          <a:p>
            <a:fld id="{359586F2-B8F3-411F-9D69-2E2B25CA404B}" type="slidenum">
              <a:rPr lang="en-US" smtClean="0">
                <a:latin typeface="Tahoma" pitchFamily="34" charset="0"/>
              </a:rPr>
              <a:pPr/>
              <a:t>54</a:t>
            </a:fld>
            <a:endParaRPr lang="en-US" smtClean="0">
              <a:latin typeface="Tahoma" pitchFamily="34" charset="0"/>
            </a:endParaRPr>
          </a:p>
        </p:txBody>
      </p:sp>
      <p:sp>
        <p:nvSpPr>
          <p:cNvPr id="121859"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87FAB58-C100-426C-9D27-3B48AA69196C}"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54</a:t>
            </a:fld>
            <a:endParaRPr lang="en-US" sz="1200" dirty="0">
              <a:solidFill>
                <a:srgbClr val="000000"/>
              </a:solidFill>
              <a:ea typeface="DejaVu Sans" charset="0"/>
              <a:cs typeface="DejaVu Sans" charset="0"/>
            </a:endParaRPr>
          </a:p>
        </p:txBody>
      </p:sp>
      <p:sp>
        <p:nvSpPr>
          <p:cNvPr id="121860"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6B82CE1-EC7A-48F4-B65A-EF119795D5C5}"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54</a:t>
            </a:fld>
            <a:endParaRPr lang="en-US" sz="1200" dirty="0">
              <a:solidFill>
                <a:srgbClr val="000000"/>
              </a:solidFill>
              <a:ea typeface="DejaVu Sans" charset="0"/>
              <a:cs typeface="DejaVu Sans" charset="0"/>
            </a:endParaRPr>
          </a:p>
        </p:txBody>
      </p:sp>
      <p:sp>
        <p:nvSpPr>
          <p:cNvPr id="121861"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1862"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ln/>
        </p:spPr>
        <p:txBody>
          <a:bodyPr/>
          <a:lstStyle/>
          <a:p>
            <a:fld id="{A7388FDE-90D2-4952-9804-C04537294638}" type="slidenum">
              <a:rPr lang="en-US" smtClean="0">
                <a:latin typeface="Tahoma" pitchFamily="34" charset="0"/>
              </a:rPr>
              <a:pPr/>
              <a:t>55</a:t>
            </a:fld>
            <a:endParaRPr lang="en-US" smtClean="0">
              <a:latin typeface="Tahoma" pitchFamily="34" charset="0"/>
            </a:endParaRPr>
          </a:p>
        </p:txBody>
      </p:sp>
      <p:sp>
        <p:nvSpPr>
          <p:cNvPr id="12288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41718F09-EB25-41A3-93BA-32FC52296D0B}"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55</a:t>
            </a:fld>
            <a:endParaRPr lang="en-US" sz="1200" dirty="0">
              <a:solidFill>
                <a:srgbClr val="000000"/>
              </a:solidFill>
              <a:ea typeface="DejaVu Sans" charset="0"/>
              <a:cs typeface="DejaVu Sans" charset="0"/>
            </a:endParaRPr>
          </a:p>
        </p:txBody>
      </p:sp>
      <p:sp>
        <p:nvSpPr>
          <p:cNvPr id="12288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1FB08CC-9261-4493-9EE5-0EE8DB50A3C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55</a:t>
            </a:fld>
            <a:endParaRPr lang="en-US" sz="1200" dirty="0">
              <a:solidFill>
                <a:srgbClr val="000000"/>
              </a:solidFill>
              <a:ea typeface="DejaVu Sans" charset="0"/>
              <a:cs typeface="DejaVu Sans" charset="0"/>
            </a:endParaRPr>
          </a:p>
        </p:txBody>
      </p:sp>
      <p:sp>
        <p:nvSpPr>
          <p:cNvPr id="12288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288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ln/>
        </p:spPr>
        <p:txBody>
          <a:bodyPr/>
          <a:lstStyle/>
          <a:p>
            <a:fld id="{A7388FDE-90D2-4952-9804-C04537294638}" type="slidenum">
              <a:rPr lang="en-US" smtClean="0">
                <a:latin typeface="Tahoma" pitchFamily="34" charset="0"/>
              </a:rPr>
              <a:pPr/>
              <a:t>56</a:t>
            </a:fld>
            <a:endParaRPr lang="en-US" smtClean="0">
              <a:latin typeface="Tahoma" pitchFamily="34" charset="0"/>
            </a:endParaRPr>
          </a:p>
        </p:txBody>
      </p:sp>
      <p:sp>
        <p:nvSpPr>
          <p:cNvPr id="12288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41718F09-EB25-41A3-93BA-32FC52296D0B}"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56</a:t>
            </a:fld>
            <a:endParaRPr lang="en-US" sz="1200" dirty="0">
              <a:solidFill>
                <a:srgbClr val="000000"/>
              </a:solidFill>
              <a:ea typeface="DejaVu Sans" charset="0"/>
              <a:cs typeface="DejaVu Sans" charset="0"/>
            </a:endParaRPr>
          </a:p>
        </p:txBody>
      </p:sp>
      <p:sp>
        <p:nvSpPr>
          <p:cNvPr id="12288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1FB08CC-9261-4493-9EE5-0EE8DB50A3C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56</a:t>
            </a:fld>
            <a:endParaRPr lang="en-US" sz="1200" dirty="0">
              <a:solidFill>
                <a:srgbClr val="000000"/>
              </a:solidFill>
              <a:ea typeface="DejaVu Sans" charset="0"/>
              <a:cs typeface="DejaVu Sans" charset="0"/>
            </a:endParaRPr>
          </a:p>
        </p:txBody>
      </p:sp>
      <p:sp>
        <p:nvSpPr>
          <p:cNvPr id="12288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288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0"/>
          <p:cNvSpPr>
            <a:spLocks noGrp="1" noChangeArrowheads="1"/>
          </p:cNvSpPr>
          <p:nvPr>
            <p:ph type="sldNum" sz="quarter"/>
          </p:nvPr>
        </p:nvSpPr>
        <p:spPr>
          <a:noFill/>
          <a:ln/>
        </p:spPr>
        <p:txBody>
          <a:bodyPr/>
          <a:lstStyle/>
          <a:p>
            <a:fld id="{17BD159E-E226-4047-A608-67C18937E71F}" type="slidenum">
              <a:rPr lang="en-US" smtClean="0">
                <a:latin typeface="Tahoma" pitchFamily="34" charset="0"/>
              </a:rPr>
              <a:pPr/>
              <a:t>57</a:t>
            </a:fld>
            <a:endParaRPr lang="en-US" smtClean="0">
              <a:latin typeface="Tahoma" pitchFamily="34" charset="0"/>
            </a:endParaRPr>
          </a:p>
        </p:txBody>
      </p:sp>
      <p:sp>
        <p:nvSpPr>
          <p:cNvPr id="12390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8175A46-6BA3-40B7-8AB3-E1DE0317F6C3}"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57</a:t>
            </a:fld>
            <a:endParaRPr lang="en-US" sz="1200" dirty="0">
              <a:solidFill>
                <a:srgbClr val="000000"/>
              </a:solidFill>
              <a:ea typeface="DejaVu Sans" charset="0"/>
              <a:cs typeface="DejaVu Sans" charset="0"/>
            </a:endParaRPr>
          </a:p>
        </p:txBody>
      </p:sp>
      <p:sp>
        <p:nvSpPr>
          <p:cNvPr id="12390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88B2B93-6273-4FDA-B9E3-C2AA77E60433}"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57</a:t>
            </a:fld>
            <a:endParaRPr lang="en-US" sz="1200" dirty="0">
              <a:solidFill>
                <a:srgbClr val="000000"/>
              </a:solidFill>
              <a:ea typeface="DejaVu Sans" charset="0"/>
              <a:cs typeface="DejaVu Sans" charset="0"/>
            </a:endParaRPr>
          </a:p>
        </p:txBody>
      </p:sp>
      <p:sp>
        <p:nvSpPr>
          <p:cNvPr id="12390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391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
          <p:cNvSpPr>
            <a:spLocks noGrp="1" noChangeArrowheads="1"/>
          </p:cNvSpPr>
          <p:nvPr>
            <p:ph type="sldNum" sz="quarter"/>
          </p:nvPr>
        </p:nvSpPr>
        <p:spPr>
          <a:noFill/>
          <a:ln/>
        </p:spPr>
        <p:txBody>
          <a:bodyPr/>
          <a:lstStyle/>
          <a:p>
            <a:fld id="{633E7591-111F-41D8-9AE3-135C26022941}" type="slidenum">
              <a:rPr lang="en-US" smtClean="0">
                <a:latin typeface="Tahoma" pitchFamily="34" charset="0"/>
              </a:rPr>
              <a:pPr/>
              <a:t>58</a:t>
            </a:fld>
            <a:endParaRPr lang="en-US" smtClean="0">
              <a:latin typeface="Tahoma" pitchFamily="34" charset="0"/>
            </a:endParaRPr>
          </a:p>
        </p:txBody>
      </p:sp>
      <p:sp>
        <p:nvSpPr>
          <p:cNvPr id="124931"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D20FCB95-4FB8-4BBE-B8BB-5F5EBD788A06}"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58</a:t>
            </a:fld>
            <a:endParaRPr lang="en-US" sz="1200" dirty="0">
              <a:solidFill>
                <a:srgbClr val="000000"/>
              </a:solidFill>
              <a:ea typeface="DejaVu Sans" charset="0"/>
              <a:cs typeface="DejaVu Sans" charset="0"/>
            </a:endParaRPr>
          </a:p>
        </p:txBody>
      </p:sp>
      <p:sp>
        <p:nvSpPr>
          <p:cNvPr id="124932"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729D3FB7-4DB7-44DC-9AAB-C3F2E6158AE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58</a:t>
            </a:fld>
            <a:endParaRPr lang="en-US" sz="1200" dirty="0">
              <a:solidFill>
                <a:srgbClr val="000000"/>
              </a:solidFill>
              <a:ea typeface="DejaVu Sans" charset="0"/>
              <a:cs typeface="DejaVu Sans" charset="0"/>
            </a:endParaRPr>
          </a:p>
        </p:txBody>
      </p:sp>
      <p:sp>
        <p:nvSpPr>
          <p:cNvPr id="124933"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4934"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43000" y="685800"/>
            <a:ext cx="4572000" cy="3429000"/>
          </a:xfrm>
          <a:prstGeom prst="rect">
            <a:avLst/>
          </a:prstGeom>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AF51F6A8-1D5D-4C48-92AF-A7F3AF48B197}" type="slidenum">
              <a:rPr lang="en-US" sz="1200" b="0" smtClean="0">
                <a:solidFill>
                  <a:schemeClr val="tx1"/>
                </a:solidFill>
                <a:latin typeface="Times New Roman" pitchFamily="18" charset="0"/>
              </a:rPr>
              <a:pPr/>
              <a:t>14</a:t>
            </a:fld>
            <a:endParaRPr lang="en-US" sz="1200" b="0" smtClean="0">
              <a:solidFill>
                <a:schemeClr val="tx1"/>
              </a:solidFill>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0"/>
          <p:cNvSpPr>
            <a:spLocks noGrp="1" noChangeArrowheads="1"/>
          </p:cNvSpPr>
          <p:nvPr>
            <p:ph type="sldNum" sz="quarter"/>
          </p:nvPr>
        </p:nvSpPr>
        <p:spPr>
          <a:noFill/>
          <a:ln/>
        </p:spPr>
        <p:txBody>
          <a:bodyPr/>
          <a:lstStyle/>
          <a:p>
            <a:fld id="{17BD159E-E226-4047-A608-67C18937E71F}" type="slidenum">
              <a:rPr lang="en-US" smtClean="0">
                <a:latin typeface="Tahoma" pitchFamily="34" charset="0"/>
              </a:rPr>
              <a:pPr/>
              <a:t>59</a:t>
            </a:fld>
            <a:endParaRPr lang="en-US" smtClean="0">
              <a:latin typeface="Tahoma" pitchFamily="34" charset="0"/>
            </a:endParaRPr>
          </a:p>
        </p:txBody>
      </p:sp>
      <p:sp>
        <p:nvSpPr>
          <p:cNvPr id="12390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8175A46-6BA3-40B7-8AB3-E1DE0317F6C3}"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59</a:t>
            </a:fld>
            <a:endParaRPr lang="en-US" sz="1200" dirty="0">
              <a:solidFill>
                <a:srgbClr val="000000"/>
              </a:solidFill>
              <a:ea typeface="DejaVu Sans" charset="0"/>
              <a:cs typeface="DejaVu Sans" charset="0"/>
            </a:endParaRPr>
          </a:p>
        </p:txBody>
      </p:sp>
      <p:sp>
        <p:nvSpPr>
          <p:cNvPr id="12390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88B2B93-6273-4FDA-B9E3-C2AA77E60433}"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59</a:t>
            </a:fld>
            <a:endParaRPr lang="en-US" sz="1200" dirty="0">
              <a:solidFill>
                <a:srgbClr val="000000"/>
              </a:solidFill>
              <a:ea typeface="DejaVu Sans" charset="0"/>
              <a:cs typeface="DejaVu Sans" charset="0"/>
            </a:endParaRPr>
          </a:p>
        </p:txBody>
      </p:sp>
      <p:sp>
        <p:nvSpPr>
          <p:cNvPr id="12390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391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0"/>
          <p:cNvSpPr>
            <a:spLocks noGrp="1" noChangeArrowheads="1"/>
          </p:cNvSpPr>
          <p:nvPr>
            <p:ph type="sldNum" sz="quarter"/>
          </p:nvPr>
        </p:nvSpPr>
        <p:spPr>
          <a:noFill/>
          <a:ln/>
        </p:spPr>
        <p:txBody>
          <a:bodyPr/>
          <a:lstStyle/>
          <a:p>
            <a:fld id="{EADA128D-FE59-44E0-B20F-ABF4991329C4}" type="slidenum">
              <a:rPr lang="en-US" smtClean="0">
                <a:latin typeface="Tahoma" pitchFamily="34" charset="0"/>
              </a:rPr>
              <a:pPr/>
              <a:t>60</a:t>
            </a:fld>
            <a:endParaRPr lang="en-US" smtClean="0">
              <a:latin typeface="Tahoma" pitchFamily="34" charset="0"/>
            </a:endParaRPr>
          </a:p>
        </p:txBody>
      </p:sp>
      <p:sp>
        <p:nvSpPr>
          <p:cNvPr id="125955"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811BBDFF-7E45-47A9-A98E-B84E754E411A}"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60</a:t>
            </a:fld>
            <a:endParaRPr lang="en-US" sz="1200" dirty="0">
              <a:solidFill>
                <a:srgbClr val="000000"/>
              </a:solidFill>
              <a:ea typeface="DejaVu Sans" charset="0"/>
              <a:cs typeface="DejaVu Sans" charset="0"/>
            </a:endParaRPr>
          </a:p>
        </p:txBody>
      </p:sp>
      <p:sp>
        <p:nvSpPr>
          <p:cNvPr id="125956"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58E38B0-9929-456A-B8BA-001879445E9A}"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60</a:t>
            </a:fld>
            <a:endParaRPr lang="en-US" sz="1200" dirty="0">
              <a:solidFill>
                <a:srgbClr val="000000"/>
              </a:solidFill>
              <a:ea typeface="DejaVu Sans" charset="0"/>
              <a:cs typeface="DejaVu Sans" charset="0"/>
            </a:endParaRPr>
          </a:p>
        </p:txBody>
      </p:sp>
      <p:sp>
        <p:nvSpPr>
          <p:cNvPr id="125957"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25958"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0"/>
          <p:cNvSpPr>
            <a:spLocks noGrp="1" noChangeArrowheads="1"/>
          </p:cNvSpPr>
          <p:nvPr>
            <p:ph type="sldNum" sz="quarter"/>
          </p:nvPr>
        </p:nvSpPr>
        <p:spPr>
          <a:noFill/>
          <a:ln/>
        </p:spPr>
        <p:txBody>
          <a:bodyPr/>
          <a:lstStyle/>
          <a:p>
            <a:fld id="{24A41A6E-BA00-47EB-8291-7375316687EE}" type="slidenum">
              <a:rPr lang="en-US" smtClean="0">
                <a:latin typeface="Tahoma" pitchFamily="34" charset="0"/>
              </a:rPr>
              <a:pPr/>
              <a:t>61</a:t>
            </a:fld>
            <a:endParaRPr lang="en-US" smtClean="0">
              <a:latin typeface="Tahoma" pitchFamily="34" charset="0"/>
            </a:endParaRPr>
          </a:p>
        </p:txBody>
      </p:sp>
      <p:sp>
        <p:nvSpPr>
          <p:cNvPr id="137219"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C572300-D767-46A1-BDAE-53AA95E8FD7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61</a:t>
            </a:fld>
            <a:endParaRPr lang="en-US" sz="1200" dirty="0">
              <a:solidFill>
                <a:srgbClr val="000000"/>
              </a:solidFill>
              <a:ea typeface="DejaVu Sans" charset="0"/>
              <a:cs typeface="DejaVu Sans" charset="0"/>
            </a:endParaRPr>
          </a:p>
        </p:txBody>
      </p:sp>
      <p:sp>
        <p:nvSpPr>
          <p:cNvPr id="137220"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EA862633-0BB2-4DA0-9FAB-830DF890A1BC}"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61</a:t>
            </a:fld>
            <a:endParaRPr lang="en-US" sz="1200" dirty="0">
              <a:solidFill>
                <a:srgbClr val="000000"/>
              </a:solidFill>
              <a:ea typeface="DejaVu Sans" charset="0"/>
              <a:cs typeface="DejaVu Sans" charset="0"/>
            </a:endParaRPr>
          </a:p>
        </p:txBody>
      </p:sp>
      <p:sp>
        <p:nvSpPr>
          <p:cNvPr id="137221"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37222"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37223"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11E0D633-7566-4480-8EA6-C5E0406CB999}"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61</a:t>
            </a:fld>
            <a:endParaRPr lang="en-US" sz="1200" dirty="0">
              <a:solidFill>
                <a:srgbClr val="000000"/>
              </a:solidFill>
              <a:cs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ln/>
        </p:spPr>
        <p:txBody>
          <a:bodyPr/>
          <a:lstStyle/>
          <a:p>
            <a:fld id="{42EBEE11-DF09-4D48-8A31-A289EC05A870}" type="slidenum">
              <a:rPr lang="en-US" smtClean="0">
                <a:latin typeface="Tahoma" pitchFamily="34" charset="0"/>
              </a:rPr>
              <a:pPr/>
              <a:t>62</a:t>
            </a:fld>
            <a:endParaRPr lang="en-US" smtClean="0">
              <a:latin typeface="Tahoma" pitchFamily="34" charset="0"/>
            </a:endParaRPr>
          </a:p>
        </p:txBody>
      </p:sp>
      <p:sp>
        <p:nvSpPr>
          <p:cNvPr id="13824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B7A48864-C939-4B09-84CA-9AA1515C642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62</a:t>
            </a:fld>
            <a:endParaRPr lang="en-US" sz="1200" dirty="0">
              <a:solidFill>
                <a:srgbClr val="000000"/>
              </a:solidFill>
              <a:ea typeface="DejaVu Sans" charset="0"/>
              <a:cs typeface="DejaVu Sans" charset="0"/>
            </a:endParaRPr>
          </a:p>
        </p:txBody>
      </p:sp>
      <p:sp>
        <p:nvSpPr>
          <p:cNvPr id="13824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AABAFFF4-D190-431D-8A56-7BC2F074DAF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62</a:t>
            </a:fld>
            <a:endParaRPr lang="en-US" sz="1200" dirty="0">
              <a:solidFill>
                <a:srgbClr val="000000"/>
              </a:solidFill>
              <a:ea typeface="DejaVu Sans" charset="0"/>
              <a:cs typeface="DejaVu Sans" charset="0"/>
            </a:endParaRPr>
          </a:p>
        </p:txBody>
      </p:sp>
      <p:sp>
        <p:nvSpPr>
          <p:cNvPr id="13824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3824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3824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63C989C-DAAF-457D-8B0E-807808C759F8}"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62</a:t>
            </a:fld>
            <a:endParaRPr lang="en-US" sz="1200" dirty="0">
              <a:solidFill>
                <a:srgbClr val="000000"/>
              </a:solidFill>
              <a:cs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0"/>
          <p:cNvSpPr>
            <a:spLocks noGrp="1" noChangeArrowheads="1"/>
          </p:cNvSpPr>
          <p:nvPr>
            <p:ph type="sldNum" sz="quarter"/>
          </p:nvPr>
        </p:nvSpPr>
        <p:spPr>
          <a:noFill/>
          <a:ln/>
        </p:spPr>
        <p:txBody>
          <a:bodyPr/>
          <a:lstStyle/>
          <a:p>
            <a:fld id="{D231B9F2-1460-40DC-9DF5-C20F9B5AA2C5}" type="slidenum">
              <a:rPr lang="en-US" smtClean="0">
                <a:latin typeface="Tahoma" pitchFamily="34" charset="0"/>
              </a:rPr>
              <a:pPr/>
              <a:t>63</a:t>
            </a:fld>
            <a:endParaRPr lang="en-US" smtClean="0">
              <a:latin typeface="Tahoma" pitchFamily="34" charset="0"/>
            </a:endParaRPr>
          </a:p>
        </p:txBody>
      </p:sp>
      <p:sp>
        <p:nvSpPr>
          <p:cNvPr id="14848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4F2E3CDE-5294-4E3D-9C6D-A5A88038FBBC}"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63</a:t>
            </a:fld>
            <a:endParaRPr lang="en-US" sz="1200" dirty="0">
              <a:solidFill>
                <a:srgbClr val="000000"/>
              </a:solidFill>
              <a:ea typeface="DejaVu Sans" charset="0"/>
              <a:cs typeface="DejaVu Sans" charset="0"/>
            </a:endParaRPr>
          </a:p>
        </p:txBody>
      </p:sp>
      <p:sp>
        <p:nvSpPr>
          <p:cNvPr id="14848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AB57EFB4-20CE-433A-BF04-16855FA74C7B}"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63</a:t>
            </a:fld>
            <a:endParaRPr lang="en-US" sz="1200" dirty="0">
              <a:solidFill>
                <a:srgbClr val="000000"/>
              </a:solidFill>
              <a:ea typeface="DejaVu Sans" charset="0"/>
              <a:cs typeface="DejaVu Sans" charset="0"/>
            </a:endParaRPr>
          </a:p>
        </p:txBody>
      </p:sp>
      <p:sp>
        <p:nvSpPr>
          <p:cNvPr id="148485" name="Text Box 3"/>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CAF54530-D4D4-45B4-A556-CB3CB475136F}" type="slidenum">
              <a:rPr lang="en-US" sz="1200">
                <a:solidFill>
                  <a:srgbClr val="000000"/>
                </a:solidFill>
                <a:ea typeface="WenQuanYi Zen Hei Sharp" charset="0"/>
                <a:cs typeface="WenQuanYi Zen Hei Sharp"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63</a:t>
            </a:fld>
            <a:endParaRPr lang="en-US" sz="1200" dirty="0">
              <a:solidFill>
                <a:srgbClr val="000000"/>
              </a:solidFill>
              <a:ea typeface="WenQuanYi Zen Hei Sharp" charset="0"/>
              <a:cs typeface="WenQuanYi Zen Hei Sharp" charset="0"/>
            </a:endParaRPr>
          </a:p>
        </p:txBody>
      </p:sp>
      <p:sp>
        <p:nvSpPr>
          <p:cNvPr id="148486" name="Rectangle 4"/>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48487" name="Text Box 5"/>
          <p:cNvSpPr txBox="1">
            <a:spLocks noChangeArrowheads="1"/>
          </p:cNvSpPr>
          <p:nvPr/>
        </p:nvSpPr>
        <p:spPr bwMode="auto">
          <a:xfrm>
            <a:off x="914919" y="4344767"/>
            <a:ext cx="5029717" cy="4115191"/>
          </a:xfrm>
          <a:prstGeom prst="rect">
            <a:avLst/>
          </a:prstGeom>
          <a:noFill/>
          <a:ln w="9525">
            <a:noFill/>
            <a:round/>
            <a:headEnd/>
            <a:tailEnd/>
          </a:ln>
        </p:spPr>
        <p:txBody>
          <a:bodyPr lIns="91506" tIns="45576" rIns="91506" bIns="45576"/>
          <a:lstStyle/>
          <a:p>
            <a:pPr>
              <a:spcBef>
                <a:spcPts val="442"/>
              </a:spcBef>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r>
              <a:rPr lang="en-US" sz="1200" dirty="0">
                <a:solidFill>
                  <a:srgbClr val="000000"/>
                </a:solidFill>
                <a:latin typeface="Times New Roman" pitchFamily="18" charset="0"/>
                <a:ea typeface="WenQuanYi Zen Hei Sharp" charset="0"/>
                <a:cs typeface="WenQuanYi Zen Hei Sharp" charset="0"/>
              </a:rPr>
              <a:t>A growing area of DSS application, concepts, principles, and techniques is in agricultural production, marketing for sustainable development. For example, the DSSAT4 package, developed through financial support of USAID during the 80's and 90's, has allowed rapid assessment of several agricultural production systems around the world to facilitate decision-making at the farm and policy levels.</a:t>
            </a:r>
          </a:p>
          <a:p>
            <a:pPr>
              <a:spcBef>
                <a:spcPts val="442"/>
              </a:spcBef>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r>
              <a:rPr lang="en-US" sz="1200" dirty="0">
                <a:solidFill>
                  <a:srgbClr val="000000"/>
                </a:solidFill>
                <a:latin typeface="Times New Roman" pitchFamily="18" charset="0"/>
                <a:ea typeface="WenQuanYi Zen Hei Sharp" charset="0"/>
                <a:cs typeface="WenQuanYi Zen Hei Sharp" charset="0"/>
              </a:rPr>
              <a:t>A specific example concerns the Canadian National Railway system, which tests its equipment on a regular basis using a decision support system. A problem faced by any railroad is worn-out or defective rails, which can result in hundreds of derailments per year. Under a DSS, CN managed to decrease the incidence of derailments at the same time other companies were experiencing an increase.</a:t>
            </a:r>
          </a:p>
          <a:p>
            <a:pPr>
              <a:spcBef>
                <a:spcPts val="442"/>
              </a:spcBef>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r>
              <a:rPr lang="en-US" sz="1200" dirty="0">
                <a:solidFill>
                  <a:srgbClr val="000000"/>
                </a:solidFill>
                <a:latin typeface="Times New Roman" pitchFamily="18" charset="0"/>
                <a:ea typeface="WenQuanYi Zen Hei Sharp" charset="0"/>
                <a:cs typeface="WenQuanYi Zen Hei Sharp" charset="0"/>
              </a:rPr>
              <a:t>DSS has many applications that have already been spoken about. However, it can be used in any field where organization is necessary. Additionally, a DSS can be designed to help make decisions on the stock market, or deciding which area or segment to market a product toward. </a:t>
            </a:r>
          </a:p>
          <a:p>
            <a:pPr>
              <a:spcBef>
                <a:spcPts val="442"/>
              </a:spcBef>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endParaRPr lang="en-US" sz="1200" dirty="0">
              <a:solidFill>
                <a:srgbClr val="000000"/>
              </a:solidFill>
              <a:latin typeface="Times New Roman" pitchFamily="18" charset="0"/>
              <a:ea typeface="WenQuanYi Zen Hei Sharp" charset="0"/>
              <a:cs typeface="WenQuanYi Zen Hei Sharp"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ln/>
        </p:spPr>
        <p:txBody>
          <a:bodyPr/>
          <a:lstStyle/>
          <a:p>
            <a:fld id="{42EBEE11-DF09-4D48-8A31-A289EC05A870}" type="slidenum">
              <a:rPr lang="en-US" smtClean="0">
                <a:latin typeface="Tahoma" pitchFamily="34" charset="0"/>
              </a:rPr>
              <a:pPr/>
              <a:t>64</a:t>
            </a:fld>
            <a:endParaRPr lang="en-US" smtClean="0">
              <a:latin typeface="Tahoma" pitchFamily="34" charset="0"/>
            </a:endParaRPr>
          </a:p>
        </p:txBody>
      </p:sp>
      <p:sp>
        <p:nvSpPr>
          <p:cNvPr id="13824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B7A48864-C939-4B09-84CA-9AA1515C642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64</a:t>
            </a:fld>
            <a:endParaRPr lang="en-US" sz="1200" dirty="0">
              <a:solidFill>
                <a:srgbClr val="000000"/>
              </a:solidFill>
              <a:ea typeface="DejaVu Sans" charset="0"/>
              <a:cs typeface="DejaVu Sans" charset="0"/>
            </a:endParaRPr>
          </a:p>
        </p:txBody>
      </p:sp>
      <p:sp>
        <p:nvSpPr>
          <p:cNvPr id="13824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AABAFFF4-D190-431D-8A56-7BC2F074DAF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64</a:t>
            </a:fld>
            <a:endParaRPr lang="en-US" sz="1200" dirty="0">
              <a:solidFill>
                <a:srgbClr val="000000"/>
              </a:solidFill>
              <a:ea typeface="DejaVu Sans" charset="0"/>
              <a:cs typeface="DejaVu Sans" charset="0"/>
            </a:endParaRPr>
          </a:p>
        </p:txBody>
      </p:sp>
      <p:sp>
        <p:nvSpPr>
          <p:cNvPr id="13824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3824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3824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63C989C-DAAF-457D-8B0E-807808C759F8}"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64</a:t>
            </a:fld>
            <a:endParaRPr lang="en-US" sz="1200" dirty="0">
              <a:solidFill>
                <a:srgbClr val="000000"/>
              </a:solidFill>
              <a:cs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ln/>
        </p:spPr>
        <p:txBody>
          <a:bodyPr/>
          <a:lstStyle/>
          <a:p>
            <a:fld id="{42EBEE11-DF09-4D48-8A31-A289EC05A870}" type="slidenum">
              <a:rPr lang="en-US" smtClean="0">
                <a:latin typeface="Tahoma" pitchFamily="34" charset="0"/>
              </a:rPr>
              <a:pPr/>
              <a:t>65</a:t>
            </a:fld>
            <a:endParaRPr lang="en-US" smtClean="0">
              <a:latin typeface="Tahoma" pitchFamily="34" charset="0"/>
            </a:endParaRPr>
          </a:p>
        </p:txBody>
      </p:sp>
      <p:sp>
        <p:nvSpPr>
          <p:cNvPr id="13824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B7A48864-C939-4B09-84CA-9AA1515C642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65</a:t>
            </a:fld>
            <a:endParaRPr lang="en-US" sz="1200" dirty="0">
              <a:solidFill>
                <a:srgbClr val="000000"/>
              </a:solidFill>
              <a:ea typeface="DejaVu Sans" charset="0"/>
              <a:cs typeface="DejaVu Sans" charset="0"/>
            </a:endParaRPr>
          </a:p>
        </p:txBody>
      </p:sp>
      <p:sp>
        <p:nvSpPr>
          <p:cNvPr id="13824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AABAFFF4-D190-431D-8A56-7BC2F074DAF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65</a:t>
            </a:fld>
            <a:endParaRPr lang="en-US" sz="1200" dirty="0">
              <a:solidFill>
                <a:srgbClr val="000000"/>
              </a:solidFill>
              <a:ea typeface="DejaVu Sans" charset="0"/>
              <a:cs typeface="DejaVu Sans" charset="0"/>
            </a:endParaRPr>
          </a:p>
        </p:txBody>
      </p:sp>
      <p:sp>
        <p:nvSpPr>
          <p:cNvPr id="13824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13824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13824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263C989C-DAAF-457D-8B0E-807808C759F8}"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65</a:t>
            </a:fld>
            <a:endParaRPr lang="en-US" sz="1200" dirty="0">
              <a:solidFill>
                <a:srgbClr val="000000"/>
              </a:solidFill>
              <a:cs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52525" y="692150"/>
            <a:ext cx="4554538" cy="3416300"/>
          </a:xfrm>
          <a:prstGeom prst="rect">
            <a:avLst/>
          </a:prstGeom>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43000" y="685800"/>
            <a:ext cx="4572000" cy="3429000"/>
          </a:xfrm>
          <a:prstGeom prst="rect">
            <a:avLst/>
          </a:prstGeo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615B52BC-3ECD-47C2-B278-13DACC605E4D}" type="slidenum">
              <a:rPr lang="en-US" sz="1200" b="0" smtClean="0">
                <a:solidFill>
                  <a:schemeClr val="tx1"/>
                </a:solidFill>
                <a:latin typeface="Times New Roman" pitchFamily="18" charset="0"/>
              </a:rPr>
              <a:pPr/>
              <a:t>15</a:t>
            </a:fld>
            <a:endParaRPr lang="en-US" sz="1200" b="0" smtClean="0">
              <a:solidFill>
                <a:schemeClr val="tx1"/>
              </a:solidFill>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a:ln/>
        </p:spPr>
        <p:txBody>
          <a:bodyPr/>
          <a:lstStyle/>
          <a:p>
            <a:fld id="{A3B6BCAA-9A1D-4453-82C9-C4B20157081D}" type="slidenum">
              <a:rPr lang="en-US" smtClean="0">
                <a:latin typeface="Tahoma" pitchFamily="34" charset="0"/>
              </a:rPr>
              <a:pPr/>
              <a:t>16</a:t>
            </a:fld>
            <a:endParaRPr lang="en-US" smtClean="0">
              <a:latin typeface="Tahoma" pitchFamily="34" charset="0"/>
            </a:endParaRPr>
          </a:p>
        </p:txBody>
      </p:sp>
      <p:sp>
        <p:nvSpPr>
          <p:cNvPr id="91139"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846D5715-1C91-4777-8ECA-FEBB2F71AAA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16</a:t>
            </a:fld>
            <a:endParaRPr lang="en-US" sz="1200" dirty="0">
              <a:solidFill>
                <a:srgbClr val="000000"/>
              </a:solidFill>
              <a:ea typeface="DejaVu Sans" charset="0"/>
              <a:cs typeface="DejaVu Sans" charset="0"/>
            </a:endParaRPr>
          </a:p>
        </p:txBody>
      </p:sp>
      <p:sp>
        <p:nvSpPr>
          <p:cNvPr id="91140"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A90BD24-2FFE-41E5-86F5-E2B494BC9FE9}"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16</a:t>
            </a:fld>
            <a:endParaRPr lang="en-US" sz="1200" dirty="0">
              <a:solidFill>
                <a:srgbClr val="000000"/>
              </a:solidFill>
              <a:ea typeface="DejaVu Sans" charset="0"/>
              <a:cs typeface="DejaVu Sans" charset="0"/>
            </a:endParaRPr>
          </a:p>
        </p:txBody>
      </p:sp>
      <p:sp>
        <p:nvSpPr>
          <p:cNvPr id="91141"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1142"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0"/>
          <p:cNvSpPr>
            <a:spLocks noGrp="1" noChangeArrowheads="1"/>
          </p:cNvSpPr>
          <p:nvPr>
            <p:ph type="sldNum" sz="quarter"/>
          </p:nvPr>
        </p:nvSpPr>
        <p:spPr>
          <a:noFill/>
          <a:ln/>
        </p:spPr>
        <p:txBody>
          <a:bodyPr/>
          <a:lstStyle/>
          <a:p>
            <a:fld id="{0E0E98FB-0674-41D2-A169-F948EAF2828A}" type="slidenum">
              <a:rPr lang="en-US" smtClean="0">
                <a:latin typeface="Tahoma" pitchFamily="34" charset="0"/>
              </a:rPr>
              <a:pPr/>
              <a:t>17</a:t>
            </a:fld>
            <a:endParaRPr lang="en-US" smtClean="0">
              <a:latin typeface="Tahoma" pitchFamily="34" charset="0"/>
            </a:endParaRPr>
          </a:p>
        </p:txBody>
      </p:sp>
      <p:sp>
        <p:nvSpPr>
          <p:cNvPr id="92163"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0B7C4BB2-671A-4341-8BD4-C1690B939462}"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17</a:t>
            </a:fld>
            <a:endParaRPr lang="en-US" sz="1200" dirty="0">
              <a:solidFill>
                <a:srgbClr val="000000"/>
              </a:solidFill>
              <a:ea typeface="DejaVu Sans" charset="0"/>
              <a:cs typeface="DejaVu Sans" charset="0"/>
            </a:endParaRPr>
          </a:p>
        </p:txBody>
      </p:sp>
      <p:sp>
        <p:nvSpPr>
          <p:cNvPr id="92164"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50A8EE6D-882C-488E-9C62-9AE91DC5A864}"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17</a:t>
            </a:fld>
            <a:endParaRPr lang="en-US" sz="1200" dirty="0">
              <a:solidFill>
                <a:srgbClr val="000000"/>
              </a:solidFill>
              <a:ea typeface="DejaVu Sans" charset="0"/>
              <a:cs typeface="DejaVu Sans" charset="0"/>
            </a:endParaRPr>
          </a:p>
        </p:txBody>
      </p:sp>
      <p:sp>
        <p:nvSpPr>
          <p:cNvPr id="92165"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2166"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92167"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C2A8DFF9-3C57-4C00-BE95-D2F22194942B}"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17</a:t>
            </a:fld>
            <a:endParaRPr lang="en-US" sz="1200" dirty="0">
              <a:solidFill>
                <a:srgbClr val="000000"/>
              </a:solidFill>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a:ln/>
        </p:spPr>
        <p:txBody>
          <a:bodyPr/>
          <a:lstStyle/>
          <a:p>
            <a:fld id="{D28AD85D-F13D-4365-834A-733D42F69308}" type="slidenum">
              <a:rPr lang="en-US" smtClean="0">
                <a:latin typeface="Tahoma" pitchFamily="34" charset="0"/>
              </a:rPr>
              <a:pPr/>
              <a:t>18</a:t>
            </a:fld>
            <a:endParaRPr lang="en-US" smtClean="0">
              <a:latin typeface="Tahoma" pitchFamily="34" charset="0"/>
            </a:endParaRPr>
          </a:p>
        </p:txBody>
      </p:sp>
      <p:sp>
        <p:nvSpPr>
          <p:cNvPr id="93187" name="Text Box 1"/>
          <p:cNvSpPr txBox="1">
            <a:spLocks noChangeArrowheads="1"/>
          </p:cNvSpPr>
          <p:nvPr/>
        </p:nvSpPr>
        <p:spPr bwMode="auto">
          <a:xfrm>
            <a:off x="3886459" y="8687972"/>
            <a:ext cx="2968435" cy="452905"/>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BFF5E573-2461-4918-88CD-DCFF22C912FF}"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18</a:t>
            </a:fld>
            <a:endParaRPr lang="en-US" sz="1200" dirty="0">
              <a:solidFill>
                <a:srgbClr val="000000"/>
              </a:solidFill>
              <a:ea typeface="DejaVu Sans" charset="0"/>
              <a:cs typeface="DejaVu Sans" charset="0"/>
            </a:endParaRPr>
          </a:p>
        </p:txBody>
      </p:sp>
      <p:sp>
        <p:nvSpPr>
          <p:cNvPr id="93188" name="Text Box 2"/>
          <p:cNvSpPr txBox="1">
            <a:spLocks noChangeArrowheads="1"/>
          </p:cNvSpPr>
          <p:nvPr/>
        </p:nvSpPr>
        <p:spPr bwMode="auto">
          <a:xfrm>
            <a:off x="3886458" y="8687972"/>
            <a:ext cx="2969988" cy="454466"/>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BC633524-9D42-481B-ADAC-24A25C2B9B4B}" type="slidenum">
              <a:rPr lang="en-US" sz="1200">
                <a:solidFill>
                  <a:srgbClr val="000000"/>
                </a:solidFill>
                <a:ea typeface="DejaVu Sans" charset="0"/>
                <a:cs typeface="DejaVu Sans"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18</a:t>
            </a:fld>
            <a:endParaRPr lang="en-US" sz="1200" dirty="0">
              <a:solidFill>
                <a:srgbClr val="000000"/>
              </a:solidFill>
              <a:ea typeface="DejaVu Sans" charset="0"/>
              <a:cs typeface="DejaVu Sans" charset="0"/>
            </a:endParaRPr>
          </a:p>
        </p:txBody>
      </p:sp>
      <p:sp>
        <p:nvSpPr>
          <p:cNvPr id="93189" name="Rectangle 3"/>
          <p:cNvSpPr>
            <a:spLocks noGrp="1" noRot="1" noChangeAspect="1" noChangeArrowheads="1" noTextEdit="1"/>
          </p:cNvSpPr>
          <p:nvPr>
            <p:ph type="sldImg"/>
          </p:nvPr>
        </p:nvSpPr>
        <p:spPr>
          <a:xfrm>
            <a:off x="1144588" y="685800"/>
            <a:ext cx="4570412" cy="3429000"/>
          </a:xfrm>
          <a:prstGeom prst="rect">
            <a:avLst/>
          </a:prstGeom>
          <a:solidFill>
            <a:srgbClr val="FFFFFF"/>
          </a:solidFill>
          <a:ln/>
        </p:spPr>
      </p:sp>
      <p:sp>
        <p:nvSpPr>
          <p:cNvPr id="93190" name="Text Box 4"/>
          <p:cNvSpPr txBox="1">
            <a:spLocks noChangeArrowheads="1"/>
          </p:cNvSpPr>
          <p:nvPr/>
        </p:nvSpPr>
        <p:spPr bwMode="auto">
          <a:xfrm>
            <a:off x="914919" y="4344767"/>
            <a:ext cx="5029717" cy="4115191"/>
          </a:xfrm>
          <a:prstGeom prst="rect">
            <a:avLst/>
          </a:prstGeom>
          <a:noFill/>
          <a:ln w="9525">
            <a:noFill/>
            <a:round/>
            <a:headEnd/>
            <a:tailEnd/>
          </a:ln>
        </p:spPr>
        <p:txBody>
          <a:bodyPr wrap="none" lIns="89739" tIns="44870" rIns="89739" bIns="44870" anchor="ctr"/>
          <a:lstStyle/>
          <a:p>
            <a:endParaRPr lang="en-US">
              <a:ea typeface="WenQuanYi Zen Hei Sharp" charset="0"/>
              <a:cs typeface="WenQuanYi Zen Hei Sharp" charset="0"/>
            </a:endParaRPr>
          </a:p>
        </p:txBody>
      </p:sp>
      <p:sp>
        <p:nvSpPr>
          <p:cNvPr id="93191" name="Text Box 5"/>
          <p:cNvSpPr txBox="1">
            <a:spLocks noChangeArrowheads="1"/>
          </p:cNvSpPr>
          <p:nvPr/>
        </p:nvSpPr>
        <p:spPr bwMode="auto">
          <a:xfrm>
            <a:off x="3886459" y="8687972"/>
            <a:ext cx="2973094" cy="457590"/>
          </a:xfrm>
          <a:prstGeom prst="rect">
            <a:avLst/>
          </a:prstGeom>
          <a:noFill/>
          <a:ln w="9525">
            <a:noFill/>
            <a:round/>
            <a:headEnd/>
            <a:tailEnd/>
          </a:ln>
        </p:spPr>
        <p:txBody>
          <a:bodyPr lIns="91506" tIns="45576" rIns="91506" bIns="45576" anchor="b"/>
          <a:lstStyle/>
          <a:p>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fld id="{F6C40E39-CAD7-43B1-AC47-E619AF6A27AB}" type="slidenum">
              <a:rPr lang="en-US" sz="1200">
                <a:solidFill>
                  <a:srgbClr val="000000"/>
                </a:solidFill>
                <a:cs typeface="Arial" charset="0"/>
              </a:rPr>
              <a:pPr algn="r">
                <a:tabLst>
                  <a:tab pos="0" algn="l"/>
                  <a:tab pos="448696" algn="l"/>
                  <a:tab pos="897392" algn="l"/>
                  <a:tab pos="1346088" algn="l"/>
                  <a:tab pos="1794784" algn="l"/>
                  <a:tab pos="2243480" algn="l"/>
                  <a:tab pos="2692176" algn="l"/>
                  <a:tab pos="3140873" algn="l"/>
                  <a:tab pos="3589569" algn="l"/>
                  <a:tab pos="4038265" algn="l"/>
                  <a:tab pos="4486961" algn="l"/>
                  <a:tab pos="4935657" algn="l"/>
                  <a:tab pos="5384353" algn="l"/>
                  <a:tab pos="5833049" algn="l"/>
                  <a:tab pos="6281745" algn="l"/>
                  <a:tab pos="6730441" algn="l"/>
                  <a:tab pos="7179137" algn="l"/>
                  <a:tab pos="7627833" algn="l"/>
                  <a:tab pos="8076529" algn="l"/>
                  <a:tab pos="8525226" algn="l"/>
                  <a:tab pos="8973922" algn="l"/>
                </a:tabLst>
              </a:pPr>
              <a:t>18</a:t>
            </a:fld>
            <a:endParaRPr lang="en-US" sz="1200" dirty="0">
              <a:solidFill>
                <a:srgbClr val="000000"/>
              </a:solidFill>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4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5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endParaRPr/>
          </a:p>
        </p:txBody>
      </p:sp>
      <p:sp>
        <p:nvSpPr>
          <p:cNvPr id="2"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3"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81D1B1D1-0101-41C1-B1F1-41617121D1A1}" type="slidenum">
              <a:rPr lang="en-IN">
                <a:solidFill>
                  <a:srgbClr val="000000"/>
                </a:solidFill>
                <a:latin typeface="Calibri"/>
              </a:rPr>
              <a:pPr>
                <a:lnSpc>
                  <a:spcPct val="100000"/>
                </a:lnSpc>
              </a:pPr>
              <a:t>‹#›</a:t>
            </a:fld>
            <a:endParaRPr/>
          </a:p>
        </p:txBody>
      </p:sp>
      <p:sp>
        <p:nvSpPr>
          <p:cNvPr id="4" name="PlaceHolder 5"/>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1">
              <a:buFont typeface="Arial"/>
              <a:buChar char="–"/>
            </a:pPr>
            <a:r>
              <a:rPr lang="en-US" sz="2400">
                <a:solidFill>
                  <a:srgbClr val="000000"/>
                </a:solidFill>
                <a:latin typeface="Calibri"/>
              </a:rPr>
              <a:t>Third level</a:t>
            </a:r>
            <a:endParaRPr/>
          </a:p>
          <a:p>
            <a:pPr lvl="2">
              <a:buFont typeface="Arial"/>
              <a:buChar char="•"/>
            </a:pPr>
            <a:r>
              <a:rPr lang="en-US" sz="2000">
                <a:solidFill>
                  <a:srgbClr val="000000"/>
                </a:solidFill>
                <a:latin typeface="Calibri"/>
              </a:rPr>
              <a:t>Fourth level</a:t>
            </a:r>
            <a:endParaRPr/>
          </a:p>
          <a:p>
            <a:pPr lvl="3">
              <a:buFont typeface="Aria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0" y="0"/>
            <a:ext cx="0" cy="0"/>
          </a:xfrm>
          <a:prstGeom prst="rect">
            <a:avLst/>
          </a:prstGeom>
        </p:spPr>
        <p:txBody>
          <a:bodyPr lIns="90000" tIns="45000" rIns="90000" bIns="45000"/>
          <a:lstStyle/>
          <a:p>
            <a:pPr>
              <a:lnSpc>
                <a:spcPct val="100000"/>
              </a:lnSpc>
            </a:pPr>
            <a:endParaRPr/>
          </a:p>
        </p:txBody>
      </p:sp>
      <p:sp>
        <p:nvSpPr>
          <p:cNvPr id="40" name="PlaceHolder 4"/>
          <p:cNvSpPr>
            <a:spLocks noGrp="1"/>
          </p:cNvSpPr>
          <p:nvPr>
            <p:ph type="ftr"/>
          </p:nvPr>
        </p:nvSpPr>
        <p:spPr>
          <a:xfrm>
            <a:off x="0" y="0"/>
            <a:ext cx="0" cy="0"/>
          </a:xfrm>
          <a:prstGeom prst="rect">
            <a:avLst/>
          </a:prstGeom>
        </p:spPr>
        <p:txBody>
          <a:bodyPr lIns="90000" tIns="45000" rIns="90000" bIns="45000"/>
          <a:lstStyle/>
          <a:p>
            <a:endParaRPr/>
          </a:p>
        </p:txBody>
      </p:sp>
      <p:sp>
        <p:nvSpPr>
          <p:cNvPr id="41" name="PlaceHolder 5"/>
          <p:cNvSpPr>
            <a:spLocks noGrp="1"/>
          </p:cNvSpPr>
          <p:nvPr>
            <p:ph type="sldNum"/>
          </p:nvPr>
        </p:nvSpPr>
        <p:spPr>
          <a:xfrm>
            <a:off x="0" y="0"/>
            <a:ext cx="0" cy="0"/>
          </a:xfrm>
          <a:prstGeom prst="rect">
            <a:avLst/>
          </a:prstGeom>
        </p:spPr>
        <p:txBody>
          <a:bodyPr lIns="90000" tIns="45000" rIns="90000" bIns="45000"/>
          <a:lstStyle/>
          <a:p>
            <a:pPr>
              <a:lnSpc>
                <a:spcPct val="100000"/>
              </a:lnSpc>
            </a:pPr>
            <a:fld id="{71317111-71D1-41E1-91E1-F141B191E1A1}" type="slidenum">
              <a:rPr lang="en-IN">
                <a:solidFill>
                  <a:srgbClr val="000000"/>
                </a:solidFill>
                <a:latin typeface="Calibri"/>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hf hdr="0" ft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55" Type="http://schemas.openxmlformats.org/officeDocument/2006/relationships/image" Target="../media/image57.png"/><Relationship Id="rId63" Type="http://schemas.openxmlformats.org/officeDocument/2006/relationships/image" Target="../media/image65.png"/><Relationship Id="rId68" Type="http://schemas.openxmlformats.org/officeDocument/2006/relationships/image" Target="../media/image70.png"/><Relationship Id="rId7" Type="http://schemas.openxmlformats.org/officeDocument/2006/relationships/image" Target="../media/image9.png"/><Relationship Id="rId2" Type="http://schemas.openxmlformats.org/officeDocument/2006/relationships/notesSlide" Target="../notesSlides/notesSlide18.xml"/><Relationship Id="rId16" Type="http://schemas.openxmlformats.org/officeDocument/2006/relationships/image" Target="../media/image18.png"/><Relationship Id="rId29"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8" Type="http://schemas.openxmlformats.org/officeDocument/2006/relationships/image" Target="../media/image60.png"/><Relationship Id="rId66" Type="http://schemas.openxmlformats.org/officeDocument/2006/relationships/image" Target="../media/image68.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 Id="rId57" Type="http://schemas.openxmlformats.org/officeDocument/2006/relationships/image" Target="../media/image59.png"/><Relationship Id="rId61" Type="http://schemas.openxmlformats.org/officeDocument/2006/relationships/image" Target="../media/image63.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60" Type="http://schemas.openxmlformats.org/officeDocument/2006/relationships/image" Target="../media/image62.png"/><Relationship Id="rId65" Type="http://schemas.openxmlformats.org/officeDocument/2006/relationships/image" Target="../media/image67.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56" Type="http://schemas.openxmlformats.org/officeDocument/2006/relationships/image" Target="../media/image58.png"/><Relationship Id="rId64" Type="http://schemas.openxmlformats.org/officeDocument/2006/relationships/image" Target="../media/image66.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59" Type="http://schemas.openxmlformats.org/officeDocument/2006/relationships/image" Target="../media/image61.png"/><Relationship Id="rId67" Type="http://schemas.openxmlformats.org/officeDocument/2006/relationships/image" Target="../media/image69.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62" Type="http://schemas.openxmlformats.org/officeDocument/2006/relationships/image" Target="../media/image64.png"/></Relationships>
</file>

<file path=ppt/slides/_rels/slide28.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71.png"/><Relationship Id="rId7"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75.png"/><Relationship Id="rId4" Type="http://schemas.openxmlformats.org/officeDocument/2006/relationships/image" Target="../media/image6.png"/><Relationship Id="rId9" Type="http://schemas.openxmlformats.org/officeDocument/2006/relationships/image" Target="../media/image74.png"/></Relationships>
</file>

<file path=ppt/slides/_rels/slide2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6.png"/><Relationship Id="rId7"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8.png"/><Relationship Id="rId7"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hyperlink" Target="https://www.managementstudyhq.com/components-of-decision-support-systems.html" TargetMode="External"/><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hyperlink" Target="http://cbafaculty.org/23_BI/turban_dss9e_ch01.ppt" TargetMode="External"/><Relationship Id="rId4" Type="http://schemas.openxmlformats.org/officeDocument/2006/relationships/hyperlink" Target="https://towardsdatascience.com/zomato-bangalore-data-analysis-6ee83652890f"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cid:3287383400_2177562"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earchdatamanagement.techtarget.com/definition/data"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322FD-CCA9-4406-9618-24339941CFF9}"/>
              </a:ext>
            </a:extLst>
          </p:cNvPr>
          <p:cNvSpPr>
            <a:spLocks noGrp="1"/>
          </p:cNvSpPr>
          <p:nvPr>
            <p:ph type="ctrTitle"/>
          </p:nvPr>
        </p:nvSpPr>
        <p:spPr>
          <a:xfrm>
            <a:off x="823305" y="422731"/>
            <a:ext cx="7516836" cy="1202872"/>
          </a:xfrm>
        </p:spPr>
        <p:txBody>
          <a:bodyPr>
            <a:normAutofit/>
          </a:bodyPr>
          <a:lstStyle/>
          <a:p>
            <a:pPr>
              <a:lnSpc>
                <a:spcPct val="100000"/>
              </a:lnSpc>
            </a:pPr>
            <a:r>
              <a:rPr lang="en-IN" sz="2700" b="1" dirty="0" smtClean="0">
                <a:latin typeface="Times New Roman" panose="02020603050405020304" pitchFamily="18" charset="0"/>
                <a:cs typeface="Times New Roman" panose="02020603050405020304" pitchFamily="18" charset="0"/>
              </a:rPr>
              <a:t>           Unit II Decision Making and Support System</a:t>
            </a:r>
            <a:r>
              <a:rPr lang="en-IN" sz="2700" dirty="0">
                <a:latin typeface="Lucida Sans Typewriter" panose="020B0509030504030204" pitchFamily="49" charset="0"/>
              </a:rPr>
              <a:t/>
            </a:r>
            <a:br>
              <a:rPr lang="en-IN" sz="2700" dirty="0">
                <a:latin typeface="Lucida Sans Typewriter" panose="020B0509030504030204" pitchFamily="49" charset="0"/>
              </a:rPr>
            </a:br>
            <a:r>
              <a:rPr lang="en-IN" sz="1400" dirty="0">
                <a:latin typeface="Lucida Sans Typewriter" panose="020B0509030504030204" pitchFamily="49" charset="0"/>
              </a:rPr>
              <a:t/>
            </a:r>
            <a:br>
              <a:rPr lang="en-IN" sz="1400" dirty="0">
                <a:latin typeface="Lucida Sans Typewriter" panose="020B0509030504030204" pitchFamily="49" charset="0"/>
              </a:rPr>
            </a:br>
            <a:r>
              <a:rPr lang="en-IN" sz="1400" dirty="0" smtClean="0">
                <a:latin typeface="Lucida Sans Typewriter" panose="020B0509030504030204" pitchFamily="49" charset="0"/>
              </a:rPr>
              <a:t>		</a:t>
            </a:r>
            <a:r>
              <a:rPr lang="en-IN" sz="1800" b="1" dirty="0" smtClean="0"/>
              <a:t>Business </a:t>
            </a:r>
            <a:r>
              <a:rPr lang="en-IN" sz="1800" b="1" dirty="0"/>
              <a:t>Intelligence and Data </a:t>
            </a:r>
            <a:r>
              <a:rPr lang="en-IN" sz="1800" b="1" dirty="0" smtClean="0"/>
              <a:t>Analytics</a:t>
            </a:r>
            <a:endParaRPr lang="en-IN" sz="1800" b="1" dirty="0">
              <a:latin typeface="Lucida Sans Typewriter" panose="020B0509030504030204" pitchFamily="49" charset="0"/>
            </a:endParaRPr>
          </a:p>
        </p:txBody>
      </p:sp>
      <p:sp>
        <p:nvSpPr>
          <p:cNvPr id="3" name="Subtitle 2">
            <a:extLst>
              <a:ext uri="{FF2B5EF4-FFF2-40B4-BE49-F238E27FC236}">
                <a16:creationId xmlns="" xmlns:a16="http://schemas.microsoft.com/office/drawing/2014/main" id="{82E6DDC4-FD95-4802-92CF-9A0A66152708}"/>
              </a:ext>
            </a:extLst>
          </p:cNvPr>
          <p:cNvSpPr>
            <a:spLocks noGrp="1"/>
          </p:cNvSpPr>
          <p:nvPr>
            <p:ph type="subTitle" idx="4294967295"/>
          </p:nvPr>
        </p:nvSpPr>
        <p:spPr>
          <a:xfrm>
            <a:off x="974616" y="1930883"/>
            <a:ext cx="7214214" cy="1312936"/>
          </a:xfrm>
          <a:prstGeom prst="rect">
            <a:avLst/>
          </a:prstGeom>
        </p:spPr>
        <p:txBody>
          <a:bodyPr>
            <a:noAutofit/>
          </a:bodyPr>
          <a:lstStyle/>
          <a:p>
            <a:pPr>
              <a:lnSpc>
                <a:spcPct val="100000"/>
              </a:lnSpc>
              <a:spcBef>
                <a:spcPts val="0"/>
              </a:spcBef>
            </a:pPr>
            <a:r>
              <a:rPr lang="en-IN" dirty="0" smtClean="0">
                <a:latin typeface="Times New Roman" panose="02020603050405020304" pitchFamily="18" charset="0"/>
                <a:cs typeface="Times New Roman" panose="02020603050405020304" pitchFamily="18" charset="0"/>
              </a:rPr>
              <a:t>		Mrs. </a:t>
            </a:r>
            <a:r>
              <a:rPr lang="en-IN" dirty="0" err="1" smtClean="0">
                <a:latin typeface="Times New Roman" panose="02020603050405020304" pitchFamily="18" charset="0"/>
                <a:cs typeface="Times New Roman" panose="02020603050405020304" pitchFamily="18" charset="0"/>
              </a:rPr>
              <a:t>Madhuri</a:t>
            </a:r>
            <a:r>
              <a:rPr lang="en-IN" dirty="0" smtClean="0">
                <a:latin typeface="Times New Roman" panose="02020603050405020304" pitchFamily="18" charset="0"/>
                <a:cs typeface="Times New Roman" panose="02020603050405020304" pitchFamily="18" charset="0"/>
              </a:rPr>
              <a:t> Prashant </a:t>
            </a:r>
            <a:r>
              <a:rPr lang="en-IN" dirty="0" err="1" smtClean="0">
                <a:latin typeface="Times New Roman" panose="02020603050405020304" pitchFamily="18" charset="0"/>
                <a:cs typeface="Times New Roman" panose="02020603050405020304" pitchFamily="18" charset="0"/>
              </a:rPr>
              <a:t>Karnik</a:t>
            </a:r>
            <a:endParaRPr lang="en-IN" dirty="0" smtClean="0">
              <a:latin typeface="Times New Roman" panose="02020603050405020304" pitchFamily="18" charset="0"/>
              <a:cs typeface="Times New Roman" panose="02020603050405020304" pitchFamily="18" charset="0"/>
            </a:endParaRPr>
          </a:p>
          <a:p>
            <a:pPr>
              <a:lnSpc>
                <a:spcPct val="100000"/>
              </a:lnSpc>
              <a:spcBef>
                <a:spcPts val="0"/>
              </a:spcBef>
            </a:pPr>
            <a:endParaRPr lang="en-IN" dirty="0">
              <a:latin typeface="Times New Roman" panose="02020603050405020304" pitchFamily="18" charset="0"/>
              <a:cs typeface="Times New Roman" panose="02020603050405020304" pitchFamily="18" charset="0"/>
            </a:endParaRPr>
          </a:p>
          <a:p>
            <a:pPr>
              <a:lnSpc>
                <a:spcPct val="100000"/>
              </a:lnSpc>
              <a:spcBef>
                <a:spcPts val="0"/>
              </a:spcBef>
            </a:pPr>
            <a:r>
              <a:rPr lang="en-IN" sz="2000" b="1" dirty="0" smtClean="0">
                <a:latin typeface="Times New Roman" panose="02020603050405020304" pitchFamily="18" charset="0"/>
                <a:cs typeface="Times New Roman" panose="02020603050405020304" pitchFamily="18" charset="0"/>
              </a:rPr>
              <a:t>	Department </a:t>
            </a:r>
            <a:r>
              <a:rPr lang="en-IN" sz="2000" b="1" dirty="0">
                <a:latin typeface="Times New Roman" panose="02020603050405020304" pitchFamily="18" charset="0"/>
                <a:cs typeface="Times New Roman" panose="02020603050405020304" pitchFamily="18" charset="0"/>
              </a:rPr>
              <a:t>of Computer Engineering</a:t>
            </a:r>
          </a:p>
        </p:txBody>
      </p:sp>
      <p:sp>
        <p:nvSpPr>
          <p:cNvPr id="5" name="Subtitle 2">
            <a:extLst>
              <a:ext uri="{FF2B5EF4-FFF2-40B4-BE49-F238E27FC236}">
                <a16:creationId xmlns="" xmlns:a16="http://schemas.microsoft.com/office/drawing/2014/main" id="{82E6DDC4-FD95-4802-92CF-9A0A66152708}"/>
              </a:ext>
            </a:extLst>
          </p:cNvPr>
          <p:cNvSpPr txBox="1">
            <a:spLocks/>
          </p:cNvSpPr>
          <p:nvPr/>
        </p:nvSpPr>
        <p:spPr>
          <a:xfrm>
            <a:off x="249211" y="5361425"/>
            <a:ext cx="8645581" cy="560615"/>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605" y="3361957"/>
            <a:ext cx="1326236" cy="1999467"/>
          </a:xfrm>
          <a:prstGeom prst="rect">
            <a:avLst/>
          </a:prstGeom>
        </p:spPr>
      </p:pic>
      <p:sp>
        <p:nvSpPr>
          <p:cNvPr id="6" name="Rectangle 5"/>
          <p:cNvSpPr/>
          <p:nvPr/>
        </p:nvSpPr>
        <p:spPr>
          <a:xfrm>
            <a:off x="407052" y="5903896"/>
            <a:ext cx="8349342" cy="646331"/>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Tree>
    <p:extLst>
      <p:ext uri="{BB962C8B-B14F-4D97-AF65-F5344CB8AC3E}">
        <p14:creationId xmlns:p14="http://schemas.microsoft.com/office/powerpoint/2010/main" val="26026231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sz="3600" b="1" dirty="0" smtClean="0">
                <a:solidFill>
                  <a:srgbClr val="FF0000"/>
                </a:solidFill>
                <a:latin typeface="Times New Roman" pitchFamily="18" charset="0"/>
                <a:cs typeface="Times New Roman" pitchFamily="18" charset="0"/>
              </a:rPr>
              <a:t>Concept of Decision Support Systems</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524000"/>
            <a:ext cx="8497888" cy="4800600"/>
          </a:xfrm>
          <a:prstGeom prst="rect">
            <a:avLst/>
          </a:prstGeom>
        </p:spPr>
        <p:txBody>
          <a:bodyPr/>
          <a:lstStyle/>
          <a:p>
            <a:pPr eaLnBrk="1" hangingPunct="1">
              <a:buFont typeface="Wingdings" pitchFamily="2" charset="2"/>
              <a:buNone/>
              <a:defRPr/>
            </a:pPr>
            <a:r>
              <a:rPr lang="en-US" sz="2400" b="1" dirty="0" smtClean="0">
                <a:solidFill>
                  <a:srgbClr val="3333FF"/>
                </a:solidFill>
                <a:latin typeface="Times New Roman" pitchFamily="18" charset="0"/>
                <a:cs typeface="Times New Roman" pitchFamily="18" charset="0"/>
              </a:rPr>
              <a:t>Classical Definitions of DSS</a:t>
            </a:r>
          </a:p>
          <a:p>
            <a:pPr lvl="3" eaLnBrk="1" hangingPunct="1">
              <a:defRPr/>
            </a:pPr>
            <a:endParaRPr lang="en-US" sz="1200" dirty="0" smtClean="0">
              <a:latin typeface="Times New Roman" pitchFamily="18" charset="0"/>
              <a:cs typeface="Times New Roman" pitchFamily="18" charset="0"/>
            </a:endParaRPr>
          </a:p>
          <a:p>
            <a:pPr eaLnBrk="1" hangingPunct="1">
              <a:defRPr/>
            </a:pPr>
            <a:r>
              <a:rPr lang="en-US" sz="2400" dirty="0" smtClean="0">
                <a:latin typeface="Times New Roman" pitchFamily="18" charset="0"/>
                <a:cs typeface="Times New Roman" pitchFamily="18" charset="0"/>
              </a:rPr>
              <a:t>Interactive computer-based systems, which help decision makers utilize data and models to solve unstructured problems</a:t>
            </a:r>
            <a:r>
              <a:rPr lang="en-US" sz="28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Gorry and Scott-Morton, 1971</a:t>
            </a:r>
          </a:p>
          <a:p>
            <a:pPr algn="r" eaLnBrk="1" hangingPunct="1">
              <a:buFont typeface="Wingdings" pitchFamily="2" charset="2"/>
              <a:buNone/>
              <a:defRPr/>
            </a:pPr>
            <a:endParaRPr lang="en-US" sz="1800" dirty="0" smtClean="0">
              <a:latin typeface="Times New Roman" pitchFamily="18" charset="0"/>
              <a:cs typeface="Times New Roman" pitchFamily="18" charset="0"/>
            </a:endParaRPr>
          </a:p>
          <a:p>
            <a:pPr eaLnBrk="1" hangingPunct="1">
              <a:defRPr/>
            </a:pPr>
            <a:r>
              <a:rPr lang="en-US" sz="2400" dirty="0" smtClean="0">
                <a:latin typeface="Times New Roman" pitchFamily="18" charset="0"/>
                <a:cs typeface="Times New Roman" pitchFamily="18" charset="0"/>
              </a:rPr>
              <a:t>Decision support systems couple the intellectual resources of individuals with the capabilities of the computer to improve the quality of decisions. It is a computer-based support system for management decision makers who deal with semistructured problems                         </a:t>
            </a:r>
            <a:r>
              <a:rPr lang="en-US" sz="2000" i="1" dirty="0" smtClean="0">
                <a:latin typeface="Times New Roman" pitchFamily="18" charset="0"/>
                <a:cs typeface="Times New Roman" pitchFamily="18" charset="0"/>
              </a:rPr>
              <a:t>- Keen and Scott-Morton, 1978</a:t>
            </a:r>
            <a:endParaRPr lang="en-US" sz="2400" i="1" dirty="0" smtClean="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7421339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ctr" eaLnBrk="1" hangingPunct="1">
              <a:buClrTx/>
              <a:buFontTx/>
              <a:buNone/>
            </a:pPr>
            <a:r>
              <a:rPr lang="en-US" altLang="en-US" sz="3600" b="1">
                <a:solidFill>
                  <a:srgbClr val="333399"/>
                </a:solidFill>
              </a:rPr>
              <a:t>Structured Problems</a:t>
            </a:r>
          </a:p>
        </p:txBody>
      </p:sp>
      <p:sp>
        <p:nvSpPr>
          <p:cNvPr id="16386"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a:solidFill>
                  <a:srgbClr val="000000"/>
                </a:solidFill>
                <a:latin typeface="Times New Roman" pitchFamily="16" charset="0"/>
              </a:rPr>
              <a:t>Structured problems are repetitive and routine problems for which standard solutions exist. </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400" dirty="0">
              <a:solidFill>
                <a:srgbClr val="000000"/>
              </a:solidFill>
              <a:latin typeface="Times New Roman" pitchFamily="16" charset="0"/>
            </a:endParaRP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a:solidFill>
                  <a:srgbClr val="000000"/>
                </a:solidFill>
                <a:latin typeface="Times New Roman" pitchFamily="16" charset="0"/>
              </a:rPr>
              <a:t>Ex: finding an appropriate inventory level(current amount of stock), finding an optimal investment strategy.</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400" dirty="0">
              <a:solidFill>
                <a:srgbClr val="000000"/>
              </a:solidFill>
              <a:latin typeface="Times New Roman" pitchFamily="16" charset="0"/>
            </a:endParaRP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a:solidFill>
                  <a:srgbClr val="000000"/>
                </a:solidFill>
                <a:latin typeface="Times New Roman" pitchFamily="16" charset="0"/>
              </a:rPr>
              <a:t>Management Information System(</a:t>
            </a:r>
            <a:r>
              <a:rPr lang="en-IN" sz="2400" dirty="0">
                <a:solidFill>
                  <a:srgbClr val="000000"/>
                </a:solidFill>
                <a:latin typeface="Times New Roman" pitchFamily="16" charset="0"/>
              </a:rPr>
              <a:t>that provides managers with the tools to organize, evaluate and efficiently manage departments within an organization)</a:t>
            </a:r>
            <a:r>
              <a:rPr lang="en-US" sz="2400" dirty="0">
                <a:solidFill>
                  <a:srgbClr val="000000"/>
                </a:solidFill>
                <a:latin typeface="Times New Roman" pitchFamily="16" charset="0"/>
              </a:rPr>
              <a:t> primarily analyzes structured problems. </a:t>
            </a:r>
          </a:p>
          <a:p>
            <a:pPr marL="336550" indent="-336550">
              <a:lnSpc>
                <a:spcPct val="80000"/>
              </a:lnSpc>
              <a:spcBef>
                <a:spcPts val="700"/>
              </a:spcBef>
              <a:buClr>
                <a:srgbClr val="3333CC"/>
              </a:buClr>
              <a:buFont typeface="Times New Roman" pitchFamily="16" charset="0"/>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400" dirty="0">
              <a:solidFill>
                <a:srgbClr val="000000"/>
              </a:solidFill>
              <a:latin typeface="Times New Roman" pitchFamily="16" charset="0"/>
            </a:endParaRP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a:solidFill>
                  <a:srgbClr val="000000"/>
                </a:solidFill>
                <a:latin typeface="Times New Roman" pitchFamily="16" charset="0"/>
              </a:rPr>
              <a:t>Ex. </a:t>
            </a:r>
            <a:r>
              <a:rPr lang="en-US" sz="2400" dirty="0" err="1">
                <a:solidFill>
                  <a:srgbClr val="000000"/>
                </a:solidFill>
                <a:latin typeface="Times New Roman" pitchFamily="16" charset="0"/>
              </a:rPr>
              <a:t>DefaulterList</a:t>
            </a:r>
            <a:r>
              <a:rPr lang="en-US" sz="2400" dirty="0">
                <a:solidFill>
                  <a:srgbClr val="000000"/>
                </a:solidFill>
                <a:latin typeface="Times New Roman" pitchFamily="16" charset="0"/>
              </a:rPr>
              <a:t>, Subject choice , Lecture Planning,         </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a:solidFill>
                  <a:srgbClr val="000000"/>
                </a:solidFill>
                <a:latin typeface="Times New Roman" pitchFamily="16" charset="0"/>
              </a:rPr>
              <a:t>       implementation Etc.</a:t>
            </a:r>
          </a:p>
        </p:txBody>
      </p:sp>
    </p:spTree>
    <p:extLst>
      <p:ext uri="{BB962C8B-B14F-4D97-AF65-F5344CB8AC3E}">
        <p14:creationId xmlns:p14="http://schemas.microsoft.com/office/powerpoint/2010/main" val="35769176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additive="repl">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6386">
                                            <p:txEl>
                                              <p:pRg st="2" end="2"/>
                                            </p:txEl>
                                          </p:spTgt>
                                        </p:tgtEl>
                                        <p:attrNameLst>
                                          <p:attrName>style.visibility</p:attrName>
                                        </p:attrNameLst>
                                      </p:cBhvr>
                                      <p:to>
                                        <p:strVal val="visible"/>
                                      </p:to>
                                    </p:set>
                                    <p:animEffect transition="in" filter="blinds(horizontal)">
                                      <p:cBhvr additive="repl">
                                        <p:cTn id="12" dur="500"/>
                                        <p:tgtEl>
                                          <p:spTgt spid="163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6386">
                                            <p:txEl>
                                              <p:pRg st="4" end="4"/>
                                            </p:txEl>
                                          </p:spTgt>
                                        </p:tgtEl>
                                        <p:attrNameLst>
                                          <p:attrName>style.visibility</p:attrName>
                                        </p:attrNameLst>
                                      </p:cBhvr>
                                      <p:to>
                                        <p:strVal val="visible"/>
                                      </p:to>
                                    </p:set>
                                    <p:animEffect transition="in" filter="blinds(horizontal)">
                                      <p:cBhvr additive="repl">
                                        <p:cTn id="17" dur="500"/>
                                        <p:tgtEl>
                                          <p:spTgt spid="163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ctr" eaLnBrk="1" hangingPunct="1">
              <a:buClrTx/>
              <a:buFontTx/>
              <a:buNone/>
            </a:pPr>
            <a:r>
              <a:rPr lang="en-US" altLang="en-US" sz="3600" b="1">
                <a:solidFill>
                  <a:srgbClr val="333399"/>
                </a:solidFill>
              </a:rPr>
              <a:t>Semi-structured problems</a:t>
            </a:r>
          </a:p>
        </p:txBody>
      </p:sp>
      <p:sp>
        <p:nvSpPr>
          <p:cNvPr id="17410"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336550" indent="-336550">
              <a:lnSpc>
                <a:spcPct val="80000"/>
              </a:lnSpc>
              <a:spcBef>
                <a:spcPts val="6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dirty="0">
                <a:solidFill>
                  <a:srgbClr val="000000"/>
                </a:solidFill>
                <a:latin typeface="Times New Roman" pitchFamily="16" charset="0"/>
              </a:rPr>
              <a:t>Semi-structured problems fall between structured and unstructured problems. </a:t>
            </a:r>
          </a:p>
          <a:p>
            <a:pPr marL="338138" indent="-336550">
              <a:lnSpc>
                <a:spcPct val="80000"/>
              </a:lnSpc>
              <a:spcBef>
                <a:spcPts val="6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600" dirty="0">
              <a:solidFill>
                <a:srgbClr val="000000"/>
              </a:solidFill>
              <a:latin typeface="Times New Roman" pitchFamily="16" charset="0"/>
            </a:endParaRPr>
          </a:p>
          <a:p>
            <a:pPr marL="336550" indent="-336550">
              <a:lnSpc>
                <a:spcPct val="80000"/>
              </a:lnSpc>
              <a:spcBef>
                <a:spcPts val="6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dirty="0">
                <a:solidFill>
                  <a:srgbClr val="000000"/>
                </a:solidFill>
                <a:latin typeface="Times New Roman" pitchFamily="16" charset="0"/>
              </a:rPr>
              <a:t>Only some of the phases are structured in semi-structured problems.</a:t>
            </a:r>
          </a:p>
          <a:p>
            <a:pPr marL="338138" indent="-336550">
              <a:lnSpc>
                <a:spcPct val="80000"/>
              </a:lnSpc>
              <a:spcBef>
                <a:spcPts val="6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600" dirty="0">
              <a:solidFill>
                <a:srgbClr val="000000"/>
              </a:solidFill>
              <a:latin typeface="Times New Roman" pitchFamily="16" charset="0"/>
            </a:endParaRPr>
          </a:p>
          <a:p>
            <a:pPr marL="336550" indent="-336550">
              <a:lnSpc>
                <a:spcPct val="80000"/>
              </a:lnSpc>
              <a:spcBef>
                <a:spcPts val="6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dirty="0">
                <a:solidFill>
                  <a:srgbClr val="000000"/>
                </a:solidFill>
                <a:latin typeface="Times New Roman" pitchFamily="16" charset="0"/>
              </a:rPr>
              <a:t>It requires a combination of standard procedures and individual judgment.</a:t>
            </a:r>
          </a:p>
          <a:p>
            <a:pPr marL="338138" indent="-336550">
              <a:lnSpc>
                <a:spcPct val="80000"/>
              </a:lnSpc>
              <a:spcBef>
                <a:spcPts val="6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600" dirty="0">
              <a:solidFill>
                <a:srgbClr val="000000"/>
              </a:solidFill>
              <a:latin typeface="Times New Roman" pitchFamily="16" charset="0"/>
            </a:endParaRPr>
          </a:p>
          <a:p>
            <a:pPr marL="336550" indent="-336550">
              <a:lnSpc>
                <a:spcPct val="80000"/>
              </a:lnSpc>
              <a:spcBef>
                <a:spcPts val="6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dirty="0">
                <a:solidFill>
                  <a:srgbClr val="000000"/>
                </a:solidFill>
                <a:latin typeface="Times New Roman" pitchFamily="16" charset="0"/>
              </a:rPr>
              <a:t>Ex: annual evaluation of employees, setting marketing budgets for consumer products. </a:t>
            </a:r>
          </a:p>
        </p:txBody>
      </p:sp>
    </p:spTree>
    <p:extLst>
      <p:ext uri="{BB962C8B-B14F-4D97-AF65-F5344CB8AC3E}">
        <p14:creationId xmlns:p14="http://schemas.microsoft.com/office/powerpoint/2010/main" val="179148175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additive="repl">
                                        <p:cTn id="7" dur="500"/>
                                        <p:tgtEl>
                                          <p:spTgt spid="17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7410">
                                            <p:txEl>
                                              <p:pRg st="2" end="2"/>
                                            </p:txEl>
                                          </p:spTgt>
                                        </p:tgtEl>
                                        <p:attrNameLst>
                                          <p:attrName>style.visibility</p:attrName>
                                        </p:attrNameLst>
                                      </p:cBhvr>
                                      <p:to>
                                        <p:strVal val="visible"/>
                                      </p:to>
                                    </p:set>
                                    <p:animEffect transition="in" filter="blinds(horizontal)">
                                      <p:cBhvr additive="repl">
                                        <p:cTn id="12" dur="500"/>
                                        <p:tgtEl>
                                          <p:spTgt spid="174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7410">
                                            <p:txEl>
                                              <p:pRg st="4" end="4"/>
                                            </p:txEl>
                                          </p:spTgt>
                                        </p:tgtEl>
                                        <p:attrNameLst>
                                          <p:attrName>style.visibility</p:attrName>
                                        </p:attrNameLst>
                                      </p:cBhvr>
                                      <p:to>
                                        <p:strVal val="visible"/>
                                      </p:to>
                                    </p:set>
                                    <p:animEffect transition="in" filter="blinds(horizontal)">
                                      <p:cBhvr additive="repl">
                                        <p:cTn id="17" dur="500"/>
                                        <p:tgtEl>
                                          <p:spTgt spid="1741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7410">
                                            <p:txEl>
                                              <p:pRg st="6" end="6"/>
                                            </p:txEl>
                                          </p:spTgt>
                                        </p:tgtEl>
                                        <p:attrNameLst>
                                          <p:attrName>style.visibility</p:attrName>
                                        </p:attrNameLst>
                                      </p:cBhvr>
                                      <p:to>
                                        <p:strVal val="visible"/>
                                      </p:to>
                                    </p:set>
                                    <p:animEffect transition="in" filter="blinds(horizontal)">
                                      <p:cBhvr additive="repl">
                                        <p:cTn id="22"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bg1"/>
                </a:solidFill>
                <a:latin typeface="Tahoma" pitchFamily="34" charset="0"/>
                <a:ea typeface="WenQuanYi Zen Hei Sharp" charset="0"/>
                <a:cs typeface="WenQuanYi Zen Hei Sharp" charset="0"/>
              </a:defRPr>
            </a:lvl9pPr>
          </a:lstStyle>
          <a:p>
            <a:pPr algn="ctr" eaLnBrk="1" hangingPunct="1">
              <a:buClrTx/>
              <a:buFontTx/>
              <a:buNone/>
            </a:pPr>
            <a:r>
              <a:rPr lang="en-US" altLang="en-US" sz="3600" b="1">
                <a:solidFill>
                  <a:srgbClr val="333399"/>
                </a:solidFill>
              </a:rPr>
              <a:t>Unstructured problems</a:t>
            </a:r>
          </a:p>
        </p:txBody>
      </p:sp>
      <p:sp>
        <p:nvSpPr>
          <p:cNvPr id="18434"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336550" indent="-336550">
              <a:lnSpc>
                <a:spcPct val="80000"/>
              </a:lnSpc>
              <a:spcBef>
                <a:spcPts val="6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b="1" dirty="0">
                <a:solidFill>
                  <a:srgbClr val="000000"/>
                </a:solidFill>
                <a:latin typeface="Times New Roman" pitchFamily="16" charset="0"/>
              </a:rPr>
              <a:t>Unstructured problems are novel and non-routine, complex.</a:t>
            </a:r>
          </a:p>
          <a:p>
            <a:pPr marL="338138" indent="-336550">
              <a:lnSpc>
                <a:spcPct val="80000"/>
              </a:lnSpc>
              <a:spcBef>
                <a:spcPts val="6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600" b="1" dirty="0">
              <a:solidFill>
                <a:srgbClr val="000000"/>
              </a:solidFill>
              <a:latin typeface="Times New Roman" pitchFamily="16" charset="0"/>
            </a:endParaRPr>
          </a:p>
          <a:p>
            <a:pPr marL="336550" indent="-336550">
              <a:lnSpc>
                <a:spcPct val="80000"/>
              </a:lnSpc>
              <a:spcBef>
                <a:spcPts val="6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b="1" dirty="0">
                <a:solidFill>
                  <a:srgbClr val="000000"/>
                </a:solidFill>
                <a:latin typeface="Times New Roman" pitchFamily="16" charset="0"/>
              </a:rPr>
              <a:t>For unstructured problems we cannot specify some procedures to make a decision.</a:t>
            </a:r>
          </a:p>
          <a:p>
            <a:pPr marL="338138" indent="-336550">
              <a:lnSpc>
                <a:spcPct val="80000"/>
              </a:lnSpc>
              <a:spcBef>
                <a:spcPts val="6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600" b="1" dirty="0">
              <a:solidFill>
                <a:srgbClr val="000000"/>
              </a:solidFill>
              <a:latin typeface="Times New Roman" pitchFamily="16" charset="0"/>
            </a:endParaRPr>
          </a:p>
          <a:p>
            <a:pPr marL="336550" indent="-336550">
              <a:lnSpc>
                <a:spcPct val="80000"/>
              </a:lnSpc>
              <a:spcBef>
                <a:spcPts val="6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b="1" dirty="0">
                <a:solidFill>
                  <a:srgbClr val="000000"/>
                </a:solidFill>
                <a:latin typeface="Times New Roman" pitchFamily="16" charset="0"/>
              </a:rPr>
              <a:t>Ex: expanding the business, moving operations to foreign countries. </a:t>
            </a:r>
          </a:p>
          <a:p>
            <a:pPr marL="338138" indent="-336550">
              <a:lnSpc>
                <a:spcPct val="80000"/>
              </a:lnSpc>
              <a:spcBef>
                <a:spcPts val="6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b="1" dirty="0">
                <a:solidFill>
                  <a:srgbClr val="000000"/>
                </a:solidFill>
                <a:latin typeface="Times New Roman" pitchFamily="16" charset="0"/>
              </a:rPr>
              <a:t> </a:t>
            </a:r>
          </a:p>
        </p:txBody>
      </p:sp>
    </p:spTree>
    <p:extLst>
      <p:ext uri="{BB962C8B-B14F-4D97-AF65-F5344CB8AC3E}">
        <p14:creationId xmlns:p14="http://schemas.microsoft.com/office/powerpoint/2010/main" val="270342447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additive="repl">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8434">
                                            <p:txEl>
                                              <p:pRg st="2" end="2"/>
                                            </p:txEl>
                                          </p:spTgt>
                                        </p:tgtEl>
                                        <p:attrNameLst>
                                          <p:attrName>style.visibility</p:attrName>
                                        </p:attrNameLst>
                                      </p:cBhvr>
                                      <p:to>
                                        <p:strVal val="visible"/>
                                      </p:to>
                                    </p:set>
                                    <p:animEffect transition="in" filter="blinds(horizontal)">
                                      <p:cBhvr additive="repl">
                                        <p:cTn id="12" dur="500"/>
                                        <p:tgtEl>
                                          <p:spTgt spid="184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8434">
                                            <p:txEl>
                                              <p:pRg st="4" end="4"/>
                                            </p:txEl>
                                          </p:spTgt>
                                        </p:tgtEl>
                                        <p:attrNameLst>
                                          <p:attrName>style.visibility</p:attrName>
                                        </p:attrNameLst>
                                      </p:cBhvr>
                                      <p:to>
                                        <p:strVal val="visible"/>
                                      </p:to>
                                    </p:set>
                                    <p:animEffect transition="in" filter="blinds(horizontal)">
                                      <p:cBhvr additive="repl">
                                        <p:cTn id="17" dur="500"/>
                                        <p:tgtEl>
                                          <p:spTgt spid="1843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8434">
                                            <p:txEl>
                                              <p:pRg st="5" end="5"/>
                                            </p:txEl>
                                          </p:spTgt>
                                        </p:tgtEl>
                                        <p:attrNameLst>
                                          <p:attrName>style.visibility</p:attrName>
                                        </p:attrNameLst>
                                      </p:cBhvr>
                                      <p:to>
                                        <p:strVal val="visible"/>
                                      </p:to>
                                    </p:set>
                                    <p:animEffect transition="in" filter="blinds(horizontal)">
                                      <p:cBhvr additive="repl">
                                        <p:cTn id="22" dur="500"/>
                                        <p:tgtEl>
                                          <p:spTgt spid="184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 Decision Support Framework</a:t>
            </a:r>
            <a:br>
              <a:rPr lang="en-US" dirty="0" smtClean="0"/>
            </a:br>
            <a:r>
              <a:rPr lang="en-US" sz="2400" dirty="0" smtClean="0"/>
              <a:t>                                (by Gory and Scott-Morten, 1971)</a:t>
            </a:r>
            <a:endParaRPr lang="en-US" sz="2400" dirty="0"/>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524000"/>
            <a:ext cx="80105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0481277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Simon’s Decision-Making Process</a:t>
            </a:r>
            <a:endParaRPr lang="en-US" dirty="0"/>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3" y="1525588"/>
            <a:ext cx="6415087"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53200"/>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2262581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0" y="6400800"/>
            <a:ext cx="1905000" cy="457200"/>
          </a:xfrm>
          <a:prstGeom prst="rect">
            <a:avLst/>
          </a:prstGeom>
          <a:noFill/>
          <a:ln w="9525">
            <a:noFill/>
            <a:round/>
            <a:headEnd/>
            <a:tailEnd/>
          </a:ln>
        </p:spPr>
        <p:txBody>
          <a:bodyPr wrap="none" anchor="ctr"/>
          <a:lstStyle/>
          <a:p>
            <a:endParaRPr lang="en-US"/>
          </a:p>
        </p:txBody>
      </p:sp>
      <p:sp>
        <p:nvSpPr>
          <p:cNvPr id="18435" name="Text Box 2"/>
          <p:cNvSpPr txBox="1">
            <a:spLocks noChangeArrowheads="1"/>
          </p:cNvSpPr>
          <p:nvPr/>
        </p:nvSpPr>
        <p:spPr bwMode="auto">
          <a:xfrm>
            <a:off x="3276600" y="6477000"/>
            <a:ext cx="2895600" cy="381000"/>
          </a:xfrm>
          <a:prstGeom prst="rect">
            <a:avLst/>
          </a:prstGeom>
          <a:noFill/>
          <a:ln w="9525">
            <a:noFill/>
            <a:round/>
            <a:headEnd/>
            <a:tailEnd/>
          </a:ln>
        </p:spPr>
        <p:txBody>
          <a:bodyPr wrap="none" anchor="ctr"/>
          <a:lstStyle/>
          <a:p>
            <a:endParaRPr lang="en-US"/>
          </a:p>
        </p:txBody>
      </p:sp>
      <p:sp>
        <p:nvSpPr>
          <p:cNvPr id="18436" name="Text Box 3"/>
          <p:cNvSpPr txBox="1">
            <a:spLocks noChangeArrowheads="1"/>
          </p:cNvSpPr>
          <p:nvPr/>
        </p:nvSpPr>
        <p:spPr bwMode="auto">
          <a:xfrm>
            <a:off x="7239000" y="6400800"/>
            <a:ext cx="19050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01D2741-560B-4C3C-9C4D-FA85F16C983E}" type="slidenum">
              <a:rPr lang="en-US" sz="1400">
                <a:solidFill>
                  <a:srgbClr val="000000"/>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400">
              <a:solidFill>
                <a:srgbClr val="000000"/>
              </a:solidFill>
            </a:endParaRPr>
          </a:p>
        </p:txBody>
      </p:sp>
      <p:sp>
        <p:nvSpPr>
          <p:cNvPr id="19460" name="Text Box 4"/>
          <p:cNvSpPr txBox="1">
            <a:spLocks noChangeArrowheads="1"/>
          </p:cNvSpPr>
          <p:nvPr/>
        </p:nvSpPr>
        <p:spPr bwMode="auto">
          <a:xfrm>
            <a:off x="228600" y="1447800"/>
            <a:ext cx="8610600" cy="5105400"/>
          </a:xfrm>
          <a:prstGeom prst="rect">
            <a:avLst/>
          </a:prstGeom>
          <a:noFill/>
          <a:ln w="9525" cap="flat">
            <a:noFill/>
            <a:round/>
            <a:headEnd/>
            <a:tailEnd/>
          </a:ln>
          <a:effectLst/>
        </p:spPr>
        <p:txBody>
          <a:bodyPr lIns="90000" tIns="46800" rIns="90000" bIns="46800"/>
          <a:lstStyle/>
          <a:p>
            <a:pPr marL="341313" indent="-336550">
              <a:lnSpc>
                <a:spcPct val="80000"/>
              </a:lnSpc>
              <a:spcBef>
                <a:spcPts val="8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endParaRPr lang="en-US" sz="4500" b="1" dirty="0">
              <a:solidFill>
                <a:srgbClr val="FF0000"/>
              </a:solidFill>
              <a:latin typeface="Times New Roman" pitchFamily="16" charset="0"/>
            </a:endParaRPr>
          </a:p>
          <a:p>
            <a:pPr marL="341313" indent="-336550">
              <a:lnSpc>
                <a:spcPct val="80000"/>
              </a:lnSpc>
              <a:spcBef>
                <a:spcPts val="8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endParaRPr lang="en-US" sz="4500" b="1" dirty="0">
              <a:solidFill>
                <a:srgbClr val="FF0000"/>
              </a:solidFill>
              <a:latin typeface="Times New Roman" pitchFamily="16" charset="0"/>
            </a:endParaRPr>
          </a:p>
          <a:p>
            <a:pPr marL="339725" indent="-338138">
              <a:lnSpc>
                <a:spcPct val="80000"/>
              </a:lnSpc>
              <a:spcBef>
                <a:spcPts val="800"/>
              </a:spcBef>
              <a:buClr>
                <a:srgbClr val="3333CC"/>
              </a:buCl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r>
              <a:rPr lang="en-US" sz="4500" b="1" dirty="0" smtClean="0">
                <a:solidFill>
                  <a:srgbClr val="FF0000"/>
                </a:solidFill>
                <a:latin typeface="Times New Roman" pitchFamily="16" charset="0"/>
              </a:rPr>
              <a:t>Why </a:t>
            </a:r>
            <a:r>
              <a:rPr lang="en-US" sz="4500" b="1" dirty="0">
                <a:solidFill>
                  <a:srgbClr val="FF0000"/>
                </a:solidFill>
                <a:latin typeface="Times New Roman" pitchFamily="16" charset="0"/>
              </a:rPr>
              <a:t>Decision </a:t>
            </a:r>
            <a:r>
              <a:rPr lang="en-US" sz="4500" b="1" dirty="0" smtClean="0">
                <a:solidFill>
                  <a:srgbClr val="FF0000"/>
                </a:solidFill>
                <a:latin typeface="Times New Roman" pitchFamily="16" charset="0"/>
              </a:rPr>
              <a:t>Support System</a:t>
            </a:r>
            <a:r>
              <a:rPr lang="en-US" sz="4500" b="1" dirty="0">
                <a:solidFill>
                  <a:srgbClr val="FF0000"/>
                </a:solidFill>
                <a:latin typeface="Times New Roman" pitchFamily="16" charset="0"/>
              </a:rPr>
              <a:t>?</a:t>
            </a:r>
          </a:p>
        </p:txBody>
      </p:sp>
      <p:sp>
        <p:nvSpPr>
          <p:cNvPr id="18438" name="Text Box 5"/>
          <p:cNvSpPr txBox="1">
            <a:spLocks noChangeArrowheads="1"/>
          </p:cNvSpPr>
          <p:nvPr/>
        </p:nvSpPr>
        <p:spPr bwMode="auto">
          <a:xfrm>
            <a:off x="762000" y="225425"/>
            <a:ext cx="7716838" cy="855663"/>
          </a:xfrm>
          <a:prstGeom prst="rect">
            <a:avLst/>
          </a:prstGeom>
          <a:noFill/>
          <a:ln w="9525">
            <a:noFill/>
            <a:round/>
            <a:headEnd/>
            <a:tailEnd/>
          </a:ln>
        </p:spPr>
        <p:txBody>
          <a:bodyPr wrap="none" anchor="ctr"/>
          <a:lstStyle/>
          <a:p>
            <a:endParaRPr lang="en-US"/>
          </a:p>
        </p:txBody>
      </p:sp>
      <p:sp>
        <p:nvSpPr>
          <p:cNvPr id="7" name="Rectangle 6"/>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39763" y="457200"/>
            <a:ext cx="7716837"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333399"/>
                </a:solidFill>
              </a:rPr>
              <a:t>Changing Business Environment</a:t>
            </a:r>
          </a:p>
        </p:txBody>
      </p:sp>
      <p:sp>
        <p:nvSpPr>
          <p:cNvPr id="19459" name="Text Box 2"/>
          <p:cNvSpPr txBox="1">
            <a:spLocks noChangeArrowheads="1"/>
          </p:cNvSpPr>
          <p:nvPr/>
        </p:nvSpPr>
        <p:spPr bwMode="auto">
          <a:xfrm>
            <a:off x="381000" y="1447800"/>
            <a:ext cx="8458200" cy="5105400"/>
          </a:xfrm>
          <a:prstGeom prst="rect">
            <a:avLst/>
          </a:prstGeom>
          <a:noFill/>
          <a:ln w="9525">
            <a:noFill/>
            <a:round/>
            <a:headEnd/>
            <a:tailEnd/>
          </a:ln>
        </p:spPr>
        <p:txBody>
          <a:bodyPr lIns="90000" tIns="46800" rIns="90000" bIns="46800"/>
          <a:lstStyle/>
          <a:p>
            <a:pPr marL="336550" indent="-336550">
              <a:lnSpc>
                <a:spcPct val="8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dirty="0">
                <a:solidFill>
                  <a:srgbClr val="000000"/>
                </a:solidFill>
                <a:latin typeface="Times New Roman" pitchFamily="18" charset="0"/>
              </a:rPr>
              <a:t>Companies are moving aggressively to computerized support of their operations =&gt; Business </a:t>
            </a:r>
            <a:r>
              <a:rPr lang="en-US" sz="2400" b="1" dirty="0" smtClean="0">
                <a:solidFill>
                  <a:srgbClr val="000000"/>
                </a:solidFill>
                <a:latin typeface="Times New Roman" pitchFamily="18" charset="0"/>
              </a:rPr>
              <a:t>Intelligence</a:t>
            </a:r>
          </a:p>
          <a:p>
            <a:pPr marL="336550" indent="-336550">
              <a:lnSpc>
                <a:spcPct val="8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b="1" dirty="0" smtClean="0">
              <a:solidFill>
                <a:srgbClr val="000000"/>
              </a:solidFill>
              <a:latin typeface="Times New Roman" pitchFamily="18" charset="0"/>
            </a:endParaRPr>
          </a:p>
          <a:p>
            <a:pPr marL="336550" indent="-336550">
              <a:lnSpc>
                <a:spcPct val="80000"/>
              </a:lnSpc>
              <a:spcBef>
                <a:spcPts val="700"/>
              </a:spcBef>
              <a:buClr>
                <a:srgbClr val="3333CC"/>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b="1" dirty="0">
              <a:solidFill>
                <a:srgbClr val="000000"/>
              </a:solidFill>
              <a:latin typeface="Times New Roman" pitchFamily="18" charset="0"/>
            </a:endParaRPr>
          </a:p>
          <a:p>
            <a:pPr marL="336550" indent="-336550">
              <a:lnSpc>
                <a:spcPct val="8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dirty="0">
                <a:solidFill>
                  <a:srgbClr val="000000"/>
                </a:solidFill>
                <a:latin typeface="Times New Roman" pitchFamily="18" charset="0"/>
              </a:rPr>
              <a:t>Business Pressures–Responses–Support Model</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FF3300"/>
                </a:solidFill>
              </a:rPr>
              <a:t>Business pressures </a:t>
            </a:r>
            <a:r>
              <a:rPr lang="en-US" sz="1900" dirty="0">
                <a:solidFill>
                  <a:srgbClr val="000000"/>
                </a:solidFill>
              </a:rPr>
              <a:t>result of today's competitive business climate</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FF3300"/>
                </a:solidFill>
              </a:rPr>
              <a:t>Responses</a:t>
            </a:r>
            <a:r>
              <a:rPr lang="en-US" sz="1900" dirty="0">
                <a:solidFill>
                  <a:srgbClr val="000000"/>
                </a:solidFill>
              </a:rPr>
              <a:t> to oppose(answer) the pressures </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FF3300"/>
                </a:solidFill>
              </a:rPr>
              <a:t>Support</a:t>
            </a:r>
            <a:r>
              <a:rPr lang="en-US" sz="1900" dirty="0">
                <a:solidFill>
                  <a:srgbClr val="000000"/>
                </a:solidFill>
              </a:rPr>
              <a:t> to better facilitate the process </a:t>
            </a:r>
          </a:p>
        </p:txBody>
      </p:sp>
      <p:sp>
        <p:nvSpPr>
          <p:cNvPr id="4" name="Rectangle 3"/>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 y="228600"/>
            <a:ext cx="7716838" cy="12954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333399"/>
                </a:solidFill>
                <a:latin typeface="Times New Roman" pitchFamily="18" charset="0"/>
                <a:cs typeface="Times New Roman" pitchFamily="18" charset="0"/>
              </a:rPr>
              <a:t>Business Pressures–Responses–Support Model</a:t>
            </a:r>
          </a:p>
        </p:txBody>
      </p:sp>
      <p:pic>
        <p:nvPicPr>
          <p:cNvPr id="20483" name="Picture 2"/>
          <p:cNvPicPr>
            <a:picLocks noChangeAspect="1" noChangeArrowheads="1"/>
          </p:cNvPicPr>
          <p:nvPr/>
        </p:nvPicPr>
        <p:blipFill>
          <a:blip r:embed="rId3"/>
          <a:srcRect/>
          <a:stretch>
            <a:fillRect/>
          </a:stretch>
        </p:blipFill>
        <p:spPr bwMode="auto">
          <a:xfrm>
            <a:off x="609600" y="1828800"/>
            <a:ext cx="8234363" cy="4419600"/>
          </a:xfrm>
          <a:prstGeom prst="rect">
            <a:avLst/>
          </a:prstGeom>
          <a:noFill/>
          <a:ln w="9525">
            <a:noFill/>
            <a:round/>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The Business Environment </a:t>
            </a:r>
          </a:p>
        </p:txBody>
      </p:sp>
      <p:sp>
        <p:nvSpPr>
          <p:cNvPr id="21507" name="Text Box 2"/>
          <p:cNvSpPr txBox="1">
            <a:spLocks noChangeArrowheads="1"/>
          </p:cNvSpPr>
          <p:nvPr/>
        </p:nvSpPr>
        <p:spPr bwMode="auto">
          <a:xfrm>
            <a:off x="381000" y="1447800"/>
            <a:ext cx="8458200" cy="5105400"/>
          </a:xfrm>
          <a:prstGeom prst="rect">
            <a:avLst/>
          </a:prstGeom>
          <a:noFill/>
          <a:ln w="9525">
            <a:noFill/>
            <a:round/>
            <a:headEnd/>
            <a:tailEnd/>
          </a:ln>
        </p:spPr>
        <p:txBody>
          <a:bodyPr lIns="90000" tIns="46800" rIns="90000" bIns="46800"/>
          <a:lstStyle/>
          <a:p>
            <a:pPr marL="336550" indent="-336550">
              <a:lnSpc>
                <a:spcPct val="8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dirty="0">
                <a:solidFill>
                  <a:srgbClr val="000000"/>
                </a:solidFill>
                <a:latin typeface="Times New Roman" pitchFamily="18" charset="0"/>
              </a:rPr>
              <a:t>The environment in which organizations operate today is becoming more and more complex, creating: </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opportunities, and</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problems</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Example: </a:t>
            </a:r>
            <a:r>
              <a:rPr lang="en-US" sz="1900" dirty="0" smtClean="0">
                <a:solidFill>
                  <a:srgbClr val="000000"/>
                </a:solidFill>
              </a:rPr>
              <a:t>globalization</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900" dirty="0" smtClean="0">
              <a:solidFill>
                <a:srgbClr val="000000"/>
              </a:solidFill>
            </a:endParaRPr>
          </a:p>
          <a:p>
            <a:pPr marL="736600" lvl="1" indent="-279400">
              <a:lnSpc>
                <a:spcPct val="80000"/>
              </a:lnSpc>
              <a:spcBef>
                <a:spcPts val="600"/>
              </a:spcBef>
              <a:buClr>
                <a:srgbClr val="FF0000"/>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1900" dirty="0">
              <a:solidFill>
                <a:srgbClr val="000000"/>
              </a:solidFill>
            </a:endParaRPr>
          </a:p>
          <a:p>
            <a:pPr marL="336550" indent="-336550">
              <a:lnSpc>
                <a:spcPct val="8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dirty="0">
                <a:solidFill>
                  <a:srgbClr val="000000"/>
                </a:solidFill>
                <a:latin typeface="Times New Roman" pitchFamily="18" charset="0"/>
              </a:rPr>
              <a:t>Business environment factors: </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markets, consumer demands, technology, and societal…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228600" y="2130480"/>
            <a:ext cx="8686440" cy="3051120"/>
          </a:xfrm>
          <a:prstGeom prst="rect">
            <a:avLst/>
          </a:prstGeom>
        </p:spPr>
        <p:txBody>
          <a:bodyPr anchor="ctr"/>
          <a:lstStyle/>
          <a:p>
            <a:pPr algn="ctr">
              <a:lnSpc>
                <a:spcPct val="100000"/>
              </a:lnSpc>
            </a:pPr>
            <a:r>
              <a:rPr lang="en-US" sz="5400" b="1" dirty="0">
                <a:solidFill>
                  <a:srgbClr val="FF0000"/>
                </a:solidFill>
                <a:latin typeface="Times New Roman"/>
              </a:rPr>
              <a:t>Unit </a:t>
            </a:r>
            <a:r>
              <a:rPr lang="en-US" sz="5400" b="1" dirty="0" smtClean="0">
                <a:solidFill>
                  <a:srgbClr val="FF0000"/>
                </a:solidFill>
                <a:latin typeface="Times New Roman"/>
              </a:rPr>
              <a:t>II</a:t>
            </a:r>
            <a:r>
              <a:rPr lang="en-US" sz="5400" b="1" dirty="0">
                <a:solidFill>
                  <a:srgbClr val="FF0000"/>
                </a:solidFill>
                <a:latin typeface="Times New Roman"/>
              </a:rPr>
              <a:t>
</a:t>
            </a:r>
            <a:r>
              <a:rPr lang="en-IN" sz="5400" b="1" dirty="0">
                <a:solidFill>
                  <a:srgbClr val="FF0000"/>
                </a:solidFill>
                <a:latin typeface="Times New Roman" pitchFamily="18" charset="0"/>
                <a:cs typeface="Times New Roman" pitchFamily="18" charset="0"/>
              </a:rPr>
              <a:t>Decision Making and Support System</a:t>
            </a:r>
            <a:endParaRPr dirty="0">
              <a:solidFill>
                <a:srgbClr val="FF0000"/>
              </a:solidFill>
              <a:latin typeface="Times New Roman" pitchFamily="18" charset="0"/>
              <a:cs typeface="Times New Roman" pitchFamily="18" charset="0"/>
            </a:endParaRPr>
          </a:p>
        </p:txBody>
      </p:sp>
      <p:sp>
        <p:nvSpPr>
          <p:cNvPr id="191" name="TextShape 2"/>
          <p:cNvSpPr txBox="1"/>
          <p:nvPr/>
        </p:nvSpPr>
        <p:spPr>
          <a:xfrm>
            <a:off x="0" y="0"/>
            <a:ext cx="0" cy="0"/>
          </a:xfrm>
          <a:prstGeom prst="rect">
            <a:avLst/>
          </a:prstGeom>
        </p:spPr>
        <p:txBody>
          <a:bodyPr lIns="90000" tIns="45000" rIns="90000" bIns="45000"/>
          <a:lstStyle/>
          <a:p>
            <a:pPr>
              <a:lnSpc>
                <a:spcPct val="100000"/>
              </a:lnSpc>
            </a:pPr>
            <a:fld id="{3171D191-71F1-4161-91D1-C1B1D1E1F151}" type="slidenum">
              <a:rPr lang="en-IN">
                <a:solidFill>
                  <a:srgbClr val="000000"/>
                </a:solidFill>
                <a:latin typeface="Calibri"/>
              </a:rPr>
              <a:pPr>
                <a:lnSpc>
                  <a:spcPct val="100000"/>
                </a:lnSpc>
              </a:pPr>
              <a:t>2</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Organizational Responses</a:t>
            </a:r>
          </a:p>
        </p:txBody>
      </p:sp>
      <p:sp>
        <p:nvSpPr>
          <p:cNvPr id="23555" name="Text Box 2"/>
          <p:cNvSpPr txBox="1">
            <a:spLocks noChangeArrowheads="1"/>
          </p:cNvSpPr>
          <p:nvPr/>
        </p:nvSpPr>
        <p:spPr bwMode="auto">
          <a:xfrm>
            <a:off x="381000" y="1447800"/>
            <a:ext cx="8458200" cy="5105400"/>
          </a:xfrm>
          <a:prstGeom prst="rect">
            <a:avLst/>
          </a:prstGeom>
          <a:noFill/>
          <a:ln w="9525">
            <a:noFill/>
            <a:round/>
            <a:headEnd/>
            <a:tailEnd/>
          </a:ln>
        </p:spPr>
        <p:txBody>
          <a:bodyPr lIns="90000" tIns="46800" rIns="90000" bIns="46800"/>
          <a:lstStyle/>
          <a:p>
            <a:pPr marL="336550" indent="-336550">
              <a:lnSpc>
                <a:spcPct val="80000"/>
              </a:lnSpc>
              <a:spcBef>
                <a:spcPts val="55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b="1" dirty="0">
                <a:solidFill>
                  <a:srgbClr val="000000"/>
                </a:solidFill>
                <a:latin typeface="Times New Roman" pitchFamily="18" charset="0"/>
              </a:rPr>
              <a:t>Be Reactive, Anticipate(Expressive), Adaptive, and </a:t>
            </a:r>
            <a:r>
              <a:rPr lang="en-US" sz="2200" b="1" dirty="0" smtClean="0">
                <a:solidFill>
                  <a:srgbClr val="000000"/>
                </a:solidFill>
                <a:latin typeface="Times New Roman" pitchFamily="18" charset="0"/>
              </a:rPr>
              <a:t>practical</a:t>
            </a:r>
          </a:p>
          <a:p>
            <a:pPr marL="336550" indent="-336550">
              <a:lnSpc>
                <a:spcPct val="80000"/>
              </a:lnSpc>
              <a:spcBef>
                <a:spcPts val="550"/>
              </a:spcBef>
              <a:buClr>
                <a:srgbClr val="3333CC"/>
              </a:buCl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200" b="1" dirty="0">
              <a:solidFill>
                <a:srgbClr val="000000"/>
              </a:solidFill>
              <a:latin typeface="Times New Roman" pitchFamily="18" charset="0"/>
            </a:endParaRPr>
          </a:p>
          <a:p>
            <a:pPr marL="336550" indent="-336550">
              <a:lnSpc>
                <a:spcPct val="80000"/>
              </a:lnSpc>
              <a:spcBef>
                <a:spcPts val="55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b="1" dirty="0">
                <a:solidFill>
                  <a:srgbClr val="000000"/>
                </a:solidFill>
                <a:latin typeface="Times New Roman" pitchFamily="18" charset="0"/>
              </a:rPr>
              <a:t>Managers may take actions, such as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Employ calculated planning</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Use new and innovative business models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Restructure business processes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Participate in business alliances(agreement between multiple businesses)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Improve corporate information systems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Improve partnership relationships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Encourage innovation and creativity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Managers actions, continued</a:t>
            </a:r>
          </a:p>
        </p:txBody>
      </p:sp>
      <p:sp>
        <p:nvSpPr>
          <p:cNvPr id="24579" name="Text Box 2"/>
          <p:cNvSpPr txBox="1">
            <a:spLocks noChangeArrowheads="1"/>
          </p:cNvSpPr>
          <p:nvPr/>
        </p:nvSpPr>
        <p:spPr bwMode="auto">
          <a:xfrm>
            <a:off x="362311" y="1524000"/>
            <a:ext cx="8400689" cy="4800600"/>
          </a:xfrm>
          <a:prstGeom prst="rect">
            <a:avLst/>
          </a:prstGeom>
          <a:noFill/>
          <a:ln w="9525">
            <a:noFill/>
            <a:round/>
            <a:headEnd/>
            <a:tailEnd/>
          </a:ln>
        </p:spPr>
        <p:txBody>
          <a:bodyPr lIns="90000" tIns="46800" rIns="90000" bIns="46800"/>
          <a:lstStyle/>
          <a:p>
            <a:pPr marL="736600" lvl="1" indent="-279400">
              <a:lnSpc>
                <a:spcPct val="80000"/>
              </a:lnSpc>
              <a:spcBef>
                <a:spcPts val="500"/>
              </a:spcBef>
              <a:buClr>
                <a:srgbClr val="FF0000"/>
              </a:buClr>
              <a:buFont typeface="Wingdings" pitchFamily="2"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pPr>
            <a:r>
              <a:rPr lang="en-US" sz="2000" dirty="0">
                <a:solidFill>
                  <a:srgbClr val="000000"/>
                </a:solidFill>
              </a:rPr>
              <a:t>Modify customer service and relationships</a:t>
            </a:r>
          </a:p>
          <a:p>
            <a:pPr marL="736600" lvl="1" indent="-279400">
              <a:lnSpc>
                <a:spcPct val="80000"/>
              </a:lnSpc>
              <a:spcBef>
                <a:spcPts val="500"/>
              </a:spcBef>
              <a:buClr>
                <a:srgbClr val="FF0000"/>
              </a:buClr>
              <a:buFont typeface="Wingdings" pitchFamily="2"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pPr>
            <a:r>
              <a:rPr lang="en-US" sz="2000" dirty="0">
                <a:solidFill>
                  <a:srgbClr val="000000"/>
                </a:solidFill>
              </a:rPr>
              <a:t>Move to electronic commerce (e-commerce)</a:t>
            </a:r>
          </a:p>
          <a:p>
            <a:pPr marL="736600" lvl="1" indent="-279400">
              <a:lnSpc>
                <a:spcPct val="80000"/>
              </a:lnSpc>
              <a:spcBef>
                <a:spcPts val="500"/>
              </a:spcBef>
              <a:buClr>
                <a:srgbClr val="FF0000"/>
              </a:buClr>
              <a:buFont typeface="Wingdings" pitchFamily="2"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pPr>
            <a:r>
              <a:rPr lang="en-US" sz="2000" dirty="0">
                <a:solidFill>
                  <a:srgbClr val="000000"/>
                </a:solidFill>
              </a:rPr>
              <a:t>Move to on-demand manufacturing and services</a:t>
            </a:r>
          </a:p>
          <a:p>
            <a:pPr marL="736600" lvl="1" indent="-279400">
              <a:lnSpc>
                <a:spcPct val="80000"/>
              </a:lnSpc>
              <a:spcBef>
                <a:spcPts val="500"/>
              </a:spcBef>
              <a:buClr>
                <a:srgbClr val="FF0000"/>
              </a:buClr>
              <a:buFont typeface="Wingdings" pitchFamily="2"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pPr>
            <a:r>
              <a:rPr lang="en-US" sz="2000" dirty="0">
                <a:solidFill>
                  <a:srgbClr val="000000"/>
                </a:solidFill>
              </a:rPr>
              <a:t>Use new IT to improve communication, data access (discovery of information), and modify accordingly</a:t>
            </a:r>
          </a:p>
          <a:p>
            <a:pPr marL="736600" lvl="1" indent="-279400">
              <a:lnSpc>
                <a:spcPct val="80000"/>
              </a:lnSpc>
              <a:spcBef>
                <a:spcPts val="500"/>
              </a:spcBef>
              <a:buClr>
                <a:srgbClr val="FF0000"/>
              </a:buClr>
              <a:buFont typeface="Wingdings" pitchFamily="2"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pPr>
            <a:r>
              <a:rPr lang="en-US" sz="2000" dirty="0">
                <a:solidFill>
                  <a:srgbClr val="000000"/>
                </a:solidFill>
              </a:rPr>
              <a:t>Respond quickly to competitors' actions (e.g., in pricing, promotions, new products and services)</a:t>
            </a:r>
          </a:p>
          <a:p>
            <a:pPr marL="736600" lvl="1" indent="-279400">
              <a:lnSpc>
                <a:spcPct val="80000"/>
              </a:lnSpc>
              <a:spcBef>
                <a:spcPts val="500"/>
              </a:spcBef>
              <a:buClr>
                <a:srgbClr val="FF0000"/>
              </a:buClr>
              <a:buFont typeface="Wingdings" pitchFamily="2"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pPr>
            <a:r>
              <a:rPr lang="en-US" sz="2000" dirty="0">
                <a:solidFill>
                  <a:srgbClr val="000000"/>
                </a:solidFill>
              </a:rPr>
              <a:t>Automate certain decision processes</a:t>
            </a:r>
          </a:p>
          <a:p>
            <a:pPr marL="736600" lvl="1" indent="-279400">
              <a:lnSpc>
                <a:spcPct val="80000"/>
              </a:lnSpc>
              <a:spcBef>
                <a:spcPts val="500"/>
              </a:spcBef>
              <a:buClr>
                <a:srgbClr val="FF0000"/>
              </a:buClr>
              <a:buFont typeface="Wingdings" pitchFamily="2"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pPr>
            <a:r>
              <a:rPr lang="en-US" sz="2000" dirty="0">
                <a:solidFill>
                  <a:srgbClr val="000000"/>
                </a:solidFill>
              </a:rPr>
              <a:t>Improve decision making by employing analytic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762000" y="228600"/>
            <a:ext cx="7716838" cy="1143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333399"/>
                </a:solidFill>
              </a:rPr>
              <a:t>Closing the </a:t>
            </a:r>
            <a:r>
              <a:rPr lang="en-US" sz="3200" b="1" dirty="0">
                <a:solidFill>
                  <a:srgbClr val="333399"/>
                </a:solidFill>
                <a:latin typeface="Times New Roman" pitchFamily="18" charset="0"/>
                <a:cs typeface="Times New Roman" pitchFamily="18" charset="0"/>
              </a:rPr>
              <a:t>Strategy</a:t>
            </a:r>
            <a:r>
              <a:rPr lang="en-US" sz="3200" b="1" dirty="0">
                <a:solidFill>
                  <a:srgbClr val="333399"/>
                </a:solidFill>
              </a:rPr>
              <a:t> Gap by Decision Support </a:t>
            </a:r>
          </a:p>
        </p:txBody>
      </p:sp>
      <p:sp>
        <p:nvSpPr>
          <p:cNvPr id="25603" name="Text Box 2"/>
          <p:cNvSpPr txBox="1">
            <a:spLocks noChangeArrowheads="1"/>
          </p:cNvSpPr>
          <p:nvPr/>
        </p:nvSpPr>
        <p:spPr bwMode="auto">
          <a:xfrm>
            <a:off x="381000" y="2286000"/>
            <a:ext cx="8458200" cy="4267200"/>
          </a:xfrm>
          <a:prstGeom prst="rect">
            <a:avLst/>
          </a:prstGeom>
          <a:noFill/>
          <a:ln w="9525">
            <a:noFill/>
            <a:round/>
            <a:headEnd/>
            <a:tailEnd/>
          </a:ln>
        </p:spPr>
        <p:txBody>
          <a:bodyPr lIns="90000" tIns="46800" rIns="90000" bIns="46800"/>
          <a:lstStyle/>
          <a:p>
            <a:pPr marL="336550" indent="-336550">
              <a:lnSpc>
                <a:spcPct val="8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a:solidFill>
                  <a:srgbClr val="000000"/>
                </a:solidFill>
                <a:latin typeface="Times New Roman" pitchFamily="18" charset="0"/>
              </a:rPr>
              <a:t>One of the major objectives of computerized decision support is to facilitate closing the gap between the </a:t>
            </a:r>
            <a:r>
              <a:rPr lang="en-US" sz="2400" b="1" dirty="0">
                <a:solidFill>
                  <a:srgbClr val="000000"/>
                </a:solidFill>
                <a:latin typeface="Times New Roman" pitchFamily="18" charset="0"/>
              </a:rPr>
              <a:t>current performance of an organization and its desired performance</a:t>
            </a:r>
            <a:r>
              <a:rPr lang="en-US" sz="2400" dirty="0">
                <a:solidFill>
                  <a:srgbClr val="000000"/>
                </a:solidFill>
                <a:latin typeface="Times New Roman" pitchFamily="18" charset="0"/>
              </a:rPr>
              <a:t>, as expressed in its mission, objectives, and goals, and the strategy to achieve </a:t>
            </a:r>
            <a:r>
              <a:rPr lang="en-US" sz="2400" dirty="0" smtClean="0">
                <a:solidFill>
                  <a:srgbClr val="000000"/>
                </a:solidFill>
                <a:latin typeface="Times New Roman" pitchFamily="18" charset="0"/>
              </a:rPr>
              <a:t>them.</a:t>
            </a:r>
            <a:endParaRPr lang="en-US" sz="2400" dirty="0">
              <a:solidFill>
                <a:srgbClr val="000000"/>
              </a:solidFill>
              <a:latin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5240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Managerial Decision Making</a:t>
            </a:r>
          </a:p>
        </p:txBody>
      </p:sp>
      <p:sp>
        <p:nvSpPr>
          <p:cNvPr id="26627" name="Text Box 2"/>
          <p:cNvSpPr txBox="1">
            <a:spLocks noChangeArrowheads="1"/>
          </p:cNvSpPr>
          <p:nvPr/>
        </p:nvSpPr>
        <p:spPr bwMode="auto">
          <a:xfrm>
            <a:off x="609600" y="1524000"/>
            <a:ext cx="7848600" cy="4800600"/>
          </a:xfrm>
          <a:prstGeom prst="rect">
            <a:avLst/>
          </a:prstGeom>
          <a:noFill/>
          <a:ln w="9525">
            <a:noFill/>
            <a:round/>
            <a:headEnd/>
            <a:tailEnd/>
          </a:ln>
        </p:spPr>
        <p:txBody>
          <a:bodyPr lIns="90000" tIns="46800" rIns="90000" bIns="46800"/>
          <a:lstStyle/>
          <a:p>
            <a:pPr marL="336550" indent="-336550">
              <a:lnSpc>
                <a:spcPct val="80000"/>
              </a:lnSpc>
              <a:spcBef>
                <a:spcPts val="55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b="1" dirty="0">
                <a:solidFill>
                  <a:srgbClr val="000000"/>
                </a:solidFill>
                <a:latin typeface="Times New Roman" pitchFamily="18" charset="0"/>
              </a:rPr>
              <a:t>Management is a </a:t>
            </a:r>
            <a:r>
              <a:rPr lang="en-US" sz="2200" b="1" u="sng" dirty="0">
                <a:solidFill>
                  <a:srgbClr val="000000"/>
                </a:solidFill>
                <a:latin typeface="Times New Roman" pitchFamily="18" charset="0"/>
              </a:rPr>
              <a:t>process</a:t>
            </a:r>
            <a:r>
              <a:rPr lang="en-US" sz="2200" b="1" dirty="0">
                <a:solidFill>
                  <a:srgbClr val="000000"/>
                </a:solidFill>
                <a:latin typeface="Times New Roman" pitchFamily="18" charset="0"/>
              </a:rPr>
              <a:t> by which organizational goals are achieved by using resources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FF3300"/>
                </a:solidFill>
              </a:rPr>
              <a:t>Inputs</a:t>
            </a:r>
            <a:r>
              <a:rPr lang="en-US" sz="2200" dirty="0">
                <a:solidFill>
                  <a:srgbClr val="000000"/>
                </a:solidFill>
              </a:rPr>
              <a:t>: resources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FF3300"/>
                </a:solidFill>
              </a:rPr>
              <a:t>Output</a:t>
            </a:r>
            <a:r>
              <a:rPr lang="en-US" sz="2200" dirty="0">
                <a:solidFill>
                  <a:srgbClr val="000000"/>
                </a:solidFill>
              </a:rPr>
              <a:t>: attainment of goals </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FF3300"/>
                </a:solidFill>
              </a:rPr>
              <a:t>Measure of success</a:t>
            </a:r>
            <a:r>
              <a:rPr lang="en-US" sz="2200" dirty="0">
                <a:solidFill>
                  <a:srgbClr val="000000"/>
                </a:solidFill>
              </a:rPr>
              <a:t>: outputs / </a:t>
            </a:r>
            <a:r>
              <a:rPr lang="en-US" sz="2200" dirty="0" smtClean="0">
                <a:solidFill>
                  <a:srgbClr val="000000"/>
                </a:solidFill>
              </a:rPr>
              <a:t>inputs</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200" dirty="0">
              <a:solidFill>
                <a:srgbClr val="000000"/>
              </a:solidFill>
            </a:endParaRPr>
          </a:p>
          <a:p>
            <a:pPr marL="336550" indent="-336550">
              <a:lnSpc>
                <a:spcPct val="80000"/>
              </a:lnSpc>
              <a:spcBef>
                <a:spcPts val="55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b="1" dirty="0">
                <a:solidFill>
                  <a:srgbClr val="000000"/>
                </a:solidFill>
                <a:latin typeface="Times New Roman" pitchFamily="18" charset="0"/>
              </a:rPr>
              <a:t>Management </a:t>
            </a:r>
            <a:r>
              <a:rPr lang="en-US" sz="2200" b="1" dirty="0">
                <a:solidFill>
                  <a:srgbClr val="000000"/>
                </a:solidFill>
                <a:latin typeface="Symbol" pitchFamily="18" charset="2"/>
                <a:ea typeface="Symbol" pitchFamily="18" charset="2"/>
                <a:cs typeface="Symbol" pitchFamily="18" charset="2"/>
              </a:rPr>
              <a:t></a:t>
            </a:r>
            <a:r>
              <a:rPr lang="en-US" sz="2200" b="1" dirty="0">
                <a:solidFill>
                  <a:srgbClr val="000000"/>
                </a:solidFill>
                <a:latin typeface="Times New Roman" pitchFamily="18" charset="0"/>
              </a:rPr>
              <a:t> Decision </a:t>
            </a:r>
            <a:r>
              <a:rPr lang="en-US" sz="2200" b="1" dirty="0" smtClean="0">
                <a:solidFill>
                  <a:srgbClr val="000000"/>
                </a:solidFill>
                <a:latin typeface="Times New Roman" pitchFamily="18" charset="0"/>
              </a:rPr>
              <a:t>Making</a:t>
            </a:r>
          </a:p>
          <a:p>
            <a:pPr marL="336550" indent="-336550">
              <a:lnSpc>
                <a:spcPct val="80000"/>
              </a:lnSpc>
              <a:spcBef>
                <a:spcPts val="55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200" b="1" dirty="0">
              <a:solidFill>
                <a:srgbClr val="000000"/>
              </a:solidFill>
              <a:latin typeface="Times New Roman" pitchFamily="18" charset="0"/>
            </a:endParaRPr>
          </a:p>
          <a:p>
            <a:pPr marL="336550" indent="-336550">
              <a:lnSpc>
                <a:spcPct val="80000"/>
              </a:lnSpc>
              <a:spcBef>
                <a:spcPts val="55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b="1" dirty="0">
                <a:solidFill>
                  <a:srgbClr val="000000"/>
                </a:solidFill>
                <a:latin typeface="Times New Roman" pitchFamily="18" charset="0"/>
              </a:rPr>
              <a:t>Decision making: selecting the best solution from two or more alternatives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29400"/>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Decision Making Process</a:t>
            </a:r>
          </a:p>
        </p:txBody>
      </p:sp>
      <p:sp>
        <p:nvSpPr>
          <p:cNvPr id="28674" name="Text Box 2"/>
          <p:cNvSpPr txBox="1">
            <a:spLocks noChangeArrowheads="1"/>
          </p:cNvSpPr>
          <p:nvPr/>
        </p:nvSpPr>
        <p:spPr bwMode="auto">
          <a:xfrm>
            <a:off x="457200" y="1447800"/>
            <a:ext cx="8497888" cy="4800600"/>
          </a:xfrm>
          <a:prstGeom prst="rect">
            <a:avLst/>
          </a:prstGeom>
          <a:noFill/>
          <a:ln w="9525" cap="flat">
            <a:noFill/>
            <a:round/>
            <a:headEnd/>
            <a:tailEnd/>
          </a:ln>
          <a:effectLst/>
        </p:spPr>
        <p:txBody>
          <a:bodyPr lIns="90000" tIns="46800" rIns="90000" bIns="46800"/>
          <a:lstStyle/>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dirty="0">
                <a:solidFill>
                  <a:srgbClr val="000000"/>
                </a:solidFill>
                <a:latin typeface="Times New Roman" pitchFamily="16" charset="0"/>
              </a:rPr>
              <a:t>Managers usually make decisions by following a four-step process</a:t>
            </a:r>
          </a:p>
          <a:p>
            <a:pPr marL="914400" lvl="1" indent="-514350">
              <a:lnSpc>
                <a:spcPct val="80000"/>
              </a:lnSpc>
              <a:spcBef>
                <a:spcPts val="600"/>
              </a:spcBef>
              <a:buClr>
                <a:srgbClr val="FF0000"/>
              </a:buClr>
              <a:buFont typeface="Tahoma" pitchFamily="32" charset="0"/>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Define the problem (or opportunity) </a:t>
            </a:r>
          </a:p>
          <a:p>
            <a:pPr marL="914400" lvl="1" indent="-514350">
              <a:lnSpc>
                <a:spcPct val="80000"/>
              </a:lnSpc>
              <a:spcBef>
                <a:spcPts val="600"/>
              </a:spcBef>
              <a:buClr>
                <a:srgbClr val="FF0000"/>
              </a:buClr>
              <a:buFont typeface="Tahoma" pitchFamily="32" charset="0"/>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Construct a model that describes the real-world problem</a:t>
            </a:r>
          </a:p>
          <a:p>
            <a:pPr marL="914400" lvl="1" indent="-514350">
              <a:lnSpc>
                <a:spcPct val="80000"/>
              </a:lnSpc>
              <a:spcBef>
                <a:spcPts val="600"/>
              </a:spcBef>
              <a:buClr>
                <a:srgbClr val="FF0000"/>
              </a:buClr>
              <a:buFont typeface="Tahoma" pitchFamily="32" charset="0"/>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Identify possible solutions to the modeled problem and evaluate the solutions</a:t>
            </a:r>
          </a:p>
          <a:p>
            <a:pPr marL="914400" lvl="1" indent="-514350">
              <a:lnSpc>
                <a:spcPct val="80000"/>
              </a:lnSpc>
              <a:spcBef>
                <a:spcPts val="600"/>
              </a:spcBef>
              <a:buClr>
                <a:srgbClr val="FF0000"/>
              </a:buClr>
              <a:buFont typeface="Tahoma" pitchFamily="32" charset="0"/>
              <a:buAutoNum type="arabicPeriod"/>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Compare, choose, and recommend a potential solution to the problem</a:t>
            </a:r>
          </a:p>
          <a:p>
            <a:pPr marL="914400" lvl="1" indent="-512763">
              <a:lnSpc>
                <a:spcPct val="80000"/>
              </a:lnSpc>
              <a:spcBef>
                <a:spcPts val="6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1900" dirty="0">
              <a:solidFill>
                <a:srgbClr val="000000"/>
              </a:solidFill>
              <a:latin typeface="Tahoma" pitchFamily="32" charset="0"/>
            </a:endParaRP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smtClean="0">
                <a:solidFill>
                  <a:srgbClr val="000000"/>
                </a:solidFill>
                <a:latin typeface="Times New Roman" pitchFamily="16" charset="0"/>
              </a:rPr>
              <a:t>    Example </a:t>
            </a:r>
            <a:r>
              <a:rPr lang="en-US" sz="2400" dirty="0">
                <a:solidFill>
                  <a:srgbClr val="000000"/>
                </a:solidFill>
                <a:latin typeface="Times New Roman" pitchFamily="16" charset="0"/>
              </a:rPr>
              <a:t>Detention,  For BE Placement attendance , For TE internship attendance </a:t>
            </a:r>
            <a:r>
              <a:rPr lang="en-US" sz="2400" dirty="0" smtClean="0">
                <a:solidFill>
                  <a:srgbClr val="000000"/>
                </a:solidFill>
                <a:latin typeface="Times New Roman" pitchFamily="16" charset="0"/>
              </a:rPr>
              <a:t>etc.</a:t>
            </a:r>
            <a:endParaRPr lang="en-US" sz="2400" dirty="0">
              <a:solidFill>
                <a:srgbClr val="000000"/>
              </a:solidFill>
              <a:latin typeface="Times New Roman" pitchFamily="16"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762000" y="5334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Decision making is difficult, because</a:t>
            </a:r>
          </a:p>
        </p:txBody>
      </p:sp>
      <p:sp>
        <p:nvSpPr>
          <p:cNvPr id="31746" name="Text Box 2"/>
          <p:cNvSpPr txBox="1">
            <a:spLocks noChangeArrowheads="1"/>
          </p:cNvSpPr>
          <p:nvPr/>
        </p:nvSpPr>
        <p:spPr bwMode="auto">
          <a:xfrm>
            <a:off x="533400" y="1524000"/>
            <a:ext cx="8305800" cy="4800600"/>
          </a:xfrm>
          <a:prstGeom prst="rect">
            <a:avLst/>
          </a:prstGeom>
          <a:noFill/>
          <a:ln w="9525" cap="flat">
            <a:noFill/>
            <a:round/>
            <a:headEnd/>
            <a:tailEnd/>
          </a:ln>
          <a:effectLst/>
        </p:spPr>
        <p:txBody>
          <a:bodyPr lIns="90000" tIns="46800" rIns="90000" bIns="46800"/>
          <a:lstStyle/>
          <a:p>
            <a:pPr marL="336550" indent="-336550">
              <a:lnSpc>
                <a:spcPct val="80000"/>
              </a:lnSpc>
              <a:spcBef>
                <a:spcPts val="5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dirty="0">
                <a:solidFill>
                  <a:srgbClr val="000000"/>
                </a:solidFill>
                <a:latin typeface="Times New Roman" pitchFamily="16" charset="0"/>
              </a:rPr>
              <a:t>Technology, information systems, advanced search engines, and globalization result in</a:t>
            </a:r>
            <a:r>
              <a:rPr lang="en-US" sz="2600" b="1" dirty="0">
                <a:solidFill>
                  <a:srgbClr val="000000"/>
                </a:solidFill>
                <a:latin typeface="Times New Roman" pitchFamily="16" charset="0"/>
              </a:rPr>
              <a:t> more and more alternatives</a:t>
            </a:r>
            <a:r>
              <a:rPr lang="en-US" sz="2600" dirty="0">
                <a:solidFill>
                  <a:srgbClr val="000000"/>
                </a:solidFill>
                <a:latin typeface="Times New Roman" pitchFamily="16" charset="0"/>
              </a:rPr>
              <a:t> from which to </a:t>
            </a:r>
            <a:r>
              <a:rPr lang="en-US" sz="2600" dirty="0" smtClean="0">
                <a:solidFill>
                  <a:srgbClr val="000000"/>
                </a:solidFill>
                <a:latin typeface="Times New Roman" pitchFamily="16" charset="0"/>
              </a:rPr>
              <a:t>choose.</a:t>
            </a:r>
            <a:endParaRPr lang="en-US" sz="2600" dirty="0">
              <a:solidFill>
                <a:srgbClr val="000000"/>
              </a:solidFill>
              <a:latin typeface="Times New Roman" pitchFamily="16" charset="0"/>
            </a:endParaRPr>
          </a:p>
          <a:p>
            <a:pPr marL="338138" indent="-336550">
              <a:lnSpc>
                <a:spcPct val="80000"/>
              </a:lnSpc>
              <a:spcBef>
                <a:spcPts val="5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600" dirty="0">
              <a:solidFill>
                <a:srgbClr val="000000"/>
              </a:solidFill>
              <a:latin typeface="Times New Roman" pitchFamily="16" charset="0"/>
            </a:endParaRPr>
          </a:p>
          <a:p>
            <a:pPr marL="336550" indent="-336550">
              <a:lnSpc>
                <a:spcPct val="80000"/>
              </a:lnSpc>
              <a:spcBef>
                <a:spcPts val="5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dirty="0">
                <a:solidFill>
                  <a:srgbClr val="000000"/>
                </a:solidFill>
                <a:latin typeface="Times New Roman" pitchFamily="16" charset="0"/>
              </a:rPr>
              <a:t>Government regulations and the need for agreement, </a:t>
            </a:r>
            <a:r>
              <a:rPr lang="en-US" sz="2600" dirty="0" smtClean="0">
                <a:solidFill>
                  <a:srgbClr val="000000"/>
                </a:solidFill>
                <a:latin typeface="Times New Roman" pitchFamily="16" charset="0"/>
              </a:rPr>
              <a:t>competition</a:t>
            </a:r>
            <a:r>
              <a:rPr lang="en-US" sz="2600" dirty="0">
                <a:solidFill>
                  <a:srgbClr val="000000"/>
                </a:solidFill>
                <a:latin typeface="Times New Roman" pitchFamily="16" charset="0"/>
              </a:rPr>
              <a:t>, and changing consumer demands produce more </a:t>
            </a:r>
            <a:r>
              <a:rPr lang="en-US" sz="2600" b="1" dirty="0">
                <a:solidFill>
                  <a:srgbClr val="000000"/>
                </a:solidFill>
                <a:latin typeface="Times New Roman" pitchFamily="16" charset="0"/>
              </a:rPr>
              <a:t>uncertainty, making it more difficult to predict consequences and the </a:t>
            </a:r>
            <a:r>
              <a:rPr lang="en-US" sz="2600" b="1" dirty="0" smtClean="0">
                <a:solidFill>
                  <a:srgbClr val="000000"/>
                </a:solidFill>
                <a:latin typeface="Times New Roman" pitchFamily="16" charset="0"/>
              </a:rPr>
              <a:t>future.</a:t>
            </a:r>
            <a:endParaRPr lang="en-US" sz="2600" b="1" dirty="0">
              <a:solidFill>
                <a:srgbClr val="000000"/>
              </a:solidFill>
              <a:latin typeface="Times New Roman" pitchFamily="16" charset="0"/>
            </a:endParaRPr>
          </a:p>
          <a:p>
            <a:pPr marL="338138" indent="-336550">
              <a:lnSpc>
                <a:spcPct val="80000"/>
              </a:lnSpc>
              <a:spcBef>
                <a:spcPts val="5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600" b="1" dirty="0">
              <a:solidFill>
                <a:srgbClr val="000000"/>
              </a:solidFill>
              <a:latin typeface="Times New Roman" pitchFamily="16" charset="0"/>
            </a:endParaRPr>
          </a:p>
          <a:p>
            <a:pPr marL="336550" indent="-336550">
              <a:lnSpc>
                <a:spcPct val="80000"/>
              </a:lnSpc>
              <a:spcBef>
                <a:spcPts val="5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600" dirty="0">
                <a:solidFill>
                  <a:srgbClr val="000000"/>
                </a:solidFill>
                <a:latin typeface="Times New Roman" pitchFamily="16" charset="0"/>
              </a:rPr>
              <a:t>Other factors are the need to make rapid decisions, the frequent and unpredictable changes that make trial-and-error learning difficult, and </a:t>
            </a:r>
            <a:r>
              <a:rPr lang="en-US" sz="2600" b="1" dirty="0">
                <a:solidFill>
                  <a:srgbClr val="000000"/>
                </a:solidFill>
                <a:latin typeface="Times New Roman" pitchFamily="16" charset="0"/>
              </a:rPr>
              <a:t>the potential costs of making </a:t>
            </a:r>
            <a:r>
              <a:rPr lang="en-US" sz="2600" b="1" dirty="0" smtClean="0">
                <a:solidFill>
                  <a:srgbClr val="000000"/>
                </a:solidFill>
                <a:latin typeface="Times New Roman" pitchFamily="16" charset="0"/>
              </a:rPr>
              <a:t>mistakes.</a:t>
            </a:r>
            <a:endParaRPr lang="en-US" sz="2600" b="1" dirty="0">
              <a:solidFill>
                <a:srgbClr val="000000"/>
              </a:solidFill>
              <a:latin typeface="Times New Roman" pitchFamily="16" charset="0"/>
            </a:endParaRPr>
          </a:p>
        </p:txBody>
      </p:sp>
      <p:sp>
        <p:nvSpPr>
          <p:cNvPr id="4" name="Rectangle 3"/>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Why Use Computerized DSS</a:t>
            </a:r>
          </a:p>
        </p:txBody>
      </p:sp>
      <p:sp>
        <p:nvSpPr>
          <p:cNvPr id="31747" name="Text Box 2"/>
          <p:cNvSpPr txBox="1">
            <a:spLocks noChangeArrowheads="1"/>
          </p:cNvSpPr>
          <p:nvPr/>
        </p:nvSpPr>
        <p:spPr bwMode="auto">
          <a:xfrm>
            <a:off x="381000" y="1447800"/>
            <a:ext cx="8458200" cy="5105400"/>
          </a:xfrm>
          <a:prstGeom prst="rect">
            <a:avLst/>
          </a:prstGeom>
          <a:noFill/>
          <a:ln w="9525">
            <a:noFill/>
            <a:round/>
            <a:headEnd/>
            <a:tailEnd/>
          </a:ln>
        </p:spPr>
        <p:txBody>
          <a:bodyPr lIns="90000" tIns="46800" rIns="90000" bIns="46800"/>
          <a:lstStyle/>
          <a:p>
            <a:pPr marL="336550" indent="-336550">
              <a:lnSpc>
                <a:spcPct val="8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dirty="0">
                <a:solidFill>
                  <a:srgbClr val="000000"/>
                </a:solidFill>
                <a:latin typeface="Times New Roman" pitchFamily="18" charset="0"/>
              </a:rPr>
              <a:t>Computerized DSS can facilitate decision via:</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Speedy computations</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Improved communication and collaboration</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Increased productivity of group members</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Improved data management</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Quality support; agility support</a:t>
            </a:r>
          </a:p>
          <a:p>
            <a:pPr marL="736600" lvl="1" indent="-279400">
              <a:lnSpc>
                <a:spcPct val="80000"/>
              </a:lnSpc>
              <a:spcBef>
                <a:spcPts val="6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900" dirty="0">
                <a:solidFill>
                  <a:srgbClr val="000000"/>
                </a:solidFill>
              </a:rPr>
              <a:t>Web: anywhere and anytime support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8620125" y="6511925"/>
            <a:ext cx="333375" cy="346075"/>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795" name="Rectangle 2"/>
          <p:cNvSpPr>
            <a:spLocks noChangeArrowheads="1"/>
          </p:cNvSpPr>
          <p:nvPr/>
        </p:nvSpPr>
        <p:spPr bwMode="auto">
          <a:xfrm>
            <a:off x="8709025" y="6511925"/>
            <a:ext cx="295275" cy="346075"/>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796" name="Rectangle 3"/>
          <p:cNvSpPr>
            <a:spLocks noChangeArrowheads="1"/>
          </p:cNvSpPr>
          <p:nvPr/>
        </p:nvSpPr>
        <p:spPr bwMode="auto">
          <a:xfrm>
            <a:off x="8759825" y="6511925"/>
            <a:ext cx="384175" cy="346075"/>
          </a:xfrm>
          <a:prstGeom prst="rect">
            <a:avLst/>
          </a:prstGeom>
          <a:blipFill dpi="0" rotWithShape="0">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797" name="Rectangle 4"/>
          <p:cNvSpPr>
            <a:spLocks noChangeArrowheads="1"/>
          </p:cNvSpPr>
          <p:nvPr/>
        </p:nvSpPr>
        <p:spPr bwMode="auto">
          <a:xfrm>
            <a:off x="8939213" y="6511925"/>
            <a:ext cx="204787" cy="346075"/>
          </a:xfrm>
          <a:prstGeom prst="rect">
            <a:avLst/>
          </a:prstGeom>
          <a:blipFill dpi="0" rotWithShape="0">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798" name="Rectangle 5"/>
          <p:cNvSpPr>
            <a:spLocks noChangeArrowheads="1"/>
          </p:cNvSpPr>
          <p:nvPr/>
        </p:nvSpPr>
        <p:spPr bwMode="auto">
          <a:xfrm>
            <a:off x="1665288" y="3175"/>
            <a:ext cx="5997575" cy="788988"/>
          </a:xfrm>
          <a:prstGeom prst="rect">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799" name="Rectangle 6"/>
          <p:cNvSpPr>
            <a:spLocks noChangeArrowheads="1"/>
          </p:cNvSpPr>
          <p:nvPr/>
        </p:nvSpPr>
        <p:spPr bwMode="auto">
          <a:xfrm>
            <a:off x="1314450" y="344488"/>
            <a:ext cx="6618288" cy="1011237"/>
          </a:xfrm>
          <a:prstGeom prst="rect">
            <a:avLst/>
          </a:prstGeom>
          <a:blipFill dpi="0" rotWithShape="0">
            <a:blip r:embed="rId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0" name="Rectangle 7"/>
          <p:cNvSpPr>
            <a:spLocks noChangeArrowheads="1"/>
          </p:cNvSpPr>
          <p:nvPr/>
        </p:nvSpPr>
        <p:spPr bwMode="auto">
          <a:xfrm>
            <a:off x="7332663" y="344488"/>
            <a:ext cx="714375" cy="1011237"/>
          </a:xfrm>
          <a:prstGeom prst="rect">
            <a:avLst/>
          </a:prstGeom>
          <a:blipFill dpi="0" rotWithShape="0">
            <a:blip r:embed="rId9"/>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1" name="Rectangle 8"/>
          <p:cNvSpPr>
            <a:spLocks noChangeArrowheads="1"/>
          </p:cNvSpPr>
          <p:nvPr/>
        </p:nvSpPr>
        <p:spPr bwMode="auto">
          <a:xfrm>
            <a:off x="3789363" y="3408363"/>
            <a:ext cx="1536700" cy="909637"/>
          </a:xfrm>
          <a:prstGeom prst="rect">
            <a:avLst/>
          </a:prstGeom>
          <a:blipFill dpi="0" rotWithShape="0">
            <a:blip r:embed="rId10"/>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2" name="Text Box 9"/>
          <p:cNvSpPr txBox="1">
            <a:spLocks noChangeArrowheads="1"/>
          </p:cNvSpPr>
          <p:nvPr/>
        </p:nvSpPr>
        <p:spPr bwMode="auto">
          <a:xfrm>
            <a:off x="4160838" y="3630613"/>
            <a:ext cx="633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600" b="1">
                <a:solidFill>
                  <a:srgbClr val="0000CC"/>
                </a:solidFill>
                <a:latin typeface="Times New Roman" pitchFamily="18" charset="0"/>
                <a:cs typeface="Times New Roman" pitchFamily="18" charset="0"/>
              </a:rPr>
              <a:t>DSS</a:t>
            </a:r>
          </a:p>
        </p:txBody>
      </p:sp>
      <p:sp>
        <p:nvSpPr>
          <p:cNvPr id="33803" name="Rectangle 10"/>
          <p:cNvSpPr>
            <a:spLocks noChangeArrowheads="1"/>
          </p:cNvSpPr>
          <p:nvPr/>
        </p:nvSpPr>
        <p:spPr bwMode="auto">
          <a:xfrm>
            <a:off x="4575175" y="3579813"/>
            <a:ext cx="520700" cy="736600"/>
          </a:xfrm>
          <a:prstGeom prst="rect">
            <a:avLst/>
          </a:prstGeom>
          <a:blipFill dpi="0" rotWithShape="0">
            <a:blip r:embed="rId11"/>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4" name="Rectangle 11"/>
          <p:cNvSpPr>
            <a:spLocks noChangeArrowheads="1"/>
          </p:cNvSpPr>
          <p:nvPr/>
        </p:nvSpPr>
        <p:spPr bwMode="auto">
          <a:xfrm>
            <a:off x="4410075" y="4070350"/>
            <a:ext cx="169863" cy="234950"/>
          </a:xfrm>
          <a:prstGeom prst="rect">
            <a:avLst/>
          </a:prstGeom>
          <a:blipFill dpi="0" rotWithShape="0">
            <a:blip r:embed="rId1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5" name="AutoShape 12"/>
          <p:cNvSpPr>
            <a:spLocks noChangeArrowheads="1"/>
          </p:cNvSpPr>
          <p:nvPr/>
        </p:nvSpPr>
        <p:spPr bwMode="auto">
          <a:xfrm>
            <a:off x="2784475" y="4273550"/>
            <a:ext cx="1387475" cy="1171575"/>
          </a:xfrm>
          <a:custGeom>
            <a:avLst/>
            <a:gdLst>
              <a:gd name="T0" fmla="*/ 56027 w 1388110"/>
              <a:gd name="T1" fmla="*/ 1036458 h 1172210"/>
              <a:gd name="T2" fmla="*/ 0 w 1388110"/>
              <a:gd name="T3" fmla="*/ 1166254 h 1172210"/>
              <a:gd name="T4" fmla="*/ 137482 w 1388110"/>
              <a:gd name="T5" fmla="*/ 1133143 h 1172210"/>
              <a:gd name="T6" fmla="*/ 94907 w 1388110"/>
              <a:gd name="T7" fmla="*/ 1124673 h 1172210"/>
              <a:gd name="T8" fmla="*/ 64127 w 1388110"/>
              <a:gd name="T9" fmla="*/ 1124673 h 1172210"/>
              <a:gd name="T10" fmla="*/ 51981 w 1388110"/>
              <a:gd name="T11" fmla="*/ 1110140 h 1172210"/>
              <a:gd name="T12" fmla="*/ 57753 w 1388110"/>
              <a:gd name="T13" fmla="*/ 1105286 h 1172210"/>
              <a:gd name="T14" fmla="*/ 56027 w 1388110"/>
              <a:gd name="T15" fmla="*/ 1036458 h 1172210"/>
              <a:gd name="T16" fmla="*/ 57753 w 1388110"/>
              <a:gd name="T17" fmla="*/ 1105286 h 1172210"/>
              <a:gd name="T18" fmla="*/ 51981 w 1388110"/>
              <a:gd name="T19" fmla="*/ 1110140 h 1172210"/>
              <a:gd name="T20" fmla="*/ 64127 w 1388110"/>
              <a:gd name="T21" fmla="*/ 1124673 h 1172210"/>
              <a:gd name="T22" fmla="*/ 70009 w 1388110"/>
              <a:gd name="T23" fmla="*/ 1119721 h 1172210"/>
              <a:gd name="T24" fmla="*/ 58050 w 1388110"/>
              <a:gd name="T25" fmla="*/ 1117343 h 1172210"/>
              <a:gd name="T26" fmla="*/ 57753 w 1388110"/>
              <a:gd name="T27" fmla="*/ 1105286 h 1172210"/>
              <a:gd name="T28" fmla="*/ 70009 w 1388110"/>
              <a:gd name="T29" fmla="*/ 1119721 h 1172210"/>
              <a:gd name="T30" fmla="*/ 64127 w 1388110"/>
              <a:gd name="T31" fmla="*/ 1124673 h 1172210"/>
              <a:gd name="T32" fmla="*/ 94907 w 1388110"/>
              <a:gd name="T33" fmla="*/ 1124673 h 1172210"/>
              <a:gd name="T34" fmla="*/ 70009 w 1388110"/>
              <a:gd name="T35" fmla="*/ 1119721 h 1172210"/>
              <a:gd name="T36" fmla="*/ 1344582 w 1388110"/>
              <a:gd name="T37" fmla="*/ 22357 h 1172210"/>
              <a:gd name="T38" fmla="*/ 57753 w 1388110"/>
              <a:gd name="T39" fmla="*/ 1105286 h 1172210"/>
              <a:gd name="T40" fmla="*/ 58050 w 1388110"/>
              <a:gd name="T41" fmla="*/ 1117343 h 1172210"/>
              <a:gd name="T42" fmla="*/ 70009 w 1388110"/>
              <a:gd name="T43" fmla="*/ 1119721 h 1172210"/>
              <a:gd name="T44" fmla="*/ 1356720 w 1388110"/>
              <a:gd name="T45" fmla="*/ 36767 h 1172210"/>
              <a:gd name="T46" fmla="*/ 1343450 w 1388110"/>
              <a:gd name="T47" fmla="*/ 35642 h 1172210"/>
              <a:gd name="T48" fmla="*/ 1344582 w 1388110"/>
              <a:gd name="T49" fmla="*/ 22357 h 1172210"/>
              <a:gd name="T50" fmla="*/ 1381377 w 1388110"/>
              <a:gd name="T51" fmla="*/ 12128 h 1172210"/>
              <a:gd name="T52" fmla="*/ 1356730 w 1388110"/>
              <a:gd name="T53" fmla="*/ 12128 h 1172210"/>
              <a:gd name="T54" fmla="*/ 1368873 w 1388110"/>
              <a:gd name="T55" fmla="*/ 26543 h 1172210"/>
              <a:gd name="T56" fmla="*/ 1356720 w 1388110"/>
              <a:gd name="T57" fmla="*/ 36767 h 1172210"/>
              <a:gd name="T58" fmla="*/ 1379118 w 1388110"/>
              <a:gd name="T59" fmla="*/ 38672 h 1172210"/>
              <a:gd name="T60" fmla="*/ 1381377 w 1388110"/>
              <a:gd name="T61" fmla="*/ 12128 h 1172210"/>
              <a:gd name="T62" fmla="*/ 1356730 w 1388110"/>
              <a:gd name="T63" fmla="*/ 12128 h 1172210"/>
              <a:gd name="T64" fmla="*/ 1344582 w 1388110"/>
              <a:gd name="T65" fmla="*/ 22357 h 1172210"/>
              <a:gd name="T66" fmla="*/ 1343450 w 1388110"/>
              <a:gd name="T67" fmla="*/ 35642 h 1172210"/>
              <a:gd name="T68" fmla="*/ 1356720 w 1388110"/>
              <a:gd name="T69" fmla="*/ 36767 h 1172210"/>
              <a:gd name="T70" fmla="*/ 1368873 w 1388110"/>
              <a:gd name="T71" fmla="*/ 26543 h 1172210"/>
              <a:gd name="T72" fmla="*/ 1356730 w 1388110"/>
              <a:gd name="T73" fmla="*/ 12128 h 1172210"/>
              <a:gd name="T74" fmla="*/ 1346485 w 1388110"/>
              <a:gd name="T75" fmla="*/ 0 h 1172210"/>
              <a:gd name="T76" fmla="*/ 1344582 w 1388110"/>
              <a:gd name="T77" fmla="*/ 22357 h 1172210"/>
              <a:gd name="T78" fmla="*/ 1356730 w 1388110"/>
              <a:gd name="T79" fmla="*/ 12128 h 1172210"/>
              <a:gd name="T80" fmla="*/ 1381377 w 1388110"/>
              <a:gd name="T81" fmla="*/ 12128 h 1172210"/>
              <a:gd name="T82" fmla="*/ 1382151 w 1388110"/>
              <a:gd name="T83" fmla="*/ 3029 h 1172210"/>
              <a:gd name="T84" fmla="*/ 1346485 w 1388110"/>
              <a:gd name="T85" fmla="*/ 0 h 11722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8110"/>
              <a:gd name="T130" fmla="*/ 0 h 1172210"/>
              <a:gd name="T131" fmla="*/ 1388110 w 1388110"/>
              <a:gd name="T132" fmla="*/ 1172210 h 11722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8110" h="1172210">
                <a:moveTo>
                  <a:pt x="56261" y="1041526"/>
                </a:moveTo>
                <a:lnTo>
                  <a:pt x="0" y="1171955"/>
                </a:lnTo>
                <a:lnTo>
                  <a:pt x="138049" y="1138681"/>
                </a:lnTo>
                <a:lnTo>
                  <a:pt x="95299" y="1130172"/>
                </a:lnTo>
                <a:lnTo>
                  <a:pt x="64388" y="1130172"/>
                </a:lnTo>
                <a:lnTo>
                  <a:pt x="52197" y="1115567"/>
                </a:lnTo>
                <a:lnTo>
                  <a:pt x="57990" y="1110689"/>
                </a:lnTo>
                <a:lnTo>
                  <a:pt x="56261" y="1041526"/>
                </a:lnTo>
                <a:close/>
              </a:path>
              <a:path w="1388110" h="1172210">
                <a:moveTo>
                  <a:pt x="57990" y="1110689"/>
                </a:moveTo>
                <a:lnTo>
                  <a:pt x="52197" y="1115567"/>
                </a:lnTo>
                <a:lnTo>
                  <a:pt x="64388" y="1130172"/>
                </a:lnTo>
                <a:lnTo>
                  <a:pt x="70297" y="1125196"/>
                </a:lnTo>
                <a:lnTo>
                  <a:pt x="58293" y="1122806"/>
                </a:lnTo>
                <a:lnTo>
                  <a:pt x="57990" y="1110689"/>
                </a:lnTo>
                <a:close/>
              </a:path>
              <a:path w="1388110" h="1172210">
                <a:moveTo>
                  <a:pt x="70297" y="1125196"/>
                </a:moveTo>
                <a:lnTo>
                  <a:pt x="64388" y="1130172"/>
                </a:lnTo>
                <a:lnTo>
                  <a:pt x="95299" y="1130172"/>
                </a:lnTo>
                <a:lnTo>
                  <a:pt x="70297" y="1125196"/>
                </a:lnTo>
                <a:close/>
              </a:path>
              <a:path w="1388110" h="1172210">
                <a:moveTo>
                  <a:pt x="1350130" y="22465"/>
                </a:moveTo>
                <a:lnTo>
                  <a:pt x="57990" y="1110689"/>
                </a:lnTo>
                <a:lnTo>
                  <a:pt x="58293" y="1122806"/>
                </a:lnTo>
                <a:lnTo>
                  <a:pt x="70297" y="1125196"/>
                </a:lnTo>
                <a:lnTo>
                  <a:pt x="1362318" y="36947"/>
                </a:lnTo>
                <a:lnTo>
                  <a:pt x="1348994" y="35813"/>
                </a:lnTo>
                <a:lnTo>
                  <a:pt x="1350130" y="22465"/>
                </a:lnTo>
                <a:close/>
              </a:path>
              <a:path w="1388110" h="1172210">
                <a:moveTo>
                  <a:pt x="1387077" y="12191"/>
                </a:moveTo>
                <a:lnTo>
                  <a:pt x="1362328" y="12191"/>
                </a:lnTo>
                <a:lnTo>
                  <a:pt x="1374521" y="26669"/>
                </a:lnTo>
                <a:lnTo>
                  <a:pt x="1362318" y="36947"/>
                </a:lnTo>
                <a:lnTo>
                  <a:pt x="1384808" y="38861"/>
                </a:lnTo>
                <a:lnTo>
                  <a:pt x="1387077" y="12191"/>
                </a:lnTo>
                <a:close/>
              </a:path>
              <a:path w="1388110" h="1172210">
                <a:moveTo>
                  <a:pt x="1362328" y="12191"/>
                </a:moveTo>
                <a:lnTo>
                  <a:pt x="1350130" y="22465"/>
                </a:lnTo>
                <a:lnTo>
                  <a:pt x="1348994" y="35813"/>
                </a:lnTo>
                <a:lnTo>
                  <a:pt x="1362318" y="36947"/>
                </a:lnTo>
                <a:lnTo>
                  <a:pt x="1374521" y="26669"/>
                </a:lnTo>
                <a:lnTo>
                  <a:pt x="1362328" y="12191"/>
                </a:lnTo>
                <a:close/>
              </a:path>
              <a:path w="1388110" h="1172210">
                <a:moveTo>
                  <a:pt x="1352041" y="0"/>
                </a:moveTo>
                <a:lnTo>
                  <a:pt x="1350130" y="22465"/>
                </a:lnTo>
                <a:lnTo>
                  <a:pt x="1362328" y="12191"/>
                </a:lnTo>
                <a:lnTo>
                  <a:pt x="1387077" y="12191"/>
                </a:lnTo>
                <a:lnTo>
                  <a:pt x="1387855" y="3047"/>
                </a:lnTo>
                <a:lnTo>
                  <a:pt x="1352041"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6" name="Rectangle 13"/>
          <p:cNvSpPr>
            <a:spLocks noChangeArrowheads="1"/>
          </p:cNvSpPr>
          <p:nvPr/>
        </p:nvSpPr>
        <p:spPr bwMode="auto">
          <a:xfrm>
            <a:off x="5683250" y="1698625"/>
            <a:ext cx="2173288" cy="609600"/>
          </a:xfrm>
          <a:prstGeom prst="rect">
            <a:avLst/>
          </a:prstGeom>
          <a:blipFill dpi="0" rotWithShape="0">
            <a:blip r:embed="rId1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7" name="Rectangle 14"/>
          <p:cNvSpPr>
            <a:spLocks noChangeArrowheads="1"/>
          </p:cNvSpPr>
          <p:nvPr/>
        </p:nvSpPr>
        <p:spPr bwMode="auto">
          <a:xfrm>
            <a:off x="5719763" y="1647825"/>
            <a:ext cx="2136775" cy="760413"/>
          </a:xfrm>
          <a:prstGeom prst="rect">
            <a:avLst/>
          </a:prstGeom>
          <a:blipFill dpi="0" rotWithShape="0">
            <a:blip r:embed="rId1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8" name="Rectangle 15"/>
          <p:cNvSpPr>
            <a:spLocks noChangeArrowheads="1"/>
          </p:cNvSpPr>
          <p:nvPr/>
        </p:nvSpPr>
        <p:spPr bwMode="auto">
          <a:xfrm>
            <a:off x="5592763" y="1628775"/>
            <a:ext cx="2160587" cy="596900"/>
          </a:xfrm>
          <a:prstGeom prst="rect">
            <a:avLst/>
          </a:prstGeom>
          <a:blipFill dpi="0" rotWithShape="0">
            <a:blip r:embed="rId1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09" name="AutoShape 16"/>
          <p:cNvSpPr>
            <a:spLocks noChangeArrowheads="1"/>
          </p:cNvSpPr>
          <p:nvPr/>
        </p:nvSpPr>
        <p:spPr bwMode="auto">
          <a:xfrm>
            <a:off x="5592763" y="1628775"/>
            <a:ext cx="2160587" cy="596900"/>
          </a:xfrm>
          <a:custGeom>
            <a:avLst/>
            <a:gdLst>
              <a:gd name="T0" fmla="*/ 0 w 2160904"/>
              <a:gd name="T1" fmla="*/ 596900 h 596900"/>
              <a:gd name="T2" fmla="*/ 2157791 w 2160904"/>
              <a:gd name="T3" fmla="*/ 596900 h 596900"/>
              <a:gd name="T4" fmla="*/ 2157791 w 2160904"/>
              <a:gd name="T5" fmla="*/ 0 h 596900"/>
              <a:gd name="T6" fmla="*/ 0 w 2160904"/>
              <a:gd name="T7" fmla="*/ 0 h 596900"/>
              <a:gd name="T8" fmla="*/ 0 w 2160904"/>
              <a:gd name="T9" fmla="*/ 596900 h 596900"/>
              <a:gd name="T10" fmla="*/ 0 60000 65536"/>
              <a:gd name="T11" fmla="*/ 0 60000 65536"/>
              <a:gd name="T12" fmla="*/ 0 60000 65536"/>
              <a:gd name="T13" fmla="*/ 0 60000 65536"/>
              <a:gd name="T14" fmla="*/ 0 60000 65536"/>
              <a:gd name="T15" fmla="*/ 0 w 2160904"/>
              <a:gd name="T16" fmla="*/ 0 h 596900"/>
              <a:gd name="T17" fmla="*/ 2160904 w 2160904"/>
              <a:gd name="T18" fmla="*/ 596900 h 596900"/>
            </a:gdLst>
            <a:ahLst/>
            <a:cxnLst>
              <a:cxn ang="T10">
                <a:pos x="T0" y="T1"/>
              </a:cxn>
              <a:cxn ang="T11">
                <a:pos x="T2" y="T3"/>
              </a:cxn>
              <a:cxn ang="T12">
                <a:pos x="T4" y="T5"/>
              </a:cxn>
              <a:cxn ang="T13">
                <a:pos x="T6" y="T7"/>
              </a:cxn>
              <a:cxn ang="T14">
                <a:pos x="T8" y="T9"/>
              </a:cxn>
            </a:cxnLst>
            <a:rect l="T15" t="T16" r="T17" b="T18"/>
            <a:pathLst>
              <a:path w="2160904" h="596900">
                <a:moveTo>
                  <a:pt x="0" y="596900"/>
                </a:moveTo>
                <a:lnTo>
                  <a:pt x="2160651" y="596900"/>
                </a:lnTo>
                <a:lnTo>
                  <a:pt x="2160651"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10" name="Rectangle 17"/>
          <p:cNvSpPr>
            <a:spLocks noChangeArrowheads="1"/>
          </p:cNvSpPr>
          <p:nvPr/>
        </p:nvSpPr>
        <p:spPr bwMode="auto">
          <a:xfrm>
            <a:off x="5643563" y="1571625"/>
            <a:ext cx="422275" cy="512763"/>
          </a:xfrm>
          <a:prstGeom prst="rect">
            <a:avLst/>
          </a:prstGeom>
          <a:blipFill dpi="0" rotWithShape="0">
            <a:blip r:embed="rId1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1" name="Text Box 18"/>
          <p:cNvSpPr txBox="1">
            <a:spLocks noChangeArrowheads="1"/>
          </p:cNvSpPr>
          <p:nvPr/>
        </p:nvSpPr>
        <p:spPr bwMode="auto">
          <a:xfrm>
            <a:off x="6124575" y="1960563"/>
            <a:ext cx="1068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1800">
                <a:solidFill>
                  <a:srgbClr val="0000CC"/>
                </a:solidFill>
                <a:latin typeface="Times New Roman" pitchFamily="18" charset="0"/>
                <a:cs typeface="Times New Roman" pitchFamily="18" charset="0"/>
              </a:rPr>
              <a:t>at all levels</a:t>
            </a:r>
          </a:p>
        </p:txBody>
      </p:sp>
      <p:sp>
        <p:nvSpPr>
          <p:cNvPr id="33812" name="Rectangle 19"/>
          <p:cNvSpPr>
            <a:spLocks noChangeArrowheads="1"/>
          </p:cNvSpPr>
          <p:nvPr/>
        </p:nvSpPr>
        <p:spPr bwMode="auto">
          <a:xfrm>
            <a:off x="6829425" y="2490788"/>
            <a:ext cx="2173288" cy="609600"/>
          </a:xfrm>
          <a:prstGeom prst="rect">
            <a:avLst/>
          </a:prstGeom>
          <a:blipFill dpi="0" rotWithShape="0">
            <a:blip r:embed="rId1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3" name="Rectangle 20"/>
          <p:cNvSpPr>
            <a:spLocks noChangeArrowheads="1"/>
          </p:cNvSpPr>
          <p:nvPr/>
        </p:nvSpPr>
        <p:spPr bwMode="auto">
          <a:xfrm>
            <a:off x="6815138" y="2439988"/>
            <a:ext cx="2276475" cy="760412"/>
          </a:xfrm>
          <a:prstGeom prst="rect">
            <a:avLst/>
          </a:prstGeom>
          <a:blipFill dpi="0" rotWithShape="0">
            <a:blip r:embed="rId1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4" name="Rectangle 21"/>
          <p:cNvSpPr>
            <a:spLocks noChangeArrowheads="1"/>
          </p:cNvSpPr>
          <p:nvPr/>
        </p:nvSpPr>
        <p:spPr bwMode="auto">
          <a:xfrm>
            <a:off x="6759575" y="2420938"/>
            <a:ext cx="2160588" cy="596900"/>
          </a:xfrm>
          <a:prstGeom prst="rect">
            <a:avLst/>
          </a:prstGeom>
          <a:blipFill dpi="0" rotWithShape="0">
            <a:blip r:embed="rId19"/>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5" name="AutoShape 22"/>
          <p:cNvSpPr>
            <a:spLocks noChangeArrowheads="1"/>
          </p:cNvSpPr>
          <p:nvPr/>
        </p:nvSpPr>
        <p:spPr bwMode="auto">
          <a:xfrm>
            <a:off x="6759575" y="2489200"/>
            <a:ext cx="2160588" cy="596900"/>
          </a:xfrm>
          <a:custGeom>
            <a:avLst/>
            <a:gdLst>
              <a:gd name="T0" fmla="*/ 0 w 2160904"/>
              <a:gd name="T1" fmla="*/ 596900 h 596900"/>
              <a:gd name="T2" fmla="*/ 2157806 w 2160904"/>
              <a:gd name="T3" fmla="*/ 596900 h 596900"/>
              <a:gd name="T4" fmla="*/ 2157806 w 2160904"/>
              <a:gd name="T5" fmla="*/ 0 h 596900"/>
              <a:gd name="T6" fmla="*/ 0 w 2160904"/>
              <a:gd name="T7" fmla="*/ 0 h 596900"/>
              <a:gd name="T8" fmla="*/ 0 w 2160904"/>
              <a:gd name="T9" fmla="*/ 596900 h 596900"/>
              <a:gd name="T10" fmla="*/ 0 60000 65536"/>
              <a:gd name="T11" fmla="*/ 0 60000 65536"/>
              <a:gd name="T12" fmla="*/ 0 60000 65536"/>
              <a:gd name="T13" fmla="*/ 0 60000 65536"/>
              <a:gd name="T14" fmla="*/ 0 60000 65536"/>
              <a:gd name="T15" fmla="*/ 0 w 2160904"/>
              <a:gd name="T16" fmla="*/ 0 h 596900"/>
              <a:gd name="T17" fmla="*/ 2160904 w 2160904"/>
              <a:gd name="T18" fmla="*/ 596900 h 596900"/>
            </a:gdLst>
            <a:ahLst/>
            <a:cxnLst>
              <a:cxn ang="T10">
                <a:pos x="T0" y="T1"/>
              </a:cxn>
              <a:cxn ang="T11">
                <a:pos x="T2" y="T3"/>
              </a:cxn>
              <a:cxn ang="T12">
                <a:pos x="T4" y="T5"/>
              </a:cxn>
              <a:cxn ang="T13">
                <a:pos x="T6" y="T7"/>
              </a:cxn>
              <a:cxn ang="T14">
                <a:pos x="T8" y="T9"/>
              </a:cxn>
            </a:cxnLst>
            <a:rect l="T15" t="T16" r="T17" b="T18"/>
            <a:pathLst>
              <a:path w="2160904" h="596900">
                <a:moveTo>
                  <a:pt x="0" y="596900"/>
                </a:moveTo>
                <a:lnTo>
                  <a:pt x="2160651" y="596900"/>
                </a:lnTo>
                <a:lnTo>
                  <a:pt x="2160651"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16" name="Rectangle 23"/>
          <p:cNvSpPr>
            <a:spLocks noChangeArrowheads="1"/>
          </p:cNvSpPr>
          <p:nvPr/>
        </p:nvSpPr>
        <p:spPr bwMode="auto">
          <a:xfrm>
            <a:off x="6738938" y="2363788"/>
            <a:ext cx="422275" cy="512762"/>
          </a:xfrm>
          <a:prstGeom prst="rect">
            <a:avLst/>
          </a:prstGeom>
          <a:blipFill dpi="0" rotWithShape="0">
            <a:blip r:embed="rId1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7" name="Rectangle 24"/>
          <p:cNvSpPr>
            <a:spLocks noChangeArrowheads="1"/>
          </p:cNvSpPr>
          <p:nvPr/>
        </p:nvSpPr>
        <p:spPr bwMode="auto">
          <a:xfrm>
            <a:off x="6945313" y="3354388"/>
            <a:ext cx="2173287" cy="609600"/>
          </a:xfrm>
          <a:prstGeom prst="rect">
            <a:avLst/>
          </a:prstGeom>
          <a:blipFill dpi="0" rotWithShape="0">
            <a:blip r:embed="rId20"/>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8" name="Rectangle 25"/>
          <p:cNvSpPr>
            <a:spLocks noChangeArrowheads="1"/>
          </p:cNvSpPr>
          <p:nvPr/>
        </p:nvSpPr>
        <p:spPr bwMode="auto">
          <a:xfrm>
            <a:off x="6969125" y="3303588"/>
            <a:ext cx="2174875" cy="760412"/>
          </a:xfrm>
          <a:prstGeom prst="rect">
            <a:avLst/>
          </a:prstGeom>
          <a:blipFill dpi="0" rotWithShape="0">
            <a:blip r:embed="rId21"/>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19" name="Rectangle 26"/>
          <p:cNvSpPr>
            <a:spLocks noChangeArrowheads="1"/>
          </p:cNvSpPr>
          <p:nvPr/>
        </p:nvSpPr>
        <p:spPr bwMode="auto">
          <a:xfrm>
            <a:off x="6875463" y="3284538"/>
            <a:ext cx="2160587" cy="596900"/>
          </a:xfrm>
          <a:prstGeom prst="rect">
            <a:avLst/>
          </a:prstGeom>
          <a:blipFill dpi="0" rotWithShape="0">
            <a:blip r:embed="rId2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20" name="AutoShape 27"/>
          <p:cNvSpPr>
            <a:spLocks noChangeArrowheads="1"/>
          </p:cNvSpPr>
          <p:nvPr/>
        </p:nvSpPr>
        <p:spPr bwMode="auto">
          <a:xfrm>
            <a:off x="6875463" y="3284538"/>
            <a:ext cx="2160587" cy="596900"/>
          </a:xfrm>
          <a:custGeom>
            <a:avLst/>
            <a:gdLst>
              <a:gd name="T0" fmla="*/ 0 w 2160904"/>
              <a:gd name="T1" fmla="*/ 596900 h 596900"/>
              <a:gd name="T2" fmla="*/ 2157791 w 2160904"/>
              <a:gd name="T3" fmla="*/ 596900 h 596900"/>
              <a:gd name="T4" fmla="*/ 2157791 w 2160904"/>
              <a:gd name="T5" fmla="*/ 0 h 596900"/>
              <a:gd name="T6" fmla="*/ 0 w 2160904"/>
              <a:gd name="T7" fmla="*/ 0 h 596900"/>
              <a:gd name="T8" fmla="*/ 0 w 2160904"/>
              <a:gd name="T9" fmla="*/ 596900 h 596900"/>
              <a:gd name="T10" fmla="*/ 0 60000 65536"/>
              <a:gd name="T11" fmla="*/ 0 60000 65536"/>
              <a:gd name="T12" fmla="*/ 0 60000 65536"/>
              <a:gd name="T13" fmla="*/ 0 60000 65536"/>
              <a:gd name="T14" fmla="*/ 0 60000 65536"/>
              <a:gd name="T15" fmla="*/ 0 w 2160904"/>
              <a:gd name="T16" fmla="*/ 0 h 596900"/>
              <a:gd name="T17" fmla="*/ 2160904 w 2160904"/>
              <a:gd name="T18" fmla="*/ 596900 h 596900"/>
            </a:gdLst>
            <a:ahLst/>
            <a:cxnLst>
              <a:cxn ang="T10">
                <a:pos x="T0" y="T1"/>
              </a:cxn>
              <a:cxn ang="T11">
                <a:pos x="T2" y="T3"/>
              </a:cxn>
              <a:cxn ang="T12">
                <a:pos x="T4" y="T5"/>
              </a:cxn>
              <a:cxn ang="T13">
                <a:pos x="T6" y="T7"/>
              </a:cxn>
              <a:cxn ang="T14">
                <a:pos x="T8" y="T9"/>
              </a:cxn>
            </a:cxnLst>
            <a:rect l="T15" t="T16" r="T17" b="T18"/>
            <a:pathLst>
              <a:path w="2160904" h="596900">
                <a:moveTo>
                  <a:pt x="0" y="596900"/>
                </a:moveTo>
                <a:lnTo>
                  <a:pt x="2160651" y="596900"/>
                </a:lnTo>
                <a:lnTo>
                  <a:pt x="2160651"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21" name="Rectangle 28"/>
          <p:cNvSpPr>
            <a:spLocks noChangeArrowheads="1"/>
          </p:cNvSpPr>
          <p:nvPr/>
        </p:nvSpPr>
        <p:spPr bwMode="auto">
          <a:xfrm>
            <a:off x="6972300" y="3227388"/>
            <a:ext cx="363538" cy="514350"/>
          </a:xfrm>
          <a:prstGeom prst="rect">
            <a:avLst/>
          </a:prstGeom>
          <a:blipFill dpi="0" rotWithShape="0">
            <a:blip r:embed="rId2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22" name="Text Box 29"/>
          <p:cNvSpPr txBox="1">
            <a:spLocks noChangeArrowheads="1"/>
          </p:cNvSpPr>
          <p:nvPr/>
        </p:nvSpPr>
        <p:spPr bwMode="auto">
          <a:xfrm>
            <a:off x="6875463" y="3200400"/>
            <a:ext cx="20113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1800">
                <a:solidFill>
                  <a:srgbClr val="0000CC"/>
                </a:solidFill>
                <a:latin typeface="Times New Roman" pitchFamily="18" charset="0"/>
                <a:cs typeface="Times New Roman" pitchFamily="18" charset="0"/>
              </a:rPr>
              <a:t>4. Interdependent or sequential decisions</a:t>
            </a:r>
          </a:p>
        </p:txBody>
      </p:sp>
      <p:sp>
        <p:nvSpPr>
          <p:cNvPr id="33823" name="Rectangle 30"/>
          <p:cNvSpPr>
            <a:spLocks noChangeArrowheads="1"/>
          </p:cNvSpPr>
          <p:nvPr/>
        </p:nvSpPr>
        <p:spPr bwMode="auto">
          <a:xfrm>
            <a:off x="6945313" y="4146550"/>
            <a:ext cx="2173287" cy="857250"/>
          </a:xfrm>
          <a:prstGeom prst="rect">
            <a:avLst/>
          </a:prstGeom>
          <a:blipFill dpi="0" rotWithShape="0">
            <a:blip r:embed="rId2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24" name="Rectangle 31"/>
          <p:cNvSpPr>
            <a:spLocks noChangeArrowheads="1"/>
          </p:cNvSpPr>
          <p:nvPr/>
        </p:nvSpPr>
        <p:spPr bwMode="auto">
          <a:xfrm>
            <a:off x="6904038" y="4095750"/>
            <a:ext cx="2239962" cy="1008063"/>
          </a:xfrm>
          <a:prstGeom prst="rect">
            <a:avLst/>
          </a:prstGeom>
          <a:blipFill dpi="0" rotWithShape="0">
            <a:blip r:embed="rId2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25" name="Rectangle 32"/>
          <p:cNvSpPr>
            <a:spLocks noChangeArrowheads="1"/>
          </p:cNvSpPr>
          <p:nvPr/>
        </p:nvSpPr>
        <p:spPr bwMode="auto">
          <a:xfrm>
            <a:off x="6875463" y="4076700"/>
            <a:ext cx="2160587" cy="587375"/>
          </a:xfrm>
          <a:prstGeom prst="rect">
            <a:avLst/>
          </a:prstGeom>
          <a:blipFill dpi="0" rotWithShape="0">
            <a:blip r:embed="rId2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26" name="AutoShape 33"/>
          <p:cNvSpPr>
            <a:spLocks noChangeArrowheads="1"/>
          </p:cNvSpPr>
          <p:nvPr/>
        </p:nvSpPr>
        <p:spPr bwMode="auto">
          <a:xfrm>
            <a:off x="6983413" y="4114800"/>
            <a:ext cx="2160587" cy="844550"/>
          </a:xfrm>
          <a:custGeom>
            <a:avLst/>
            <a:gdLst>
              <a:gd name="T0" fmla="*/ 0 w 2160904"/>
              <a:gd name="T1" fmla="*/ 844550 h 844550"/>
              <a:gd name="T2" fmla="*/ 2157791 w 2160904"/>
              <a:gd name="T3" fmla="*/ 844550 h 844550"/>
              <a:gd name="T4" fmla="*/ 2157791 w 2160904"/>
              <a:gd name="T5" fmla="*/ 0 h 844550"/>
              <a:gd name="T6" fmla="*/ 0 w 2160904"/>
              <a:gd name="T7" fmla="*/ 0 h 844550"/>
              <a:gd name="T8" fmla="*/ 0 w 2160904"/>
              <a:gd name="T9" fmla="*/ 844550 h 844550"/>
              <a:gd name="T10" fmla="*/ 0 60000 65536"/>
              <a:gd name="T11" fmla="*/ 0 60000 65536"/>
              <a:gd name="T12" fmla="*/ 0 60000 65536"/>
              <a:gd name="T13" fmla="*/ 0 60000 65536"/>
              <a:gd name="T14" fmla="*/ 0 60000 65536"/>
              <a:gd name="T15" fmla="*/ 0 w 2160904"/>
              <a:gd name="T16" fmla="*/ 0 h 844550"/>
              <a:gd name="T17" fmla="*/ 2160904 w 2160904"/>
              <a:gd name="T18" fmla="*/ 844550 h 844550"/>
            </a:gdLst>
            <a:ahLst/>
            <a:cxnLst>
              <a:cxn ang="T10">
                <a:pos x="T0" y="T1"/>
              </a:cxn>
              <a:cxn ang="T11">
                <a:pos x="T2" y="T3"/>
              </a:cxn>
              <a:cxn ang="T12">
                <a:pos x="T4" y="T5"/>
              </a:cxn>
              <a:cxn ang="T13">
                <a:pos x="T6" y="T7"/>
              </a:cxn>
              <a:cxn ang="T14">
                <a:pos x="T8" y="T9"/>
              </a:cxn>
            </a:cxnLst>
            <a:rect l="T15" t="T16" r="T17" b="T18"/>
            <a:pathLst>
              <a:path w="2160904" h="844550">
                <a:moveTo>
                  <a:pt x="0" y="844550"/>
                </a:moveTo>
                <a:lnTo>
                  <a:pt x="2160651" y="844550"/>
                </a:lnTo>
                <a:lnTo>
                  <a:pt x="2160651" y="0"/>
                </a:lnTo>
                <a:lnTo>
                  <a:pt x="0" y="0"/>
                </a:lnTo>
                <a:lnTo>
                  <a:pt x="0" y="84455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27" name="Rectangle 34"/>
          <p:cNvSpPr>
            <a:spLocks noChangeArrowheads="1"/>
          </p:cNvSpPr>
          <p:nvPr/>
        </p:nvSpPr>
        <p:spPr bwMode="auto">
          <a:xfrm>
            <a:off x="6827838" y="4019550"/>
            <a:ext cx="363537" cy="514350"/>
          </a:xfrm>
          <a:prstGeom prst="rect">
            <a:avLst/>
          </a:prstGeom>
          <a:blipFill dpi="0" rotWithShape="0">
            <a:blip r:embed="rId2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28" name="Text Box 35"/>
          <p:cNvSpPr txBox="1">
            <a:spLocks noChangeArrowheads="1"/>
          </p:cNvSpPr>
          <p:nvPr/>
        </p:nvSpPr>
        <p:spPr bwMode="auto">
          <a:xfrm>
            <a:off x="7045325" y="4191000"/>
            <a:ext cx="20986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indent="3175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lnSpc>
                <a:spcPts val="1888"/>
              </a:lnSpc>
              <a:buClrTx/>
              <a:buFontTx/>
              <a:buNone/>
            </a:pPr>
            <a:r>
              <a:rPr lang="en-US" sz="1800">
                <a:solidFill>
                  <a:srgbClr val="0000CC"/>
                </a:solidFill>
                <a:latin typeface="Times New Roman" pitchFamily="18" charset="0"/>
                <a:cs typeface="Times New Roman" pitchFamily="18" charset="0"/>
              </a:rPr>
              <a:t>Support intelligence, design, choice, implementation</a:t>
            </a:r>
          </a:p>
        </p:txBody>
      </p:sp>
      <p:sp>
        <p:nvSpPr>
          <p:cNvPr id="33829" name="Rectangle 36"/>
          <p:cNvSpPr>
            <a:spLocks noChangeArrowheads="1"/>
          </p:cNvSpPr>
          <p:nvPr/>
        </p:nvSpPr>
        <p:spPr bwMode="auto">
          <a:xfrm>
            <a:off x="6843713" y="5226050"/>
            <a:ext cx="2173287" cy="857250"/>
          </a:xfrm>
          <a:prstGeom prst="rect">
            <a:avLst/>
          </a:prstGeom>
          <a:blipFill dpi="0" rotWithShape="0">
            <a:blip r:embed="rId2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0" name="Rectangle 37"/>
          <p:cNvSpPr>
            <a:spLocks noChangeArrowheads="1"/>
          </p:cNvSpPr>
          <p:nvPr/>
        </p:nvSpPr>
        <p:spPr bwMode="auto">
          <a:xfrm>
            <a:off x="6897688" y="5175250"/>
            <a:ext cx="2143125" cy="1008063"/>
          </a:xfrm>
          <a:prstGeom prst="rect">
            <a:avLst/>
          </a:prstGeom>
          <a:blipFill dpi="0" rotWithShape="0">
            <a:blip r:embed="rId2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1" name="Rectangle 38"/>
          <p:cNvSpPr>
            <a:spLocks noChangeArrowheads="1"/>
          </p:cNvSpPr>
          <p:nvPr/>
        </p:nvSpPr>
        <p:spPr bwMode="auto">
          <a:xfrm>
            <a:off x="6773863" y="5156200"/>
            <a:ext cx="2160587" cy="844550"/>
          </a:xfrm>
          <a:prstGeom prst="rect">
            <a:avLst/>
          </a:prstGeom>
          <a:blipFill dpi="0" rotWithShape="0">
            <a:blip r:embed="rId29"/>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2" name="AutoShape 39"/>
          <p:cNvSpPr>
            <a:spLocks noChangeArrowheads="1"/>
          </p:cNvSpPr>
          <p:nvPr/>
        </p:nvSpPr>
        <p:spPr bwMode="auto">
          <a:xfrm>
            <a:off x="6858000" y="5181600"/>
            <a:ext cx="2160588" cy="844550"/>
          </a:xfrm>
          <a:custGeom>
            <a:avLst/>
            <a:gdLst>
              <a:gd name="T0" fmla="*/ 0 w 2160904"/>
              <a:gd name="T1" fmla="*/ 844550 h 844550"/>
              <a:gd name="T2" fmla="*/ 2157800 w 2160904"/>
              <a:gd name="T3" fmla="*/ 844550 h 844550"/>
              <a:gd name="T4" fmla="*/ 2157800 w 2160904"/>
              <a:gd name="T5" fmla="*/ 0 h 844550"/>
              <a:gd name="T6" fmla="*/ 0 w 2160904"/>
              <a:gd name="T7" fmla="*/ 0 h 844550"/>
              <a:gd name="T8" fmla="*/ 0 w 2160904"/>
              <a:gd name="T9" fmla="*/ 844550 h 844550"/>
              <a:gd name="T10" fmla="*/ 0 60000 65536"/>
              <a:gd name="T11" fmla="*/ 0 60000 65536"/>
              <a:gd name="T12" fmla="*/ 0 60000 65536"/>
              <a:gd name="T13" fmla="*/ 0 60000 65536"/>
              <a:gd name="T14" fmla="*/ 0 60000 65536"/>
              <a:gd name="T15" fmla="*/ 0 w 2160904"/>
              <a:gd name="T16" fmla="*/ 0 h 844550"/>
              <a:gd name="T17" fmla="*/ 2160904 w 2160904"/>
              <a:gd name="T18" fmla="*/ 844550 h 844550"/>
            </a:gdLst>
            <a:ahLst/>
            <a:cxnLst>
              <a:cxn ang="T10">
                <a:pos x="T0" y="T1"/>
              </a:cxn>
              <a:cxn ang="T11">
                <a:pos x="T2" y="T3"/>
              </a:cxn>
              <a:cxn ang="T12">
                <a:pos x="T4" y="T5"/>
              </a:cxn>
              <a:cxn ang="T13">
                <a:pos x="T6" y="T7"/>
              </a:cxn>
              <a:cxn ang="T14">
                <a:pos x="T8" y="T9"/>
              </a:cxn>
            </a:cxnLst>
            <a:rect l="T15" t="T16" r="T17" b="T18"/>
            <a:pathLst>
              <a:path w="2160904" h="844550">
                <a:moveTo>
                  <a:pt x="0" y="844550"/>
                </a:moveTo>
                <a:lnTo>
                  <a:pt x="2160651" y="844550"/>
                </a:lnTo>
                <a:lnTo>
                  <a:pt x="2160651" y="0"/>
                </a:lnTo>
                <a:lnTo>
                  <a:pt x="0" y="0"/>
                </a:lnTo>
                <a:lnTo>
                  <a:pt x="0" y="84455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33" name="Rectangle 40"/>
          <p:cNvSpPr>
            <a:spLocks noChangeArrowheads="1"/>
          </p:cNvSpPr>
          <p:nvPr/>
        </p:nvSpPr>
        <p:spPr bwMode="auto">
          <a:xfrm>
            <a:off x="6821488" y="5099050"/>
            <a:ext cx="422275" cy="514350"/>
          </a:xfrm>
          <a:prstGeom prst="rect">
            <a:avLst/>
          </a:prstGeom>
          <a:blipFill dpi="0" rotWithShape="0">
            <a:blip r:embed="rId1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4" name="Rectangle 41"/>
          <p:cNvSpPr>
            <a:spLocks noChangeArrowheads="1"/>
          </p:cNvSpPr>
          <p:nvPr/>
        </p:nvSpPr>
        <p:spPr bwMode="auto">
          <a:xfrm>
            <a:off x="5014913" y="5875338"/>
            <a:ext cx="1668462" cy="609600"/>
          </a:xfrm>
          <a:prstGeom prst="rect">
            <a:avLst/>
          </a:prstGeom>
          <a:blipFill dpi="0" rotWithShape="0">
            <a:blip r:embed="rId30"/>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5" name="Rectangle 42"/>
          <p:cNvSpPr>
            <a:spLocks noChangeArrowheads="1"/>
          </p:cNvSpPr>
          <p:nvPr/>
        </p:nvSpPr>
        <p:spPr bwMode="auto">
          <a:xfrm>
            <a:off x="5019675" y="5824538"/>
            <a:ext cx="1738313" cy="760412"/>
          </a:xfrm>
          <a:prstGeom prst="rect">
            <a:avLst/>
          </a:prstGeom>
          <a:blipFill dpi="0" rotWithShape="0">
            <a:blip r:embed="rId31"/>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6" name="Rectangle 43"/>
          <p:cNvSpPr>
            <a:spLocks noChangeArrowheads="1"/>
          </p:cNvSpPr>
          <p:nvPr/>
        </p:nvSpPr>
        <p:spPr bwMode="auto">
          <a:xfrm>
            <a:off x="4953000" y="5791200"/>
            <a:ext cx="1657350" cy="731838"/>
          </a:xfrm>
          <a:prstGeom prst="rect">
            <a:avLst/>
          </a:prstGeom>
          <a:blipFill dpi="0" rotWithShape="0">
            <a:blip r:embed="rId3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7" name="AutoShape 44"/>
          <p:cNvSpPr>
            <a:spLocks noChangeArrowheads="1"/>
          </p:cNvSpPr>
          <p:nvPr/>
        </p:nvSpPr>
        <p:spPr bwMode="auto">
          <a:xfrm>
            <a:off x="4953000" y="5867400"/>
            <a:ext cx="1676400" cy="596900"/>
          </a:xfrm>
          <a:custGeom>
            <a:avLst/>
            <a:gdLst>
              <a:gd name="T0" fmla="*/ 0 w 1656079"/>
              <a:gd name="T1" fmla="*/ 596900 h 596900"/>
              <a:gd name="T2" fmla="*/ 1780511 w 1656079"/>
              <a:gd name="T3" fmla="*/ 596900 h 596900"/>
              <a:gd name="T4" fmla="*/ 1780511 w 1656079"/>
              <a:gd name="T5" fmla="*/ 0 h 596900"/>
              <a:gd name="T6" fmla="*/ 0 w 1656079"/>
              <a:gd name="T7" fmla="*/ 0 h 596900"/>
              <a:gd name="T8" fmla="*/ 0 w 1656079"/>
              <a:gd name="T9" fmla="*/ 596900 h 596900"/>
              <a:gd name="T10" fmla="*/ 0 60000 65536"/>
              <a:gd name="T11" fmla="*/ 0 60000 65536"/>
              <a:gd name="T12" fmla="*/ 0 60000 65536"/>
              <a:gd name="T13" fmla="*/ 0 60000 65536"/>
              <a:gd name="T14" fmla="*/ 0 60000 65536"/>
              <a:gd name="T15" fmla="*/ 0 w 1656079"/>
              <a:gd name="T16" fmla="*/ 0 h 596900"/>
              <a:gd name="T17" fmla="*/ 1656079 w 1656079"/>
              <a:gd name="T18" fmla="*/ 596900 h 596900"/>
            </a:gdLst>
            <a:ahLst/>
            <a:cxnLst>
              <a:cxn ang="T10">
                <a:pos x="T0" y="T1"/>
              </a:cxn>
              <a:cxn ang="T11">
                <a:pos x="T2" y="T3"/>
              </a:cxn>
              <a:cxn ang="T12">
                <a:pos x="T4" y="T5"/>
              </a:cxn>
              <a:cxn ang="T13">
                <a:pos x="T6" y="T7"/>
              </a:cxn>
              <a:cxn ang="T14">
                <a:pos x="T8" y="T9"/>
              </a:cxn>
            </a:cxnLst>
            <a:rect l="T15" t="T16" r="T17" b="T18"/>
            <a:pathLst>
              <a:path w="1656079" h="596900">
                <a:moveTo>
                  <a:pt x="0" y="596900"/>
                </a:moveTo>
                <a:lnTo>
                  <a:pt x="1655826" y="596900"/>
                </a:lnTo>
                <a:lnTo>
                  <a:pt x="1655826"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38" name="Rectangle 45"/>
          <p:cNvSpPr>
            <a:spLocks noChangeArrowheads="1"/>
          </p:cNvSpPr>
          <p:nvPr/>
        </p:nvSpPr>
        <p:spPr bwMode="auto">
          <a:xfrm>
            <a:off x="4943475" y="5748338"/>
            <a:ext cx="352425" cy="514350"/>
          </a:xfrm>
          <a:prstGeom prst="rect">
            <a:avLst/>
          </a:prstGeom>
          <a:blipFill dpi="0" rotWithShape="0">
            <a:blip r:embed="rId3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39" name="AutoShape 46"/>
          <p:cNvSpPr>
            <a:spLocks noChangeArrowheads="1"/>
          </p:cNvSpPr>
          <p:nvPr/>
        </p:nvSpPr>
        <p:spPr bwMode="auto">
          <a:xfrm>
            <a:off x="5267325" y="3454400"/>
            <a:ext cx="1609725" cy="287338"/>
          </a:xfrm>
          <a:custGeom>
            <a:avLst/>
            <a:gdLst>
              <a:gd name="T0" fmla="*/ 21717 w 1609725"/>
              <a:gd name="T1" fmla="*/ 238842 h 287020"/>
              <a:gd name="T2" fmla="*/ 0 w 1609725"/>
              <a:gd name="T3" fmla="*/ 267831 h 287020"/>
              <a:gd name="T4" fmla="*/ 28575 w 1609725"/>
              <a:gd name="T5" fmla="*/ 289767 h 287020"/>
              <a:gd name="T6" fmla="*/ 40490 w 1609725"/>
              <a:gd name="T7" fmla="*/ 273860 h 287020"/>
              <a:gd name="T8" fmla="*/ 26416 w 1609725"/>
              <a:gd name="T9" fmla="*/ 273860 h 287020"/>
              <a:gd name="T10" fmla="*/ 23875 w 1609725"/>
              <a:gd name="T11" fmla="*/ 254748 h 287020"/>
              <a:gd name="T12" fmla="*/ 39615 w 1609725"/>
              <a:gd name="T13" fmla="*/ 252581 h 287020"/>
              <a:gd name="T14" fmla="*/ 21717 w 1609725"/>
              <a:gd name="T15" fmla="*/ 238842 h 287020"/>
              <a:gd name="T16" fmla="*/ 39615 w 1609725"/>
              <a:gd name="T17" fmla="*/ 252581 h 287020"/>
              <a:gd name="T18" fmla="*/ 23875 w 1609725"/>
              <a:gd name="T19" fmla="*/ 254748 h 287020"/>
              <a:gd name="T20" fmla="*/ 26416 w 1609725"/>
              <a:gd name="T21" fmla="*/ 273860 h 287020"/>
              <a:gd name="T22" fmla="*/ 42108 w 1609725"/>
              <a:gd name="T23" fmla="*/ 271700 h 287020"/>
              <a:gd name="T24" fmla="*/ 50292 w 1609725"/>
              <a:gd name="T25" fmla="*/ 260777 h 287020"/>
              <a:gd name="T26" fmla="*/ 39615 w 1609725"/>
              <a:gd name="T27" fmla="*/ 252581 h 287020"/>
              <a:gd name="T28" fmla="*/ 42108 w 1609725"/>
              <a:gd name="T29" fmla="*/ 271700 h 287020"/>
              <a:gd name="T30" fmla="*/ 26416 w 1609725"/>
              <a:gd name="T31" fmla="*/ 273860 h 287020"/>
              <a:gd name="T32" fmla="*/ 40490 w 1609725"/>
              <a:gd name="T33" fmla="*/ 273860 h 287020"/>
              <a:gd name="T34" fmla="*/ 42108 w 1609725"/>
              <a:gd name="T35" fmla="*/ 271700 h 287020"/>
              <a:gd name="T36" fmla="*/ 1525016 w 1609725"/>
              <a:gd name="T37" fmla="*/ 48124 h 287020"/>
              <a:gd name="T38" fmla="*/ 39615 w 1609725"/>
              <a:gd name="T39" fmla="*/ 252581 h 287020"/>
              <a:gd name="T40" fmla="*/ 50292 w 1609725"/>
              <a:gd name="T41" fmla="*/ 260777 h 287020"/>
              <a:gd name="T42" fmla="*/ 42108 w 1609725"/>
              <a:gd name="T43" fmla="*/ 271700 h 287020"/>
              <a:gd name="T44" fmla="*/ 1527669 w 1609725"/>
              <a:gd name="T45" fmla="*/ 67238 h 287020"/>
              <a:gd name="T46" fmla="*/ 1533905 w 1609725"/>
              <a:gd name="T47" fmla="*/ 56696 h 287020"/>
              <a:gd name="T48" fmla="*/ 1525016 w 1609725"/>
              <a:gd name="T49" fmla="*/ 48124 h 287020"/>
              <a:gd name="T50" fmla="*/ 1608170 w 1609725"/>
              <a:gd name="T51" fmla="*/ 47077 h 287020"/>
              <a:gd name="T52" fmla="*/ 1532636 w 1609725"/>
              <a:gd name="T53" fmla="*/ 47077 h 287020"/>
              <a:gd name="T54" fmla="*/ 1535302 w 1609725"/>
              <a:gd name="T55" fmla="*/ 66189 h 287020"/>
              <a:gd name="T56" fmla="*/ 1527669 w 1609725"/>
              <a:gd name="T57" fmla="*/ 67238 h 287020"/>
              <a:gd name="T58" fmla="*/ 1492250 w 1609725"/>
              <a:gd name="T59" fmla="*/ 127118 h 287020"/>
              <a:gd name="T60" fmla="*/ 1608170 w 1609725"/>
              <a:gd name="T61" fmla="*/ 47077 h 287020"/>
              <a:gd name="T62" fmla="*/ 1532636 w 1609725"/>
              <a:gd name="T63" fmla="*/ 47077 h 287020"/>
              <a:gd name="T64" fmla="*/ 1525016 w 1609725"/>
              <a:gd name="T65" fmla="*/ 48124 h 287020"/>
              <a:gd name="T66" fmla="*/ 1533905 w 1609725"/>
              <a:gd name="T67" fmla="*/ 56696 h 287020"/>
              <a:gd name="T68" fmla="*/ 1527669 w 1609725"/>
              <a:gd name="T69" fmla="*/ 67238 h 287020"/>
              <a:gd name="T70" fmla="*/ 1535302 w 1609725"/>
              <a:gd name="T71" fmla="*/ 66189 h 287020"/>
              <a:gd name="T72" fmla="*/ 1532636 w 1609725"/>
              <a:gd name="T73" fmla="*/ 47077 h 287020"/>
              <a:gd name="T74" fmla="*/ 1475104 w 1609725"/>
              <a:gd name="T75" fmla="*/ 0 h 287020"/>
              <a:gd name="T76" fmla="*/ 1525016 w 1609725"/>
              <a:gd name="T77" fmla="*/ 48124 h 287020"/>
              <a:gd name="T78" fmla="*/ 1532636 w 1609725"/>
              <a:gd name="T79" fmla="*/ 47077 h 287020"/>
              <a:gd name="T80" fmla="*/ 1608170 w 1609725"/>
              <a:gd name="T81" fmla="*/ 47077 h 287020"/>
              <a:gd name="T82" fmla="*/ 1609471 w 1609725"/>
              <a:gd name="T83" fmla="*/ 46179 h 287020"/>
              <a:gd name="T84" fmla="*/ 1475104 w 1609725"/>
              <a:gd name="T85" fmla="*/ 0 h 2870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9725"/>
              <a:gd name="T130" fmla="*/ 0 h 287020"/>
              <a:gd name="T131" fmla="*/ 1609725 w 1609725"/>
              <a:gd name="T132" fmla="*/ 287020 h 28702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9725" h="287020">
                <a:moveTo>
                  <a:pt x="21717" y="236474"/>
                </a:moveTo>
                <a:lnTo>
                  <a:pt x="0" y="265176"/>
                </a:lnTo>
                <a:lnTo>
                  <a:pt x="28575" y="286893"/>
                </a:lnTo>
                <a:lnTo>
                  <a:pt x="40490" y="271145"/>
                </a:lnTo>
                <a:lnTo>
                  <a:pt x="26416" y="271145"/>
                </a:lnTo>
                <a:lnTo>
                  <a:pt x="23875" y="252222"/>
                </a:lnTo>
                <a:lnTo>
                  <a:pt x="39615" y="250077"/>
                </a:lnTo>
                <a:lnTo>
                  <a:pt x="21717" y="236474"/>
                </a:lnTo>
                <a:close/>
              </a:path>
              <a:path w="1609725" h="287020">
                <a:moveTo>
                  <a:pt x="39615" y="250077"/>
                </a:moveTo>
                <a:lnTo>
                  <a:pt x="23875" y="252222"/>
                </a:lnTo>
                <a:lnTo>
                  <a:pt x="26416" y="271145"/>
                </a:lnTo>
                <a:lnTo>
                  <a:pt x="42108" y="269006"/>
                </a:lnTo>
                <a:lnTo>
                  <a:pt x="50292" y="258191"/>
                </a:lnTo>
                <a:lnTo>
                  <a:pt x="39615" y="250077"/>
                </a:lnTo>
                <a:close/>
              </a:path>
              <a:path w="1609725" h="287020">
                <a:moveTo>
                  <a:pt x="42108" y="269006"/>
                </a:moveTo>
                <a:lnTo>
                  <a:pt x="26416" y="271145"/>
                </a:lnTo>
                <a:lnTo>
                  <a:pt x="40490" y="271145"/>
                </a:lnTo>
                <a:lnTo>
                  <a:pt x="42108" y="269006"/>
                </a:lnTo>
                <a:close/>
              </a:path>
              <a:path w="1609725" h="287020">
                <a:moveTo>
                  <a:pt x="1525016" y="47647"/>
                </a:moveTo>
                <a:lnTo>
                  <a:pt x="39615" y="250077"/>
                </a:lnTo>
                <a:lnTo>
                  <a:pt x="50292" y="258191"/>
                </a:lnTo>
                <a:lnTo>
                  <a:pt x="42108" y="269006"/>
                </a:lnTo>
                <a:lnTo>
                  <a:pt x="1527669" y="66572"/>
                </a:lnTo>
                <a:lnTo>
                  <a:pt x="1533905" y="56134"/>
                </a:lnTo>
                <a:lnTo>
                  <a:pt x="1525016" y="47647"/>
                </a:lnTo>
                <a:close/>
              </a:path>
              <a:path w="1609725" h="287020">
                <a:moveTo>
                  <a:pt x="1608170" y="46609"/>
                </a:moveTo>
                <a:lnTo>
                  <a:pt x="1532636" y="46609"/>
                </a:lnTo>
                <a:lnTo>
                  <a:pt x="1535302" y="65532"/>
                </a:lnTo>
                <a:lnTo>
                  <a:pt x="1527669" y="66572"/>
                </a:lnTo>
                <a:lnTo>
                  <a:pt x="1492250" y="125857"/>
                </a:lnTo>
                <a:lnTo>
                  <a:pt x="1608170" y="46609"/>
                </a:lnTo>
                <a:close/>
              </a:path>
              <a:path w="1609725" h="287020">
                <a:moveTo>
                  <a:pt x="1532636" y="46609"/>
                </a:moveTo>
                <a:lnTo>
                  <a:pt x="1525016" y="47647"/>
                </a:lnTo>
                <a:lnTo>
                  <a:pt x="1533905" y="56134"/>
                </a:lnTo>
                <a:lnTo>
                  <a:pt x="1527669" y="66572"/>
                </a:lnTo>
                <a:lnTo>
                  <a:pt x="1535302" y="65532"/>
                </a:lnTo>
                <a:lnTo>
                  <a:pt x="1532636" y="46609"/>
                </a:lnTo>
                <a:close/>
              </a:path>
              <a:path w="1609725" h="287020">
                <a:moveTo>
                  <a:pt x="1475104" y="0"/>
                </a:moveTo>
                <a:lnTo>
                  <a:pt x="1525016" y="47647"/>
                </a:lnTo>
                <a:lnTo>
                  <a:pt x="1532636" y="46609"/>
                </a:lnTo>
                <a:lnTo>
                  <a:pt x="1608170" y="46609"/>
                </a:lnTo>
                <a:lnTo>
                  <a:pt x="1609471" y="45720"/>
                </a:lnTo>
                <a:lnTo>
                  <a:pt x="1475104"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0" name="AutoShape 47"/>
          <p:cNvSpPr>
            <a:spLocks noChangeArrowheads="1"/>
          </p:cNvSpPr>
          <p:nvPr/>
        </p:nvSpPr>
        <p:spPr bwMode="auto">
          <a:xfrm>
            <a:off x="4992688" y="2703513"/>
            <a:ext cx="1752600" cy="820737"/>
          </a:xfrm>
          <a:custGeom>
            <a:avLst/>
            <a:gdLst>
              <a:gd name="T0" fmla="*/ 12618 w 1751965"/>
              <a:gd name="T1" fmla="*/ 776634 h 820420"/>
              <a:gd name="T2" fmla="*/ 0 w 1751965"/>
              <a:gd name="T3" fmla="*/ 810405 h 820420"/>
              <a:gd name="T4" fmla="*/ 33762 w 1751965"/>
              <a:gd name="T5" fmla="*/ 822894 h 820420"/>
              <a:gd name="T6" fmla="*/ 39142 w 1751965"/>
              <a:gd name="T7" fmla="*/ 808494 h 820420"/>
              <a:gd name="T8" fmla="*/ 27140 w 1751965"/>
              <a:gd name="T9" fmla="*/ 808494 h 820420"/>
              <a:gd name="T10" fmla="*/ 19239 w 1751965"/>
              <a:gd name="T11" fmla="*/ 791034 h 820420"/>
              <a:gd name="T12" fmla="*/ 33667 w 1751965"/>
              <a:gd name="T13" fmla="*/ 784422 h 820420"/>
              <a:gd name="T14" fmla="*/ 12618 w 1751965"/>
              <a:gd name="T15" fmla="*/ 776634 h 820420"/>
              <a:gd name="T16" fmla="*/ 33667 w 1751965"/>
              <a:gd name="T17" fmla="*/ 784422 h 820420"/>
              <a:gd name="T18" fmla="*/ 19239 w 1751965"/>
              <a:gd name="T19" fmla="*/ 791034 h 820420"/>
              <a:gd name="T20" fmla="*/ 27140 w 1751965"/>
              <a:gd name="T21" fmla="*/ 808494 h 820420"/>
              <a:gd name="T22" fmla="*/ 41622 w 1751965"/>
              <a:gd name="T23" fmla="*/ 801855 h 820420"/>
              <a:gd name="T24" fmla="*/ 46380 w 1751965"/>
              <a:gd name="T25" fmla="*/ 789123 h 820420"/>
              <a:gd name="T26" fmla="*/ 33667 w 1751965"/>
              <a:gd name="T27" fmla="*/ 784422 h 820420"/>
              <a:gd name="T28" fmla="*/ 41622 w 1751965"/>
              <a:gd name="T29" fmla="*/ 801855 h 820420"/>
              <a:gd name="T30" fmla="*/ 27140 w 1751965"/>
              <a:gd name="T31" fmla="*/ 808494 h 820420"/>
              <a:gd name="T32" fmla="*/ 39142 w 1751965"/>
              <a:gd name="T33" fmla="*/ 808494 h 820420"/>
              <a:gd name="T34" fmla="*/ 41622 w 1751965"/>
              <a:gd name="T35" fmla="*/ 801855 h 820420"/>
              <a:gd name="T36" fmla="*/ 1677228 w 1751965"/>
              <a:gd name="T37" fmla="*/ 31218 h 820420"/>
              <a:gd name="T38" fmla="*/ 33667 w 1751965"/>
              <a:gd name="T39" fmla="*/ 784422 h 820420"/>
              <a:gd name="T40" fmla="*/ 46380 w 1751965"/>
              <a:gd name="T41" fmla="*/ 789123 h 820420"/>
              <a:gd name="T42" fmla="*/ 41622 w 1751965"/>
              <a:gd name="T43" fmla="*/ 801855 h 820420"/>
              <a:gd name="T44" fmla="*/ 1685167 w 1751965"/>
              <a:gd name="T45" fmla="*/ 48535 h 820420"/>
              <a:gd name="T46" fmla="*/ 1688119 w 1751965"/>
              <a:gd name="T47" fmla="*/ 36701 h 820420"/>
              <a:gd name="T48" fmla="*/ 1677228 w 1751965"/>
              <a:gd name="T49" fmla="*/ 31218 h 820420"/>
              <a:gd name="T50" fmla="*/ 1738923 w 1751965"/>
              <a:gd name="T51" fmla="*/ 28038 h 820420"/>
              <a:gd name="T52" fmla="*/ 1684170 w 1751965"/>
              <a:gd name="T53" fmla="*/ 28038 h 820420"/>
              <a:gd name="T54" fmla="*/ 1692070 w 1751965"/>
              <a:gd name="T55" fmla="*/ 45369 h 820420"/>
              <a:gd name="T56" fmla="*/ 1685167 w 1751965"/>
              <a:gd name="T57" fmla="*/ 48535 h 820420"/>
              <a:gd name="T58" fmla="*/ 1668371 w 1751965"/>
              <a:gd name="T59" fmla="*/ 115847 h 820420"/>
              <a:gd name="T60" fmla="*/ 1738923 w 1751965"/>
              <a:gd name="T61" fmla="*/ 28038 h 820420"/>
              <a:gd name="T62" fmla="*/ 1688119 w 1751965"/>
              <a:gd name="T63" fmla="*/ 36701 h 820420"/>
              <a:gd name="T64" fmla="*/ 1685167 w 1751965"/>
              <a:gd name="T65" fmla="*/ 48535 h 820420"/>
              <a:gd name="T66" fmla="*/ 1692070 w 1751965"/>
              <a:gd name="T67" fmla="*/ 45369 h 820420"/>
              <a:gd name="T68" fmla="*/ 1688119 w 1751965"/>
              <a:gd name="T69" fmla="*/ 36701 h 820420"/>
              <a:gd name="T70" fmla="*/ 1684170 w 1751965"/>
              <a:gd name="T71" fmla="*/ 28038 h 820420"/>
              <a:gd name="T72" fmla="*/ 1677228 w 1751965"/>
              <a:gd name="T73" fmla="*/ 31218 h 820420"/>
              <a:gd name="T74" fmla="*/ 1688119 w 1751965"/>
              <a:gd name="T75" fmla="*/ 36701 h 820420"/>
              <a:gd name="T76" fmla="*/ 1684170 w 1751965"/>
              <a:gd name="T77" fmla="*/ 28038 h 820420"/>
              <a:gd name="T78" fmla="*/ 1615239 w 1751965"/>
              <a:gd name="T79" fmla="*/ 0 h 820420"/>
              <a:gd name="T80" fmla="*/ 1677228 w 1751965"/>
              <a:gd name="T81" fmla="*/ 31218 h 820420"/>
              <a:gd name="T82" fmla="*/ 1684170 w 1751965"/>
              <a:gd name="T83" fmla="*/ 28038 h 820420"/>
              <a:gd name="T84" fmla="*/ 1738923 w 1751965"/>
              <a:gd name="T85" fmla="*/ 28038 h 820420"/>
              <a:gd name="T86" fmla="*/ 1757561 w 1751965"/>
              <a:gd name="T87" fmla="*/ 4843 h 820420"/>
              <a:gd name="T88" fmla="*/ 1615239 w 1751965"/>
              <a:gd name="T89" fmla="*/ 0 h 8204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51965"/>
              <a:gd name="T136" fmla="*/ 0 h 820420"/>
              <a:gd name="T137" fmla="*/ 1751965 w 1751965"/>
              <a:gd name="T138" fmla="*/ 820420 h 8204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51965" h="820420">
                <a:moveTo>
                  <a:pt x="12573" y="773938"/>
                </a:moveTo>
                <a:lnTo>
                  <a:pt x="0" y="807592"/>
                </a:lnTo>
                <a:lnTo>
                  <a:pt x="33654" y="820038"/>
                </a:lnTo>
                <a:lnTo>
                  <a:pt x="39016" y="805688"/>
                </a:lnTo>
                <a:lnTo>
                  <a:pt x="27050" y="805688"/>
                </a:lnTo>
                <a:lnTo>
                  <a:pt x="19176" y="788288"/>
                </a:lnTo>
                <a:lnTo>
                  <a:pt x="33559" y="781699"/>
                </a:lnTo>
                <a:lnTo>
                  <a:pt x="12573" y="773938"/>
                </a:lnTo>
                <a:close/>
              </a:path>
              <a:path w="1751965" h="820420">
                <a:moveTo>
                  <a:pt x="33559" y="781699"/>
                </a:moveTo>
                <a:lnTo>
                  <a:pt x="19176" y="788288"/>
                </a:lnTo>
                <a:lnTo>
                  <a:pt x="27050" y="805688"/>
                </a:lnTo>
                <a:lnTo>
                  <a:pt x="41487" y="799072"/>
                </a:lnTo>
                <a:lnTo>
                  <a:pt x="46227" y="786384"/>
                </a:lnTo>
                <a:lnTo>
                  <a:pt x="33559" y="781699"/>
                </a:lnTo>
                <a:close/>
              </a:path>
              <a:path w="1751965" h="820420">
                <a:moveTo>
                  <a:pt x="41487" y="799072"/>
                </a:moveTo>
                <a:lnTo>
                  <a:pt x="27050" y="805688"/>
                </a:lnTo>
                <a:lnTo>
                  <a:pt x="39016" y="805688"/>
                </a:lnTo>
                <a:lnTo>
                  <a:pt x="41487" y="799072"/>
                </a:lnTo>
                <a:close/>
              </a:path>
              <a:path w="1751965" h="820420">
                <a:moveTo>
                  <a:pt x="1671767" y="31110"/>
                </a:moveTo>
                <a:lnTo>
                  <a:pt x="33559" y="781699"/>
                </a:lnTo>
                <a:lnTo>
                  <a:pt x="46227" y="786384"/>
                </a:lnTo>
                <a:lnTo>
                  <a:pt x="41487" y="799072"/>
                </a:lnTo>
                <a:lnTo>
                  <a:pt x="1679680" y="48364"/>
                </a:lnTo>
                <a:lnTo>
                  <a:pt x="1682622" y="36575"/>
                </a:lnTo>
                <a:lnTo>
                  <a:pt x="1671767" y="31110"/>
                </a:lnTo>
                <a:close/>
              </a:path>
              <a:path w="1751965" h="820420">
                <a:moveTo>
                  <a:pt x="1733261" y="27939"/>
                </a:moveTo>
                <a:lnTo>
                  <a:pt x="1678686" y="27939"/>
                </a:lnTo>
                <a:lnTo>
                  <a:pt x="1686560" y="45212"/>
                </a:lnTo>
                <a:lnTo>
                  <a:pt x="1679680" y="48364"/>
                </a:lnTo>
                <a:lnTo>
                  <a:pt x="1662938" y="115442"/>
                </a:lnTo>
                <a:lnTo>
                  <a:pt x="1733261" y="27939"/>
                </a:lnTo>
                <a:close/>
              </a:path>
              <a:path w="1751965" h="820420">
                <a:moveTo>
                  <a:pt x="1682622" y="36575"/>
                </a:moveTo>
                <a:lnTo>
                  <a:pt x="1679680" y="48364"/>
                </a:lnTo>
                <a:lnTo>
                  <a:pt x="1686560" y="45212"/>
                </a:lnTo>
                <a:lnTo>
                  <a:pt x="1682622" y="36575"/>
                </a:lnTo>
                <a:close/>
              </a:path>
              <a:path w="1751965" h="820420">
                <a:moveTo>
                  <a:pt x="1678686" y="27939"/>
                </a:moveTo>
                <a:lnTo>
                  <a:pt x="1671767" y="31110"/>
                </a:lnTo>
                <a:lnTo>
                  <a:pt x="1682622" y="36575"/>
                </a:lnTo>
                <a:lnTo>
                  <a:pt x="1678686" y="27939"/>
                </a:lnTo>
                <a:close/>
              </a:path>
              <a:path w="1751965" h="820420">
                <a:moveTo>
                  <a:pt x="1609979" y="0"/>
                </a:moveTo>
                <a:lnTo>
                  <a:pt x="1671767" y="31110"/>
                </a:lnTo>
                <a:lnTo>
                  <a:pt x="1678686" y="27939"/>
                </a:lnTo>
                <a:lnTo>
                  <a:pt x="1733261" y="27939"/>
                </a:lnTo>
                <a:lnTo>
                  <a:pt x="1751838" y="4825"/>
                </a:lnTo>
                <a:lnTo>
                  <a:pt x="1609979"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1" name="AutoShape 48"/>
          <p:cNvSpPr>
            <a:spLocks noChangeArrowheads="1"/>
          </p:cNvSpPr>
          <p:nvPr/>
        </p:nvSpPr>
        <p:spPr bwMode="auto">
          <a:xfrm>
            <a:off x="4564063" y="2276475"/>
            <a:ext cx="1677987" cy="1171575"/>
          </a:xfrm>
          <a:custGeom>
            <a:avLst/>
            <a:gdLst>
              <a:gd name="T0" fmla="*/ 6341 w 1678304"/>
              <a:gd name="T1" fmla="*/ 1124550 h 1172210"/>
              <a:gd name="T2" fmla="*/ 0 w 1678304"/>
              <a:gd name="T3" fmla="*/ 1159808 h 1172210"/>
              <a:gd name="T4" fmla="*/ 35242 w 1678304"/>
              <a:gd name="T5" fmla="*/ 1166128 h 1172210"/>
              <a:gd name="T6" fmla="*/ 37587 w 1678304"/>
              <a:gd name="T7" fmla="*/ 1153111 h 1172210"/>
              <a:gd name="T8" fmla="*/ 26243 w 1678304"/>
              <a:gd name="T9" fmla="*/ 1153111 h 1172210"/>
              <a:gd name="T10" fmla="*/ 15339 w 1678304"/>
              <a:gd name="T11" fmla="*/ 1137565 h 1172210"/>
              <a:gd name="T12" fmla="*/ 28428 w 1678304"/>
              <a:gd name="T13" fmla="*/ 1128508 h 1172210"/>
              <a:gd name="T14" fmla="*/ 6341 w 1678304"/>
              <a:gd name="T15" fmla="*/ 1124550 h 1172210"/>
              <a:gd name="T16" fmla="*/ 28428 w 1678304"/>
              <a:gd name="T17" fmla="*/ 1128508 h 1172210"/>
              <a:gd name="T18" fmla="*/ 15339 w 1678304"/>
              <a:gd name="T19" fmla="*/ 1137565 h 1172210"/>
              <a:gd name="T20" fmla="*/ 26243 w 1678304"/>
              <a:gd name="T21" fmla="*/ 1153111 h 1172210"/>
              <a:gd name="T22" fmla="*/ 39202 w 1678304"/>
              <a:gd name="T23" fmla="*/ 1144144 h 1172210"/>
              <a:gd name="T24" fmla="*/ 41583 w 1678304"/>
              <a:gd name="T25" fmla="*/ 1130867 h 1172210"/>
              <a:gd name="T26" fmla="*/ 28428 w 1678304"/>
              <a:gd name="T27" fmla="*/ 1128508 h 1172210"/>
              <a:gd name="T28" fmla="*/ 39202 w 1678304"/>
              <a:gd name="T29" fmla="*/ 1144144 h 1172210"/>
              <a:gd name="T30" fmla="*/ 26243 w 1678304"/>
              <a:gd name="T31" fmla="*/ 1153111 h 1172210"/>
              <a:gd name="T32" fmla="*/ 37587 w 1678304"/>
              <a:gd name="T33" fmla="*/ 1153111 h 1172210"/>
              <a:gd name="T34" fmla="*/ 39202 w 1678304"/>
              <a:gd name="T35" fmla="*/ 1144144 h 1172210"/>
              <a:gd name="T36" fmla="*/ 1601195 w 1678304"/>
              <a:gd name="T37" fmla="*/ 39783 h 1172210"/>
              <a:gd name="T38" fmla="*/ 28428 w 1678304"/>
              <a:gd name="T39" fmla="*/ 1128508 h 1172210"/>
              <a:gd name="T40" fmla="*/ 41583 w 1678304"/>
              <a:gd name="T41" fmla="*/ 1130867 h 1172210"/>
              <a:gd name="T42" fmla="*/ 39202 w 1678304"/>
              <a:gd name="T43" fmla="*/ 1144144 h 1172210"/>
              <a:gd name="T44" fmla="*/ 1611998 w 1678304"/>
              <a:gd name="T45" fmla="*/ 55402 h 1172210"/>
              <a:gd name="T46" fmla="*/ 1612818 w 1678304"/>
              <a:gd name="T47" fmla="*/ 43279 h 1172210"/>
              <a:gd name="T48" fmla="*/ 1601195 w 1678304"/>
              <a:gd name="T49" fmla="*/ 39783 h 1172210"/>
              <a:gd name="T50" fmla="*/ 1655862 w 1678304"/>
              <a:gd name="T51" fmla="*/ 35516 h 1172210"/>
              <a:gd name="T52" fmla="*/ 1607369 w 1678304"/>
              <a:gd name="T53" fmla="*/ 35516 h 1172210"/>
              <a:gd name="T54" fmla="*/ 1618273 w 1678304"/>
              <a:gd name="T55" fmla="*/ 51056 h 1172210"/>
              <a:gd name="T56" fmla="*/ 1611998 w 1678304"/>
              <a:gd name="T57" fmla="*/ 55402 h 1172210"/>
              <a:gd name="T58" fmla="*/ 1607369 w 1678304"/>
              <a:gd name="T59" fmla="*/ 123983 h 1172210"/>
              <a:gd name="T60" fmla="*/ 1655862 w 1678304"/>
              <a:gd name="T61" fmla="*/ 35516 h 1172210"/>
              <a:gd name="T62" fmla="*/ 1612818 w 1678304"/>
              <a:gd name="T63" fmla="*/ 43279 h 1172210"/>
              <a:gd name="T64" fmla="*/ 1611998 w 1678304"/>
              <a:gd name="T65" fmla="*/ 55402 h 1172210"/>
              <a:gd name="T66" fmla="*/ 1618273 w 1678304"/>
              <a:gd name="T67" fmla="*/ 51056 h 1172210"/>
              <a:gd name="T68" fmla="*/ 1612818 w 1678304"/>
              <a:gd name="T69" fmla="*/ 43279 h 1172210"/>
              <a:gd name="T70" fmla="*/ 1607369 w 1678304"/>
              <a:gd name="T71" fmla="*/ 35516 h 1172210"/>
              <a:gd name="T72" fmla="*/ 1601195 w 1678304"/>
              <a:gd name="T73" fmla="*/ 39783 h 1172210"/>
              <a:gd name="T74" fmla="*/ 1612765 w 1678304"/>
              <a:gd name="T75" fmla="*/ 43208 h 1172210"/>
              <a:gd name="T76" fmla="*/ 1607369 w 1678304"/>
              <a:gd name="T77" fmla="*/ 35516 h 1172210"/>
              <a:gd name="T78" fmla="*/ 1675325 w 1678304"/>
              <a:gd name="T79" fmla="*/ 0 h 1172210"/>
              <a:gd name="T80" fmla="*/ 1534979 w 1678304"/>
              <a:gd name="T81" fmla="*/ 20221 h 1172210"/>
              <a:gd name="T82" fmla="*/ 1601195 w 1678304"/>
              <a:gd name="T83" fmla="*/ 39783 h 1172210"/>
              <a:gd name="T84" fmla="*/ 1607369 w 1678304"/>
              <a:gd name="T85" fmla="*/ 35516 h 1172210"/>
              <a:gd name="T86" fmla="*/ 1655862 w 1678304"/>
              <a:gd name="T87" fmla="*/ 35516 h 1172210"/>
              <a:gd name="T88" fmla="*/ 1675325 w 1678304"/>
              <a:gd name="T89" fmla="*/ 0 h 11722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8304"/>
              <a:gd name="T136" fmla="*/ 0 h 1172210"/>
              <a:gd name="T137" fmla="*/ 1678304 w 1678304"/>
              <a:gd name="T138" fmla="*/ 1172210 h 11722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8304" h="1172210">
                <a:moveTo>
                  <a:pt x="6350" y="1130046"/>
                </a:moveTo>
                <a:lnTo>
                  <a:pt x="0" y="1165478"/>
                </a:lnTo>
                <a:lnTo>
                  <a:pt x="35305" y="1171828"/>
                </a:lnTo>
                <a:lnTo>
                  <a:pt x="37650" y="1158748"/>
                </a:lnTo>
                <a:lnTo>
                  <a:pt x="26288" y="1158748"/>
                </a:lnTo>
                <a:lnTo>
                  <a:pt x="15366" y="1143127"/>
                </a:lnTo>
                <a:lnTo>
                  <a:pt x="28473" y="1134025"/>
                </a:lnTo>
                <a:lnTo>
                  <a:pt x="6350" y="1130046"/>
                </a:lnTo>
                <a:close/>
              </a:path>
              <a:path w="1678304" h="1172210">
                <a:moveTo>
                  <a:pt x="28473" y="1134025"/>
                </a:moveTo>
                <a:lnTo>
                  <a:pt x="15366" y="1143127"/>
                </a:lnTo>
                <a:lnTo>
                  <a:pt x="26288" y="1158748"/>
                </a:lnTo>
                <a:lnTo>
                  <a:pt x="39265" y="1149736"/>
                </a:lnTo>
                <a:lnTo>
                  <a:pt x="41655" y="1136396"/>
                </a:lnTo>
                <a:lnTo>
                  <a:pt x="28473" y="1134025"/>
                </a:lnTo>
                <a:close/>
              </a:path>
              <a:path w="1678304" h="1172210">
                <a:moveTo>
                  <a:pt x="39265" y="1149736"/>
                </a:moveTo>
                <a:lnTo>
                  <a:pt x="26288" y="1158748"/>
                </a:lnTo>
                <a:lnTo>
                  <a:pt x="37650" y="1158748"/>
                </a:lnTo>
                <a:lnTo>
                  <a:pt x="39265" y="1149736"/>
                </a:lnTo>
                <a:close/>
              </a:path>
              <a:path w="1678304" h="1172210">
                <a:moveTo>
                  <a:pt x="1603921" y="39981"/>
                </a:moveTo>
                <a:lnTo>
                  <a:pt x="28473" y="1134025"/>
                </a:lnTo>
                <a:lnTo>
                  <a:pt x="41655" y="1136396"/>
                </a:lnTo>
                <a:lnTo>
                  <a:pt x="39265" y="1149736"/>
                </a:lnTo>
                <a:lnTo>
                  <a:pt x="1614743" y="55672"/>
                </a:lnTo>
                <a:lnTo>
                  <a:pt x="1615563" y="43491"/>
                </a:lnTo>
                <a:lnTo>
                  <a:pt x="1603921" y="39981"/>
                </a:lnTo>
                <a:close/>
              </a:path>
              <a:path w="1678304" h="1172210">
                <a:moveTo>
                  <a:pt x="1658679" y="35687"/>
                </a:moveTo>
                <a:lnTo>
                  <a:pt x="1610105" y="35687"/>
                </a:lnTo>
                <a:lnTo>
                  <a:pt x="1621027" y="51308"/>
                </a:lnTo>
                <a:lnTo>
                  <a:pt x="1614743" y="55672"/>
                </a:lnTo>
                <a:lnTo>
                  <a:pt x="1610105" y="124587"/>
                </a:lnTo>
                <a:lnTo>
                  <a:pt x="1658679" y="35687"/>
                </a:lnTo>
                <a:close/>
              </a:path>
              <a:path w="1678304" h="1172210">
                <a:moveTo>
                  <a:pt x="1615563" y="43491"/>
                </a:moveTo>
                <a:lnTo>
                  <a:pt x="1614743" y="55672"/>
                </a:lnTo>
                <a:lnTo>
                  <a:pt x="1621027" y="51308"/>
                </a:lnTo>
                <a:lnTo>
                  <a:pt x="1615563" y="43491"/>
                </a:lnTo>
                <a:close/>
              </a:path>
              <a:path w="1678304" h="1172210">
                <a:moveTo>
                  <a:pt x="1610105" y="35687"/>
                </a:moveTo>
                <a:lnTo>
                  <a:pt x="1603921" y="39981"/>
                </a:lnTo>
                <a:lnTo>
                  <a:pt x="1615510" y="43417"/>
                </a:lnTo>
                <a:lnTo>
                  <a:pt x="1610105" y="35687"/>
                </a:lnTo>
                <a:close/>
              </a:path>
              <a:path w="1678304" h="1172210">
                <a:moveTo>
                  <a:pt x="1678177" y="0"/>
                </a:moveTo>
                <a:lnTo>
                  <a:pt x="1537589" y="20320"/>
                </a:lnTo>
                <a:lnTo>
                  <a:pt x="1603921" y="39981"/>
                </a:lnTo>
                <a:lnTo>
                  <a:pt x="1610105" y="35687"/>
                </a:lnTo>
                <a:lnTo>
                  <a:pt x="1658679" y="35687"/>
                </a:lnTo>
                <a:lnTo>
                  <a:pt x="1678177"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2" name="AutoShape 49"/>
          <p:cNvSpPr>
            <a:spLocks noChangeArrowheads="1"/>
          </p:cNvSpPr>
          <p:nvPr/>
        </p:nvSpPr>
        <p:spPr bwMode="auto">
          <a:xfrm>
            <a:off x="4378325" y="2349500"/>
            <a:ext cx="127000" cy="1103313"/>
          </a:xfrm>
          <a:custGeom>
            <a:avLst/>
            <a:gdLst>
              <a:gd name="T0" fmla="*/ 73025 w 127000"/>
              <a:gd name="T1" fmla="*/ 1059367 h 1103629"/>
              <a:gd name="T2" fmla="*/ 73025 w 127000"/>
              <a:gd name="T3" fmla="*/ 1075202 h 1103629"/>
              <a:gd name="T4" fmla="*/ 38100 w 127000"/>
              <a:gd name="T5" fmla="*/ 1075202 h 1103629"/>
              <a:gd name="T6" fmla="*/ 63500 w 127000"/>
              <a:gd name="T7" fmla="*/ 1100536 h 1103629"/>
              <a:gd name="T8" fmla="*/ 88900 w 127000"/>
              <a:gd name="T9" fmla="*/ 1075202 h 1103629"/>
              <a:gd name="T10" fmla="*/ 53975 w 127000"/>
              <a:gd name="T11" fmla="*/ 1075202 h 1103629"/>
              <a:gd name="T12" fmla="*/ 53975 w 127000"/>
              <a:gd name="T13" fmla="*/ 1059367 h 1103629"/>
              <a:gd name="T14" fmla="*/ 73025 w 127000"/>
              <a:gd name="T15" fmla="*/ 1059367 h 1103629"/>
              <a:gd name="T16" fmla="*/ 63500 w 127000"/>
              <a:gd name="T17" fmla="*/ 1049867 h 1103629"/>
              <a:gd name="T18" fmla="*/ 53975 w 127000"/>
              <a:gd name="T19" fmla="*/ 1059367 h 1103629"/>
              <a:gd name="T20" fmla="*/ 53975 w 127000"/>
              <a:gd name="T21" fmla="*/ 1075202 h 1103629"/>
              <a:gd name="T22" fmla="*/ 73025 w 127000"/>
              <a:gd name="T23" fmla="*/ 1075202 h 1103629"/>
              <a:gd name="T24" fmla="*/ 73025 w 127000"/>
              <a:gd name="T25" fmla="*/ 1059367 h 1103629"/>
              <a:gd name="T26" fmla="*/ 63500 w 127000"/>
              <a:gd name="T27" fmla="*/ 1049867 h 1103629"/>
              <a:gd name="T28" fmla="*/ 63500 w 127000"/>
              <a:gd name="T29" fmla="*/ 76002 h 1103629"/>
              <a:gd name="T30" fmla="*/ 53975 w 127000"/>
              <a:gd name="T31" fmla="*/ 83604 h 1103629"/>
              <a:gd name="T32" fmla="*/ 53975 w 127000"/>
              <a:gd name="T33" fmla="*/ 1059367 h 1103629"/>
              <a:gd name="T34" fmla="*/ 63500 w 127000"/>
              <a:gd name="T35" fmla="*/ 1049867 h 1103629"/>
              <a:gd name="T36" fmla="*/ 73025 w 127000"/>
              <a:gd name="T37" fmla="*/ 1049867 h 1103629"/>
              <a:gd name="T38" fmla="*/ 73025 w 127000"/>
              <a:gd name="T39" fmla="*/ 83604 h 1103629"/>
              <a:gd name="T40" fmla="*/ 63500 w 127000"/>
              <a:gd name="T41" fmla="*/ 76002 h 1103629"/>
              <a:gd name="T42" fmla="*/ 73025 w 127000"/>
              <a:gd name="T43" fmla="*/ 1049867 h 1103629"/>
              <a:gd name="T44" fmla="*/ 63500 w 127000"/>
              <a:gd name="T45" fmla="*/ 1049867 h 1103629"/>
              <a:gd name="T46" fmla="*/ 73025 w 127000"/>
              <a:gd name="T47" fmla="*/ 1059367 h 1103629"/>
              <a:gd name="T48" fmla="*/ 73025 w 127000"/>
              <a:gd name="T49" fmla="*/ 1049867 h 1103629"/>
              <a:gd name="T50" fmla="*/ 63500 w 127000"/>
              <a:gd name="T51" fmla="*/ 0 h 1103629"/>
              <a:gd name="T52" fmla="*/ 0 w 127000"/>
              <a:gd name="T53" fmla="*/ 126676 h 1103629"/>
              <a:gd name="T54" fmla="*/ 53975 w 127000"/>
              <a:gd name="T55" fmla="*/ 83604 h 1103629"/>
              <a:gd name="T56" fmla="*/ 53975 w 127000"/>
              <a:gd name="T57" fmla="*/ 76002 h 1103629"/>
              <a:gd name="T58" fmla="*/ 101600 w 127000"/>
              <a:gd name="T59" fmla="*/ 76002 h 1103629"/>
              <a:gd name="T60" fmla="*/ 63500 w 127000"/>
              <a:gd name="T61" fmla="*/ 0 h 1103629"/>
              <a:gd name="T62" fmla="*/ 101600 w 127000"/>
              <a:gd name="T63" fmla="*/ 76002 h 1103629"/>
              <a:gd name="T64" fmla="*/ 73025 w 127000"/>
              <a:gd name="T65" fmla="*/ 76002 h 1103629"/>
              <a:gd name="T66" fmla="*/ 73025 w 127000"/>
              <a:gd name="T67" fmla="*/ 83604 h 1103629"/>
              <a:gd name="T68" fmla="*/ 127000 w 127000"/>
              <a:gd name="T69" fmla="*/ 126676 h 1103629"/>
              <a:gd name="T70" fmla="*/ 101600 w 127000"/>
              <a:gd name="T71" fmla="*/ 76002 h 1103629"/>
              <a:gd name="T72" fmla="*/ 63500 w 127000"/>
              <a:gd name="T73" fmla="*/ 76002 h 1103629"/>
              <a:gd name="T74" fmla="*/ 53975 w 127000"/>
              <a:gd name="T75" fmla="*/ 76002 h 1103629"/>
              <a:gd name="T76" fmla="*/ 53975 w 127000"/>
              <a:gd name="T77" fmla="*/ 83604 h 1103629"/>
              <a:gd name="T78" fmla="*/ 63500 w 127000"/>
              <a:gd name="T79" fmla="*/ 76002 h 1103629"/>
              <a:gd name="T80" fmla="*/ 73025 w 127000"/>
              <a:gd name="T81" fmla="*/ 76002 h 1103629"/>
              <a:gd name="T82" fmla="*/ 63500 w 127000"/>
              <a:gd name="T83" fmla="*/ 76002 h 1103629"/>
              <a:gd name="T84" fmla="*/ 73025 w 127000"/>
              <a:gd name="T85" fmla="*/ 83604 h 1103629"/>
              <a:gd name="T86" fmla="*/ 73025 w 127000"/>
              <a:gd name="T87" fmla="*/ 76002 h 11036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7000"/>
              <a:gd name="T133" fmla="*/ 0 h 1103629"/>
              <a:gd name="T134" fmla="*/ 127000 w 127000"/>
              <a:gd name="T135" fmla="*/ 1103629 h 11036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7000" h="1103629">
                <a:moveTo>
                  <a:pt x="73025" y="1062101"/>
                </a:moveTo>
                <a:lnTo>
                  <a:pt x="73025" y="1077976"/>
                </a:lnTo>
                <a:lnTo>
                  <a:pt x="38100" y="1077976"/>
                </a:lnTo>
                <a:lnTo>
                  <a:pt x="63500" y="1103376"/>
                </a:lnTo>
                <a:lnTo>
                  <a:pt x="88900" y="1077976"/>
                </a:lnTo>
                <a:lnTo>
                  <a:pt x="53975" y="1077976"/>
                </a:lnTo>
                <a:lnTo>
                  <a:pt x="53975" y="1062101"/>
                </a:lnTo>
                <a:lnTo>
                  <a:pt x="73025" y="1062101"/>
                </a:lnTo>
                <a:close/>
              </a:path>
              <a:path w="127000" h="1103629">
                <a:moveTo>
                  <a:pt x="63500" y="1052576"/>
                </a:moveTo>
                <a:lnTo>
                  <a:pt x="53975" y="1062101"/>
                </a:lnTo>
                <a:lnTo>
                  <a:pt x="53975" y="1077976"/>
                </a:lnTo>
                <a:lnTo>
                  <a:pt x="73025" y="1077976"/>
                </a:lnTo>
                <a:lnTo>
                  <a:pt x="73025" y="1062101"/>
                </a:lnTo>
                <a:lnTo>
                  <a:pt x="63500" y="1052576"/>
                </a:lnTo>
                <a:close/>
              </a:path>
              <a:path w="127000" h="1103629">
                <a:moveTo>
                  <a:pt x="63500" y="76200"/>
                </a:moveTo>
                <a:lnTo>
                  <a:pt x="53975" y="83820"/>
                </a:lnTo>
                <a:lnTo>
                  <a:pt x="53975" y="1062101"/>
                </a:lnTo>
                <a:lnTo>
                  <a:pt x="63500" y="1052576"/>
                </a:lnTo>
                <a:lnTo>
                  <a:pt x="73025" y="1052576"/>
                </a:lnTo>
                <a:lnTo>
                  <a:pt x="73025" y="83820"/>
                </a:lnTo>
                <a:lnTo>
                  <a:pt x="63500" y="76200"/>
                </a:lnTo>
                <a:close/>
              </a:path>
              <a:path w="127000" h="1103629">
                <a:moveTo>
                  <a:pt x="73025" y="1052576"/>
                </a:moveTo>
                <a:lnTo>
                  <a:pt x="63500" y="1052576"/>
                </a:lnTo>
                <a:lnTo>
                  <a:pt x="73025" y="1062101"/>
                </a:lnTo>
                <a:lnTo>
                  <a:pt x="73025" y="1052576"/>
                </a:lnTo>
                <a:close/>
              </a:path>
              <a:path w="127000" h="1103629">
                <a:moveTo>
                  <a:pt x="63500" y="0"/>
                </a:moveTo>
                <a:lnTo>
                  <a:pt x="0" y="127000"/>
                </a:lnTo>
                <a:lnTo>
                  <a:pt x="53975" y="83820"/>
                </a:lnTo>
                <a:lnTo>
                  <a:pt x="53975" y="76200"/>
                </a:lnTo>
                <a:lnTo>
                  <a:pt x="101600" y="76200"/>
                </a:lnTo>
                <a:lnTo>
                  <a:pt x="63500" y="0"/>
                </a:lnTo>
                <a:close/>
              </a:path>
              <a:path w="127000" h="1103629">
                <a:moveTo>
                  <a:pt x="101600" y="76200"/>
                </a:moveTo>
                <a:lnTo>
                  <a:pt x="73025" y="76200"/>
                </a:lnTo>
                <a:lnTo>
                  <a:pt x="73025" y="83820"/>
                </a:lnTo>
                <a:lnTo>
                  <a:pt x="127000" y="127000"/>
                </a:lnTo>
                <a:lnTo>
                  <a:pt x="101600" y="76200"/>
                </a:lnTo>
                <a:close/>
              </a:path>
              <a:path w="127000" h="1103629">
                <a:moveTo>
                  <a:pt x="63500" y="76200"/>
                </a:moveTo>
                <a:lnTo>
                  <a:pt x="53975" y="76200"/>
                </a:lnTo>
                <a:lnTo>
                  <a:pt x="53975" y="83820"/>
                </a:lnTo>
                <a:lnTo>
                  <a:pt x="63500" y="76200"/>
                </a:lnTo>
                <a:close/>
              </a:path>
              <a:path w="127000" h="1103629">
                <a:moveTo>
                  <a:pt x="73025" y="76200"/>
                </a:moveTo>
                <a:lnTo>
                  <a:pt x="63500" y="76200"/>
                </a:lnTo>
                <a:lnTo>
                  <a:pt x="73025" y="83820"/>
                </a:lnTo>
                <a:lnTo>
                  <a:pt x="73025" y="7620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3" name="AutoShape 50"/>
          <p:cNvSpPr>
            <a:spLocks noChangeArrowheads="1"/>
          </p:cNvSpPr>
          <p:nvPr/>
        </p:nvSpPr>
        <p:spPr bwMode="auto">
          <a:xfrm>
            <a:off x="5211763" y="4270375"/>
            <a:ext cx="1549400" cy="887413"/>
          </a:xfrm>
          <a:custGeom>
            <a:avLst/>
            <a:gdLst>
              <a:gd name="T0" fmla="*/ 1471692 w 1549400"/>
              <a:gd name="T1" fmla="*/ 851546 h 887729"/>
              <a:gd name="T2" fmla="*/ 1407541 w 1549400"/>
              <a:gd name="T3" fmla="*/ 877168 h 887729"/>
              <a:gd name="T4" fmla="*/ 1549273 w 1549400"/>
              <a:gd name="T5" fmla="*/ 884384 h 887729"/>
              <a:gd name="T6" fmla="*/ 1529642 w 1549400"/>
              <a:gd name="T7" fmla="*/ 855267 h 887729"/>
              <a:gd name="T8" fmla="*/ 1478279 w 1549400"/>
              <a:gd name="T9" fmla="*/ 855267 h 887729"/>
              <a:gd name="T10" fmla="*/ 1471692 w 1549400"/>
              <a:gd name="T11" fmla="*/ 851546 h 887729"/>
              <a:gd name="T12" fmla="*/ 1482932 w 1549400"/>
              <a:gd name="T13" fmla="*/ 847057 h 887729"/>
              <a:gd name="T14" fmla="*/ 1471692 w 1549400"/>
              <a:gd name="T15" fmla="*/ 851546 h 887729"/>
              <a:gd name="T16" fmla="*/ 1478279 w 1549400"/>
              <a:gd name="T17" fmla="*/ 855267 h 887729"/>
              <a:gd name="T18" fmla="*/ 1482932 w 1549400"/>
              <a:gd name="T19" fmla="*/ 847057 h 887729"/>
              <a:gd name="T20" fmla="*/ 1470152 w 1549400"/>
              <a:gd name="T21" fmla="*/ 767032 h 887729"/>
              <a:gd name="T22" fmla="*/ 1481038 w 1549400"/>
              <a:gd name="T23" fmla="*/ 834933 h 887729"/>
              <a:gd name="T24" fmla="*/ 1487677 w 1549400"/>
              <a:gd name="T25" fmla="*/ 838684 h 887729"/>
              <a:gd name="T26" fmla="*/ 1478279 w 1549400"/>
              <a:gd name="T27" fmla="*/ 855267 h 887729"/>
              <a:gd name="T28" fmla="*/ 1529642 w 1549400"/>
              <a:gd name="T29" fmla="*/ 855267 h 887729"/>
              <a:gd name="T30" fmla="*/ 1470152 w 1549400"/>
              <a:gd name="T31" fmla="*/ 767032 h 887729"/>
              <a:gd name="T32" fmla="*/ 40720 w 1549400"/>
              <a:gd name="T33" fmla="*/ 21658 h 887729"/>
              <a:gd name="T34" fmla="*/ 44323 w 1549400"/>
              <a:gd name="T35" fmla="*/ 34563 h 887729"/>
              <a:gd name="T36" fmla="*/ 31408 w 1549400"/>
              <a:gd name="T37" fmla="*/ 38092 h 887729"/>
              <a:gd name="T38" fmla="*/ 1471692 w 1549400"/>
              <a:gd name="T39" fmla="*/ 851546 h 887729"/>
              <a:gd name="T40" fmla="*/ 1482932 w 1549400"/>
              <a:gd name="T41" fmla="*/ 847057 h 887729"/>
              <a:gd name="T42" fmla="*/ 1481038 w 1549400"/>
              <a:gd name="T43" fmla="*/ 834933 h 887729"/>
              <a:gd name="T44" fmla="*/ 40720 w 1549400"/>
              <a:gd name="T45" fmla="*/ 21658 h 887729"/>
              <a:gd name="T46" fmla="*/ 1481038 w 1549400"/>
              <a:gd name="T47" fmla="*/ 834933 h 887729"/>
              <a:gd name="T48" fmla="*/ 1482971 w 1549400"/>
              <a:gd name="T49" fmla="*/ 846989 h 887729"/>
              <a:gd name="T50" fmla="*/ 1487677 w 1549400"/>
              <a:gd name="T51" fmla="*/ 838684 h 887729"/>
              <a:gd name="T52" fmla="*/ 1481038 w 1549400"/>
              <a:gd name="T53" fmla="*/ 834933 h 887729"/>
              <a:gd name="T54" fmla="*/ 34671 w 1549400"/>
              <a:gd name="T55" fmla="*/ 0 h 887729"/>
              <a:gd name="T56" fmla="*/ 0 w 1549400"/>
              <a:gd name="T57" fmla="*/ 9498 h 887729"/>
              <a:gd name="T58" fmla="*/ 9651 w 1549400"/>
              <a:gd name="T59" fmla="*/ 44052 h 887729"/>
              <a:gd name="T60" fmla="*/ 31408 w 1549400"/>
              <a:gd name="T61" fmla="*/ 38092 h 887729"/>
              <a:gd name="T62" fmla="*/ 17525 w 1549400"/>
              <a:gd name="T63" fmla="*/ 30254 h 887729"/>
              <a:gd name="T64" fmla="*/ 26797 w 1549400"/>
              <a:gd name="T65" fmla="*/ 13798 h 887729"/>
              <a:gd name="T66" fmla="*/ 38524 w 1549400"/>
              <a:gd name="T67" fmla="*/ 13798 h 887729"/>
              <a:gd name="T68" fmla="*/ 34671 w 1549400"/>
              <a:gd name="T69" fmla="*/ 0 h 887729"/>
              <a:gd name="T70" fmla="*/ 26797 w 1549400"/>
              <a:gd name="T71" fmla="*/ 13798 h 887729"/>
              <a:gd name="T72" fmla="*/ 17525 w 1549400"/>
              <a:gd name="T73" fmla="*/ 30254 h 887729"/>
              <a:gd name="T74" fmla="*/ 31408 w 1549400"/>
              <a:gd name="T75" fmla="*/ 38092 h 887729"/>
              <a:gd name="T76" fmla="*/ 44323 w 1549400"/>
              <a:gd name="T77" fmla="*/ 34563 h 887729"/>
              <a:gd name="T78" fmla="*/ 40720 w 1549400"/>
              <a:gd name="T79" fmla="*/ 21658 h 887729"/>
              <a:gd name="T80" fmla="*/ 26797 w 1549400"/>
              <a:gd name="T81" fmla="*/ 13798 h 887729"/>
              <a:gd name="T82" fmla="*/ 38524 w 1549400"/>
              <a:gd name="T83" fmla="*/ 13798 h 887729"/>
              <a:gd name="T84" fmla="*/ 26797 w 1549400"/>
              <a:gd name="T85" fmla="*/ 13798 h 887729"/>
              <a:gd name="T86" fmla="*/ 40720 w 1549400"/>
              <a:gd name="T87" fmla="*/ 21658 h 887729"/>
              <a:gd name="T88" fmla="*/ 38524 w 1549400"/>
              <a:gd name="T89" fmla="*/ 13798 h 8877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49400"/>
              <a:gd name="T136" fmla="*/ 0 h 887729"/>
              <a:gd name="T137" fmla="*/ 1549400 w 1549400"/>
              <a:gd name="T138" fmla="*/ 887729 h 8877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49400" h="887729">
                <a:moveTo>
                  <a:pt x="1471692" y="854279"/>
                </a:moveTo>
                <a:lnTo>
                  <a:pt x="1407541" y="879983"/>
                </a:lnTo>
                <a:lnTo>
                  <a:pt x="1549273" y="887222"/>
                </a:lnTo>
                <a:lnTo>
                  <a:pt x="1529642" y="858012"/>
                </a:lnTo>
                <a:lnTo>
                  <a:pt x="1478279" y="858012"/>
                </a:lnTo>
                <a:lnTo>
                  <a:pt x="1471692" y="854279"/>
                </a:lnTo>
                <a:close/>
              </a:path>
              <a:path w="1549400" h="887729">
                <a:moveTo>
                  <a:pt x="1482932" y="849775"/>
                </a:moveTo>
                <a:lnTo>
                  <a:pt x="1471692" y="854279"/>
                </a:lnTo>
                <a:lnTo>
                  <a:pt x="1478279" y="858012"/>
                </a:lnTo>
                <a:lnTo>
                  <a:pt x="1482932" y="849775"/>
                </a:lnTo>
                <a:close/>
              </a:path>
              <a:path w="1549400" h="887729">
                <a:moveTo>
                  <a:pt x="1470152" y="769493"/>
                </a:moveTo>
                <a:lnTo>
                  <a:pt x="1481038" y="837613"/>
                </a:lnTo>
                <a:lnTo>
                  <a:pt x="1487677" y="841375"/>
                </a:lnTo>
                <a:lnTo>
                  <a:pt x="1478279" y="858012"/>
                </a:lnTo>
                <a:lnTo>
                  <a:pt x="1529642" y="858012"/>
                </a:lnTo>
                <a:lnTo>
                  <a:pt x="1470152" y="769493"/>
                </a:lnTo>
                <a:close/>
              </a:path>
              <a:path w="1549400" h="887729">
                <a:moveTo>
                  <a:pt x="40720" y="21730"/>
                </a:moveTo>
                <a:lnTo>
                  <a:pt x="44323" y="34671"/>
                </a:lnTo>
                <a:lnTo>
                  <a:pt x="31408" y="38218"/>
                </a:lnTo>
                <a:lnTo>
                  <a:pt x="1471692" y="854279"/>
                </a:lnTo>
                <a:lnTo>
                  <a:pt x="1482932" y="849775"/>
                </a:lnTo>
                <a:lnTo>
                  <a:pt x="1481038" y="837613"/>
                </a:lnTo>
                <a:lnTo>
                  <a:pt x="40720" y="21730"/>
                </a:lnTo>
                <a:close/>
              </a:path>
              <a:path w="1549400" h="887729">
                <a:moveTo>
                  <a:pt x="1481038" y="837613"/>
                </a:moveTo>
                <a:lnTo>
                  <a:pt x="1482971" y="849707"/>
                </a:lnTo>
                <a:lnTo>
                  <a:pt x="1487677" y="841375"/>
                </a:lnTo>
                <a:lnTo>
                  <a:pt x="1481038" y="837613"/>
                </a:lnTo>
                <a:close/>
              </a:path>
              <a:path w="1549400" h="887729">
                <a:moveTo>
                  <a:pt x="34671" y="0"/>
                </a:moveTo>
                <a:lnTo>
                  <a:pt x="0" y="9525"/>
                </a:lnTo>
                <a:lnTo>
                  <a:pt x="9651" y="44196"/>
                </a:lnTo>
                <a:lnTo>
                  <a:pt x="31408" y="38218"/>
                </a:lnTo>
                <a:lnTo>
                  <a:pt x="17525" y="30353"/>
                </a:lnTo>
                <a:lnTo>
                  <a:pt x="26797" y="13843"/>
                </a:lnTo>
                <a:lnTo>
                  <a:pt x="38524" y="13843"/>
                </a:lnTo>
                <a:lnTo>
                  <a:pt x="34671" y="0"/>
                </a:lnTo>
                <a:close/>
              </a:path>
              <a:path w="1549400" h="887729">
                <a:moveTo>
                  <a:pt x="26797" y="13843"/>
                </a:moveTo>
                <a:lnTo>
                  <a:pt x="17525" y="30353"/>
                </a:lnTo>
                <a:lnTo>
                  <a:pt x="31408" y="38218"/>
                </a:lnTo>
                <a:lnTo>
                  <a:pt x="44323" y="34671"/>
                </a:lnTo>
                <a:lnTo>
                  <a:pt x="40720" y="21730"/>
                </a:lnTo>
                <a:lnTo>
                  <a:pt x="26797" y="13843"/>
                </a:lnTo>
                <a:close/>
              </a:path>
              <a:path w="1549400" h="887729">
                <a:moveTo>
                  <a:pt x="38524" y="13843"/>
                </a:moveTo>
                <a:lnTo>
                  <a:pt x="26797" y="13843"/>
                </a:lnTo>
                <a:lnTo>
                  <a:pt x="40720" y="21730"/>
                </a:lnTo>
                <a:lnTo>
                  <a:pt x="38524" y="1384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4" name="AutoShape 51"/>
          <p:cNvSpPr>
            <a:spLocks noChangeArrowheads="1"/>
          </p:cNvSpPr>
          <p:nvPr/>
        </p:nvSpPr>
        <p:spPr bwMode="auto">
          <a:xfrm>
            <a:off x="5267325" y="4051300"/>
            <a:ext cx="1609725" cy="354013"/>
          </a:xfrm>
          <a:custGeom>
            <a:avLst/>
            <a:gdLst>
              <a:gd name="T0" fmla="*/ 1525171 w 1609725"/>
              <a:gd name="T1" fmla="*/ 310767 h 353695"/>
              <a:gd name="T2" fmla="*/ 1473073 w 1609725"/>
              <a:gd name="T3" fmla="*/ 356439 h 353695"/>
              <a:gd name="T4" fmla="*/ 1609344 w 1609725"/>
              <a:gd name="T5" fmla="*/ 316494 h 353695"/>
              <a:gd name="T6" fmla="*/ 1603590 w 1609725"/>
              <a:gd name="T7" fmla="*/ 312140 h 353695"/>
              <a:gd name="T8" fmla="*/ 1532636 w 1609725"/>
              <a:gd name="T9" fmla="*/ 312140 h 353695"/>
              <a:gd name="T10" fmla="*/ 1525171 w 1609725"/>
              <a:gd name="T11" fmla="*/ 310767 h 353695"/>
              <a:gd name="T12" fmla="*/ 1534352 w 1609725"/>
              <a:gd name="T13" fmla="*/ 302719 h 353695"/>
              <a:gd name="T14" fmla="*/ 1525171 w 1609725"/>
              <a:gd name="T15" fmla="*/ 310767 h 353695"/>
              <a:gd name="T16" fmla="*/ 1532636 w 1609725"/>
              <a:gd name="T17" fmla="*/ 312140 h 353695"/>
              <a:gd name="T18" fmla="*/ 1534352 w 1609725"/>
              <a:gd name="T19" fmla="*/ 302719 h 353695"/>
              <a:gd name="T20" fmla="*/ 1495805 w 1609725"/>
              <a:gd name="T21" fmla="*/ 230585 h 353695"/>
              <a:gd name="T22" fmla="*/ 1528680 w 1609725"/>
              <a:gd name="T23" fmla="*/ 291961 h 353695"/>
              <a:gd name="T24" fmla="*/ 1536065 w 1609725"/>
              <a:gd name="T25" fmla="*/ 293321 h 353695"/>
              <a:gd name="T26" fmla="*/ 1532636 w 1609725"/>
              <a:gd name="T27" fmla="*/ 312140 h 353695"/>
              <a:gd name="T28" fmla="*/ 1603590 w 1609725"/>
              <a:gd name="T29" fmla="*/ 312140 h 353695"/>
              <a:gd name="T30" fmla="*/ 1495805 w 1609725"/>
              <a:gd name="T31" fmla="*/ 230585 h 353695"/>
              <a:gd name="T32" fmla="*/ 42362 w 1609725"/>
              <a:gd name="T33" fmla="*/ 18636 h 353695"/>
              <a:gd name="T34" fmla="*/ 50038 w 1609725"/>
              <a:gd name="T35" fmla="*/ 29834 h 353695"/>
              <a:gd name="T36" fmla="*/ 38943 w 1609725"/>
              <a:gd name="T37" fmla="*/ 37562 h 353695"/>
              <a:gd name="T38" fmla="*/ 1525171 w 1609725"/>
              <a:gd name="T39" fmla="*/ 310767 h 353695"/>
              <a:gd name="T40" fmla="*/ 1534352 w 1609725"/>
              <a:gd name="T41" fmla="*/ 302719 h 353695"/>
              <a:gd name="T42" fmla="*/ 1528680 w 1609725"/>
              <a:gd name="T43" fmla="*/ 291961 h 353695"/>
              <a:gd name="T44" fmla="*/ 42362 w 1609725"/>
              <a:gd name="T45" fmla="*/ 18636 h 353695"/>
              <a:gd name="T46" fmla="*/ 1528680 w 1609725"/>
              <a:gd name="T47" fmla="*/ 291961 h 353695"/>
              <a:gd name="T48" fmla="*/ 1534375 w 1609725"/>
              <a:gd name="T49" fmla="*/ 302594 h 353695"/>
              <a:gd name="T50" fmla="*/ 1536065 w 1609725"/>
              <a:gd name="T51" fmla="*/ 293321 h 353695"/>
              <a:gd name="T52" fmla="*/ 1528680 w 1609725"/>
              <a:gd name="T53" fmla="*/ 291961 h 353695"/>
              <a:gd name="T54" fmla="*/ 29591 w 1609725"/>
              <a:gd name="T55" fmla="*/ 0 h 353695"/>
              <a:gd name="T56" fmla="*/ 0 w 1609725"/>
              <a:gd name="T57" fmla="*/ 20610 h 353695"/>
              <a:gd name="T58" fmla="*/ 20447 w 1609725"/>
              <a:gd name="T59" fmla="*/ 50443 h 353695"/>
              <a:gd name="T60" fmla="*/ 38943 w 1609725"/>
              <a:gd name="T61" fmla="*/ 37562 h 353695"/>
              <a:gd name="T62" fmla="*/ 23368 w 1609725"/>
              <a:gd name="T63" fmla="*/ 34696 h 353695"/>
              <a:gd name="T64" fmla="*/ 26670 w 1609725"/>
              <a:gd name="T65" fmla="*/ 15747 h 353695"/>
              <a:gd name="T66" fmla="*/ 40384 w 1609725"/>
              <a:gd name="T67" fmla="*/ 15747 h 353695"/>
              <a:gd name="T68" fmla="*/ 29591 w 1609725"/>
              <a:gd name="T69" fmla="*/ 0 h 353695"/>
              <a:gd name="T70" fmla="*/ 26670 w 1609725"/>
              <a:gd name="T71" fmla="*/ 15747 h 353695"/>
              <a:gd name="T72" fmla="*/ 23368 w 1609725"/>
              <a:gd name="T73" fmla="*/ 34696 h 353695"/>
              <a:gd name="T74" fmla="*/ 38943 w 1609725"/>
              <a:gd name="T75" fmla="*/ 37562 h 353695"/>
              <a:gd name="T76" fmla="*/ 50038 w 1609725"/>
              <a:gd name="T77" fmla="*/ 29834 h 353695"/>
              <a:gd name="T78" fmla="*/ 42362 w 1609725"/>
              <a:gd name="T79" fmla="*/ 18636 h 353695"/>
              <a:gd name="T80" fmla="*/ 26670 w 1609725"/>
              <a:gd name="T81" fmla="*/ 15747 h 353695"/>
              <a:gd name="T82" fmla="*/ 40384 w 1609725"/>
              <a:gd name="T83" fmla="*/ 15747 h 353695"/>
              <a:gd name="T84" fmla="*/ 26670 w 1609725"/>
              <a:gd name="T85" fmla="*/ 15747 h 353695"/>
              <a:gd name="T86" fmla="*/ 42362 w 1609725"/>
              <a:gd name="T87" fmla="*/ 18636 h 353695"/>
              <a:gd name="T88" fmla="*/ 40384 w 1609725"/>
              <a:gd name="T89" fmla="*/ 15747 h 3536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09725"/>
              <a:gd name="T136" fmla="*/ 0 h 353695"/>
              <a:gd name="T137" fmla="*/ 1609725 w 1609725"/>
              <a:gd name="T138" fmla="*/ 353695 h 35369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09725" h="353695">
                <a:moveTo>
                  <a:pt x="1525171" y="308264"/>
                </a:moveTo>
                <a:lnTo>
                  <a:pt x="1473073" y="353568"/>
                </a:lnTo>
                <a:lnTo>
                  <a:pt x="1609344" y="313944"/>
                </a:lnTo>
                <a:lnTo>
                  <a:pt x="1603590" y="309626"/>
                </a:lnTo>
                <a:lnTo>
                  <a:pt x="1532636" y="309626"/>
                </a:lnTo>
                <a:lnTo>
                  <a:pt x="1525171" y="308264"/>
                </a:lnTo>
                <a:close/>
              </a:path>
              <a:path w="1609725" h="353695">
                <a:moveTo>
                  <a:pt x="1534352" y="300281"/>
                </a:moveTo>
                <a:lnTo>
                  <a:pt x="1525171" y="308264"/>
                </a:lnTo>
                <a:lnTo>
                  <a:pt x="1532636" y="309626"/>
                </a:lnTo>
                <a:lnTo>
                  <a:pt x="1534352" y="300281"/>
                </a:lnTo>
                <a:close/>
              </a:path>
              <a:path w="1609725" h="353695">
                <a:moveTo>
                  <a:pt x="1495805" y="228727"/>
                </a:moveTo>
                <a:lnTo>
                  <a:pt x="1528680" y="289609"/>
                </a:lnTo>
                <a:lnTo>
                  <a:pt x="1536065" y="290957"/>
                </a:lnTo>
                <a:lnTo>
                  <a:pt x="1532636" y="309626"/>
                </a:lnTo>
                <a:lnTo>
                  <a:pt x="1603590" y="309626"/>
                </a:lnTo>
                <a:lnTo>
                  <a:pt x="1495805" y="228727"/>
                </a:lnTo>
                <a:close/>
              </a:path>
              <a:path w="1609725" h="353695">
                <a:moveTo>
                  <a:pt x="42362" y="18483"/>
                </a:moveTo>
                <a:lnTo>
                  <a:pt x="50038" y="29591"/>
                </a:lnTo>
                <a:lnTo>
                  <a:pt x="38943" y="37257"/>
                </a:lnTo>
                <a:lnTo>
                  <a:pt x="1525171" y="308264"/>
                </a:lnTo>
                <a:lnTo>
                  <a:pt x="1534352" y="300281"/>
                </a:lnTo>
                <a:lnTo>
                  <a:pt x="1528680" y="289609"/>
                </a:lnTo>
                <a:lnTo>
                  <a:pt x="42362" y="18483"/>
                </a:lnTo>
                <a:close/>
              </a:path>
              <a:path w="1609725" h="353695">
                <a:moveTo>
                  <a:pt x="1528680" y="289609"/>
                </a:moveTo>
                <a:lnTo>
                  <a:pt x="1534375" y="300156"/>
                </a:lnTo>
                <a:lnTo>
                  <a:pt x="1536065" y="290957"/>
                </a:lnTo>
                <a:lnTo>
                  <a:pt x="1528680" y="289609"/>
                </a:lnTo>
                <a:close/>
              </a:path>
              <a:path w="1609725" h="353695">
                <a:moveTo>
                  <a:pt x="29591" y="0"/>
                </a:moveTo>
                <a:lnTo>
                  <a:pt x="0" y="20447"/>
                </a:lnTo>
                <a:lnTo>
                  <a:pt x="20447" y="50038"/>
                </a:lnTo>
                <a:lnTo>
                  <a:pt x="38943" y="37257"/>
                </a:lnTo>
                <a:lnTo>
                  <a:pt x="23368" y="34417"/>
                </a:lnTo>
                <a:lnTo>
                  <a:pt x="26670" y="15621"/>
                </a:lnTo>
                <a:lnTo>
                  <a:pt x="40384" y="15621"/>
                </a:lnTo>
                <a:lnTo>
                  <a:pt x="29591" y="0"/>
                </a:lnTo>
                <a:close/>
              </a:path>
              <a:path w="1609725" h="353695">
                <a:moveTo>
                  <a:pt x="26670" y="15621"/>
                </a:moveTo>
                <a:lnTo>
                  <a:pt x="23368" y="34417"/>
                </a:lnTo>
                <a:lnTo>
                  <a:pt x="38943" y="37257"/>
                </a:lnTo>
                <a:lnTo>
                  <a:pt x="50038" y="29591"/>
                </a:lnTo>
                <a:lnTo>
                  <a:pt x="42362" y="18483"/>
                </a:lnTo>
                <a:lnTo>
                  <a:pt x="26670" y="15621"/>
                </a:lnTo>
                <a:close/>
              </a:path>
              <a:path w="1609725" h="353695">
                <a:moveTo>
                  <a:pt x="40384" y="15621"/>
                </a:moveTo>
                <a:lnTo>
                  <a:pt x="26670" y="15621"/>
                </a:lnTo>
                <a:lnTo>
                  <a:pt x="42362" y="18483"/>
                </a:lnTo>
                <a:lnTo>
                  <a:pt x="40384" y="1562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5" name="Rectangle 52"/>
          <p:cNvSpPr>
            <a:spLocks noChangeArrowheads="1"/>
          </p:cNvSpPr>
          <p:nvPr/>
        </p:nvSpPr>
        <p:spPr bwMode="auto">
          <a:xfrm>
            <a:off x="3862388" y="1482725"/>
            <a:ext cx="1525587" cy="857250"/>
          </a:xfrm>
          <a:prstGeom prst="rect">
            <a:avLst/>
          </a:prstGeom>
          <a:blipFill dpi="0" rotWithShape="0">
            <a:blip r:embed="rId3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6" name="Rectangle 53"/>
          <p:cNvSpPr>
            <a:spLocks noChangeArrowheads="1"/>
          </p:cNvSpPr>
          <p:nvPr/>
        </p:nvSpPr>
        <p:spPr bwMode="auto">
          <a:xfrm>
            <a:off x="3908425" y="1431925"/>
            <a:ext cx="1508125" cy="1008063"/>
          </a:xfrm>
          <a:prstGeom prst="rect">
            <a:avLst/>
          </a:prstGeom>
          <a:blipFill dpi="0" rotWithShape="0">
            <a:blip r:embed="rId3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7" name="Rectangle 54"/>
          <p:cNvSpPr>
            <a:spLocks noChangeArrowheads="1"/>
          </p:cNvSpPr>
          <p:nvPr/>
        </p:nvSpPr>
        <p:spPr bwMode="auto">
          <a:xfrm>
            <a:off x="3792538" y="1482725"/>
            <a:ext cx="1512887" cy="774700"/>
          </a:xfrm>
          <a:prstGeom prst="rect">
            <a:avLst/>
          </a:prstGeom>
          <a:blipFill dpi="0" rotWithShape="0">
            <a:blip r:embed="rId3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48" name="AutoShape 55"/>
          <p:cNvSpPr>
            <a:spLocks noChangeArrowheads="1"/>
          </p:cNvSpPr>
          <p:nvPr/>
        </p:nvSpPr>
        <p:spPr bwMode="auto">
          <a:xfrm>
            <a:off x="3792538" y="1412875"/>
            <a:ext cx="1512887" cy="844550"/>
          </a:xfrm>
          <a:custGeom>
            <a:avLst/>
            <a:gdLst>
              <a:gd name="T0" fmla="*/ 0 w 1513204"/>
              <a:gd name="T1" fmla="*/ 844550 h 844550"/>
              <a:gd name="T2" fmla="*/ 1510100 w 1513204"/>
              <a:gd name="T3" fmla="*/ 844550 h 844550"/>
              <a:gd name="T4" fmla="*/ 1510100 w 1513204"/>
              <a:gd name="T5" fmla="*/ 0 h 844550"/>
              <a:gd name="T6" fmla="*/ 0 w 1513204"/>
              <a:gd name="T7" fmla="*/ 0 h 844550"/>
              <a:gd name="T8" fmla="*/ 0 w 1513204"/>
              <a:gd name="T9" fmla="*/ 844550 h 844550"/>
              <a:gd name="T10" fmla="*/ 0 60000 65536"/>
              <a:gd name="T11" fmla="*/ 0 60000 65536"/>
              <a:gd name="T12" fmla="*/ 0 60000 65536"/>
              <a:gd name="T13" fmla="*/ 0 60000 65536"/>
              <a:gd name="T14" fmla="*/ 0 60000 65536"/>
              <a:gd name="T15" fmla="*/ 0 w 1513204"/>
              <a:gd name="T16" fmla="*/ 0 h 844550"/>
              <a:gd name="T17" fmla="*/ 1513204 w 1513204"/>
              <a:gd name="T18" fmla="*/ 844550 h 844550"/>
            </a:gdLst>
            <a:ahLst/>
            <a:cxnLst>
              <a:cxn ang="T10">
                <a:pos x="T0" y="T1"/>
              </a:cxn>
              <a:cxn ang="T11">
                <a:pos x="T2" y="T3"/>
              </a:cxn>
              <a:cxn ang="T12">
                <a:pos x="T4" y="T5"/>
              </a:cxn>
              <a:cxn ang="T13">
                <a:pos x="T6" y="T7"/>
              </a:cxn>
              <a:cxn ang="T14">
                <a:pos x="T8" y="T9"/>
              </a:cxn>
            </a:cxnLst>
            <a:rect l="T15" t="T16" r="T17" b="T18"/>
            <a:pathLst>
              <a:path w="1513204" h="844550">
                <a:moveTo>
                  <a:pt x="0" y="844550"/>
                </a:moveTo>
                <a:lnTo>
                  <a:pt x="1512951" y="844550"/>
                </a:lnTo>
                <a:lnTo>
                  <a:pt x="1512951" y="0"/>
                </a:lnTo>
                <a:lnTo>
                  <a:pt x="0" y="0"/>
                </a:lnTo>
                <a:lnTo>
                  <a:pt x="0" y="84455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49" name="Text Box 56"/>
          <p:cNvSpPr txBox="1">
            <a:spLocks noChangeArrowheads="1"/>
          </p:cNvSpPr>
          <p:nvPr/>
        </p:nvSpPr>
        <p:spPr bwMode="auto">
          <a:xfrm>
            <a:off x="3963988" y="1752600"/>
            <a:ext cx="11699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58750" indent="-141288" eaLnBrk="0" hangingPunc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1pPr>
            <a:lvl2pPr eaLnBrk="0" hangingPunc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2pPr>
            <a:lvl3pPr eaLnBrk="0" hangingPunc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3pPr>
            <a:lvl4pPr eaLnBrk="0" hangingPunc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4pPr>
            <a:lvl5pPr eaLnBrk="0" hangingPunc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58750" algn="l"/>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Lst>
              <a:defRPr sz="2800">
                <a:solidFill>
                  <a:schemeClr val="bg1"/>
                </a:solidFill>
                <a:latin typeface="Tahoma" pitchFamily="34" charset="0"/>
                <a:ea typeface="WenQuanYi Zen Hei Sharp" charset="0"/>
                <a:cs typeface="WenQuanYi Zen Hei Sharp" charset="0"/>
              </a:defRPr>
            </a:lvl9pPr>
          </a:lstStyle>
          <a:p>
            <a:pPr eaLnBrk="1" hangingPunct="1">
              <a:lnSpc>
                <a:spcPts val="1888"/>
              </a:lnSpc>
              <a:buClrTx/>
              <a:buFontTx/>
              <a:buNone/>
            </a:pPr>
            <a:r>
              <a:rPr lang="en-US" sz="1800">
                <a:solidFill>
                  <a:srgbClr val="0000CC"/>
                </a:solidFill>
                <a:latin typeface="Times New Roman" pitchFamily="18" charset="0"/>
                <a:cs typeface="Times New Roman" pitchFamily="18" charset="0"/>
              </a:rPr>
              <a:t>unstructured  problems</a:t>
            </a:r>
          </a:p>
        </p:txBody>
      </p:sp>
      <p:sp>
        <p:nvSpPr>
          <p:cNvPr id="33850" name="Text Box 57"/>
          <p:cNvSpPr txBox="1">
            <a:spLocks noChangeArrowheads="1"/>
          </p:cNvSpPr>
          <p:nvPr/>
        </p:nvSpPr>
        <p:spPr bwMode="auto">
          <a:xfrm>
            <a:off x="5616575" y="1628775"/>
            <a:ext cx="1954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277813" algn="l"/>
                <a:tab pos="908050" algn="l"/>
                <a:tab pos="1822450" algn="l"/>
                <a:tab pos="2736850" algn="l"/>
                <a:tab pos="3651250" algn="l"/>
                <a:tab pos="4565650" algn="l"/>
                <a:tab pos="5480050" algn="l"/>
                <a:tab pos="6394450" algn="l"/>
                <a:tab pos="7308850" algn="l"/>
                <a:tab pos="8223250" algn="l"/>
                <a:tab pos="9137650" algn="l"/>
                <a:tab pos="10052050" algn="l"/>
                <a:tab pos="10053638" algn="l"/>
                <a:tab pos="10510838" algn="l"/>
                <a:tab pos="10512425" algn="l"/>
                <a:tab pos="10514013"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5000">
                <a:solidFill>
                  <a:srgbClr val="000000"/>
                </a:solidFill>
                <a:latin typeface="Verdana" pitchFamily="34" charset="0"/>
                <a:ea typeface="Verdana" pitchFamily="34" charset="0"/>
                <a:cs typeface="Verdana" pitchFamily="34" charset="0"/>
              </a:rPr>
              <a:t>2	</a:t>
            </a:r>
            <a:r>
              <a:rPr lang="en-US" sz="1800">
                <a:solidFill>
                  <a:srgbClr val="0000CC"/>
                </a:solidFill>
                <a:latin typeface="Times New Roman" pitchFamily="18" charset="0"/>
                <a:cs typeface="Times New Roman" pitchFamily="18" charset="0"/>
              </a:rPr>
              <a:t>Support managers</a:t>
            </a:r>
          </a:p>
          <a:p>
            <a:pPr eaLnBrk="1" hangingPunct="1">
              <a:buClrTx/>
              <a:buFontTx/>
              <a:buNone/>
            </a:pPr>
            <a:r>
              <a:rPr lang="en-US" sz="1800">
                <a:solidFill>
                  <a:srgbClr val="0000CC"/>
                </a:solidFill>
                <a:latin typeface="Times New Roman" pitchFamily="18" charset="0"/>
                <a:cs typeface="Times New Roman" pitchFamily="18" charset="0"/>
              </a:rPr>
              <a:t> </a:t>
            </a:r>
          </a:p>
        </p:txBody>
      </p:sp>
      <p:sp>
        <p:nvSpPr>
          <p:cNvPr id="33851" name="Text Box 58"/>
          <p:cNvSpPr txBox="1">
            <a:spLocks noChangeArrowheads="1"/>
          </p:cNvSpPr>
          <p:nvPr/>
        </p:nvSpPr>
        <p:spPr bwMode="auto">
          <a:xfrm>
            <a:off x="6759575" y="2408238"/>
            <a:ext cx="2281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1000">
                <a:solidFill>
                  <a:srgbClr val="000000"/>
                </a:solidFill>
                <a:latin typeface="Verdana" pitchFamily="34" charset="0"/>
                <a:ea typeface="Verdana" pitchFamily="34" charset="0"/>
                <a:cs typeface="Verdana" pitchFamily="34" charset="0"/>
              </a:rPr>
              <a:t>3 </a:t>
            </a:r>
            <a:r>
              <a:rPr lang="en-US" sz="1800">
                <a:solidFill>
                  <a:srgbClr val="0000CC"/>
                </a:solidFill>
                <a:latin typeface="Times New Roman" pitchFamily="18" charset="0"/>
                <a:cs typeface="Times New Roman" pitchFamily="18" charset="0"/>
              </a:rPr>
              <a:t>Support Individuals    </a:t>
            </a:r>
          </a:p>
          <a:p>
            <a:pPr eaLnBrk="1" hangingPunct="1">
              <a:buClrTx/>
              <a:buFontTx/>
              <a:buNone/>
            </a:pPr>
            <a:r>
              <a:rPr lang="en-US" sz="1800">
                <a:solidFill>
                  <a:srgbClr val="0000CC"/>
                </a:solidFill>
                <a:latin typeface="Times New Roman" pitchFamily="18" charset="0"/>
                <a:cs typeface="Times New Roman" pitchFamily="18" charset="0"/>
              </a:rPr>
              <a:t>    and groups</a:t>
            </a:r>
          </a:p>
        </p:txBody>
      </p:sp>
      <p:sp>
        <p:nvSpPr>
          <p:cNvPr id="33852" name="Rectangle 59"/>
          <p:cNvSpPr>
            <a:spLocks noChangeArrowheads="1"/>
          </p:cNvSpPr>
          <p:nvPr/>
        </p:nvSpPr>
        <p:spPr bwMode="auto">
          <a:xfrm>
            <a:off x="6664325" y="5027613"/>
            <a:ext cx="452438" cy="514350"/>
          </a:xfrm>
          <a:prstGeom prst="rect">
            <a:avLst/>
          </a:prstGeom>
          <a:blipFill dpi="0" rotWithShape="0">
            <a:blip r:embed="rId3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53" name="Rectangle 60"/>
          <p:cNvSpPr>
            <a:spLocks noChangeArrowheads="1"/>
          </p:cNvSpPr>
          <p:nvPr/>
        </p:nvSpPr>
        <p:spPr bwMode="auto">
          <a:xfrm>
            <a:off x="6808788" y="5027613"/>
            <a:ext cx="388937" cy="514350"/>
          </a:xfrm>
          <a:prstGeom prst="rect">
            <a:avLst/>
          </a:prstGeom>
          <a:blipFill dpi="0" rotWithShape="0">
            <a:blip r:embed="rId3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54" name="Text Box 61"/>
          <p:cNvSpPr txBox="1">
            <a:spLocks noChangeArrowheads="1"/>
          </p:cNvSpPr>
          <p:nvPr/>
        </p:nvSpPr>
        <p:spPr bwMode="auto">
          <a:xfrm>
            <a:off x="6858000" y="4876800"/>
            <a:ext cx="21336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5000">
                <a:solidFill>
                  <a:srgbClr val="000000"/>
                </a:solidFill>
                <a:latin typeface="Verdana" pitchFamily="34" charset="0"/>
                <a:ea typeface="Verdana" pitchFamily="34" charset="0"/>
                <a:cs typeface="Verdana" pitchFamily="34" charset="0"/>
              </a:rPr>
              <a:t>6 </a:t>
            </a:r>
          </a:p>
          <a:p>
            <a:pPr eaLnBrk="1" hangingPunct="1">
              <a:buClrTx/>
              <a:buFontTx/>
              <a:buNone/>
            </a:pPr>
            <a:r>
              <a:rPr lang="en-US" sz="1800">
                <a:solidFill>
                  <a:srgbClr val="0000CC"/>
                </a:solidFill>
                <a:latin typeface="Times New Roman" pitchFamily="18" charset="0"/>
                <a:cs typeface="Times New Roman" pitchFamily="18" charset="0"/>
              </a:rPr>
              <a:t>Support variety of decision processes and styles</a:t>
            </a:r>
          </a:p>
        </p:txBody>
      </p:sp>
      <p:sp>
        <p:nvSpPr>
          <p:cNvPr id="33855" name="Rectangle 62"/>
          <p:cNvSpPr>
            <a:spLocks noChangeArrowheads="1"/>
          </p:cNvSpPr>
          <p:nvPr/>
        </p:nvSpPr>
        <p:spPr bwMode="auto">
          <a:xfrm>
            <a:off x="6753225" y="3954463"/>
            <a:ext cx="452438" cy="514350"/>
          </a:xfrm>
          <a:prstGeom prst="rect">
            <a:avLst/>
          </a:prstGeom>
          <a:blipFill dpi="0" rotWithShape="0">
            <a:blip r:embed="rId39"/>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56" name="Rectangle 63"/>
          <p:cNvSpPr>
            <a:spLocks noChangeArrowheads="1"/>
          </p:cNvSpPr>
          <p:nvPr/>
        </p:nvSpPr>
        <p:spPr bwMode="auto">
          <a:xfrm>
            <a:off x="6897688" y="3954463"/>
            <a:ext cx="388937" cy="514350"/>
          </a:xfrm>
          <a:prstGeom prst="rect">
            <a:avLst/>
          </a:prstGeom>
          <a:blipFill dpi="0" rotWithShape="0">
            <a:blip r:embed="rId3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57" name="Text Box 64"/>
          <p:cNvSpPr txBox="1">
            <a:spLocks noChangeArrowheads="1"/>
          </p:cNvSpPr>
          <p:nvPr/>
        </p:nvSpPr>
        <p:spPr bwMode="auto">
          <a:xfrm>
            <a:off x="3814763" y="1411288"/>
            <a:ext cx="12144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5000">
                <a:solidFill>
                  <a:srgbClr val="000000"/>
                </a:solidFill>
                <a:latin typeface="Verdana" pitchFamily="34" charset="0"/>
                <a:ea typeface="Verdana" pitchFamily="34" charset="0"/>
                <a:cs typeface="Verdana" pitchFamily="34" charset="0"/>
              </a:rPr>
              <a:t>1 </a:t>
            </a:r>
            <a:r>
              <a:rPr lang="en-US" sz="1800">
                <a:solidFill>
                  <a:srgbClr val="0000CC"/>
                </a:solidFill>
                <a:latin typeface="Times New Roman" pitchFamily="18" charset="0"/>
                <a:cs typeface="Times New Roman" pitchFamily="18" charset="0"/>
              </a:rPr>
              <a:t>Semi- and</a:t>
            </a:r>
          </a:p>
        </p:txBody>
      </p:sp>
      <p:sp>
        <p:nvSpPr>
          <p:cNvPr id="33858" name="Rectangle 65"/>
          <p:cNvSpPr>
            <a:spLocks noChangeArrowheads="1"/>
          </p:cNvSpPr>
          <p:nvPr/>
        </p:nvSpPr>
        <p:spPr bwMode="auto">
          <a:xfrm>
            <a:off x="3214688" y="5875338"/>
            <a:ext cx="1597025" cy="609600"/>
          </a:xfrm>
          <a:prstGeom prst="rect">
            <a:avLst/>
          </a:prstGeom>
          <a:blipFill dpi="0" rotWithShape="0">
            <a:blip r:embed="rId40"/>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59" name="Rectangle 66"/>
          <p:cNvSpPr>
            <a:spLocks noChangeArrowheads="1"/>
          </p:cNvSpPr>
          <p:nvPr/>
        </p:nvSpPr>
        <p:spPr bwMode="auto">
          <a:xfrm>
            <a:off x="3368675" y="5824538"/>
            <a:ext cx="1368425" cy="760412"/>
          </a:xfrm>
          <a:prstGeom prst="rect">
            <a:avLst/>
          </a:prstGeom>
          <a:blipFill dpi="0" rotWithShape="0">
            <a:blip r:embed="rId41"/>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60" name="Rectangle 67"/>
          <p:cNvSpPr>
            <a:spLocks noChangeArrowheads="1"/>
          </p:cNvSpPr>
          <p:nvPr/>
        </p:nvSpPr>
        <p:spPr bwMode="auto">
          <a:xfrm>
            <a:off x="3144838" y="5805488"/>
            <a:ext cx="1584325" cy="596900"/>
          </a:xfrm>
          <a:prstGeom prst="rect">
            <a:avLst/>
          </a:prstGeom>
          <a:blipFill dpi="0" rotWithShape="0">
            <a:blip r:embed="rId4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61" name="AutoShape 68"/>
          <p:cNvSpPr>
            <a:spLocks noChangeArrowheads="1"/>
          </p:cNvSpPr>
          <p:nvPr/>
        </p:nvSpPr>
        <p:spPr bwMode="auto">
          <a:xfrm>
            <a:off x="3144838" y="5805488"/>
            <a:ext cx="1584325" cy="596900"/>
          </a:xfrm>
          <a:custGeom>
            <a:avLst/>
            <a:gdLst>
              <a:gd name="T0" fmla="*/ 0 w 1584325"/>
              <a:gd name="T1" fmla="*/ 596900 h 596900"/>
              <a:gd name="T2" fmla="*/ 1584325 w 1584325"/>
              <a:gd name="T3" fmla="*/ 596900 h 596900"/>
              <a:gd name="T4" fmla="*/ 1584325 w 1584325"/>
              <a:gd name="T5" fmla="*/ 0 h 596900"/>
              <a:gd name="T6" fmla="*/ 0 w 1584325"/>
              <a:gd name="T7" fmla="*/ 0 h 596900"/>
              <a:gd name="T8" fmla="*/ 0 w 1584325"/>
              <a:gd name="T9" fmla="*/ 596900 h 596900"/>
              <a:gd name="T10" fmla="*/ 0 60000 65536"/>
              <a:gd name="T11" fmla="*/ 0 60000 65536"/>
              <a:gd name="T12" fmla="*/ 0 60000 65536"/>
              <a:gd name="T13" fmla="*/ 0 60000 65536"/>
              <a:gd name="T14" fmla="*/ 0 60000 65536"/>
              <a:gd name="T15" fmla="*/ 0 w 1584325"/>
              <a:gd name="T16" fmla="*/ 0 h 596900"/>
              <a:gd name="T17" fmla="*/ 1584325 w 1584325"/>
              <a:gd name="T18" fmla="*/ 596900 h 596900"/>
            </a:gdLst>
            <a:ahLst/>
            <a:cxnLst>
              <a:cxn ang="T10">
                <a:pos x="T0" y="T1"/>
              </a:cxn>
              <a:cxn ang="T11">
                <a:pos x="T2" y="T3"/>
              </a:cxn>
              <a:cxn ang="T12">
                <a:pos x="T4" y="T5"/>
              </a:cxn>
              <a:cxn ang="T13">
                <a:pos x="T6" y="T7"/>
              </a:cxn>
              <a:cxn ang="T14">
                <a:pos x="T8" y="T9"/>
              </a:cxn>
            </a:cxnLst>
            <a:rect l="T15" t="T16" r="T17" b="T18"/>
            <a:pathLst>
              <a:path w="1584325" h="596900">
                <a:moveTo>
                  <a:pt x="0" y="596900"/>
                </a:moveTo>
                <a:lnTo>
                  <a:pt x="1584325" y="596900"/>
                </a:lnTo>
                <a:lnTo>
                  <a:pt x="1584325"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62" name="Text Box 69"/>
          <p:cNvSpPr txBox="1">
            <a:spLocks noChangeArrowheads="1"/>
          </p:cNvSpPr>
          <p:nvPr/>
        </p:nvSpPr>
        <p:spPr bwMode="auto">
          <a:xfrm>
            <a:off x="3422650" y="6064250"/>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1800">
                <a:solidFill>
                  <a:srgbClr val="0000CC"/>
                </a:solidFill>
                <a:latin typeface="Times New Roman" pitchFamily="18" charset="0"/>
                <a:cs typeface="Times New Roman" pitchFamily="18" charset="0"/>
              </a:rPr>
              <a:t>ease of use</a:t>
            </a:r>
          </a:p>
        </p:txBody>
      </p:sp>
      <p:sp>
        <p:nvSpPr>
          <p:cNvPr id="33863" name="Rectangle 70"/>
          <p:cNvSpPr>
            <a:spLocks noChangeArrowheads="1"/>
          </p:cNvSpPr>
          <p:nvPr/>
        </p:nvSpPr>
        <p:spPr bwMode="auto">
          <a:xfrm>
            <a:off x="1341438" y="5565775"/>
            <a:ext cx="1741487" cy="609600"/>
          </a:xfrm>
          <a:prstGeom prst="rect">
            <a:avLst/>
          </a:prstGeom>
          <a:blipFill dpi="0" rotWithShape="0">
            <a:blip r:embed="rId4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64" name="Rectangle 71"/>
          <p:cNvSpPr>
            <a:spLocks noChangeArrowheads="1"/>
          </p:cNvSpPr>
          <p:nvPr/>
        </p:nvSpPr>
        <p:spPr bwMode="auto">
          <a:xfrm>
            <a:off x="1395413" y="5514975"/>
            <a:ext cx="1708150" cy="760413"/>
          </a:xfrm>
          <a:prstGeom prst="rect">
            <a:avLst/>
          </a:prstGeom>
          <a:blipFill dpi="0" rotWithShape="0">
            <a:blip r:embed="rId4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65" name="Rectangle 72"/>
          <p:cNvSpPr>
            <a:spLocks noChangeArrowheads="1"/>
          </p:cNvSpPr>
          <p:nvPr/>
        </p:nvSpPr>
        <p:spPr bwMode="auto">
          <a:xfrm>
            <a:off x="1271588" y="5495925"/>
            <a:ext cx="1728787" cy="596900"/>
          </a:xfrm>
          <a:prstGeom prst="rect">
            <a:avLst/>
          </a:prstGeom>
          <a:blipFill dpi="0" rotWithShape="0">
            <a:blip r:embed="rId4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66" name="AutoShape 73"/>
          <p:cNvSpPr>
            <a:spLocks noChangeArrowheads="1"/>
          </p:cNvSpPr>
          <p:nvPr/>
        </p:nvSpPr>
        <p:spPr bwMode="auto">
          <a:xfrm>
            <a:off x="1271588" y="5495925"/>
            <a:ext cx="1728787" cy="596900"/>
          </a:xfrm>
          <a:custGeom>
            <a:avLst/>
            <a:gdLst>
              <a:gd name="T0" fmla="*/ 0 w 1729105"/>
              <a:gd name="T1" fmla="*/ 596900 h 596900"/>
              <a:gd name="T2" fmla="*/ 1725990 w 1729105"/>
              <a:gd name="T3" fmla="*/ 596900 h 596900"/>
              <a:gd name="T4" fmla="*/ 1725990 w 1729105"/>
              <a:gd name="T5" fmla="*/ 0 h 596900"/>
              <a:gd name="T6" fmla="*/ 0 w 1729105"/>
              <a:gd name="T7" fmla="*/ 0 h 596900"/>
              <a:gd name="T8" fmla="*/ 0 w 1729105"/>
              <a:gd name="T9" fmla="*/ 596900 h 596900"/>
              <a:gd name="T10" fmla="*/ 0 60000 65536"/>
              <a:gd name="T11" fmla="*/ 0 60000 65536"/>
              <a:gd name="T12" fmla="*/ 0 60000 65536"/>
              <a:gd name="T13" fmla="*/ 0 60000 65536"/>
              <a:gd name="T14" fmla="*/ 0 60000 65536"/>
              <a:gd name="T15" fmla="*/ 0 w 1729105"/>
              <a:gd name="T16" fmla="*/ 0 h 596900"/>
              <a:gd name="T17" fmla="*/ 1729105 w 1729105"/>
              <a:gd name="T18" fmla="*/ 596900 h 596900"/>
            </a:gdLst>
            <a:ahLst/>
            <a:cxnLst>
              <a:cxn ang="T10">
                <a:pos x="T0" y="T1"/>
              </a:cxn>
              <a:cxn ang="T11">
                <a:pos x="T2" y="T3"/>
              </a:cxn>
              <a:cxn ang="T12">
                <a:pos x="T4" y="T5"/>
              </a:cxn>
              <a:cxn ang="T13">
                <a:pos x="T6" y="T7"/>
              </a:cxn>
              <a:cxn ang="T14">
                <a:pos x="T8" y="T9"/>
              </a:cxn>
            </a:cxnLst>
            <a:rect l="T15" t="T16" r="T17" b="T18"/>
            <a:pathLst>
              <a:path w="1729105" h="596900">
                <a:moveTo>
                  <a:pt x="0" y="596900"/>
                </a:moveTo>
                <a:lnTo>
                  <a:pt x="1728851" y="596900"/>
                </a:lnTo>
                <a:lnTo>
                  <a:pt x="1728851"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67" name="Rectangle 74"/>
          <p:cNvSpPr>
            <a:spLocks noChangeArrowheads="1"/>
          </p:cNvSpPr>
          <p:nvPr/>
        </p:nvSpPr>
        <p:spPr bwMode="auto">
          <a:xfrm>
            <a:off x="1319213" y="5438775"/>
            <a:ext cx="365125" cy="514350"/>
          </a:xfrm>
          <a:prstGeom prst="rect">
            <a:avLst/>
          </a:prstGeom>
          <a:blipFill dpi="0" rotWithShape="0">
            <a:blip r:embed="rId2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68" name="Rectangle 75"/>
          <p:cNvSpPr>
            <a:spLocks noChangeArrowheads="1"/>
          </p:cNvSpPr>
          <p:nvPr/>
        </p:nvSpPr>
        <p:spPr bwMode="auto">
          <a:xfrm>
            <a:off x="2622550" y="5686425"/>
            <a:ext cx="366713" cy="512763"/>
          </a:xfrm>
          <a:prstGeom prst="rect">
            <a:avLst/>
          </a:prstGeom>
          <a:blipFill dpi="0" rotWithShape="0">
            <a:blip r:embed="rId2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69" name="Rectangle 76"/>
          <p:cNvSpPr>
            <a:spLocks noChangeArrowheads="1"/>
          </p:cNvSpPr>
          <p:nvPr/>
        </p:nvSpPr>
        <p:spPr bwMode="auto">
          <a:xfrm>
            <a:off x="695325" y="4794250"/>
            <a:ext cx="1957388" cy="609600"/>
          </a:xfrm>
          <a:prstGeom prst="rect">
            <a:avLst/>
          </a:prstGeom>
          <a:blipFill dpi="0" rotWithShape="0">
            <a:blip r:embed="rId4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70" name="Rectangle 77"/>
          <p:cNvSpPr>
            <a:spLocks noChangeArrowheads="1"/>
          </p:cNvSpPr>
          <p:nvPr/>
        </p:nvSpPr>
        <p:spPr bwMode="auto">
          <a:xfrm>
            <a:off x="781050" y="4743450"/>
            <a:ext cx="1858963" cy="762000"/>
          </a:xfrm>
          <a:prstGeom prst="rect">
            <a:avLst/>
          </a:prstGeom>
          <a:blipFill dpi="0" rotWithShape="0">
            <a:blip r:embed="rId4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71" name="Rectangle 78"/>
          <p:cNvSpPr>
            <a:spLocks noChangeArrowheads="1"/>
          </p:cNvSpPr>
          <p:nvPr/>
        </p:nvSpPr>
        <p:spPr bwMode="auto">
          <a:xfrm>
            <a:off x="625475" y="4724400"/>
            <a:ext cx="1944688" cy="596900"/>
          </a:xfrm>
          <a:prstGeom prst="rect">
            <a:avLst/>
          </a:prstGeom>
          <a:blipFill dpi="0" rotWithShape="0">
            <a:blip r:embed="rId4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72" name="AutoShape 79"/>
          <p:cNvSpPr>
            <a:spLocks noChangeArrowheads="1"/>
          </p:cNvSpPr>
          <p:nvPr/>
        </p:nvSpPr>
        <p:spPr bwMode="auto">
          <a:xfrm>
            <a:off x="625475" y="4724400"/>
            <a:ext cx="1944688" cy="596900"/>
          </a:xfrm>
          <a:custGeom>
            <a:avLst/>
            <a:gdLst>
              <a:gd name="T0" fmla="*/ 0 w 1945005"/>
              <a:gd name="T1" fmla="*/ 596900 h 596900"/>
              <a:gd name="T2" fmla="*/ 1941898 w 1945005"/>
              <a:gd name="T3" fmla="*/ 596900 h 596900"/>
              <a:gd name="T4" fmla="*/ 1941898 w 1945005"/>
              <a:gd name="T5" fmla="*/ 0 h 596900"/>
              <a:gd name="T6" fmla="*/ 0 w 1945005"/>
              <a:gd name="T7" fmla="*/ 0 h 596900"/>
              <a:gd name="T8" fmla="*/ 0 w 1945005"/>
              <a:gd name="T9" fmla="*/ 596900 h 596900"/>
              <a:gd name="T10" fmla="*/ 0 60000 65536"/>
              <a:gd name="T11" fmla="*/ 0 60000 65536"/>
              <a:gd name="T12" fmla="*/ 0 60000 65536"/>
              <a:gd name="T13" fmla="*/ 0 60000 65536"/>
              <a:gd name="T14" fmla="*/ 0 60000 65536"/>
              <a:gd name="T15" fmla="*/ 0 w 1945005"/>
              <a:gd name="T16" fmla="*/ 0 h 596900"/>
              <a:gd name="T17" fmla="*/ 1945005 w 1945005"/>
              <a:gd name="T18" fmla="*/ 596900 h 596900"/>
            </a:gdLst>
            <a:ahLst/>
            <a:cxnLst>
              <a:cxn ang="T10">
                <a:pos x="T0" y="T1"/>
              </a:cxn>
              <a:cxn ang="T11">
                <a:pos x="T2" y="T3"/>
              </a:cxn>
              <a:cxn ang="T12">
                <a:pos x="T4" y="T5"/>
              </a:cxn>
              <a:cxn ang="T13">
                <a:pos x="T6" y="T7"/>
              </a:cxn>
              <a:cxn ang="T14">
                <a:pos x="T8" y="T9"/>
              </a:cxn>
            </a:cxnLst>
            <a:rect l="T15" t="T16" r="T17" b="T18"/>
            <a:pathLst>
              <a:path w="1945005" h="596900">
                <a:moveTo>
                  <a:pt x="0" y="596900"/>
                </a:moveTo>
                <a:lnTo>
                  <a:pt x="1944751" y="596900"/>
                </a:lnTo>
                <a:lnTo>
                  <a:pt x="1944751"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73" name="Rectangle 80"/>
          <p:cNvSpPr>
            <a:spLocks noChangeArrowheads="1"/>
          </p:cNvSpPr>
          <p:nvPr/>
        </p:nvSpPr>
        <p:spPr bwMode="auto">
          <a:xfrm>
            <a:off x="704850" y="4667250"/>
            <a:ext cx="422275" cy="514350"/>
          </a:xfrm>
          <a:prstGeom prst="rect">
            <a:avLst/>
          </a:prstGeom>
          <a:blipFill dpi="0" rotWithShape="0">
            <a:blip r:embed="rId1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74" name="Rectangle 81"/>
          <p:cNvSpPr>
            <a:spLocks noChangeArrowheads="1"/>
          </p:cNvSpPr>
          <p:nvPr/>
        </p:nvSpPr>
        <p:spPr bwMode="auto">
          <a:xfrm>
            <a:off x="1963738" y="4914900"/>
            <a:ext cx="366712" cy="514350"/>
          </a:xfrm>
          <a:prstGeom prst="rect">
            <a:avLst/>
          </a:prstGeom>
          <a:blipFill dpi="0" rotWithShape="0">
            <a:blip r:embed="rId2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75" name="Text Box 82"/>
          <p:cNvSpPr txBox="1">
            <a:spLocks noChangeArrowheads="1"/>
          </p:cNvSpPr>
          <p:nvPr/>
        </p:nvSpPr>
        <p:spPr bwMode="auto">
          <a:xfrm>
            <a:off x="744538" y="4802188"/>
            <a:ext cx="1704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1800">
                <a:solidFill>
                  <a:srgbClr val="0000CC"/>
                </a:solidFill>
                <a:latin typeface="Times New Roman" pitchFamily="18" charset="0"/>
                <a:cs typeface="Times New Roman" pitchFamily="18" charset="0"/>
              </a:rPr>
              <a:t>Human control the process</a:t>
            </a:r>
          </a:p>
        </p:txBody>
      </p:sp>
      <p:sp>
        <p:nvSpPr>
          <p:cNvPr id="33876" name="Rectangle 83"/>
          <p:cNvSpPr>
            <a:spLocks noChangeArrowheads="1"/>
          </p:cNvSpPr>
          <p:nvPr/>
        </p:nvSpPr>
        <p:spPr bwMode="auto">
          <a:xfrm>
            <a:off x="171450" y="3981450"/>
            <a:ext cx="2408238" cy="609600"/>
          </a:xfrm>
          <a:prstGeom prst="rect">
            <a:avLst/>
          </a:prstGeom>
          <a:blipFill dpi="0" rotWithShape="0">
            <a:blip r:embed="rId49"/>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77" name="Rectangle 84"/>
          <p:cNvSpPr>
            <a:spLocks noChangeArrowheads="1"/>
          </p:cNvSpPr>
          <p:nvPr/>
        </p:nvSpPr>
        <p:spPr bwMode="auto">
          <a:xfrm>
            <a:off x="158750" y="3930650"/>
            <a:ext cx="2511425" cy="760413"/>
          </a:xfrm>
          <a:prstGeom prst="rect">
            <a:avLst/>
          </a:prstGeom>
          <a:blipFill dpi="0" rotWithShape="0">
            <a:blip r:embed="rId50"/>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78" name="Rectangle 85"/>
          <p:cNvSpPr>
            <a:spLocks noChangeArrowheads="1"/>
          </p:cNvSpPr>
          <p:nvPr/>
        </p:nvSpPr>
        <p:spPr bwMode="auto">
          <a:xfrm>
            <a:off x="101600" y="3911600"/>
            <a:ext cx="2395538" cy="596900"/>
          </a:xfrm>
          <a:prstGeom prst="rect">
            <a:avLst/>
          </a:prstGeom>
          <a:blipFill dpi="0" rotWithShape="0">
            <a:blip r:embed="rId51"/>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79" name="AutoShape 86"/>
          <p:cNvSpPr>
            <a:spLocks noChangeArrowheads="1"/>
          </p:cNvSpPr>
          <p:nvPr/>
        </p:nvSpPr>
        <p:spPr bwMode="auto">
          <a:xfrm>
            <a:off x="101600" y="3911600"/>
            <a:ext cx="2395538" cy="596900"/>
          </a:xfrm>
          <a:custGeom>
            <a:avLst/>
            <a:gdLst>
              <a:gd name="T0" fmla="*/ 0 w 2395855"/>
              <a:gd name="T1" fmla="*/ 596900 h 596900"/>
              <a:gd name="T2" fmla="*/ 2392754 w 2395855"/>
              <a:gd name="T3" fmla="*/ 596900 h 596900"/>
              <a:gd name="T4" fmla="*/ 2392754 w 2395855"/>
              <a:gd name="T5" fmla="*/ 0 h 596900"/>
              <a:gd name="T6" fmla="*/ 0 w 2395855"/>
              <a:gd name="T7" fmla="*/ 0 h 596900"/>
              <a:gd name="T8" fmla="*/ 0 w 2395855"/>
              <a:gd name="T9" fmla="*/ 596900 h 596900"/>
              <a:gd name="T10" fmla="*/ 0 60000 65536"/>
              <a:gd name="T11" fmla="*/ 0 60000 65536"/>
              <a:gd name="T12" fmla="*/ 0 60000 65536"/>
              <a:gd name="T13" fmla="*/ 0 60000 65536"/>
              <a:gd name="T14" fmla="*/ 0 60000 65536"/>
              <a:gd name="T15" fmla="*/ 0 w 2395855"/>
              <a:gd name="T16" fmla="*/ 0 h 596900"/>
              <a:gd name="T17" fmla="*/ 2395855 w 2395855"/>
              <a:gd name="T18" fmla="*/ 596900 h 596900"/>
            </a:gdLst>
            <a:ahLst/>
            <a:cxnLst>
              <a:cxn ang="T10">
                <a:pos x="T0" y="T1"/>
              </a:cxn>
              <a:cxn ang="T11">
                <a:pos x="T2" y="T3"/>
              </a:cxn>
              <a:cxn ang="T12">
                <a:pos x="T4" y="T5"/>
              </a:cxn>
              <a:cxn ang="T13">
                <a:pos x="T6" y="T7"/>
              </a:cxn>
              <a:cxn ang="T14">
                <a:pos x="T8" y="T9"/>
              </a:cxn>
            </a:cxnLst>
            <a:rect l="T15" t="T16" r="T17" b="T18"/>
            <a:pathLst>
              <a:path w="2395855" h="596900">
                <a:moveTo>
                  <a:pt x="0" y="596900"/>
                </a:moveTo>
                <a:lnTo>
                  <a:pt x="2395601" y="596900"/>
                </a:lnTo>
                <a:lnTo>
                  <a:pt x="2395601"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80" name="Rectangle 87"/>
          <p:cNvSpPr>
            <a:spLocks noChangeArrowheads="1"/>
          </p:cNvSpPr>
          <p:nvPr/>
        </p:nvSpPr>
        <p:spPr bwMode="auto">
          <a:xfrm>
            <a:off x="82550" y="3854450"/>
            <a:ext cx="536575" cy="512763"/>
          </a:xfrm>
          <a:prstGeom prst="rect">
            <a:avLst/>
          </a:prstGeom>
          <a:blipFill dpi="0" rotWithShape="0">
            <a:blip r:embed="rId5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81" name="Rectangle 88"/>
          <p:cNvSpPr>
            <a:spLocks noChangeArrowheads="1"/>
          </p:cNvSpPr>
          <p:nvPr/>
        </p:nvSpPr>
        <p:spPr bwMode="auto">
          <a:xfrm>
            <a:off x="1727200" y="4100513"/>
            <a:ext cx="365125" cy="514350"/>
          </a:xfrm>
          <a:prstGeom prst="rect">
            <a:avLst/>
          </a:prstGeom>
          <a:blipFill dpi="0" rotWithShape="0">
            <a:blip r:embed="rId2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82" name="Text Box 89"/>
          <p:cNvSpPr txBox="1">
            <a:spLocks noChangeArrowheads="1"/>
          </p:cNvSpPr>
          <p:nvPr/>
        </p:nvSpPr>
        <p:spPr bwMode="auto">
          <a:xfrm>
            <a:off x="714375" y="4170363"/>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1800">
                <a:solidFill>
                  <a:srgbClr val="0000CC"/>
                </a:solidFill>
                <a:latin typeface="Times New Roman" pitchFamily="18" charset="0"/>
                <a:cs typeface="Times New Roman" pitchFamily="18" charset="0"/>
              </a:rPr>
              <a:t>by end users</a:t>
            </a:r>
          </a:p>
        </p:txBody>
      </p:sp>
      <p:sp>
        <p:nvSpPr>
          <p:cNvPr id="33883" name="Rectangle 90"/>
          <p:cNvSpPr>
            <a:spLocks noChangeArrowheads="1"/>
          </p:cNvSpPr>
          <p:nvPr/>
        </p:nvSpPr>
        <p:spPr bwMode="auto">
          <a:xfrm>
            <a:off x="695325" y="3138488"/>
            <a:ext cx="1884363" cy="609600"/>
          </a:xfrm>
          <a:prstGeom prst="rect">
            <a:avLst/>
          </a:prstGeom>
          <a:blipFill dpi="0" rotWithShape="0">
            <a:blip r:embed="rId5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84" name="Rectangle 91"/>
          <p:cNvSpPr>
            <a:spLocks noChangeArrowheads="1"/>
          </p:cNvSpPr>
          <p:nvPr/>
        </p:nvSpPr>
        <p:spPr bwMode="auto">
          <a:xfrm>
            <a:off x="711200" y="3087688"/>
            <a:ext cx="1928813" cy="760412"/>
          </a:xfrm>
          <a:prstGeom prst="rect">
            <a:avLst/>
          </a:prstGeom>
          <a:blipFill dpi="0" rotWithShape="0">
            <a:blip r:embed="rId5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85" name="Rectangle 92"/>
          <p:cNvSpPr>
            <a:spLocks noChangeArrowheads="1"/>
          </p:cNvSpPr>
          <p:nvPr/>
        </p:nvSpPr>
        <p:spPr bwMode="auto">
          <a:xfrm>
            <a:off x="625475" y="3068638"/>
            <a:ext cx="1871663" cy="596900"/>
          </a:xfrm>
          <a:prstGeom prst="rect">
            <a:avLst/>
          </a:prstGeom>
          <a:blipFill dpi="0" rotWithShape="0">
            <a:blip r:embed="rId5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86" name="AutoShape 93"/>
          <p:cNvSpPr>
            <a:spLocks noChangeArrowheads="1"/>
          </p:cNvSpPr>
          <p:nvPr/>
        </p:nvSpPr>
        <p:spPr bwMode="auto">
          <a:xfrm>
            <a:off x="625475" y="3068638"/>
            <a:ext cx="1871663" cy="596900"/>
          </a:xfrm>
          <a:custGeom>
            <a:avLst/>
            <a:gdLst>
              <a:gd name="T0" fmla="*/ 0 w 1871980"/>
              <a:gd name="T1" fmla="*/ 596900 h 596900"/>
              <a:gd name="T2" fmla="*/ 1868873 w 1871980"/>
              <a:gd name="T3" fmla="*/ 596900 h 596900"/>
              <a:gd name="T4" fmla="*/ 1868873 w 1871980"/>
              <a:gd name="T5" fmla="*/ 0 h 596900"/>
              <a:gd name="T6" fmla="*/ 0 w 1871980"/>
              <a:gd name="T7" fmla="*/ 0 h 596900"/>
              <a:gd name="T8" fmla="*/ 0 w 1871980"/>
              <a:gd name="T9" fmla="*/ 596900 h 596900"/>
              <a:gd name="T10" fmla="*/ 0 60000 65536"/>
              <a:gd name="T11" fmla="*/ 0 60000 65536"/>
              <a:gd name="T12" fmla="*/ 0 60000 65536"/>
              <a:gd name="T13" fmla="*/ 0 60000 65536"/>
              <a:gd name="T14" fmla="*/ 0 60000 65536"/>
              <a:gd name="T15" fmla="*/ 0 w 1871980"/>
              <a:gd name="T16" fmla="*/ 0 h 596900"/>
              <a:gd name="T17" fmla="*/ 1871980 w 1871980"/>
              <a:gd name="T18" fmla="*/ 596900 h 596900"/>
            </a:gdLst>
            <a:ahLst/>
            <a:cxnLst>
              <a:cxn ang="T10">
                <a:pos x="T0" y="T1"/>
              </a:cxn>
              <a:cxn ang="T11">
                <a:pos x="T2" y="T3"/>
              </a:cxn>
              <a:cxn ang="T12">
                <a:pos x="T4" y="T5"/>
              </a:cxn>
              <a:cxn ang="T13">
                <a:pos x="T6" y="T7"/>
              </a:cxn>
              <a:cxn ang="T14">
                <a:pos x="T8" y="T9"/>
              </a:cxn>
            </a:cxnLst>
            <a:rect l="T15" t="T16" r="T17" b="T18"/>
            <a:pathLst>
              <a:path w="1871980" h="596900">
                <a:moveTo>
                  <a:pt x="0" y="596900"/>
                </a:moveTo>
                <a:lnTo>
                  <a:pt x="1871726" y="596900"/>
                </a:lnTo>
                <a:lnTo>
                  <a:pt x="1871726" y="0"/>
                </a:lnTo>
                <a:lnTo>
                  <a:pt x="0" y="0"/>
                </a:lnTo>
                <a:lnTo>
                  <a:pt x="0" y="59690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87" name="Rectangle 94"/>
          <p:cNvSpPr>
            <a:spLocks noChangeArrowheads="1"/>
          </p:cNvSpPr>
          <p:nvPr/>
        </p:nvSpPr>
        <p:spPr bwMode="auto">
          <a:xfrm>
            <a:off x="635000" y="3011488"/>
            <a:ext cx="593725" cy="512762"/>
          </a:xfrm>
          <a:prstGeom prst="rect">
            <a:avLst/>
          </a:prstGeom>
          <a:blipFill dpi="0" rotWithShape="0">
            <a:blip r:embed="rId5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88" name="Rectangle 95"/>
          <p:cNvSpPr>
            <a:spLocks noChangeArrowheads="1"/>
          </p:cNvSpPr>
          <p:nvPr/>
        </p:nvSpPr>
        <p:spPr bwMode="auto">
          <a:xfrm>
            <a:off x="1787525" y="3257550"/>
            <a:ext cx="365125" cy="514350"/>
          </a:xfrm>
          <a:prstGeom prst="rect">
            <a:avLst/>
          </a:prstGeom>
          <a:blipFill dpi="0" rotWithShape="0">
            <a:blip r:embed="rId2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89" name="Rectangle 96"/>
          <p:cNvSpPr>
            <a:spLocks noChangeArrowheads="1"/>
          </p:cNvSpPr>
          <p:nvPr/>
        </p:nvSpPr>
        <p:spPr bwMode="auto">
          <a:xfrm>
            <a:off x="954088" y="2562225"/>
            <a:ext cx="1697037" cy="361950"/>
          </a:xfrm>
          <a:prstGeom prst="rect">
            <a:avLst/>
          </a:prstGeom>
          <a:blipFill dpi="0" rotWithShape="0">
            <a:blip r:embed="rId5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90" name="Rectangle 97"/>
          <p:cNvSpPr>
            <a:spLocks noChangeArrowheads="1"/>
          </p:cNvSpPr>
          <p:nvPr/>
        </p:nvSpPr>
        <p:spPr bwMode="auto">
          <a:xfrm>
            <a:off x="838200" y="2209800"/>
            <a:ext cx="1725613" cy="514350"/>
          </a:xfrm>
          <a:prstGeom prst="rect">
            <a:avLst/>
          </a:prstGeom>
          <a:blipFill dpi="0" rotWithShape="0">
            <a:blip r:embed="rId5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91" name="Rectangle 98"/>
          <p:cNvSpPr>
            <a:spLocks noChangeArrowheads="1"/>
          </p:cNvSpPr>
          <p:nvPr/>
        </p:nvSpPr>
        <p:spPr bwMode="auto">
          <a:xfrm>
            <a:off x="838200" y="2438400"/>
            <a:ext cx="1684338" cy="374650"/>
          </a:xfrm>
          <a:prstGeom prst="rect">
            <a:avLst/>
          </a:prstGeom>
          <a:blipFill dpi="0" rotWithShape="0">
            <a:blip r:embed="rId59"/>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92" name="AutoShape 99"/>
          <p:cNvSpPr>
            <a:spLocks noChangeArrowheads="1"/>
          </p:cNvSpPr>
          <p:nvPr/>
        </p:nvSpPr>
        <p:spPr bwMode="auto">
          <a:xfrm>
            <a:off x="884238" y="2492375"/>
            <a:ext cx="1684337" cy="349250"/>
          </a:xfrm>
          <a:custGeom>
            <a:avLst/>
            <a:gdLst>
              <a:gd name="T0" fmla="*/ 0 w 1684655"/>
              <a:gd name="T1" fmla="*/ 349250 h 349250"/>
              <a:gd name="T2" fmla="*/ 1681540 w 1684655"/>
              <a:gd name="T3" fmla="*/ 349250 h 349250"/>
              <a:gd name="T4" fmla="*/ 1681540 w 1684655"/>
              <a:gd name="T5" fmla="*/ 0 h 349250"/>
              <a:gd name="T6" fmla="*/ 0 w 1684655"/>
              <a:gd name="T7" fmla="*/ 0 h 349250"/>
              <a:gd name="T8" fmla="*/ 0 w 1684655"/>
              <a:gd name="T9" fmla="*/ 349250 h 349250"/>
              <a:gd name="T10" fmla="*/ 0 60000 65536"/>
              <a:gd name="T11" fmla="*/ 0 60000 65536"/>
              <a:gd name="T12" fmla="*/ 0 60000 65536"/>
              <a:gd name="T13" fmla="*/ 0 60000 65536"/>
              <a:gd name="T14" fmla="*/ 0 60000 65536"/>
              <a:gd name="T15" fmla="*/ 0 w 1684655"/>
              <a:gd name="T16" fmla="*/ 0 h 349250"/>
              <a:gd name="T17" fmla="*/ 1684655 w 1684655"/>
              <a:gd name="T18" fmla="*/ 349250 h 349250"/>
            </a:gdLst>
            <a:ahLst/>
            <a:cxnLst>
              <a:cxn ang="T10">
                <a:pos x="T0" y="T1"/>
              </a:cxn>
              <a:cxn ang="T11">
                <a:pos x="T2" y="T3"/>
              </a:cxn>
              <a:cxn ang="T12">
                <a:pos x="T4" y="T5"/>
              </a:cxn>
              <a:cxn ang="T13">
                <a:pos x="T6" y="T7"/>
              </a:cxn>
              <a:cxn ang="T14">
                <a:pos x="T8" y="T9"/>
              </a:cxn>
            </a:cxnLst>
            <a:rect l="T15" t="T16" r="T17" b="T18"/>
            <a:pathLst>
              <a:path w="1684655" h="349250">
                <a:moveTo>
                  <a:pt x="0" y="349250"/>
                </a:moveTo>
                <a:lnTo>
                  <a:pt x="1684401" y="349250"/>
                </a:lnTo>
                <a:lnTo>
                  <a:pt x="1684401" y="0"/>
                </a:lnTo>
                <a:lnTo>
                  <a:pt x="0" y="0"/>
                </a:lnTo>
                <a:lnTo>
                  <a:pt x="0" y="34925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93" name="Rectangle 100"/>
          <p:cNvSpPr>
            <a:spLocks noChangeArrowheads="1"/>
          </p:cNvSpPr>
          <p:nvPr/>
        </p:nvSpPr>
        <p:spPr bwMode="auto">
          <a:xfrm>
            <a:off x="901700" y="2435225"/>
            <a:ext cx="593725" cy="514350"/>
          </a:xfrm>
          <a:prstGeom prst="rect">
            <a:avLst/>
          </a:prstGeom>
          <a:blipFill dpi="0" rotWithShape="0">
            <a:blip r:embed="rId5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94" name="Rectangle 101"/>
          <p:cNvSpPr>
            <a:spLocks noChangeArrowheads="1"/>
          </p:cNvSpPr>
          <p:nvPr/>
        </p:nvSpPr>
        <p:spPr bwMode="auto">
          <a:xfrm>
            <a:off x="1701800" y="1501775"/>
            <a:ext cx="1957388" cy="857250"/>
          </a:xfrm>
          <a:prstGeom prst="rect">
            <a:avLst/>
          </a:prstGeom>
          <a:blipFill dpi="0" rotWithShape="0">
            <a:blip r:embed="rId60"/>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95" name="Rectangle 102"/>
          <p:cNvSpPr>
            <a:spLocks noChangeArrowheads="1"/>
          </p:cNvSpPr>
          <p:nvPr/>
        </p:nvSpPr>
        <p:spPr bwMode="auto">
          <a:xfrm>
            <a:off x="1847850" y="1450975"/>
            <a:ext cx="1738313" cy="1006475"/>
          </a:xfrm>
          <a:prstGeom prst="rect">
            <a:avLst/>
          </a:prstGeom>
          <a:blipFill dpi="0" rotWithShape="0">
            <a:blip r:embed="rId61"/>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96" name="Rectangle 103"/>
          <p:cNvSpPr>
            <a:spLocks noChangeArrowheads="1"/>
          </p:cNvSpPr>
          <p:nvPr/>
        </p:nvSpPr>
        <p:spPr bwMode="auto">
          <a:xfrm>
            <a:off x="1631950" y="1431925"/>
            <a:ext cx="1944688" cy="844550"/>
          </a:xfrm>
          <a:prstGeom prst="rect">
            <a:avLst/>
          </a:prstGeom>
          <a:blipFill dpi="0" rotWithShape="0">
            <a:blip r:embed="rId6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97" name="AutoShape 104"/>
          <p:cNvSpPr>
            <a:spLocks noChangeArrowheads="1"/>
          </p:cNvSpPr>
          <p:nvPr/>
        </p:nvSpPr>
        <p:spPr bwMode="auto">
          <a:xfrm>
            <a:off x="1631950" y="1431925"/>
            <a:ext cx="1944688" cy="844550"/>
          </a:xfrm>
          <a:custGeom>
            <a:avLst/>
            <a:gdLst>
              <a:gd name="T0" fmla="*/ 0 w 1945004"/>
              <a:gd name="T1" fmla="*/ 844550 h 844550"/>
              <a:gd name="T2" fmla="*/ 1941907 w 1945004"/>
              <a:gd name="T3" fmla="*/ 844550 h 844550"/>
              <a:gd name="T4" fmla="*/ 1941907 w 1945004"/>
              <a:gd name="T5" fmla="*/ 0 h 844550"/>
              <a:gd name="T6" fmla="*/ 0 w 1945004"/>
              <a:gd name="T7" fmla="*/ 0 h 844550"/>
              <a:gd name="T8" fmla="*/ 0 w 1945004"/>
              <a:gd name="T9" fmla="*/ 844550 h 844550"/>
              <a:gd name="T10" fmla="*/ 0 60000 65536"/>
              <a:gd name="T11" fmla="*/ 0 60000 65536"/>
              <a:gd name="T12" fmla="*/ 0 60000 65536"/>
              <a:gd name="T13" fmla="*/ 0 60000 65536"/>
              <a:gd name="T14" fmla="*/ 0 60000 65536"/>
              <a:gd name="T15" fmla="*/ 0 w 1945004"/>
              <a:gd name="T16" fmla="*/ 0 h 844550"/>
              <a:gd name="T17" fmla="*/ 1945004 w 1945004"/>
              <a:gd name="T18" fmla="*/ 844550 h 844550"/>
            </a:gdLst>
            <a:ahLst/>
            <a:cxnLst>
              <a:cxn ang="T10">
                <a:pos x="T0" y="T1"/>
              </a:cxn>
              <a:cxn ang="T11">
                <a:pos x="T2" y="T3"/>
              </a:cxn>
              <a:cxn ang="T12">
                <a:pos x="T4" y="T5"/>
              </a:cxn>
              <a:cxn ang="T13">
                <a:pos x="T6" y="T7"/>
              </a:cxn>
              <a:cxn ang="T14">
                <a:pos x="T8" y="T9"/>
              </a:cxn>
            </a:cxnLst>
            <a:rect l="T15" t="T16" r="T17" b="T18"/>
            <a:pathLst>
              <a:path w="1945004" h="844550">
                <a:moveTo>
                  <a:pt x="0" y="844550"/>
                </a:moveTo>
                <a:lnTo>
                  <a:pt x="1944751" y="844550"/>
                </a:lnTo>
                <a:lnTo>
                  <a:pt x="1944751" y="0"/>
                </a:lnTo>
                <a:lnTo>
                  <a:pt x="0" y="0"/>
                </a:lnTo>
                <a:lnTo>
                  <a:pt x="0" y="844550"/>
                </a:lnTo>
                <a:close/>
              </a:path>
            </a:pathLst>
          </a:custGeom>
          <a:noFill/>
          <a:ln w="9360" cap="sq">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98" name="Rectangle 105"/>
          <p:cNvSpPr>
            <a:spLocks noChangeArrowheads="1"/>
          </p:cNvSpPr>
          <p:nvPr/>
        </p:nvSpPr>
        <p:spPr bwMode="auto">
          <a:xfrm>
            <a:off x="1779588" y="1374775"/>
            <a:ext cx="593725" cy="512763"/>
          </a:xfrm>
          <a:prstGeom prst="rect">
            <a:avLst/>
          </a:prstGeom>
          <a:blipFill dpi="0" rotWithShape="0">
            <a:blip r:embed="rId5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899" name="Text Box 106"/>
          <p:cNvSpPr txBox="1">
            <a:spLocks noChangeArrowheads="1"/>
          </p:cNvSpPr>
          <p:nvPr/>
        </p:nvSpPr>
        <p:spPr bwMode="auto">
          <a:xfrm>
            <a:off x="2057400" y="1447800"/>
            <a:ext cx="1101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1800">
                <a:solidFill>
                  <a:srgbClr val="0000CC"/>
                </a:solidFill>
                <a:latin typeface="Times New Roman" pitchFamily="18" charset="0"/>
                <a:cs typeface="Times New Roman" pitchFamily="18" charset="0"/>
              </a:rPr>
              <a:t>Standalone,</a:t>
            </a:r>
          </a:p>
        </p:txBody>
      </p:sp>
      <p:sp>
        <p:nvSpPr>
          <p:cNvPr id="33900" name="Text Box 107"/>
          <p:cNvSpPr txBox="1">
            <a:spLocks noChangeArrowheads="1"/>
          </p:cNvSpPr>
          <p:nvPr/>
        </p:nvSpPr>
        <p:spPr bwMode="auto">
          <a:xfrm>
            <a:off x="1901825" y="1676400"/>
            <a:ext cx="14017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96850" indent="-177800" eaLnBrk="0" hangingPunc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1pPr>
            <a:lvl2pPr eaLnBrk="0" hangingPunc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2pPr>
            <a:lvl3pPr eaLnBrk="0" hangingPunc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3pPr>
            <a:lvl4pPr eaLnBrk="0" hangingPunc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4pPr>
            <a:lvl5pPr eaLnBrk="0" hangingPunc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96850" algn="l"/>
                <a:tab pos="654050" algn="l"/>
                <a:tab pos="1111250" algn="l"/>
                <a:tab pos="1568450" algn="l"/>
                <a:tab pos="2025650" algn="l"/>
                <a:tab pos="2482850" algn="l"/>
                <a:tab pos="2940050" algn="l"/>
                <a:tab pos="3397250" algn="l"/>
                <a:tab pos="3854450" algn="l"/>
                <a:tab pos="4311650" algn="l"/>
                <a:tab pos="4768850" algn="l"/>
                <a:tab pos="5226050" algn="l"/>
                <a:tab pos="5683250" algn="l"/>
                <a:tab pos="6140450" algn="l"/>
                <a:tab pos="6597650" algn="l"/>
                <a:tab pos="7054850" algn="l"/>
                <a:tab pos="7512050" algn="l"/>
                <a:tab pos="7969250" algn="l"/>
                <a:tab pos="8426450" algn="l"/>
                <a:tab pos="8883650" algn="l"/>
                <a:tab pos="9340850" algn="l"/>
              </a:tabLst>
              <a:defRPr sz="2800">
                <a:solidFill>
                  <a:schemeClr val="bg1"/>
                </a:solidFill>
                <a:latin typeface="Tahoma" pitchFamily="34" charset="0"/>
                <a:ea typeface="WenQuanYi Zen Hei Sharp" charset="0"/>
                <a:cs typeface="WenQuanYi Zen Hei Sharp" charset="0"/>
              </a:defRPr>
            </a:lvl9pPr>
          </a:lstStyle>
          <a:p>
            <a:pPr eaLnBrk="1" hangingPunct="1">
              <a:lnSpc>
                <a:spcPts val="1888"/>
              </a:lnSpc>
              <a:buClrTx/>
              <a:buFontTx/>
              <a:buNone/>
            </a:pPr>
            <a:r>
              <a:rPr lang="en-US" sz="1800">
                <a:solidFill>
                  <a:srgbClr val="0000CC"/>
                </a:solidFill>
                <a:latin typeface="Times New Roman" pitchFamily="18" charset="0"/>
                <a:cs typeface="Times New Roman" pitchFamily="18" charset="0"/>
              </a:rPr>
              <a:t>integrating and  Web-based</a:t>
            </a:r>
          </a:p>
        </p:txBody>
      </p:sp>
      <p:sp>
        <p:nvSpPr>
          <p:cNvPr id="33901" name="AutoShape 108"/>
          <p:cNvSpPr>
            <a:spLocks noChangeArrowheads="1"/>
          </p:cNvSpPr>
          <p:nvPr/>
        </p:nvSpPr>
        <p:spPr bwMode="auto">
          <a:xfrm>
            <a:off x="4851400" y="4270375"/>
            <a:ext cx="814388" cy="1535113"/>
          </a:xfrm>
          <a:custGeom>
            <a:avLst/>
            <a:gdLst>
              <a:gd name="T0" fmla="*/ 697077 w 814704"/>
              <a:gd name="T1" fmla="*/ 1449620 h 1535429"/>
              <a:gd name="T2" fmla="*/ 811738 w 814704"/>
              <a:gd name="T3" fmla="*/ 1532523 h 1535429"/>
              <a:gd name="T4" fmla="*/ 810613 w 814704"/>
              <a:gd name="T5" fmla="*/ 1469559 h 1535429"/>
              <a:gd name="T6" fmla="*/ 768202 w 814704"/>
              <a:gd name="T7" fmla="*/ 1469559 h 1535429"/>
              <a:gd name="T8" fmla="*/ 764684 w 814704"/>
              <a:gd name="T9" fmla="*/ 1462831 h 1535429"/>
              <a:gd name="T10" fmla="*/ 697077 w 814704"/>
              <a:gd name="T11" fmla="*/ 1449620 h 1535429"/>
              <a:gd name="T12" fmla="*/ 764684 w 814704"/>
              <a:gd name="T13" fmla="*/ 1462831 h 1535429"/>
              <a:gd name="T14" fmla="*/ 768202 w 814704"/>
              <a:gd name="T15" fmla="*/ 1469559 h 1535429"/>
              <a:gd name="T16" fmla="*/ 776619 w 814704"/>
              <a:gd name="T17" fmla="*/ 1465147 h 1535429"/>
              <a:gd name="T18" fmla="*/ 764684 w 814704"/>
              <a:gd name="T19" fmla="*/ 1462831 h 1535429"/>
              <a:gd name="T20" fmla="*/ 809208 w 814704"/>
              <a:gd name="T21" fmla="*/ 1390827 h 1535429"/>
              <a:gd name="T22" fmla="*/ 781481 w 814704"/>
              <a:gd name="T23" fmla="*/ 1453939 h 1535429"/>
              <a:gd name="T24" fmla="*/ 785034 w 814704"/>
              <a:gd name="T25" fmla="*/ 1460737 h 1535429"/>
              <a:gd name="T26" fmla="*/ 768202 w 814704"/>
              <a:gd name="T27" fmla="*/ 1469559 h 1535429"/>
              <a:gd name="T28" fmla="*/ 810613 w 814704"/>
              <a:gd name="T29" fmla="*/ 1469559 h 1535429"/>
              <a:gd name="T30" fmla="*/ 809208 w 814704"/>
              <a:gd name="T31" fmla="*/ 1390827 h 1535429"/>
              <a:gd name="T32" fmla="*/ 21375 w 814704"/>
              <a:gd name="T33" fmla="*/ 40890 h 1535429"/>
              <a:gd name="T34" fmla="*/ 764684 w 814704"/>
              <a:gd name="T35" fmla="*/ 1462831 h 1535429"/>
              <a:gd name="T36" fmla="*/ 776555 w 814704"/>
              <a:gd name="T37" fmla="*/ 1465147 h 1535429"/>
              <a:gd name="T38" fmla="*/ 781481 w 814704"/>
              <a:gd name="T39" fmla="*/ 1453939 h 1535429"/>
              <a:gd name="T40" fmla="*/ 44807 w 814704"/>
              <a:gd name="T41" fmla="*/ 44876 h 1535429"/>
              <a:gd name="T42" fmla="*/ 34172 w 814704"/>
              <a:gd name="T43" fmla="*/ 44876 h 1535429"/>
              <a:gd name="T44" fmla="*/ 21375 w 814704"/>
              <a:gd name="T45" fmla="*/ 40890 h 1535429"/>
              <a:gd name="T46" fmla="*/ 781481 w 814704"/>
              <a:gd name="T47" fmla="*/ 1453939 h 1535429"/>
              <a:gd name="T48" fmla="*/ 776555 w 814704"/>
              <a:gd name="T49" fmla="*/ 1465147 h 1535429"/>
              <a:gd name="T50" fmla="*/ 785034 w 814704"/>
              <a:gd name="T51" fmla="*/ 1460737 h 1535429"/>
              <a:gd name="T52" fmla="*/ 781481 w 814704"/>
              <a:gd name="T53" fmla="*/ 1453939 h 1535429"/>
              <a:gd name="T54" fmla="*/ 30753 w 814704"/>
              <a:gd name="T55" fmla="*/ 17997 h 1535429"/>
              <a:gd name="T56" fmla="*/ 14051 w 814704"/>
              <a:gd name="T57" fmla="*/ 26869 h 1535429"/>
              <a:gd name="T58" fmla="*/ 21375 w 814704"/>
              <a:gd name="T59" fmla="*/ 40890 h 1535429"/>
              <a:gd name="T60" fmla="*/ 34172 w 814704"/>
              <a:gd name="T61" fmla="*/ 44876 h 1535429"/>
              <a:gd name="T62" fmla="*/ 38131 w 814704"/>
              <a:gd name="T63" fmla="*/ 32112 h 1535429"/>
              <a:gd name="T64" fmla="*/ 30753 w 814704"/>
              <a:gd name="T65" fmla="*/ 17997 h 1535429"/>
              <a:gd name="T66" fmla="*/ 38131 w 814704"/>
              <a:gd name="T67" fmla="*/ 32112 h 1535429"/>
              <a:gd name="T68" fmla="*/ 34172 w 814704"/>
              <a:gd name="T69" fmla="*/ 44876 h 1535429"/>
              <a:gd name="T70" fmla="*/ 44807 w 814704"/>
              <a:gd name="T71" fmla="*/ 44876 h 1535429"/>
              <a:gd name="T72" fmla="*/ 38131 w 814704"/>
              <a:gd name="T73" fmla="*/ 32112 h 1535429"/>
              <a:gd name="T74" fmla="*/ 10631 w 814704"/>
              <a:gd name="T75" fmla="*/ 0 h 1535429"/>
              <a:gd name="T76" fmla="*/ 0 w 814704"/>
              <a:gd name="T77" fmla="*/ 34226 h 1535429"/>
              <a:gd name="T78" fmla="*/ 21375 w 814704"/>
              <a:gd name="T79" fmla="*/ 40890 h 1535429"/>
              <a:gd name="T80" fmla="*/ 14051 w 814704"/>
              <a:gd name="T81" fmla="*/ 26869 h 1535429"/>
              <a:gd name="T82" fmla="*/ 30753 w 814704"/>
              <a:gd name="T83" fmla="*/ 17997 h 1535429"/>
              <a:gd name="T84" fmla="*/ 42514 w 814704"/>
              <a:gd name="T85" fmla="*/ 17997 h 1535429"/>
              <a:gd name="T86" fmla="*/ 44804 w 814704"/>
              <a:gd name="T87" fmla="*/ 10649 h 1535429"/>
              <a:gd name="T88" fmla="*/ 10631 w 814704"/>
              <a:gd name="T89" fmla="*/ 0 h 1535429"/>
              <a:gd name="T90" fmla="*/ 42514 w 814704"/>
              <a:gd name="T91" fmla="*/ 17997 h 1535429"/>
              <a:gd name="T92" fmla="*/ 30753 w 814704"/>
              <a:gd name="T93" fmla="*/ 17997 h 1535429"/>
              <a:gd name="T94" fmla="*/ 38131 w 814704"/>
              <a:gd name="T95" fmla="*/ 32112 h 1535429"/>
              <a:gd name="T96" fmla="*/ 42514 w 814704"/>
              <a:gd name="T97" fmla="*/ 17997 h 15354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14704"/>
              <a:gd name="T148" fmla="*/ 0 h 1535429"/>
              <a:gd name="T149" fmla="*/ 814704 w 814704"/>
              <a:gd name="T150" fmla="*/ 1535429 h 15354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14704" h="1535429">
                <a:moveTo>
                  <a:pt x="699515" y="1452308"/>
                </a:moveTo>
                <a:lnTo>
                  <a:pt x="814577" y="1535366"/>
                </a:lnTo>
                <a:lnTo>
                  <a:pt x="813449" y="1472285"/>
                </a:lnTo>
                <a:lnTo>
                  <a:pt x="770889" y="1472285"/>
                </a:lnTo>
                <a:lnTo>
                  <a:pt x="767359" y="1465542"/>
                </a:lnTo>
                <a:lnTo>
                  <a:pt x="699515" y="1452308"/>
                </a:lnTo>
                <a:close/>
              </a:path>
              <a:path w="814704" h="1535429">
                <a:moveTo>
                  <a:pt x="767359" y="1465542"/>
                </a:moveTo>
                <a:lnTo>
                  <a:pt x="770889" y="1472285"/>
                </a:lnTo>
                <a:lnTo>
                  <a:pt x="779335" y="1467865"/>
                </a:lnTo>
                <a:lnTo>
                  <a:pt x="767359" y="1465542"/>
                </a:lnTo>
                <a:close/>
              </a:path>
              <a:path w="814704" h="1535429">
                <a:moveTo>
                  <a:pt x="812038" y="1393405"/>
                </a:moveTo>
                <a:lnTo>
                  <a:pt x="784214" y="1456635"/>
                </a:lnTo>
                <a:lnTo>
                  <a:pt x="787780" y="1463446"/>
                </a:lnTo>
                <a:lnTo>
                  <a:pt x="770889" y="1472285"/>
                </a:lnTo>
                <a:lnTo>
                  <a:pt x="813449" y="1472285"/>
                </a:lnTo>
                <a:lnTo>
                  <a:pt x="812038" y="1393405"/>
                </a:lnTo>
                <a:close/>
              </a:path>
              <a:path w="814704" h="1535429">
                <a:moveTo>
                  <a:pt x="21447" y="40962"/>
                </a:moveTo>
                <a:lnTo>
                  <a:pt x="767359" y="1465542"/>
                </a:lnTo>
                <a:lnTo>
                  <a:pt x="779271" y="1467865"/>
                </a:lnTo>
                <a:lnTo>
                  <a:pt x="784214" y="1456635"/>
                </a:lnTo>
                <a:lnTo>
                  <a:pt x="44960" y="44957"/>
                </a:lnTo>
                <a:lnTo>
                  <a:pt x="34289" y="44957"/>
                </a:lnTo>
                <a:lnTo>
                  <a:pt x="21447" y="40962"/>
                </a:lnTo>
                <a:close/>
              </a:path>
              <a:path w="814704" h="1535429">
                <a:moveTo>
                  <a:pt x="784214" y="1456635"/>
                </a:moveTo>
                <a:lnTo>
                  <a:pt x="779271" y="1467865"/>
                </a:lnTo>
                <a:lnTo>
                  <a:pt x="787780" y="1463446"/>
                </a:lnTo>
                <a:lnTo>
                  <a:pt x="784214" y="1456635"/>
                </a:lnTo>
                <a:close/>
              </a:path>
              <a:path w="814704" h="1535429">
                <a:moveTo>
                  <a:pt x="30861" y="18033"/>
                </a:moveTo>
                <a:lnTo>
                  <a:pt x="14096" y="26923"/>
                </a:lnTo>
                <a:lnTo>
                  <a:pt x="21447" y="40962"/>
                </a:lnTo>
                <a:lnTo>
                  <a:pt x="34289" y="44957"/>
                </a:lnTo>
                <a:lnTo>
                  <a:pt x="38266" y="32175"/>
                </a:lnTo>
                <a:lnTo>
                  <a:pt x="30861" y="18033"/>
                </a:lnTo>
                <a:close/>
              </a:path>
              <a:path w="814704" h="1535429">
                <a:moveTo>
                  <a:pt x="38266" y="32175"/>
                </a:moveTo>
                <a:lnTo>
                  <a:pt x="34289" y="44957"/>
                </a:lnTo>
                <a:lnTo>
                  <a:pt x="44960" y="44957"/>
                </a:lnTo>
                <a:lnTo>
                  <a:pt x="38266" y="32175"/>
                </a:lnTo>
                <a:close/>
              </a:path>
              <a:path w="814704" h="1535429">
                <a:moveTo>
                  <a:pt x="10667" y="0"/>
                </a:moveTo>
                <a:lnTo>
                  <a:pt x="0" y="34289"/>
                </a:lnTo>
                <a:lnTo>
                  <a:pt x="21447" y="40962"/>
                </a:lnTo>
                <a:lnTo>
                  <a:pt x="14096" y="26923"/>
                </a:lnTo>
                <a:lnTo>
                  <a:pt x="30861" y="18033"/>
                </a:lnTo>
                <a:lnTo>
                  <a:pt x="42666" y="18033"/>
                </a:lnTo>
                <a:lnTo>
                  <a:pt x="44957" y="10667"/>
                </a:lnTo>
                <a:lnTo>
                  <a:pt x="10667" y="0"/>
                </a:lnTo>
                <a:close/>
              </a:path>
              <a:path w="814704" h="1535429">
                <a:moveTo>
                  <a:pt x="42666" y="18033"/>
                </a:moveTo>
                <a:lnTo>
                  <a:pt x="30861" y="18033"/>
                </a:lnTo>
                <a:lnTo>
                  <a:pt x="38266" y="32175"/>
                </a:lnTo>
                <a:lnTo>
                  <a:pt x="42666" y="18033"/>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02" name="AutoShape 109"/>
          <p:cNvSpPr>
            <a:spLocks noChangeArrowheads="1"/>
          </p:cNvSpPr>
          <p:nvPr/>
        </p:nvSpPr>
        <p:spPr bwMode="auto">
          <a:xfrm>
            <a:off x="3916363" y="4268788"/>
            <a:ext cx="549275" cy="1536700"/>
          </a:xfrm>
          <a:custGeom>
            <a:avLst/>
            <a:gdLst>
              <a:gd name="T0" fmla="*/ 0 w 549275"/>
              <a:gd name="T1" fmla="*/ 1391258 h 1537335"/>
              <a:gd name="T2" fmla="*/ 20065 w 549275"/>
              <a:gd name="T3" fmla="*/ 1531312 h 1537335"/>
              <a:gd name="T4" fmla="*/ 89393 w 549275"/>
              <a:gd name="T5" fmla="*/ 1462305 h 1537335"/>
              <a:gd name="T6" fmla="*/ 53212 w 549275"/>
              <a:gd name="T7" fmla="*/ 1462305 h 1537335"/>
              <a:gd name="T8" fmla="*/ 35178 w 549275"/>
              <a:gd name="T9" fmla="*/ 1456295 h 1537335"/>
              <a:gd name="T10" fmla="*/ 37583 w 549275"/>
              <a:gd name="T11" fmla="*/ 1449113 h 1537335"/>
              <a:gd name="T12" fmla="*/ 0 w 549275"/>
              <a:gd name="T13" fmla="*/ 1391258 h 1537335"/>
              <a:gd name="T14" fmla="*/ 55624 w 549275"/>
              <a:gd name="T15" fmla="*/ 1455103 h 1537335"/>
              <a:gd name="T16" fmla="*/ 44195 w 549275"/>
              <a:gd name="T17" fmla="*/ 1459293 h 1537335"/>
              <a:gd name="T18" fmla="*/ 53212 w 549275"/>
              <a:gd name="T19" fmla="*/ 1462305 h 1537335"/>
              <a:gd name="T20" fmla="*/ 55624 w 549275"/>
              <a:gd name="T21" fmla="*/ 1455103 h 1537335"/>
              <a:gd name="T22" fmla="*/ 120523 w 549275"/>
              <a:gd name="T23" fmla="*/ 1431318 h 1537335"/>
              <a:gd name="T24" fmla="*/ 55624 w 549275"/>
              <a:gd name="T25" fmla="*/ 1455103 h 1537335"/>
              <a:gd name="T26" fmla="*/ 53212 w 549275"/>
              <a:gd name="T27" fmla="*/ 1462305 h 1537335"/>
              <a:gd name="T28" fmla="*/ 89393 w 549275"/>
              <a:gd name="T29" fmla="*/ 1462305 h 1537335"/>
              <a:gd name="T30" fmla="*/ 120523 w 549275"/>
              <a:gd name="T31" fmla="*/ 1431318 h 1537335"/>
              <a:gd name="T32" fmla="*/ 37583 w 549275"/>
              <a:gd name="T33" fmla="*/ 1449113 h 1537335"/>
              <a:gd name="T34" fmla="*/ 35178 w 549275"/>
              <a:gd name="T35" fmla="*/ 1456295 h 1537335"/>
              <a:gd name="T36" fmla="*/ 44177 w 549275"/>
              <a:gd name="T37" fmla="*/ 1459293 h 1537335"/>
              <a:gd name="T38" fmla="*/ 37583 w 549275"/>
              <a:gd name="T39" fmla="*/ 1449113 h 1537335"/>
              <a:gd name="T40" fmla="*/ 510832 w 549275"/>
              <a:gd name="T41" fmla="*/ 36057 h 1537335"/>
              <a:gd name="T42" fmla="*/ 37583 w 549275"/>
              <a:gd name="T43" fmla="*/ 1449113 h 1537335"/>
              <a:gd name="T44" fmla="*/ 44195 w 549275"/>
              <a:gd name="T45" fmla="*/ 1459293 h 1537335"/>
              <a:gd name="T46" fmla="*/ 55624 w 549275"/>
              <a:gd name="T47" fmla="*/ 1455103 h 1537335"/>
              <a:gd name="T48" fmla="*/ 526873 w 549275"/>
              <a:gd name="T49" fmla="*/ 48079 h 1537335"/>
              <a:gd name="T50" fmla="*/ 516889 w 549275"/>
              <a:gd name="T51" fmla="*/ 48079 h 1537335"/>
              <a:gd name="T52" fmla="*/ 510832 w 549275"/>
              <a:gd name="T53" fmla="*/ 36057 h 1537335"/>
              <a:gd name="T54" fmla="*/ 515874 w 549275"/>
              <a:gd name="T55" fmla="*/ 21000 h 1537335"/>
              <a:gd name="T56" fmla="*/ 510832 w 549275"/>
              <a:gd name="T57" fmla="*/ 36057 h 1537335"/>
              <a:gd name="T58" fmla="*/ 516889 w 549275"/>
              <a:gd name="T59" fmla="*/ 48079 h 1537335"/>
              <a:gd name="T60" fmla="*/ 528881 w 549275"/>
              <a:gd name="T61" fmla="*/ 42087 h 1537335"/>
              <a:gd name="T62" fmla="*/ 533907 w 549275"/>
              <a:gd name="T63" fmla="*/ 27078 h 1537335"/>
              <a:gd name="T64" fmla="*/ 515874 w 549275"/>
              <a:gd name="T65" fmla="*/ 21000 h 1537335"/>
              <a:gd name="T66" fmla="*/ 528881 w 549275"/>
              <a:gd name="T67" fmla="*/ 42087 h 1537335"/>
              <a:gd name="T68" fmla="*/ 516889 w 549275"/>
              <a:gd name="T69" fmla="*/ 48079 h 1537335"/>
              <a:gd name="T70" fmla="*/ 526873 w 549275"/>
              <a:gd name="T71" fmla="*/ 48079 h 1537335"/>
              <a:gd name="T72" fmla="*/ 528881 w 549275"/>
              <a:gd name="T73" fmla="*/ 42087 h 1537335"/>
              <a:gd name="T74" fmla="*/ 543474 w 549275"/>
              <a:gd name="T75" fmla="*/ 21000 h 1537335"/>
              <a:gd name="T76" fmla="*/ 515874 w 549275"/>
              <a:gd name="T77" fmla="*/ 21000 h 1537335"/>
              <a:gd name="T78" fmla="*/ 533907 w 549275"/>
              <a:gd name="T79" fmla="*/ 27078 h 1537335"/>
              <a:gd name="T80" fmla="*/ 528881 w 549275"/>
              <a:gd name="T81" fmla="*/ 42087 h 1537335"/>
              <a:gd name="T82" fmla="*/ 549020 w 549275"/>
              <a:gd name="T83" fmla="*/ 32013 h 1537335"/>
              <a:gd name="T84" fmla="*/ 543474 w 549275"/>
              <a:gd name="T85" fmla="*/ 21000 h 1537335"/>
              <a:gd name="T86" fmla="*/ 532891 w 549275"/>
              <a:gd name="T87" fmla="*/ 0 h 1537335"/>
              <a:gd name="T88" fmla="*/ 500761 w 549275"/>
              <a:gd name="T89" fmla="*/ 16065 h 1537335"/>
              <a:gd name="T90" fmla="*/ 510832 w 549275"/>
              <a:gd name="T91" fmla="*/ 36057 h 1537335"/>
              <a:gd name="T92" fmla="*/ 515874 w 549275"/>
              <a:gd name="T93" fmla="*/ 21000 h 1537335"/>
              <a:gd name="T94" fmla="*/ 543474 w 549275"/>
              <a:gd name="T95" fmla="*/ 21000 h 1537335"/>
              <a:gd name="T96" fmla="*/ 532891 w 549275"/>
              <a:gd name="T97" fmla="*/ 0 h 15373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9275"/>
              <a:gd name="T148" fmla="*/ 0 h 1537335"/>
              <a:gd name="T149" fmla="*/ 549275 w 549275"/>
              <a:gd name="T150" fmla="*/ 1537335 h 15373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9275" h="1537335">
                <a:moveTo>
                  <a:pt x="0" y="1396441"/>
                </a:moveTo>
                <a:lnTo>
                  <a:pt x="20065" y="1537017"/>
                </a:lnTo>
                <a:lnTo>
                  <a:pt x="89393" y="1467751"/>
                </a:lnTo>
                <a:lnTo>
                  <a:pt x="53212" y="1467751"/>
                </a:lnTo>
                <a:lnTo>
                  <a:pt x="35178" y="1461719"/>
                </a:lnTo>
                <a:lnTo>
                  <a:pt x="37583" y="1454512"/>
                </a:lnTo>
                <a:lnTo>
                  <a:pt x="0" y="1396441"/>
                </a:lnTo>
                <a:close/>
              </a:path>
              <a:path w="549275" h="1537335">
                <a:moveTo>
                  <a:pt x="55624" y="1460524"/>
                </a:moveTo>
                <a:lnTo>
                  <a:pt x="44195" y="1464729"/>
                </a:lnTo>
                <a:lnTo>
                  <a:pt x="53212" y="1467751"/>
                </a:lnTo>
                <a:lnTo>
                  <a:pt x="55624" y="1460524"/>
                </a:lnTo>
                <a:close/>
              </a:path>
              <a:path w="549275" h="1537335">
                <a:moveTo>
                  <a:pt x="120523" y="1436649"/>
                </a:moveTo>
                <a:lnTo>
                  <a:pt x="55624" y="1460524"/>
                </a:lnTo>
                <a:lnTo>
                  <a:pt x="53212" y="1467751"/>
                </a:lnTo>
                <a:lnTo>
                  <a:pt x="89393" y="1467751"/>
                </a:lnTo>
                <a:lnTo>
                  <a:pt x="120523" y="1436649"/>
                </a:lnTo>
                <a:close/>
              </a:path>
              <a:path w="549275" h="1537335">
                <a:moveTo>
                  <a:pt x="37583" y="1454512"/>
                </a:moveTo>
                <a:lnTo>
                  <a:pt x="35178" y="1461719"/>
                </a:lnTo>
                <a:lnTo>
                  <a:pt x="44177" y="1464729"/>
                </a:lnTo>
                <a:lnTo>
                  <a:pt x="37583" y="1454512"/>
                </a:lnTo>
                <a:close/>
              </a:path>
              <a:path w="549275" h="1537335">
                <a:moveTo>
                  <a:pt x="510832" y="36192"/>
                </a:moveTo>
                <a:lnTo>
                  <a:pt x="37583" y="1454512"/>
                </a:lnTo>
                <a:lnTo>
                  <a:pt x="44195" y="1464729"/>
                </a:lnTo>
                <a:lnTo>
                  <a:pt x="55624" y="1460524"/>
                </a:lnTo>
                <a:lnTo>
                  <a:pt x="526873" y="48259"/>
                </a:lnTo>
                <a:lnTo>
                  <a:pt x="516889" y="48259"/>
                </a:lnTo>
                <a:lnTo>
                  <a:pt x="510832" y="36192"/>
                </a:lnTo>
                <a:close/>
              </a:path>
              <a:path w="549275" h="1537335">
                <a:moveTo>
                  <a:pt x="515874" y="21081"/>
                </a:moveTo>
                <a:lnTo>
                  <a:pt x="510832" y="36192"/>
                </a:lnTo>
                <a:lnTo>
                  <a:pt x="516889" y="48259"/>
                </a:lnTo>
                <a:lnTo>
                  <a:pt x="528881" y="42240"/>
                </a:lnTo>
                <a:lnTo>
                  <a:pt x="533907" y="27177"/>
                </a:lnTo>
                <a:lnTo>
                  <a:pt x="515874" y="21081"/>
                </a:lnTo>
                <a:close/>
              </a:path>
              <a:path w="549275" h="1537335">
                <a:moveTo>
                  <a:pt x="528881" y="42240"/>
                </a:moveTo>
                <a:lnTo>
                  <a:pt x="516889" y="48259"/>
                </a:lnTo>
                <a:lnTo>
                  <a:pt x="526873" y="48259"/>
                </a:lnTo>
                <a:lnTo>
                  <a:pt x="528881" y="42240"/>
                </a:lnTo>
                <a:close/>
              </a:path>
              <a:path w="549275" h="1537335">
                <a:moveTo>
                  <a:pt x="543474" y="21081"/>
                </a:moveTo>
                <a:lnTo>
                  <a:pt x="515874" y="21081"/>
                </a:lnTo>
                <a:lnTo>
                  <a:pt x="533907" y="27177"/>
                </a:lnTo>
                <a:lnTo>
                  <a:pt x="528881" y="42240"/>
                </a:lnTo>
                <a:lnTo>
                  <a:pt x="549020" y="32130"/>
                </a:lnTo>
                <a:lnTo>
                  <a:pt x="543474" y="21081"/>
                </a:lnTo>
                <a:close/>
              </a:path>
              <a:path w="549275" h="1537335">
                <a:moveTo>
                  <a:pt x="532891" y="0"/>
                </a:moveTo>
                <a:lnTo>
                  <a:pt x="500761" y="16128"/>
                </a:lnTo>
                <a:lnTo>
                  <a:pt x="510832" y="36192"/>
                </a:lnTo>
                <a:lnTo>
                  <a:pt x="515874" y="21081"/>
                </a:lnTo>
                <a:lnTo>
                  <a:pt x="543474" y="21081"/>
                </a:lnTo>
                <a:lnTo>
                  <a:pt x="532891"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03" name="AutoShape 110"/>
          <p:cNvSpPr>
            <a:spLocks noChangeArrowheads="1"/>
          </p:cNvSpPr>
          <p:nvPr/>
        </p:nvSpPr>
        <p:spPr bwMode="auto">
          <a:xfrm>
            <a:off x="2568575" y="4268788"/>
            <a:ext cx="1247775" cy="473075"/>
          </a:xfrm>
          <a:custGeom>
            <a:avLst/>
            <a:gdLst>
              <a:gd name="T0" fmla="*/ 98229 w 1248410"/>
              <a:gd name="T1" fmla="*/ 349450 h 473710"/>
              <a:gd name="T2" fmla="*/ 0 w 1248410"/>
              <a:gd name="T3" fmla="*/ 450333 h 473710"/>
              <a:gd name="T4" fmla="*/ 140200 w 1248410"/>
              <a:gd name="T5" fmla="*/ 467773 h 473710"/>
              <a:gd name="T6" fmla="*/ 85929 w 1248410"/>
              <a:gd name="T7" fmla="*/ 434146 h 473710"/>
              <a:gd name="T8" fmla="*/ 74714 w 1248410"/>
              <a:gd name="T9" fmla="*/ 434146 h 473710"/>
              <a:gd name="T10" fmla="*/ 68391 w 1248410"/>
              <a:gd name="T11" fmla="*/ 416455 h 473710"/>
              <a:gd name="T12" fmla="*/ 75523 w 1248410"/>
              <a:gd name="T13" fmla="*/ 413957 h 473710"/>
              <a:gd name="T14" fmla="*/ 98229 w 1248410"/>
              <a:gd name="T15" fmla="*/ 349450 h 473710"/>
              <a:gd name="T16" fmla="*/ 75523 w 1248410"/>
              <a:gd name="T17" fmla="*/ 413957 h 473710"/>
              <a:gd name="T18" fmla="*/ 68391 w 1248410"/>
              <a:gd name="T19" fmla="*/ 416455 h 473710"/>
              <a:gd name="T20" fmla="*/ 74714 w 1248410"/>
              <a:gd name="T21" fmla="*/ 434146 h 473710"/>
              <a:gd name="T22" fmla="*/ 81878 w 1248410"/>
              <a:gd name="T23" fmla="*/ 431638 h 473710"/>
              <a:gd name="T24" fmla="*/ 71553 w 1248410"/>
              <a:gd name="T25" fmla="*/ 425237 h 473710"/>
              <a:gd name="T26" fmla="*/ 75523 w 1248410"/>
              <a:gd name="T27" fmla="*/ 413957 h 473710"/>
              <a:gd name="T28" fmla="*/ 81878 w 1248410"/>
              <a:gd name="T29" fmla="*/ 431638 h 473710"/>
              <a:gd name="T30" fmla="*/ 74714 w 1248410"/>
              <a:gd name="T31" fmla="*/ 434146 h 473710"/>
              <a:gd name="T32" fmla="*/ 85929 w 1248410"/>
              <a:gd name="T33" fmla="*/ 434146 h 473710"/>
              <a:gd name="T34" fmla="*/ 81878 w 1248410"/>
              <a:gd name="T35" fmla="*/ 431638 h 473710"/>
              <a:gd name="T36" fmla="*/ 1200345 w 1248410"/>
              <a:gd name="T37" fmla="*/ 20034 h 473710"/>
              <a:gd name="T38" fmla="*/ 75523 w 1248410"/>
              <a:gd name="T39" fmla="*/ 413957 h 473710"/>
              <a:gd name="T40" fmla="*/ 71553 w 1248410"/>
              <a:gd name="T41" fmla="*/ 425237 h 473710"/>
              <a:gd name="T42" fmla="*/ 81878 w 1248410"/>
              <a:gd name="T43" fmla="*/ 431638 h 473710"/>
              <a:gd name="T44" fmla="*/ 1206576 w 1248410"/>
              <a:gd name="T45" fmla="*/ 37838 h 473710"/>
              <a:gd name="T46" fmla="*/ 1194541 w 1248410"/>
              <a:gd name="T47" fmla="*/ 32122 h 473710"/>
              <a:gd name="T48" fmla="*/ 1200345 w 1248410"/>
              <a:gd name="T49" fmla="*/ 20034 h 473710"/>
              <a:gd name="T50" fmla="*/ 1241143 w 1248410"/>
              <a:gd name="T51" fmla="*/ 14805 h 473710"/>
              <a:gd name="T52" fmla="*/ 1215274 w 1248410"/>
              <a:gd name="T53" fmla="*/ 14805 h 473710"/>
              <a:gd name="T54" fmla="*/ 1221467 w 1248410"/>
              <a:gd name="T55" fmla="*/ 32623 h 473710"/>
              <a:gd name="T56" fmla="*/ 1206576 w 1248410"/>
              <a:gd name="T57" fmla="*/ 37838 h 473710"/>
              <a:gd name="T58" fmla="*/ 1226777 w 1248410"/>
              <a:gd name="T59" fmla="*/ 47429 h 473710"/>
              <a:gd name="T60" fmla="*/ 1242202 w 1248410"/>
              <a:gd name="T61" fmla="*/ 15304 h 473710"/>
              <a:gd name="T62" fmla="*/ 1241143 w 1248410"/>
              <a:gd name="T63" fmla="*/ 14805 h 473710"/>
              <a:gd name="T64" fmla="*/ 1215274 w 1248410"/>
              <a:gd name="T65" fmla="*/ 14805 h 473710"/>
              <a:gd name="T66" fmla="*/ 1200345 w 1248410"/>
              <a:gd name="T67" fmla="*/ 20034 h 473710"/>
              <a:gd name="T68" fmla="*/ 1194541 w 1248410"/>
              <a:gd name="T69" fmla="*/ 32122 h 473710"/>
              <a:gd name="T70" fmla="*/ 1206576 w 1248410"/>
              <a:gd name="T71" fmla="*/ 37838 h 473710"/>
              <a:gd name="T72" fmla="*/ 1221467 w 1248410"/>
              <a:gd name="T73" fmla="*/ 32623 h 473710"/>
              <a:gd name="T74" fmla="*/ 1215274 w 1248410"/>
              <a:gd name="T75" fmla="*/ 14805 h 473710"/>
              <a:gd name="T76" fmla="*/ 1209963 w 1248410"/>
              <a:gd name="T77" fmla="*/ 0 h 473710"/>
              <a:gd name="T78" fmla="*/ 1200345 w 1248410"/>
              <a:gd name="T79" fmla="*/ 20034 h 473710"/>
              <a:gd name="T80" fmla="*/ 1215274 w 1248410"/>
              <a:gd name="T81" fmla="*/ 14805 h 473710"/>
              <a:gd name="T82" fmla="*/ 1241143 w 1248410"/>
              <a:gd name="T83" fmla="*/ 14805 h 473710"/>
              <a:gd name="T84" fmla="*/ 1209963 w 1248410"/>
              <a:gd name="T85" fmla="*/ 0 h 4737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48410"/>
              <a:gd name="T130" fmla="*/ 0 h 473710"/>
              <a:gd name="T131" fmla="*/ 1248410 w 1248410"/>
              <a:gd name="T132" fmla="*/ 473710 h 4737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48410" h="473710">
                <a:moveTo>
                  <a:pt x="98679" y="353694"/>
                </a:moveTo>
                <a:lnTo>
                  <a:pt x="0" y="455802"/>
                </a:lnTo>
                <a:lnTo>
                  <a:pt x="140843" y="473455"/>
                </a:lnTo>
                <a:lnTo>
                  <a:pt x="86325" y="439419"/>
                </a:lnTo>
                <a:lnTo>
                  <a:pt x="75056" y="439419"/>
                </a:lnTo>
                <a:lnTo>
                  <a:pt x="68706" y="421513"/>
                </a:lnTo>
                <a:lnTo>
                  <a:pt x="75870" y="418985"/>
                </a:lnTo>
                <a:lnTo>
                  <a:pt x="98679" y="353694"/>
                </a:lnTo>
                <a:close/>
              </a:path>
              <a:path w="1248410" h="473710">
                <a:moveTo>
                  <a:pt x="75870" y="418985"/>
                </a:moveTo>
                <a:lnTo>
                  <a:pt x="68706" y="421513"/>
                </a:lnTo>
                <a:lnTo>
                  <a:pt x="75056" y="439419"/>
                </a:lnTo>
                <a:lnTo>
                  <a:pt x="82256" y="436880"/>
                </a:lnTo>
                <a:lnTo>
                  <a:pt x="71881" y="430402"/>
                </a:lnTo>
                <a:lnTo>
                  <a:pt x="75870" y="418985"/>
                </a:lnTo>
                <a:close/>
              </a:path>
              <a:path w="1248410" h="473710">
                <a:moveTo>
                  <a:pt x="82256" y="436880"/>
                </a:moveTo>
                <a:lnTo>
                  <a:pt x="75056" y="439419"/>
                </a:lnTo>
                <a:lnTo>
                  <a:pt x="86325" y="439419"/>
                </a:lnTo>
                <a:lnTo>
                  <a:pt x="82256" y="436880"/>
                </a:lnTo>
                <a:close/>
              </a:path>
              <a:path w="1248410" h="473710">
                <a:moveTo>
                  <a:pt x="1205853" y="20277"/>
                </a:moveTo>
                <a:lnTo>
                  <a:pt x="75870" y="418985"/>
                </a:lnTo>
                <a:lnTo>
                  <a:pt x="71881" y="430402"/>
                </a:lnTo>
                <a:lnTo>
                  <a:pt x="82256" y="436880"/>
                </a:lnTo>
                <a:lnTo>
                  <a:pt x="1212114" y="38297"/>
                </a:lnTo>
                <a:lnTo>
                  <a:pt x="1200023" y="32511"/>
                </a:lnTo>
                <a:lnTo>
                  <a:pt x="1205853" y="20277"/>
                </a:lnTo>
                <a:close/>
              </a:path>
              <a:path w="1248410" h="473710">
                <a:moveTo>
                  <a:pt x="1246840" y="14985"/>
                </a:moveTo>
                <a:lnTo>
                  <a:pt x="1220851" y="14985"/>
                </a:lnTo>
                <a:lnTo>
                  <a:pt x="1227074" y="33019"/>
                </a:lnTo>
                <a:lnTo>
                  <a:pt x="1212114" y="38297"/>
                </a:lnTo>
                <a:lnTo>
                  <a:pt x="1232408" y="48005"/>
                </a:lnTo>
                <a:lnTo>
                  <a:pt x="1247902" y="15493"/>
                </a:lnTo>
                <a:lnTo>
                  <a:pt x="1246840" y="14985"/>
                </a:lnTo>
                <a:close/>
              </a:path>
              <a:path w="1248410" h="473710">
                <a:moveTo>
                  <a:pt x="1220851" y="14985"/>
                </a:moveTo>
                <a:lnTo>
                  <a:pt x="1205853" y="20277"/>
                </a:lnTo>
                <a:lnTo>
                  <a:pt x="1200023" y="32511"/>
                </a:lnTo>
                <a:lnTo>
                  <a:pt x="1212114" y="38297"/>
                </a:lnTo>
                <a:lnTo>
                  <a:pt x="1227074" y="33019"/>
                </a:lnTo>
                <a:lnTo>
                  <a:pt x="1220851" y="14985"/>
                </a:lnTo>
                <a:close/>
              </a:path>
              <a:path w="1248410" h="473710">
                <a:moveTo>
                  <a:pt x="1215516" y="0"/>
                </a:moveTo>
                <a:lnTo>
                  <a:pt x="1205853" y="20277"/>
                </a:lnTo>
                <a:lnTo>
                  <a:pt x="1220851" y="14985"/>
                </a:lnTo>
                <a:lnTo>
                  <a:pt x="1246840" y="14985"/>
                </a:lnTo>
                <a:lnTo>
                  <a:pt x="1215516"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04" name="AutoShape 111"/>
          <p:cNvSpPr>
            <a:spLocks noChangeArrowheads="1"/>
          </p:cNvSpPr>
          <p:nvPr/>
        </p:nvSpPr>
        <p:spPr bwMode="auto">
          <a:xfrm>
            <a:off x="2497138" y="3906838"/>
            <a:ext cx="1249362" cy="347662"/>
          </a:xfrm>
          <a:custGeom>
            <a:avLst/>
            <a:gdLst>
              <a:gd name="T0" fmla="*/ 109218 w 1249045"/>
              <a:gd name="T1" fmla="*/ 228193 h 346710"/>
              <a:gd name="T2" fmla="*/ 0 w 1249045"/>
              <a:gd name="T3" fmla="*/ 321397 h 346710"/>
              <a:gd name="T4" fmla="*/ 138490 w 1249045"/>
              <a:gd name="T5" fmla="*/ 354851 h 346710"/>
              <a:gd name="T6" fmla="*/ 86121 w 1249045"/>
              <a:gd name="T7" fmla="*/ 313066 h 346710"/>
              <a:gd name="T8" fmla="*/ 76497 w 1249045"/>
              <a:gd name="T9" fmla="*/ 313066 h 346710"/>
              <a:gd name="T10" fmla="*/ 72043 w 1249045"/>
              <a:gd name="T11" fmla="*/ 294061 h 346710"/>
              <a:gd name="T12" fmla="*/ 79452 w 1249045"/>
              <a:gd name="T13" fmla="*/ 292272 h 346710"/>
              <a:gd name="T14" fmla="*/ 109218 w 1249045"/>
              <a:gd name="T15" fmla="*/ 228193 h 346710"/>
              <a:gd name="T16" fmla="*/ 74290 w 1249045"/>
              <a:gd name="T17" fmla="*/ 303625 h 346710"/>
              <a:gd name="T18" fmla="*/ 76497 w 1249045"/>
              <a:gd name="T19" fmla="*/ 313066 h 346710"/>
              <a:gd name="T20" fmla="*/ 83882 w 1249045"/>
              <a:gd name="T21" fmla="*/ 311282 h 346710"/>
              <a:gd name="T22" fmla="*/ 74290 w 1249045"/>
              <a:gd name="T23" fmla="*/ 303625 h 346710"/>
              <a:gd name="T24" fmla="*/ 83882 w 1249045"/>
              <a:gd name="T25" fmla="*/ 311282 h 346710"/>
              <a:gd name="T26" fmla="*/ 76497 w 1249045"/>
              <a:gd name="T27" fmla="*/ 313066 h 346710"/>
              <a:gd name="T28" fmla="*/ 86121 w 1249045"/>
              <a:gd name="T29" fmla="*/ 313066 h 346710"/>
              <a:gd name="T30" fmla="*/ 83882 w 1249045"/>
              <a:gd name="T31" fmla="*/ 311282 h 346710"/>
              <a:gd name="T32" fmla="*/ 1208911 w 1249045"/>
              <a:gd name="T33" fmla="*/ 19652 h 346710"/>
              <a:gd name="T34" fmla="*/ 79452 w 1249045"/>
              <a:gd name="T35" fmla="*/ 292272 h 346710"/>
              <a:gd name="T36" fmla="*/ 74254 w 1249045"/>
              <a:gd name="T37" fmla="*/ 303472 h 346710"/>
              <a:gd name="T38" fmla="*/ 74290 w 1249045"/>
              <a:gd name="T39" fmla="*/ 303625 h 346710"/>
              <a:gd name="T40" fmla="*/ 83882 w 1249045"/>
              <a:gd name="T41" fmla="*/ 311282 h 346710"/>
              <a:gd name="T42" fmla="*/ 1213357 w 1249045"/>
              <a:gd name="T43" fmla="*/ 38500 h 346710"/>
              <a:gd name="T44" fmla="*/ 1201876 w 1249045"/>
              <a:gd name="T45" fmla="*/ 31242 h 346710"/>
              <a:gd name="T46" fmla="*/ 1208911 w 1249045"/>
              <a:gd name="T47" fmla="*/ 19652 h 346710"/>
              <a:gd name="T48" fmla="*/ 79452 w 1249045"/>
              <a:gd name="T49" fmla="*/ 292272 h 346710"/>
              <a:gd name="T50" fmla="*/ 72043 w 1249045"/>
              <a:gd name="T51" fmla="*/ 294061 h 346710"/>
              <a:gd name="T52" fmla="*/ 74254 w 1249045"/>
              <a:gd name="T53" fmla="*/ 303472 h 346710"/>
              <a:gd name="T54" fmla="*/ 79452 w 1249045"/>
              <a:gd name="T55" fmla="*/ 292272 h 346710"/>
              <a:gd name="T56" fmla="*/ 1245960 w 1249045"/>
              <a:gd name="T57" fmla="*/ 15880 h 346710"/>
              <a:gd name="T58" fmla="*/ 1224532 w 1249045"/>
              <a:gd name="T59" fmla="*/ 15880 h 346710"/>
              <a:gd name="T60" fmla="*/ 1228861 w 1249045"/>
              <a:gd name="T61" fmla="*/ 34755 h 346710"/>
              <a:gd name="T62" fmla="*/ 1213357 w 1249045"/>
              <a:gd name="T63" fmla="*/ 38500 h 346710"/>
              <a:gd name="T64" fmla="*/ 1232552 w 1249045"/>
              <a:gd name="T65" fmla="*/ 50637 h 346710"/>
              <a:gd name="T66" fmla="*/ 1251518 w 1249045"/>
              <a:gd name="T67" fmla="*/ 19395 h 346710"/>
              <a:gd name="T68" fmla="*/ 1245960 w 1249045"/>
              <a:gd name="T69" fmla="*/ 15880 h 346710"/>
              <a:gd name="T70" fmla="*/ 1224532 w 1249045"/>
              <a:gd name="T71" fmla="*/ 15880 h 346710"/>
              <a:gd name="T72" fmla="*/ 1208911 w 1249045"/>
              <a:gd name="T73" fmla="*/ 19652 h 346710"/>
              <a:gd name="T74" fmla="*/ 1201876 w 1249045"/>
              <a:gd name="T75" fmla="*/ 31242 h 346710"/>
              <a:gd name="T76" fmla="*/ 1213357 w 1249045"/>
              <a:gd name="T77" fmla="*/ 38500 h 346710"/>
              <a:gd name="T78" fmla="*/ 1228861 w 1249045"/>
              <a:gd name="T79" fmla="*/ 34755 h 346710"/>
              <a:gd name="T80" fmla="*/ 1224532 w 1249045"/>
              <a:gd name="T81" fmla="*/ 15880 h 346710"/>
              <a:gd name="T82" fmla="*/ 1220842 w 1249045"/>
              <a:gd name="T83" fmla="*/ 0 h 346710"/>
              <a:gd name="T84" fmla="*/ 1208911 w 1249045"/>
              <a:gd name="T85" fmla="*/ 19652 h 346710"/>
              <a:gd name="T86" fmla="*/ 1224532 w 1249045"/>
              <a:gd name="T87" fmla="*/ 15880 h 346710"/>
              <a:gd name="T88" fmla="*/ 1245960 w 1249045"/>
              <a:gd name="T89" fmla="*/ 15880 h 346710"/>
              <a:gd name="T90" fmla="*/ 1220842 w 1249045"/>
              <a:gd name="T91" fmla="*/ 0 h 34671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49045"/>
              <a:gd name="T139" fmla="*/ 0 h 346710"/>
              <a:gd name="T140" fmla="*/ 1249045 w 1249045"/>
              <a:gd name="T141" fmla="*/ 346710 h 34671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49045" h="346710">
                <a:moveTo>
                  <a:pt x="108966" y="222631"/>
                </a:moveTo>
                <a:lnTo>
                  <a:pt x="0" y="313563"/>
                </a:lnTo>
                <a:lnTo>
                  <a:pt x="138175" y="346201"/>
                </a:lnTo>
                <a:lnTo>
                  <a:pt x="85923" y="305434"/>
                </a:lnTo>
                <a:lnTo>
                  <a:pt x="76326" y="305434"/>
                </a:lnTo>
                <a:lnTo>
                  <a:pt x="71881" y="286893"/>
                </a:lnTo>
                <a:lnTo>
                  <a:pt x="79272" y="285148"/>
                </a:lnTo>
                <a:lnTo>
                  <a:pt x="108966" y="222631"/>
                </a:lnTo>
                <a:close/>
              </a:path>
              <a:path w="1249045" h="346710">
                <a:moveTo>
                  <a:pt x="74119" y="296224"/>
                </a:moveTo>
                <a:lnTo>
                  <a:pt x="76326" y="305434"/>
                </a:lnTo>
                <a:lnTo>
                  <a:pt x="83693" y="303695"/>
                </a:lnTo>
                <a:lnTo>
                  <a:pt x="74119" y="296224"/>
                </a:lnTo>
                <a:close/>
              </a:path>
              <a:path w="1249045" h="346710">
                <a:moveTo>
                  <a:pt x="83693" y="303695"/>
                </a:moveTo>
                <a:lnTo>
                  <a:pt x="76326" y="305434"/>
                </a:lnTo>
                <a:lnTo>
                  <a:pt x="85923" y="305434"/>
                </a:lnTo>
                <a:lnTo>
                  <a:pt x="83693" y="303695"/>
                </a:lnTo>
                <a:close/>
              </a:path>
              <a:path w="1249045" h="346710">
                <a:moveTo>
                  <a:pt x="1206153" y="19172"/>
                </a:moveTo>
                <a:lnTo>
                  <a:pt x="79272" y="285148"/>
                </a:lnTo>
                <a:lnTo>
                  <a:pt x="74083" y="296075"/>
                </a:lnTo>
                <a:lnTo>
                  <a:pt x="74119" y="296224"/>
                </a:lnTo>
                <a:lnTo>
                  <a:pt x="83693" y="303695"/>
                </a:lnTo>
                <a:lnTo>
                  <a:pt x="1210589" y="37562"/>
                </a:lnTo>
                <a:lnTo>
                  <a:pt x="1199134" y="30480"/>
                </a:lnTo>
                <a:lnTo>
                  <a:pt x="1206153" y="19172"/>
                </a:lnTo>
                <a:close/>
              </a:path>
              <a:path w="1249045" h="346710">
                <a:moveTo>
                  <a:pt x="79272" y="285148"/>
                </a:moveTo>
                <a:lnTo>
                  <a:pt x="71881" y="286893"/>
                </a:lnTo>
                <a:lnTo>
                  <a:pt x="74083" y="296075"/>
                </a:lnTo>
                <a:lnTo>
                  <a:pt x="79272" y="285148"/>
                </a:lnTo>
                <a:close/>
              </a:path>
              <a:path w="1249045" h="346710">
                <a:moveTo>
                  <a:pt x="1243117" y="15493"/>
                </a:moveTo>
                <a:lnTo>
                  <a:pt x="1221739" y="15493"/>
                </a:lnTo>
                <a:lnTo>
                  <a:pt x="1226058" y="33908"/>
                </a:lnTo>
                <a:lnTo>
                  <a:pt x="1210589" y="37562"/>
                </a:lnTo>
                <a:lnTo>
                  <a:pt x="1229740" y="49402"/>
                </a:lnTo>
                <a:lnTo>
                  <a:pt x="1248664" y="18922"/>
                </a:lnTo>
                <a:lnTo>
                  <a:pt x="1243117" y="15493"/>
                </a:lnTo>
                <a:close/>
              </a:path>
              <a:path w="1249045" h="346710">
                <a:moveTo>
                  <a:pt x="1221739" y="15493"/>
                </a:moveTo>
                <a:lnTo>
                  <a:pt x="1206153" y="19172"/>
                </a:lnTo>
                <a:lnTo>
                  <a:pt x="1199134" y="30480"/>
                </a:lnTo>
                <a:lnTo>
                  <a:pt x="1210589" y="37562"/>
                </a:lnTo>
                <a:lnTo>
                  <a:pt x="1226058" y="33908"/>
                </a:lnTo>
                <a:lnTo>
                  <a:pt x="1221739" y="15493"/>
                </a:lnTo>
                <a:close/>
              </a:path>
              <a:path w="1249045" h="346710">
                <a:moveTo>
                  <a:pt x="1218057" y="0"/>
                </a:moveTo>
                <a:lnTo>
                  <a:pt x="1206153" y="19172"/>
                </a:lnTo>
                <a:lnTo>
                  <a:pt x="1221739" y="15493"/>
                </a:lnTo>
                <a:lnTo>
                  <a:pt x="1243117" y="15493"/>
                </a:lnTo>
                <a:lnTo>
                  <a:pt x="1218057"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05" name="AutoShape 113"/>
          <p:cNvSpPr>
            <a:spLocks noChangeArrowheads="1"/>
          </p:cNvSpPr>
          <p:nvPr/>
        </p:nvSpPr>
        <p:spPr bwMode="auto">
          <a:xfrm>
            <a:off x="2568575" y="2690813"/>
            <a:ext cx="1390650" cy="814387"/>
          </a:xfrm>
          <a:custGeom>
            <a:avLst/>
            <a:gdLst>
              <a:gd name="T0" fmla="*/ 1349943 w 1390650"/>
              <a:gd name="T1" fmla="*/ 789804 h 814704"/>
              <a:gd name="T2" fmla="*/ 1355725 w 1390650"/>
              <a:gd name="T3" fmla="*/ 811350 h 814704"/>
              <a:gd name="T4" fmla="*/ 1390396 w 1390650"/>
              <a:gd name="T5" fmla="*/ 802112 h 814704"/>
              <a:gd name="T6" fmla="*/ 1389207 w 1390650"/>
              <a:gd name="T7" fmla="*/ 797682 h 814704"/>
              <a:gd name="T8" fmla="*/ 1363599 w 1390650"/>
              <a:gd name="T9" fmla="*/ 797682 h 814704"/>
              <a:gd name="T10" fmla="*/ 1349943 w 1390650"/>
              <a:gd name="T11" fmla="*/ 789804 h 814704"/>
              <a:gd name="T12" fmla="*/ 1359531 w 1390650"/>
              <a:gd name="T13" fmla="*/ 773316 h 814704"/>
              <a:gd name="T14" fmla="*/ 1346453 w 1390650"/>
              <a:gd name="T15" fmla="*/ 776801 h 814704"/>
              <a:gd name="T16" fmla="*/ 1349943 w 1390650"/>
              <a:gd name="T17" fmla="*/ 789804 h 814704"/>
              <a:gd name="T18" fmla="*/ 1363599 w 1390650"/>
              <a:gd name="T19" fmla="*/ 797682 h 814704"/>
              <a:gd name="T20" fmla="*/ 1373251 w 1390650"/>
              <a:gd name="T21" fmla="*/ 781230 h 814704"/>
              <a:gd name="T22" fmla="*/ 1359531 w 1390650"/>
              <a:gd name="T23" fmla="*/ 773316 h 814704"/>
              <a:gd name="T24" fmla="*/ 1381125 w 1390650"/>
              <a:gd name="T25" fmla="*/ 767561 h 814704"/>
              <a:gd name="T26" fmla="*/ 1359531 w 1390650"/>
              <a:gd name="T27" fmla="*/ 773316 h 814704"/>
              <a:gd name="T28" fmla="*/ 1373251 w 1390650"/>
              <a:gd name="T29" fmla="*/ 781230 h 814704"/>
              <a:gd name="T30" fmla="*/ 1363599 w 1390650"/>
              <a:gd name="T31" fmla="*/ 797682 h 814704"/>
              <a:gd name="T32" fmla="*/ 1389207 w 1390650"/>
              <a:gd name="T33" fmla="*/ 797682 h 814704"/>
              <a:gd name="T34" fmla="*/ 1381125 w 1390650"/>
              <a:gd name="T35" fmla="*/ 767561 h 814704"/>
              <a:gd name="T36" fmla="*/ 77332 w 1390650"/>
              <a:gd name="T37" fmla="*/ 33672 h 814704"/>
              <a:gd name="T38" fmla="*/ 65994 w 1390650"/>
              <a:gd name="T39" fmla="*/ 38060 h 814704"/>
              <a:gd name="T40" fmla="*/ 67737 w 1390650"/>
              <a:gd name="T41" fmla="*/ 50079 h 814704"/>
              <a:gd name="T42" fmla="*/ 1349943 w 1390650"/>
              <a:gd name="T43" fmla="*/ 789804 h 814704"/>
              <a:gd name="T44" fmla="*/ 1346453 w 1390650"/>
              <a:gd name="T45" fmla="*/ 776801 h 814704"/>
              <a:gd name="T46" fmla="*/ 1359531 w 1390650"/>
              <a:gd name="T47" fmla="*/ 773316 h 814704"/>
              <a:gd name="T48" fmla="*/ 77332 w 1390650"/>
              <a:gd name="T49" fmla="*/ 33672 h 814704"/>
              <a:gd name="T50" fmla="*/ 0 w 1390650"/>
              <a:gd name="T51" fmla="*/ 0 h 814704"/>
              <a:gd name="T52" fmla="*/ 78105 w 1390650"/>
              <a:gd name="T53" fmla="*/ 118203 h 814704"/>
              <a:gd name="T54" fmla="*/ 67737 w 1390650"/>
              <a:gd name="T55" fmla="*/ 50079 h 814704"/>
              <a:gd name="T56" fmla="*/ 61213 w 1390650"/>
              <a:gd name="T57" fmla="*/ 46319 h 814704"/>
              <a:gd name="T58" fmla="*/ 70738 w 1390650"/>
              <a:gd name="T59" fmla="*/ 29864 h 814704"/>
              <a:gd name="T60" fmla="*/ 87155 w 1390650"/>
              <a:gd name="T61" fmla="*/ 29864 h 814704"/>
              <a:gd name="T62" fmla="*/ 141731 w 1390650"/>
              <a:gd name="T63" fmla="*/ 8735 h 814704"/>
              <a:gd name="T64" fmla="*/ 0 w 1390650"/>
              <a:gd name="T65" fmla="*/ 0 h 814704"/>
              <a:gd name="T66" fmla="*/ 65926 w 1390650"/>
              <a:gd name="T67" fmla="*/ 38179 h 814704"/>
              <a:gd name="T68" fmla="*/ 61213 w 1390650"/>
              <a:gd name="T69" fmla="*/ 46319 h 814704"/>
              <a:gd name="T70" fmla="*/ 67737 w 1390650"/>
              <a:gd name="T71" fmla="*/ 50079 h 814704"/>
              <a:gd name="T72" fmla="*/ 65926 w 1390650"/>
              <a:gd name="T73" fmla="*/ 38179 h 814704"/>
              <a:gd name="T74" fmla="*/ 70738 w 1390650"/>
              <a:gd name="T75" fmla="*/ 29864 h 814704"/>
              <a:gd name="T76" fmla="*/ 65994 w 1390650"/>
              <a:gd name="T77" fmla="*/ 38060 h 814704"/>
              <a:gd name="T78" fmla="*/ 77332 w 1390650"/>
              <a:gd name="T79" fmla="*/ 33672 h 814704"/>
              <a:gd name="T80" fmla="*/ 70738 w 1390650"/>
              <a:gd name="T81" fmla="*/ 29864 h 814704"/>
              <a:gd name="T82" fmla="*/ 87155 w 1390650"/>
              <a:gd name="T83" fmla="*/ 29864 h 814704"/>
              <a:gd name="T84" fmla="*/ 70738 w 1390650"/>
              <a:gd name="T85" fmla="*/ 29864 h 814704"/>
              <a:gd name="T86" fmla="*/ 77332 w 1390650"/>
              <a:gd name="T87" fmla="*/ 33672 h 814704"/>
              <a:gd name="T88" fmla="*/ 87155 w 1390650"/>
              <a:gd name="T89" fmla="*/ 29864 h 8147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90650"/>
              <a:gd name="T136" fmla="*/ 0 h 814704"/>
              <a:gd name="T137" fmla="*/ 1390650 w 1390650"/>
              <a:gd name="T138" fmla="*/ 814704 h 81470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90650" h="814704">
                <a:moveTo>
                  <a:pt x="1349943" y="792575"/>
                </a:moveTo>
                <a:lnTo>
                  <a:pt x="1355725" y="814197"/>
                </a:lnTo>
                <a:lnTo>
                  <a:pt x="1390396" y="804926"/>
                </a:lnTo>
                <a:lnTo>
                  <a:pt x="1389207" y="800480"/>
                </a:lnTo>
                <a:lnTo>
                  <a:pt x="1363599" y="800480"/>
                </a:lnTo>
                <a:lnTo>
                  <a:pt x="1349943" y="792575"/>
                </a:lnTo>
                <a:close/>
              </a:path>
              <a:path w="1390650" h="814704">
                <a:moveTo>
                  <a:pt x="1359531" y="776029"/>
                </a:moveTo>
                <a:lnTo>
                  <a:pt x="1346453" y="779526"/>
                </a:lnTo>
                <a:lnTo>
                  <a:pt x="1349943" y="792575"/>
                </a:lnTo>
                <a:lnTo>
                  <a:pt x="1363599" y="800480"/>
                </a:lnTo>
                <a:lnTo>
                  <a:pt x="1373251" y="783971"/>
                </a:lnTo>
                <a:lnTo>
                  <a:pt x="1359531" y="776029"/>
                </a:lnTo>
                <a:close/>
              </a:path>
              <a:path w="1390650" h="814704">
                <a:moveTo>
                  <a:pt x="1381125" y="770254"/>
                </a:moveTo>
                <a:lnTo>
                  <a:pt x="1359531" y="776029"/>
                </a:lnTo>
                <a:lnTo>
                  <a:pt x="1373251" y="783971"/>
                </a:lnTo>
                <a:lnTo>
                  <a:pt x="1363599" y="800480"/>
                </a:lnTo>
                <a:lnTo>
                  <a:pt x="1389207" y="800480"/>
                </a:lnTo>
                <a:lnTo>
                  <a:pt x="1381125" y="770254"/>
                </a:lnTo>
                <a:close/>
              </a:path>
              <a:path w="1390650" h="814704">
                <a:moveTo>
                  <a:pt x="77332" y="33789"/>
                </a:moveTo>
                <a:lnTo>
                  <a:pt x="65994" y="38195"/>
                </a:lnTo>
                <a:lnTo>
                  <a:pt x="67737" y="50258"/>
                </a:lnTo>
                <a:lnTo>
                  <a:pt x="1349943" y="792575"/>
                </a:lnTo>
                <a:lnTo>
                  <a:pt x="1346453" y="779526"/>
                </a:lnTo>
                <a:lnTo>
                  <a:pt x="1359531" y="776029"/>
                </a:lnTo>
                <a:lnTo>
                  <a:pt x="77332" y="33789"/>
                </a:lnTo>
                <a:close/>
              </a:path>
              <a:path w="1390650" h="814704">
                <a:moveTo>
                  <a:pt x="0" y="0"/>
                </a:moveTo>
                <a:lnTo>
                  <a:pt x="78105" y="118617"/>
                </a:lnTo>
                <a:lnTo>
                  <a:pt x="67737" y="50258"/>
                </a:lnTo>
                <a:lnTo>
                  <a:pt x="61213" y="46481"/>
                </a:lnTo>
                <a:lnTo>
                  <a:pt x="70738" y="29972"/>
                </a:lnTo>
                <a:lnTo>
                  <a:pt x="87155" y="29972"/>
                </a:lnTo>
                <a:lnTo>
                  <a:pt x="141731" y="8762"/>
                </a:lnTo>
                <a:lnTo>
                  <a:pt x="0" y="0"/>
                </a:lnTo>
                <a:close/>
              </a:path>
              <a:path w="1390650" h="814704">
                <a:moveTo>
                  <a:pt x="65926" y="38314"/>
                </a:moveTo>
                <a:lnTo>
                  <a:pt x="61213" y="46481"/>
                </a:lnTo>
                <a:lnTo>
                  <a:pt x="67737" y="50258"/>
                </a:lnTo>
                <a:lnTo>
                  <a:pt x="65926" y="38314"/>
                </a:lnTo>
                <a:close/>
              </a:path>
              <a:path w="1390650" h="814704">
                <a:moveTo>
                  <a:pt x="70738" y="29972"/>
                </a:moveTo>
                <a:lnTo>
                  <a:pt x="65994" y="38195"/>
                </a:lnTo>
                <a:lnTo>
                  <a:pt x="77332" y="33789"/>
                </a:lnTo>
                <a:lnTo>
                  <a:pt x="70738" y="29972"/>
                </a:lnTo>
                <a:close/>
              </a:path>
              <a:path w="1390650" h="814704">
                <a:moveTo>
                  <a:pt x="87155" y="29972"/>
                </a:moveTo>
                <a:lnTo>
                  <a:pt x="70738" y="29972"/>
                </a:lnTo>
                <a:lnTo>
                  <a:pt x="77332" y="33789"/>
                </a:lnTo>
                <a:lnTo>
                  <a:pt x="87155" y="2997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06" name="AutoShape 114"/>
          <p:cNvSpPr>
            <a:spLocks noChangeArrowheads="1"/>
          </p:cNvSpPr>
          <p:nvPr/>
        </p:nvSpPr>
        <p:spPr bwMode="auto">
          <a:xfrm>
            <a:off x="2928938" y="2276475"/>
            <a:ext cx="1243012" cy="1171575"/>
          </a:xfrm>
          <a:custGeom>
            <a:avLst/>
            <a:gdLst>
              <a:gd name="T0" fmla="*/ 1208555 w 1242695"/>
              <a:gd name="T1" fmla="*/ 1148551 h 1171575"/>
              <a:gd name="T2" fmla="*/ 1209272 w 1242695"/>
              <a:gd name="T3" fmla="*/ 1171066 h 1171575"/>
              <a:gd name="T4" fmla="*/ 1245295 w 1242695"/>
              <a:gd name="T5" fmla="*/ 1169924 h 1171575"/>
              <a:gd name="T6" fmla="*/ 1244962 w 1242695"/>
              <a:gd name="T7" fmla="*/ 1159510 h 1171575"/>
              <a:gd name="T8" fmla="*/ 1220221 w 1242695"/>
              <a:gd name="T9" fmla="*/ 1159510 h 1171575"/>
              <a:gd name="T10" fmla="*/ 1208555 w 1242695"/>
              <a:gd name="T11" fmla="*/ 1148551 h 1171575"/>
              <a:gd name="T12" fmla="*/ 1221660 w 1242695"/>
              <a:gd name="T13" fmla="*/ 1134696 h 1171575"/>
              <a:gd name="T14" fmla="*/ 1208128 w 1242695"/>
              <a:gd name="T15" fmla="*/ 1135126 h 1171575"/>
              <a:gd name="T16" fmla="*/ 1208555 w 1242695"/>
              <a:gd name="T17" fmla="*/ 1148551 h 1171575"/>
              <a:gd name="T18" fmla="*/ 1220221 w 1242695"/>
              <a:gd name="T19" fmla="*/ 1159510 h 1171575"/>
              <a:gd name="T20" fmla="*/ 1233203 w 1242695"/>
              <a:gd name="T21" fmla="*/ 1145539 h 1171575"/>
              <a:gd name="T22" fmla="*/ 1221660 w 1242695"/>
              <a:gd name="T23" fmla="*/ 1134696 h 1171575"/>
              <a:gd name="T24" fmla="*/ 1244151 w 1242695"/>
              <a:gd name="T25" fmla="*/ 1133983 h 1171575"/>
              <a:gd name="T26" fmla="*/ 1221660 w 1242695"/>
              <a:gd name="T27" fmla="*/ 1134696 h 1171575"/>
              <a:gd name="T28" fmla="*/ 1233203 w 1242695"/>
              <a:gd name="T29" fmla="*/ 1145539 h 1171575"/>
              <a:gd name="T30" fmla="*/ 1220221 w 1242695"/>
              <a:gd name="T31" fmla="*/ 1159510 h 1171575"/>
              <a:gd name="T32" fmla="*/ 1244962 w 1242695"/>
              <a:gd name="T33" fmla="*/ 1159510 h 1171575"/>
              <a:gd name="T34" fmla="*/ 1244151 w 1242695"/>
              <a:gd name="T35" fmla="*/ 1133983 h 1171575"/>
              <a:gd name="T36" fmla="*/ 67610 w 1242695"/>
              <a:gd name="T37" fmla="*/ 50500 h 1171575"/>
              <a:gd name="T38" fmla="*/ 55640 w 1242695"/>
              <a:gd name="T39" fmla="*/ 52177 h 1171575"/>
              <a:gd name="T40" fmla="*/ 55486 w 1242695"/>
              <a:gd name="T41" fmla="*/ 52339 h 1171575"/>
              <a:gd name="T42" fmla="*/ 54526 w 1242695"/>
              <a:gd name="T43" fmla="*/ 64366 h 1171575"/>
              <a:gd name="T44" fmla="*/ 1208555 w 1242695"/>
              <a:gd name="T45" fmla="*/ 1148551 h 1171575"/>
              <a:gd name="T46" fmla="*/ 1208128 w 1242695"/>
              <a:gd name="T47" fmla="*/ 1135126 h 1171575"/>
              <a:gd name="T48" fmla="*/ 1221660 w 1242695"/>
              <a:gd name="T49" fmla="*/ 1134696 h 1171575"/>
              <a:gd name="T50" fmla="*/ 67610 w 1242695"/>
              <a:gd name="T51" fmla="*/ 50500 h 1171575"/>
              <a:gd name="T52" fmla="*/ 0 w 1242695"/>
              <a:gd name="T53" fmla="*/ 0 h 1171575"/>
              <a:gd name="T54" fmla="*/ 49002 w 1242695"/>
              <a:gd name="T55" fmla="*/ 133350 h 1171575"/>
              <a:gd name="T56" fmla="*/ 54526 w 1242695"/>
              <a:gd name="T57" fmla="*/ 64366 h 1171575"/>
              <a:gd name="T58" fmla="*/ 49002 w 1242695"/>
              <a:gd name="T59" fmla="*/ 59182 h 1171575"/>
              <a:gd name="T60" fmla="*/ 55486 w 1242695"/>
              <a:gd name="T61" fmla="*/ 52339 h 1171575"/>
              <a:gd name="T62" fmla="*/ 55498 w 1242695"/>
              <a:gd name="T63" fmla="*/ 52197 h 1171575"/>
              <a:gd name="T64" fmla="*/ 55640 w 1242695"/>
              <a:gd name="T65" fmla="*/ 52177 h 1171575"/>
              <a:gd name="T66" fmla="*/ 62119 w 1242695"/>
              <a:gd name="T67" fmla="*/ 45338 h 1171575"/>
              <a:gd name="T68" fmla="*/ 104468 w 1242695"/>
              <a:gd name="T69" fmla="*/ 45338 h 1171575"/>
              <a:gd name="T70" fmla="*/ 136205 w 1242695"/>
              <a:gd name="T71" fmla="*/ 40894 h 1171575"/>
              <a:gd name="T72" fmla="*/ 0 w 1242695"/>
              <a:gd name="T73" fmla="*/ 0 h 1171575"/>
              <a:gd name="T74" fmla="*/ 55486 w 1242695"/>
              <a:gd name="T75" fmla="*/ 52339 h 1171575"/>
              <a:gd name="T76" fmla="*/ 49002 w 1242695"/>
              <a:gd name="T77" fmla="*/ 59182 h 1171575"/>
              <a:gd name="T78" fmla="*/ 54526 w 1242695"/>
              <a:gd name="T79" fmla="*/ 64366 h 1171575"/>
              <a:gd name="T80" fmla="*/ 55486 w 1242695"/>
              <a:gd name="T81" fmla="*/ 52339 h 1171575"/>
              <a:gd name="T82" fmla="*/ 62119 w 1242695"/>
              <a:gd name="T83" fmla="*/ 45338 h 1171575"/>
              <a:gd name="T84" fmla="*/ 55640 w 1242695"/>
              <a:gd name="T85" fmla="*/ 52177 h 1171575"/>
              <a:gd name="T86" fmla="*/ 67610 w 1242695"/>
              <a:gd name="T87" fmla="*/ 50500 h 1171575"/>
              <a:gd name="T88" fmla="*/ 62119 w 1242695"/>
              <a:gd name="T89" fmla="*/ 45338 h 1171575"/>
              <a:gd name="T90" fmla="*/ 104468 w 1242695"/>
              <a:gd name="T91" fmla="*/ 45338 h 1171575"/>
              <a:gd name="T92" fmla="*/ 62119 w 1242695"/>
              <a:gd name="T93" fmla="*/ 45338 h 1171575"/>
              <a:gd name="T94" fmla="*/ 67610 w 1242695"/>
              <a:gd name="T95" fmla="*/ 50500 h 1171575"/>
              <a:gd name="T96" fmla="*/ 104468 w 1242695"/>
              <a:gd name="T97" fmla="*/ 45338 h 11715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42695"/>
              <a:gd name="T148" fmla="*/ 0 h 1171575"/>
              <a:gd name="T149" fmla="*/ 1242695 w 1242695"/>
              <a:gd name="T150" fmla="*/ 1171575 h 117157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42695" h="1171575">
                <a:moveTo>
                  <a:pt x="1205783" y="1148551"/>
                </a:moveTo>
                <a:lnTo>
                  <a:pt x="1206500" y="1171066"/>
                </a:lnTo>
                <a:lnTo>
                  <a:pt x="1242440" y="1169924"/>
                </a:lnTo>
                <a:lnTo>
                  <a:pt x="1242109" y="1159510"/>
                </a:lnTo>
                <a:lnTo>
                  <a:pt x="1217422" y="1159510"/>
                </a:lnTo>
                <a:lnTo>
                  <a:pt x="1205783" y="1148551"/>
                </a:lnTo>
                <a:close/>
              </a:path>
              <a:path w="1242695" h="1171575">
                <a:moveTo>
                  <a:pt x="1218860" y="1134696"/>
                </a:moveTo>
                <a:lnTo>
                  <a:pt x="1205357" y="1135126"/>
                </a:lnTo>
                <a:lnTo>
                  <a:pt x="1205783" y="1148551"/>
                </a:lnTo>
                <a:lnTo>
                  <a:pt x="1217422" y="1159510"/>
                </a:lnTo>
                <a:lnTo>
                  <a:pt x="1230376" y="1145539"/>
                </a:lnTo>
                <a:lnTo>
                  <a:pt x="1218860" y="1134696"/>
                </a:lnTo>
                <a:close/>
              </a:path>
              <a:path w="1242695" h="1171575">
                <a:moveTo>
                  <a:pt x="1241298" y="1133983"/>
                </a:moveTo>
                <a:lnTo>
                  <a:pt x="1218860" y="1134696"/>
                </a:lnTo>
                <a:lnTo>
                  <a:pt x="1230376" y="1145539"/>
                </a:lnTo>
                <a:lnTo>
                  <a:pt x="1217422" y="1159510"/>
                </a:lnTo>
                <a:lnTo>
                  <a:pt x="1242109" y="1159510"/>
                </a:lnTo>
                <a:lnTo>
                  <a:pt x="1241298" y="1133983"/>
                </a:lnTo>
                <a:close/>
              </a:path>
              <a:path w="1242695" h="1171575">
                <a:moveTo>
                  <a:pt x="67457" y="50500"/>
                </a:moveTo>
                <a:lnTo>
                  <a:pt x="55514" y="52177"/>
                </a:lnTo>
                <a:lnTo>
                  <a:pt x="55360" y="52339"/>
                </a:lnTo>
                <a:lnTo>
                  <a:pt x="54400" y="64366"/>
                </a:lnTo>
                <a:lnTo>
                  <a:pt x="1205783" y="1148551"/>
                </a:lnTo>
                <a:lnTo>
                  <a:pt x="1205357" y="1135126"/>
                </a:lnTo>
                <a:lnTo>
                  <a:pt x="1218860" y="1134696"/>
                </a:lnTo>
                <a:lnTo>
                  <a:pt x="67457" y="50500"/>
                </a:lnTo>
                <a:close/>
              </a:path>
              <a:path w="1242695" h="1171575">
                <a:moveTo>
                  <a:pt x="0" y="0"/>
                </a:moveTo>
                <a:lnTo>
                  <a:pt x="48894" y="133350"/>
                </a:lnTo>
                <a:lnTo>
                  <a:pt x="54400" y="64366"/>
                </a:lnTo>
                <a:lnTo>
                  <a:pt x="48894" y="59182"/>
                </a:lnTo>
                <a:lnTo>
                  <a:pt x="55360" y="52339"/>
                </a:lnTo>
                <a:lnTo>
                  <a:pt x="55372" y="52197"/>
                </a:lnTo>
                <a:lnTo>
                  <a:pt x="55514" y="52177"/>
                </a:lnTo>
                <a:lnTo>
                  <a:pt x="61975" y="45338"/>
                </a:lnTo>
                <a:lnTo>
                  <a:pt x="104225" y="45338"/>
                </a:lnTo>
                <a:lnTo>
                  <a:pt x="135890" y="40894"/>
                </a:lnTo>
                <a:lnTo>
                  <a:pt x="0" y="0"/>
                </a:lnTo>
                <a:close/>
              </a:path>
              <a:path w="1242695" h="1171575">
                <a:moveTo>
                  <a:pt x="55360" y="52339"/>
                </a:moveTo>
                <a:lnTo>
                  <a:pt x="48894" y="59182"/>
                </a:lnTo>
                <a:lnTo>
                  <a:pt x="54400" y="64366"/>
                </a:lnTo>
                <a:lnTo>
                  <a:pt x="55360" y="52339"/>
                </a:lnTo>
                <a:close/>
              </a:path>
              <a:path w="1242695" h="1171575">
                <a:moveTo>
                  <a:pt x="61975" y="45338"/>
                </a:moveTo>
                <a:lnTo>
                  <a:pt x="55514" y="52177"/>
                </a:lnTo>
                <a:lnTo>
                  <a:pt x="67457" y="50500"/>
                </a:lnTo>
                <a:lnTo>
                  <a:pt x="61975" y="45338"/>
                </a:lnTo>
                <a:close/>
              </a:path>
              <a:path w="1242695" h="1171575">
                <a:moveTo>
                  <a:pt x="104225" y="45338"/>
                </a:moveTo>
                <a:lnTo>
                  <a:pt x="61975" y="45338"/>
                </a:lnTo>
                <a:lnTo>
                  <a:pt x="67457" y="50500"/>
                </a:lnTo>
                <a:lnTo>
                  <a:pt x="104225" y="45338"/>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07" name="Rectangle 115"/>
          <p:cNvSpPr>
            <a:spLocks noChangeArrowheads="1"/>
          </p:cNvSpPr>
          <p:nvPr/>
        </p:nvSpPr>
        <p:spPr bwMode="auto">
          <a:xfrm>
            <a:off x="4835525" y="5675313"/>
            <a:ext cx="452438" cy="514350"/>
          </a:xfrm>
          <a:prstGeom prst="rect">
            <a:avLst/>
          </a:prstGeom>
          <a:blipFill dpi="0" rotWithShape="0">
            <a:blip r:embed="rId6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08" name="Rectangle 116"/>
          <p:cNvSpPr>
            <a:spLocks noChangeArrowheads="1"/>
          </p:cNvSpPr>
          <p:nvPr/>
        </p:nvSpPr>
        <p:spPr bwMode="auto">
          <a:xfrm>
            <a:off x="4979988" y="5675313"/>
            <a:ext cx="388937" cy="514350"/>
          </a:xfrm>
          <a:prstGeom prst="rect">
            <a:avLst/>
          </a:prstGeom>
          <a:blipFill dpi="0" rotWithShape="0">
            <a:blip r:embed="rId3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09" name="Text Box 117"/>
          <p:cNvSpPr txBox="1">
            <a:spLocks noChangeArrowheads="1"/>
          </p:cNvSpPr>
          <p:nvPr/>
        </p:nvSpPr>
        <p:spPr bwMode="auto">
          <a:xfrm>
            <a:off x="4876800" y="5791200"/>
            <a:ext cx="16335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7000">
                <a:solidFill>
                  <a:srgbClr val="000000"/>
                </a:solidFill>
                <a:latin typeface="Verdana" pitchFamily="34" charset="0"/>
                <a:ea typeface="Verdana" pitchFamily="34" charset="0"/>
                <a:cs typeface="Verdana" pitchFamily="34" charset="0"/>
              </a:rPr>
              <a:t>7</a:t>
            </a:r>
            <a:r>
              <a:rPr lang="en-US" sz="1800">
                <a:solidFill>
                  <a:srgbClr val="0000CC"/>
                </a:solidFill>
                <a:latin typeface="Times New Roman" pitchFamily="18" charset="0"/>
                <a:cs typeface="Times New Roman" pitchFamily="18" charset="0"/>
              </a:rPr>
              <a:t>Adaptable and  </a:t>
            </a:r>
          </a:p>
          <a:p>
            <a:pPr eaLnBrk="1" hangingPunct="1">
              <a:buClrTx/>
              <a:buFontTx/>
              <a:buNone/>
            </a:pPr>
            <a:r>
              <a:rPr lang="en-US" sz="1800">
                <a:solidFill>
                  <a:srgbClr val="0000CC"/>
                </a:solidFill>
                <a:latin typeface="Times New Roman" pitchFamily="18" charset="0"/>
                <a:cs typeface="Times New Roman" pitchFamily="18" charset="0"/>
              </a:rPr>
              <a:t>   flexible</a:t>
            </a:r>
          </a:p>
        </p:txBody>
      </p:sp>
      <p:sp>
        <p:nvSpPr>
          <p:cNvPr id="33910" name="Rectangle 118"/>
          <p:cNvSpPr>
            <a:spLocks noChangeArrowheads="1"/>
          </p:cNvSpPr>
          <p:nvPr/>
        </p:nvSpPr>
        <p:spPr bwMode="auto">
          <a:xfrm>
            <a:off x="3035300" y="5675313"/>
            <a:ext cx="452438" cy="514350"/>
          </a:xfrm>
          <a:prstGeom prst="rect">
            <a:avLst/>
          </a:prstGeom>
          <a:blipFill dpi="0" rotWithShape="0">
            <a:blip r:embed="rId6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11" name="Rectangle 119"/>
          <p:cNvSpPr>
            <a:spLocks noChangeArrowheads="1"/>
          </p:cNvSpPr>
          <p:nvPr/>
        </p:nvSpPr>
        <p:spPr bwMode="auto">
          <a:xfrm>
            <a:off x="3181350" y="5675313"/>
            <a:ext cx="387350" cy="514350"/>
          </a:xfrm>
          <a:prstGeom prst="rect">
            <a:avLst/>
          </a:prstGeom>
          <a:blipFill dpi="0" rotWithShape="0">
            <a:blip r:embed="rId3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12" name="Text Box 120"/>
          <p:cNvSpPr txBox="1">
            <a:spLocks noChangeArrowheads="1"/>
          </p:cNvSpPr>
          <p:nvPr/>
        </p:nvSpPr>
        <p:spPr bwMode="auto">
          <a:xfrm>
            <a:off x="3303588" y="5791200"/>
            <a:ext cx="12715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7000">
                <a:solidFill>
                  <a:srgbClr val="000000"/>
                </a:solidFill>
                <a:latin typeface="Verdana" pitchFamily="34" charset="0"/>
                <a:ea typeface="Verdana" pitchFamily="34" charset="0"/>
                <a:cs typeface="Verdana" pitchFamily="34" charset="0"/>
              </a:rPr>
              <a:t>8 </a:t>
            </a:r>
            <a:r>
              <a:rPr lang="en-US" sz="1800">
                <a:solidFill>
                  <a:srgbClr val="0000CC"/>
                </a:solidFill>
                <a:latin typeface="Times New Roman" pitchFamily="18" charset="0"/>
                <a:cs typeface="Times New Roman" pitchFamily="18" charset="0"/>
              </a:rPr>
              <a:t>Interactive</a:t>
            </a:r>
          </a:p>
        </p:txBody>
      </p:sp>
      <p:sp>
        <p:nvSpPr>
          <p:cNvPr id="33913" name="Text Box 121"/>
          <p:cNvSpPr txBox="1">
            <a:spLocks noChangeArrowheads="1"/>
          </p:cNvSpPr>
          <p:nvPr/>
        </p:nvSpPr>
        <p:spPr bwMode="auto">
          <a:xfrm>
            <a:off x="1309688" y="5514975"/>
            <a:ext cx="15113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4000">
                <a:solidFill>
                  <a:srgbClr val="000000"/>
                </a:solidFill>
                <a:latin typeface="Verdana" pitchFamily="34" charset="0"/>
                <a:ea typeface="Verdana" pitchFamily="34" charset="0"/>
                <a:cs typeface="Verdana" pitchFamily="34" charset="0"/>
              </a:rPr>
              <a:t>9 </a:t>
            </a:r>
            <a:r>
              <a:rPr lang="en-US" sz="1800">
                <a:solidFill>
                  <a:srgbClr val="0000CC"/>
                </a:solidFill>
                <a:latin typeface="Times New Roman" pitchFamily="18" charset="0"/>
                <a:cs typeface="Times New Roman" pitchFamily="18" charset="0"/>
              </a:rPr>
              <a:t>Effectiveness</a:t>
            </a:r>
          </a:p>
        </p:txBody>
      </p:sp>
      <p:sp>
        <p:nvSpPr>
          <p:cNvPr id="33914" name="Rectangle 122"/>
          <p:cNvSpPr>
            <a:spLocks noChangeArrowheads="1"/>
          </p:cNvSpPr>
          <p:nvPr/>
        </p:nvSpPr>
        <p:spPr bwMode="auto">
          <a:xfrm>
            <a:off x="487363" y="4610100"/>
            <a:ext cx="598487" cy="514350"/>
          </a:xfrm>
          <a:prstGeom prst="rect">
            <a:avLst/>
          </a:prstGeom>
          <a:blipFill dpi="0" rotWithShape="0">
            <a:blip r:embed="rId6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15" name="Rectangle 123"/>
          <p:cNvSpPr>
            <a:spLocks noChangeArrowheads="1"/>
          </p:cNvSpPr>
          <p:nvPr/>
        </p:nvSpPr>
        <p:spPr bwMode="auto">
          <a:xfrm>
            <a:off x="777875" y="4610100"/>
            <a:ext cx="387350" cy="514350"/>
          </a:xfrm>
          <a:prstGeom prst="rect">
            <a:avLst/>
          </a:prstGeom>
          <a:blipFill dpi="0" rotWithShape="0">
            <a:blip r:embed="rId3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16" name="Rectangle 124"/>
          <p:cNvSpPr>
            <a:spLocks noChangeArrowheads="1"/>
          </p:cNvSpPr>
          <p:nvPr/>
        </p:nvSpPr>
        <p:spPr bwMode="auto">
          <a:xfrm>
            <a:off x="0" y="3803650"/>
            <a:ext cx="546100" cy="514350"/>
          </a:xfrm>
          <a:prstGeom prst="rect">
            <a:avLst/>
          </a:prstGeom>
          <a:blipFill dpi="0" rotWithShape="0">
            <a:blip r:embed="rId6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17" name="Rectangle 125"/>
          <p:cNvSpPr>
            <a:spLocks noChangeArrowheads="1"/>
          </p:cNvSpPr>
          <p:nvPr/>
        </p:nvSpPr>
        <p:spPr bwMode="auto">
          <a:xfrm>
            <a:off x="238125" y="3803650"/>
            <a:ext cx="388938" cy="514350"/>
          </a:xfrm>
          <a:prstGeom prst="rect">
            <a:avLst/>
          </a:prstGeom>
          <a:blipFill dpi="0" rotWithShape="0">
            <a:blip r:embed="rId3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18" name="Text Box 126"/>
          <p:cNvSpPr txBox="1">
            <a:spLocks noChangeArrowheads="1"/>
          </p:cNvSpPr>
          <p:nvPr/>
        </p:nvSpPr>
        <p:spPr bwMode="auto">
          <a:xfrm>
            <a:off x="0" y="3886200"/>
            <a:ext cx="23050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1000">
                <a:solidFill>
                  <a:srgbClr val="000000"/>
                </a:solidFill>
                <a:latin typeface="Verdana" pitchFamily="34" charset="0"/>
                <a:ea typeface="Verdana" pitchFamily="34" charset="0"/>
                <a:cs typeface="Verdana" pitchFamily="34" charset="0"/>
              </a:rPr>
              <a:t>11 </a:t>
            </a:r>
            <a:r>
              <a:rPr lang="en-US" sz="1800">
                <a:solidFill>
                  <a:srgbClr val="0000CC"/>
                </a:solidFill>
                <a:latin typeface="Times New Roman" pitchFamily="18" charset="0"/>
                <a:cs typeface="Times New Roman" pitchFamily="18" charset="0"/>
              </a:rPr>
              <a:t>Ease of development</a:t>
            </a:r>
          </a:p>
        </p:txBody>
      </p:sp>
      <p:sp>
        <p:nvSpPr>
          <p:cNvPr id="33919" name="Rectangle 127"/>
          <p:cNvSpPr>
            <a:spLocks noChangeArrowheads="1"/>
          </p:cNvSpPr>
          <p:nvPr/>
        </p:nvSpPr>
        <p:spPr bwMode="auto">
          <a:xfrm>
            <a:off x="530225" y="2990850"/>
            <a:ext cx="596900" cy="512763"/>
          </a:xfrm>
          <a:prstGeom prst="rect">
            <a:avLst/>
          </a:prstGeom>
          <a:blipFill dpi="0" rotWithShape="0">
            <a:blip r:embed="rId67"/>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20" name="Rectangle 128"/>
          <p:cNvSpPr>
            <a:spLocks noChangeArrowheads="1"/>
          </p:cNvSpPr>
          <p:nvPr/>
        </p:nvSpPr>
        <p:spPr bwMode="auto">
          <a:xfrm>
            <a:off x="819150" y="2990850"/>
            <a:ext cx="388938" cy="512763"/>
          </a:xfrm>
          <a:prstGeom prst="rect">
            <a:avLst/>
          </a:prstGeom>
          <a:blipFill dpi="0" rotWithShape="0">
            <a:blip r:embed="rId3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21" name="Text Box 129"/>
          <p:cNvSpPr txBox="1">
            <a:spLocks noChangeArrowheads="1"/>
          </p:cNvSpPr>
          <p:nvPr/>
        </p:nvSpPr>
        <p:spPr bwMode="auto">
          <a:xfrm>
            <a:off x="669925" y="3124200"/>
            <a:ext cx="16922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528638" indent="-511175" eaLnBrk="0" hangingPunc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1pPr>
            <a:lvl2pPr eaLnBrk="0" hangingPunc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2pPr>
            <a:lvl3pPr eaLnBrk="0" hangingPunc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3pPr>
            <a:lvl4pPr eaLnBrk="0" hangingPunc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4pPr>
            <a:lvl5pPr eaLnBrk="0" hangingPunc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 pos="9672638" algn="l"/>
              </a:tabLst>
              <a:defRPr sz="2800">
                <a:solidFill>
                  <a:schemeClr val="bg1"/>
                </a:solidFill>
                <a:latin typeface="Tahoma" pitchFamily="34" charset="0"/>
                <a:ea typeface="WenQuanYi Zen Hei Sharp" charset="0"/>
                <a:cs typeface="WenQuanYi Zen Hei Sharp" charset="0"/>
              </a:defRPr>
            </a:lvl9pPr>
          </a:lstStyle>
          <a:p>
            <a:pPr eaLnBrk="1" hangingPunct="1">
              <a:lnSpc>
                <a:spcPts val="1888"/>
              </a:lnSpc>
              <a:buClrTx/>
              <a:buFontTx/>
              <a:buNone/>
            </a:pPr>
            <a:r>
              <a:rPr lang="en-US" sz="2700" baseline="5000">
                <a:solidFill>
                  <a:srgbClr val="000000"/>
                </a:solidFill>
                <a:latin typeface="Verdana" pitchFamily="34" charset="0"/>
                <a:ea typeface="Verdana" pitchFamily="34" charset="0"/>
                <a:cs typeface="Verdana" pitchFamily="34" charset="0"/>
              </a:rPr>
              <a:t>12 </a:t>
            </a:r>
            <a:r>
              <a:rPr lang="en-US" sz="1800">
                <a:solidFill>
                  <a:srgbClr val="0000CC"/>
                </a:solidFill>
                <a:latin typeface="Times New Roman" pitchFamily="18" charset="0"/>
                <a:cs typeface="Times New Roman" pitchFamily="18" charset="0"/>
              </a:rPr>
              <a:t>Modeling and  analysis</a:t>
            </a:r>
          </a:p>
        </p:txBody>
      </p:sp>
      <p:sp>
        <p:nvSpPr>
          <p:cNvPr id="33922" name="Text Box 130"/>
          <p:cNvSpPr txBox="1">
            <a:spLocks noChangeArrowheads="1"/>
          </p:cNvSpPr>
          <p:nvPr/>
        </p:nvSpPr>
        <p:spPr bwMode="auto">
          <a:xfrm>
            <a:off x="990600" y="2438400"/>
            <a:ext cx="15128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2700" baseline="12000">
                <a:solidFill>
                  <a:srgbClr val="000000"/>
                </a:solidFill>
                <a:latin typeface="Verdana" pitchFamily="34" charset="0"/>
                <a:ea typeface="Verdana" pitchFamily="34" charset="0"/>
                <a:cs typeface="Verdana" pitchFamily="34" charset="0"/>
              </a:rPr>
              <a:t>13 </a:t>
            </a:r>
            <a:r>
              <a:rPr lang="en-US" sz="1800">
                <a:solidFill>
                  <a:srgbClr val="0000CC"/>
                </a:solidFill>
                <a:latin typeface="Times New Roman" pitchFamily="18" charset="0"/>
                <a:cs typeface="Times New Roman" pitchFamily="18" charset="0"/>
              </a:rPr>
              <a:t>Data access</a:t>
            </a:r>
          </a:p>
        </p:txBody>
      </p:sp>
      <p:sp>
        <p:nvSpPr>
          <p:cNvPr id="33923" name="Rectangle 131"/>
          <p:cNvSpPr>
            <a:spLocks noChangeArrowheads="1"/>
          </p:cNvSpPr>
          <p:nvPr/>
        </p:nvSpPr>
        <p:spPr bwMode="auto">
          <a:xfrm>
            <a:off x="1539875" y="1343025"/>
            <a:ext cx="596900" cy="512763"/>
          </a:xfrm>
          <a:prstGeom prst="rect">
            <a:avLst/>
          </a:prstGeom>
          <a:blipFill dpi="0" rotWithShape="0">
            <a:blip r:embed="rId6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24" name="Rectangle 132"/>
          <p:cNvSpPr>
            <a:spLocks noChangeArrowheads="1"/>
          </p:cNvSpPr>
          <p:nvPr/>
        </p:nvSpPr>
        <p:spPr bwMode="auto">
          <a:xfrm>
            <a:off x="1828800" y="1343025"/>
            <a:ext cx="388938" cy="512763"/>
          </a:xfrm>
          <a:prstGeom prst="rect">
            <a:avLst/>
          </a:prstGeom>
          <a:blipFill dpi="0" rotWithShape="0">
            <a:blip r:embed="rId38"/>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925" name="Text Box 133"/>
          <p:cNvSpPr txBox="1">
            <a:spLocks noChangeArrowheads="1"/>
          </p:cNvSpPr>
          <p:nvPr/>
        </p:nvSpPr>
        <p:spPr bwMode="auto">
          <a:xfrm>
            <a:off x="1670050" y="1416050"/>
            <a:ext cx="314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1pPr>
            <a:lvl2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2pPr>
            <a:lvl3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3pPr>
            <a:lvl4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4pPr>
            <a:lvl5pPr eaLnBrk="0" hangingPunc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sz="2800">
                <a:solidFill>
                  <a:schemeClr val="bg1"/>
                </a:solidFill>
                <a:latin typeface="Tahoma" pitchFamily="34" charset="0"/>
                <a:ea typeface="WenQuanYi Zen Hei Sharp" charset="0"/>
                <a:cs typeface="WenQuanYi Zen Hei Sharp" charset="0"/>
              </a:defRPr>
            </a:lvl9pPr>
          </a:lstStyle>
          <a:p>
            <a:pPr eaLnBrk="1" hangingPunct="1">
              <a:buClrTx/>
              <a:buFontTx/>
              <a:buNone/>
            </a:pPr>
            <a:r>
              <a:rPr lang="en-US" sz="1800">
                <a:solidFill>
                  <a:srgbClr val="000000"/>
                </a:solidFill>
                <a:latin typeface="Verdana" pitchFamily="34" charset="0"/>
                <a:ea typeface="Verdana" pitchFamily="34" charset="0"/>
                <a:cs typeface="Verdana" pitchFamily="34" charset="0"/>
              </a:rPr>
              <a:t>14</a:t>
            </a:r>
          </a:p>
        </p:txBody>
      </p:sp>
      <p:sp>
        <p:nvSpPr>
          <p:cNvPr id="33926" name="Text Box 134"/>
          <p:cNvSpPr txBox="1">
            <a:spLocks noChangeArrowheads="1"/>
          </p:cNvSpPr>
          <p:nvPr/>
        </p:nvSpPr>
        <p:spPr bwMode="auto">
          <a:xfrm>
            <a:off x="762000" y="225425"/>
            <a:ext cx="771683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341205056"/>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8620125" y="6511925"/>
            <a:ext cx="333375" cy="346075"/>
          </a:xfrm>
          <a:prstGeom prst="rect">
            <a:avLst/>
          </a:prstGeom>
          <a:blipFill dpi="0" rotWithShape="0">
            <a:blip r:embed="rId3"/>
            <a:srcRect/>
            <a:stretch>
              <a:fillRect/>
            </a:stretch>
          </a:blipFill>
          <a:ln w="9525">
            <a:noFill/>
            <a:round/>
            <a:headEnd/>
            <a:tailEnd/>
          </a:ln>
        </p:spPr>
        <p:txBody>
          <a:bodyPr wrap="none" anchor="ctr"/>
          <a:lstStyle/>
          <a:p>
            <a:endParaRPr lang="en-US"/>
          </a:p>
        </p:txBody>
      </p:sp>
      <p:sp>
        <p:nvSpPr>
          <p:cNvPr id="34819" name="Rectangle 2"/>
          <p:cNvSpPr>
            <a:spLocks noChangeArrowheads="1"/>
          </p:cNvSpPr>
          <p:nvPr/>
        </p:nvSpPr>
        <p:spPr bwMode="auto">
          <a:xfrm>
            <a:off x="8709025" y="6511925"/>
            <a:ext cx="295275" cy="346075"/>
          </a:xfrm>
          <a:prstGeom prst="rect">
            <a:avLst/>
          </a:prstGeom>
          <a:blipFill dpi="0" rotWithShape="0">
            <a:blip r:embed="rId4"/>
            <a:srcRect/>
            <a:stretch>
              <a:fillRect/>
            </a:stretch>
          </a:blipFill>
          <a:ln w="9525">
            <a:noFill/>
            <a:round/>
            <a:headEnd/>
            <a:tailEnd/>
          </a:ln>
        </p:spPr>
        <p:txBody>
          <a:bodyPr wrap="none" anchor="ctr"/>
          <a:lstStyle/>
          <a:p>
            <a:endParaRPr lang="en-US"/>
          </a:p>
        </p:txBody>
      </p:sp>
      <p:sp>
        <p:nvSpPr>
          <p:cNvPr id="34820" name="Rectangle 3"/>
          <p:cNvSpPr>
            <a:spLocks noChangeArrowheads="1"/>
          </p:cNvSpPr>
          <p:nvPr/>
        </p:nvSpPr>
        <p:spPr bwMode="auto">
          <a:xfrm>
            <a:off x="8759825" y="6511925"/>
            <a:ext cx="384175" cy="346075"/>
          </a:xfrm>
          <a:prstGeom prst="rect">
            <a:avLst/>
          </a:prstGeom>
          <a:blipFill dpi="0" rotWithShape="0">
            <a:blip r:embed="rId5"/>
            <a:srcRect/>
            <a:stretch>
              <a:fillRect/>
            </a:stretch>
          </a:blipFill>
          <a:ln w="9525">
            <a:noFill/>
            <a:round/>
            <a:headEnd/>
            <a:tailEnd/>
          </a:ln>
        </p:spPr>
        <p:txBody>
          <a:bodyPr wrap="none" anchor="ctr"/>
          <a:lstStyle/>
          <a:p>
            <a:endParaRPr lang="en-US"/>
          </a:p>
        </p:txBody>
      </p:sp>
      <p:sp>
        <p:nvSpPr>
          <p:cNvPr id="34821" name="Rectangle 4"/>
          <p:cNvSpPr>
            <a:spLocks noChangeArrowheads="1"/>
          </p:cNvSpPr>
          <p:nvPr/>
        </p:nvSpPr>
        <p:spPr bwMode="auto">
          <a:xfrm>
            <a:off x="8939213" y="6511925"/>
            <a:ext cx="204787" cy="346075"/>
          </a:xfrm>
          <a:prstGeom prst="rect">
            <a:avLst/>
          </a:prstGeom>
          <a:blipFill dpi="0" rotWithShape="0">
            <a:blip r:embed="rId6"/>
            <a:srcRect/>
            <a:stretch>
              <a:fillRect/>
            </a:stretch>
          </a:blipFill>
          <a:ln w="9525">
            <a:noFill/>
            <a:round/>
            <a:headEnd/>
            <a:tailEnd/>
          </a:ln>
        </p:spPr>
        <p:txBody>
          <a:bodyPr wrap="none" anchor="ctr"/>
          <a:lstStyle/>
          <a:p>
            <a:endParaRPr lang="en-US"/>
          </a:p>
        </p:txBody>
      </p:sp>
      <p:sp>
        <p:nvSpPr>
          <p:cNvPr id="34822" name="Rectangle 5"/>
          <p:cNvSpPr>
            <a:spLocks noChangeArrowheads="1"/>
          </p:cNvSpPr>
          <p:nvPr/>
        </p:nvSpPr>
        <p:spPr bwMode="auto">
          <a:xfrm>
            <a:off x="4514850" y="104775"/>
            <a:ext cx="369888" cy="520700"/>
          </a:xfrm>
          <a:prstGeom prst="rect">
            <a:avLst/>
          </a:prstGeom>
          <a:blipFill dpi="0" rotWithShape="0">
            <a:blip r:embed="rId7"/>
            <a:srcRect/>
            <a:stretch>
              <a:fillRect/>
            </a:stretch>
          </a:blipFill>
          <a:ln w="9525">
            <a:noFill/>
            <a:round/>
            <a:headEnd/>
            <a:tailEnd/>
          </a:ln>
        </p:spPr>
        <p:txBody>
          <a:bodyPr wrap="none" anchor="ctr"/>
          <a:lstStyle/>
          <a:p>
            <a:endParaRPr lang="en-US"/>
          </a:p>
        </p:txBody>
      </p:sp>
      <p:sp>
        <p:nvSpPr>
          <p:cNvPr id="34823" name="Rectangle 6"/>
          <p:cNvSpPr>
            <a:spLocks noChangeArrowheads="1"/>
          </p:cNvSpPr>
          <p:nvPr/>
        </p:nvSpPr>
        <p:spPr bwMode="auto">
          <a:xfrm>
            <a:off x="8539163" y="9525"/>
            <a:ext cx="481012" cy="679450"/>
          </a:xfrm>
          <a:prstGeom prst="rect">
            <a:avLst/>
          </a:prstGeom>
          <a:blipFill dpi="0" rotWithShape="0">
            <a:blip r:embed="rId8"/>
            <a:srcRect/>
            <a:stretch>
              <a:fillRect/>
            </a:stretch>
          </a:blipFill>
          <a:ln w="9525">
            <a:noFill/>
            <a:round/>
            <a:headEnd/>
            <a:tailEnd/>
          </a:ln>
        </p:spPr>
        <p:txBody>
          <a:bodyPr wrap="none" anchor="ctr"/>
          <a:lstStyle/>
          <a:p>
            <a:endParaRPr lang="en-US"/>
          </a:p>
        </p:txBody>
      </p:sp>
      <p:sp>
        <p:nvSpPr>
          <p:cNvPr id="34824" name="Text Box 7"/>
          <p:cNvSpPr txBox="1">
            <a:spLocks noChangeArrowheads="1"/>
          </p:cNvSpPr>
          <p:nvPr/>
        </p:nvSpPr>
        <p:spPr bwMode="auto">
          <a:xfrm>
            <a:off x="803275" y="-49213"/>
            <a:ext cx="7937500" cy="731838"/>
          </a:xfrm>
          <a:prstGeom prst="rect">
            <a:avLst/>
          </a:prstGeom>
          <a:noFill/>
          <a:ln w="9525">
            <a:noFill/>
            <a:round/>
            <a:headEnd/>
            <a:tailEnd/>
          </a:ln>
        </p:spPr>
        <p:txBody>
          <a:bodyPr lIns="0" tIns="0" rIns="0" bIns="0" anchor="b"/>
          <a:lstStyle/>
          <a:p>
            <a:pPr marL="12700" algn="ctr">
              <a:buClrTx/>
              <a:buFontTx/>
              <a:buNone/>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pPr>
            <a:r>
              <a:rPr lang="en-US" sz="1800" b="1">
                <a:solidFill>
                  <a:srgbClr val="333399"/>
                </a:solidFill>
                <a:latin typeface="Times New Roman" pitchFamily="18" charset="0"/>
                <a:cs typeface="Times New Roman" pitchFamily="18" charset="0"/>
              </a:rPr>
              <a:t>… Decision Support System  Description </a:t>
            </a:r>
            <a:r>
              <a:rPr lang="en-US" sz="2400" b="1">
                <a:solidFill>
                  <a:srgbClr val="333399"/>
                </a:solidFill>
              </a:rPr>
              <a:t>Characteristics and Capabilities</a:t>
            </a:r>
          </a:p>
        </p:txBody>
      </p:sp>
      <p:sp>
        <p:nvSpPr>
          <p:cNvPr id="34825" name="AutoShape 8"/>
          <p:cNvSpPr>
            <a:spLocks noChangeArrowheads="1"/>
          </p:cNvSpPr>
          <p:nvPr/>
        </p:nvSpPr>
        <p:spPr bwMode="auto">
          <a:xfrm>
            <a:off x="323850" y="692150"/>
            <a:ext cx="8569325" cy="5865813"/>
          </a:xfrm>
          <a:custGeom>
            <a:avLst/>
            <a:gdLst>
              <a:gd name="T0" fmla="*/ 0 w 8569325"/>
              <a:gd name="T1" fmla="*/ 5863033 h 5866130"/>
              <a:gd name="T2" fmla="*/ 8569325 w 8569325"/>
              <a:gd name="T3" fmla="*/ 5863033 h 5866130"/>
              <a:gd name="T4" fmla="*/ 8569325 w 8569325"/>
              <a:gd name="T5" fmla="*/ 0 h 5866130"/>
              <a:gd name="T6" fmla="*/ 0 w 8569325"/>
              <a:gd name="T7" fmla="*/ 0 h 5866130"/>
              <a:gd name="T8" fmla="*/ 0 w 8569325"/>
              <a:gd name="T9" fmla="*/ 5863033 h 5866130"/>
              <a:gd name="T10" fmla="*/ 0 60000 65536"/>
              <a:gd name="T11" fmla="*/ 0 60000 65536"/>
              <a:gd name="T12" fmla="*/ 0 60000 65536"/>
              <a:gd name="T13" fmla="*/ 0 60000 65536"/>
              <a:gd name="T14" fmla="*/ 0 60000 65536"/>
              <a:gd name="T15" fmla="*/ 0 w 8569325"/>
              <a:gd name="T16" fmla="*/ 0 h 5866130"/>
              <a:gd name="T17" fmla="*/ 8569325 w 8569325"/>
              <a:gd name="T18" fmla="*/ 5866130 h 5866130"/>
            </a:gdLst>
            <a:ahLst/>
            <a:cxnLst>
              <a:cxn ang="T10">
                <a:pos x="T0" y="T1"/>
              </a:cxn>
              <a:cxn ang="T11">
                <a:pos x="T2" y="T3"/>
              </a:cxn>
              <a:cxn ang="T12">
                <a:pos x="T4" y="T5"/>
              </a:cxn>
              <a:cxn ang="T13">
                <a:pos x="T6" y="T7"/>
              </a:cxn>
              <a:cxn ang="T14">
                <a:pos x="T8" y="T9"/>
              </a:cxn>
            </a:cxnLst>
            <a:rect l="T15" t="T16" r="T17" b="T18"/>
            <a:pathLst>
              <a:path w="8569325" h="5866130">
                <a:moveTo>
                  <a:pt x="0" y="5865876"/>
                </a:moveTo>
                <a:lnTo>
                  <a:pt x="8569325" y="5865876"/>
                </a:lnTo>
                <a:lnTo>
                  <a:pt x="8569325" y="0"/>
                </a:lnTo>
                <a:lnTo>
                  <a:pt x="0" y="0"/>
                </a:lnTo>
                <a:lnTo>
                  <a:pt x="0" y="5865876"/>
                </a:lnTo>
                <a:close/>
              </a:path>
            </a:pathLst>
          </a:custGeom>
          <a:solidFill>
            <a:srgbClr val="FFFFA0"/>
          </a:solidFill>
          <a:ln w="9525">
            <a:noFill/>
            <a:round/>
            <a:headEnd/>
            <a:tailEnd/>
          </a:ln>
        </p:spPr>
        <p:txBody>
          <a:bodyPr wrap="none" anchor="ctr"/>
          <a:lstStyle/>
          <a:p>
            <a:endParaRPr lang="en-US"/>
          </a:p>
        </p:txBody>
      </p:sp>
      <p:sp>
        <p:nvSpPr>
          <p:cNvPr id="34826" name="AutoShape 9"/>
          <p:cNvSpPr>
            <a:spLocks noChangeArrowheads="1"/>
          </p:cNvSpPr>
          <p:nvPr/>
        </p:nvSpPr>
        <p:spPr bwMode="auto">
          <a:xfrm>
            <a:off x="323850" y="692150"/>
            <a:ext cx="8569325" cy="5865813"/>
          </a:xfrm>
          <a:custGeom>
            <a:avLst/>
            <a:gdLst>
              <a:gd name="T0" fmla="*/ 0 w 8569325"/>
              <a:gd name="T1" fmla="*/ 5863033 h 5866130"/>
              <a:gd name="T2" fmla="*/ 8569325 w 8569325"/>
              <a:gd name="T3" fmla="*/ 5863033 h 5866130"/>
              <a:gd name="T4" fmla="*/ 8569325 w 8569325"/>
              <a:gd name="T5" fmla="*/ 0 h 5866130"/>
              <a:gd name="T6" fmla="*/ 0 w 8569325"/>
              <a:gd name="T7" fmla="*/ 0 h 5866130"/>
              <a:gd name="T8" fmla="*/ 0 w 8569325"/>
              <a:gd name="T9" fmla="*/ 5863033 h 5866130"/>
              <a:gd name="T10" fmla="*/ 0 60000 65536"/>
              <a:gd name="T11" fmla="*/ 0 60000 65536"/>
              <a:gd name="T12" fmla="*/ 0 60000 65536"/>
              <a:gd name="T13" fmla="*/ 0 60000 65536"/>
              <a:gd name="T14" fmla="*/ 0 60000 65536"/>
              <a:gd name="T15" fmla="*/ 0 w 8569325"/>
              <a:gd name="T16" fmla="*/ 0 h 5866130"/>
              <a:gd name="T17" fmla="*/ 8569325 w 8569325"/>
              <a:gd name="T18" fmla="*/ 5866130 h 5866130"/>
            </a:gdLst>
            <a:ahLst/>
            <a:cxnLst>
              <a:cxn ang="T10">
                <a:pos x="T0" y="T1"/>
              </a:cxn>
              <a:cxn ang="T11">
                <a:pos x="T2" y="T3"/>
              </a:cxn>
              <a:cxn ang="T12">
                <a:pos x="T4" y="T5"/>
              </a:cxn>
              <a:cxn ang="T13">
                <a:pos x="T6" y="T7"/>
              </a:cxn>
              <a:cxn ang="T14">
                <a:pos x="T8" y="T9"/>
              </a:cxn>
            </a:cxnLst>
            <a:rect l="T15" t="T16" r="T17" b="T18"/>
            <a:pathLst>
              <a:path w="8569325" h="5866130">
                <a:moveTo>
                  <a:pt x="0" y="5865876"/>
                </a:moveTo>
                <a:lnTo>
                  <a:pt x="8569325" y="5865876"/>
                </a:lnTo>
                <a:lnTo>
                  <a:pt x="8569325" y="0"/>
                </a:lnTo>
                <a:lnTo>
                  <a:pt x="0" y="0"/>
                </a:lnTo>
                <a:lnTo>
                  <a:pt x="0" y="5865876"/>
                </a:lnTo>
                <a:close/>
              </a:path>
            </a:pathLst>
          </a:custGeom>
          <a:noFill/>
          <a:ln w="9360" cap="sq">
            <a:solidFill>
              <a:srgbClr val="0000CC"/>
            </a:solidFill>
            <a:round/>
            <a:headEnd/>
            <a:tailEnd/>
          </a:ln>
        </p:spPr>
        <p:txBody>
          <a:bodyPr wrap="none" anchor="ctr"/>
          <a:lstStyle/>
          <a:p>
            <a:endParaRPr lang="en-US"/>
          </a:p>
        </p:txBody>
      </p:sp>
      <p:sp>
        <p:nvSpPr>
          <p:cNvPr id="34827" name="Rectangle 10"/>
          <p:cNvSpPr>
            <a:spLocks noChangeArrowheads="1"/>
          </p:cNvSpPr>
          <p:nvPr/>
        </p:nvSpPr>
        <p:spPr bwMode="auto">
          <a:xfrm>
            <a:off x="2401888" y="647700"/>
            <a:ext cx="444500" cy="623888"/>
          </a:xfrm>
          <a:prstGeom prst="rect">
            <a:avLst/>
          </a:prstGeom>
          <a:blipFill dpi="0" rotWithShape="0">
            <a:blip r:embed="rId9"/>
            <a:srcRect/>
            <a:stretch>
              <a:fillRect/>
            </a:stretch>
          </a:blipFill>
          <a:ln w="9525">
            <a:noFill/>
            <a:round/>
            <a:headEnd/>
            <a:tailEnd/>
          </a:ln>
        </p:spPr>
        <p:txBody>
          <a:bodyPr wrap="none" anchor="ctr"/>
          <a:lstStyle/>
          <a:p>
            <a:endParaRPr lang="en-US"/>
          </a:p>
        </p:txBody>
      </p:sp>
      <p:sp>
        <p:nvSpPr>
          <p:cNvPr id="34828" name="Rectangle 11"/>
          <p:cNvSpPr>
            <a:spLocks noChangeArrowheads="1"/>
          </p:cNvSpPr>
          <p:nvPr/>
        </p:nvSpPr>
        <p:spPr bwMode="auto">
          <a:xfrm>
            <a:off x="2878138" y="647700"/>
            <a:ext cx="441325" cy="623888"/>
          </a:xfrm>
          <a:prstGeom prst="rect">
            <a:avLst/>
          </a:prstGeom>
          <a:blipFill dpi="0" rotWithShape="0">
            <a:blip r:embed="rId10"/>
            <a:srcRect/>
            <a:stretch>
              <a:fillRect/>
            </a:stretch>
          </a:blipFill>
          <a:ln w="9525">
            <a:noFill/>
            <a:round/>
            <a:headEnd/>
            <a:tailEnd/>
          </a:ln>
        </p:spPr>
        <p:txBody>
          <a:bodyPr wrap="none" anchor="ctr"/>
          <a:lstStyle/>
          <a:p>
            <a:endParaRPr lang="en-US"/>
          </a:p>
        </p:txBody>
      </p:sp>
      <p:sp>
        <p:nvSpPr>
          <p:cNvPr id="35852" name="Text Box 12"/>
          <p:cNvSpPr txBox="1">
            <a:spLocks noChangeArrowheads="1"/>
          </p:cNvSpPr>
          <p:nvPr/>
        </p:nvSpPr>
        <p:spPr bwMode="auto">
          <a:xfrm>
            <a:off x="403225" y="728663"/>
            <a:ext cx="8412163" cy="5657850"/>
          </a:xfrm>
          <a:prstGeom prst="rect">
            <a:avLst/>
          </a:prstGeom>
          <a:noFill/>
          <a:ln w="9525" cap="flat">
            <a:noFill/>
            <a:round/>
            <a:headEnd/>
            <a:tailEnd/>
          </a:ln>
          <a:effectLst/>
        </p:spPr>
        <p:txBody>
          <a:bodyPr lIns="0" tIns="0" rIns="0" bIns="0">
            <a:spAutoFit/>
          </a:bodyPr>
          <a:lstStyle/>
          <a:p>
            <a:pPr marL="12700">
              <a:lnSpc>
                <a:spcPts val="2500"/>
              </a:lnSpc>
              <a:buClrTx/>
              <a:buFontTx/>
              <a:buNone/>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endParaRPr lang="en-US" sz="2200" dirty="0">
              <a:solidFill>
                <a:srgbClr val="000000"/>
              </a:solidFill>
              <a:latin typeface="Times New Roman" pitchFamily="16" charset="0"/>
              <a:cs typeface="Times New Roman" pitchFamily="16" charset="0"/>
            </a:endParaRPr>
          </a:p>
          <a:p>
            <a:pPr marL="11113" algn="just">
              <a:lnSpc>
                <a:spcPts val="2325"/>
              </a:lnSpc>
              <a:spcBef>
                <a:spcPts val="163"/>
              </a:spcBef>
              <a:buClr>
                <a:srgbClr val="000066"/>
              </a:buClr>
              <a:buFont typeface="Times New Roman" pitchFamily="16" charset="0"/>
              <a:buAutoNum type="arabicPeriod"/>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r>
              <a:rPr lang="en-US" sz="2200" dirty="0">
                <a:solidFill>
                  <a:srgbClr val="000066"/>
                </a:solidFill>
                <a:latin typeface="Times New Roman" pitchFamily="16" charset="0"/>
                <a:cs typeface="Times New Roman" pitchFamily="16" charset="0"/>
              </a:rPr>
              <a:t>Support for decision makers (mainly in </a:t>
            </a:r>
            <a:r>
              <a:rPr lang="en-US" sz="2200" u="sng" dirty="0">
                <a:solidFill>
                  <a:srgbClr val="000066"/>
                </a:solidFill>
                <a:latin typeface="Times New Roman" pitchFamily="16" charset="0"/>
                <a:cs typeface="Times New Roman" pitchFamily="16" charset="0"/>
              </a:rPr>
              <a:t>semi- </a:t>
            </a:r>
            <a:r>
              <a:rPr lang="en-US" sz="2200" dirty="0">
                <a:solidFill>
                  <a:srgbClr val="000066"/>
                </a:solidFill>
                <a:latin typeface="Times New Roman" pitchFamily="16" charset="0"/>
                <a:cs typeface="Times New Roman" pitchFamily="16" charset="0"/>
              </a:rPr>
              <a:t>and </a:t>
            </a:r>
            <a:r>
              <a:rPr lang="en-US" sz="2200" u="sng" dirty="0">
                <a:solidFill>
                  <a:srgbClr val="000066"/>
                </a:solidFill>
                <a:latin typeface="Times New Roman" pitchFamily="16" charset="0"/>
                <a:cs typeface="Times New Roman" pitchFamily="16" charset="0"/>
              </a:rPr>
              <a:t>un-structured  </a:t>
            </a:r>
            <a:r>
              <a:rPr lang="en-US" sz="2200" dirty="0">
                <a:solidFill>
                  <a:srgbClr val="000066"/>
                </a:solidFill>
                <a:latin typeface="Times New Roman" pitchFamily="16" charset="0"/>
                <a:cs typeface="Times New Roman" pitchFamily="16" charset="0"/>
              </a:rPr>
              <a:t>situation) by bringing together </a:t>
            </a:r>
            <a:r>
              <a:rPr lang="en-US" sz="2200" u="sng" dirty="0">
                <a:solidFill>
                  <a:srgbClr val="000066"/>
                </a:solidFill>
                <a:latin typeface="Times New Roman" pitchFamily="16" charset="0"/>
                <a:cs typeface="Times New Roman" pitchFamily="16" charset="0"/>
              </a:rPr>
              <a:t>human judgment and computerized  information</a:t>
            </a:r>
            <a:r>
              <a:rPr lang="en-US" sz="2200" dirty="0">
                <a:solidFill>
                  <a:srgbClr val="000066"/>
                </a:solidFill>
                <a:latin typeface="Times New Roman" pitchFamily="16" charset="0"/>
                <a:cs typeface="Times New Roman" pitchFamily="16" charset="0"/>
              </a:rPr>
              <a:t>.</a:t>
            </a:r>
          </a:p>
          <a:p>
            <a:pPr marL="11113">
              <a:lnSpc>
                <a:spcPts val="2163"/>
              </a:lnSpc>
              <a:buClr>
                <a:srgbClr val="000066"/>
              </a:buClr>
              <a:buFont typeface="Times New Roman" pitchFamily="16" charset="0"/>
              <a:buAutoNum type="arabicPeriod"/>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r>
              <a:rPr lang="en-US" sz="2200" dirty="0">
                <a:solidFill>
                  <a:srgbClr val="000066"/>
                </a:solidFill>
                <a:latin typeface="Times New Roman" pitchFamily="16" charset="0"/>
                <a:cs typeface="Times New Roman" pitchFamily="16" charset="0"/>
              </a:rPr>
              <a:t>Support  for </a:t>
            </a:r>
            <a:r>
              <a:rPr lang="en-US" sz="2200" u="sng" dirty="0">
                <a:solidFill>
                  <a:srgbClr val="000066"/>
                </a:solidFill>
                <a:latin typeface="Times New Roman" pitchFamily="16" charset="0"/>
                <a:cs typeface="Times New Roman" pitchFamily="16" charset="0"/>
              </a:rPr>
              <a:t>all  managerial  levels</a:t>
            </a:r>
            <a:r>
              <a:rPr lang="en-US" sz="2200" dirty="0">
                <a:solidFill>
                  <a:srgbClr val="000066"/>
                </a:solidFill>
                <a:latin typeface="Times New Roman" pitchFamily="16" charset="0"/>
                <a:cs typeface="Times New Roman" pitchFamily="16" charset="0"/>
              </a:rPr>
              <a:t>, ranging  from top  executives to line</a:t>
            </a:r>
          </a:p>
          <a:p>
            <a:pPr marL="12700">
              <a:lnSpc>
                <a:spcPts val="2325"/>
              </a:lnSpc>
              <a:buClrTx/>
              <a:buFontTx/>
              <a:buNone/>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r>
              <a:rPr lang="en-US" sz="2200" dirty="0">
                <a:solidFill>
                  <a:srgbClr val="000066"/>
                </a:solidFill>
                <a:latin typeface="Times New Roman" pitchFamily="16" charset="0"/>
                <a:cs typeface="Times New Roman" pitchFamily="16" charset="0"/>
              </a:rPr>
              <a:t>managers.</a:t>
            </a:r>
          </a:p>
          <a:p>
            <a:pPr marL="11113" algn="just">
              <a:lnSpc>
                <a:spcPts val="2325"/>
              </a:lnSpc>
              <a:spcBef>
                <a:spcPts val="163"/>
              </a:spcBef>
              <a:buClr>
                <a:srgbClr val="000066"/>
              </a:buClr>
              <a:buFont typeface="Times New Roman" pitchFamily="16" charset="0"/>
              <a:buAutoNum type="arabicPeriod" startAt="3"/>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r>
              <a:rPr lang="en-US" sz="2200" dirty="0">
                <a:solidFill>
                  <a:srgbClr val="000066"/>
                </a:solidFill>
                <a:latin typeface="Times New Roman" pitchFamily="16" charset="0"/>
                <a:cs typeface="Times New Roman" pitchFamily="16" charset="0"/>
              </a:rPr>
              <a:t>Support for </a:t>
            </a:r>
            <a:r>
              <a:rPr lang="en-US" sz="2200" u="sng" dirty="0">
                <a:solidFill>
                  <a:srgbClr val="000066"/>
                </a:solidFill>
                <a:latin typeface="Times New Roman" pitchFamily="16" charset="0"/>
                <a:cs typeface="Times New Roman" pitchFamily="16" charset="0"/>
              </a:rPr>
              <a:t>individuals </a:t>
            </a:r>
            <a:r>
              <a:rPr lang="en-US" sz="2200" dirty="0">
                <a:solidFill>
                  <a:srgbClr val="000066"/>
                </a:solidFill>
                <a:latin typeface="Times New Roman" pitchFamily="16" charset="0"/>
                <a:cs typeface="Times New Roman" pitchFamily="16" charset="0"/>
              </a:rPr>
              <a:t>(from different departments, organizational  levels or different organizations) as well as </a:t>
            </a:r>
            <a:r>
              <a:rPr lang="en-US" sz="2200" u="sng" dirty="0">
                <a:solidFill>
                  <a:srgbClr val="000066"/>
                </a:solidFill>
                <a:latin typeface="Times New Roman" pitchFamily="16" charset="0"/>
                <a:cs typeface="Times New Roman" pitchFamily="16" charset="0"/>
              </a:rPr>
              <a:t>groups </a:t>
            </a:r>
            <a:r>
              <a:rPr lang="en-US" sz="2200" dirty="0">
                <a:solidFill>
                  <a:srgbClr val="000066"/>
                </a:solidFill>
                <a:latin typeface="Times New Roman" pitchFamily="16" charset="0"/>
                <a:cs typeface="Times New Roman" pitchFamily="16" charset="0"/>
              </a:rPr>
              <a:t>of decision makers  working somewhat independently – virtual teams through collaborative  Web tools.</a:t>
            </a:r>
          </a:p>
          <a:p>
            <a:pPr marL="11113">
              <a:lnSpc>
                <a:spcPts val="2163"/>
              </a:lnSpc>
              <a:buClr>
                <a:srgbClr val="000066"/>
              </a:buClr>
              <a:buFont typeface="Times New Roman" pitchFamily="16" charset="0"/>
              <a:buAutoNum type="arabicPeriod" startAt="3"/>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r>
              <a:rPr lang="en-US" sz="2200" dirty="0">
                <a:solidFill>
                  <a:srgbClr val="000066"/>
                </a:solidFill>
                <a:latin typeface="Times New Roman" pitchFamily="16" charset="0"/>
                <a:cs typeface="Times New Roman" pitchFamily="16" charset="0"/>
              </a:rPr>
              <a:t>Support for </a:t>
            </a:r>
            <a:r>
              <a:rPr lang="en-US" sz="2200" u="sng" dirty="0">
                <a:solidFill>
                  <a:srgbClr val="000066"/>
                </a:solidFill>
                <a:latin typeface="Times New Roman" pitchFamily="16" charset="0"/>
                <a:cs typeface="Times New Roman" pitchFamily="16" charset="0"/>
              </a:rPr>
              <a:t>independent or sequential decisions</a:t>
            </a:r>
            <a:r>
              <a:rPr lang="en-US" sz="2200" dirty="0">
                <a:solidFill>
                  <a:srgbClr val="000066"/>
                </a:solidFill>
                <a:latin typeface="Times New Roman" pitchFamily="16" charset="0"/>
                <a:cs typeface="Times New Roman" pitchFamily="16" charset="0"/>
              </a:rPr>
              <a:t> that may be made once, several times or repeatedly.</a:t>
            </a:r>
          </a:p>
          <a:p>
            <a:pPr marL="11113" algn="just">
              <a:lnSpc>
                <a:spcPts val="2325"/>
              </a:lnSpc>
              <a:spcBef>
                <a:spcPts val="163"/>
              </a:spcBef>
              <a:buClr>
                <a:srgbClr val="000066"/>
              </a:buClr>
              <a:buFont typeface="Times New Roman" pitchFamily="16" charset="0"/>
              <a:buAutoNum type="arabicPeriod" startAt="5"/>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r>
              <a:rPr lang="en-US" sz="2200" dirty="0">
                <a:solidFill>
                  <a:srgbClr val="000066"/>
                </a:solidFill>
                <a:latin typeface="Times New Roman" pitchFamily="16" charset="0"/>
                <a:cs typeface="Times New Roman" pitchFamily="16" charset="0"/>
              </a:rPr>
              <a:t>Support </a:t>
            </a:r>
            <a:r>
              <a:rPr lang="en-US" sz="2200" u="sng" dirty="0">
                <a:solidFill>
                  <a:srgbClr val="000066"/>
                </a:solidFill>
                <a:latin typeface="Times New Roman" pitchFamily="16" charset="0"/>
                <a:cs typeface="Times New Roman" pitchFamily="16" charset="0"/>
              </a:rPr>
              <a:t>in all phases </a:t>
            </a:r>
            <a:r>
              <a:rPr lang="en-US" sz="2200" dirty="0">
                <a:solidFill>
                  <a:srgbClr val="000066"/>
                </a:solidFill>
                <a:latin typeface="Times New Roman" pitchFamily="16" charset="0"/>
                <a:cs typeface="Times New Roman" pitchFamily="16" charset="0"/>
              </a:rPr>
              <a:t>of decision-making process (</a:t>
            </a:r>
            <a:r>
              <a:rPr lang="en-US" sz="2200" i="1" dirty="0">
                <a:solidFill>
                  <a:srgbClr val="000066"/>
                </a:solidFill>
                <a:latin typeface="Times New Roman" pitchFamily="16" charset="0"/>
                <a:cs typeface="Times New Roman" pitchFamily="16" charset="0"/>
              </a:rPr>
              <a:t>intelligence, design,  choice, implementation</a:t>
            </a:r>
            <a:r>
              <a:rPr lang="en-US" sz="2200" dirty="0">
                <a:solidFill>
                  <a:srgbClr val="000066"/>
                </a:solidFill>
                <a:latin typeface="Times New Roman" pitchFamily="16" charset="0"/>
                <a:cs typeface="Times New Roman" pitchFamily="16" charset="0"/>
              </a:rPr>
              <a:t>).</a:t>
            </a:r>
          </a:p>
          <a:p>
            <a:pPr marL="11113">
              <a:lnSpc>
                <a:spcPts val="2163"/>
              </a:lnSpc>
              <a:buClr>
                <a:srgbClr val="000066"/>
              </a:buClr>
              <a:buFont typeface="Times New Roman" pitchFamily="16" charset="0"/>
              <a:buAutoNum type="arabicPeriod" startAt="5"/>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r>
              <a:rPr lang="en-US" sz="2200" dirty="0">
                <a:solidFill>
                  <a:srgbClr val="000066"/>
                </a:solidFill>
                <a:latin typeface="Times New Roman" pitchFamily="16" charset="0"/>
                <a:cs typeface="Times New Roman" pitchFamily="16" charset="0"/>
              </a:rPr>
              <a:t>Support for a variety of decision-making process and </a:t>
            </a:r>
            <a:r>
              <a:rPr lang="en-US" sz="2200" u="sng" dirty="0">
                <a:solidFill>
                  <a:srgbClr val="000066"/>
                </a:solidFill>
                <a:latin typeface="Times New Roman" pitchFamily="16" charset="0"/>
                <a:cs typeface="Times New Roman" pitchFamily="16" charset="0"/>
              </a:rPr>
              <a:t>style</a:t>
            </a:r>
            <a:r>
              <a:rPr lang="en-US" sz="2200" dirty="0">
                <a:solidFill>
                  <a:srgbClr val="000066"/>
                </a:solidFill>
                <a:latin typeface="Times New Roman" pitchFamily="16" charset="0"/>
                <a:cs typeface="Times New Roman" pitchFamily="16" charset="0"/>
              </a:rPr>
              <a:t>.</a:t>
            </a:r>
          </a:p>
          <a:p>
            <a:pPr marL="11113" algn="just">
              <a:lnSpc>
                <a:spcPts val="2325"/>
              </a:lnSpc>
              <a:spcBef>
                <a:spcPts val="163"/>
              </a:spcBef>
              <a:buClr>
                <a:srgbClr val="000066"/>
              </a:buClr>
              <a:buFont typeface="Times New Roman" pitchFamily="16" charset="0"/>
              <a:buAutoNum type="arabicPeriod" startAt="5"/>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defRPr/>
            </a:pPr>
            <a:r>
              <a:rPr lang="en-US" sz="2200" dirty="0">
                <a:solidFill>
                  <a:srgbClr val="000066"/>
                </a:solidFill>
                <a:latin typeface="Times New Roman" pitchFamily="16" charset="0"/>
                <a:cs typeface="Times New Roman" pitchFamily="16" charset="0"/>
              </a:rPr>
              <a:t>The decision maker should be </a:t>
            </a:r>
            <a:r>
              <a:rPr lang="en-US" sz="2200" u="sng" dirty="0">
                <a:solidFill>
                  <a:srgbClr val="000066"/>
                </a:solidFill>
                <a:latin typeface="Times New Roman" pitchFamily="16" charset="0"/>
                <a:cs typeface="Times New Roman" pitchFamily="16" charset="0"/>
              </a:rPr>
              <a:t>reactive</a:t>
            </a:r>
            <a:r>
              <a:rPr lang="en-US" sz="2200" dirty="0">
                <a:solidFill>
                  <a:srgbClr val="000066"/>
                </a:solidFill>
                <a:latin typeface="Times New Roman" pitchFamily="16" charset="0"/>
                <a:cs typeface="Times New Roman" pitchFamily="16" charset="0"/>
              </a:rPr>
              <a:t>, able to tackle changing  conditions quickly and able to </a:t>
            </a:r>
            <a:r>
              <a:rPr lang="en-US" sz="2200" u="sng" dirty="0">
                <a:solidFill>
                  <a:srgbClr val="000066"/>
                </a:solidFill>
                <a:latin typeface="Times New Roman" pitchFamily="16" charset="0"/>
                <a:cs typeface="Times New Roman" pitchFamily="16" charset="0"/>
              </a:rPr>
              <a:t>adapt </a:t>
            </a:r>
            <a:r>
              <a:rPr lang="en-US" sz="2200" dirty="0">
                <a:solidFill>
                  <a:srgbClr val="000066"/>
                </a:solidFill>
                <a:latin typeface="Times New Roman" pitchFamily="16" charset="0"/>
                <a:cs typeface="Times New Roman" pitchFamily="16" charset="0"/>
              </a:rPr>
              <a:t>the DSS to meet these </a:t>
            </a:r>
            <a:r>
              <a:rPr lang="en-US" sz="2200" u="sng" dirty="0">
                <a:solidFill>
                  <a:srgbClr val="000066"/>
                </a:solidFill>
                <a:latin typeface="Times New Roman" pitchFamily="16" charset="0"/>
                <a:cs typeface="Times New Roman" pitchFamily="16" charset="0"/>
              </a:rPr>
              <a:t>changes</a:t>
            </a:r>
            <a:r>
              <a:rPr lang="en-US" sz="2200" dirty="0">
                <a:solidFill>
                  <a:srgbClr val="000066"/>
                </a:solidFill>
                <a:latin typeface="Times New Roman" pitchFamily="16" charset="0"/>
                <a:cs typeface="Times New Roman" pitchFamily="16" charset="0"/>
              </a:rPr>
              <a:t>.  DSS are </a:t>
            </a:r>
            <a:r>
              <a:rPr lang="en-US" sz="2200" u="sng" dirty="0">
                <a:solidFill>
                  <a:srgbClr val="000066"/>
                </a:solidFill>
                <a:latin typeface="Times New Roman" pitchFamily="16" charset="0"/>
                <a:cs typeface="Times New Roman" pitchFamily="16" charset="0"/>
              </a:rPr>
              <a:t>flexible</a:t>
            </a:r>
            <a:r>
              <a:rPr lang="en-US" sz="2200" dirty="0">
                <a:solidFill>
                  <a:srgbClr val="000066"/>
                </a:solidFill>
                <a:latin typeface="Times New Roman" pitchFamily="16" charset="0"/>
                <a:cs typeface="Times New Roman" pitchFamily="16" charset="0"/>
              </a:rPr>
              <a:t>, so users can </a:t>
            </a:r>
            <a:r>
              <a:rPr lang="en-US" sz="2200" i="1" dirty="0">
                <a:solidFill>
                  <a:srgbClr val="000066"/>
                </a:solidFill>
                <a:latin typeface="Times New Roman" pitchFamily="16" charset="0"/>
                <a:cs typeface="Times New Roman" pitchFamily="16" charset="0"/>
              </a:rPr>
              <a:t>add, delete, combine, change or  rearrange basic elements</a:t>
            </a:r>
            <a:r>
              <a:rPr lang="en-US" sz="2200" dirty="0">
                <a:solidFill>
                  <a:srgbClr val="000066"/>
                </a:solidFill>
                <a:latin typeface="Times New Roman" pitchFamily="16" charset="0"/>
                <a:cs typeface="Times New Roman" pitchFamily="16" charset="0"/>
              </a:rPr>
              <a:t>.</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5" name="Rectangle 1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8620125" y="6511925"/>
            <a:ext cx="333375" cy="346075"/>
          </a:xfrm>
          <a:prstGeom prst="rect">
            <a:avLst/>
          </a:prstGeom>
          <a:blipFill dpi="0" rotWithShape="0">
            <a:blip r:embed="rId3"/>
            <a:srcRect/>
            <a:stretch>
              <a:fillRect/>
            </a:stretch>
          </a:blipFill>
          <a:ln w="9525">
            <a:noFill/>
            <a:round/>
            <a:headEnd/>
            <a:tailEnd/>
          </a:ln>
        </p:spPr>
        <p:txBody>
          <a:bodyPr wrap="none" anchor="ctr"/>
          <a:lstStyle/>
          <a:p>
            <a:endParaRPr lang="en-US"/>
          </a:p>
        </p:txBody>
      </p:sp>
      <p:sp>
        <p:nvSpPr>
          <p:cNvPr id="35843" name="Rectangle 2"/>
          <p:cNvSpPr>
            <a:spLocks noChangeArrowheads="1"/>
          </p:cNvSpPr>
          <p:nvPr/>
        </p:nvSpPr>
        <p:spPr bwMode="auto">
          <a:xfrm>
            <a:off x="8709025" y="6511925"/>
            <a:ext cx="295275" cy="346075"/>
          </a:xfrm>
          <a:prstGeom prst="rect">
            <a:avLst/>
          </a:prstGeom>
          <a:blipFill dpi="0" rotWithShape="0">
            <a:blip r:embed="rId4"/>
            <a:srcRect/>
            <a:stretch>
              <a:fillRect/>
            </a:stretch>
          </a:blipFill>
          <a:ln w="9525">
            <a:noFill/>
            <a:round/>
            <a:headEnd/>
            <a:tailEnd/>
          </a:ln>
        </p:spPr>
        <p:txBody>
          <a:bodyPr wrap="none" anchor="ctr"/>
          <a:lstStyle/>
          <a:p>
            <a:endParaRPr lang="en-US"/>
          </a:p>
        </p:txBody>
      </p:sp>
      <p:sp>
        <p:nvSpPr>
          <p:cNvPr id="35844" name="Rectangle 3"/>
          <p:cNvSpPr>
            <a:spLocks noChangeArrowheads="1"/>
          </p:cNvSpPr>
          <p:nvPr/>
        </p:nvSpPr>
        <p:spPr bwMode="auto">
          <a:xfrm>
            <a:off x="8759825" y="6511925"/>
            <a:ext cx="384175" cy="346075"/>
          </a:xfrm>
          <a:prstGeom prst="rect">
            <a:avLst/>
          </a:prstGeom>
          <a:blipFill dpi="0" rotWithShape="0">
            <a:blip r:embed="rId5"/>
            <a:srcRect/>
            <a:stretch>
              <a:fillRect/>
            </a:stretch>
          </a:blipFill>
          <a:ln w="9525">
            <a:noFill/>
            <a:round/>
            <a:headEnd/>
            <a:tailEnd/>
          </a:ln>
        </p:spPr>
        <p:txBody>
          <a:bodyPr wrap="none" anchor="ctr"/>
          <a:lstStyle/>
          <a:p>
            <a:endParaRPr lang="en-US"/>
          </a:p>
        </p:txBody>
      </p:sp>
      <p:sp>
        <p:nvSpPr>
          <p:cNvPr id="35845" name="Rectangle 4"/>
          <p:cNvSpPr>
            <a:spLocks noChangeArrowheads="1"/>
          </p:cNvSpPr>
          <p:nvPr/>
        </p:nvSpPr>
        <p:spPr bwMode="auto">
          <a:xfrm>
            <a:off x="8939213" y="6511925"/>
            <a:ext cx="204787" cy="346075"/>
          </a:xfrm>
          <a:prstGeom prst="rect">
            <a:avLst/>
          </a:prstGeom>
          <a:blipFill dpi="0" rotWithShape="0">
            <a:blip r:embed="rId6"/>
            <a:srcRect/>
            <a:stretch>
              <a:fillRect/>
            </a:stretch>
          </a:blipFill>
          <a:ln w="9525">
            <a:noFill/>
            <a:round/>
            <a:headEnd/>
            <a:tailEnd/>
          </a:ln>
        </p:spPr>
        <p:txBody>
          <a:bodyPr wrap="none" anchor="ctr"/>
          <a:lstStyle/>
          <a:p>
            <a:endParaRPr lang="en-US"/>
          </a:p>
        </p:txBody>
      </p:sp>
      <p:sp>
        <p:nvSpPr>
          <p:cNvPr id="35846" name="Rectangle 5"/>
          <p:cNvSpPr>
            <a:spLocks noChangeArrowheads="1"/>
          </p:cNvSpPr>
          <p:nvPr/>
        </p:nvSpPr>
        <p:spPr bwMode="auto">
          <a:xfrm>
            <a:off x="5205413" y="119063"/>
            <a:ext cx="333375" cy="463550"/>
          </a:xfrm>
          <a:prstGeom prst="rect">
            <a:avLst/>
          </a:prstGeom>
          <a:blipFill dpi="0" rotWithShape="0">
            <a:blip r:embed="rId7"/>
            <a:srcRect/>
            <a:stretch>
              <a:fillRect/>
            </a:stretch>
          </a:blipFill>
          <a:ln w="9525">
            <a:noFill/>
            <a:round/>
            <a:headEnd/>
            <a:tailEnd/>
          </a:ln>
        </p:spPr>
        <p:txBody>
          <a:bodyPr wrap="none" anchor="ctr"/>
          <a:lstStyle/>
          <a:p>
            <a:endParaRPr lang="en-US"/>
          </a:p>
        </p:txBody>
      </p:sp>
      <p:sp>
        <p:nvSpPr>
          <p:cNvPr id="35847" name="Text Box 6"/>
          <p:cNvSpPr txBox="1">
            <a:spLocks noChangeArrowheads="1"/>
          </p:cNvSpPr>
          <p:nvPr/>
        </p:nvSpPr>
        <p:spPr bwMode="auto">
          <a:xfrm>
            <a:off x="762000" y="-77788"/>
            <a:ext cx="7716838" cy="762001"/>
          </a:xfrm>
          <a:prstGeom prst="rect">
            <a:avLst/>
          </a:prstGeom>
          <a:noFill/>
          <a:ln w="9525">
            <a:noFill/>
            <a:round/>
            <a:headEnd/>
            <a:tailEnd/>
          </a:ln>
        </p:spPr>
        <p:txBody>
          <a:bodyPr lIns="0" tIns="0" rIns="0" bIns="0" anchor="b"/>
          <a:lstStyle/>
          <a:p>
            <a:pPr marL="1500188" algn="ctr">
              <a:buClrTx/>
              <a:buFontTx/>
              <a:buNone/>
              <a:tabLst>
                <a:tab pos="1500188" algn="l"/>
                <a:tab pos="1957388" algn="l"/>
                <a:tab pos="2414588" algn="l"/>
                <a:tab pos="2871788" algn="l"/>
                <a:tab pos="3328988" algn="l"/>
                <a:tab pos="3786188" algn="l"/>
                <a:tab pos="4243388" algn="l"/>
                <a:tab pos="4700588" algn="l"/>
                <a:tab pos="5157788" algn="l"/>
                <a:tab pos="5614988" algn="l"/>
                <a:tab pos="6072188" algn="l"/>
                <a:tab pos="6529388" algn="l"/>
                <a:tab pos="6986588" algn="l"/>
                <a:tab pos="7443788" algn="l"/>
                <a:tab pos="7900988" algn="l"/>
                <a:tab pos="8358188" algn="l"/>
                <a:tab pos="8815388" algn="l"/>
                <a:tab pos="9272588" algn="l"/>
                <a:tab pos="9729788" algn="l"/>
                <a:tab pos="10186988" algn="l"/>
                <a:tab pos="10644188" algn="l"/>
              </a:tabLst>
            </a:pPr>
            <a:r>
              <a:rPr lang="en-US" sz="1600" b="1">
                <a:solidFill>
                  <a:srgbClr val="333399"/>
                </a:solidFill>
                <a:latin typeface="Times New Roman" pitchFamily="18" charset="0"/>
                <a:cs typeface="Times New Roman" pitchFamily="18" charset="0"/>
              </a:rPr>
              <a:t>…  Decision Support System  Description </a:t>
            </a:r>
            <a:r>
              <a:rPr lang="en-US" sz="2000" b="1">
                <a:solidFill>
                  <a:srgbClr val="333399"/>
                </a:solidFill>
              </a:rPr>
              <a:t>Characteristics and Capabilities</a:t>
            </a:r>
          </a:p>
        </p:txBody>
      </p:sp>
      <p:sp>
        <p:nvSpPr>
          <p:cNvPr id="35848" name="AutoShape 7"/>
          <p:cNvSpPr>
            <a:spLocks noChangeArrowheads="1"/>
          </p:cNvSpPr>
          <p:nvPr/>
        </p:nvSpPr>
        <p:spPr bwMode="auto">
          <a:xfrm>
            <a:off x="323850" y="777875"/>
            <a:ext cx="8569325" cy="5530850"/>
          </a:xfrm>
          <a:custGeom>
            <a:avLst/>
            <a:gdLst>
              <a:gd name="T0" fmla="*/ 0 w 8569325"/>
              <a:gd name="T1" fmla="*/ 5530850 h 5530850"/>
              <a:gd name="T2" fmla="*/ 8569325 w 8569325"/>
              <a:gd name="T3" fmla="*/ 5530850 h 5530850"/>
              <a:gd name="T4" fmla="*/ 8569325 w 8569325"/>
              <a:gd name="T5" fmla="*/ 0 h 5530850"/>
              <a:gd name="T6" fmla="*/ 0 w 8569325"/>
              <a:gd name="T7" fmla="*/ 0 h 5530850"/>
              <a:gd name="T8" fmla="*/ 0 w 8569325"/>
              <a:gd name="T9" fmla="*/ 5530850 h 5530850"/>
              <a:gd name="T10" fmla="*/ 0 60000 65536"/>
              <a:gd name="T11" fmla="*/ 0 60000 65536"/>
              <a:gd name="T12" fmla="*/ 0 60000 65536"/>
              <a:gd name="T13" fmla="*/ 0 60000 65536"/>
              <a:gd name="T14" fmla="*/ 0 60000 65536"/>
              <a:gd name="T15" fmla="*/ 0 w 8569325"/>
              <a:gd name="T16" fmla="*/ 0 h 5530850"/>
              <a:gd name="T17" fmla="*/ 8569325 w 8569325"/>
              <a:gd name="T18" fmla="*/ 5530850 h 5530850"/>
            </a:gdLst>
            <a:ahLst/>
            <a:cxnLst>
              <a:cxn ang="T10">
                <a:pos x="T0" y="T1"/>
              </a:cxn>
              <a:cxn ang="T11">
                <a:pos x="T2" y="T3"/>
              </a:cxn>
              <a:cxn ang="T12">
                <a:pos x="T4" y="T5"/>
              </a:cxn>
              <a:cxn ang="T13">
                <a:pos x="T6" y="T7"/>
              </a:cxn>
              <a:cxn ang="T14">
                <a:pos x="T8" y="T9"/>
              </a:cxn>
            </a:cxnLst>
            <a:rect l="T15" t="T16" r="T17" b="T18"/>
            <a:pathLst>
              <a:path w="8569325" h="5530850">
                <a:moveTo>
                  <a:pt x="0" y="5530850"/>
                </a:moveTo>
                <a:lnTo>
                  <a:pt x="8569325" y="5530850"/>
                </a:lnTo>
                <a:lnTo>
                  <a:pt x="8569325" y="0"/>
                </a:lnTo>
                <a:lnTo>
                  <a:pt x="0" y="0"/>
                </a:lnTo>
                <a:lnTo>
                  <a:pt x="0" y="5530850"/>
                </a:lnTo>
                <a:close/>
              </a:path>
            </a:pathLst>
          </a:custGeom>
          <a:solidFill>
            <a:srgbClr val="FFFFA0"/>
          </a:solidFill>
          <a:ln w="9525">
            <a:noFill/>
            <a:round/>
            <a:headEnd/>
            <a:tailEnd/>
          </a:ln>
        </p:spPr>
        <p:txBody>
          <a:bodyPr wrap="none" anchor="ctr"/>
          <a:lstStyle/>
          <a:p>
            <a:endParaRPr lang="en-US"/>
          </a:p>
        </p:txBody>
      </p:sp>
      <p:sp>
        <p:nvSpPr>
          <p:cNvPr id="35849" name="AutoShape 8"/>
          <p:cNvSpPr>
            <a:spLocks noChangeArrowheads="1"/>
          </p:cNvSpPr>
          <p:nvPr/>
        </p:nvSpPr>
        <p:spPr bwMode="auto">
          <a:xfrm>
            <a:off x="323850" y="777875"/>
            <a:ext cx="8569325" cy="5530850"/>
          </a:xfrm>
          <a:custGeom>
            <a:avLst/>
            <a:gdLst>
              <a:gd name="T0" fmla="*/ 0 w 8569325"/>
              <a:gd name="T1" fmla="*/ 5530850 h 5530850"/>
              <a:gd name="T2" fmla="*/ 8569325 w 8569325"/>
              <a:gd name="T3" fmla="*/ 5530850 h 5530850"/>
              <a:gd name="T4" fmla="*/ 8569325 w 8569325"/>
              <a:gd name="T5" fmla="*/ 0 h 5530850"/>
              <a:gd name="T6" fmla="*/ 0 w 8569325"/>
              <a:gd name="T7" fmla="*/ 0 h 5530850"/>
              <a:gd name="T8" fmla="*/ 0 w 8569325"/>
              <a:gd name="T9" fmla="*/ 5530850 h 5530850"/>
              <a:gd name="T10" fmla="*/ 0 60000 65536"/>
              <a:gd name="T11" fmla="*/ 0 60000 65536"/>
              <a:gd name="T12" fmla="*/ 0 60000 65536"/>
              <a:gd name="T13" fmla="*/ 0 60000 65536"/>
              <a:gd name="T14" fmla="*/ 0 60000 65536"/>
              <a:gd name="T15" fmla="*/ 0 w 8569325"/>
              <a:gd name="T16" fmla="*/ 0 h 5530850"/>
              <a:gd name="T17" fmla="*/ 8569325 w 8569325"/>
              <a:gd name="T18" fmla="*/ 5530850 h 5530850"/>
            </a:gdLst>
            <a:ahLst/>
            <a:cxnLst>
              <a:cxn ang="T10">
                <a:pos x="T0" y="T1"/>
              </a:cxn>
              <a:cxn ang="T11">
                <a:pos x="T2" y="T3"/>
              </a:cxn>
              <a:cxn ang="T12">
                <a:pos x="T4" y="T5"/>
              </a:cxn>
              <a:cxn ang="T13">
                <a:pos x="T6" y="T7"/>
              </a:cxn>
              <a:cxn ang="T14">
                <a:pos x="T8" y="T9"/>
              </a:cxn>
            </a:cxnLst>
            <a:rect l="T15" t="T16" r="T17" b="T18"/>
            <a:pathLst>
              <a:path w="8569325" h="5530850">
                <a:moveTo>
                  <a:pt x="0" y="5530850"/>
                </a:moveTo>
                <a:lnTo>
                  <a:pt x="8569325" y="5530850"/>
                </a:lnTo>
                <a:lnTo>
                  <a:pt x="8569325" y="0"/>
                </a:lnTo>
                <a:lnTo>
                  <a:pt x="0" y="0"/>
                </a:lnTo>
                <a:lnTo>
                  <a:pt x="0" y="5530850"/>
                </a:lnTo>
                <a:close/>
              </a:path>
            </a:pathLst>
          </a:custGeom>
          <a:noFill/>
          <a:ln w="9360" cap="sq">
            <a:solidFill>
              <a:srgbClr val="0000CC"/>
            </a:solidFill>
            <a:round/>
            <a:headEnd/>
            <a:tailEnd/>
          </a:ln>
        </p:spPr>
        <p:txBody>
          <a:bodyPr wrap="none" anchor="ctr"/>
          <a:lstStyle/>
          <a:p>
            <a:endParaRPr lang="en-US"/>
          </a:p>
        </p:txBody>
      </p:sp>
      <p:sp>
        <p:nvSpPr>
          <p:cNvPr id="36873" name="Text Box 9"/>
          <p:cNvSpPr txBox="1">
            <a:spLocks noChangeArrowheads="1"/>
          </p:cNvSpPr>
          <p:nvPr/>
        </p:nvSpPr>
        <p:spPr bwMode="auto">
          <a:xfrm>
            <a:off x="403225" y="781050"/>
            <a:ext cx="8413750" cy="2982913"/>
          </a:xfrm>
          <a:prstGeom prst="rect">
            <a:avLst/>
          </a:prstGeom>
          <a:noFill/>
          <a:ln w="9525" cap="flat">
            <a:noFill/>
            <a:round/>
            <a:headEnd/>
            <a:tailEnd/>
          </a:ln>
          <a:effectLst/>
        </p:spPr>
        <p:txBody>
          <a:bodyPr lIns="0" tIns="37440" rIns="0" bIns="0">
            <a:spAutoFit/>
          </a:bodyPr>
          <a:lstStyle/>
          <a:p>
            <a:pPr marL="463550" indent="-457200" algn="just">
              <a:lnSpc>
                <a:spcPts val="2325"/>
              </a:lnSpc>
              <a:spcBef>
                <a:spcPts val="300"/>
              </a:spcBef>
              <a:buClr>
                <a:srgbClr val="000066"/>
              </a:buClr>
              <a:buFont typeface="Times New Roman" pitchFamily="16" charset="0"/>
              <a:buAutoNum type="arabicPeriod" startAt="8"/>
              <a:tabLst>
                <a:tab pos="463550" algn="l"/>
                <a:tab pos="920750" algn="l"/>
                <a:tab pos="1377950" algn="l"/>
                <a:tab pos="1835150" algn="l"/>
                <a:tab pos="2292350" algn="l"/>
                <a:tab pos="2749550" algn="l"/>
                <a:tab pos="3206750" algn="l"/>
                <a:tab pos="3663950" algn="l"/>
                <a:tab pos="4121150" algn="l"/>
                <a:tab pos="4578350" algn="l"/>
                <a:tab pos="5035550" algn="l"/>
                <a:tab pos="5492750" algn="l"/>
                <a:tab pos="5949950" algn="l"/>
                <a:tab pos="6407150" algn="l"/>
                <a:tab pos="6864350" algn="l"/>
                <a:tab pos="7321550" algn="l"/>
                <a:tab pos="7778750" algn="l"/>
                <a:tab pos="8235950" algn="l"/>
                <a:tab pos="8693150" algn="l"/>
                <a:tab pos="9150350" algn="l"/>
                <a:tab pos="9607550" algn="l"/>
              </a:tabLst>
              <a:defRPr/>
            </a:pPr>
            <a:r>
              <a:rPr lang="en-US" sz="2200" u="sng" dirty="0">
                <a:solidFill>
                  <a:srgbClr val="000066"/>
                </a:solidFill>
                <a:latin typeface="Times New Roman" pitchFamily="16" charset="0"/>
                <a:cs typeface="Times New Roman" pitchFamily="16" charset="0"/>
              </a:rPr>
              <a:t>User-friendliness</a:t>
            </a:r>
            <a:r>
              <a:rPr lang="en-US" sz="2200" dirty="0">
                <a:solidFill>
                  <a:srgbClr val="000066"/>
                </a:solidFill>
                <a:latin typeface="Times New Roman" pitchFamily="16" charset="0"/>
                <a:cs typeface="Times New Roman" pitchFamily="16" charset="0"/>
              </a:rPr>
              <a:t>, strong </a:t>
            </a:r>
            <a:r>
              <a:rPr lang="en-US" sz="2200" u="sng" dirty="0">
                <a:solidFill>
                  <a:srgbClr val="000066"/>
                </a:solidFill>
                <a:latin typeface="Times New Roman" pitchFamily="16" charset="0"/>
                <a:cs typeface="Times New Roman" pitchFamily="16" charset="0"/>
              </a:rPr>
              <a:t>graphical capabilities </a:t>
            </a:r>
            <a:r>
              <a:rPr lang="en-US" sz="2200" dirty="0">
                <a:solidFill>
                  <a:srgbClr val="000066"/>
                </a:solidFill>
                <a:latin typeface="Times New Roman" pitchFamily="16" charset="0"/>
                <a:cs typeface="Times New Roman" pitchFamily="16" charset="0"/>
              </a:rPr>
              <a:t>and </a:t>
            </a:r>
            <a:r>
              <a:rPr lang="en-US" sz="2200" u="sng" dirty="0">
                <a:solidFill>
                  <a:srgbClr val="000066"/>
                </a:solidFill>
                <a:latin typeface="Times New Roman" pitchFamily="16" charset="0"/>
                <a:cs typeface="Times New Roman" pitchFamily="16" charset="0"/>
              </a:rPr>
              <a:t>natural language  interactive human-machine </a:t>
            </a:r>
            <a:r>
              <a:rPr lang="en-US" sz="2200" dirty="0">
                <a:solidFill>
                  <a:srgbClr val="000066"/>
                </a:solidFill>
                <a:latin typeface="Times New Roman" pitchFamily="16" charset="0"/>
                <a:cs typeface="Times New Roman" pitchFamily="16" charset="0"/>
              </a:rPr>
              <a:t>interface can greatly increase the  effectiveness of DSS, Most new DSS application use Web-based  interfaces.</a:t>
            </a:r>
          </a:p>
          <a:p>
            <a:pPr marL="463550" indent="-457200" algn="just">
              <a:lnSpc>
                <a:spcPts val="2325"/>
              </a:lnSpc>
              <a:buClr>
                <a:srgbClr val="000066"/>
              </a:buClr>
              <a:buFont typeface="Times New Roman" pitchFamily="16" charset="0"/>
              <a:buAutoNum type="arabicPeriod" startAt="8"/>
              <a:tabLst>
                <a:tab pos="463550" algn="l"/>
                <a:tab pos="920750" algn="l"/>
                <a:tab pos="1377950" algn="l"/>
                <a:tab pos="1835150" algn="l"/>
                <a:tab pos="2292350" algn="l"/>
                <a:tab pos="2749550" algn="l"/>
                <a:tab pos="3206750" algn="l"/>
                <a:tab pos="3663950" algn="l"/>
                <a:tab pos="4121150" algn="l"/>
                <a:tab pos="4578350" algn="l"/>
                <a:tab pos="5035550" algn="l"/>
                <a:tab pos="5492750" algn="l"/>
                <a:tab pos="5949950" algn="l"/>
                <a:tab pos="6407150" algn="l"/>
                <a:tab pos="6864350" algn="l"/>
                <a:tab pos="7321550" algn="l"/>
                <a:tab pos="7778750" algn="l"/>
                <a:tab pos="8235950" algn="l"/>
                <a:tab pos="8693150" algn="l"/>
                <a:tab pos="9150350" algn="l"/>
                <a:tab pos="9607550" algn="l"/>
              </a:tabLst>
              <a:defRPr/>
            </a:pPr>
            <a:r>
              <a:rPr lang="en-US" sz="2200" dirty="0">
                <a:solidFill>
                  <a:srgbClr val="000066"/>
                </a:solidFill>
                <a:latin typeface="Times New Roman" pitchFamily="16" charset="0"/>
                <a:cs typeface="Times New Roman" pitchFamily="16" charset="0"/>
              </a:rPr>
              <a:t>Improvement the </a:t>
            </a:r>
            <a:r>
              <a:rPr lang="en-US" sz="2200" u="sng" dirty="0">
                <a:solidFill>
                  <a:srgbClr val="000066"/>
                </a:solidFill>
                <a:latin typeface="Times New Roman" pitchFamily="16" charset="0"/>
                <a:cs typeface="Times New Roman" pitchFamily="16" charset="0"/>
              </a:rPr>
              <a:t>effectiveness </a:t>
            </a:r>
            <a:r>
              <a:rPr lang="en-US" sz="2200" dirty="0">
                <a:solidFill>
                  <a:srgbClr val="000066"/>
                </a:solidFill>
                <a:latin typeface="Times New Roman" pitchFamily="16" charset="0"/>
                <a:cs typeface="Times New Roman" pitchFamily="16" charset="0"/>
              </a:rPr>
              <a:t>of decision making rather than its  </a:t>
            </a:r>
            <a:r>
              <a:rPr lang="en-US" sz="2200" u="sng" dirty="0">
                <a:solidFill>
                  <a:srgbClr val="000066"/>
                </a:solidFill>
                <a:latin typeface="Times New Roman" pitchFamily="16" charset="0"/>
                <a:cs typeface="Times New Roman" pitchFamily="16" charset="0"/>
              </a:rPr>
              <a:t>efficiency</a:t>
            </a:r>
            <a:r>
              <a:rPr lang="en-US" sz="2200" dirty="0">
                <a:solidFill>
                  <a:srgbClr val="000066"/>
                </a:solidFill>
                <a:latin typeface="Times New Roman" pitchFamily="16" charset="0"/>
                <a:cs typeface="Times New Roman" pitchFamily="16" charset="0"/>
              </a:rPr>
              <a:t>. When DSS are deployed, decision making often takes  longer but the decisions are better.</a:t>
            </a:r>
          </a:p>
          <a:p>
            <a:pPr marL="463550" indent="-457200" algn="just">
              <a:lnSpc>
                <a:spcPts val="2163"/>
              </a:lnSpc>
              <a:buClr>
                <a:srgbClr val="000066"/>
              </a:buClr>
              <a:buFont typeface="Times New Roman" pitchFamily="16" charset="0"/>
              <a:buAutoNum type="arabicPeriod" startAt="8"/>
              <a:tabLst>
                <a:tab pos="463550" algn="l"/>
                <a:tab pos="920750" algn="l"/>
                <a:tab pos="1377950" algn="l"/>
                <a:tab pos="1835150" algn="l"/>
                <a:tab pos="2292350" algn="l"/>
                <a:tab pos="2749550" algn="l"/>
                <a:tab pos="3206750" algn="l"/>
                <a:tab pos="3663950" algn="l"/>
                <a:tab pos="4121150" algn="l"/>
                <a:tab pos="4578350" algn="l"/>
                <a:tab pos="5035550" algn="l"/>
                <a:tab pos="5492750" algn="l"/>
                <a:tab pos="5949950" algn="l"/>
                <a:tab pos="6407150" algn="l"/>
                <a:tab pos="6864350" algn="l"/>
                <a:tab pos="7321550" algn="l"/>
                <a:tab pos="7778750" algn="l"/>
                <a:tab pos="8235950" algn="l"/>
                <a:tab pos="8693150" algn="l"/>
                <a:tab pos="9150350" algn="l"/>
                <a:tab pos="9607550" algn="l"/>
              </a:tabLst>
              <a:defRPr/>
            </a:pPr>
            <a:r>
              <a:rPr lang="en-US" sz="2200" dirty="0">
                <a:solidFill>
                  <a:srgbClr val="000066"/>
                </a:solidFill>
                <a:latin typeface="Times New Roman" pitchFamily="16" charset="0"/>
                <a:cs typeface="Times New Roman" pitchFamily="16" charset="0"/>
              </a:rPr>
              <a:t>The  </a:t>
            </a:r>
            <a:r>
              <a:rPr lang="en-US" sz="2200" u="sng" dirty="0">
                <a:solidFill>
                  <a:srgbClr val="000066"/>
                </a:solidFill>
                <a:latin typeface="Times New Roman" pitchFamily="16" charset="0"/>
                <a:cs typeface="Times New Roman" pitchFamily="16" charset="0"/>
              </a:rPr>
              <a:t>decision   maker  has  complete  control  </a:t>
            </a:r>
            <a:r>
              <a:rPr lang="en-US" sz="2200" dirty="0">
                <a:solidFill>
                  <a:srgbClr val="000066"/>
                </a:solidFill>
                <a:latin typeface="Times New Roman" pitchFamily="16" charset="0"/>
                <a:cs typeface="Times New Roman" pitchFamily="16" charset="0"/>
              </a:rPr>
              <a:t>over  all  steps  of the</a:t>
            </a:r>
          </a:p>
          <a:p>
            <a:pPr marL="465138" indent="-455613">
              <a:lnSpc>
                <a:spcPts val="2325"/>
              </a:lnSpc>
              <a:buClrTx/>
              <a:buFontTx/>
              <a:buNone/>
              <a:tabLst>
                <a:tab pos="463550" algn="l"/>
                <a:tab pos="920750" algn="l"/>
                <a:tab pos="1377950" algn="l"/>
                <a:tab pos="1835150" algn="l"/>
                <a:tab pos="2292350" algn="l"/>
                <a:tab pos="2749550" algn="l"/>
                <a:tab pos="3206750" algn="l"/>
                <a:tab pos="3663950" algn="l"/>
                <a:tab pos="4121150" algn="l"/>
                <a:tab pos="4578350" algn="l"/>
                <a:tab pos="5035550" algn="l"/>
                <a:tab pos="5492750" algn="l"/>
                <a:tab pos="5949950" algn="l"/>
                <a:tab pos="6407150" algn="l"/>
                <a:tab pos="6864350" algn="l"/>
                <a:tab pos="7321550" algn="l"/>
                <a:tab pos="7778750" algn="l"/>
                <a:tab pos="8235950" algn="l"/>
                <a:tab pos="8693150" algn="l"/>
                <a:tab pos="9150350" algn="l"/>
                <a:tab pos="9607550" algn="l"/>
              </a:tabLst>
              <a:defRPr/>
            </a:pPr>
            <a:r>
              <a:rPr lang="en-US" sz="2200" dirty="0">
                <a:solidFill>
                  <a:srgbClr val="000066"/>
                </a:solidFill>
                <a:latin typeface="Times New Roman" pitchFamily="16" charset="0"/>
                <a:cs typeface="Times New Roman" pitchFamily="16" charset="0"/>
              </a:rPr>
              <a:t>       decision-making process in solving a problem – a DSS aims to support not to replace the decision maker.</a:t>
            </a:r>
          </a:p>
        </p:txBody>
      </p:sp>
      <p:sp>
        <p:nvSpPr>
          <p:cNvPr id="35851" name="Text Box 10"/>
          <p:cNvSpPr txBox="1">
            <a:spLocks noChangeArrowheads="1"/>
          </p:cNvSpPr>
          <p:nvPr/>
        </p:nvSpPr>
        <p:spPr bwMode="auto">
          <a:xfrm>
            <a:off x="403225" y="3798888"/>
            <a:ext cx="7943850" cy="334962"/>
          </a:xfrm>
          <a:prstGeom prst="rect">
            <a:avLst/>
          </a:prstGeom>
          <a:noFill/>
          <a:ln w="9525">
            <a:noFill/>
            <a:round/>
            <a:headEnd/>
            <a:tailEnd/>
          </a:ln>
        </p:spPr>
        <p:txBody>
          <a:bodyPr lIns="0" tIns="0" rIns="0" bIns="0">
            <a:spAutoFit/>
          </a:bodyPr>
          <a:lstStyle/>
          <a:p>
            <a:pPr marL="12700">
              <a:buClrTx/>
              <a:buFontTx/>
              <a:buNone/>
              <a:tabLst>
                <a:tab pos="12700" algn="l"/>
                <a:tab pos="1101725" algn="l"/>
                <a:tab pos="1862138" algn="l"/>
                <a:tab pos="2390775" algn="l"/>
                <a:tab pos="3043238" algn="l"/>
                <a:tab pos="3449638" algn="l"/>
                <a:tab pos="4522788" algn="l"/>
                <a:tab pos="5114925" algn="l"/>
                <a:tab pos="6110288" algn="l"/>
                <a:tab pos="7038975" algn="l"/>
                <a:tab pos="7308850" algn="l"/>
                <a:tab pos="8223250" algn="l"/>
                <a:tab pos="9137650" algn="l"/>
                <a:tab pos="10052050" algn="l"/>
                <a:tab pos="10053638" algn="l"/>
                <a:tab pos="10510838" algn="l"/>
                <a:tab pos="10512425" algn="l"/>
                <a:tab pos="10514013" algn="l"/>
              </a:tabLst>
            </a:pPr>
            <a:r>
              <a:rPr lang="en-US" sz="2200">
                <a:solidFill>
                  <a:srgbClr val="000066"/>
                </a:solidFill>
                <a:latin typeface="Times New Roman" pitchFamily="18" charset="0"/>
                <a:cs typeface="Times New Roman" pitchFamily="18" charset="0"/>
              </a:rPr>
              <a:t>11.  </a:t>
            </a:r>
            <a:r>
              <a:rPr lang="en-US" sz="2200" u="sng">
                <a:solidFill>
                  <a:srgbClr val="000066"/>
                </a:solidFill>
                <a:latin typeface="Times New Roman" pitchFamily="18" charset="0"/>
                <a:cs typeface="Times New Roman" pitchFamily="18" charset="0"/>
              </a:rPr>
              <a:t>End	users</a:t>
            </a:r>
            <a:r>
              <a:rPr lang="en-US" sz="2200">
                <a:solidFill>
                  <a:srgbClr val="000066"/>
                </a:solidFill>
                <a:latin typeface="Times New Roman" pitchFamily="18" charset="0"/>
                <a:cs typeface="Times New Roman" pitchFamily="18" charset="0"/>
              </a:rPr>
              <a:t>	are	able	to	develop	and	modify	simple	systems</a:t>
            </a:r>
          </a:p>
        </p:txBody>
      </p:sp>
      <p:sp>
        <p:nvSpPr>
          <p:cNvPr id="35852" name="Text Box 11"/>
          <p:cNvSpPr txBox="1">
            <a:spLocks noChangeArrowheads="1"/>
          </p:cNvSpPr>
          <p:nvPr/>
        </p:nvSpPr>
        <p:spPr bwMode="auto">
          <a:xfrm>
            <a:off x="8509000" y="3798888"/>
            <a:ext cx="303213" cy="334962"/>
          </a:xfrm>
          <a:prstGeom prst="rect">
            <a:avLst/>
          </a:prstGeom>
          <a:noFill/>
          <a:ln w="9525">
            <a:noFill/>
            <a:round/>
            <a:headEnd/>
            <a:tailEnd/>
          </a:ln>
        </p:spPr>
        <p:txBody>
          <a:bodyPr lIns="0" tIns="0" rIns="0" bIns="0">
            <a:spAutoFit/>
          </a:bodyPr>
          <a:lstStyle/>
          <a:p>
            <a:pPr marL="12700">
              <a:buClrTx/>
              <a:buFontTx/>
              <a:buNone/>
              <a:tabLst>
                <a:tab pos="12700" algn="l"/>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Lst>
            </a:pPr>
            <a:r>
              <a:rPr lang="en-US" sz="2200">
                <a:solidFill>
                  <a:srgbClr val="000066"/>
                </a:solidFill>
                <a:latin typeface="Times New Roman" pitchFamily="18" charset="0"/>
                <a:cs typeface="Times New Roman" pitchFamily="18" charset="0"/>
              </a:rPr>
              <a:t>by</a:t>
            </a:r>
          </a:p>
        </p:txBody>
      </p:sp>
      <p:sp>
        <p:nvSpPr>
          <p:cNvPr id="35853" name="Text Box 12"/>
          <p:cNvSpPr txBox="1">
            <a:spLocks noChangeArrowheads="1"/>
          </p:cNvSpPr>
          <p:nvPr/>
        </p:nvSpPr>
        <p:spPr bwMode="auto">
          <a:xfrm>
            <a:off x="403225" y="4100513"/>
            <a:ext cx="8412163" cy="2176462"/>
          </a:xfrm>
          <a:prstGeom prst="rect">
            <a:avLst/>
          </a:prstGeom>
          <a:noFill/>
          <a:ln w="9525">
            <a:noFill/>
            <a:round/>
            <a:headEnd/>
            <a:tailEnd/>
          </a:ln>
        </p:spPr>
        <p:txBody>
          <a:bodyPr lIns="0" tIns="33120" rIns="0" bIns="0">
            <a:spAutoFit/>
          </a:bodyPr>
          <a:lstStyle/>
          <a:p>
            <a:pPr marL="469900" algn="just">
              <a:lnSpc>
                <a:spcPct val="90000"/>
              </a:lnSpc>
              <a:spcBef>
                <a:spcPts val="263"/>
              </a:spcBef>
              <a:buClrTx/>
              <a:buFontTx/>
              <a:buNone/>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pPr>
            <a:r>
              <a:rPr lang="en-US" sz="2200" u="sng" dirty="0">
                <a:solidFill>
                  <a:srgbClr val="000066"/>
                </a:solidFill>
                <a:latin typeface="Times New Roman" pitchFamily="18" charset="0"/>
                <a:cs typeface="Times New Roman" pitchFamily="18" charset="0"/>
              </a:rPr>
              <a:t>themselves</a:t>
            </a:r>
            <a:r>
              <a:rPr lang="en-US" sz="2200" dirty="0">
                <a:solidFill>
                  <a:srgbClr val="000066"/>
                </a:solidFill>
                <a:latin typeface="Times New Roman" pitchFamily="18" charset="0"/>
                <a:cs typeface="Times New Roman" pitchFamily="18" charset="0"/>
              </a:rPr>
              <a:t>. </a:t>
            </a:r>
            <a:r>
              <a:rPr lang="en-US" sz="2200" u="sng" dirty="0">
                <a:solidFill>
                  <a:srgbClr val="000066"/>
                </a:solidFill>
                <a:latin typeface="Times New Roman" pitchFamily="18" charset="0"/>
                <a:cs typeface="Times New Roman" pitchFamily="18" charset="0"/>
              </a:rPr>
              <a:t>Larger systems </a:t>
            </a:r>
            <a:r>
              <a:rPr lang="en-US" sz="2200" dirty="0">
                <a:solidFill>
                  <a:srgbClr val="000066"/>
                </a:solidFill>
                <a:latin typeface="Times New Roman" pitchFamily="18" charset="0"/>
                <a:cs typeface="Times New Roman" pitchFamily="18" charset="0"/>
              </a:rPr>
              <a:t>can be built with </a:t>
            </a:r>
            <a:r>
              <a:rPr lang="en-US" sz="2200" u="sng" dirty="0">
                <a:solidFill>
                  <a:srgbClr val="000066"/>
                </a:solidFill>
                <a:latin typeface="Times New Roman" pitchFamily="18" charset="0"/>
                <a:cs typeface="Times New Roman" pitchFamily="18" charset="0"/>
              </a:rPr>
              <a:t>assistance from  information system specialist</a:t>
            </a:r>
            <a:r>
              <a:rPr lang="en-US" sz="2200" dirty="0">
                <a:solidFill>
                  <a:srgbClr val="000066"/>
                </a:solidFill>
                <a:latin typeface="Times New Roman" pitchFamily="18" charset="0"/>
                <a:cs typeface="Times New Roman" pitchFamily="18" charset="0"/>
              </a:rPr>
              <a:t>. Online analytical process (OLAP) and  data mining software, with data warehouses, allow users to build very  large and complex DSS.</a:t>
            </a:r>
          </a:p>
          <a:p>
            <a:pPr marL="469900" algn="just">
              <a:lnSpc>
                <a:spcPct val="90000"/>
              </a:lnSpc>
              <a:spcBef>
                <a:spcPts val="263"/>
              </a:spcBef>
              <a:buClrTx/>
              <a:buFontTx/>
              <a:buNone/>
              <a:tabLst>
                <a:tab pos="469900" algn="l"/>
                <a:tab pos="927100" algn="l"/>
                <a:tab pos="1384300" algn="l"/>
                <a:tab pos="1841500" algn="l"/>
                <a:tab pos="2298700" algn="l"/>
                <a:tab pos="2755900" algn="l"/>
                <a:tab pos="3213100" algn="l"/>
                <a:tab pos="3670300" algn="l"/>
                <a:tab pos="4127500" algn="l"/>
                <a:tab pos="4584700" algn="l"/>
                <a:tab pos="5041900" algn="l"/>
                <a:tab pos="5499100" algn="l"/>
                <a:tab pos="5956300" algn="l"/>
                <a:tab pos="6413500" algn="l"/>
                <a:tab pos="6870700" algn="l"/>
                <a:tab pos="7327900" algn="l"/>
                <a:tab pos="7785100" algn="l"/>
                <a:tab pos="8242300" algn="l"/>
                <a:tab pos="8699500" algn="l"/>
                <a:tab pos="9156700" algn="l"/>
                <a:tab pos="9613900" algn="l"/>
              </a:tabLst>
            </a:pPr>
            <a:r>
              <a:rPr lang="en-US" sz="2200" dirty="0">
                <a:solidFill>
                  <a:srgbClr val="000066"/>
                </a:solidFill>
                <a:latin typeface="Times New Roman" pitchFamily="18" charset="0"/>
                <a:cs typeface="Times New Roman" pitchFamily="18" charset="0"/>
              </a:rPr>
              <a:t>12. Models are generally </a:t>
            </a:r>
            <a:r>
              <a:rPr lang="en-US" sz="2200" u="sng" dirty="0">
                <a:solidFill>
                  <a:srgbClr val="000066"/>
                </a:solidFill>
                <a:latin typeface="Times New Roman" pitchFamily="18" charset="0"/>
                <a:cs typeface="Times New Roman" pitchFamily="18" charset="0"/>
              </a:rPr>
              <a:t>utilized to analyze decision-making situations</a:t>
            </a:r>
            <a:r>
              <a:rPr lang="en-US" sz="2200" dirty="0">
                <a:solidFill>
                  <a:srgbClr val="000066"/>
                </a:solidFill>
                <a:latin typeface="Times New Roman" pitchFamily="18" charset="0"/>
                <a:cs typeface="Times New Roman" pitchFamily="18" charset="0"/>
              </a:rPr>
              <a:t>. The modeling capability enable experimentation with different  strategies under different configurations.</a:t>
            </a: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5" name="Rectangle 1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304920"/>
            <a:ext cx="8229240" cy="6324120"/>
          </a:xfrm>
          <a:prstGeom prst="rect">
            <a:avLst/>
          </a:prstGeom>
        </p:spPr>
        <p:txBody>
          <a:bodyPr/>
          <a:lstStyle/>
          <a:p>
            <a:pPr marL="342900" indent="-342900">
              <a:lnSpc>
                <a:spcPct val="100000"/>
              </a:lnSpc>
              <a:buFont typeface="Wingdings" pitchFamily="2" charset="2"/>
              <a:buChar char="v"/>
            </a:pPr>
            <a:r>
              <a:rPr lang="en-IN" sz="2800" b="1" dirty="0" smtClean="0">
                <a:solidFill>
                  <a:srgbClr val="FF0000"/>
                </a:solidFill>
                <a:latin typeface="Times New Roman" pitchFamily="18" charset="0"/>
                <a:cs typeface="Times New Roman" pitchFamily="18" charset="0"/>
              </a:rPr>
              <a:t>Topics</a:t>
            </a:r>
          </a:p>
          <a:p>
            <a:pPr>
              <a:lnSpc>
                <a:spcPct val="100000"/>
              </a:lnSpc>
              <a:buFont typeface="Arial"/>
              <a:buChar char="•"/>
            </a:pPr>
            <a:endParaRPr lang="en-IN" sz="2400" dirty="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Concept </a:t>
            </a:r>
            <a:r>
              <a:rPr lang="en-IN" sz="2400" dirty="0">
                <a:latin typeface="Times New Roman" pitchFamily="18" charset="0"/>
                <a:cs typeface="Times New Roman" pitchFamily="18" charset="0"/>
              </a:rPr>
              <a:t>of Decision Making system and its </a:t>
            </a:r>
            <a:r>
              <a:rPr lang="en-IN" sz="2400" dirty="0" smtClean="0">
                <a:latin typeface="Times New Roman" pitchFamily="18" charset="0"/>
                <a:cs typeface="Times New Roman" pitchFamily="18" charset="0"/>
              </a:rPr>
              <a:t>importance.</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Decision making </a:t>
            </a:r>
            <a:r>
              <a:rPr lang="en-IN" sz="2400" dirty="0" smtClean="0">
                <a:latin typeface="Times New Roman" pitchFamily="18" charset="0"/>
                <a:cs typeface="Times New Roman" pitchFamily="18" charset="0"/>
              </a:rPr>
              <a:t>process.</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Common strategies and approaches of decision </a:t>
            </a:r>
            <a:r>
              <a:rPr lang="en-IN" sz="2400" dirty="0" smtClean="0">
                <a:latin typeface="Times New Roman" pitchFamily="18" charset="0"/>
                <a:cs typeface="Times New Roman" pitchFamily="18" charset="0"/>
              </a:rPr>
              <a:t>makers.</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Decision support system(DSS) : Role of DSS, its main components, its various </a:t>
            </a:r>
            <a:r>
              <a:rPr lang="en-IN" sz="2400" dirty="0" smtClean="0">
                <a:latin typeface="Times New Roman" pitchFamily="18" charset="0"/>
                <a:cs typeface="Times New Roman" pitchFamily="18" charset="0"/>
              </a:rPr>
              <a:t>techniques.</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Types and </a:t>
            </a:r>
            <a:r>
              <a:rPr lang="en-IN" sz="2400" dirty="0" smtClean="0">
                <a:latin typeface="Times New Roman" pitchFamily="18" charset="0"/>
                <a:cs typeface="Times New Roman" pitchFamily="18" charset="0"/>
              </a:rPr>
              <a:t>classification.</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Applications of </a:t>
            </a:r>
            <a:r>
              <a:rPr lang="en-IN" sz="2400" dirty="0" smtClean="0">
                <a:latin typeface="Times New Roman" pitchFamily="18" charset="0"/>
                <a:cs typeface="Times New Roman" pitchFamily="18" charset="0"/>
              </a:rPr>
              <a:t>DSS.</a:t>
            </a:r>
          </a:p>
          <a:p>
            <a:pPr>
              <a:lnSpc>
                <a:spcPct val="100000"/>
              </a:lnSpc>
              <a:buFont typeface="Arial"/>
              <a:buChar char="•"/>
            </a:pPr>
            <a:endParaRPr lang="en-IN" sz="2400" dirty="0" smtClean="0">
              <a:latin typeface="Times New Roman" pitchFamily="18" charset="0"/>
              <a:cs typeface="Times New Roman" pitchFamily="18" charset="0"/>
            </a:endParaRPr>
          </a:p>
          <a:p>
            <a:pPr>
              <a:lnSpc>
                <a:spcPct val="100000"/>
              </a:lnSpc>
              <a:buFont typeface="Arial"/>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Role of Business intelligence in </a:t>
            </a:r>
            <a:r>
              <a:rPr lang="en-IN" sz="2400" dirty="0" smtClean="0">
                <a:latin typeface="Times New Roman" pitchFamily="18" charset="0"/>
                <a:cs typeface="Times New Roman" pitchFamily="18" charset="0"/>
              </a:rPr>
              <a:t>DSS.</a:t>
            </a:r>
            <a:endParaRPr sz="2400" dirty="0">
              <a:latin typeface="Times New Roman" pitchFamily="18" charset="0"/>
              <a:cs typeface="Times New Roman" pitchFamily="18" charset="0"/>
            </a:endParaRPr>
          </a:p>
        </p:txBody>
      </p:sp>
      <p:sp>
        <p:nvSpPr>
          <p:cNvPr id="193" name="TextShape 2"/>
          <p:cNvSpPr txBox="1"/>
          <p:nvPr/>
        </p:nvSpPr>
        <p:spPr>
          <a:xfrm>
            <a:off x="0" y="0"/>
            <a:ext cx="0" cy="0"/>
          </a:xfrm>
          <a:prstGeom prst="rect">
            <a:avLst/>
          </a:prstGeom>
        </p:spPr>
        <p:txBody>
          <a:bodyPr lIns="90000" tIns="45000" rIns="90000" bIns="45000"/>
          <a:lstStyle/>
          <a:p>
            <a:pPr>
              <a:lnSpc>
                <a:spcPct val="100000"/>
              </a:lnSpc>
            </a:pPr>
            <a:fld id="{31419131-D1E1-41E1-A101-F131C13131E1}" type="slidenum">
              <a:rPr lang="en-IN">
                <a:solidFill>
                  <a:srgbClr val="000000"/>
                </a:solidFill>
                <a:latin typeface="Calibri"/>
              </a:rPr>
              <a:pPr>
                <a:lnSpc>
                  <a:spcPct val="100000"/>
                </a:lnSpc>
              </a:pPr>
              <a:t>3</a:t>
            </a:fld>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87710511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8620125" y="6511925"/>
            <a:ext cx="333375" cy="346075"/>
          </a:xfrm>
          <a:prstGeom prst="rect">
            <a:avLst/>
          </a:prstGeom>
          <a:blipFill dpi="0" rotWithShape="0">
            <a:blip r:embed="rId3"/>
            <a:srcRect/>
            <a:stretch>
              <a:fillRect/>
            </a:stretch>
          </a:blipFill>
          <a:ln w="9525">
            <a:noFill/>
            <a:round/>
            <a:headEnd/>
            <a:tailEnd/>
          </a:ln>
        </p:spPr>
        <p:txBody>
          <a:bodyPr wrap="none" anchor="ctr"/>
          <a:lstStyle/>
          <a:p>
            <a:endParaRPr lang="en-US"/>
          </a:p>
        </p:txBody>
      </p:sp>
      <p:sp>
        <p:nvSpPr>
          <p:cNvPr id="36867" name="Rectangle 2"/>
          <p:cNvSpPr>
            <a:spLocks noChangeArrowheads="1"/>
          </p:cNvSpPr>
          <p:nvPr/>
        </p:nvSpPr>
        <p:spPr bwMode="auto">
          <a:xfrm>
            <a:off x="8709025" y="6511925"/>
            <a:ext cx="295275" cy="346075"/>
          </a:xfrm>
          <a:prstGeom prst="rect">
            <a:avLst/>
          </a:prstGeom>
          <a:blipFill dpi="0" rotWithShape="0">
            <a:blip r:embed="rId4"/>
            <a:srcRect/>
            <a:stretch>
              <a:fillRect/>
            </a:stretch>
          </a:blipFill>
          <a:ln w="9525">
            <a:noFill/>
            <a:round/>
            <a:headEnd/>
            <a:tailEnd/>
          </a:ln>
        </p:spPr>
        <p:txBody>
          <a:bodyPr wrap="none" anchor="ctr"/>
          <a:lstStyle/>
          <a:p>
            <a:endParaRPr lang="en-US"/>
          </a:p>
        </p:txBody>
      </p:sp>
      <p:sp>
        <p:nvSpPr>
          <p:cNvPr id="36868" name="Rectangle 3"/>
          <p:cNvSpPr>
            <a:spLocks noChangeArrowheads="1"/>
          </p:cNvSpPr>
          <p:nvPr/>
        </p:nvSpPr>
        <p:spPr bwMode="auto">
          <a:xfrm>
            <a:off x="8759825" y="6511925"/>
            <a:ext cx="384175" cy="346075"/>
          </a:xfrm>
          <a:prstGeom prst="rect">
            <a:avLst/>
          </a:prstGeom>
          <a:blipFill dpi="0" rotWithShape="0">
            <a:blip r:embed="rId5"/>
            <a:srcRect/>
            <a:stretch>
              <a:fillRect/>
            </a:stretch>
          </a:blipFill>
          <a:ln w="9525">
            <a:noFill/>
            <a:round/>
            <a:headEnd/>
            <a:tailEnd/>
          </a:ln>
        </p:spPr>
        <p:txBody>
          <a:bodyPr wrap="none" anchor="ctr"/>
          <a:lstStyle/>
          <a:p>
            <a:endParaRPr lang="en-US"/>
          </a:p>
        </p:txBody>
      </p:sp>
      <p:sp>
        <p:nvSpPr>
          <p:cNvPr id="36869" name="Rectangle 4"/>
          <p:cNvSpPr>
            <a:spLocks noChangeArrowheads="1"/>
          </p:cNvSpPr>
          <p:nvPr/>
        </p:nvSpPr>
        <p:spPr bwMode="auto">
          <a:xfrm>
            <a:off x="8939213" y="6511925"/>
            <a:ext cx="204787" cy="346075"/>
          </a:xfrm>
          <a:prstGeom prst="rect">
            <a:avLst/>
          </a:prstGeom>
          <a:blipFill dpi="0" rotWithShape="0">
            <a:blip r:embed="rId6"/>
            <a:srcRect/>
            <a:stretch>
              <a:fillRect/>
            </a:stretch>
          </a:blipFill>
          <a:ln w="9525">
            <a:noFill/>
            <a:round/>
            <a:headEnd/>
            <a:tailEnd/>
          </a:ln>
        </p:spPr>
        <p:txBody>
          <a:bodyPr wrap="none" anchor="ctr"/>
          <a:lstStyle/>
          <a:p>
            <a:endParaRPr lang="en-US"/>
          </a:p>
        </p:txBody>
      </p:sp>
      <p:sp>
        <p:nvSpPr>
          <p:cNvPr id="36870" name="Rectangle 5"/>
          <p:cNvSpPr>
            <a:spLocks noChangeArrowheads="1"/>
          </p:cNvSpPr>
          <p:nvPr/>
        </p:nvSpPr>
        <p:spPr bwMode="auto">
          <a:xfrm>
            <a:off x="5205413" y="119063"/>
            <a:ext cx="333375" cy="463550"/>
          </a:xfrm>
          <a:prstGeom prst="rect">
            <a:avLst/>
          </a:prstGeom>
          <a:blipFill dpi="0" rotWithShape="0">
            <a:blip r:embed="rId7"/>
            <a:srcRect/>
            <a:stretch>
              <a:fillRect/>
            </a:stretch>
          </a:blipFill>
          <a:ln w="9525">
            <a:noFill/>
            <a:round/>
            <a:headEnd/>
            <a:tailEnd/>
          </a:ln>
        </p:spPr>
        <p:txBody>
          <a:bodyPr wrap="none" anchor="ctr"/>
          <a:lstStyle/>
          <a:p>
            <a:endParaRPr lang="en-US"/>
          </a:p>
        </p:txBody>
      </p:sp>
      <p:sp>
        <p:nvSpPr>
          <p:cNvPr id="36871" name="Rectangle 6"/>
          <p:cNvSpPr>
            <a:spLocks noChangeArrowheads="1"/>
          </p:cNvSpPr>
          <p:nvPr/>
        </p:nvSpPr>
        <p:spPr bwMode="auto">
          <a:xfrm>
            <a:off x="8569325" y="55563"/>
            <a:ext cx="404813" cy="569912"/>
          </a:xfrm>
          <a:prstGeom prst="rect">
            <a:avLst/>
          </a:prstGeom>
          <a:blipFill dpi="0" rotWithShape="0">
            <a:blip r:embed="rId8"/>
            <a:srcRect/>
            <a:stretch>
              <a:fillRect/>
            </a:stretch>
          </a:blipFill>
          <a:ln w="9525">
            <a:noFill/>
            <a:round/>
            <a:headEnd/>
            <a:tailEnd/>
          </a:ln>
        </p:spPr>
        <p:txBody>
          <a:bodyPr wrap="none" anchor="ctr"/>
          <a:lstStyle/>
          <a:p>
            <a:endParaRPr lang="en-US"/>
          </a:p>
        </p:txBody>
      </p:sp>
      <p:sp>
        <p:nvSpPr>
          <p:cNvPr id="36872" name="Text Box 7"/>
          <p:cNvSpPr txBox="1">
            <a:spLocks noChangeArrowheads="1"/>
          </p:cNvSpPr>
          <p:nvPr/>
        </p:nvSpPr>
        <p:spPr bwMode="auto">
          <a:xfrm>
            <a:off x="762000" y="76200"/>
            <a:ext cx="7716838" cy="762000"/>
          </a:xfrm>
          <a:prstGeom prst="rect">
            <a:avLst/>
          </a:prstGeom>
          <a:noFill/>
          <a:ln w="9525">
            <a:noFill/>
            <a:round/>
            <a:headEnd/>
            <a:tailEnd/>
          </a:ln>
        </p:spPr>
        <p:txBody>
          <a:bodyPr lIns="0" tIns="0" rIns="0" bIns="0" anchor="b"/>
          <a:lstStyle/>
          <a:p>
            <a:pPr marL="1500188" algn="ctr">
              <a:buClrTx/>
              <a:buFontTx/>
              <a:buNone/>
              <a:tabLst>
                <a:tab pos="1500188" algn="l"/>
                <a:tab pos="1957388" algn="l"/>
                <a:tab pos="2414588" algn="l"/>
                <a:tab pos="2871788" algn="l"/>
                <a:tab pos="3328988" algn="l"/>
                <a:tab pos="3786188" algn="l"/>
                <a:tab pos="4243388" algn="l"/>
                <a:tab pos="4700588" algn="l"/>
                <a:tab pos="5157788" algn="l"/>
                <a:tab pos="5614988" algn="l"/>
                <a:tab pos="6072188" algn="l"/>
                <a:tab pos="6529388" algn="l"/>
                <a:tab pos="6986588" algn="l"/>
                <a:tab pos="7443788" algn="l"/>
                <a:tab pos="7900988" algn="l"/>
                <a:tab pos="8358188" algn="l"/>
                <a:tab pos="8815388" algn="l"/>
                <a:tab pos="9272588" algn="l"/>
                <a:tab pos="9729788" algn="l"/>
                <a:tab pos="10186988" algn="l"/>
                <a:tab pos="10644188" algn="l"/>
              </a:tabLst>
            </a:pPr>
            <a:r>
              <a:rPr lang="en-US" sz="1600" b="1">
                <a:solidFill>
                  <a:srgbClr val="333399"/>
                </a:solidFill>
                <a:latin typeface="Times New Roman" pitchFamily="18" charset="0"/>
                <a:cs typeface="Times New Roman" pitchFamily="18" charset="0"/>
              </a:rPr>
              <a:t>…  Decision Support System  Description </a:t>
            </a:r>
            <a:r>
              <a:rPr lang="en-US" sz="2000" b="1">
                <a:solidFill>
                  <a:srgbClr val="333399"/>
                </a:solidFill>
              </a:rPr>
              <a:t>Characteristics and Capabilities</a:t>
            </a:r>
          </a:p>
        </p:txBody>
      </p:sp>
      <p:sp>
        <p:nvSpPr>
          <p:cNvPr id="36873" name="AutoShape 8"/>
          <p:cNvSpPr>
            <a:spLocks noChangeArrowheads="1"/>
          </p:cNvSpPr>
          <p:nvPr/>
        </p:nvSpPr>
        <p:spPr bwMode="auto">
          <a:xfrm>
            <a:off x="323850" y="979488"/>
            <a:ext cx="8569325" cy="2446337"/>
          </a:xfrm>
          <a:custGeom>
            <a:avLst/>
            <a:gdLst>
              <a:gd name="T0" fmla="*/ 0 w 8569325"/>
              <a:gd name="T1" fmla="*/ 2443415 h 2446654"/>
              <a:gd name="T2" fmla="*/ 8569325 w 8569325"/>
              <a:gd name="T3" fmla="*/ 2443415 h 2446654"/>
              <a:gd name="T4" fmla="*/ 8569325 w 8569325"/>
              <a:gd name="T5" fmla="*/ 0 h 2446654"/>
              <a:gd name="T6" fmla="*/ 0 w 8569325"/>
              <a:gd name="T7" fmla="*/ 0 h 2446654"/>
              <a:gd name="T8" fmla="*/ 0 w 8569325"/>
              <a:gd name="T9" fmla="*/ 2443415 h 2446654"/>
              <a:gd name="T10" fmla="*/ 0 60000 65536"/>
              <a:gd name="T11" fmla="*/ 0 60000 65536"/>
              <a:gd name="T12" fmla="*/ 0 60000 65536"/>
              <a:gd name="T13" fmla="*/ 0 60000 65536"/>
              <a:gd name="T14" fmla="*/ 0 60000 65536"/>
              <a:gd name="T15" fmla="*/ 0 w 8569325"/>
              <a:gd name="T16" fmla="*/ 0 h 2446654"/>
              <a:gd name="T17" fmla="*/ 8569325 w 8569325"/>
              <a:gd name="T18" fmla="*/ 2446654 h 2446654"/>
            </a:gdLst>
            <a:ahLst/>
            <a:cxnLst>
              <a:cxn ang="T10">
                <a:pos x="T0" y="T1"/>
              </a:cxn>
              <a:cxn ang="T11">
                <a:pos x="T2" y="T3"/>
              </a:cxn>
              <a:cxn ang="T12">
                <a:pos x="T4" y="T5"/>
              </a:cxn>
              <a:cxn ang="T13">
                <a:pos x="T6" y="T7"/>
              </a:cxn>
              <a:cxn ang="T14">
                <a:pos x="T8" y="T9"/>
              </a:cxn>
            </a:cxnLst>
            <a:rect l="T15" t="T16" r="T17" b="T18"/>
            <a:pathLst>
              <a:path w="8569325" h="2446654">
                <a:moveTo>
                  <a:pt x="0" y="2446274"/>
                </a:moveTo>
                <a:lnTo>
                  <a:pt x="8569325" y="2446274"/>
                </a:lnTo>
                <a:lnTo>
                  <a:pt x="8569325" y="0"/>
                </a:lnTo>
                <a:lnTo>
                  <a:pt x="0" y="0"/>
                </a:lnTo>
                <a:lnTo>
                  <a:pt x="0" y="2446274"/>
                </a:lnTo>
                <a:close/>
              </a:path>
            </a:pathLst>
          </a:custGeom>
          <a:solidFill>
            <a:srgbClr val="FFFFA0"/>
          </a:solidFill>
          <a:ln w="9525">
            <a:noFill/>
            <a:round/>
            <a:headEnd/>
            <a:tailEnd/>
          </a:ln>
        </p:spPr>
        <p:txBody>
          <a:bodyPr wrap="none" anchor="ctr"/>
          <a:lstStyle/>
          <a:p>
            <a:endParaRPr lang="en-US"/>
          </a:p>
        </p:txBody>
      </p:sp>
      <p:sp>
        <p:nvSpPr>
          <p:cNvPr id="36874" name="AutoShape 9"/>
          <p:cNvSpPr>
            <a:spLocks noChangeArrowheads="1"/>
          </p:cNvSpPr>
          <p:nvPr/>
        </p:nvSpPr>
        <p:spPr bwMode="auto">
          <a:xfrm>
            <a:off x="323850" y="979488"/>
            <a:ext cx="8569325" cy="2446337"/>
          </a:xfrm>
          <a:custGeom>
            <a:avLst/>
            <a:gdLst>
              <a:gd name="T0" fmla="*/ 0 w 8569325"/>
              <a:gd name="T1" fmla="*/ 2443415 h 2446654"/>
              <a:gd name="T2" fmla="*/ 8569325 w 8569325"/>
              <a:gd name="T3" fmla="*/ 2443415 h 2446654"/>
              <a:gd name="T4" fmla="*/ 8569325 w 8569325"/>
              <a:gd name="T5" fmla="*/ 0 h 2446654"/>
              <a:gd name="T6" fmla="*/ 0 w 8569325"/>
              <a:gd name="T7" fmla="*/ 0 h 2446654"/>
              <a:gd name="T8" fmla="*/ 0 w 8569325"/>
              <a:gd name="T9" fmla="*/ 2443415 h 2446654"/>
              <a:gd name="T10" fmla="*/ 0 60000 65536"/>
              <a:gd name="T11" fmla="*/ 0 60000 65536"/>
              <a:gd name="T12" fmla="*/ 0 60000 65536"/>
              <a:gd name="T13" fmla="*/ 0 60000 65536"/>
              <a:gd name="T14" fmla="*/ 0 60000 65536"/>
              <a:gd name="T15" fmla="*/ 0 w 8569325"/>
              <a:gd name="T16" fmla="*/ 0 h 2446654"/>
              <a:gd name="T17" fmla="*/ 8569325 w 8569325"/>
              <a:gd name="T18" fmla="*/ 2446654 h 2446654"/>
            </a:gdLst>
            <a:ahLst/>
            <a:cxnLst>
              <a:cxn ang="T10">
                <a:pos x="T0" y="T1"/>
              </a:cxn>
              <a:cxn ang="T11">
                <a:pos x="T2" y="T3"/>
              </a:cxn>
              <a:cxn ang="T12">
                <a:pos x="T4" y="T5"/>
              </a:cxn>
              <a:cxn ang="T13">
                <a:pos x="T6" y="T7"/>
              </a:cxn>
              <a:cxn ang="T14">
                <a:pos x="T8" y="T9"/>
              </a:cxn>
            </a:cxnLst>
            <a:rect l="T15" t="T16" r="T17" b="T18"/>
            <a:pathLst>
              <a:path w="8569325" h="2446654">
                <a:moveTo>
                  <a:pt x="0" y="2446274"/>
                </a:moveTo>
                <a:lnTo>
                  <a:pt x="8569325" y="2446274"/>
                </a:lnTo>
                <a:lnTo>
                  <a:pt x="8569325" y="0"/>
                </a:lnTo>
                <a:lnTo>
                  <a:pt x="0" y="0"/>
                </a:lnTo>
                <a:lnTo>
                  <a:pt x="0" y="2446274"/>
                </a:lnTo>
                <a:close/>
              </a:path>
            </a:pathLst>
          </a:custGeom>
          <a:noFill/>
          <a:ln w="9360" cap="sq">
            <a:solidFill>
              <a:srgbClr val="0000CC"/>
            </a:solidFill>
            <a:round/>
            <a:headEnd/>
            <a:tailEnd/>
          </a:ln>
        </p:spPr>
        <p:txBody>
          <a:bodyPr wrap="none" anchor="ctr"/>
          <a:lstStyle/>
          <a:p>
            <a:endParaRPr lang="en-US"/>
          </a:p>
        </p:txBody>
      </p:sp>
      <p:sp>
        <p:nvSpPr>
          <p:cNvPr id="36875" name="Text Box 10"/>
          <p:cNvSpPr txBox="1">
            <a:spLocks noChangeArrowheads="1"/>
          </p:cNvSpPr>
          <p:nvPr/>
        </p:nvSpPr>
        <p:spPr bwMode="auto">
          <a:xfrm>
            <a:off x="403225" y="1016000"/>
            <a:ext cx="8412163" cy="2346325"/>
          </a:xfrm>
          <a:prstGeom prst="rect">
            <a:avLst/>
          </a:prstGeom>
          <a:noFill/>
          <a:ln w="9525">
            <a:noFill/>
            <a:round/>
            <a:headEnd/>
            <a:tailEnd/>
          </a:ln>
        </p:spPr>
        <p:txBody>
          <a:bodyPr lIns="0" tIns="0" rIns="0" bIns="0">
            <a:spAutoFit/>
          </a:bodyPr>
          <a:lstStyle/>
          <a:p>
            <a:pPr marL="463550" indent="-457200" algn="just">
              <a:buClr>
                <a:srgbClr val="000066"/>
              </a:buClr>
              <a:buFont typeface="Times New Roman" pitchFamily="18" charset="0"/>
              <a:buAutoNum type="arabicPeriod" startAt="13"/>
              <a:tabLst>
                <a:tab pos="463550" algn="l"/>
                <a:tab pos="920750" algn="l"/>
                <a:tab pos="1377950" algn="l"/>
                <a:tab pos="1835150" algn="l"/>
                <a:tab pos="2292350" algn="l"/>
                <a:tab pos="2749550" algn="l"/>
                <a:tab pos="3206750" algn="l"/>
                <a:tab pos="3663950" algn="l"/>
                <a:tab pos="4121150" algn="l"/>
                <a:tab pos="4578350" algn="l"/>
                <a:tab pos="5035550" algn="l"/>
                <a:tab pos="5492750" algn="l"/>
                <a:tab pos="5949950" algn="l"/>
                <a:tab pos="6407150" algn="l"/>
                <a:tab pos="6864350" algn="l"/>
                <a:tab pos="7321550" algn="l"/>
                <a:tab pos="7778750" algn="l"/>
                <a:tab pos="8235950" algn="l"/>
                <a:tab pos="8693150" algn="l"/>
                <a:tab pos="9150350" algn="l"/>
                <a:tab pos="9607550" algn="l"/>
              </a:tabLst>
            </a:pPr>
            <a:r>
              <a:rPr lang="en-US" sz="2200">
                <a:solidFill>
                  <a:srgbClr val="000066"/>
                </a:solidFill>
                <a:latin typeface="Times New Roman" pitchFamily="18" charset="0"/>
                <a:cs typeface="Times New Roman" pitchFamily="18" charset="0"/>
              </a:rPr>
              <a:t>Access is provided to a </a:t>
            </a:r>
            <a:r>
              <a:rPr lang="en-US" sz="2200" u="sng">
                <a:solidFill>
                  <a:srgbClr val="000066"/>
                </a:solidFill>
                <a:latin typeface="Times New Roman" pitchFamily="18" charset="0"/>
                <a:cs typeface="Times New Roman" pitchFamily="18" charset="0"/>
              </a:rPr>
              <a:t>variety of data sources</a:t>
            </a:r>
            <a:r>
              <a:rPr lang="en-US" sz="2200">
                <a:solidFill>
                  <a:srgbClr val="000066"/>
                </a:solidFill>
                <a:latin typeface="Times New Roman" pitchFamily="18" charset="0"/>
                <a:cs typeface="Times New Roman" pitchFamily="18" charset="0"/>
              </a:rPr>
              <a:t>, </a:t>
            </a:r>
            <a:r>
              <a:rPr lang="en-US" sz="2200" u="sng">
                <a:solidFill>
                  <a:srgbClr val="000066"/>
                </a:solidFill>
                <a:latin typeface="Times New Roman" pitchFamily="18" charset="0"/>
                <a:cs typeface="Times New Roman" pitchFamily="18" charset="0"/>
              </a:rPr>
              <a:t>formats </a:t>
            </a:r>
            <a:r>
              <a:rPr lang="en-US" sz="2200">
                <a:solidFill>
                  <a:srgbClr val="000066"/>
                </a:solidFill>
                <a:latin typeface="Times New Roman" pitchFamily="18" charset="0"/>
                <a:cs typeface="Times New Roman" pitchFamily="18" charset="0"/>
              </a:rPr>
              <a:t>and </a:t>
            </a:r>
            <a:r>
              <a:rPr lang="en-US" sz="2200" u="sng">
                <a:solidFill>
                  <a:srgbClr val="000066"/>
                </a:solidFill>
                <a:latin typeface="Times New Roman" pitchFamily="18" charset="0"/>
                <a:cs typeface="Times New Roman" pitchFamily="18" charset="0"/>
              </a:rPr>
              <a:t>types</a:t>
            </a:r>
            <a:r>
              <a:rPr lang="en-US" sz="2200">
                <a:solidFill>
                  <a:srgbClr val="000066"/>
                </a:solidFill>
                <a:latin typeface="Times New Roman" pitchFamily="18" charset="0"/>
                <a:cs typeface="Times New Roman" pitchFamily="18" charset="0"/>
              </a:rPr>
              <a:t>,  including GIS, multimedia and object oriented.</a:t>
            </a:r>
          </a:p>
          <a:p>
            <a:pPr marL="463550" indent="-457200" algn="just">
              <a:buClr>
                <a:srgbClr val="000066"/>
              </a:buClr>
              <a:buFont typeface="Times New Roman" pitchFamily="18" charset="0"/>
              <a:buAutoNum type="arabicPeriod" startAt="13"/>
              <a:tabLst>
                <a:tab pos="463550" algn="l"/>
                <a:tab pos="920750" algn="l"/>
                <a:tab pos="1377950" algn="l"/>
                <a:tab pos="1835150" algn="l"/>
                <a:tab pos="2292350" algn="l"/>
                <a:tab pos="2749550" algn="l"/>
                <a:tab pos="3206750" algn="l"/>
                <a:tab pos="3663950" algn="l"/>
                <a:tab pos="4121150" algn="l"/>
                <a:tab pos="4578350" algn="l"/>
                <a:tab pos="5035550" algn="l"/>
                <a:tab pos="5492750" algn="l"/>
                <a:tab pos="5949950" algn="l"/>
                <a:tab pos="6407150" algn="l"/>
                <a:tab pos="6864350" algn="l"/>
                <a:tab pos="7321550" algn="l"/>
                <a:tab pos="7778750" algn="l"/>
                <a:tab pos="8235950" algn="l"/>
                <a:tab pos="8693150" algn="l"/>
                <a:tab pos="9150350" algn="l"/>
                <a:tab pos="9607550" algn="l"/>
              </a:tabLst>
            </a:pPr>
            <a:r>
              <a:rPr lang="en-US" sz="2200">
                <a:solidFill>
                  <a:srgbClr val="000066"/>
                </a:solidFill>
                <a:latin typeface="Times New Roman" pitchFamily="18" charset="0"/>
                <a:cs typeface="Times New Roman" pitchFamily="18" charset="0"/>
              </a:rPr>
              <a:t>Can be employed as a </a:t>
            </a:r>
            <a:r>
              <a:rPr lang="en-US" sz="2200" u="sng">
                <a:solidFill>
                  <a:srgbClr val="000066"/>
                </a:solidFill>
                <a:latin typeface="Times New Roman" pitchFamily="18" charset="0"/>
                <a:cs typeface="Times New Roman" pitchFamily="18" charset="0"/>
              </a:rPr>
              <a:t>standalone </a:t>
            </a:r>
            <a:r>
              <a:rPr lang="en-US" sz="2200">
                <a:solidFill>
                  <a:srgbClr val="000066"/>
                </a:solidFill>
                <a:latin typeface="Times New Roman" pitchFamily="18" charset="0"/>
                <a:cs typeface="Times New Roman" pitchFamily="18" charset="0"/>
              </a:rPr>
              <a:t>tool used by an individual decision  maker in one location or distributed throughout </a:t>
            </a:r>
            <a:r>
              <a:rPr lang="en-US" sz="2200" u="sng">
                <a:solidFill>
                  <a:srgbClr val="000066"/>
                </a:solidFill>
                <a:latin typeface="Times New Roman" pitchFamily="18" charset="0"/>
                <a:cs typeface="Times New Roman" pitchFamily="18" charset="0"/>
              </a:rPr>
              <a:t>an organization </a:t>
            </a:r>
            <a:r>
              <a:rPr lang="en-US" sz="2200">
                <a:solidFill>
                  <a:srgbClr val="000066"/>
                </a:solidFill>
                <a:latin typeface="Times New Roman" pitchFamily="18" charset="0"/>
                <a:cs typeface="Times New Roman" pitchFamily="18" charset="0"/>
              </a:rPr>
              <a:t>and in  </a:t>
            </a:r>
            <a:r>
              <a:rPr lang="en-US" sz="2200" u="sng">
                <a:solidFill>
                  <a:srgbClr val="000066"/>
                </a:solidFill>
                <a:latin typeface="Times New Roman" pitchFamily="18" charset="0"/>
                <a:cs typeface="Times New Roman" pitchFamily="18" charset="0"/>
              </a:rPr>
              <a:t>several organizations </a:t>
            </a:r>
            <a:r>
              <a:rPr lang="en-US" sz="2200">
                <a:solidFill>
                  <a:srgbClr val="000066"/>
                </a:solidFill>
                <a:latin typeface="Times New Roman" pitchFamily="18" charset="0"/>
                <a:cs typeface="Times New Roman" pitchFamily="18" charset="0"/>
              </a:rPr>
              <a:t>along the supply chain. It can be </a:t>
            </a:r>
            <a:r>
              <a:rPr lang="en-US" sz="2200" u="sng">
                <a:solidFill>
                  <a:srgbClr val="000066"/>
                </a:solidFill>
                <a:latin typeface="Times New Roman" pitchFamily="18" charset="0"/>
                <a:cs typeface="Times New Roman" pitchFamily="18" charset="0"/>
              </a:rPr>
              <a:t>integrated </a:t>
            </a:r>
            <a:r>
              <a:rPr lang="en-US" sz="2200">
                <a:solidFill>
                  <a:srgbClr val="000066"/>
                </a:solidFill>
                <a:latin typeface="Times New Roman" pitchFamily="18" charset="0"/>
                <a:cs typeface="Times New Roman" pitchFamily="18" charset="0"/>
              </a:rPr>
              <a:t>with  </a:t>
            </a:r>
            <a:r>
              <a:rPr lang="en-US" sz="2200" u="sng">
                <a:solidFill>
                  <a:srgbClr val="000066"/>
                </a:solidFill>
                <a:latin typeface="Times New Roman" pitchFamily="18" charset="0"/>
                <a:cs typeface="Times New Roman" pitchFamily="18" charset="0"/>
              </a:rPr>
              <a:t>other DSS </a:t>
            </a:r>
            <a:r>
              <a:rPr lang="en-US" sz="2200">
                <a:solidFill>
                  <a:srgbClr val="000066"/>
                </a:solidFill>
                <a:latin typeface="Times New Roman" pitchFamily="18" charset="0"/>
                <a:cs typeface="Times New Roman" pitchFamily="18" charset="0"/>
              </a:rPr>
              <a:t>or applications and it can be distributed internally and  externally using networking and Web technologies.</a:t>
            </a:r>
          </a:p>
        </p:txBody>
      </p:sp>
      <p:sp>
        <p:nvSpPr>
          <p:cNvPr id="36876" name="Text Box 11"/>
          <p:cNvSpPr txBox="1">
            <a:spLocks noChangeArrowheads="1"/>
          </p:cNvSpPr>
          <p:nvPr/>
        </p:nvSpPr>
        <p:spPr bwMode="auto">
          <a:xfrm>
            <a:off x="323850" y="4210050"/>
            <a:ext cx="8569325" cy="1216025"/>
          </a:xfrm>
          <a:prstGeom prst="rect">
            <a:avLst/>
          </a:prstGeom>
          <a:solidFill>
            <a:srgbClr val="FFFFA0"/>
          </a:solidFill>
          <a:ln w="9360" cap="sq">
            <a:solidFill>
              <a:srgbClr val="0000CC"/>
            </a:solidFill>
            <a:miter lim="800000"/>
            <a:headEnd/>
            <a:tailEnd/>
          </a:ln>
        </p:spPr>
        <p:txBody>
          <a:bodyPr lIns="0" tIns="21600" rIns="0" bIns="0">
            <a:spAutoFit/>
          </a:bodyPr>
          <a:lstStyle/>
          <a:p>
            <a:pPr marL="85725" indent="339725" algn="just">
              <a:lnSpc>
                <a:spcPts val="3125"/>
              </a:lnSpc>
              <a:spcBef>
                <a:spcPts val="175"/>
              </a:spcBef>
              <a:buClrTx/>
              <a:buFontTx/>
              <a:buNone/>
              <a:tabLst>
                <a:tab pos="85725"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sz="2200">
                <a:solidFill>
                  <a:srgbClr val="000066"/>
                </a:solidFill>
                <a:latin typeface="Times New Roman" pitchFamily="18" charset="0"/>
                <a:cs typeface="Times New Roman" pitchFamily="18" charset="0"/>
              </a:rPr>
              <a:t>These key DSS </a:t>
            </a:r>
            <a:r>
              <a:rPr lang="en-US" sz="2200" i="1" u="sng">
                <a:solidFill>
                  <a:srgbClr val="000066"/>
                </a:solidFill>
                <a:latin typeface="Times New Roman" pitchFamily="18" charset="0"/>
                <a:cs typeface="Times New Roman" pitchFamily="18" charset="0"/>
              </a:rPr>
              <a:t>Characteristics and Capabilities </a:t>
            </a:r>
            <a:r>
              <a:rPr lang="en-US" sz="2200">
                <a:solidFill>
                  <a:srgbClr val="000066"/>
                </a:solidFill>
                <a:latin typeface="Times New Roman" pitchFamily="18" charset="0"/>
                <a:cs typeface="Times New Roman" pitchFamily="18" charset="0"/>
              </a:rPr>
              <a:t>allow decision makers  to </a:t>
            </a:r>
            <a:r>
              <a:rPr lang="en-US" sz="2200" u="sng">
                <a:solidFill>
                  <a:srgbClr val="000066"/>
                </a:solidFill>
                <a:latin typeface="Times New Roman" pitchFamily="18" charset="0"/>
                <a:cs typeface="Times New Roman" pitchFamily="18" charset="0"/>
              </a:rPr>
              <a:t>make better</a:t>
            </a:r>
            <a:r>
              <a:rPr lang="en-US" sz="2200">
                <a:solidFill>
                  <a:srgbClr val="000066"/>
                </a:solidFill>
                <a:latin typeface="Times New Roman" pitchFamily="18" charset="0"/>
                <a:cs typeface="Times New Roman" pitchFamily="18" charset="0"/>
              </a:rPr>
              <a:t>, more </a:t>
            </a:r>
            <a:r>
              <a:rPr lang="en-US" sz="2200" u="sng">
                <a:solidFill>
                  <a:srgbClr val="000066"/>
                </a:solidFill>
                <a:latin typeface="Times New Roman" pitchFamily="18" charset="0"/>
                <a:cs typeface="Times New Roman" pitchFamily="18" charset="0"/>
              </a:rPr>
              <a:t>consistent decision </a:t>
            </a:r>
            <a:r>
              <a:rPr lang="en-US" sz="2200">
                <a:solidFill>
                  <a:srgbClr val="000066"/>
                </a:solidFill>
                <a:latin typeface="Times New Roman" pitchFamily="18" charset="0"/>
                <a:cs typeface="Times New Roman" pitchFamily="18" charset="0"/>
              </a:rPr>
              <a:t>in a </a:t>
            </a:r>
            <a:r>
              <a:rPr lang="en-US" sz="2200" u="sng">
                <a:solidFill>
                  <a:srgbClr val="000066"/>
                </a:solidFill>
                <a:latin typeface="Times New Roman" pitchFamily="18" charset="0"/>
                <a:cs typeface="Times New Roman" pitchFamily="18" charset="0"/>
              </a:rPr>
              <a:t>timely manner </a:t>
            </a:r>
            <a:r>
              <a:rPr lang="en-US" sz="2200">
                <a:solidFill>
                  <a:srgbClr val="000066"/>
                </a:solidFill>
                <a:latin typeface="Times New Roman" pitchFamily="18" charset="0"/>
                <a:cs typeface="Times New Roman" pitchFamily="18" charset="0"/>
              </a:rPr>
              <a:t>and they are  provided by the major DSS components.</a:t>
            </a: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4" name="Rectangle 13"/>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DSS as an Umbrella Term</a:t>
            </a:r>
          </a:p>
        </p:txBody>
      </p:sp>
      <p:sp>
        <p:nvSpPr>
          <p:cNvPr id="40962" name="Text Box 2"/>
          <p:cNvSpPr txBox="1">
            <a:spLocks noChangeArrowheads="1"/>
          </p:cNvSpPr>
          <p:nvPr/>
        </p:nvSpPr>
        <p:spPr bwMode="auto">
          <a:xfrm>
            <a:off x="533400" y="1600200"/>
            <a:ext cx="8001000" cy="4800600"/>
          </a:xfrm>
          <a:prstGeom prst="rect">
            <a:avLst/>
          </a:prstGeom>
          <a:noFill/>
          <a:ln w="9525" cap="flat">
            <a:noFill/>
            <a:round/>
            <a:headEnd/>
            <a:tailEnd/>
          </a:ln>
          <a:effectLst/>
        </p:spPr>
        <p:txBody>
          <a:bodyPr lIns="90000" tIns="46800" rIns="90000" bIns="46800"/>
          <a:lstStyle/>
          <a:p>
            <a:pPr marL="336550" indent="-336550">
              <a:lnSpc>
                <a:spcPct val="80000"/>
              </a:lnSpc>
              <a:spcBef>
                <a:spcPts val="55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200" dirty="0">
                <a:solidFill>
                  <a:srgbClr val="000000"/>
                </a:solidFill>
                <a:latin typeface="Times New Roman" pitchFamily="16" charset="0"/>
              </a:rPr>
              <a:t>The term DSS can be used as an umbrella term to describe </a:t>
            </a:r>
            <a:r>
              <a:rPr lang="en-US" sz="2200" b="1" dirty="0">
                <a:solidFill>
                  <a:srgbClr val="000000"/>
                </a:solidFill>
                <a:latin typeface="Times New Roman" pitchFamily="16" charset="0"/>
              </a:rPr>
              <a:t>any computerized system that supports decision making </a:t>
            </a:r>
            <a:r>
              <a:rPr lang="en-US" sz="2200" dirty="0">
                <a:solidFill>
                  <a:srgbClr val="000000"/>
                </a:solidFill>
                <a:latin typeface="Times New Roman" pitchFamily="16" charset="0"/>
              </a:rPr>
              <a:t>in an organization </a:t>
            </a:r>
          </a:p>
          <a:p>
            <a:pPr marL="338138" indent="-336550">
              <a:lnSpc>
                <a:spcPct val="80000"/>
              </a:lnSpc>
              <a:spcBef>
                <a:spcPts val="55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200" b="1" dirty="0">
              <a:solidFill>
                <a:srgbClr val="000000"/>
              </a:solidFill>
              <a:latin typeface="Times New Roman" pitchFamily="16" charset="0"/>
            </a:endParaRPr>
          </a:p>
          <a:p>
            <a:pPr marL="736600" lvl="1" indent="-279400">
              <a:lnSpc>
                <a:spcPct val="80000"/>
              </a:lnSpc>
              <a:spcBef>
                <a:spcPts val="550"/>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200" dirty="0">
                <a:solidFill>
                  <a:srgbClr val="000000"/>
                </a:solidFill>
                <a:latin typeface="Tahoma" pitchFamily="32" charset="0"/>
              </a:rPr>
              <a:t>E.g. A decision support system specific to an organizational function (marketing, finance, accounting, manufacturing, planning, etc.)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DSS as a Specific Application </a:t>
            </a:r>
          </a:p>
        </p:txBody>
      </p:sp>
      <p:sp>
        <p:nvSpPr>
          <p:cNvPr id="40963" name="Text Box 2"/>
          <p:cNvSpPr txBox="1">
            <a:spLocks noChangeArrowheads="1"/>
          </p:cNvSpPr>
          <p:nvPr/>
        </p:nvSpPr>
        <p:spPr bwMode="auto">
          <a:xfrm>
            <a:off x="457200" y="1447800"/>
            <a:ext cx="8497888" cy="4800600"/>
          </a:xfrm>
          <a:prstGeom prst="rect">
            <a:avLst/>
          </a:prstGeom>
          <a:noFill/>
          <a:ln w="9525">
            <a:noFill/>
            <a:round/>
            <a:headEnd/>
            <a:tailEnd/>
          </a:ln>
        </p:spPr>
        <p:txBody>
          <a:bodyPr lIns="90000" tIns="46800" rIns="90000" bIns="46800"/>
          <a:lstStyle/>
          <a:p>
            <a:pPr marL="336550" indent="-336550">
              <a:lnSpc>
                <a:spcPct val="80000"/>
              </a:lnSpc>
              <a:spcBef>
                <a:spcPts val="55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b="1" dirty="0">
                <a:solidFill>
                  <a:srgbClr val="000000"/>
                </a:solidFill>
                <a:latin typeface="Times New Roman" pitchFamily="18" charset="0"/>
              </a:rPr>
              <a:t>In a narrow sense DSS refers to a process for building customized applications for unstructured or semi-structured problems</a:t>
            </a:r>
          </a:p>
          <a:p>
            <a:pPr marL="336550" indent="-336550">
              <a:lnSpc>
                <a:spcPct val="80000"/>
              </a:lnSpc>
              <a:spcBef>
                <a:spcPts val="55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b="1" dirty="0">
                <a:solidFill>
                  <a:srgbClr val="000000"/>
                </a:solidFill>
                <a:latin typeface="Times New Roman" pitchFamily="18" charset="0"/>
              </a:rPr>
              <a:t>Components of the </a:t>
            </a:r>
            <a:r>
              <a:rPr lang="en-US" sz="2200" b="1" dirty="0">
                <a:solidFill>
                  <a:srgbClr val="FF3300"/>
                </a:solidFill>
                <a:latin typeface="Times New Roman" pitchFamily="18" charset="0"/>
              </a:rPr>
              <a:t>DSS Architecture</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Data, Model, Knowledge/Intelligence, User Interface (API and/or user interface)</a:t>
            </a:r>
          </a:p>
          <a:p>
            <a:pPr marL="736600" lvl="1" indent="-279400">
              <a:lnSpc>
                <a:spcPct val="80000"/>
              </a:lnSpc>
              <a:spcBef>
                <a:spcPts val="55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200" dirty="0">
                <a:solidFill>
                  <a:srgbClr val="000000"/>
                </a:solidFill>
              </a:rPr>
              <a:t>DSS often is created by putting together loosely coupled instances of these components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Typical Architecture</a:t>
            </a:r>
          </a:p>
        </p:txBody>
      </p:sp>
      <p:sp>
        <p:nvSpPr>
          <p:cNvPr id="43011" name="Text Box 2"/>
          <p:cNvSpPr txBox="1">
            <a:spLocks noChangeArrowheads="1"/>
          </p:cNvSpPr>
          <p:nvPr/>
        </p:nvSpPr>
        <p:spPr bwMode="auto">
          <a:xfrm>
            <a:off x="457200" y="1719263"/>
            <a:ext cx="2514600" cy="4910137"/>
          </a:xfrm>
          <a:prstGeom prst="rect">
            <a:avLst/>
          </a:prstGeom>
          <a:noFill/>
          <a:ln w="9525">
            <a:noFill/>
            <a:round/>
            <a:headEnd/>
            <a:tailEnd/>
          </a:ln>
        </p:spPr>
        <p:txBody>
          <a:bodyPr lIns="90000" tIns="46800" rIns="90000" bIns="46800"/>
          <a:lstStyle/>
          <a:p>
            <a:pPr marL="336550" indent="-336550">
              <a:lnSpc>
                <a:spcPct val="80000"/>
              </a:lnSpc>
              <a:spcBef>
                <a:spcPts val="425"/>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700" b="1">
                <a:solidFill>
                  <a:srgbClr val="000000"/>
                </a:solidFill>
                <a:latin typeface="Times New Roman" pitchFamily="18" charset="0"/>
              </a:rPr>
              <a:t>TPS: transaction processing system</a:t>
            </a:r>
          </a:p>
          <a:p>
            <a:pPr marL="336550" indent="-336550">
              <a:lnSpc>
                <a:spcPct val="80000"/>
              </a:lnSpc>
              <a:spcBef>
                <a:spcPts val="425"/>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700" b="1">
                <a:solidFill>
                  <a:srgbClr val="000000"/>
                </a:solidFill>
                <a:latin typeface="Times New Roman" pitchFamily="18" charset="0"/>
              </a:rPr>
              <a:t>MODEL: representation of a problem</a:t>
            </a:r>
          </a:p>
          <a:p>
            <a:pPr marL="336550" indent="-336550">
              <a:lnSpc>
                <a:spcPct val="80000"/>
              </a:lnSpc>
              <a:spcBef>
                <a:spcPts val="425"/>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700" b="1">
                <a:solidFill>
                  <a:srgbClr val="000000"/>
                </a:solidFill>
                <a:latin typeface="Times New Roman" pitchFamily="18" charset="0"/>
              </a:rPr>
              <a:t>OLAP: on-line analytical processing</a:t>
            </a:r>
          </a:p>
          <a:p>
            <a:pPr marL="336550" indent="-336550">
              <a:lnSpc>
                <a:spcPct val="80000"/>
              </a:lnSpc>
              <a:spcBef>
                <a:spcPts val="425"/>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700" b="1">
                <a:solidFill>
                  <a:srgbClr val="000000"/>
                </a:solidFill>
                <a:latin typeface="Times New Roman" pitchFamily="18" charset="0"/>
              </a:rPr>
              <a:t>USER INTERFACE: how user enters problem &amp; receives answers</a:t>
            </a:r>
          </a:p>
          <a:p>
            <a:pPr marL="336550" indent="-336550">
              <a:lnSpc>
                <a:spcPct val="80000"/>
              </a:lnSpc>
              <a:spcBef>
                <a:spcPts val="425"/>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700" b="1">
                <a:solidFill>
                  <a:srgbClr val="000000"/>
                </a:solidFill>
                <a:latin typeface="Times New Roman" pitchFamily="18" charset="0"/>
              </a:rPr>
              <a:t>DSS DATABASE: current data from applications or groups</a:t>
            </a:r>
          </a:p>
          <a:p>
            <a:pPr marL="336550" indent="-336550">
              <a:lnSpc>
                <a:spcPct val="80000"/>
              </a:lnSpc>
              <a:spcBef>
                <a:spcPts val="425"/>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1700" b="1">
                <a:solidFill>
                  <a:srgbClr val="000000"/>
                </a:solidFill>
                <a:latin typeface="Times New Roman" pitchFamily="18" charset="0"/>
              </a:rPr>
              <a:t>DATA MINING: technology for finding relationships in large data bases for prediction</a:t>
            </a:r>
          </a:p>
        </p:txBody>
      </p:sp>
      <p:grpSp>
        <p:nvGrpSpPr>
          <p:cNvPr id="2" name="Group 3"/>
          <p:cNvGrpSpPr>
            <a:grpSpLocks/>
          </p:cNvGrpSpPr>
          <p:nvPr/>
        </p:nvGrpSpPr>
        <p:grpSpPr bwMode="auto">
          <a:xfrm>
            <a:off x="3048000" y="1676400"/>
            <a:ext cx="5861050" cy="4706938"/>
            <a:chOff x="1920" y="1056"/>
            <a:chExt cx="3692" cy="2965"/>
          </a:xfrm>
        </p:grpSpPr>
        <p:sp>
          <p:nvSpPr>
            <p:cNvPr id="43013" name="Rectangle 4"/>
            <p:cNvSpPr>
              <a:spLocks noChangeArrowheads="1"/>
            </p:cNvSpPr>
            <p:nvPr/>
          </p:nvSpPr>
          <p:spPr bwMode="auto">
            <a:xfrm>
              <a:off x="1920" y="1056"/>
              <a:ext cx="3692" cy="2965"/>
            </a:xfrm>
            <a:prstGeom prst="rect">
              <a:avLst/>
            </a:prstGeom>
            <a:noFill/>
            <a:ln w="9525">
              <a:noFill/>
              <a:round/>
              <a:headEnd/>
              <a:tailEnd/>
            </a:ln>
          </p:spPr>
          <p:txBody>
            <a:bodyPr wrap="none" anchor="ctr"/>
            <a:lstStyle/>
            <a:p>
              <a:endParaRPr lang="en-US"/>
            </a:p>
          </p:txBody>
        </p:sp>
        <p:sp>
          <p:nvSpPr>
            <p:cNvPr id="43014" name="Rectangle 5"/>
            <p:cNvSpPr>
              <a:spLocks noChangeArrowheads="1"/>
            </p:cNvSpPr>
            <p:nvPr/>
          </p:nvSpPr>
          <p:spPr bwMode="auto">
            <a:xfrm>
              <a:off x="2460" y="2882"/>
              <a:ext cx="13" cy="907"/>
            </a:xfrm>
            <a:prstGeom prst="rect">
              <a:avLst/>
            </a:prstGeom>
            <a:solidFill>
              <a:srgbClr val="000000"/>
            </a:solidFill>
            <a:ln w="9525">
              <a:noFill/>
              <a:round/>
              <a:headEnd/>
              <a:tailEnd/>
            </a:ln>
          </p:spPr>
          <p:txBody>
            <a:bodyPr wrap="none" anchor="ctr"/>
            <a:lstStyle/>
            <a:p>
              <a:endParaRPr lang="en-US"/>
            </a:p>
          </p:txBody>
        </p:sp>
        <p:sp>
          <p:nvSpPr>
            <p:cNvPr id="43015" name="Rectangle 6"/>
            <p:cNvSpPr>
              <a:spLocks noChangeArrowheads="1"/>
            </p:cNvSpPr>
            <p:nvPr/>
          </p:nvSpPr>
          <p:spPr bwMode="auto">
            <a:xfrm>
              <a:off x="2651" y="2873"/>
              <a:ext cx="1090" cy="14"/>
            </a:xfrm>
            <a:prstGeom prst="rect">
              <a:avLst/>
            </a:prstGeom>
            <a:solidFill>
              <a:srgbClr val="000000"/>
            </a:solidFill>
            <a:ln w="9525">
              <a:noFill/>
              <a:round/>
              <a:headEnd/>
              <a:tailEnd/>
            </a:ln>
          </p:spPr>
          <p:txBody>
            <a:bodyPr wrap="none" anchor="ctr"/>
            <a:lstStyle/>
            <a:p>
              <a:endParaRPr lang="en-US"/>
            </a:p>
          </p:txBody>
        </p:sp>
        <p:sp>
          <p:nvSpPr>
            <p:cNvPr id="43016" name="Rectangle 7"/>
            <p:cNvSpPr>
              <a:spLocks noChangeArrowheads="1"/>
            </p:cNvSpPr>
            <p:nvPr/>
          </p:nvSpPr>
          <p:spPr bwMode="auto">
            <a:xfrm>
              <a:off x="3737" y="1744"/>
              <a:ext cx="13" cy="815"/>
            </a:xfrm>
            <a:prstGeom prst="rect">
              <a:avLst/>
            </a:prstGeom>
            <a:solidFill>
              <a:srgbClr val="000000"/>
            </a:solidFill>
            <a:ln w="9525">
              <a:noFill/>
              <a:round/>
              <a:headEnd/>
              <a:tailEnd/>
            </a:ln>
          </p:spPr>
          <p:txBody>
            <a:bodyPr wrap="none" anchor="ctr"/>
            <a:lstStyle/>
            <a:p>
              <a:endParaRPr lang="en-US"/>
            </a:p>
          </p:txBody>
        </p:sp>
        <p:sp>
          <p:nvSpPr>
            <p:cNvPr id="43017" name="Rectangle 8"/>
            <p:cNvSpPr>
              <a:spLocks noChangeArrowheads="1"/>
            </p:cNvSpPr>
            <p:nvPr/>
          </p:nvSpPr>
          <p:spPr bwMode="auto">
            <a:xfrm>
              <a:off x="2651" y="1508"/>
              <a:ext cx="2321" cy="13"/>
            </a:xfrm>
            <a:prstGeom prst="rect">
              <a:avLst/>
            </a:prstGeom>
            <a:solidFill>
              <a:srgbClr val="000000"/>
            </a:solidFill>
            <a:ln w="9525">
              <a:noFill/>
              <a:round/>
              <a:headEnd/>
              <a:tailEnd/>
            </a:ln>
          </p:spPr>
          <p:txBody>
            <a:bodyPr wrap="none" anchor="ctr"/>
            <a:lstStyle/>
            <a:p>
              <a:endParaRPr lang="en-US"/>
            </a:p>
          </p:txBody>
        </p:sp>
        <p:sp>
          <p:nvSpPr>
            <p:cNvPr id="43018" name="Rectangle 9"/>
            <p:cNvSpPr>
              <a:spLocks noChangeArrowheads="1"/>
            </p:cNvSpPr>
            <p:nvPr/>
          </p:nvSpPr>
          <p:spPr bwMode="auto">
            <a:xfrm>
              <a:off x="2059" y="1220"/>
              <a:ext cx="863" cy="589"/>
            </a:xfrm>
            <a:prstGeom prst="rect">
              <a:avLst/>
            </a:prstGeom>
            <a:solidFill>
              <a:srgbClr val="FF9933"/>
            </a:solidFill>
            <a:ln w="9360" cap="sq">
              <a:solidFill>
                <a:srgbClr val="000000"/>
              </a:solidFill>
              <a:miter lim="800000"/>
              <a:headEnd/>
              <a:tailEnd/>
            </a:ln>
          </p:spPr>
          <p:txBody>
            <a:bodyPr wrap="none" anchor="ctr"/>
            <a:lstStyle/>
            <a:p>
              <a:endParaRPr lang="en-US"/>
            </a:p>
          </p:txBody>
        </p:sp>
        <p:sp>
          <p:nvSpPr>
            <p:cNvPr id="43019" name="Rectangle 10"/>
            <p:cNvSpPr>
              <a:spLocks noChangeArrowheads="1"/>
            </p:cNvSpPr>
            <p:nvPr/>
          </p:nvSpPr>
          <p:spPr bwMode="auto">
            <a:xfrm>
              <a:off x="1922" y="1406"/>
              <a:ext cx="1136" cy="216"/>
            </a:xfrm>
            <a:prstGeom prst="rect">
              <a:avLst/>
            </a:prstGeom>
            <a:noFill/>
            <a:ln w="9525">
              <a:noFill/>
              <a:round/>
              <a:headEnd/>
              <a:tailEnd/>
            </a:ln>
          </p:spPr>
          <p:txBody>
            <a:bodyPr wrap="none" anchor="ctr"/>
            <a:lstStyle/>
            <a:p>
              <a:endParaRPr lang="en-US"/>
            </a:p>
          </p:txBody>
        </p:sp>
        <p:sp>
          <p:nvSpPr>
            <p:cNvPr id="43020" name="Rectangle 11"/>
            <p:cNvSpPr>
              <a:spLocks noChangeArrowheads="1"/>
            </p:cNvSpPr>
            <p:nvPr/>
          </p:nvSpPr>
          <p:spPr bwMode="auto">
            <a:xfrm>
              <a:off x="2359" y="1439"/>
              <a:ext cx="290"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TPS</a:t>
              </a:r>
            </a:p>
          </p:txBody>
        </p:sp>
        <p:sp>
          <p:nvSpPr>
            <p:cNvPr id="43021" name="Rectangle 12"/>
            <p:cNvSpPr>
              <a:spLocks noChangeArrowheads="1"/>
            </p:cNvSpPr>
            <p:nvPr/>
          </p:nvSpPr>
          <p:spPr bwMode="auto">
            <a:xfrm>
              <a:off x="4611" y="1197"/>
              <a:ext cx="863" cy="589"/>
            </a:xfrm>
            <a:prstGeom prst="rect">
              <a:avLst/>
            </a:prstGeom>
            <a:solidFill>
              <a:srgbClr val="FF9933"/>
            </a:solidFill>
            <a:ln w="9360" cap="sq">
              <a:solidFill>
                <a:srgbClr val="000000"/>
              </a:solidFill>
              <a:miter lim="800000"/>
              <a:headEnd/>
              <a:tailEnd/>
            </a:ln>
          </p:spPr>
          <p:txBody>
            <a:bodyPr wrap="none" anchor="ctr"/>
            <a:lstStyle/>
            <a:p>
              <a:endParaRPr lang="en-US"/>
            </a:p>
          </p:txBody>
        </p:sp>
        <p:sp>
          <p:nvSpPr>
            <p:cNvPr id="43022" name="Rectangle 13"/>
            <p:cNvSpPr>
              <a:spLocks noChangeArrowheads="1"/>
            </p:cNvSpPr>
            <p:nvPr/>
          </p:nvSpPr>
          <p:spPr bwMode="auto">
            <a:xfrm>
              <a:off x="4475" y="1302"/>
              <a:ext cx="1136" cy="380"/>
            </a:xfrm>
            <a:prstGeom prst="rect">
              <a:avLst/>
            </a:prstGeom>
            <a:noFill/>
            <a:ln w="9525">
              <a:noFill/>
              <a:round/>
              <a:headEnd/>
              <a:tailEnd/>
            </a:ln>
          </p:spPr>
          <p:txBody>
            <a:bodyPr wrap="none" anchor="ctr"/>
            <a:lstStyle/>
            <a:p>
              <a:endParaRPr lang="en-US"/>
            </a:p>
          </p:txBody>
        </p:sp>
        <p:sp>
          <p:nvSpPr>
            <p:cNvPr id="43023" name="Rectangle 14"/>
            <p:cNvSpPr>
              <a:spLocks noChangeArrowheads="1"/>
            </p:cNvSpPr>
            <p:nvPr/>
          </p:nvSpPr>
          <p:spPr bwMode="auto">
            <a:xfrm>
              <a:off x="4676" y="1335"/>
              <a:ext cx="794"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EXTERNAL</a:t>
              </a:r>
            </a:p>
          </p:txBody>
        </p:sp>
        <p:sp>
          <p:nvSpPr>
            <p:cNvPr id="43024" name="Rectangle 15"/>
            <p:cNvSpPr>
              <a:spLocks noChangeArrowheads="1"/>
            </p:cNvSpPr>
            <p:nvPr/>
          </p:nvSpPr>
          <p:spPr bwMode="auto">
            <a:xfrm>
              <a:off x="4854" y="1499"/>
              <a:ext cx="394"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DATA</a:t>
              </a:r>
            </a:p>
          </p:txBody>
        </p:sp>
        <p:grpSp>
          <p:nvGrpSpPr>
            <p:cNvPr id="3" name="Group 16"/>
            <p:cNvGrpSpPr>
              <a:grpSpLocks/>
            </p:cNvGrpSpPr>
            <p:nvPr/>
          </p:nvGrpSpPr>
          <p:grpSpPr bwMode="auto">
            <a:xfrm>
              <a:off x="3358" y="1061"/>
              <a:ext cx="816" cy="906"/>
              <a:chOff x="3358" y="1061"/>
              <a:chExt cx="816" cy="906"/>
            </a:xfrm>
          </p:grpSpPr>
          <p:sp>
            <p:nvSpPr>
              <p:cNvPr id="43050" name="AutoShape 17"/>
              <p:cNvSpPr>
                <a:spLocks noChangeArrowheads="1"/>
              </p:cNvSpPr>
              <p:nvPr/>
            </p:nvSpPr>
            <p:spPr bwMode="auto">
              <a:xfrm>
                <a:off x="3358" y="1061"/>
                <a:ext cx="816" cy="906"/>
              </a:xfrm>
              <a:custGeom>
                <a:avLst/>
                <a:gdLst>
                  <a:gd name="T0" fmla="*/ 0 w 1640"/>
                  <a:gd name="T1" fmla="*/ 0 h 1822"/>
                  <a:gd name="T2" fmla="*/ 0 w 1640"/>
                  <a:gd name="T3" fmla="*/ 0 h 1822"/>
                  <a:gd name="T4" fmla="*/ 0 w 1640"/>
                  <a:gd name="T5" fmla="*/ 0 h 1822"/>
                  <a:gd name="T6" fmla="*/ 0 w 1640"/>
                  <a:gd name="T7" fmla="*/ 0 h 1822"/>
                  <a:gd name="T8" fmla="*/ 0 w 1640"/>
                  <a:gd name="T9" fmla="*/ 0 h 1822"/>
                  <a:gd name="T10" fmla="*/ 0 w 1640"/>
                  <a:gd name="T11" fmla="*/ 0 h 1822"/>
                  <a:gd name="T12" fmla="*/ 0 w 1640"/>
                  <a:gd name="T13" fmla="*/ 0 h 1822"/>
                  <a:gd name="T14" fmla="*/ 0 w 1640"/>
                  <a:gd name="T15" fmla="*/ 0 h 1822"/>
                  <a:gd name="T16" fmla="*/ 0 w 1640"/>
                  <a:gd name="T17" fmla="*/ 0 h 1822"/>
                  <a:gd name="T18" fmla="*/ 0 w 1640"/>
                  <a:gd name="T19" fmla="*/ 0 h 1822"/>
                  <a:gd name="T20" fmla="*/ 0 w 1640"/>
                  <a:gd name="T21" fmla="*/ 0 h 1822"/>
                  <a:gd name="T22" fmla="*/ 0 w 1640"/>
                  <a:gd name="T23" fmla="*/ 0 h 1822"/>
                  <a:gd name="T24" fmla="*/ 0 w 1640"/>
                  <a:gd name="T25" fmla="*/ 0 h 1822"/>
                  <a:gd name="T26" fmla="*/ 0 w 1640"/>
                  <a:gd name="T27" fmla="*/ 0 h 1822"/>
                  <a:gd name="T28" fmla="*/ 0 w 1640"/>
                  <a:gd name="T29" fmla="*/ 0 h 1822"/>
                  <a:gd name="T30" fmla="*/ 0 w 1640"/>
                  <a:gd name="T31" fmla="*/ 0 h 1822"/>
                  <a:gd name="T32" fmla="*/ 0 w 1640"/>
                  <a:gd name="T33" fmla="*/ 0 h 1822"/>
                  <a:gd name="T34" fmla="*/ 0 w 1640"/>
                  <a:gd name="T35" fmla="*/ 0 h 1822"/>
                  <a:gd name="T36" fmla="*/ 0 w 1640"/>
                  <a:gd name="T37" fmla="*/ 0 h 1822"/>
                  <a:gd name="T38" fmla="*/ 0 w 1640"/>
                  <a:gd name="T39" fmla="*/ 0 h 1822"/>
                  <a:gd name="T40" fmla="*/ 0 w 1640"/>
                  <a:gd name="T41" fmla="*/ 0 h 1822"/>
                  <a:gd name="T42" fmla="*/ 0 w 1640"/>
                  <a:gd name="T43" fmla="*/ 0 h 1822"/>
                  <a:gd name="T44" fmla="*/ 0 w 1640"/>
                  <a:gd name="T45" fmla="*/ 0 h 1822"/>
                  <a:gd name="T46" fmla="*/ 0 w 1640"/>
                  <a:gd name="T47" fmla="*/ 0 h 1822"/>
                  <a:gd name="T48" fmla="*/ 0 w 1640"/>
                  <a:gd name="T49" fmla="*/ 0 h 1822"/>
                  <a:gd name="T50" fmla="*/ 0 w 1640"/>
                  <a:gd name="T51" fmla="*/ 0 h 1822"/>
                  <a:gd name="T52" fmla="*/ 0 w 1640"/>
                  <a:gd name="T53" fmla="*/ 0 h 1822"/>
                  <a:gd name="T54" fmla="*/ 0 w 1640"/>
                  <a:gd name="T55" fmla="*/ 0 h 1822"/>
                  <a:gd name="T56" fmla="*/ 0 w 1640"/>
                  <a:gd name="T57" fmla="*/ 0 h 1822"/>
                  <a:gd name="T58" fmla="*/ 0 w 1640"/>
                  <a:gd name="T59" fmla="*/ 0 h 1822"/>
                  <a:gd name="T60" fmla="*/ 0 w 1640"/>
                  <a:gd name="T61" fmla="*/ 0 h 1822"/>
                  <a:gd name="T62" fmla="*/ 0 w 1640"/>
                  <a:gd name="T63" fmla="*/ 0 h 1822"/>
                  <a:gd name="T64" fmla="*/ 0 w 1640"/>
                  <a:gd name="T65" fmla="*/ 0 h 1822"/>
                  <a:gd name="T66" fmla="*/ 0 w 1640"/>
                  <a:gd name="T67" fmla="*/ 0 h 1822"/>
                  <a:gd name="T68" fmla="*/ 0 w 1640"/>
                  <a:gd name="T69" fmla="*/ 0 h 1822"/>
                  <a:gd name="T70" fmla="*/ 0 w 1640"/>
                  <a:gd name="T71" fmla="*/ 0 h 1822"/>
                  <a:gd name="T72" fmla="*/ 0 w 1640"/>
                  <a:gd name="T73" fmla="*/ 0 h 1822"/>
                  <a:gd name="T74" fmla="*/ 0 w 1640"/>
                  <a:gd name="T75" fmla="*/ 0 h 1822"/>
                  <a:gd name="T76" fmla="*/ 0 w 1640"/>
                  <a:gd name="T77" fmla="*/ 0 h 182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40"/>
                  <a:gd name="T118" fmla="*/ 0 h 1822"/>
                  <a:gd name="T119" fmla="*/ 1640 w 1640"/>
                  <a:gd name="T120" fmla="*/ 1822 h 182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40" h="1822">
                    <a:moveTo>
                      <a:pt x="820" y="0"/>
                    </a:moveTo>
                    <a:lnTo>
                      <a:pt x="736" y="2"/>
                    </a:lnTo>
                    <a:lnTo>
                      <a:pt x="655" y="6"/>
                    </a:lnTo>
                    <a:lnTo>
                      <a:pt x="575" y="14"/>
                    </a:lnTo>
                    <a:lnTo>
                      <a:pt x="501" y="23"/>
                    </a:lnTo>
                    <a:lnTo>
                      <a:pt x="429" y="35"/>
                    </a:lnTo>
                    <a:lnTo>
                      <a:pt x="360" y="50"/>
                    </a:lnTo>
                    <a:lnTo>
                      <a:pt x="298" y="65"/>
                    </a:lnTo>
                    <a:lnTo>
                      <a:pt x="239" y="84"/>
                    </a:lnTo>
                    <a:lnTo>
                      <a:pt x="188" y="105"/>
                    </a:lnTo>
                    <a:lnTo>
                      <a:pt x="140" y="126"/>
                    </a:lnTo>
                    <a:lnTo>
                      <a:pt x="98" y="150"/>
                    </a:lnTo>
                    <a:lnTo>
                      <a:pt x="64" y="175"/>
                    </a:lnTo>
                    <a:lnTo>
                      <a:pt x="36" y="202"/>
                    </a:lnTo>
                    <a:lnTo>
                      <a:pt x="26" y="215"/>
                    </a:lnTo>
                    <a:lnTo>
                      <a:pt x="17" y="228"/>
                    </a:lnTo>
                    <a:lnTo>
                      <a:pt x="9" y="243"/>
                    </a:lnTo>
                    <a:lnTo>
                      <a:pt x="3" y="257"/>
                    </a:lnTo>
                    <a:lnTo>
                      <a:pt x="1" y="272"/>
                    </a:lnTo>
                    <a:lnTo>
                      <a:pt x="0" y="287"/>
                    </a:lnTo>
                    <a:lnTo>
                      <a:pt x="0" y="1535"/>
                    </a:lnTo>
                    <a:lnTo>
                      <a:pt x="1" y="1550"/>
                    </a:lnTo>
                    <a:lnTo>
                      <a:pt x="3" y="1566"/>
                    </a:lnTo>
                    <a:lnTo>
                      <a:pt x="9" y="1579"/>
                    </a:lnTo>
                    <a:lnTo>
                      <a:pt x="17" y="1594"/>
                    </a:lnTo>
                    <a:lnTo>
                      <a:pt x="26" y="1607"/>
                    </a:lnTo>
                    <a:lnTo>
                      <a:pt x="36" y="1621"/>
                    </a:lnTo>
                    <a:lnTo>
                      <a:pt x="64" y="1647"/>
                    </a:lnTo>
                    <a:lnTo>
                      <a:pt x="98" y="1672"/>
                    </a:lnTo>
                    <a:lnTo>
                      <a:pt x="140" y="1697"/>
                    </a:lnTo>
                    <a:lnTo>
                      <a:pt x="188" y="1717"/>
                    </a:lnTo>
                    <a:lnTo>
                      <a:pt x="239" y="1738"/>
                    </a:lnTo>
                    <a:lnTo>
                      <a:pt x="298" y="1757"/>
                    </a:lnTo>
                    <a:lnTo>
                      <a:pt x="360" y="1772"/>
                    </a:lnTo>
                    <a:lnTo>
                      <a:pt x="429" y="1788"/>
                    </a:lnTo>
                    <a:lnTo>
                      <a:pt x="501" y="1799"/>
                    </a:lnTo>
                    <a:lnTo>
                      <a:pt x="575" y="1808"/>
                    </a:lnTo>
                    <a:lnTo>
                      <a:pt x="655" y="1816"/>
                    </a:lnTo>
                    <a:lnTo>
                      <a:pt x="736" y="1820"/>
                    </a:lnTo>
                    <a:lnTo>
                      <a:pt x="820" y="1822"/>
                    </a:lnTo>
                    <a:lnTo>
                      <a:pt x="904" y="1820"/>
                    </a:lnTo>
                    <a:lnTo>
                      <a:pt x="985" y="1816"/>
                    </a:lnTo>
                    <a:lnTo>
                      <a:pt x="1065" y="1808"/>
                    </a:lnTo>
                    <a:lnTo>
                      <a:pt x="1139" y="1799"/>
                    </a:lnTo>
                    <a:lnTo>
                      <a:pt x="1211" y="1788"/>
                    </a:lnTo>
                    <a:lnTo>
                      <a:pt x="1280" y="1772"/>
                    </a:lnTo>
                    <a:lnTo>
                      <a:pt x="1342" y="1757"/>
                    </a:lnTo>
                    <a:lnTo>
                      <a:pt x="1401" y="1738"/>
                    </a:lnTo>
                    <a:lnTo>
                      <a:pt x="1454" y="1717"/>
                    </a:lnTo>
                    <a:lnTo>
                      <a:pt x="1500" y="1697"/>
                    </a:lnTo>
                    <a:lnTo>
                      <a:pt x="1542" y="1672"/>
                    </a:lnTo>
                    <a:lnTo>
                      <a:pt x="1576" y="1647"/>
                    </a:lnTo>
                    <a:lnTo>
                      <a:pt x="1604" y="1621"/>
                    </a:lnTo>
                    <a:lnTo>
                      <a:pt x="1614" y="1607"/>
                    </a:lnTo>
                    <a:lnTo>
                      <a:pt x="1623" y="1594"/>
                    </a:lnTo>
                    <a:lnTo>
                      <a:pt x="1631" y="1579"/>
                    </a:lnTo>
                    <a:lnTo>
                      <a:pt x="1637" y="1566"/>
                    </a:lnTo>
                    <a:lnTo>
                      <a:pt x="1639" y="1550"/>
                    </a:lnTo>
                    <a:lnTo>
                      <a:pt x="1640" y="1535"/>
                    </a:lnTo>
                    <a:lnTo>
                      <a:pt x="1640" y="287"/>
                    </a:lnTo>
                    <a:lnTo>
                      <a:pt x="1639" y="272"/>
                    </a:lnTo>
                    <a:lnTo>
                      <a:pt x="1637" y="257"/>
                    </a:lnTo>
                    <a:lnTo>
                      <a:pt x="1631" y="243"/>
                    </a:lnTo>
                    <a:lnTo>
                      <a:pt x="1623" y="228"/>
                    </a:lnTo>
                    <a:lnTo>
                      <a:pt x="1614" y="215"/>
                    </a:lnTo>
                    <a:lnTo>
                      <a:pt x="1604" y="202"/>
                    </a:lnTo>
                    <a:lnTo>
                      <a:pt x="1576" y="175"/>
                    </a:lnTo>
                    <a:lnTo>
                      <a:pt x="1542" y="150"/>
                    </a:lnTo>
                    <a:lnTo>
                      <a:pt x="1500" y="126"/>
                    </a:lnTo>
                    <a:lnTo>
                      <a:pt x="1454" y="105"/>
                    </a:lnTo>
                    <a:lnTo>
                      <a:pt x="1401" y="84"/>
                    </a:lnTo>
                    <a:lnTo>
                      <a:pt x="1342" y="65"/>
                    </a:lnTo>
                    <a:lnTo>
                      <a:pt x="1280" y="50"/>
                    </a:lnTo>
                    <a:lnTo>
                      <a:pt x="1211" y="35"/>
                    </a:lnTo>
                    <a:lnTo>
                      <a:pt x="1139" y="23"/>
                    </a:lnTo>
                    <a:lnTo>
                      <a:pt x="1065" y="14"/>
                    </a:lnTo>
                    <a:lnTo>
                      <a:pt x="985" y="6"/>
                    </a:lnTo>
                    <a:lnTo>
                      <a:pt x="904" y="2"/>
                    </a:lnTo>
                    <a:lnTo>
                      <a:pt x="820" y="0"/>
                    </a:lnTo>
                    <a:close/>
                  </a:path>
                </a:pathLst>
              </a:custGeom>
              <a:solidFill>
                <a:srgbClr val="FF9933"/>
              </a:solidFill>
              <a:ln w="9525">
                <a:noFill/>
                <a:round/>
                <a:headEnd/>
                <a:tailEnd/>
              </a:ln>
            </p:spPr>
            <p:txBody>
              <a:bodyPr wrap="none" anchor="ctr"/>
              <a:lstStyle/>
              <a:p>
                <a:endParaRPr lang="en-US"/>
              </a:p>
            </p:txBody>
          </p:sp>
          <p:sp>
            <p:nvSpPr>
              <p:cNvPr id="43051" name="AutoShape 18"/>
              <p:cNvSpPr>
                <a:spLocks noChangeArrowheads="1"/>
              </p:cNvSpPr>
              <p:nvPr/>
            </p:nvSpPr>
            <p:spPr bwMode="auto">
              <a:xfrm>
                <a:off x="3358" y="1061"/>
                <a:ext cx="816" cy="906"/>
              </a:xfrm>
              <a:custGeom>
                <a:avLst/>
                <a:gdLst>
                  <a:gd name="T0" fmla="*/ 0 w 1640"/>
                  <a:gd name="T1" fmla="*/ 0 h 1822"/>
                  <a:gd name="T2" fmla="*/ 0 w 1640"/>
                  <a:gd name="T3" fmla="*/ 0 h 1822"/>
                  <a:gd name="T4" fmla="*/ 0 w 1640"/>
                  <a:gd name="T5" fmla="*/ 0 h 1822"/>
                  <a:gd name="T6" fmla="*/ 0 w 1640"/>
                  <a:gd name="T7" fmla="*/ 0 h 1822"/>
                  <a:gd name="T8" fmla="*/ 0 w 1640"/>
                  <a:gd name="T9" fmla="*/ 0 h 1822"/>
                  <a:gd name="T10" fmla="*/ 0 w 1640"/>
                  <a:gd name="T11" fmla="*/ 0 h 1822"/>
                  <a:gd name="T12" fmla="*/ 0 w 1640"/>
                  <a:gd name="T13" fmla="*/ 0 h 1822"/>
                  <a:gd name="T14" fmla="*/ 0 w 1640"/>
                  <a:gd name="T15" fmla="*/ 0 h 1822"/>
                  <a:gd name="T16" fmla="*/ 0 w 1640"/>
                  <a:gd name="T17" fmla="*/ 0 h 1822"/>
                  <a:gd name="T18" fmla="*/ 0 w 1640"/>
                  <a:gd name="T19" fmla="*/ 0 h 1822"/>
                  <a:gd name="T20" fmla="*/ 0 w 1640"/>
                  <a:gd name="T21" fmla="*/ 0 h 1822"/>
                  <a:gd name="T22" fmla="*/ 0 w 1640"/>
                  <a:gd name="T23" fmla="*/ 0 h 1822"/>
                  <a:gd name="T24" fmla="*/ 0 w 1640"/>
                  <a:gd name="T25" fmla="*/ 0 h 1822"/>
                  <a:gd name="T26" fmla="*/ 0 w 1640"/>
                  <a:gd name="T27" fmla="*/ 0 h 1822"/>
                  <a:gd name="T28" fmla="*/ 0 w 1640"/>
                  <a:gd name="T29" fmla="*/ 0 h 1822"/>
                  <a:gd name="T30" fmla="*/ 0 w 1640"/>
                  <a:gd name="T31" fmla="*/ 0 h 1822"/>
                  <a:gd name="T32" fmla="*/ 0 w 1640"/>
                  <a:gd name="T33" fmla="*/ 0 h 1822"/>
                  <a:gd name="T34" fmla="*/ 0 w 1640"/>
                  <a:gd name="T35" fmla="*/ 0 h 1822"/>
                  <a:gd name="T36" fmla="*/ 0 w 1640"/>
                  <a:gd name="T37" fmla="*/ 0 h 1822"/>
                  <a:gd name="T38" fmla="*/ 0 w 1640"/>
                  <a:gd name="T39" fmla="*/ 0 h 1822"/>
                  <a:gd name="T40" fmla="*/ 0 w 1640"/>
                  <a:gd name="T41" fmla="*/ 0 h 1822"/>
                  <a:gd name="T42" fmla="*/ 0 w 1640"/>
                  <a:gd name="T43" fmla="*/ 0 h 1822"/>
                  <a:gd name="T44" fmla="*/ 0 w 1640"/>
                  <a:gd name="T45" fmla="*/ 0 h 1822"/>
                  <a:gd name="T46" fmla="*/ 0 w 1640"/>
                  <a:gd name="T47" fmla="*/ 0 h 1822"/>
                  <a:gd name="T48" fmla="*/ 0 w 1640"/>
                  <a:gd name="T49" fmla="*/ 0 h 1822"/>
                  <a:gd name="T50" fmla="*/ 0 w 1640"/>
                  <a:gd name="T51" fmla="*/ 0 h 1822"/>
                  <a:gd name="T52" fmla="*/ 0 w 1640"/>
                  <a:gd name="T53" fmla="*/ 0 h 1822"/>
                  <a:gd name="T54" fmla="*/ 0 w 1640"/>
                  <a:gd name="T55" fmla="*/ 0 h 1822"/>
                  <a:gd name="T56" fmla="*/ 0 w 1640"/>
                  <a:gd name="T57" fmla="*/ 0 h 1822"/>
                  <a:gd name="T58" fmla="*/ 0 w 1640"/>
                  <a:gd name="T59" fmla="*/ 0 h 1822"/>
                  <a:gd name="T60" fmla="*/ 0 w 1640"/>
                  <a:gd name="T61" fmla="*/ 0 h 1822"/>
                  <a:gd name="T62" fmla="*/ 0 w 1640"/>
                  <a:gd name="T63" fmla="*/ 0 h 1822"/>
                  <a:gd name="T64" fmla="*/ 0 w 1640"/>
                  <a:gd name="T65" fmla="*/ 0 h 1822"/>
                  <a:gd name="T66" fmla="*/ 0 w 1640"/>
                  <a:gd name="T67" fmla="*/ 0 h 1822"/>
                  <a:gd name="T68" fmla="*/ 0 w 1640"/>
                  <a:gd name="T69" fmla="*/ 0 h 1822"/>
                  <a:gd name="T70" fmla="*/ 0 w 1640"/>
                  <a:gd name="T71" fmla="*/ 0 h 1822"/>
                  <a:gd name="T72" fmla="*/ 0 w 1640"/>
                  <a:gd name="T73" fmla="*/ 0 h 1822"/>
                  <a:gd name="T74" fmla="*/ 0 w 1640"/>
                  <a:gd name="T75" fmla="*/ 0 h 1822"/>
                  <a:gd name="T76" fmla="*/ 0 w 1640"/>
                  <a:gd name="T77" fmla="*/ 0 h 182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40"/>
                  <a:gd name="T118" fmla="*/ 0 h 1822"/>
                  <a:gd name="T119" fmla="*/ 1640 w 1640"/>
                  <a:gd name="T120" fmla="*/ 1822 h 182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40" h="1822">
                    <a:moveTo>
                      <a:pt x="820" y="0"/>
                    </a:moveTo>
                    <a:lnTo>
                      <a:pt x="736" y="2"/>
                    </a:lnTo>
                    <a:lnTo>
                      <a:pt x="655" y="6"/>
                    </a:lnTo>
                    <a:lnTo>
                      <a:pt x="575" y="14"/>
                    </a:lnTo>
                    <a:lnTo>
                      <a:pt x="501" y="23"/>
                    </a:lnTo>
                    <a:lnTo>
                      <a:pt x="429" y="35"/>
                    </a:lnTo>
                    <a:lnTo>
                      <a:pt x="360" y="50"/>
                    </a:lnTo>
                    <a:lnTo>
                      <a:pt x="298" y="65"/>
                    </a:lnTo>
                    <a:lnTo>
                      <a:pt x="239" y="84"/>
                    </a:lnTo>
                    <a:lnTo>
                      <a:pt x="188" y="105"/>
                    </a:lnTo>
                    <a:lnTo>
                      <a:pt x="140" y="126"/>
                    </a:lnTo>
                    <a:lnTo>
                      <a:pt x="98" y="150"/>
                    </a:lnTo>
                    <a:lnTo>
                      <a:pt x="64" y="175"/>
                    </a:lnTo>
                    <a:lnTo>
                      <a:pt x="36" y="202"/>
                    </a:lnTo>
                    <a:lnTo>
                      <a:pt x="26" y="215"/>
                    </a:lnTo>
                    <a:lnTo>
                      <a:pt x="17" y="228"/>
                    </a:lnTo>
                    <a:lnTo>
                      <a:pt x="9" y="243"/>
                    </a:lnTo>
                    <a:lnTo>
                      <a:pt x="3" y="257"/>
                    </a:lnTo>
                    <a:lnTo>
                      <a:pt x="1" y="272"/>
                    </a:lnTo>
                    <a:lnTo>
                      <a:pt x="0" y="287"/>
                    </a:lnTo>
                    <a:lnTo>
                      <a:pt x="0" y="1535"/>
                    </a:lnTo>
                    <a:lnTo>
                      <a:pt x="1" y="1550"/>
                    </a:lnTo>
                    <a:lnTo>
                      <a:pt x="3" y="1566"/>
                    </a:lnTo>
                    <a:lnTo>
                      <a:pt x="9" y="1579"/>
                    </a:lnTo>
                    <a:lnTo>
                      <a:pt x="17" y="1594"/>
                    </a:lnTo>
                    <a:lnTo>
                      <a:pt x="26" y="1607"/>
                    </a:lnTo>
                    <a:lnTo>
                      <a:pt x="36" y="1621"/>
                    </a:lnTo>
                    <a:lnTo>
                      <a:pt x="64" y="1647"/>
                    </a:lnTo>
                    <a:lnTo>
                      <a:pt x="98" y="1672"/>
                    </a:lnTo>
                    <a:lnTo>
                      <a:pt x="140" y="1697"/>
                    </a:lnTo>
                    <a:lnTo>
                      <a:pt x="188" y="1717"/>
                    </a:lnTo>
                    <a:lnTo>
                      <a:pt x="239" y="1738"/>
                    </a:lnTo>
                    <a:lnTo>
                      <a:pt x="298" y="1757"/>
                    </a:lnTo>
                    <a:lnTo>
                      <a:pt x="360" y="1772"/>
                    </a:lnTo>
                    <a:lnTo>
                      <a:pt x="429" y="1788"/>
                    </a:lnTo>
                    <a:lnTo>
                      <a:pt x="501" y="1799"/>
                    </a:lnTo>
                    <a:lnTo>
                      <a:pt x="575" y="1808"/>
                    </a:lnTo>
                    <a:lnTo>
                      <a:pt x="655" y="1816"/>
                    </a:lnTo>
                    <a:lnTo>
                      <a:pt x="736" y="1820"/>
                    </a:lnTo>
                    <a:lnTo>
                      <a:pt x="820" y="1822"/>
                    </a:lnTo>
                    <a:lnTo>
                      <a:pt x="904" y="1820"/>
                    </a:lnTo>
                    <a:lnTo>
                      <a:pt x="985" y="1816"/>
                    </a:lnTo>
                    <a:lnTo>
                      <a:pt x="1065" y="1808"/>
                    </a:lnTo>
                    <a:lnTo>
                      <a:pt x="1139" y="1799"/>
                    </a:lnTo>
                    <a:lnTo>
                      <a:pt x="1211" y="1788"/>
                    </a:lnTo>
                    <a:lnTo>
                      <a:pt x="1280" y="1772"/>
                    </a:lnTo>
                    <a:lnTo>
                      <a:pt x="1342" y="1757"/>
                    </a:lnTo>
                    <a:lnTo>
                      <a:pt x="1401" y="1738"/>
                    </a:lnTo>
                    <a:lnTo>
                      <a:pt x="1454" y="1717"/>
                    </a:lnTo>
                    <a:lnTo>
                      <a:pt x="1500" y="1697"/>
                    </a:lnTo>
                    <a:lnTo>
                      <a:pt x="1542" y="1672"/>
                    </a:lnTo>
                    <a:lnTo>
                      <a:pt x="1576" y="1647"/>
                    </a:lnTo>
                    <a:lnTo>
                      <a:pt x="1604" y="1621"/>
                    </a:lnTo>
                    <a:lnTo>
                      <a:pt x="1614" y="1607"/>
                    </a:lnTo>
                    <a:lnTo>
                      <a:pt x="1623" y="1594"/>
                    </a:lnTo>
                    <a:lnTo>
                      <a:pt x="1631" y="1579"/>
                    </a:lnTo>
                    <a:lnTo>
                      <a:pt x="1637" y="1566"/>
                    </a:lnTo>
                    <a:lnTo>
                      <a:pt x="1639" y="1550"/>
                    </a:lnTo>
                    <a:lnTo>
                      <a:pt x="1640" y="1535"/>
                    </a:lnTo>
                    <a:lnTo>
                      <a:pt x="1640" y="287"/>
                    </a:lnTo>
                    <a:lnTo>
                      <a:pt x="1639" y="272"/>
                    </a:lnTo>
                    <a:lnTo>
                      <a:pt x="1637" y="257"/>
                    </a:lnTo>
                    <a:lnTo>
                      <a:pt x="1631" y="243"/>
                    </a:lnTo>
                    <a:lnTo>
                      <a:pt x="1623" y="228"/>
                    </a:lnTo>
                    <a:lnTo>
                      <a:pt x="1614" y="215"/>
                    </a:lnTo>
                    <a:lnTo>
                      <a:pt x="1604" y="202"/>
                    </a:lnTo>
                    <a:lnTo>
                      <a:pt x="1576" y="175"/>
                    </a:lnTo>
                    <a:lnTo>
                      <a:pt x="1542" y="150"/>
                    </a:lnTo>
                    <a:lnTo>
                      <a:pt x="1500" y="126"/>
                    </a:lnTo>
                    <a:lnTo>
                      <a:pt x="1454" y="105"/>
                    </a:lnTo>
                    <a:lnTo>
                      <a:pt x="1401" y="84"/>
                    </a:lnTo>
                    <a:lnTo>
                      <a:pt x="1342" y="65"/>
                    </a:lnTo>
                    <a:lnTo>
                      <a:pt x="1280" y="50"/>
                    </a:lnTo>
                    <a:lnTo>
                      <a:pt x="1211" y="35"/>
                    </a:lnTo>
                    <a:lnTo>
                      <a:pt x="1139" y="23"/>
                    </a:lnTo>
                    <a:lnTo>
                      <a:pt x="1065" y="14"/>
                    </a:lnTo>
                    <a:lnTo>
                      <a:pt x="985" y="6"/>
                    </a:lnTo>
                    <a:lnTo>
                      <a:pt x="904" y="2"/>
                    </a:lnTo>
                    <a:lnTo>
                      <a:pt x="820" y="0"/>
                    </a:lnTo>
                    <a:close/>
                  </a:path>
                </a:pathLst>
              </a:custGeom>
              <a:solidFill>
                <a:srgbClr val="00E4A8"/>
              </a:solidFill>
              <a:ln w="9360" cap="sq">
                <a:solidFill>
                  <a:srgbClr val="000000"/>
                </a:solidFill>
                <a:round/>
                <a:headEnd/>
                <a:tailEnd/>
              </a:ln>
            </p:spPr>
            <p:txBody>
              <a:bodyPr wrap="none" anchor="ctr"/>
              <a:lstStyle/>
              <a:p>
                <a:endParaRPr lang="en-US"/>
              </a:p>
            </p:txBody>
          </p:sp>
          <p:sp>
            <p:nvSpPr>
              <p:cNvPr id="43052" name="AutoShape 19"/>
              <p:cNvSpPr>
                <a:spLocks noChangeArrowheads="1"/>
              </p:cNvSpPr>
              <p:nvPr/>
            </p:nvSpPr>
            <p:spPr bwMode="auto">
              <a:xfrm>
                <a:off x="3358" y="1204"/>
                <a:ext cx="816" cy="138"/>
              </a:xfrm>
              <a:custGeom>
                <a:avLst/>
                <a:gdLst>
                  <a:gd name="T0" fmla="*/ 0 w 1640"/>
                  <a:gd name="T1" fmla="*/ 0 h 285"/>
                  <a:gd name="T2" fmla="*/ 0 w 1640"/>
                  <a:gd name="T3" fmla="*/ 0 h 285"/>
                  <a:gd name="T4" fmla="*/ 0 w 1640"/>
                  <a:gd name="T5" fmla="*/ 0 h 285"/>
                  <a:gd name="T6" fmla="*/ 0 w 1640"/>
                  <a:gd name="T7" fmla="*/ 0 h 285"/>
                  <a:gd name="T8" fmla="*/ 0 w 1640"/>
                  <a:gd name="T9" fmla="*/ 0 h 285"/>
                  <a:gd name="T10" fmla="*/ 0 w 1640"/>
                  <a:gd name="T11" fmla="*/ 0 h 285"/>
                  <a:gd name="T12" fmla="*/ 0 w 1640"/>
                  <a:gd name="T13" fmla="*/ 0 h 285"/>
                  <a:gd name="T14" fmla="*/ 0 w 1640"/>
                  <a:gd name="T15" fmla="*/ 0 h 285"/>
                  <a:gd name="T16" fmla="*/ 0 w 1640"/>
                  <a:gd name="T17" fmla="*/ 0 h 285"/>
                  <a:gd name="T18" fmla="*/ 0 w 1640"/>
                  <a:gd name="T19" fmla="*/ 0 h 285"/>
                  <a:gd name="T20" fmla="*/ 0 w 1640"/>
                  <a:gd name="T21" fmla="*/ 0 h 285"/>
                  <a:gd name="T22" fmla="*/ 0 w 1640"/>
                  <a:gd name="T23" fmla="*/ 0 h 285"/>
                  <a:gd name="T24" fmla="*/ 0 w 1640"/>
                  <a:gd name="T25" fmla="*/ 0 h 285"/>
                  <a:gd name="T26" fmla="*/ 0 w 1640"/>
                  <a:gd name="T27" fmla="*/ 0 h 285"/>
                  <a:gd name="T28" fmla="*/ 0 w 1640"/>
                  <a:gd name="T29" fmla="*/ 0 h 285"/>
                  <a:gd name="T30" fmla="*/ 0 w 1640"/>
                  <a:gd name="T31" fmla="*/ 0 h 285"/>
                  <a:gd name="T32" fmla="*/ 0 w 1640"/>
                  <a:gd name="T33" fmla="*/ 0 h 285"/>
                  <a:gd name="T34" fmla="*/ 0 w 1640"/>
                  <a:gd name="T35" fmla="*/ 0 h 285"/>
                  <a:gd name="T36" fmla="*/ 0 w 1640"/>
                  <a:gd name="T37" fmla="*/ 0 h 285"/>
                  <a:gd name="T38" fmla="*/ 0 w 1640"/>
                  <a:gd name="T39" fmla="*/ 0 h 285"/>
                  <a:gd name="T40" fmla="*/ 0 w 1640"/>
                  <a:gd name="T41" fmla="*/ 0 h 285"/>
                  <a:gd name="T42" fmla="*/ 0 w 1640"/>
                  <a:gd name="T43" fmla="*/ 0 h 285"/>
                  <a:gd name="T44" fmla="*/ 0 w 1640"/>
                  <a:gd name="T45" fmla="*/ 0 h 285"/>
                  <a:gd name="T46" fmla="*/ 0 w 1640"/>
                  <a:gd name="T47" fmla="*/ 0 h 285"/>
                  <a:gd name="T48" fmla="*/ 0 w 1640"/>
                  <a:gd name="T49" fmla="*/ 0 h 285"/>
                  <a:gd name="T50" fmla="*/ 0 w 1640"/>
                  <a:gd name="T51" fmla="*/ 0 h 285"/>
                  <a:gd name="T52" fmla="*/ 0 w 1640"/>
                  <a:gd name="T53" fmla="*/ 0 h 285"/>
                  <a:gd name="T54" fmla="*/ 0 w 1640"/>
                  <a:gd name="T55" fmla="*/ 0 h 285"/>
                  <a:gd name="T56" fmla="*/ 0 w 1640"/>
                  <a:gd name="T57" fmla="*/ 0 h 285"/>
                  <a:gd name="T58" fmla="*/ 0 w 1640"/>
                  <a:gd name="T59" fmla="*/ 0 h 285"/>
                  <a:gd name="T60" fmla="*/ 0 w 1640"/>
                  <a:gd name="T61" fmla="*/ 0 h 285"/>
                  <a:gd name="T62" fmla="*/ 0 w 1640"/>
                  <a:gd name="T63" fmla="*/ 0 h 285"/>
                  <a:gd name="T64" fmla="*/ 0 w 1640"/>
                  <a:gd name="T65" fmla="*/ 0 h 285"/>
                  <a:gd name="T66" fmla="*/ 0 w 1640"/>
                  <a:gd name="T67" fmla="*/ 0 h 285"/>
                  <a:gd name="T68" fmla="*/ 0 w 1640"/>
                  <a:gd name="T69" fmla="*/ 0 h 285"/>
                  <a:gd name="T70" fmla="*/ 0 w 1640"/>
                  <a:gd name="T71" fmla="*/ 0 h 285"/>
                  <a:gd name="T72" fmla="*/ 0 w 1640"/>
                  <a:gd name="T73" fmla="*/ 0 h 285"/>
                  <a:gd name="T74" fmla="*/ 0 w 1640"/>
                  <a:gd name="T75" fmla="*/ 0 h 285"/>
                  <a:gd name="T76" fmla="*/ 0 w 1640"/>
                  <a:gd name="T77" fmla="*/ 0 h 2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40"/>
                  <a:gd name="T118" fmla="*/ 0 h 285"/>
                  <a:gd name="T119" fmla="*/ 1640 w 1640"/>
                  <a:gd name="T120" fmla="*/ 285 h 2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40" h="285">
                    <a:moveTo>
                      <a:pt x="0" y="0"/>
                    </a:moveTo>
                    <a:lnTo>
                      <a:pt x="1" y="15"/>
                    </a:lnTo>
                    <a:lnTo>
                      <a:pt x="3" y="28"/>
                    </a:lnTo>
                    <a:lnTo>
                      <a:pt x="9" y="44"/>
                    </a:lnTo>
                    <a:lnTo>
                      <a:pt x="17" y="57"/>
                    </a:lnTo>
                    <a:lnTo>
                      <a:pt x="26" y="72"/>
                    </a:lnTo>
                    <a:lnTo>
                      <a:pt x="36" y="85"/>
                    </a:lnTo>
                    <a:lnTo>
                      <a:pt x="64" y="110"/>
                    </a:lnTo>
                    <a:lnTo>
                      <a:pt x="98" y="137"/>
                    </a:lnTo>
                    <a:lnTo>
                      <a:pt x="140" y="159"/>
                    </a:lnTo>
                    <a:lnTo>
                      <a:pt x="188" y="182"/>
                    </a:lnTo>
                    <a:lnTo>
                      <a:pt x="239" y="201"/>
                    </a:lnTo>
                    <a:lnTo>
                      <a:pt x="298" y="220"/>
                    </a:lnTo>
                    <a:lnTo>
                      <a:pt x="360" y="235"/>
                    </a:lnTo>
                    <a:lnTo>
                      <a:pt x="429" y="250"/>
                    </a:lnTo>
                    <a:lnTo>
                      <a:pt x="501" y="262"/>
                    </a:lnTo>
                    <a:lnTo>
                      <a:pt x="575" y="271"/>
                    </a:lnTo>
                    <a:lnTo>
                      <a:pt x="655" y="279"/>
                    </a:lnTo>
                    <a:lnTo>
                      <a:pt x="736" y="283"/>
                    </a:lnTo>
                    <a:lnTo>
                      <a:pt x="820" y="285"/>
                    </a:lnTo>
                    <a:lnTo>
                      <a:pt x="904" y="283"/>
                    </a:lnTo>
                    <a:lnTo>
                      <a:pt x="985" y="279"/>
                    </a:lnTo>
                    <a:lnTo>
                      <a:pt x="1065" y="271"/>
                    </a:lnTo>
                    <a:lnTo>
                      <a:pt x="1139" y="262"/>
                    </a:lnTo>
                    <a:lnTo>
                      <a:pt x="1211" y="250"/>
                    </a:lnTo>
                    <a:lnTo>
                      <a:pt x="1280" y="235"/>
                    </a:lnTo>
                    <a:lnTo>
                      <a:pt x="1342" y="220"/>
                    </a:lnTo>
                    <a:lnTo>
                      <a:pt x="1401" y="201"/>
                    </a:lnTo>
                    <a:lnTo>
                      <a:pt x="1454" y="182"/>
                    </a:lnTo>
                    <a:lnTo>
                      <a:pt x="1500" y="159"/>
                    </a:lnTo>
                    <a:lnTo>
                      <a:pt x="1542" y="137"/>
                    </a:lnTo>
                    <a:lnTo>
                      <a:pt x="1576" y="110"/>
                    </a:lnTo>
                    <a:lnTo>
                      <a:pt x="1604" y="85"/>
                    </a:lnTo>
                    <a:lnTo>
                      <a:pt x="1614" y="72"/>
                    </a:lnTo>
                    <a:lnTo>
                      <a:pt x="1623" y="57"/>
                    </a:lnTo>
                    <a:lnTo>
                      <a:pt x="1631" y="44"/>
                    </a:lnTo>
                    <a:lnTo>
                      <a:pt x="1637" y="28"/>
                    </a:lnTo>
                    <a:lnTo>
                      <a:pt x="1639" y="15"/>
                    </a:lnTo>
                    <a:lnTo>
                      <a:pt x="1640" y="0"/>
                    </a:lnTo>
                  </a:path>
                </a:pathLst>
              </a:custGeom>
              <a:noFill/>
              <a:ln w="9360" cap="sq">
                <a:solidFill>
                  <a:srgbClr val="000000"/>
                </a:solidFill>
                <a:round/>
                <a:headEnd/>
                <a:tailEnd/>
              </a:ln>
            </p:spPr>
            <p:txBody>
              <a:bodyPr wrap="none" anchor="ctr"/>
              <a:lstStyle/>
              <a:p>
                <a:endParaRPr lang="en-US"/>
              </a:p>
            </p:txBody>
          </p:sp>
        </p:grpSp>
        <p:sp>
          <p:nvSpPr>
            <p:cNvPr id="43026" name="Rectangle 20"/>
            <p:cNvSpPr>
              <a:spLocks noChangeArrowheads="1"/>
            </p:cNvSpPr>
            <p:nvPr/>
          </p:nvSpPr>
          <p:spPr bwMode="auto">
            <a:xfrm>
              <a:off x="3198" y="1324"/>
              <a:ext cx="1137" cy="381"/>
            </a:xfrm>
            <a:prstGeom prst="rect">
              <a:avLst/>
            </a:prstGeom>
            <a:noFill/>
            <a:ln w="9525">
              <a:noFill/>
              <a:round/>
              <a:headEnd/>
              <a:tailEnd/>
            </a:ln>
          </p:spPr>
          <p:txBody>
            <a:bodyPr wrap="none" anchor="ctr"/>
            <a:lstStyle/>
            <a:p>
              <a:endParaRPr lang="en-US"/>
            </a:p>
          </p:txBody>
        </p:sp>
        <p:sp>
          <p:nvSpPr>
            <p:cNvPr id="43027" name="Rectangle 21"/>
            <p:cNvSpPr>
              <a:spLocks noChangeArrowheads="1"/>
            </p:cNvSpPr>
            <p:nvPr/>
          </p:nvSpPr>
          <p:spPr bwMode="auto">
            <a:xfrm>
              <a:off x="3419" y="1358"/>
              <a:ext cx="743"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DSS DATA</a:t>
              </a:r>
            </a:p>
          </p:txBody>
        </p:sp>
        <p:sp>
          <p:nvSpPr>
            <p:cNvPr id="43028" name="Rectangle 22"/>
            <p:cNvSpPr>
              <a:spLocks noChangeArrowheads="1"/>
            </p:cNvSpPr>
            <p:nvPr/>
          </p:nvSpPr>
          <p:spPr bwMode="auto">
            <a:xfrm>
              <a:off x="3578" y="1522"/>
              <a:ext cx="400"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BASE</a:t>
              </a:r>
            </a:p>
          </p:txBody>
        </p:sp>
        <p:sp>
          <p:nvSpPr>
            <p:cNvPr id="43029" name="Rectangle 23"/>
            <p:cNvSpPr>
              <a:spLocks noChangeArrowheads="1"/>
            </p:cNvSpPr>
            <p:nvPr/>
          </p:nvSpPr>
          <p:spPr bwMode="auto">
            <a:xfrm>
              <a:off x="3244" y="2336"/>
              <a:ext cx="2002" cy="1044"/>
            </a:xfrm>
            <a:prstGeom prst="rect">
              <a:avLst/>
            </a:prstGeom>
            <a:solidFill>
              <a:srgbClr val="00E4A8"/>
            </a:solidFill>
            <a:ln w="9360" cap="sq">
              <a:solidFill>
                <a:srgbClr val="000000"/>
              </a:solidFill>
              <a:miter lim="800000"/>
              <a:headEnd/>
              <a:tailEnd/>
            </a:ln>
          </p:spPr>
          <p:txBody>
            <a:bodyPr wrap="none" anchor="ctr"/>
            <a:lstStyle/>
            <a:p>
              <a:endParaRPr lang="en-US"/>
            </a:p>
          </p:txBody>
        </p:sp>
        <p:sp>
          <p:nvSpPr>
            <p:cNvPr id="43030" name="Rectangle 24"/>
            <p:cNvSpPr>
              <a:spLocks noChangeArrowheads="1"/>
            </p:cNvSpPr>
            <p:nvPr/>
          </p:nvSpPr>
          <p:spPr bwMode="auto">
            <a:xfrm>
              <a:off x="3175" y="2421"/>
              <a:ext cx="2140" cy="873"/>
            </a:xfrm>
            <a:prstGeom prst="rect">
              <a:avLst/>
            </a:prstGeom>
            <a:noFill/>
            <a:ln w="9525">
              <a:noFill/>
              <a:round/>
              <a:headEnd/>
              <a:tailEnd/>
            </a:ln>
          </p:spPr>
          <p:txBody>
            <a:bodyPr wrap="none" anchor="ctr"/>
            <a:lstStyle/>
            <a:p>
              <a:endParaRPr lang="en-US"/>
            </a:p>
          </p:txBody>
        </p:sp>
        <p:sp>
          <p:nvSpPr>
            <p:cNvPr id="43031" name="Rectangle 25"/>
            <p:cNvSpPr>
              <a:spLocks noChangeArrowheads="1"/>
            </p:cNvSpPr>
            <p:nvPr/>
          </p:nvSpPr>
          <p:spPr bwMode="auto">
            <a:xfrm>
              <a:off x="3396" y="2454"/>
              <a:ext cx="1860"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DSS SOFTWARE SYSTEM</a:t>
              </a:r>
            </a:p>
          </p:txBody>
        </p:sp>
        <p:sp>
          <p:nvSpPr>
            <p:cNvPr id="43032" name="Rectangle 26"/>
            <p:cNvSpPr>
              <a:spLocks noChangeArrowheads="1"/>
            </p:cNvSpPr>
            <p:nvPr/>
          </p:nvSpPr>
          <p:spPr bwMode="auto">
            <a:xfrm>
              <a:off x="3954" y="2618"/>
              <a:ext cx="642"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MODELS</a:t>
              </a:r>
            </a:p>
          </p:txBody>
        </p:sp>
        <p:sp>
          <p:nvSpPr>
            <p:cNvPr id="43033" name="Rectangle 27"/>
            <p:cNvSpPr>
              <a:spLocks noChangeArrowheads="1"/>
            </p:cNvSpPr>
            <p:nvPr/>
          </p:nvSpPr>
          <p:spPr bwMode="auto">
            <a:xfrm>
              <a:off x="3783" y="2865"/>
              <a:ext cx="46"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 </a:t>
              </a:r>
            </a:p>
          </p:txBody>
        </p:sp>
        <p:sp>
          <p:nvSpPr>
            <p:cNvPr id="43034" name="Rectangle 28"/>
            <p:cNvSpPr>
              <a:spLocks noChangeArrowheads="1"/>
            </p:cNvSpPr>
            <p:nvPr/>
          </p:nvSpPr>
          <p:spPr bwMode="auto">
            <a:xfrm>
              <a:off x="3821" y="2865"/>
              <a:ext cx="455"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OLAP </a:t>
              </a:r>
            </a:p>
          </p:txBody>
        </p:sp>
        <p:sp>
          <p:nvSpPr>
            <p:cNvPr id="43035" name="Rectangle 29"/>
            <p:cNvSpPr>
              <a:spLocks noChangeArrowheads="1"/>
            </p:cNvSpPr>
            <p:nvPr/>
          </p:nvSpPr>
          <p:spPr bwMode="auto">
            <a:xfrm>
              <a:off x="4239" y="2865"/>
              <a:ext cx="509"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TOOLS</a:t>
              </a:r>
            </a:p>
          </p:txBody>
        </p:sp>
        <p:sp>
          <p:nvSpPr>
            <p:cNvPr id="43036" name="Rectangle 30"/>
            <p:cNvSpPr>
              <a:spLocks noChangeArrowheads="1"/>
            </p:cNvSpPr>
            <p:nvPr/>
          </p:nvSpPr>
          <p:spPr bwMode="auto">
            <a:xfrm>
              <a:off x="3555" y="3112"/>
              <a:ext cx="1066"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DATA MINING </a:t>
              </a:r>
            </a:p>
          </p:txBody>
        </p:sp>
        <p:sp>
          <p:nvSpPr>
            <p:cNvPr id="43037" name="Rectangle 31"/>
            <p:cNvSpPr>
              <a:spLocks noChangeArrowheads="1"/>
            </p:cNvSpPr>
            <p:nvPr/>
          </p:nvSpPr>
          <p:spPr bwMode="auto">
            <a:xfrm>
              <a:off x="4618" y="3112"/>
              <a:ext cx="509"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TOOLS</a:t>
              </a:r>
            </a:p>
          </p:txBody>
        </p:sp>
        <p:sp>
          <p:nvSpPr>
            <p:cNvPr id="43038" name="AutoShape 32"/>
            <p:cNvSpPr>
              <a:spLocks noChangeArrowheads="1"/>
            </p:cNvSpPr>
            <p:nvPr/>
          </p:nvSpPr>
          <p:spPr bwMode="auto">
            <a:xfrm>
              <a:off x="1990" y="2563"/>
              <a:ext cx="999" cy="588"/>
            </a:xfrm>
            <a:custGeom>
              <a:avLst/>
              <a:gdLst>
                <a:gd name="T0" fmla="*/ 0 w 2005"/>
                <a:gd name="T1" fmla="*/ 0 h 1183"/>
                <a:gd name="T2" fmla="*/ 0 w 2005"/>
                <a:gd name="T3" fmla="*/ 0 h 1183"/>
                <a:gd name="T4" fmla="*/ 0 w 2005"/>
                <a:gd name="T5" fmla="*/ 0 h 1183"/>
                <a:gd name="T6" fmla="*/ 0 w 2005"/>
                <a:gd name="T7" fmla="*/ 0 h 1183"/>
                <a:gd name="T8" fmla="*/ 0 w 2005"/>
                <a:gd name="T9" fmla="*/ 0 h 1183"/>
                <a:gd name="T10" fmla="*/ 0 w 2005"/>
                <a:gd name="T11" fmla="*/ 0 h 1183"/>
                <a:gd name="T12" fmla="*/ 0 w 2005"/>
                <a:gd name="T13" fmla="*/ 0 h 1183"/>
                <a:gd name="T14" fmla="*/ 0 w 2005"/>
                <a:gd name="T15" fmla="*/ 0 h 1183"/>
                <a:gd name="T16" fmla="*/ 0 w 2005"/>
                <a:gd name="T17" fmla="*/ 0 h 1183"/>
                <a:gd name="T18" fmla="*/ 0 w 2005"/>
                <a:gd name="T19" fmla="*/ 0 h 1183"/>
                <a:gd name="T20" fmla="*/ 0 w 2005"/>
                <a:gd name="T21" fmla="*/ 0 h 1183"/>
                <a:gd name="T22" fmla="*/ 0 w 2005"/>
                <a:gd name="T23" fmla="*/ 0 h 1183"/>
                <a:gd name="T24" fmla="*/ 0 w 2005"/>
                <a:gd name="T25" fmla="*/ 0 h 1183"/>
                <a:gd name="T26" fmla="*/ 0 w 2005"/>
                <a:gd name="T27" fmla="*/ 0 h 1183"/>
                <a:gd name="T28" fmla="*/ 0 w 2005"/>
                <a:gd name="T29" fmla="*/ 0 h 1183"/>
                <a:gd name="T30" fmla="*/ 0 w 2005"/>
                <a:gd name="T31" fmla="*/ 0 h 1183"/>
                <a:gd name="T32" fmla="*/ 0 w 2005"/>
                <a:gd name="T33" fmla="*/ 0 h 1183"/>
                <a:gd name="T34" fmla="*/ 0 w 2005"/>
                <a:gd name="T35" fmla="*/ 0 h 1183"/>
                <a:gd name="T36" fmla="*/ 0 w 2005"/>
                <a:gd name="T37" fmla="*/ 0 h 1183"/>
                <a:gd name="T38" fmla="*/ 0 w 2005"/>
                <a:gd name="T39" fmla="*/ 0 h 1183"/>
                <a:gd name="T40" fmla="*/ 0 w 2005"/>
                <a:gd name="T41" fmla="*/ 0 h 1183"/>
                <a:gd name="T42" fmla="*/ 0 w 2005"/>
                <a:gd name="T43" fmla="*/ 0 h 1183"/>
                <a:gd name="T44" fmla="*/ 0 w 2005"/>
                <a:gd name="T45" fmla="*/ 0 h 1183"/>
                <a:gd name="T46" fmla="*/ 0 w 2005"/>
                <a:gd name="T47" fmla="*/ 0 h 1183"/>
                <a:gd name="T48" fmla="*/ 0 w 2005"/>
                <a:gd name="T49" fmla="*/ 0 h 1183"/>
                <a:gd name="T50" fmla="*/ 0 w 2005"/>
                <a:gd name="T51" fmla="*/ 0 h 1183"/>
                <a:gd name="T52" fmla="*/ 0 w 2005"/>
                <a:gd name="T53" fmla="*/ 0 h 1183"/>
                <a:gd name="T54" fmla="*/ 0 w 2005"/>
                <a:gd name="T55" fmla="*/ 0 h 1183"/>
                <a:gd name="T56" fmla="*/ 0 w 2005"/>
                <a:gd name="T57" fmla="*/ 0 h 1183"/>
                <a:gd name="T58" fmla="*/ 0 w 2005"/>
                <a:gd name="T59" fmla="*/ 0 h 1183"/>
                <a:gd name="T60" fmla="*/ 0 w 2005"/>
                <a:gd name="T61" fmla="*/ 0 h 1183"/>
                <a:gd name="T62" fmla="*/ 0 w 2005"/>
                <a:gd name="T63" fmla="*/ 0 h 11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05"/>
                <a:gd name="T97" fmla="*/ 0 h 1183"/>
                <a:gd name="T98" fmla="*/ 2005 w 2005"/>
                <a:gd name="T99" fmla="*/ 1183 h 118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05" h="1183">
                  <a:moveTo>
                    <a:pt x="1667" y="0"/>
                  </a:moveTo>
                  <a:lnTo>
                    <a:pt x="1698" y="7"/>
                  </a:lnTo>
                  <a:lnTo>
                    <a:pt x="1730" y="20"/>
                  </a:lnTo>
                  <a:lnTo>
                    <a:pt x="1760" y="36"/>
                  </a:lnTo>
                  <a:lnTo>
                    <a:pt x="1791" y="55"/>
                  </a:lnTo>
                  <a:lnTo>
                    <a:pt x="1821" y="79"/>
                  </a:lnTo>
                  <a:lnTo>
                    <a:pt x="1849" y="106"/>
                  </a:lnTo>
                  <a:lnTo>
                    <a:pt x="1874" y="134"/>
                  </a:lnTo>
                  <a:lnTo>
                    <a:pt x="1897" y="166"/>
                  </a:lnTo>
                  <a:lnTo>
                    <a:pt x="1916" y="214"/>
                  </a:lnTo>
                  <a:lnTo>
                    <a:pt x="1935" y="265"/>
                  </a:lnTo>
                  <a:lnTo>
                    <a:pt x="1963" y="368"/>
                  </a:lnTo>
                  <a:lnTo>
                    <a:pt x="1988" y="476"/>
                  </a:lnTo>
                  <a:lnTo>
                    <a:pt x="1998" y="535"/>
                  </a:lnTo>
                  <a:lnTo>
                    <a:pt x="2005" y="593"/>
                  </a:lnTo>
                  <a:lnTo>
                    <a:pt x="1988" y="705"/>
                  </a:lnTo>
                  <a:lnTo>
                    <a:pt x="1963" y="812"/>
                  </a:lnTo>
                  <a:lnTo>
                    <a:pt x="1935" y="914"/>
                  </a:lnTo>
                  <a:lnTo>
                    <a:pt x="1916" y="963"/>
                  </a:lnTo>
                  <a:lnTo>
                    <a:pt x="1897" y="1011"/>
                  </a:lnTo>
                  <a:lnTo>
                    <a:pt x="1874" y="1045"/>
                  </a:lnTo>
                  <a:lnTo>
                    <a:pt x="1849" y="1075"/>
                  </a:lnTo>
                  <a:lnTo>
                    <a:pt x="1821" y="1102"/>
                  </a:lnTo>
                  <a:lnTo>
                    <a:pt x="1791" y="1125"/>
                  </a:lnTo>
                  <a:lnTo>
                    <a:pt x="1760" y="1145"/>
                  </a:lnTo>
                  <a:lnTo>
                    <a:pt x="1730" y="1161"/>
                  </a:lnTo>
                  <a:lnTo>
                    <a:pt x="1698" y="1174"/>
                  </a:lnTo>
                  <a:lnTo>
                    <a:pt x="1667" y="1183"/>
                  </a:lnTo>
                  <a:lnTo>
                    <a:pt x="330" y="1183"/>
                  </a:lnTo>
                  <a:lnTo>
                    <a:pt x="0" y="593"/>
                  </a:lnTo>
                  <a:lnTo>
                    <a:pt x="330" y="0"/>
                  </a:lnTo>
                  <a:lnTo>
                    <a:pt x="1667" y="0"/>
                  </a:lnTo>
                  <a:close/>
                </a:path>
              </a:pathLst>
            </a:custGeom>
            <a:solidFill>
              <a:srgbClr val="00E4A8"/>
            </a:solidFill>
            <a:ln w="9360" cap="sq">
              <a:solidFill>
                <a:srgbClr val="000000"/>
              </a:solidFill>
              <a:round/>
              <a:headEnd/>
              <a:tailEnd/>
            </a:ln>
          </p:spPr>
          <p:txBody>
            <a:bodyPr wrap="none" anchor="ctr"/>
            <a:lstStyle/>
            <a:p>
              <a:endParaRPr lang="en-US"/>
            </a:p>
          </p:txBody>
        </p:sp>
        <p:sp>
          <p:nvSpPr>
            <p:cNvPr id="43039" name="Rectangle 33"/>
            <p:cNvSpPr>
              <a:spLocks noChangeArrowheads="1"/>
            </p:cNvSpPr>
            <p:nvPr/>
          </p:nvSpPr>
          <p:spPr bwMode="auto">
            <a:xfrm>
              <a:off x="1922" y="2668"/>
              <a:ext cx="1136" cy="380"/>
            </a:xfrm>
            <a:prstGeom prst="rect">
              <a:avLst/>
            </a:prstGeom>
            <a:noFill/>
            <a:ln w="9525">
              <a:noFill/>
              <a:round/>
              <a:headEnd/>
              <a:tailEnd/>
            </a:ln>
          </p:spPr>
          <p:txBody>
            <a:bodyPr wrap="none" anchor="ctr"/>
            <a:lstStyle/>
            <a:p>
              <a:endParaRPr lang="en-US"/>
            </a:p>
          </p:txBody>
        </p:sp>
        <p:sp>
          <p:nvSpPr>
            <p:cNvPr id="43040" name="Rectangle 34"/>
            <p:cNvSpPr>
              <a:spLocks noChangeArrowheads="1"/>
            </p:cNvSpPr>
            <p:nvPr/>
          </p:nvSpPr>
          <p:spPr bwMode="auto">
            <a:xfrm>
              <a:off x="2302" y="2701"/>
              <a:ext cx="406"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USER</a:t>
              </a:r>
            </a:p>
          </p:txBody>
        </p:sp>
        <p:sp>
          <p:nvSpPr>
            <p:cNvPr id="43041" name="Rectangle 35"/>
            <p:cNvSpPr>
              <a:spLocks noChangeArrowheads="1"/>
            </p:cNvSpPr>
            <p:nvPr/>
          </p:nvSpPr>
          <p:spPr bwMode="auto">
            <a:xfrm>
              <a:off x="2100" y="2865"/>
              <a:ext cx="831"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INTERFACE</a:t>
              </a:r>
            </a:p>
          </p:txBody>
        </p:sp>
        <p:sp>
          <p:nvSpPr>
            <p:cNvPr id="43042" name="Rectangle 36"/>
            <p:cNvSpPr>
              <a:spLocks noChangeArrowheads="1"/>
            </p:cNvSpPr>
            <p:nvPr/>
          </p:nvSpPr>
          <p:spPr bwMode="auto">
            <a:xfrm>
              <a:off x="2150" y="3474"/>
              <a:ext cx="681" cy="543"/>
            </a:xfrm>
            <a:prstGeom prst="rect">
              <a:avLst/>
            </a:prstGeom>
            <a:solidFill>
              <a:srgbClr val="FF9933"/>
            </a:solidFill>
            <a:ln w="9360" cap="sq">
              <a:solidFill>
                <a:srgbClr val="000000"/>
              </a:solidFill>
              <a:miter lim="800000"/>
              <a:headEnd/>
              <a:tailEnd/>
            </a:ln>
          </p:spPr>
          <p:txBody>
            <a:bodyPr wrap="none" anchor="ctr"/>
            <a:lstStyle/>
            <a:p>
              <a:endParaRPr lang="en-US"/>
            </a:p>
          </p:txBody>
        </p:sp>
        <p:sp>
          <p:nvSpPr>
            <p:cNvPr id="43043" name="Rectangle 37"/>
            <p:cNvSpPr>
              <a:spLocks noChangeArrowheads="1"/>
            </p:cNvSpPr>
            <p:nvPr/>
          </p:nvSpPr>
          <p:spPr bwMode="auto">
            <a:xfrm>
              <a:off x="1922" y="3638"/>
              <a:ext cx="1136" cy="216"/>
            </a:xfrm>
            <a:prstGeom prst="rect">
              <a:avLst/>
            </a:prstGeom>
            <a:noFill/>
            <a:ln w="9525">
              <a:noFill/>
              <a:round/>
              <a:headEnd/>
              <a:tailEnd/>
            </a:ln>
          </p:spPr>
          <p:txBody>
            <a:bodyPr wrap="none" anchor="ctr"/>
            <a:lstStyle/>
            <a:p>
              <a:endParaRPr lang="en-US"/>
            </a:p>
          </p:txBody>
        </p:sp>
        <p:sp>
          <p:nvSpPr>
            <p:cNvPr id="43044" name="Rectangle 38"/>
            <p:cNvSpPr>
              <a:spLocks noChangeArrowheads="1"/>
            </p:cNvSpPr>
            <p:nvPr/>
          </p:nvSpPr>
          <p:spPr bwMode="auto">
            <a:xfrm>
              <a:off x="2302" y="3671"/>
              <a:ext cx="406" cy="163"/>
            </a:xfrm>
            <a:prstGeom prst="rect">
              <a:avLst/>
            </a:prstGeom>
            <a:noFill/>
            <a:ln w="9525">
              <a:noFill/>
              <a:round/>
              <a:headEnd/>
              <a:tailEnd/>
            </a:ln>
          </p:spPr>
          <p:txBody>
            <a:bodyPr wrap="none" lIns="0" tIns="0" rIns="0" bIns="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000000"/>
                  </a:solidFill>
                </a:rPr>
                <a:t>USER</a:t>
              </a:r>
            </a:p>
          </p:txBody>
        </p:sp>
        <p:sp>
          <p:nvSpPr>
            <p:cNvPr id="43045" name="AutoShape 39"/>
            <p:cNvSpPr>
              <a:spLocks noChangeArrowheads="1"/>
            </p:cNvSpPr>
            <p:nvPr/>
          </p:nvSpPr>
          <p:spPr bwMode="auto">
            <a:xfrm>
              <a:off x="2970" y="2836"/>
              <a:ext cx="133" cy="88"/>
            </a:xfrm>
            <a:custGeom>
              <a:avLst/>
              <a:gdLst>
                <a:gd name="T0" fmla="*/ 0 w 273"/>
                <a:gd name="T1" fmla="*/ 0 h 182"/>
                <a:gd name="T2" fmla="*/ 0 w 273"/>
                <a:gd name="T3" fmla="*/ 0 h 182"/>
                <a:gd name="T4" fmla="*/ 0 w 273"/>
                <a:gd name="T5" fmla="*/ 0 h 182"/>
                <a:gd name="T6" fmla="*/ 0 w 273"/>
                <a:gd name="T7" fmla="*/ 0 h 182"/>
                <a:gd name="T8" fmla="*/ 0 60000 65536"/>
                <a:gd name="T9" fmla="*/ 0 60000 65536"/>
                <a:gd name="T10" fmla="*/ 0 60000 65536"/>
                <a:gd name="T11" fmla="*/ 0 60000 65536"/>
                <a:gd name="T12" fmla="*/ 0 w 273"/>
                <a:gd name="T13" fmla="*/ 0 h 182"/>
                <a:gd name="T14" fmla="*/ 273 w 273"/>
                <a:gd name="T15" fmla="*/ 182 h 182"/>
              </a:gdLst>
              <a:ahLst/>
              <a:cxnLst>
                <a:cxn ang="T8">
                  <a:pos x="T0" y="T1"/>
                </a:cxn>
                <a:cxn ang="T9">
                  <a:pos x="T2" y="T3"/>
                </a:cxn>
                <a:cxn ang="T10">
                  <a:pos x="T4" y="T5"/>
                </a:cxn>
                <a:cxn ang="T11">
                  <a:pos x="T6" y="T7"/>
                </a:cxn>
              </a:cxnLst>
              <a:rect l="T12" t="T13" r="T14" b="T15"/>
              <a:pathLst>
                <a:path w="273" h="182">
                  <a:moveTo>
                    <a:pt x="0" y="91"/>
                  </a:moveTo>
                  <a:lnTo>
                    <a:pt x="273" y="182"/>
                  </a:lnTo>
                  <a:lnTo>
                    <a:pt x="273" y="0"/>
                  </a:lnTo>
                  <a:lnTo>
                    <a:pt x="0" y="91"/>
                  </a:lnTo>
                  <a:close/>
                </a:path>
              </a:pathLst>
            </a:custGeom>
            <a:solidFill>
              <a:srgbClr val="000000"/>
            </a:solidFill>
            <a:ln w="9360" cap="sq">
              <a:solidFill>
                <a:srgbClr val="000000"/>
              </a:solidFill>
              <a:round/>
              <a:headEnd/>
              <a:tailEnd/>
            </a:ln>
          </p:spPr>
          <p:txBody>
            <a:bodyPr wrap="none" anchor="ctr"/>
            <a:lstStyle/>
            <a:p>
              <a:endParaRPr lang="en-US"/>
            </a:p>
          </p:txBody>
        </p:sp>
        <p:sp>
          <p:nvSpPr>
            <p:cNvPr id="43046" name="AutoShape 40"/>
            <p:cNvSpPr>
              <a:spLocks noChangeArrowheads="1"/>
            </p:cNvSpPr>
            <p:nvPr/>
          </p:nvSpPr>
          <p:spPr bwMode="auto">
            <a:xfrm>
              <a:off x="3700" y="2199"/>
              <a:ext cx="87" cy="133"/>
            </a:xfrm>
            <a:custGeom>
              <a:avLst/>
              <a:gdLst>
                <a:gd name="T0" fmla="*/ 0 w 183"/>
                <a:gd name="T1" fmla="*/ 0 h 273"/>
                <a:gd name="T2" fmla="*/ 0 w 183"/>
                <a:gd name="T3" fmla="*/ 0 h 273"/>
                <a:gd name="T4" fmla="*/ 0 w 183"/>
                <a:gd name="T5" fmla="*/ 0 h 273"/>
                <a:gd name="T6" fmla="*/ 0 w 183"/>
                <a:gd name="T7" fmla="*/ 0 h 273"/>
                <a:gd name="T8" fmla="*/ 0 60000 65536"/>
                <a:gd name="T9" fmla="*/ 0 60000 65536"/>
                <a:gd name="T10" fmla="*/ 0 60000 65536"/>
                <a:gd name="T11" fmla="*/ 0 60000 65536"/>
                <a:gd name="T12" fmla="*/ 0 w 183"/>
                <a:gd name="T13" fmla="*/ 0 h 273"/>
                <a:gd name="T14" fmla="*/ 183 w 183"/>
                <a:gd name="T15" fmla="*/ 273 h 273"/>
              </a:gdLst>
              <a:ahLst/>
              <a:cxnLst>
                <a:cxn ang="T8">
                  <a:pos x="T0" y="T1"/>
                </a:cxn>
                <a:cxn ang="T9">
                  <a:pos x="T2" y="T3"/>
                </a:cxn>
                <a:cxn ang="T10">
                  <a:pos x="T4" y="T5"/>
                </a:cxn>
                <a:cxn ang="T11">
                  <a:pos x="T6" y="T7"/>
                </a:cxn>
              </a:cxnLst>
              <a:rect l="T12" t="T13" r="T14" b="T15"/>
              <a:pathLst>
                <a:path w="183" h="273">
                  <a:moveTo>
                    <a:pt x="91" y="273"/>
                  </a:moveTo>
                  <a:lnTo>
                    <a:pt x="0" y="0"/>
                  </a:lnTo>
                  <a:lnTo>
                    <a:pt x="183" y="0"/>
                  </a:lnTo>
                  <a:lnTo>
                    <a:pt x="91" y="273"/>
                  </a:lnTo>
                  <a:close/>
                </a:path>
              </a:pathLst>
            </a:custGeom>
            <a:solidFill>
              <a:srgbClr val="000000"/>
            </a:solidFill>
            <a:ln w="9360" cap="sq">
              <a:solidFill>
                <a:srgbClr val="000000"/>
              </a:solidFill>
              <a:round/>
              <a:headEnd/>
              <a:tailEnd/>
            </a:ln>
          </p:spPr>
          <p:txBody>
            <a:bodyPr wrap="none" anchor="ctr"/>
            <a:lstStyle/>
            <a:p>
              <a:endParaRPr lang="en-US"/>
            </a:p>
          </p:txBody>
        </p:sp>
        <p:sp>
          <p:nvSpPr>
            <p:cNvPr id="43047" name="AutoShape 41"/>
            <p:cNvSpPr>
              <a:spLocks noChangeArrowheads="1"/>
            </p:cNvSpPr>
            <p:nvPr/>
          </p:nvSpPr>
          <p:spPr bwMode="auto">
            <a:xfrm>
              <a:off x="2423" y="3337"/>
              <a:ext cx="87" cy="133"/>
            </a:xfrm>
            <a:custGeom>
              <a:avLst/>
              <a:gdLst>
                <a:gd name="T0" fmla="*/ 0 w 182"/>
                <a:gd name="T1" fmla="*/ 0 h 273"/>
                <a:gd name="T2" fmla="*/ 0 w 182"/>
                <a:gd name="T3" fmla="*/ 0 h 273"/>
                <a:gd name="T4" fmla="*/ 0 w 182"/>
                <a:gd name="T5" fmla="*/ 0 h 273"/>
                <a:gd name="T6" fmla="*/ 0 w 182"/>
                <a:gd name="T7" fmla="*/ 0 h 273"/>
                <a:gd name="T8" fmla="*/ 0 60000 65536"/>
                <a:gd name="T9" fmla="*/ 0 60000 65536"/>
                <a:gd name="T10" fmla="*/ 0 60000 65536"/>
                <a:gd name="T11" fmla="*/ 0 60000 65536"/>
                <a:gd name="T12" fmla="*/ 0 w 182"/>
                <a:gd name="T13" fmla="*/ 0 h 273"/>
                <a:gd name="T14" fmla="*/ 182 w 182"/>
                <a:gd name="T15" fmla="*/ 273 h 273"/>
              </a:gdLst>
              <a:ahLst/>
              <a:cxnLst>
                <a:cxn ang="T8">
                  <a:pos x="T0" y="T1"/>
                </a:cxn>
                <a:cxn ang="T9">
                  <a:pos x="T2" y="T3"/>
                </a:cxn>
                <a:cxn ang="T10">
                  <a:pos x="T4" y="T5"/>
                </a:cxn>
                <a:cxn ang="T11">
                  <a:pos x="T6" y="T7"/>
                </a:cxn>
              </a:cxnLst>
              <a:rect l="T12" t="T13" r="T14" b="T15"/>
              <a:pathLst>
                <a:path w="182" h="273">
                  <a:moveTo>
                    <a:pt x="91" y="273"/>
                  </a:moveTo>
                  <a:lnTo>
                    <a:pt x="0" y="0"/>
                  </a:lnTo>
                  <a:lnTo>
                    <a:pt x="182" y="0"/>
                  </a:lnTo>
                  <a:lnTo>
                    <a:pt x="91" y="273"/>
                  </a:lnTo>
                  <a:close/>
                </a:path>
              </a:pathLst>
            </a:custGeom>
            <a:solidFill>
              <a:srgbClr val="000000"/>
            </a:solidFill>
            <a:ln w="9360" cap="sq">
              <a:solidFill>
                <a:srgbClr val="000000"/>
              </a:solidFill>
              <a:round/>
              <a:headEnd/>
              <a:tailEnd/>
            </a:ln>
          </p:spPr>
          <p:txBody>
            <a:bodyPr wrap="none" anchor="ctr"/>
            <a:lstStyle/>
            <a:p>
              <a:endParaRPr lang="en-US"/>
            </a:p>
          </p:txBody>
        </p:sp>
        <p:sp>
          <p:nvSpPr>
            <p:cNvPr id="43048" name="AutoShape 42"/>
            <p:cNvSpPr>
              <a:spLocks noChangeArrowheads="1"/>
            </p:cNvSpPr>
            <p:nvPr/>
          </p:nvSpPr>
          <p:spPr bwMode="auto">
            <a:xfrm>
              <a:off x="3244" y="1471"/>
              <a:ext cx="133" cy="87"/>
            </a:xfrm>
            <a:custGeom>
              <a:avLst/>
              <a:gdLst>
                <a:gd name="T0" fmla="*/ 0 w 273"/>
                <a:gd name="T1" fmla="*/ 0 h 182"/>
                <a:gd name="T2" fmla="*/ 0 w 273"/>
                <a:gd name="T3" fmla="*/ 0 h 182"/>
                <a:gd name="T4" fmla="*/ 0 w 273"/>
                <a:gd name="T5" fmla="*/ 0 h 182"/>
                <a:gd name="T6" fmla="*/ 0 w 273"/>
                <a:gd name="T7" fmla="*/ 0 h 182"/>
                <a:gd name="T8" fmla="*/ 0 60000 65536"/>
                <a:gd name="T9" fmla="*/ 0 60000 65536"/>
                <a:gd name="T10" fmla="*/ 0 60000 65536"/>
                <a:gd name="T11" fmla="*/ 0 60000 65536"/>
                <a:gd name="T12" fmla="*/ 0 w 273"/>
                <a:gd name="T13" fmla="*/ 0 h 182"/>
                <a:gd name="T14" fmla="*/ 273 w 273"/>
                <a:gd name="T15" fmla="*/ 182 h 182"/>
              </a:gdLst>
              <a:ahLst/>
              <a:cxnLst>
                <a:cxn ang="T8">
                  <a:pos x="T0" y="T1"/>
                </a:cxn>
                <a:cxn ang="T9">
                  <a:pos x="T2" y="T3"/>
                </a:cxn>
                <a:cxn ang="T10">
                  <a:pos x="T4" y="T5"/>
                </a:cxn>
                <a:cxn ang="T11">
                  <a:pos x="T6" y="T7"/>
                </a:cxn>
              </a:cxnLst>
              <a:rect l="T12" t="T13" r="T14" b="T15"/>
              <a:pathLst>
                <a:path w="273" h="182">
                  <a:moveTo>
                    <a:pt x="273" y="91"/>
                  </a:moveTo>
                  <a:lnTo>
                    <a:pt x="0" y="182"/>
                  </a:lnTo>
                  <a:lnTo>
                    <a:pt x="0" y="0"/>
                  </a:lnTo>
                  <a:lnTo>
                    <a:pt x="273" y="91"/>
                  </a:lnTo>
                  <a:close/>
                </a:path>
              </a:pathLst>
            </a:custGeom>
            <a:solidFill>
              <a:srgbClr val="000000"/>
            </a:solidFill>
            <a:ln w="9360" cap="sq">
              <a:solidFill>
                <a:srgbClr val="000000"/>
              </a:solidFill>
              <a:round/>
              <a:headEnd/>
              <a:tailEnd/>
            </a:ln>
          </p:spPr>
          <p:txBody>
            <a:bodyPr wrap="none" anchor="ctr"/>
            <a:lstStyle/>
            <a:p>
              <a:endParaRPr lang="en-US"/>
            </a:p>
          </p:txBody>
        </p:sp>
        <p:sp>
          <p:nvSpPr>
            <p:cNvPr id="43049" name="AutoShape 43"/>
            <p:cNvSpPr>
              <a:spLocks noChangeArrowheads="1"/>
            </p:cNvSpPr>
            <p:nvPr/>
          </p:nvSpPr>
          <p:spPr bwMode="auto">
            <a:xfrm>
              <a:off x="4155" y="1471"/>
              <a:ext cx="133" cy="87"/>
            </a:xfrm>
            <a:custGeom>
              <a:avLst/>
              <a:gdLst>
                <a:gd name="T0" fmla="*/ 0 w 273"/>
                <a:gd name="T1" fmla="*/ 0 h 182"/>
                <a:gd name="T2" fmla="*/ 0 w 273"/>
                <a:gd name="T3" fmla="*/ 0 h 182"/>
                <a:gd name="T4" fmla="*/ 0 w 273"/>
                <a:gd name="T5" fmla="*/ 0 h 182"/>
                <a:gd name="T6" fmla="*/ 0 w 273"/>
                <a:gd name="T7" fmla="*/ 0 h 182"/>
                <a:gd name="T8" fmla="*/ 0 60000 65536"/>
                <a:gd name="T9" fmla="*/ 0 60000 65536"/>
                <a:gd name="T10" fmla="*/ 0 60000 65536"/>
                <a:gd name="T11" fmla="*/ 0 60000 65536"/>
                <a:gd name="T12" fmla="*/ 0 w 273"/>
                <a:gd name="T13" fmla="*/ 0 h 182"/>
                <a:gd name="T14" fmla="*/ 273 w 273"/>
                <a:gd name="T15" fmla="*/ 182 h 182"/>
              </a:gdLst>
              <a:ahLst/>
              <a:cxnLst>
                <a:cxn ang="T8">
                  <a:pos x="T0" y="T1"/>
                </a:cxn>
                <a:cxn ang="T9">
                  <a:pos x="T2" y="T3"/>
                </a:cxn>
                <a:cxn ang="T10">
                  <a:pos x="T4" y="T5"/>
                </a:cxn>
                <a:cxn ang="T11">
                  <a:pos x="T6" y="T7"/>
                </a:cxn>
              </a:cxnLst>
              <a:rect l="T12" t="T13" r="T14" b="T15"/>
              <a:pathLst>
                <a:path w="273" h="182">
                  <a:moveTo>
                    <a:pt x="0" y="91"/>
                  </a:moveTo>
                  <a:lnTo>
                    <a:pt x="273" y="182"/>
                  </a:lnTo>
                  <a:lnTo>
                    <a:pt x="273" y="0"/>
                  </a:lnTo>
                  <a:lnTo>
                    <a:pt x="0" y="91"/>
                  </a:lnTo>
                  <a:close/>
                </a:path>
              </a:pathLst>
            </a:custGeom>
            <a:solidFill>
              <a:srgbClr val="000000"/>
            </a:solidFill>
            <a:ln w="9360" cap="sq">
              <a:solidFill>
                <a:srgbClr val="000000"/>
              </a:solidFill>
              <a:round/>
              <a:headEnd/>
              <a:tailEnd/>
            </a:ln>
          </p:spPr>
          <p:txBody>
            <a:bodyPr wrap="none" anchor="ctr"/>
            <a:lstStyle/>
            <a:p>
              <a:endParaRPr lang="en-US"/>
            </a:p>
          </p:txBody>
        </p:sp>
      </p:gr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6" name="Rectangle 4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381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333399"/>
                </a:solidFill>
                <a:latin typeface="Times New Roman" pitchFamily="18" charset="0"/>
              </a:rPr>
              <a:t>Perceived benefits of DSS</a:t>
            </a:r>
          </a:p>
        </p:txBody>
      </p:sp>
      <p:sp>
        <p:nvSpPr>
          <p:cNvPr id="44035" name="Text Box 2"/>
          <p:cNvSpPr txBox="1">
            <a:spLocks noChangeArrowheads="1"/>
          </p:cNvSpPr>
          <p:nvPr/>
        </p:nvSpPr>
        <p:spPr bwMode="auto">
          <a:xfrm>
            <a:off x="381000" y="1447800"/>
            <a:ext cx="8458200" cy="5105400"/>
          </a:xfrm>
          <a:prstGeom prst="rect">
            <a:avLst/>
          </a:prstGeom>
          <a:noFill/>
          <a:ln w="9525">
            <a:noFill/>
            <a:round/>
            <a:headEnd/>
            <a:tailEnd/>
          </a:ln>
        </p:spPr>
        <p:txBody>
          <a:bodyPr lIns="90000" tIns="46800" rIns="90000" bIns="46800"/>
          <a:lstStyle/>
          <a:p>
            <a:pPr marL="342900" indent="-336550">
              <a:lnSpc>
                <a:spcPct val="80000"/>
              </a:lnSpc>
              <a:spcBef>
                <a:spcPts val="7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400" b="1" dirty="0">
              <a:solidFill>
                <a:srgbClr val="000000"/>
              </a:solidFill>
              <a:latin typeface="Times New Roman" pitchFamily="18" charset="0"/>
            </a:endParaRPr>
          </a:p>
          <a:p>
            <a:pPr marL="736600" lvl="1" indent="-279400">
              <a:lnSpc>
                <a:spcPct val="80000"/>
              </a:lnSpc>
              <a:spcBef>
                <a:spcPts val="600"/>
              </a:spcBef>
              <a:buClr>
                <a:srgbClr val="FF0000"/>
              </a:buClr>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0000"/>
                </a:solidFill>
                <a:latin typeface="Times New Roman" pitchFamily="18" charset="0"/>
              </a:rPr>
              <a:t>Decision Quality</a:t>
            </a:r>
          </a:p>
          <a:p>
            <a:pPr marL="736600" lvl="1" indent="-279400">
              <a:lnSpc>
                <a:spcPct val="80000"/>
              </a:lnSpc>
              <a:spcBef>
                <a:spcPts val="600"/>
              </a:spcBef>
              <a:buClr>
                <a:srgbClr val="FF0000"/>
              </a:buClr>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0000"/>
                </a:solidFill>
                <a:latin typeface="Times New Roman" pitchFamily="18" charset="0"/>
              </a:rPr>
              <a:t>Improved Communication</a:t>
            </a:r>
          </a:p>
          <a:p>
            <a:pPr marL="736600" lvl="1" indent="-279400">
              <a:lnSpc>
                <a:spcPct val="80000"/>
              </a:lnSpc>
              <a:spcBef>
                <a:spcPts val="600"/>
              </a:spcBef>
              <a:buClr>
                <a:srgbClr val="FF0000"/>
              </a:buClr>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0000"/>
                </a:solidFill>
                <a:latin typeface="Times New Roman" pitchFamily="18" charset="0"/>
              </a:rPr>
              <a:t>Cost Reduction</a:t>
            </a:r>
          </a:p>
          <a:p>
            <a:pPr marL="736600" lvl="1" indent="-279400">
              <a:lnSpc>
                <a:spcPct val="80000"/>
              </a:lnSpc>
              <a:spcBef>
                <a:spcPts val="600"/>
              </a:spcBef>
              <a:buClr>
                <a:srgbClr val="FF0000"/>
              </a:buClr>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0000"/>
                </a:solidFill>
                <a:latin typeface="Times New Roman" pitchFamily="18" charset="0"/>
              </a:rPr>
              <a:t>Increased Productivity</a:t>
            </a:r>
          </a:p>
          <a:p>
            <a:pPr marL="736600" lvl="1" indent="-279400">
              <a:lnSpc>
                <a:spcPct val="80000"/>
              </a:lnSpc>
              <a:spcBef>
                <a:spcPts val="600"/>
              </a:spcBef>
              <a:buClr>
                <a:srgbClr val="FF0000"/>
              </a:buClr>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0000"/>
                </a:solidFill>
                <a:latin typeface="Times New Roman" pitchFamily="18" charset="0"/>
              </a:rPr>
              <a:t>Time Savings</a:t>
            </a:r>
          </a:p>
          <a:p>
            <a:pPr marL="736600" lvl="1" indent="-279400">
              <a:lnSpc>
                <a:spcPct val="80000"/>
              </a:lnSpc>
              <a:spcBef>
                <a:spcPts val="600"/>
              </a:spcBef>
              <a:buClr>
                <a:srgbClr val="FF0000"/>
              </a:buClr>
              <a:buFont typeface="Wingdings" pitchFamily="2"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a:solidFill>
                  <a:srgbClr val="000000"/>
                </a:solidFill>
                <a:latin typeface="Times New Roman" pitchFamily="18" charset="0"/>
              </a:rPr>
              <a:t>Improved customer and employee satisfaction</a:t>
            </a:r>
            <a:br>
              <a:rPr lang="en-US" sz="2400" b="1" dirty="0">
                <a:solidFill>
                  <a:srgbClr val="000000"/>
                </a:solidFill>
                <a:latin typeface="Times New Roman" pitchFamily="18" charset="0"/>
              </a:rPr>
            </a:br>
            <a:endParaRPr lang="en-US" sz="2400" b="1" dirty="0">
              <a:solidFill>
                <a:srgbClr val="000000"/>
              </a:solidFill>
              <a:latin typeface="Times New Roman" pitchFamily="18" charset="0"/>
            </a:endParaRPr>
          </a:p>
          <a:p>
            <a:pPr marL="342900" indent="-336550">
              <a:lnSpc>
                <a:spcPct val="80000"/>
              </a:lnSpc>
              <a:spcBef>
                <a:spcPts val="7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400" b="1" dirty="0">
              <a:solidFill>
                <a:srgbClr val="000000"/>
              </a:solidFill>
              <a:latin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457200" y="1295400"/>
            <a:ext cx="8229600" cy="5029200"/>
          </a:xfrm>
          <a:prstGeom prst="rect">
            <a:avLst/>
          </a:prstGeom>
          <a:noFill/>
          <a:ln w="9525" cap="flat">
            <a:noFill/>
            <a:round/>
            <a:headEnd/>
            <a:tailEnd/>
          </a:ln>
          <a:effectLst/>
        </p:spPr>
        <p:txBody>
          <a:bodyPr lIns="90000" tIns="46800" rIns="90000" bIns="46800"/>
          <a:lstStyle/>
          <a:p>
            <a:pPr fontAlgn="base"/>
            <a:endParaRPr lang="en-US" sz="2100" dirty="0">
              <a:latin typeface="Times New Roman" pitchFamily="18" charset="0"/>
              <a:cs typeface="Times New Roman" pitchFamily="18" charset="0"/>
            </a:endParaRPr>
          </a:p>
        </p:txBody>
      </p:sp>
      <p:pic>
        <p:nvPicPr>
          <p:cNvPr id="1026" name="Picture 2" descr="C:\Users\DELL\Desktop\MPK\DSS_Compone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1119188"/>
            <a:ext cx="5734050" cy="5053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22872282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457200" y="1295400"/>
            <a:ext cx="8229600" cy="5029200"/>
          </a:xfrm>
          <a:prstGeom prst="rect">
            <a:avLst/>
          </a:prstGeom>
          <a:noFill/>
          <a:ln w="9525" cap="flat">
            <a:noFill/>
            <a:round/>
            <a:headEnd/>
            <a:tailEnd/>
          </a:ln>
          <a:effectLst/>
        </p:spPr>
        <p:txBody>
          <a:bodyPr lIns="90000" tIns="46800" rIns="90000" bIns="46800"/>
          <a:lstStyle/>
          <a:p>
            <a:pPr fontAlgn="base"/>
            <a:r>
              <a:rPr lang="en-US" sz="2100" dirty="0">
                <a:latin typeface="Times New Roman" pitchFamily="18" charset="0"/>
                <a:cs typeface="Times New Roman" pitchFamily="18" charset="0"/>
              </a:rPr>
              <a:t>A decision support systems consists of three main components, namely database, software system and user interface</a:t>
            </a:r>
            <a:r>
              <a:rPr lang="en-US" sz="2100" dirty="0" smtClean="0">
                <a:latin typeface="Times New Roman" pitchFamily="18" charset="0"/>
                <a:cs typeface="Times New Roman" pitchFamily="18" charset="0"/>
              </a:rPr>
              <a:t>.</a:t>
            </a:r>
          </a:p>
          <a:p>
            <a:pPr fontAlgn="base"/>
            <a:endParaRPr lang="en-US" sz="2100" dirty="0">
              <a:latin typeface="Times New Roman" pitchFamily="18" charset="0"/>
              <a:cs typeface="Times New Roman" pitchFamily="18" charset="0"/>
            </a:endParaRPr>
          </a:p>
          <a:p>
            <a:pPr marL="342900" indent="-342900" fontAlgn="base">
              <a:buAutoNum type="arabicPeriod"/>
            </a:pPr>
            <a:r>
              <a:rPr lang="en-US" sz="2100" b="1" dirty="0" smtClean="0">
                <a:latin typeface="Times New Roman" pitchFamily="18" charset="0"/>
                <a:cs typeface="Times New Roman" pitchFamily="18" charset="0"/>
              </a:rPr>
              <a:t>DSS </a:t>
            </a:r>
            <a:r>
              <a:rPr lang="en-US" sz="2100" b="1" dirty="0">
                <a:latin typeface="Times New Roman" pitchFamily="18" charset="0"/>
                <a:cs typeface="Times New Roman" pitchFamily="18" charset="0"/>
              </a:rPr>
              <a:t>Database:</a:t>
            </a:r>
            <a:r>
              <a:rPr lang="en-US" sz="2100" dirty="0">
                <a:latin typeface="Times New Roman" pitchFamily="18" charset="0"/>
                <a:cs typeface="Times New Roman" pitchFamily="18" charset="0"/>
              </a:rPr>
              <a:t> It contains data from various sources, including internal data from the organization, the data generated by different applications, and the external data mined form the Internet, etc. </a:t>
            </a:r>
            <a:endParaRPr lang="en-US" sz="2100" dirty="0" smtClean="0">
              <a:latin typeface="Times New Roman" pitchFamily="18" charset="0"/>
              <a:cs typeface="Times New Roman" pitchFamily="18" charset="0"/>
            </a:endParaRPr>
          </a:p>
          <a:p>
            <a:pPr fontAlgn="base"/>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The </a:t>
            </a:r>
            <a:r>
              <a:rPr lang="en-US" sz="2100" dirty="0">
                <a:latin typeface="Times New Roman" pitchFamily="18" charset="0"/>
                <a:cs typeface="Times New Roman" pitchFamily="18" charset="0"/>
              </a:rPr>
              <a:t>decision support systems database can be a small database or a standalone system or a huge data warehouse supporting the information needs of an organization.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37381187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457200" y="1295400"/>
            <a:ext cx="8229600" cy="5029200"/>
          </a:xfrm>
          <a:prstGeom prst="rect">
            <a:avLst/>
          </a:prstGeom>
          <a:noFill/>
          <a:ln w="9525" cap="flat">
            <a:noFill/>
            <a:round/>
            <a:headEnd/>
            <a:tailEnd/>
          </a:ln>
          <a:effectLst/>
        </p:spPr>
        <p:txBody>
          <a:bodyPr lIns="90000" tIns="46800" rIns="90000" bIns="46800"/>
          <a:lstStyle/>
          <a:p>
            <a:pPr fontAlgn="base"/>
            <a:r>
              <a:rPr lang="en-US" sz="2200" b="1" dirty="0">
                <a:latin typeface="Times New Roman" pitchFamily="18" charset="0"/>
                <a:cs typeface="Times New Roman" pitchFamily="18" charset="0"/>
              </a:rPr>
              <a:t>2. DSS Software System:</a:t>
            </a:r>
            <a:r>
              <a:rPr lang="en-US" sz="2200" dirty="0">
                <a:latin typeface="Times New Roman" pitchFamily="18" charset="0"/>
                <a:cs typeface="Times New Roman" pitchFamily="18" charset="0"/>
              </a:rPr>
              <a:t> It consists of various mathematical and analytical models that are used to analyze the complex data, thereby producing the required information. A model predicts the output in the basis of different inputs or different conditions, or finds out the combination of conditions and input that is required to produce the desired output</a:t>
            </a:r>
            <a:r>
              <a:rPr lang="en-US" sz="2200" dirty="0" smtClean="0">
                <a:latin typeface="Times New Roman" pitchFamily="18" charset="0"/>
                <a:cs typeface="Times New Roman" pitchFamily="18" charset="0"/>
              </a:rPr>
              <a:t>.</a:t>
            </a:r>
          </a:p>
          <a:p>
            <a:pPr fontAlgn="base"/>
            <a:r>
              <a:rPr lang="en-US" sz="2200" dirty="0" smtClean="0">
                <a:latin typeface="Times New Roman" pitchFamily="18" charset="0"/>
                <a:cs typeface="Times New Roman" pitchFamily="18" charset="0"/>
              </a:rPr>
              <a:t>	A </a:t>
            </a:r>
            <a:r>
              <a:rPr lang="en-US" sz="2200" dirty="0">
                <a:latin typeface="Times New Roman" pitchFamily="18" charset="0"/>
                <a:cs typeface="Times New Roman" pitchFamily="18" charset="0"/>
              </a:rPr>
              <a:t>decision support system may compromise different models where each model performs a specific function. The selection of models that must be included in a decision support system family depends on user requirements and the purposes of DSS.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8589812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152400" y="1295400"/>
            <a:ext cx="8763000" cy="5334000"/>
          </a:xfrm>
          <a:prstGeom prst="rect">
            <a:avLst/>
          </a:prstGeom>
          <a:noFill/>
          <a:ln w="9525" cap="flat">
            <a:noFill/>
            <a:round/>
            <a:headEnd/>
            <a:tailEnd/>
          </a:ln>
          <a:effectLst/>
        </p:spPr>
        <p:txBody>
          <a:bodyPr lIns="90000" tIns="46800" rIns="90000" bIns="46800"/>
          <a:lstStyle/>
          <a:p>
            <a:pPr fontAlgn="base"/>
            <a:r>
              <a:rPr lang="en-US" sz="2400" dirty="0">
                <a:latin typeface="Times New Roman" pitchFamily="18" charset="0"/>
                <a:cs typeface="Times New Roman" pitchFamily="18" charset="0"/>
              </a:rPr>
              <a:t>Some of the commonly used mathematical and statistical models are as follows:-</a:t>
            </a:r>
          </a:p>
          <a:p>
            <a:pPr fontAlgn="base"/>
            <a:r>
              <a:rPr lang="en-US" sz="2400" b="1" dirty="0">
                <a:latin typeface="Times New Roman" pitchFamily="18" charset="0"/>
                <a:cs typeface="Times New Roman" pitchFamily="18" charset="0"/>
              </a:rPr>
              <a:t>Statistical Models:</a:t>
            </a:r>
            <a:r>
              <a:rPr lang="en-US" sz="2400" dirty="0">
                <a:latin typeface="Times New Roman" pitchFamily="18" charset="0"/>
                <a:cs typeface="Times New Roman" pitchFamily="18" charset="0"/>
              </a:rPr>
              <a:t> They contain a wide range of statistical functions, such as mean, median, mode, deviations etc. These models are used to establish, relationships between the occurrences of an event and various factors related to that event</a:t>
            </a:r>
            <a:r>
              <a:rPr lang="en-US" sz="2400" dirty="0" smtClean="0">
                <a:latin typeface="Times New Roman" pitchFamily="18" charset="0"/>
                <a:cs typeface="Times New Roman" pitchFamily="18" charset="0"/>
              </a:rPr>
              <a:t>.</a:t>
            </a:r>
          </a:p>
          <a:p>
            <a:pPr fontAlgn="base"/>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can, for example, relate sale of product to differences in area, income, season, or other factors. In addition to statistical functions, they contain software that can analyze series of data to project future outcomes.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64058848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152400" y="1295400"/>
            <a:ext cx="8763000" cy="5334000"/>
          </a:xfrm>
          <a:prstGeom prst="rect">
            <a:avLst/>
          </a:prstGeom>
          <a:noFill/>
          <a:ln w="9525" cap="flat">
            <a:noFill/>
            <a:round/>
            <a:headEnd/>
            <a:tailEnd/>
          </a:ln>
          <a:effectLst/>
        </p:spPr>
        <p:txBody>
          <a:bodyPr lIns="90000" tIns="46800" rIns="90000" bIns="46800"/>
          <a:lstStyle/>
          <a:p>
            <a:pPr fontAlgn="base"/>
            <a:r>
              <a:rPr lang="en-US" sz="2400" b="1" dirty="0">
                <a:latin typeface="Times New Roman" pitchFamily="18" charset="0"/>
                <a:cs typeface="Times New Roman" pitchFamily="18" charset="0"/>
              </a:rPr>
              <a:t>Sensitivity Analysis Models:</a:t>
            </a:r>
            <a:r>
              <a:rPr lang="en-US" sz="2400" dirty="0">
                <a:latin typeface="Times New Roman" pitchFamily="18" charset="0"/>
                <a:cs typeface="Times New Roman" pitchFamily="18" charset="0"/>
              </a:rPr>
              <a:t> These are used to provide answers to what-if situations occurring frequently in an organization. During the analysis, the value of one variable is changed repeatedly and resulting changes on other variables are observed. </a:t>
            </a:r>
            <a:endParaRPr lang="en-US" sz="2400" dirty="0" smtClean="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sale of product, for example, is affected by different factors such as price, expenses on advertisements, number of sales staff, productions etc. Using a sensitivity model, price of the product can be changed (increased or decreased) repeatedly to ascertain the sensitivity of different factors and their effect on sales volume. Excel spreadsheets and Lotus 1-2-3 are often used for making such analysis.</a:t>
            </a:r>
            <a:endParaRPr lang="en-US" sz="21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64058848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304920"/>
            <a:ext cx="8229240" cy="6324120"/>
          </a:xfrm>
          <a:prstGeom prst="rect">
            <a:avLst/>
          </a:prstGeom>
        </p:spPr>
        <p:txBody>
          <a:bodyPr/>
          <a:lstStyle/>
          <a:p>
            <a:pPr>
              <a:lnSpc>
                <a:spcPct val="100000"/>
              </a:lnSpc>
              <a:buFont typeface="Arial"/>
              <a:buChar char="•"/>
            </a:pPr>
            <a:r>
              <a:rPr lang="en-US" sz="2700" dirty="0">
                <a:solidFill>
                  <a:srgbClr val="000000"/>
                </a:solidFill>
                <a:latin typeface="Times New Roman"/>
              </a:rPr>
              <a:t>Database queries are often designed to extract specific information, such as the balance of an account or the sum of a customer’s account balances. </a:t>
            </a:r>
            <a:endParaRPr dirty="0"/>
          </a:p>
          <a:p>
            <a:pPr>
              <a:lnSpc>
                <a:spcPct val="100000"/>
              </a:lnSpc>
            </a:pPr>
            <a:endParaRPr dirty="0"/>
          </a:p>
          <a:p>
            <a:pPr>
              <a:lnSpc>
                <a:spcPct val="100000"/>
              </a:lnSpc>
              <a:buFont typeface="Arial"/>
              <a:buChar char="•"/>
            </a:pPr>
            <a:r>
              <a:rPr lang="en-US" sz="2700" dirty="0">
                <a:solidFill>
                  <a:srgbClr val="000000"/>
                </a:solidFill>
                <a:latin typeface="Times New Roman"/>
              </a:rPr>
              <a:t>However, queries designed to help formulate a corporate strategy usually requires access to large amounts of data originating at multiple sources.</a:t>
            </a:r>
            <a:endParaRPr dirty="0"/>
          </a:p>
          <a:p>
            <a:pPr>
              <a:lnSpc>
                <a:spcPct val="100000"/>
              </a:lnSpc>
            </a:pPr>
            <a:endParaRPr dirty="0"/>
          </a:p>
          <a:p>
            <a:pPr>
              <a:lnSpc>
                <a:spcPct val="100000"/>
              </a:lnSpc>
              <a:buFont typeface="Arial"/>
              <a:buChar char="•"/>
            </a:pPr>
            <a:r>
              <a:rPr lang="en-US" sz="2700" dirty="0">
                <a:solidFill>
                  <a:srgbClr val="000000"/>
                </a:solidFill>
                <a:latin typeface="Times New Roman"/>
              </a:rPr>
              <a:t>A data warehouse is a repository of data gathered from multiple sources and stored under a common, unified database schema.</a:t>
            </a:r>
            <a:endParaRPr dirty="0"/>
          </a:p>
          <a:p>
            <a:pPr>
              <a:lnSpc>
                <a:spcPct val="100000"/>
              </a:lnSpc>
            </a:pPr>
            <a:endParaRPr dirty="0"/>
          </a:p>
          <a:p>
            <a:pPr>
              <a:lnSpc>
                <a:spcPct val="100000"/>
              </a:lnSpc>
              <a:buFont typeface="Arial"/>
              <a:buChar char="•"/>
            </a:pPr>
            <a:r>
              <a:rPr lang="en-US" sz="2700" dirty="0">
                <a:solidFill>
                  <a:srgbClr val="000000"/>
                </a:solidFill>
                <a:latin typeface="Times New Roman"/>
              </a:rPr>
              <a:t>Data stored in warehouse are analyzed by a variety of complex aggregations and statistical analysis.</a:t>
            </a:r>
            <a:endParaRPr dirty="0"/>
          </a:p>
        </p:txBody>
      </p:sp>
      <p:sp>
        <p:nvSpPr>
          <p:cNvPr id="193" name="TextShape 2"/>
          <p:cNvSpPr txBox="1"/>
          <p:nvPr/>
        </p:nvSpPr>
        <p:spPr>
          <a:xfrm>
            <a:off x="0" y="0"/>
            <a:ext cx="0" cy="0"/>
          </a:xfrm>
          <a:prstGeom prst="rect">
            <a:avLst/>
          </a:prstGeom>
        </p:spPr>
        <p:txBody>
          <a:bodyPr lIns="90000" tIns="45000" rIns="90000" bIns="45000"/>
          <a:lstStyle/>
          <a:p>
            <a:pPr>
              <a:lnSpc>
                <a:spcPct val="100000"/>
              </a:lnSpc>
            </a:pPr>
            <a:fld id="{31419131-D1E1-41E1-A101-F131C13131E1}" type="slidenum">
              <a:rPr lang="en-IN">
                <a:solidFill>
                  <a:srgbClr val="000000"/>
                </a:solidFill>
                <a:latin typeface="Calibri"/>
              </a:rPr>
              <a:pPr>
                <a:lnSpc>
                  <a:spcPct val="100000"/>
                </a:lnSpc>
              </a:pPr>
              <a:t>4</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152400" y="1295400"/>
            <a:ext cx="8763000" cy="5334000"/>
          </a:xfrm>
          <a:prstGeom prst="rect">
            <a:avLst/>
          </a:prstGeom>
          <a:noFill/>
          <a:ln w="9525" cap="flat">
            <a:noFill/>
            <a:round/>
            <a:headEnd/>
            <a:tailEnd/>
          </a:ln>
          <a:effectLst/>
        </p:spPr>
        <p:txBody>
          <a:bodyPr lIns="90000" tIns="46800" rIns="90000" bIns="46800"/>
          <a:lstStyle/>
          <a:p>
            <a:pPr fontAlgn="base"/>
            <a:r>
              <a:rPr lang="en-US" sz="2100" b="1" dirty="0">
                <a:latin typeface="Times New Roman" pitchFamily="18" charset="0"/>
                <a:cs typeface="Times New Roman" pitchFamily="18" charset="0"/>
              </a:rPr>
              <a:t>Optimization Analysis Models:</a:t>
            </a:r>
            <a:r>
              <a:rPr lang="en-US" sz="2100" dirty="0">
                <a:latin typeface="Times New Roman" pitchFamily="18" charset="0"/>
                <a:cs typeface="Times New Roman" pitchFamily="18" charset="0"/>
              </a:rPr>
              <a:t> They are used to find optimum value for a target variable under given circumstances. They are widely used for making decisions related to optimum utilization of resources in an organization. During optimization analysis, the values for one or more variables are changed repeatedly keeping in mind the specific constraints, until the best values for target variable are found. </a:t>
            </a:r>
            <a:endParaRPr lang="en-US" sz="2100" dirty="0" smtClean="0">
              <a:latin typeface="Times New Roman" pitchFamily="18" charset="0"/>
              <a:cs typeface="Times New Roman" pitchFamily="18" charset="0"/>
            </a:endParaRPr>
          </a:p>
          <a:p>
            <a:pPr fontAlgn="base"/>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They </a:t>
            </a:r>
            <a:r>
              <a:rPr lang="en-US" sz="2100" dirty="0">
                <a:latin typeface="Times New Roman" pitchFamily="18" charset="0"/>
                <a:cs typeface="Times New Roman" pitchFamily="18" charset="0"/>
              </a:rPr>
              <a:t>can, for example, determine the highest level of production that can be achieved by varying job assignments to workers, keeping in mind that some workers are skilled and their job assignment cannot be changed. Linear programming techniques and Solver tool in Microsoft excel are mostly used for making such analysis</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64058848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152400" y="1295400"/>
            <a:ext cx="8763000" cy="4876800"/>
          </a:xfrm>
          <a:prstGeom prst="rect">
            <a:avLst/>
          </a:prstGeom>
          <a:noFill/>
          <a:ln w="9525" cap="flat">
            <a:noFill/>
            <a:round/>
            <a:headEnd/>
            <a:tailEnd/>
          </a:ln>
          <a:effectLst/>
        </p:spPr>
        <p:txBody>
          <a:bodyPr lIns="90000" tIns="46800" rIns="90000" bIns="46800"/>
          <a:lstStyle/>
          <a:p>
            <a:pPr fontAlgn="base"/>
            <a:r>
              <a:rPr lang="en-US" sz="2400" b="1" dirty="0">
                <a:latin typeface="Times New Roman" pitchFamily="18" charset="0"/>
                <a:cs typeface="Times New Roman" pitchFamily="18" charset="0"/>
              </a:rPr>
              <a:t>Forecasting Models:</a:t>
            </a:r>
            <a:r>
              <a:rPr lang="en-US" sz="2400" dirty="0">
                <a:latin typeface="Times New Roman" pitchFamily="18" charset="0"/>
                <a:cs typeface="Times New Roman" pitchFamily="18" charset="0"/>
              </a:rPr>
              <a:t> They use various forecasting tools and techniques, including the regression models, time series analysis, and market research methods etc., to make statements about the future or to predict something in advance. </a:t>
            </a:r>
            <a:endParaRPr lang="en-US" sz="2400" dirty="0" smtClean="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They </a:t>
            </a:r>
            <a:r>
              <a:rPr lang="en-US" sz="2400" dirty="0">
                <a:latin typeface="Times New Roman" pitchFamily="18" charset="0"/>
                <a:cs typeface="Times New Roman" pitchFamily="18" charset="0"/>
              </a:rPr>
              <a:t>provide information that helps in analyzing the business conditions and making future plans. These systems are widely used for forecasting sales.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23180538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152400" y="1295400"/>
            <a:ext cx="8763000" cy="5029200"/>
          </a:xfrm>
          <a:prstGeom prst="rect">
            <a:avLst/>
          </a:prstGeom>
          <a:noFill/>
          <a:ln w="9525" cap="flat">
            <a:noFill/>
            <a:round/>
            <a:headEnd/>
            <a:tailEnd/>
          </a:ln>
          <a:effectLst/>
        </p:spPr>
        <p:txBody>
          <a:bodyPr lIns="90000" tIns="46800" rIns="90000" bIns="46800"/>
          <a:lstStyle/>
          <a:p>
            <a:pPr fontAlgn="base"/>
            <a:r>
              <a:rPr lang="en-US" sz="2100" b="1" dirty="0">
                <a:latin typeface="Times New Roman" pitchFamily="18" charset="0"/>
                <a:cs typeface="Times New Roman" pitchFamily="18" charset="0"/>
              </a:rPr>
              <a:t>Backward Analysis Sensitivity Models:</a:t>
            </a:r>
            <a:r>
              <a:rPr lang="en-US" sz="2100" dirty="0">
                <a:latin typeface="Times New Roman" pitchFamily="18" charset="0"/>
                <a:cs typeface="Times New Roman" pitchFamily="18" charset="0"/>
              </a:rPr>
              <a:t> Also known as goal seeking analysis, the technique followed in these models is just opposite to the technique applied in sensitivity analysis models. In place of changing the value of variable repeatedly to see how it affects other variables, goal seeking analysis sets a target value for a variable and then repeatedly changes other variables until the target value is achieved</a:t>
            </a:r>
            <a:r>
              <a:rPr lang="en-US" sz="2100" dirty="0" smtClean="0">
                <a:latin typeface="Times New Roman" pitchFamily="18" charset="0"/>
                <a:cs typeface="Times New Roman" pitchFamily="18" charset="0"/>
              </a:rPr>
              <a:t>.</a:t>
            </a:r>
          </a:p>
          <a:p>
            <a:pPr fontAlgn="base"/>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To increase the production level by 40 percent using the backward sensitivity  analysis, for example, first, the target value for the production level can be set and then the required changes to made in  other factors, such as the amount of raw material, machinery and tools, number of production staff, etc., to achieve the target production 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23180538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04800" y="228600"/>
            <a:ext cx="8610600" cy="914400"/>
          </a:xfrm>
          <a:prstGeom prst="rect">
            <a:avLst/>
          </a:prstGeom>
          <a:noFill/>
          <a:ln w="9525">
            <a:noFill/>
            <a:round/>
            <a:headEnd/>
            <a:tailEnd/>
          </a:ln>
        </p:spPr>
        <p:txBody>
          <a:bodyPr lIns="90000" tIns="46800" rIns="90000" bIns="46800" anchor="b"/>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700" b="1" dirty="0" smtClean="0">
                <a:solidFill>
                  <a:srgbClr val="000099"/>
                </a:solidFill>
              </a:rPr>
              <a:t>Components </a:t>
            </a:r>
            <a:r>
              <a:rPr lang="en-US" sz="2700" b="1" dirty="0">
                <a:solidFill>
                  <a:srgbClr val="000099"/>
                </a:solidFill>
              </a:rPr>
              <a:t>of Decision Support Systems (DSS)</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700" b="1" dirty="0">
              <a:solidFill>
                <a:srgbClr val="000099"/>
              </a:solidFill>
            </a:endParaRPr>
          </a:p>
        </p:txBody>
      </p:sp>
      <p:sp>
        <p:nvSpPr>
          <p:cNvPr id="46082" name="Text Box 2"/>
          <p:cNvSpPr txBox="1">
            <a:spLocks noChangeArrowheads="1"/>
          </p:cNvSpPr>
          <p:nvPr/>
        </p:nvSpPr>
        <p:spPr bwMode="auto">
          <a:xfrm>
            <a:off x="152400" y="1295400"/>
            <a:ext cx="8763000" cy="5334000"/>
          </a:xfrm>
          <a:prstGeom prst="rect">
            <a:avLst/>
          </a:prstGeom>
          <a:noFill/>
          <a:ln w="9525" cap="flat">
            <a:noFill/>
            <a:round/>
            <a:headEnd/>
            <a:tailEnd/>
          </a:ln>
          <a:effectLst/>
        </p:spPr>
        <p:txBody>
          <a:bodyPr lIns="90000" tIns="46800" rIns="90000" bIns="46800"/>
          <a:lstStyle/>
          <a:p>
            <a:pPr fontAlgn="base"/>
            <a:r>
              <a:rPr lang="en-US" sz="2400" b="1" dirty="0">
                <a:latin typeface="Times New Roman" pitchFamily="18" charset="0"/>
                <a:cs typeface="Times New Roman" pitchFamily="18" charset="0"/>
              </a:rPr>
              <a:t>3. DSS User Interface:</a:t>
            </a:r>
            <a:r>
              <a:rPr lang="en-US" sz="2400" dirty="0">
                <a:latin typeface="Times New Roman" pitchFamily="18" charset="0"/>
                <a:cs typeface="Times New Roman" pitchFamily="18" charset="0"/>
              </a:rPr>
              <a:t> It is an interactive graphical interface which makes the interaction easier between the DSS and its users. It displays the results (output) of the analysis in various forms, such as text, table, charts or graphics. The user can select the appropriate option to view the output according to his requirement</a:t>
            </a:r>
            <a:r>
              <a:rPr lang="en-US" sz="2400" dirty="0" smtClean="0">
                <a:latin typeface="Times New Roman" pitchFamily="18" charset="0"/>
                <a:cs typeface="Times New Roman" pitchFamily="18" charset="0"/>
              </a:rPr>
              <a:t>.</a:t>
            </a:r>
          </a:p>
          <a:p>
            <a:pPr fontAlgn="base"/>
            <a:r>
              <a:rPr lang="en-US" sz="2400" dirty="0" smtClean="0">
                <a:latin typeface="Times New Roman" pitchFamily="18" charset="0"/>
                <a:cs typeface="Times New Roman" pitchFamily="18" charset="0"/>
              </a:rPr>
              <a:t>		A </a:t>
            </a:r>
            <a:r>
              <a:rPr lang="en-US" sz="2400" dirty="0">
                <a:latin typeface="Times New Roman" pitchFamily="18" charset="0"/>
                <a:cs typeface="Times New Roman" pitchFamily="18" charset="0"/>
              </a:rPr>
              <a:t>manager, for example, would like to view comparative sales data in tabular form whereas an architect creating a design plan would be more interested in viewing the result of analysis in a graphical format. The present-day decision support system built using the Web-based interface provides its users some special capabilities like better interactivity, facility for customization and personalization, and more ease of use.</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8589812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smtClean="0">
                <a:solidFill>
                  <a:srgbClr val="333399"/>
                </a:solidFill>
              </a:rPr>
              <a:t>Exercise</a:t>
            </a:r>
            <a:endParaRPr lang="en-US" sz="3600" b="1" dirty="0">
              <a:solidFill>
                <a:srgbClr val="333399"/>
              </a:solidFill>
            </a:endParaRPr>
          </a:p>
        </p:txBody>
      </p:sp>
      <p:sp>
        <p:nvSpPr>
          <p:cNvPr id="46082" name="Text Box 2"/>
          <p:cNvSpPr txBox="1">
            <a:spLocks noChangeArrowheads="1"/>
          </p:cNvSpPr>
          <p:nvPr/>
        </p:nvSpPr>
        <p:spPr bwMode="auto">
          <a:xfrm>
            <a:off x="457200" y="1524000"/>
            <a:ext cx="8229600" cy="4800600"/>
          </a:xfrm>
          <a:prstGeom prst="rect">
            <a:avLst/>
          </a:prstGeom>
          <a:noFill/>
          <a:ln w="9525" cap="flat">
            <a:noFill/>
            <a:round/>
            <a:headEnd/>
            <a:tailEnd/>
          </a:ln>
          <a:effectLst/>
        </p:spPr>
        <p:txBody>
          <a:bodyPr lIns="90000" tIns="46800" rIns="90000" bIns="46800"/>
          <a:lstStyle/>
          <a:p>
            <a:pPr marL="738188" lvl="1" indent="-279400">
              <a:lnSpc>
                <a:spcPct val="80000"/>
              </a:lnSpc>
              <a:spcBef>
                <a:spcPts val="4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1600" dirty="0" smtClean="0">
              <a:solidFill>
                <a:srgbClr val="000000"/>
              </a:solidFill>
              <a:latin typeface="Tahoma" pitchFamily="32" charset="0"/>
            </a:endParaRPr>
          </a:p>
          <a:p>
            <a:pPr marL="738188" lvl="1" indent="-279400">
              <a:lnSpc>
                <a:spcPct val="80000"/>
              </a:lnSpc>
              <a:spcBef>
                <a:spcPts val="4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1600" dirty="0">
              <a:solidFill>
                <a:srgbClr val="000000"/>
              </a:solidFill>
              <a:latin typeface="Tahoma" pitchFamily="32" charset="0"/>
            </a:endParaRPr>
          </a:p>
          <a:p>
            <a:pPr marL="738188" lvl="1" indent="-279400">
              <a:lnSpc>
                <a:spcPct val="80000"/>
              </a:lnSpc>
              <a:spcBef>
                <a:spcPts val="4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1600" dirty="0" smtClean="0">
              <a:solidFill>
                <a:srgbClr val="000000"/>
              </a:solidFill>
              <a:latin typeface="Tahoma" pitchFamily="32" charset="0"/>
            </a:endParaRPr>
          </a:p>
          <a:p>
            <a:pPr marL="738188" lvl="1" indent="-279400">
              <a:lnSpc>
                <a:spcPct val="80000"/>
              </a:lnSpc>
              <a:spcBef>
                <a:spcPts val="4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200" dirty="0">
                <a:solidFill>
                  <a:srgbClr val="000000"/>
                </a:solidFill>
                <a:latin typeface="Tahoma" pitchFamily="32" charset="0"/>
              </a:rPr>
              <a:t> </a:t>
            </a:r>
            <a:r>
              <a:rPr lang="en-US" sz="2200" dirty="0" smtClean="0">
                <a:solidFill>
                  <a:srgbClr val="000000"/>
                </a:solidFill>
                <a:latin typeface="Tahoma" pitchFamily="32" charset="0"/>
              </a:rPr>
              <a:t>                   https</a:t>
            </a:r>
            <a:r>
              <a:rPr lang="en-US" sz="2200" dirty="0">
                <a:solidFill>
                  <a:srgbClr val="000000"/>
                </a:solidFill>
                <a:latin typeface="Tahoma" pitchFamily="32" charset="0"/>
              </a:rPr>
              <a:t>://forms.gle/dFdAXsPkBdBC4GoQ9</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51338235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333399"/>
                </a:solidFill>
              </a:rPr>
              <a:t>Types of DSS </a:t>
            </a:r>
          </a:p>
        </p:txBody>
      </p:sp>
      <p:sp>
        <p:nvSpPr>
          <p:cNvPr id="46082" name="Text Box 2"/>
          <p:cNvSpPr txBox="1">
            <a:spLocks noChangeArrowheads="1"/>
          </p:cNvSpPr>
          <p:nvPr/>
        </p:nvSpPr>
        <p:spPr bwMode="auto">
          <a:xfrm>
            <a:off x="457200" y="1524000"/>
            <a:ext cx="8229600" cy="4800600"/>
          </a:xfrm>
          <a:prstGeom prst="rect">
            <a:avLst/>
          </a:prstGeom>
          <a:noFill/>
          <a:ln w="9525" cap="flat">
            <a:noFill/>
            <a:round/>
            <a:headEnd/>
            <a:tailEnd/>
          </a:ln>
          <a:effectLst/>
        </p:spPr>
        <p:txBody>
          <a:bodyPr lIns="90000" tIns="46800" rIns="90000" bIns="46800"/>
          <a:lstStyle/>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dirty="0">
                <a:solidFill>
                  <a:srgbClr val="000000"/>
                </a:solidFill>
                <a:latin typeface="Times New Roman" pitchFamily="16" charset="0"/>
              </a:rPr>
              <a:t>Five major types:</a:t>
            </a:r>
          </a:p>
          <a:p>
            <a:pPr marL="736600" lvl="1" indent="-279400">
              <a:lnSpc>
                <a:spcPct val="80000"/>
              </a:lnSpc>
              <a:spcBef>
                <a:spcPts val="600"/>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Model-Driven DSS</a:t>
            </a:r>
          </a:p>
          <a:p>
            <a:pPr marL="736600" lvl="1" indent="-279400">
              <a:lnSpc>
                <a:spcPct val="80000"/>
              </a:lnSpc>
              <a:spcBef>
                <a:spcPts val="600"/>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Data-Driven DSS</a:t>
            </a:r>
          </a:p>
          <a:p>
            <a:pPr marL="736600" lvl="1" indent="-279400">
              <a:lnSpc>
                <a:spcPct val="80000"/>
              </a:lnSpc>
              <a:spcBef>
                <a:spcPts val="600"/>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Communication Driven DSS</a:t>
            </a:r>
          </a:p>
          <a:p>
            <a:pPr marL="736600" lvl="1" indent="-279400">
              <a:lnSpc>
                <a:spcPct val="80000"/>
              </a:lnSpc>
              <a:spcBef>
                <a:spcPts val="600"/>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Document Driven DSS</a:t>
            </a:r>
          </a:p>
          <a:p>
            <a:pPr marL="736600" lvl="1" indent="-279400">
              <a:lnSpc>
                <a:spcPct val="80000"/>
              </a:lnSpc>
              <a:spcBef>
                <a:spcPts val="600"/>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dirty="0">
                <a:solidFill>
                  <a:srgbClr val="000000"/>
                </a:solidFill>
                <a:latin typeface="Tahoma" pitchFamily="32" charset="0"/>
              </a:rPr>
              <a:t>Knowledge Driven DSS</a:t>
            </a:r>
          </a:p>
          <a:p>
            <a:pPr lvl="3" indent="-223838">
              <a:lnSpc>
                <a:spcPct val="80000"/>
              </a:lnSpc>
              <a:spcBef>
                <a:spcPts val="4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1600" dirty="0">
              <a:solidFill>
                <a:srgbClr val="000000"/>
              </a:solidFill>
              <a:latin typeface="Tahoma" pitchFamily="32" charset="0"/>
            </a:endParaRPr>
          </a:p>
          <a:p>
            <a:pPr marL="738188" lvl="1" indent="-279400">
              <a:lnSpc>
                <a:spcPct val="80000"/>
              </a:lnSpc>
              <a:spcBef>
                <a:spcPts val="4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1600" dirty="0">
              <a:solidFill>
                <a:srgbClr val="000000"/>
              </a:solidFill>
              <a:latin typeface="Tahoma" pitchFamily="3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dirty="0">
                <a:solidFill>
                  <a:srgbClr val="333399"/>
                </a:solidFill>
              </a:rPr>
              <a:t>Model-driven DSS</a:t>
            </a:r>
          </a:p>
        </p:txBody>
      </p:sp>
      <p:sp>
        <p:nvSpPr>
          <p:cNvPr id="47106" name="Text Box 2"/>
          <p:cNvSpPr txBox="1">
            <a:spLocks noChangeArrowheads="1"/>
          </p:cNvSpPr>
          <p:nvPr/>
        </p:nvSpPr>
        <p:spPr bwMode="auto">
          <a:xfrm>
            <a:off x="381000" y="1143000"/>
            <a:ext cx="8458200" cy="5410200"/>
          </a:xfrm>
          <a:prstGeom prst="rect">
            <a:avLst/>
          </a:prstGeom>
          <a:noFill/>
          <a:ln w="9525" cap="flat">
            <a:noFill/>
            <a:round/>
            <a:headEnd/>
            <a:tailEnd/>
          </a:ln>
          <a:effectLst/>
        </p:spPr>
        <p:txBody>
          <a:bodyPr lIns="90000" tIns="46800" rIns="90000" bIns="46800"/>
          <a:lstStyle/>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a:p>
            <a:pPr marL="338138" indent="-33655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p:txBody>
      </p:sp>
      <p:sp>
        <p:nvSpPr>
          <p:cNvPr id="4" name="Rectangle 3"/>
          <p:cNvSpPr/>
          <p:nvPr/>
        </p:nvSpPr>
        <p:spPr>
          <a:xfrm>
            <a:off x="228600" y="1295398"/>
            <a:ext cx="8458200" cy="4339650"/>
          </a:xfrm>
          <a:prstGeom prst="rect">
            <a:avLst/>
          </a:prstGeom>
        </p:spPr>
        <p:txBody>
          <a:bodyPr wrap="square">
            <a:spAutoFit/>
          </a:bodyPr>
          <a:lstStyle/>
          <a:p>
            <a:pPr>
              <a:buFont typeface="Arial" pitchFamily="34" charset="0"/>
              <a:buChar char="•"/>
            </a:pPr>
            <a:r>
              <a:rPr lang="en-US" sz="2300" dirty="0" smtClean="0"/>
              <a:t>Model driven DSSs are complex systems that help analyze decisions or choose between different options. </a:t>
            </a:r>
          </a:p>
          <a:p>
            <a:pPr>
              <a:buFont typeface="Arial" pitchFamily="34" charset="0"/>
              <a:buChar char="•"/>
            </a:pPr>
            <a:endParaRPr lang="en-US" sz="2300" dirty="0" smtClean="0"/>
          </a:p>
          <a:p>
            <a:pPr>
              <a:buFont typeface="Arial" pitchFamily="34" charset="0"/>
              <a:buChar char="•"/>
            </a:pPr>
            <a:r>
              <a:rPr lang="en-US" sz="2300" dirty="0" smtClean="0"/>
              <a:t>A model driven DSS emphasizes access to and manipulation of financial, optimization and / or simulation models. </a:t>
            </a:r>
          </a:p>
          <a:p>
            <a:pPr>
              <a:buFont typeface="Arial" pitchFamily="34" charset="0"/>
              <a:buChar char="•"/>
            </a:pPr>
            <a:endParaRPr lang="en-US" sz="2300" dirty="0" smtClean="0"/>
          </a:p>
          <a:p>
            <a:pPr>
              <a:buFont typeface="Arial" pitchFamily="34" charset="0"/>
              <a:buChar char="•"/>
            </a:pPr>
            <a:r>
              <a:rPr lang="en-US" sz="2300" dirty="0" smtClean="0"/>
              <a:t>Simple quantitative models provide the most elementary level of functionality. </a:t>
            </a:r>
          </a:p>
          <a:p>
            <a:pPr>
              <a:buFont typeface="Arial" pitchFamily="34" charset="0"/>
              <a:buChar char="•"/>
            </a:pPr>
            <a:endParaRPr lang="en-US" sz="2300" dirty="0" smtClean="0"/>
          </a:p>
          <a:p>
            <a:pPr>
              <a:buFont typeface="Arial" pitchFamily="34" charset="0"/>
              <a:buChar char="•"/>
            </a:pPr>
            <a:r>
              <a:rPr lang="en-US" sz="2300" dirty="0" smtClean="0"/>
              <a:t>Model-driven DSS use limited data and parameters provided by decision makers to help in analyzing a situation, but in general large data bases are not needed for model-driven DSS.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dirty="0">
                <a:solidFill>
                  <a:srgbClr val="333399"/>
                </a:solidFill>
              </a:rPr>
              <a:t>Model-driven DSS</a:t>
            </a:r>
          </a:p>
        </p:txBody>
      </p:sp>
      <p:sp>
        <p:nvSpPr>
          <p:cNvPr id="47106" name="Text Box 2"/>
          <p:cNvSpPr txBox="1">
            <a:spLocks noChangeArrowheads="1"/>
          </p:cNvSpPr>
          <p:nvPr/>
        </p:nvSpPr>
        <p:spPr bwMode="auto">
          <a:xfrm>
            <a:off x="381000" y="1143000"/>
            <a:ext cx="8458200" cy="5410200"/>
          </a:xfrm>
          <a:prstGeom prst="rect">
            <a:avLst/>
          </a:prstGeom>
          <a:noFill/>
          <a:ln w="9525" cap="flat">
            <a:noFill/>
            <a:round/>
            <a:headEnd/>
            <a:tailEnd/>
          </a:ln>
          <a:effectLst/>
        </p:spPr>
        <p:txBody>
          <a:bodyPr lIns="90000" tIns="46800" rIns="90000" bIns="46800"/>
          <a:lstStyle/>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a:p>
            <a:pPr marL="338138" indent="-33655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p:txBody>
      </p:sp>
      <p:sp>
        <p:nvSpPr>
          <p:cNvPr id="4" name="Rectangle 3"/>
          <p:cNvSpPr/>
          <p:nvPr/>
        </p:nvSpPr>
        <p:spPr>
          <a:xfrm>
            <a:off x="228600" y="1295398"/>
            <a:ext cx="8458200" cy="2215991"/>
          </a:xfrm>
          <a:prstGeom prst="rect">
            <a:avLst/>
          </a:prstGeom>
        </p:spPr>
        <p:txBody>
          <a:bodyPr wrap="square">
            <a:spAutoFit/>
          </a:bodyPr>
          <a:lstStyle/>
          <a:p>
            <a:pPr>
              <a:buFont typeface="Arial" pitchFamily="34" charset="0"/>
              <a:buChar char="•"/>
            </a:pPr>
            <a:r>
              <a:rPr lang="en-US" sz="2300" dirty="0" smtClean="0"/>
              <a:t>These are used by managers and staff members of a business, or people who interact with the organization, for a number of purposes depending on how the model is set up.</a:t>
            </a:r>
          </a:p>
          <a:p>
            <a:pPr>
              <a:buFont typeface="Arial" pitchFamily="34" charset="0"/>
              <a:buChar char="•"/>
            </a:pPr>
            <a:endParaRPr lang="en-US" sz="2300" dirty="0" smtClean="0"/>
          </a:p>
          <a:p>
            <a:pPr>
              <a:buFont typeface="Arial" pitchFamily="34" charset="0"/>
              <a:buChar char="•"/>
            </a:pPr>
            <a:r>
              <a:rPr lang="en-US" sz="2300" dirty="0" smtClean="0"/>
              <a:t> These DSSs can be deployed via software / hardware in stand-alone PCs, client/server systems or the web.</a:t>
            </a:r>
            <a:endParaRPr lang="en-US" sz="23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93418673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dirty="0">
                <a:solidFill>
                  <a:srgbClr val="333399"/>
                </a:solidFill>
              </a:rPr>
              <a:t>Model-driven DSS</a:t>
            </a:r>
          </a:p>
        </p:txBody>
      </p:sp>
      <p:sp>
        <p:nvSpPr>
          <p:cNvPr id="47106" name="Text Box 2"/>
          <p:cNvSpPr txBox="1">
            <a:spLocks noChangeArrowheads="1"/>
          </p:cNvSpPr>
          <p:nvPr/>
        </p:nvSpPr>
        <p:spPr bwMode="auto">
          <a:xfrm>
            <a:off x="381000" y="1143000"/>
            <a:ext cx="8458200" cy="5410200"/>
          </a:xfrm>
          <a:prstGeom prst="rect">
            <a:avLst/>
          </a:prstGeom>
          <a:noFill/>
          <a:ln w="9525" cap="flat">
            <a:noFill/>
            <a:round/>
            <a:headEnd/>
            <a:tailEnd/>
          </a:ln>
          <a:effectLst/>
        </p:spPr>
        <p:txBody>
          <a:bodyPr lIns="90000" tIns="46800" rIns="90000" bIns="46800"/>
          <a:lstStyle/>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a:p>
            <a:pPr marL="338138" indent="-33655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p:txBody>
      </p:sp>
      <p:sp>
        <p:nvSpPr>
          <p:cNvPr id="4" name="Rectangle 3"/>
          <p:cNvSpPr/>
          <p:nvPr/>
        </p:nvSpPr>
        <p:spPr>
          <a:xfrm>
            <a:off x="228600" y="1295398"/>
            <a:ext cx="8458200" cy="4154984"/>
          </a:xfrm>
          <a:prstGeom prst="rect">
            <a:avLst/>
          </a:prstGeom>
        </p:spPr>
        <p:txBody>
          <a:bodyPr wrap="square">
            <a:spAutoFit/>
          </a:bodyPr>
          <a:lstStyle/>
          <a:p>
            <a:pPr fontAlgn="base">
              <a:buFont typeface="Arial" pitchFamily="34" charset="0"/>
              <a:buChar char="•"/>
            </a:pPr>
            <a:r>
              <a:rPr lang="en-US" sz="2400" dirty="0" smtClean="0">
                <a:latin typeface="Times New Roman" pitchFamily="18" charset="0"/>
                <a:cs typeface="Times New Roman" pitchFamily="18" charset="0"/>
              </a:rPr>
              <a:t>These systems are standalone systems and they are not connected with other major corporate information systems. </a:t>
            </a:r>
          </a:p>
          <a:p>
            <a:pPr fontAlgn="base">
              <a:buFont typeface="Arial" pitchFamily="34" charset="0"/>
              <a:buChar char="•"/>
            </a:pPr>
            <a:endParaRPr lang="en-US" sz="2400" dirty="0" smtClean="0">
              <a:latin typeface="Times New Roman" pitchFamily="18" charset="0"/>
              <a:cs typeface="Times New Roman" pitchFamily="18" charset="0"/>
            </a:endParaRPr>
          </a:p>
          <a:p>
            <a:pPr fontAlgn="base">
              <a:buFont typeface="Arial" pitchFamily="34" charset="0"/>
              <a:buChar char="•"/>
            </a:pPr>
            <a:r>
              <a:rPr lang="en-US" sz="2400" dirty="0" smtClean="0">
                <a:latin typeface="Times New Roman" pitchFamily="18" charset="0"/>
                <a:cs typeface="Times New Roman" pitchFamily="18" charset="0"/>
              </a:rPr>
              <a:t>The capability of analysis of these systems is supported by some strong theory (or model) along with a good user interface that makes them easy to use.</a:t>
            </a:r>
          </a:p>
          <a:p>
            <a:pPr fontAlgn="base">
              <a:buFont typeface="Arial" pitchFamily="34" charset="0"/>
              <a:buChar char="•"/>
            </a:pPr>
            <a:endParaRPr lang="en-US" sz="2400" dirty="0" smtClean="0">
              <a:latin typeface="Times New Roman" pitchFamily="18" charset="0"/>
              <a:cs typeface="Times New Roman" pitchFamily="18" charset="0"/>
            </a:endParaRPr>
          </a:p>
          <a:p>
            <a:pPr fontAlgn="base">
              <a:buFont typeface="Arial" pitchFamily="34" charset="0"/>
              <a:buChar char="•"/>
            </a:pPr>
            <a:r>
              <a:rPr lang="en-US" sz="2400" dirty="0" smtClean="0">
                <a:latin typeface="Times New Roman" pitchFamily="18" charset="0"/>
                <a:cs typeface="Times New Roman" pitchFamily="18" charset="0"/>
              </a:rPr>
              <a:t>The use of various models in these systems helps them to perform what-if and other similar analyses. They are used for creating simulation models, performing production planning and scheduling, and creating statistical and financial reports.</a:t>
            </a:r>
            <a:endParaRPr lang="en-US" sz="2300"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dirty="0">
                <a:solidFill>
                  <a:srgbClr val="333399"/>
                </a:solidFill>
              </a:rPr>
              <a:t>Model-driven DSS</a:t>
            </a:r>
          </a:p>
        </p:txBody>
      </p:sp>
      <p:sp>
        <p:nvSpPr>
          <p:cNvPr id="47106" name="Text Box 2"/>
          <p:cNvSpPr txBox="1">
            <a:spLocks noChangeArrowheads="1"/>
          </p:cNvSpPr>
          <p:nvPr/>
        </p:nvSpPr>
        <p:spPr bwMode="auto">
          <a:xfrm>
            <a:off x="381000" y="1143000"/>
            <a:ext cx="8458200" cy="5410200"/>
          </a:xfrm>
          <a:prstGeom prst="rect">
            <a:avLst/>
          </a:prstGeom>
          <a:noFill/>
          <a:ln w="9525" cap="flat">
            <a:noFill/>
            <a:round/>
            <a:headEnd/>
            <a:tailEnd/>
          </a:ln>
          <a:effectLst/>
        </p:spPr>
        <p:txBody>
          <a:bodyPr lIns="90000" tIns="46800" rIns="90000" bIns="46800"/>
          <a:lstStyle/>
          <a:p>
            <a:pPr marL="336550" indent="-336550">
              <a:lnSpc>
                <a:spcPct val="90000"/>
              </a:lnSpc>
              <a:spcBef>
                <a:spcPts val="525"/>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a:solidFill>
                  <a:srgbClr val="000000"/>
                </a:solidFill>
                <a:latin typeface="Times New Roman" pitchFamily="18" charset="0"/>
                <a:cs typeface="Times New Roman" pitchFamily="18" charset="0"/>
              </a:rPr>
              <a:t>A </a:t>
            </a:r>
            <a:r>
              <a:rPr lang="en-US" dirty="0">
                <a:solidFill>
                  <a:srgbClr val="FF0000"/>
                </a:solidFill>
                <a:latin typeface="Times New Roman" pitchFamily="18" charset="0"/>
                <a:cs typeface="Times New Roman" pitchFamily="18" charset="0"/>
              </a:rPr>
              <a:t>model-driven DSS</a:t>
            </a:r>
            <a:r>
              <a:rPr lang="en-US" dirty="0">
                <a:solidFill>
                  <a:srgbClr val="000000"/>
                </a:solidFill>
                <a:latin typeface="Times New Roman" pitchFamily="18" charset="0"/>
                <a:cs typeface="Times New Roman" pitchFamily="18" charset="0"/>
              </a:rPr>
              <a:t> emphasizes access to and manipulation of a statistical, financial, optimization, or simulation model. </a:t>
            </a:r>
          </a:p>
          <a:p>
            <a:pPr marL="338138" indent="-336550">
              <a:lnSpc>
                <a:spcPct val="90000"/>
              </a:lnSpc>
              <a:spcBef>
                <a:spcPts val="52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dirty="0">
              <a:solidFill>
                <a:srgbClr val="000000"/>
              </a:solidFill>
              <a:latin typeface="Times New Roman" pitchFamily="18" charset="0"/>
              <a:cs typeface="Times New Roman" pitchFamily="18" charset="0"/>
            </a:endParaRPr>
          </a:p>
          <a:p>
            <a:pPr marL="336550" indent="-336550">
              <a:lnSpc>
                <a:spcPct val="90000"/>
              </a:lnSpc>
              <a:spcBef>
                <a:spcPts val="525"/>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a:solidFill>
                  <a:srgbClr val="000000"/>
                </a:solidFill>
                <a:latin typeface="Times New Roman" pitchFamily="18" charset="0"/>
                <a:cs typeface="Times New Roman" pitchFamily="18" charset="0"/>
              </a:rPr>
              <a:t>Model-driven DSS use data and parameters provided by users to assist decision makers in analyzing a situation; </a:t>
            </a:r>
          </a:p>
          <a:p>
            <a:pPr marL="338138" indent="-336550">
              <a:lnSpc>
                <a:spcPct val="90000"/>
              </a:lnSpc>
              <a:spcBef>
                <a:spcPts val="52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dirty="0">
              <a:solidFill>
                <a:srgbClr val="000000"/>
              </a:solidFill>
              <a:latin typeface="Times New Roman" pitchFamily="18" charset="0"/>
              <a:cs typeface="Times New Roman" pitchFamily="18" charset="0"/>
            </a:endParaRPr>
          </a:p>
          <a:p>
            <a:pPr marL="336550" indent="-336550">
              <a:lnSpc>
                <a:spcPct val="90000"/>
              </a:lnSpc>
              <a:spcBef>
                <a:spcPts val="525"/>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err="1" smtClean="0">
                <a:solidFill>
                  <a:srgbClr val="1C1C1C"/>
                </a:solidFill>
                <a:latin typeface="Times New Roman" pitchFamily="18" charset="0"/>
                <a:cs typeface="Times New Roman" pitchFamily="18" charset="0"/>
              </a:rPr>
              <a:t>Dicodess</a:t>
            </a:r>
            <a:r>
              <a:rPr lang="en-US" dirty="0" smtClean="0">
                <a:solidFill>
                  <a:srgbClr val="000000"/>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(A software framework for developing Distributed co-operative decision support system) is an example of an open source model-driven DSS generator.  </a:t>
            </a:r>
          </a:p>
          <a:p>
            <a:pPr marL="338138" indent="-336550">
              <a:lnSpc>
                <a:spcPct val="90000"/>
              </a:lnSpc>
              <a:spcBef>
                <a:spcPts val="52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dirty="0">
              <a:solidFill>
                <a:srgbClr val="000000"/>
              </a:solidFill>
              <a:latin typeface="Times New Roman" pitchFamily="18" charset="0"/>
              <a:cs typeface="Times New Roman" pitchFamily="18" charset="0"/>
            </a:endParaRPr>
          </a:p>
          <a:p>
            <a:pPr marL="336550" indent="-336550">
              <a:lnSpc>
                <a:spcPct val="90000"/>
              </a:lnSpc>
              <a:spcBef>
                <a:spcPts val="525"/>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a:solidFill>
                  <a:srgbClr val="000000"/>
                </a:solidFill>
                <a:latin typeface="Times New Roman" pitchFamily="18" charset="0"/>
                <a:cs typeface="Times New Roman" pitchFamily="18" charset="0"/>
              </a:rPr>
              <a:t>Other examples:</a:t>
            </a:r>
          </a:p>
          <a:p>
            <a:pPr marL="736600" lvl="1" indent="-279400">
              <a:lnSpc>
                <a:spcPct val="90000"/>
              </a:lnSpc>
              <a:spcBef>
                <a:spcPts val="475"/>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b="1" dirty="0">
                <a:solidFill>
                  <a:srgbClr val="000000"/>
                </a:solidFill>
                <a:latin typeface="Times New Roman" pitchFamily="18" charset="0"/>
                <a:cs typeface="Times New Roman" pitchFamily="18" charset="0"/>
              </a:rPr>
              <a:t>A spread-sheet with formulas in</a:t>
            </a:r>
          </a:p>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dirty="0">
              <a:solidFill>
                <a:srgbClr val="000000"/>
              </a:solidFill>
              <a:latin typeface="Times New Roman" pitchFamily="18" charset="0"/>
              <a:cs typeface="Times New Roman" pitchFamily="18" charset="0"/>
            </a:endParaRPr>
          </a:p>
          <a:p>
            <a:pPr marL="736600" lvl="1" indent="-279400">
              <a:lnSpc>
                <a:spcPct val="90000"/>
              </a:lnSpc>
              <a:spcBef>
                <a:spcPts val="475"/>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b="1" dirty="0">
                <a:solidFill>
                  <a:srgbClr val="000000"/>
                </a:solidFill>
                <a:latin typeface="Times New Roman" pitchFamily="18" charset="0"/>
                <a:cs typeface="Times New Roman" pitchFamily="18" charset="0"/>
              </a:rPr>
              <a:t>A statistical forecasting </a:t>
            </a:r>
            <a:r>
              <a:rPr lang="en-GB" b="1" dirty="0" smtClean="0">
                <a:solidFill>
                  <a:srgbClr val="000000"/>
                </a:solidFill>
                <a:latin typeface="Times New Roman" pitchFamily="18" charset="0"/>
                <a:cs typeface="Times New Roman" pitchFamily="18" charset="0"/>
              </a:rPr>
              <a:t>model-</a:t>
            </a:r>
            <a:r>
              <a:rPr lang="en-US" dirty="0">
                <a:latin typeface="Times New Roman" pitchFamily="18" charset="0"/>
                <a:cs typeface="Times New Roman" pitchFamily="18" charset="0"/>
              </a:rPr>
              <a:t>statistical forecasting implies the use of statistics based on historical data to project what could happen out in the future. This can be done on any quantitative data: Stock Market results, </a:t>
            </a:r>
            <a:r>
              <a:rPr lang="en-US" dirty="0" smtClean="0">
                <a:latin typeface="Times New Roman" pitchFamily="18" charset="0"/>
                <a:cs typeface="Times New Roman" pitchFamily="18" charset="0"/>
              </a:rPr>
              <a:t>sales</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Housing sales, </a:t>
            </a:r>
            <a:r>
              <a:rPr lang="en-US" dirty="0" err="1">
                <a:latin typeface="Times New Roman" pitchFamily="18" charset="0"/>
                <a:cs typeface="Times New Roman" pitchFamily="18" charset="0"/>
              </a:rPr>
              <a:t>etc</a:t>
            </a:r>
            <a:endParaRPr lang="en-GB" dirty="0">
              <a:solidFill>
                <a:srgbClr val="000000"/>
              </a:solidFill>
              <a:latin typeface="Times New Roman" pitchFamily="18" charset="0"/>
              <a:cs typeface="Times New Roman" pitchFamily="18" charset="0"/>
            </a:endParaRPr>
          </a:p>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dirty="0">
              <a:solidFill>
                <a:srgbClr val="000000"/>
              </a:solidFill>
              <a:latin typeface="Times New Roman" pitchFamily="18" charset="0"/>
              <a:cs typeface="Times New Roman" pitchFamily="18" charset="0"/>
            </a:endParaRPr>
          </a:p>
          <a:p>
            <a:pPr marL="338138" indent="-33655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dirty="0">
              <a:solidFill>
                <a:srgbClr val="000000"/>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30287776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57200" y="304920"/>
            <a:ext cx="8229240" cy="5820840"/>
          </a:xfrm>
          <a:prstGeom prst="rect">
            <a:avLst/>
          </a:prstGeom>
        </p:spPr>
        <p:txBody>
          <a:bodyPr/>
          <a:lstStyle/>
          <a:p>
            <a:pPr>
              <a:lnSpc>
                <a:spcPct val="100000"/>
              </a:lnSpc>
              <a:buFont typeface="Arial"/>
              <a:buChar char="•"/>
            </a:pPr>
            <a:endParaRPr lang="en-US" sz="3200" dirty="0" smtClean="0">
              <a:solidFill>
                <a:srgbClr val="000000"/>
              </a:solidFill>
              <a:latin typeface="Times New Roman"/>
            </a:endParaRPr>
          </a:p>
          <a:p>
            <a:pPr>
              <a:lnSpc>
                <a:spcPct val="100000"/>
              </a:lnSpc>
              <a:buFont typeface="Arial"/>
              <a:buChar char="•"/>
            </a:pPr>
            <a:r>
              <a:rPr lang="en-US" sz="3200" dirty="0" smtClean="0">
                <a:solidFill>
                  <a:srgbClr val="000000"/>
                </a:solidFill>
                <a:latin typeface="Times New Roman"/>
              </a:rPr>
              <a:t>Furthermore</a:t>
            </a:r>
            <a:r>
              <a:rPr lang="en-US" sz="3200" dirty="0">
                <a:solidFill>
                  <a:srgbClr val="000000"/>
                </a:solidFill>
                <a:latin typeface="Times New Roman"/>
              </a:rPr>
              <a:t>, knowledge-discovery techniques may be used to attempt to discover rules and</a:t>
            </a:r>
            <a:endParaRPr dirty="0"/>
          </a:p>
          <a:p>
            <a:pPr>
              <a:lnSpc>
                <a:spcPct val="100000"/>
              </a:lnSpc>
            </a:pPr>
            <a:r>
              <a:rPr lang="en-US" sz="3200" dirty="0">
                <a:solidFill>
                  <a:srgbClr val="000000"/>
                </a:solidFill>
                <a:latin typeface="Times New Roman"/>
              </a:rPr>
              <a:t>     patterns from the data. </a:t>
            </a:r>
            <a:endParaRPr dirty="0"/>
          </a:p>
          <a:p>
            <a:pPr>
              <a:lnSpc>
                <a:spcPct val="100000"/>
              </a:lnSpc>
            </a:pPr>
            <a:endParaRPr dirty="0"/>
          </a:p>
          <a:p>
            <a:pPr>
              <a:lnSpc>
                <a:spcPct val="100000"/>
              </a:lnSpc>
              <a:buFont typeface="Arial"/>
              <a:buChar char="•"/>
            </a:pPr>
            <a:r>
              <a:rPr lang="en-US" sz="3200" dirty="0">
                <a:solidFill>
                  <a:srgbClr val="000000"/>
                </a:solidFill>
                <a:latin typeface="Times New Roman"/>
              </a:rPr>
              <a:t>For example, a retailer may discover that certain products tend to be purchased together, and may use that information to develop marketing strategies.</a:t>
            </a:r>
            <a:endParaRPr dirty="0"/>
          </a:p>
        </p:txBody>
      </p:sp>
      <p:sp>
        <p:nvSpPr>
          <p:cNvPr id="195" name="TextShape 2"/>
          <p:cNvSpPr txBox="1"/>
          <p:nvPr/>
        </p:nvSpPr>
        <p:spPr>
          <a:xfrm>
            <a:off x="0" y="0"/>
            <a:ext cx="0" cy="0"/>
          </a:xfrm>
          <a:prstGeom prst="rect">
            <a:avLst/>
          </a:prstGeom>
        </p:spPr>
        <p:txBody>
          <a:bodyPr lIns="90000" tIns="45000" rIns="90000" bIns="45000"/>
          <a:lstStyle/>
          <a:p>
            <a:pPr>
              <a:lnSpc>
                <a:spcPct val="100000"/>
              </a:lnSpc>
            </a:pPr>
            <a:fld id="{B1A1D1A1-B1F1-41A1-A101-D10111810131}" type="slidenum">
              <a:rPr lang="en-IN">
                <a:solidFill>
                  <a:srgbClr val="000000"/>
                </a:solidFill>
                <a:latin typeface="Calibri"/>
              </a:rPr>
              <a:pPr>
                <a:lnSpc>
                  <a:spcPct val="100000"/>
                </a:lnSpc>
              </a:pPr>
              <a:t>5</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55"/>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685800" y="304800"/>
            <a:ext cx="7772400" cy="8382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000" b="1" dirty="0">
                <a:solidFill>
                  <a:srgbClr val="333399"/>
                </a:solidFill>
              </a:rPr>
              <a:t>Advantages and Disadvantages</a:t>
            </a:r>
            <a:br>
              <a:rPr lang="en-US" sz="3000" b="1" dirty="0">
                <a:solidFill>
                  <a:srgbClr val="333399"/>
                </a:solidFill>
              </a:rPr>
            </a:br>
            <a:r>
              <a:rPr lang="en-US" sz="3000" b="1" dirty="0">
                <a:solidFill>
                  <a:srgbClr val="333399"/>
                </a:solidFill>
              </a:rPr>
              <a:t>of Modeling</a:t>
            </a:r>
          </a:p>
        </p:txBody>
      </p:sp>
      <p:sp>
        <p:nvSpPr>
          <p:cNvPr id="48130"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736600" lvl="1" indent="-279400">
              <a:lnSpc>
                <a:spcPct val="90000"/>
              </a:lnSpc>
              <a:spcBef>
                <a:spcPts val="600"/>
              </a:spcBef>
              <a:buClr>
                <a:srgbClr val="FF0000"/>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1900">
                <a:solidFill>
                  <a:srgbClr val="000000"/>
                </a:solidFill>
                <a:latin typeface="Tahoma" pitchFamily="32" charset="0"/>
              </a:rPr>
              <a:t>Advantages</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Less expensive than custom approaches or real(actual) systems.</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Faster to construct than real systems</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Less risky than real systems</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Provides learning experience (trial and error)</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Future projections are possible</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Can test assumptions</a:t>
            </a:r>
          </a:p>
          <a:p>
            <a:pPr lvl="2" indent="-227013">
              <a:lnSpc>
                <a:spcPct val="90000"/>
              </a:lnSpc>
              <a:spcBef>
                <a:spcPts val="500"/>
              </a:spcBef>
              <a:buClrTx/>
              <a:buFontTx/>
              <a:buNone/>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endParaRPr lang="en-US" sz="2000">
              <a:solidFill>
                <a:srgbClr val="000000"/>
              </a:solidFill>
              <a:latin typeface="Tahoma" pitchFamily="32" charset="0"/>
            </a:endParaRPr>
          </a:p>
          <a:p>
            <a:pPr marL="736600" lvl="1" indent="-279400">
              <a:lnSpc>
                <a:spcPct val="90000"/>
              </a:lnSpc>
              <a:spcBef>
                <a:spcPts val="600"/>
              </a:spcBef>
              <a:buClr>
                <a:srgbClr val="FF0000"/>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1900">
                <a:solidFill>
                  <a:srgbClr val="000000"/>
                </a:solidFill>
                <a:latin typeface="Tahoma" pitchFamily="32" charset="0"/>
              </a:rPr>
              <a:t>Disadvantages</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Assumptions about reality may be incorrect</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Accuracy of predications often unreliable</a:t>
            </a:r>
          </a:p>
          <a:p>
            <a:pPr lvl="2">
              <a:lnSpc>
                <a:spcPct val="90000"/>
              </a:lnSpc>
              <a:spcBef>
                <a:spcPts val="500"/>
              </a:spcBef>
              <a:buClr>
                <a:srgbClr val="3333CC"/>
              </a:buClr>
              <a:buFont typeface="Wingdings" charset="2"/>
              <a:buChar char=""/>
              <a:tabLst>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 pos="9880600" algn="l"/>
              </a:tabLst>
              <a:defRPr/>
            </a:pPr>
            <a:r>
              <a:rPr lang="en-US" sz="2000">
                <a:solidFill>
                  <a:srgbClr val="000000"/>
                </a:solidFill>
                <a:latin typeface="Tahoma" pitchFamily="32" charset="0"/>
              </a:rPr>
              <a:t>Requires conceptual thinking</a:t>
            </a:r>
          </a:p>
        </p:txBody>
      </p:sp>
      <p:sp>
        <p:nvSpPr>
          <p:cNvPr id="4" name="Rectangle 3"/>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Data-driven (retrieving) DSS</a:t>
            </a:r>
          </a:p>
        </p:txBody>
      </p:sp>
      <p:sp>
        <p:nvSpPr>
          <p:cNvPr id="49154"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336550" indent="-336550">
              <a:lnSpc>
                <a:spcPct val="90000"/>
              </a:lnSpc>
              <a:spcBef>
                <a:spcPts val="5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b="1" dirty="0">
                <a:solidFill>
                  <a:srgbClr val="000000"/>
                </a:solidFill>
                <a:latin typeface="Times New Roman" pitchFamily="16" charset="0"/>
              </a:rPr>
              <a:t>A </a:t>
            </a:r>
            <a:r>
              <a:rPr lang="en-US" sz="2000" b="1" dirty="0">
                <a:solidFill>
                  <a:srgbClr val="FF0000"/>
                </a:solidFill>
                <a:latin typeface="Times New Roman" pitchFamily="16" charset="0"/>
              </a:rPr>
              <a:t>data-driven DSS</a:t>
            </a:r>
            <a:r>
              <a:rPr lang="en-US" sz="2000" b="1" dirty="0">
                <a:solidFill>
                  <a:srgbClr val="000000"/>
                </a:solidFill>
                <a:latin typeface="Times New Roman" pitchFamily="16" charset="0"/>
              </a:rPr>
              <a:t> or data-oriented DSS emphasizes access to and manipulation of a time series of internal company data and sometimes, external data.</a:t>
            </a:r>
          </a:p>
          <a:p>
            <a:pPr marL="338138" indent="-336550">
              <a:lnSpc>
                <a:spcPct val="90000"/>
              </a:lnSpc>
              <a:spcBef>
                <a:spcPts val="5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000" b="1" dirty="0">
              <a:solidFill>
                <a:srgbClr val="000000"/>
              </a:solidFill>
              <a:latin typeface="Times New Roman" pitchFamily="16" charset="0"/>
            </a:endParaRPr>
          </a:p>
          <a:p>
            <a:pPr marL="336550" indent="-336550">
              <a:lnSpc>
                <a:spcPct val="90000"/>
              </a:lnSpc>
              <a:spcBef>
                <a:spcPts val="5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2000" b="1" dirty="0">
                <a:solidFill>
                  <a:srgbClr val="000000"/>
                </a:solidFill>
                <a:latin typeface="Times New Roman" pitchFamily="16" charset="0"/>
              </a:rPr>
              <a:t>Simple file systems accessed by </a:t>
            </a:r>
            <a:r>
              <a:rPr lang="en-GB" sz="2000" b="1" dirty="0">
                <a:solidFill>
                  <a:srgbClr val="FF0000"/>
                </a:solidFill>
                <a:latin typeface="Times New Roman" pitchFamily="16" charset="0"/>
              </a:rPr>
              <a:t>query and retrieval tools</a:t>
            </a:r>
            <a:r>
              <a:rPr lang="en-GB" sz="2000" b="1" dirty="0">
                <a:solidFill>
                  <a:srgbClr val="000000"/>
                </a:solidFill>
                <a:latin typeface="Times New Roman" pitchFamily="16" charset="0"/>
              </a:rPr>
              <a:t> provides the basic level of functionality. </a:t>
            </a:r>
            <a:r>
              <a:rPr lang="en-GB" sz="2000" b="1" dirty="0">
                <a:solidFill>
                  <a:srgbClr val="FF0000"/>
                </a:solidFill>
                <a:latin typeface="Times New Roman" pitchFamily="16" charset="0"/>
              </a:rPr>
              <a:t>Data warehouses</a:t>
            </a:r>
            <a:r>
              <a:rPr lang="en-GB" sz="2000" b="1" dirty="0">
                <a:solidFill>
                  <a:srgbClr val="000000"/>
                </a:solidFill>
                <a:latin typeface="Times New Roman" pitchFamily="16" charset="0"/>
              </a:rPr>
              <a:t> provide additional functionality. </a:t>
            </a:r>
            <a:r>
              <a:rPr lang="en-GB" sz="2000" b="1" dirty="0">
                <a:solidFill>
                  <a:srgbClr val="FF0000"/>
                </a:solidFill>
                <a:latin typeface="Times New Roman" pitchFamily="16" charset="0"/>
              </a:rPr>
              <a:t>OLAP</a:t>
            </a:r>
            <a:r>
              <a:rPr lang="en-GB" sz="2000" b="1" dirty="0">
                <a:solidFill>
                  <a:srgbClr val="000000"/>
                </a:solidFill>
                <a:latin typeface="Times New Roman" pitchFamily="16" charset="0"/>
              </a:rPr>
              <a:t> provides highest level of functionality.</a:t>
            </a:r>
          </a:p>
          <a:p>
            <a:pPr marL="338138" indent="-336550">
              <a:lnSpc>
                <a:spcPct val="90000"/>
              </a:lnSpc>
              <a:spcBef>
                <a:spcPts val="5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2000" b="1" dirty="0">
              <a:solidFill>
                <a:srgbClr val="000000"/>
              </a:solidFill>
              <a:latin typeface="Times New Roman" pitchFamily="16" charset="0"/>
            </a:endParaRPr>
          </a:p>
          <a:p>
            <a:pPr marL="336550" indent="-336550">
              <a:lnSpc>
                <a:spcPct val="90000"/>
              </a:lnSpc>
              <a:spcBef>
                <a:spcPts val="5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2000" b="1" dirty="0">
                <a:solidFill>
                  <a:srgbClr val="000000"/>
                </a:solidFill>
                <a:latin typeface="Times New Roman" pitchFamily="16" charset="0"/>
              </a:rPr>
              <a:t>Examples:</a:t>
            </a:r>
          </a:p>
          <a:p>
            <a:pPr marL="736600" lvl="1" indent="-279400">
              <a:lnSpc>
                <a:spcPct val="90000"/>
              </a:lnSpc>
              <a:spcBef>
                <a:spcPts val="475"/>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GB" sz="1900" dirty="0">
                <a:solidFill>
                  <a:srgbClr val="000000"/>
                </a:solidFill>
                <a:latin typeface="Tahoma" pitchFamily="32" charset="0"/>
              </a:rPr>
              <a:t>Accessing data from database.</a:t>
            </a:r>
          </a:p>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a:p>
            <a:pPr marL="338138" indent="-33655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p:txBody>
      </p:sp>
      <p:sp>
        <p:nvSpPr>
          <p:cNvPr id="4" name="Rectangle 3"/>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Data-driven (retrieving) DSS</a:t>
            </a:r>
          </a:p>
        </p:txBody>
      </p:sp>
      <p:sp>
        <p:nvSpPr>
          <p:cNvPr id="49154"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a:p>
            <a:pPr marL="738188" lvl="1" indent="-27940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a:p>
            <a:pPr marL="338138" indent="-336550">
              <a:lnSpc>
                <a:spcPct val="90000"/>
              </a:lnSpc>
              <a:spcBef>
                <a:spcPts val="475"/>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GB" sz="1900" dirty="0">
              <a:solidFill>
                <a:srgbClr val="000000"/>
              </a:solidFill>
              <a:latin typeface="Tahoma" pitchFamily="32" charset="0"/>
            </a:endParaRPr>
          </a:p>
        </p:txBody>
      </p:sp>
      <p:sp>
        <p:nvSpPr>
          <p:cNvPr id="4" name="Rectangle 3"/>
          <p:cNvSpPr/>
          <p:nvPr/>
        </p:nvSpPr>
        <p:spPr>
          <a:xfrm>
            <a:off x="304800" y="1028343"/>
            <a:ext cx="8610600" cy="4093428"/>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Data driven DSS model puts its emphasis on collected data that is then manipulated to fit the decision maker’s needs. </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Most data driven DSSs are targeted at managers, staff and also product / service suppliers. </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It is used to query a database or data warehouse to seek specific answers for specific purposes. It is deployed via a main frame system, client server link or via web.</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The main techniques that are mostly used in data-based DSS for analyzing the data are online analytical processing (OLAP) and data mining.</a:t>
            </a:r>
          </a:p>
          <a:p>
            <a:pPr>
              <a:buFont typeface="Arial" pitchFamily="34" charset="0"/>
              <a:buChar char="•"/>
            </a:pPr>
            <a:endParaRPr lang="en-US" sz="2000"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Communication-driven DSS </a:t>
            </a:r>
          </a:p>
        </p:txBody>
      </p:sp>
      <p:sp>
        <p:nvSpPr>
          <p:cNvPr id="49155" name="Text Box 2"/>
          <p:cNvSpPr txBox="1">
            <a:spLocks noChangeArrowheads="1"/>
          </p:cNvSpPr>
          <p:nvPr/>
        </p:nvSpPr>
        <p:spPr bwMode="auto">
          <a:xfrm>
            <a:off x="381000" y="1447800"/>
            <a:ext cx="8458200" cy="5105400"/>
          </a:xfrm>
          <a:prstGeom prst="rect">
            <a:avLst/>
          </a:prstGeom>
          <a:noFill/>
          <a:ln w="9525">
            <a:noFill/>
            <a:round/>
            <a:headEnd/>
            <a:tailEnd/>
          </a:ln>
        </p:spPr>
        <p:txBody>
          <a:bodyPr lIns="90000" tIns="46800" rIns="90000" bIns="46800"/>
          <a:lstStyle/>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a:solidFill>
                  <a:srgbClr val="000000"/>
                </a:solidFill>
                <a:latin typeface="Times New Roman" pitchFamily="18" charset="0"/>
              </a:rPr>
              <a:t>A </a:t>
            </a:r>
            <a:r>
              <a:rPr lang="en-US" sz="2400" b="1">
                <a:solidFill>
                  <a:srgbClr val="FF0000"/>
                </a:solidFill>
                <a:latin typeface="Times New Roman" pitchFamily="18" charset="0"/>
              </a:rPr>
              <a:t>communication-driven DSS</a:t>
            </a:r>
            <a:r>
              <a:rPr lang="en-US" sz="2400" b="1">
                <a:solidFill>
                  <a:srgbClr val="000000"/>
                </a:solidFill>
                <a:latin typeface="Times New Roman" pitchFamily="18" charset="0"/>
              </a:rPr>
              <a:t>  use network and communication technologies to facilitate collaboration on decision making. </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a:solidFill>
                  <a:srgbClr val="000000"/>
                </a:solidFill>
                <a:latin typeface="Times New Roman" pitchFamily="18" charset="0"/>
              </a:rPr>
              <a:t>It </a:t>
            </a:r>
            <a:r>
              <a:rPr lang="en-US" sz="2400" b="1">
                <a:solidFill>
                  <a:srgbClr val="FF0000"/>
                </a:solidFill>
                <a:latin typeface="Times New Roman" pitchFamily="18" charset="0"/>
              </a:rPr>
              <a:t>supports more than one person</a:t>
            </a:r>
            <a:r>
              <a:rPr lang="en-US" sz="2400" b="1">
                <a:solidFill>
                  <a:srgbClr val="000000"/>
                </a:solidFill>
                <a:latin typeface="Times New Roman" pitchFamily="18" charset="0"/>
              </a:rPr>
              <a:t> working on a shared task.</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a:solidFill>
                  <a:srgbClr val="000000"/>
                </a:solidFill>
                <a:latin typeface="Times New Roman" pitchFamily="18" charset="0"/>
              </a:rPr>
              <a:t> examples include integrated tools like Microsoft's </a:t>
            </a:r>
            <a:r>
              <a:rPr lang="en-US" sz="2400" b="1">
                <a:solidFill>
                  <a:srgbClr val="FF0000"/>
                </a:solidFill>
                <a:latin typeface="Times New Roman" pitchFamily="18" charset="0"/>
              </a:rPr>
              <a:t>Net Meeting</a:t>
            </a:r>
            <a:r>
              <a:rPr lang="en-US" sz="2400" b="1">
                <a:solidFill>
                  <a:srgbClr val="000000"/>
                </a:solidFill>
                <a:latin typeface="Times New Roman" pitchFamily="18" charset="0"/>
              </a:rPr>
              <a:t> or </a:t>
            </a:r>
            <a:r>
              <a:rPr lang="en-US" sz="2400" b="1">
                <a:solidFill>
                  <a:srgbClr val="FF0000"/>
                </a:solidFill>
                <a:latin typeface="Times New Roman" pitchFamily="18" charset="0"/>
              </a:rPr>
              <a:t>Video conferencing</a:t>
            </a:r>
            <a:r>
              <a:rPr lang="en-US" sz="2400" b="1">
                <a:solidFill>
                  <a:srgbClr val="000000"/>
                </a:solidFill>
                <a:latin typeface="Times New Roman" pitchFamily="18" charset="0"/>
              </a:rPr>
              <a:t>.</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a:solidFill>
                  <a:srgbClr val="000000"/>
                </a:solidFill>
                <a:latin typeface="Times New Roman" pitchFamily="18" charset="0"/>
              </a:rPr>
              <a:t>It is related to </a:t>
            </a:r>
            <a:r>
              <a:rPr lang="en-US" sz="2400" b="1">
                <a:solidFill>
                  <a:srgbClr val="FF0000"/>
                </a:solidFill>
                <a:latin typeface="Times New Roman" pitchFamily="18" charset="0"/>
              </a:rPr>
              <a:t>group</a:t>
            </a:r>
            <a:r>
              <a:rPr lang="en-US" sz="2400" b="1">
                <a:solidFill>
                  <a:srgbClr val="000000"/>
                </a:solidFill>
                <a:latin typeface="Times New Roman" pitchFamily="18" charset="0"/>
              </a:rPr>
              <a:t> decision support systems.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Communication-driven DSS </a:t>
            </a:r>
          </a:p>
        </p:txBody>
      </p:sp>
      <p:sp>
        <p:nvSpPr>
          <p:cNvPr id="49155" name="Text Box 2"/>
          <p:cNvSpPr txBox="1">
            <a:spLocks noChangeArrowheads="1"/>
          </p:cNvSpPr>
          <p:nvPr/>
        </p:nvSpPr>
        <p:spPr bwMode="auto">
          <a:xfrm>
            <a:off x="381000" y="1447800"/>
            <a:ext cx="8458200" cy="5105400"/>
          </a:xfrm>
          <a:prstGeom prst="rect">
            <a:avLst/>
          </a:prstGeom>
          <a:noFill/>
          <a:ln w="9525">
            <a:noFill/>
            <a:round/>
            <a:headEnd/>
            <a:tailEnd/>
          </a:ln>
        </p:spPr>
        <p:txBody>
          <a:bodyPr lIns="90000" tIns="46800" rIns="90000" bIns="46800"/>
          <a:lstStyle/>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400" b="1" dirty="0">
              <a:solidFill>
                <a:srgbClr val="000000"/>
              </a:solidFill>
              <a:latin typeface="Times New Roman" pitchFamily="18" charset="0"/>
            </a:endParaRPr>
          </a:p>
        </p:txBody>
      </p:sp>
      <p:sp>
        <p:nvSpPr>
          <p:cNvPr id="4" name="Rectangle 3"/>
          <p:cNvSpPr/>
          <p:nvPr/>
        </p:nvSpPr>
        <p:spPr>
          <a:xfrm>
            <a:off x="381000" y="1582341"/>
            <a:ext cx="8153400" cy="4524315"/>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A communication driven DSS supports more than one person working on a shared task. Many collaborators work together to come up with a series of decision to set in motion a solution or strategy. </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Most communications driven DSSs are targeted at internal teams, including partners. The most commons technology used to deploy the DSS is a web or a client server.</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In general, groupware, bulletin boards, audio and video conferencing are the primary technologies for communication driven decision support.</a:t>
            </a:r>
            <a:endParaRPr lang="en-US" sz="2400"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Document-driven DSS </a:t>
            </a:r>
          </a:p>
        </p:txBody>
      </p:sp>
      <p:sp>
        <p:nvSpPr>
          <p:cNvPr id="50179" name="Text Box 2"/>
          <p:cNvSpPr txBox="1">
            <a:spLocks noChangeArrowheads="1"/>
          </p:cNvSpPr>
          <p:nvPr/>
        </p:nvSpPr>
        <p:spPr bwMode="auto">
          <a:xfrm>
            <a:off x="381000" y="1447800"/>
            <a:ext cx="8458200" cy="5105400"/>
          </a:xfrm>
          <a:prstGeom prst="rect">
            <a:avLst/>
          </a:prstGeom>
          <a:noFill/>
          <a:ln w="9525">
            <a:noFill/>
            <a:round/>
            <a:headEnd/>
            <a:tailEnd/>
          </a:ln>
        </p:spPr>
        <p:txBody>
          <a:bodyPr lIns="90000" tIns="46800" rIns="90000" bIns="46800"/>
          <a:lstStyle/>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a:solidFill>
                  <a:srgbClr val="000000"/>
                </a:solidFill>
                <a:latin typeface="Times New Roman" pitchFamily="18" charset="0"/>
              </a:rPr>
              <a:t>A </a:t>
            </a:r>
            <a:r>
              <a:rPr lang="en-US" sz="2400" b="1">
                <a:solidFill>
                  <a:srgbClr val="FF0000"/>
                </a:solidFill>
                <a:latin typeface="Times New Roman" pitchFamily="18" charset="0"/>
              </a:rPr>
              <a:t>document-driven DSS</a:t>
            </a:r>
            <a:r>
              <a:rPr lang="en-US" sz="2400" b="1">
                <a:solidFill>
                  <a:srgbClr val="000000"/>
                </a:solidFill>
                <a:latin typeface="Times New Roman" pitchFamily="18" charset="0"/>
              </a:rPr>
              <a:t>  uses storage and processing technologies to </a:t>
            </a:r>
            <a:r>
              <a:rPr lang="en-US" sz="2400" b="1">
                <a:solidFill>
                  <a:srgbClr val="FF0000"/>
                </a:solidFill>
                <a:latin typeface="Times New Roman" pitchFamily="18" charset="0"/>
              </a:rPr>
              <a:t>document retrieval and analysis</a:t>
            </a:r>
            <a:r>
              <a:rPr lang="en-US" sz="2400" b="1">
                <a:solidFill>
                  <a:srgbClr val="000000"/>
                </a:solidFill>
                <a:latin typeface="Times New Roman" pitchFamily="18" charset="0"/>
              </a:rPr>
              <a:t>. </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a:solidFill>
                  <a:srgbClr val="000000"/>
                </a:solidFill>
                <a:latin typeface="Times New Roman" pitchFamily="18" charset="0"/>
              </a:rPr>
              <a:t>It manages, retrieves and manipulates unstructured information in a variety of electronic formats. </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a:solidFill>
                  <a:srgbClr val="000000"/>
                </a:solidFill>
                <a:latin typeface="Times New Roman" pitchFamily="18" charset="0"/>
              </a:rPr>
              <a:t>Document database may include: </a:t>
            </a:r>
            <a:r>
              <a:rPr lang="en-US" sz="2400" b="1" u="sng">
                <a:solidFill>
                  <a:srgbClr val="000000"/>
                </a:solidFill>
                <a:latin typeface="Times New Roman" pitchFamily="18" charset="0"/>
              </a:rPr>
              <a:t>Scanned documents</a:t>
            </a:r>
            <a:r>
              <a:rPr lang="en-US" sz="2400" b="1">
                <a:solidFill>
                  <a:srgbClr val="000000"/>
                </a:solidFill>
                <a:latin typeface="Times New Roman" pitchFamily="18" charset="0"/>
              </a:rPr>
              <a:t>, </a:t>
            </a:r>
            <a:r>
              <a:rPr lang="en-US" sz="2400" b="1" u="sng">
                <a:solidFill>
                  <a:srgbClr val="000000"/>
                </a:solidFill>
                <a:latin typeface="Times New Roman" pitchFamily="18" charset="0"/>
              </a:rPr>
              <a:t>hypertext documents</a:t>
            </a:r>
            <a:r>
              <a:rPr lang="en-US" sz="2400" b="1">
                <a:solidFill>
                  <a:srgbClr val="000000"/>
                </a:solidFill>
                <a:latin typeface="Times New Roman" pitchFamily="18" charset="0"/>
              </a:rPr>
              <a:t>, </a:t>
            </a:r>
            <a:r>
              <a:rPr lang="en-US" sz="2400" b="1" u="sng">
                <a:solidFill>
                  <a:srgbClr val="000000"/>
                </a:solidFill>
                <a:latin typeface="Times New Roman" pitchFamily="18" charset="0"/>
              </a:rPr>
              <a:t>images</a:t>
            </a:r>
            <a:r>
              <a:rPr lang="en-US" sz="2400" b="1">
                <a:solidFill>
                  <a:srgbClr val="000000"/>
                </a:solidFill>
                <a:latin typeface="Times New Roman" pitchFamily="18" charset="0"/>
              </a:rPr>
              <a:t>, </a:t>
            </a:r>
            <a:r>
              <a:rPr lang="en-US" sz="2400" b="1" u="sng">
                <a:solidFill>
                  <a:srgbClr val="000000"/>
                </a:solidFill>
                <a:latin typeface="Times New Roman" pitchFamily="18" charset="0"/>
              </a:rPr>
              <a:t>sound and video</a:t>
            </a:r>
            <a:r>
              <a:rPr lang="en-US" sz="2400" b="1">
                <a:solidFill>
                  <a:srgbClr val="000000"/>
                </a:solidFill>
                <a:latin typeface="Times New Roman" pitchFamily="18" charset="0"/>
              </a:rPr>
              <a:t>.</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b="1">
                <a:solidFill>
                  <a:srgbClr val="000000"/>
                </a:solidFill>
                <a:latin typeface="Times New Roman" pitchFamily="18" charset="0"/>
              </a:rPr>
              <a:t>A </a:t>
            </a:r>
            <a:r>
              <a:rPr lang="en-US" sz="2400" b="1">
                <a:solidFill>
                  <a:srgbClr val="FF0000"/>
                </a:solidFill>
                <a:latin typeface="Times New Roman" pitchFamily="18" charset="0"/>
              </a:rPr>
              <a:t>search engine</a:t>
            </a:r>
            <a:r>
              <a:rPr lang="en-US" sz="2400" b="1">
                <a:solidFill>
                  <a:srgbClr val="000000"/>
                </a:solidFill>
                <a:latin typeface="Times New Roman" pitchFamily="18" charset="0"/>
              </a:rPr>
              <a:t> is a primary tool associated with document driven DSS.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Document-driven DSS </a:t>
            </a:r>
          </a:p>
        </p:txBody>
      </p:sp>
      <p:sp>
        <p:nvSpPr>
          <p:cNvPr id="50179" name="Text Box 2"/>
          <p:cNvSpPr txBox="1">
            <a:spLocks noChangeArrowheads="1"/>
          </p:cNvSpPr>
          <p:nvPr/>
        </p:nvSpPr>
        <p:spPr bwMode="auto">
          <a:xfrm>
            <a:off x="381000" y="1219200"/>
            <a:ext cx="8458200" cy="5334000"/>
          </a:xfrm>
          <a:prstGeom prst="rect">
            <a:avLst/>
          </a:prstGeom>
          <a:noFill/>
          <a:ln w="9525">
            <a:noFill/>
            <a:round/>
            <a:headEnd/>
            <a:tailEnd/>
          </a:ln>
        </p:spPr>
        <p:txBody>
          <a:bodyPr lIns="90000" tIns="46800" rIns="90000" bIns="46800"/>
          <a:lstStyle/>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smtClean="0"/>
              <a:t>Document driven DSSs are more common, targeted at a broad base of user groups. </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smtClean="0"/>
              <a:t>The purpose of such a decision support system is to search web pages and find documents on a specific set of keywords or search terms. </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smtClean="0"/>
              <a:t>This model uses computer storage and processing technologies to provide document retrieval and analysis. A document driven DSS model uses documents in a variety of data type such as text documents, spreadsheets and database records to come up with decisions and manipulate the information to refine strategies. </a:t>
            </a:r>
          </a:p>
          <a:p>
            <a:pPr marL="336550" indent="-336550">
              <a:lnSpc>
                <a:spcPct val="90000"/>
              </a:lnSpc>
              <a:spcBef>
                <a:spcPts val="700"/>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400" dirty="0" smtClean="0"/>
              <a:t>The usual technology used to set up such decision support systems are via web or a client / server system.</a:t>
            </a:r>
            <a:endParaRPr lang="en-US" sz="2400" b="1" dirty="0">
              <a:solidFill>
                <a:srgbClr val="000000"/>
              </a:solidFill>
              <a:latin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Knowledge-driven DSS</a:t>
            </a:r>
          </a:p>
        </p:txBody>
      </p:sp>
      <p:sp>
        <p:nvSpPr>
          <p:cNvPr id="52226"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a:solidFill>
                  <a:srgbClr val="000000"/>
                </a:solidFill>
                <a:latin typeface="Times New Roman" pitchFamily="16" charset="0"/>
              </a:rPr>
              <a:t>A </a:t>
            </a:r>
            <a:r>
              <a:rPr lang="en-US" sz="2400" b="1">
                <a:solidFill>
                  <a:srgbClr val="FF0000"/>
                </a:solidFill>
                <a:latin typeface="Times New Roman" pitchFamily="16" charset="0"/>
              </a:rPr>
              <a:t>knowledge-driven DSS</a:t>
            </a:r>
            <a:r>
              <a:rPr lang="en-US" sz="2400" b="1">
                <a:solidFill>
                  <a:srgbClr val="000000"/>
                </a:solidFill>
                <a:latin typeface="Times New Roman" pitchFamily="16" charset="0"/>
              </a:rPr>
              <a:t> provides specialized problem solving expertise stored as facts, rules, procedures or in similar structures. It suggest or recommend actions to managers.</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400" b="1">
              <a:solidFill>
                <a:srgbClr val="000000"/>
              </a:solidFill>
              <a:latin typeface="Times New Roman" pitchFamily="16" charset="0"/>
            </a:endParaRP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a:solidFill>
                  <a:srgbClr val="000000"/>
                </a:solidFill>
                <a:latin typeface="Times New Roman" pitchFamily="16" charset="0"/>
              </a:rPr>
              <a:t>Examples:</a:t>
            </a:r>
          </a:p>
          <a:p>
            <a:pPr marL="336550" indent="-336550">
              <a:lnSpc>
                <a:spcPct val="80000"/>
              </a:lnSpc>
              <a:spcBef>
                <a:spcPts val="700"/>
              </a:spcBef>
              <a:buClr>
                <a:srgbClr val="3333CC"/>
              </a:buClr>
              <a:buFont typeface="Wingdings" charset="2"/>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a:solidFill>
                  <a:srgbClr val="000000"/>
                </a:solidFill>
                <a:latin typeface="Times New Roman" pitchFamily="16" charset="0"/>
              </a:rPr>
              <a:t>1. MYCIN: A rule based reasoning program which help physicians diagnose blood disease.</a:t>
            </a:r>
          </a:p>
          <a:p>
            <a:pPr marL="336550" indent="-336550">
              <a:lnSpc>
                <a:spcPct val="80000"/>
              </a:lnSpc>
              <a:spcBef>
                <a:spcPts val="700"/>
              </a:spcBef>
              <a:buClr>
                <a:srgbClr val="3333CC"/>
              </a:buClr>
              <a:buFont typeface="Wingdings" charset="2"/>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a:solidFill>
                  <a:srgbClr val="000000"/>
                </a:solidFill>
                <a:latin typeface="Times New Roman" pitchFamily="16" charset="0"/>
              </a:rPr>
              <a:t>2.Expert system</a:t>
            </a:r>
          </a:p>
        </p:txBody>
      </p:sp>
      <p:sp>
        <p:nvSpPr>
          <p:cNvPr id="4" name="Rectangle 3"/>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762000" y="225425"/>
            <a:ext cx="7716838" cy="855663"/>
          </a:xfrm>
          <a:prstGeom prst="rect">
            <a:avLst/>
          </a:prstGeom>
          <a:noFill/>
          <a:ln w="9525">
            <a:noFill/>
            <a:round/>
            <a:headEnd/>
            <a:tailEnd/>
          </a:ln>
        </p:spPr>
        <p:txBody>
          <a:bodyPr wrap="none" anchor="ctr"/>
          <a:lstStyle/>
          <a:p>
            <a:endParaRPr lang="en-US"/>
          </a:p>
        </p:txBody>
      </p:sp>
      <p:sp>
        <p:nvSpPr>
          <p:cNvPr id="53250"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a:solidFill>
                  <a:srgbClr val="000000"/>
                </a:solidFill>
                <a:latin typeface="Times New Roman" pitchFamily="16" charset="0"/>
              </a:rPr>
              <a:t>Growth of DSS into Business Intelligence</a:t>
            </a:r>
          </a:p>
          <a:p>
            <a:pPr marL="736600" lvl="1" indent="-279400">
              <a:lnSpc>
                <a:spcPct val="80000"/>
              </a:lnSpc>
              <a:spcBef>
                <a:spcPts val="600"/>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a:solidFill>
                  <a:srgbClr val="000000"/>
                </a:solidFill>
                <a:latin typeface="Tahoma" pitchFamily="32" charset="0"/>
              </a:rPr>
              <a:t>Use of DSS moved from specialist to managers,  and then whomever, whenever, wherever</a:t>
            </a:r>
          </a:p>
          <a:p>
            <a:pPr marL="738188" lvl="1" indent="-279400">
              <a:lnSpc>
                <a:spcPct val="80000"/>
              </a:lnSpc>
              <a:spcBef>
                <a:spcPts val="6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1900">
              <a:solidFill>
                <a:srgbClr val="000000"/>
              </a:solidFill>
              <a:latin typeface="Tahoma" pitchFamily="32" charset="0"/>
            </a:endParaRPr>
          </a:p>
          <a:p>
            <a:pPr marL="736600" lvl="1" indent="-279400">
              <a:lnSpc>
                <a:spcPct val="80000"/>
              </a:lnSpc>
              <a:spcBef>
                <a:spcPts val="600"/>
              </a:spcBef>
              <a:buClr>
                <a:srgbClr val="FF0000"/>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900">
                <a:solidFill>
                  <a:srgbClr val="000000"/>
                </a:solidFill>
                <a:latin typeface="Tahoma" pitchFamily="32" charset="0"/>
              </a:rPr>
              <a:t>Enabling tools like OLAP, data warehousing, data mining, intelligent systems, delivered via Web technology have collectively led to the term “business intelligence” (BI) and “business analytics”</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1900">
              <a:solidFill>
                <a:srgbClr val="000000"/>
              </a:solidFill>
              <a:latin typeface="Tahoma" pitchFamily="32" charset="0"/>
            </a:endParaRPr>
          </a:p>
        </p:txBody>
      </p:sp>
      <p:sp>
        <p:nvSpPr>
          <p:cNvPr id="52228" name="Text Box 3"/>
          <p:cNvSpPr txBox="1">
            <a:spLocks noChangeArrowheads="1"/>
          </p:cNvSpPr>
          <p:nvPr/>
        </p:nvSpPr>
        <p:spPr bwMode="auto">
          <a:xfrm>
            <a:off x="0" y="6400800"/>
            <a:ext cx="1905000" cy="457200"/>
          </a:xfrm>
          <a:prstGeom prst="rect">
            <a:avLst/>
          </a:prstGeom>
          <a:noFill/>
          <a:ln w="9525">
            <a:noFill/>
            <a:round/>
            <a:headEnd/>
            <a:tailEnd/>
          </a:ln>
        </p:spPr>
        <p:txBody>
          <a:bodyPr lIns="90000" tIns="46800" rIns="90000" bIns="4680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BE2C17E-1FD4-4921-818C-9C40BEB513BC}" type="datetime1">
              <a:rPr lang="en-US" sz="1200">
                <a:solidFill>
                  <a:srgbClr val="000000"/>
                </a:solidFill>
              </a:rPr>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8/31/2020</a:t>
            </a:fld>
            <a:endParaRPr lang="en-US" sz="1200">
              <a:solidFill>
                <a:srgbClr val="000000"/>
              </a:solidFill>
            </a:endParaRPr>
          </a:p>
        </p:txBody>
      </p:sp>
      <p:sp>
        <p:nvSpPr>
          <p:cNvPr id="52229" name="Text Box 4"/>
          <p:cNvSpPr txBox="1">
            <a:spLocks noChangeArrowheads="1"/>
          </p:cNvSpPr>
          <p:nvPr/>
        </p:nvSpPr>
        <p:spPr bwMode="auto">
          <a:xfrm>
            <a:off x="7239000" y="6400800"/>
            <a:ext cx="1905000" cy="457200"/>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7F65B04-502A-42BD-9F1A-D49BAE873D5F}" type="slidenum">
              <a:rPr lang="en-US" sz="1400">
                <a:solidFill>
                  <a:srgbClr val="000000"/>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58</a:t>
            </a:fld>
            <a:endParaRPr lang="en-US" sz="1400">
              <a:solidFill>
                <a:srgbClr val="000000"/>
              </a:solidFill>
            </a:endParaRPr>
          </a:p>
        </p:txBody>
      </p:sp>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Knowledge-driven DSS</a:t>
            </a:r>
          </a:p>
        </p:txBody>
      </p:sp>
      <p:sp>
        <p:nvSpPr>
          <p:cNvPr id="52226"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smtClean="0"/>
              <a:t>Knowledge driven DSSs are a catch-all category covering a broad range of systems covering users within the organization setting it up, but may also include others interacting with the organization. </a:t>
            </a: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smtClean="0"/>
              <a:t>It is essentially used to provide management advice or to choose products or services. Knowledge-driven DSS can suggest or recommend actions to managers. These DSS are person-computer systems with specialized problem-solving expertise. </a:t>
            </a: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smtClean="0"/>
              <a:t>The expertise consists of knowledge about a particular domain, understanding of problems within that domain, and skill at solving some of these problems. </a:t>
            </a: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dirty="0" smtClean="0"/>
              <a:t>The typical deployment technology used to set up such systems could be client / server systems, the web, or software running on stand-alone PCs</a:t>
            </a:r>
            <a:endParaRPr lang="en-US" sz="2400" b="1" dirty="0">
              <a:solidFill>
                <a:srgbClr val="000000"/>
              </a:solidFill>
              <a:latin typeface="Times New Roman" pitchFamily="16"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57200" y="274680"/>
            <a:ext cx="8229240" cy="334440"/>
          </a:xfrm>
          <a:prstGeom prst="rect">
            <a:avLst/>
          </a:prstGeom>
        </p:spPr>
        <p:txBody>
          <a:bodyPr anchor="ctr"/>
          <a:lstStyle/>
          <a:p>
            <a:pPr algn="ctr">
              <a:lnSpc>
                <a:spcPct val="100000"/>
              </a:lnSpc>
            </a:pPr>
            <a:r>
              <a:rPr lang="en-US" sz="4000" b="1" dirty="0">
                <a:solidFill>
                  <a:srgbClr val="FF0000"/>
                </a:solidFill>
                <a:latin typeface="Times New Roman"/>
              </a:rPr>
              <a:t>Decision-Support Systems</a:t>
            </a:r>
            <a:endParaRPr/>
          </a:p>
        </p:txBody>
      </p:sp>
      <p:sp>
        <p:nvSpPr>
          <p:cNvPr id="197" name="TextShape 2"/>
          <p:cNvSpPr txBox="1"/>
          <p:nvPr/>
        </p:nvSpPr>
        <p:spPr>
          <a:xfrm>
            <a:off x="228600" y="838080"/>
            <a:ext cx="8686440" cy="5287680"/>
          </a:xfrm>
          <a:prstGeom prst="rect">
            <a:avLst/>
          </a:prstGeom>
        </p:spPr>
        <p:txBody>
          <a:bodyPr/>
          <a:lstStyle/>
          <a:p>
            <a:pPr>
              <a:lnSpc>
                <a:spcPct val="100000"/>
              </a:lnSpc>
              <a:buFont typeface="Arial"/>
              <a:buChar char="•"/>
            </a:pPr>
            <a:r>
              <a:rPr lang="en-US" sz="2700" dirty="0">
                <a:solidFill>
                  <a:srgbClr val="000000"/>
                </a:solidFill>
                <a:latin typeface="Times New Roman"/>
              </a:rPr>
              <a:t>Database applications can be broadly classified into transaction-processing and decision-support systems.</a:t>
            </a:r>
            <a:endParaRPr/>
          </a:p>
          <a:p>
            <a:pPr>
              <a:lnSpc>
                <a:spcPct val="100000"/>
              </a:lnSpc>
            </a:pPr>
            <a:endParaRPr/>
          </a:p>
          <a:p>
            <a:pPr>
              <a:lnSpc>
                <a:spcPct val="100000"/>
              </a:lnSpc>
              <a:buFont typeface="Arial"/>
              <a:buChar char="•"/>
            </a:pPr>
            <a:r>
              <a:rPr lang="en-US" sz="2700" dirty="0">
                <a:solidFill>
                  <a:srgbClr val="000000"/>
                </a:solidFill>
                <a:latin typeface="Times New Roman"/>
              </a:rPr>
              <a:t>Transaction-processing systems are systems that record information about transactions, such as product sales information for companies, or course registration and grade information for universities. </a:t>
            </a:r>
            <a:endParaRPr/>
          </a:p>
          <a:p>
            <a:pPr>
              <a:lnSpc>
                <a:spcPct val="100000"/>
              </a:lnSpc>
            </a:pPr>
            <a:endParaRPr/>
          </a:p>
          <a:p>
            <a:pPr>
              <a:lnSpc>
                <a:spcPct val="100000"/>
              </a:lnSpc>
              <a:buFont typeface="Arial"/>
              <a:buChar char="•"/>
            </a:pPr>
            <a:r>
              <a:rPr lang="en-US" sz="2700" dirty="0">
                <a:solidFill>
                  <a:srgbClr val="000000"/>
                </a:solidFill>
                <a:latin typeface="Times New Roman"/>
              </a:rPr>
              <a:t>Transaction processing systems are widely used today, and organizations have accumulated a vast amount of information generated by these systems. </a:t>
            </a:r>
            <a:endParaRPr/>
          </a:p>
        </p:txBody>
      </p:sp>
      <p:sp>
        <p:nvSpPr>
          <p:cNvPr id="198" name="TextShape 3"/>
          <p:cNvSpPr txBox="1"/>
          <p:nvPr/>
        </p:nvSpPr>
        <p:spPr>
          <a:xfrm>
            <a:off x="0" y="0"/>
            <a:ext cx="0" cy="0"/>
          </a:xfrm>
          <a:prstGeom prst="rect">
            <a:avLst/>
          </a:prstGeom>
        </p:spPr>
        <p:txBody>
          <a:bodyPr lIns="90000" tIns="45000" rIns="90000" bIns="45000"/>
          <a:lstStyle/>
          <a:p>
            <a:pPr>
              <a:lnSpc>
                <a:spcPct val="100000"/>
              </a:lnSpc>
            </a:pPr>
            <a:fld id="{3181E121-81B1-41E1-B141-01F1212171B1}" type="slidenum">
              <a:rPr lang="en-IN">
                <a:solidFill>
                  <a:srgbClr val="000000"/>
                </a:solidFill>
                <a:latin typeface="Calibri"/>
              </a:rPr>
              <a:pPr>
                <a:lnSpc>
                  <a:spcPct val="100000"/>
                </a:lnSpc>
              </a:pPr>
              <a:t>6</a:t>
            </a:f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0" y="6400800"/>
            <a:ext cx="1905000" cy="457200"/>
          </a:xfrm>
          <a:prstGeom prst="rect">
            <a:avLst/>
          </a:prstGeom>
          <a:noFill/>
          <a:ln w="9525">
            <a:noFill/>
            <a:round/>
            <a:headEnd/>
            <a:tailEnd/>
          </a:ln>
        </p:spPr>
        <p:txBody>
          <a:bodyPr lIns="90000" tIns="46800" rIns="90000" bIns="4680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060C6B7-5E71-4834-B6D3-C058B2B81919}" type="slidenum">
              <a:rPr lang="en-US" sz="1200">
                <a:solidFill>
                  <a:srgbClr val="000000"/>
                </a:solidFill>
                <a:latin typeface="Arial" charset="0"/>
                <a:cs typeface="Arial" charset="0"/>
              </a:rPr>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60</a:t>
            </a:fld>
            <a:endParaRPr lang="en-US" sz="1200">
              <a:solidFill>
                <a:srgbClr val="000000"/>
              </a:solidFill>
              <a:latin typeface="Arial" charset="0"/>
              <a:cs typeface="Arial" charset="0"/>
            </a:endParaRPr>
          </a:p>
        </p:txBody>
      </p:sp>
      <p:sp>
        <p:nvSpPr>
          <p:cNvPr id="53251" name="Text Box 2"/>
          <p:cNvSpPr txBox="1">
            <a:spLocks noChangeArrowheads="1"/>
          </p:cNvSpPr>
          <p:nvPr/>
        </p:nvSpPr>
        <p:spPr bwMode="auto">
          <a:xfrm>
            <a:off x="609600" y="381000"/>
            <a:ext cx="7772400" cy="6858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000" b="1">
                <a:solidFill>
                  <a:srgbClr val="333399"/>
                </a:solidFill>
              </a:rPr>
              <a:t>Operational System(Data) and Informational system(Data)</a:t>
            </a:r>
          </a:p>
        </p:txBody>
      </p:sp>
      <p:pic>
        <p:nvPicPr>
          <p:cNvPr id="53252" name="Picture 3"/>
          <p:cNvPicPr>
            <a:picLocks noChangeAspect="1" noChangeArrowheads="1"/>
          </p:cNvPicPr>
          <p:nvPr/>
        </p:nvPicPr>
        <p:blipFill>
          <a:blip r:embed="rId3"/>
          <a:srcRect/>
          <a:stretch>
            <a:fillRect/>
          </a:stretch>
        </p:blipFill>
        <p:spPr bwMode="auto">
          <a:xfrm>
            <a:off x="0" y="1447800"/>
            <a:ext cx="9144000" cy="4433888"/>
          </a:xfrm>
          <a:prstGeom prst="rect">
            <a:avLst/>
          </a:prstGeom>
          <a:noFill/>
          <a:ln w="9525">
            <a:noFill/>
            <a:round/>
            <a:headEnd/>
            <a:tailEnd/>
          </a:ln>
        </p:spPr>
      </p:pic>
      <p:sp>
        <p:nvSpPr>
          <p:cNvPr id="53253" name="Rectangle 4"/>
          <p:cNvSpPr>
            <a:spLocks noChangeArrowheads="1"/>
          </p:cNvSpPr>
          <p:nvPr/>
        </p:nvSpPr>
        <p:spPr bwMode="auto">
          <a:xfrm>
            <a:off x="381000" y="1447800"/>
            <a:ext cx="8458200" cy="5105400"/>
          </a:xfrm>
          <a:prstGeom prst="rect">
            <a:avLst/>
          </a:prstGeom>
          <a:noFill/>
          <a:ln w="9525">
            <a:noFill/>
            <a:round/>
            <a:headEnd/>
            <a:tailEnd/>
          </a:ln>
        </p:spPr>
        <p:txBody>
          <a:bodyPr wrap="none" anchor="ctr"/>
          <a:lstStyle/>
          <a:p>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a:solidFill>
                  <a:srgbClr val="333399"/>
                </a:solidFill>
              </a:rPr>
              <a:t>The DSS–BI Connection</a:t>
            </a:r>
          </a:p>
        </p:txBody>
      </p:sp>
      <p:sp>
        <p:nvSpPr>
          <p:cNvPr id="65538" name="Text Box 2"/>
          <p:cNvSpPr txBox="1">
            <a:spLocks noChangeArrowheads="1"/>
          </p:cNvSpPr>
          <p:nvPr/>
        </p:nvSpPr>
        <p:spPr bwMode="auto">
          <a:xfrm>
            <a:off x="381000" y="1447800"/>
            <a:ext cx="8458200" cy="5105400"/>
          </a:xfrm>
          <a:prstGeom prst="rect">
            <a:avLst/>
          </a:prstGeom>
          <a:noFill/>
          <a:ln w="9525" cap="flat">
            <a:noFill/>
            <a:round/>
            <a:headEnd/>
            <a:tailEnd/>
          </a:ln>
          <a:effectLst/>
        </p:spPr>
        <p:txBody>
          <a:bodyPr lIns="90000" tIns="46800" rIns="90000" bIns="46800"/>
          <a:lstStyle/>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a:solidFill>
                  <a:srgbClr val="000000"/>
                </a:solidFill>
                <a:latin typeface="Times New Roman" pitchFamily="16" charset="0"/>
              </a:rPr>
              <a:t>First, their architectures are very similar because BI evolved from DSS</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400" b="1">
              <a:solidFill>
                <a:srgbClr val="000000"/>
              </a:solidFill>
              <a:latin typeface="Times New Roman" pitchFamily="16" charset="0"/>
            </a:endParaRP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a:solidFill>
                  <a:srgbClr val="000000"/>
                </a:solidFill>
                <a:latin typeface="Times New Roman" pitchFamily="16" charset="0"/>
              </a:rPr>
              <a:t>Second, DSS directly support specific decision making, while BI provides accurate and timely information, and indirectly support decision making(Ex. Detention)</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400" b="1">
              <a:solidFill>
                <a:srgbClr val="000000"/>
              </a:solidFill>
              <a:latin typeface="Times New Roman" pitchFamily="16" charset="0"/>
            </a:endParaRP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a:solidFill>
                  <a:srgbClr val="000000"/>
                </a:solidFill>
                <a:latin typeface="Times New Roman" pitchFamily="16" charset="0"/>
              </a:rPr>
              <a:t>Third, BI has an executive and strategy orientation, especially in its BPM and dashboard components, while DSS, in contrast, is oriented toward analysts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333399"/>
                </a:solidFill>
              </a:rPr>
              <a:t>The DSS–BI Connection – cont.</a:t>
            </a:r>
          </a:p>
        </p:txBody>
      </p:sp>
      <p:sp>
        <p:nvSpPr>
          <p:cNvPr id="66562" name="Text Box 2"/>
          <p:cNvSpPr txBox="1">
            <a:spLocks noChangeArrowheads="1"/>
          </p:cNvSpPr>
          <p:nvPr/>
        </p:nvSpPr>
        <p:spPr bwMode="auto">
          <a:xfrm>
            <a:off x="1182688" y="1524000"/>
            <a:ext cx="7961312" cy="4800600"/>
          </a:xfrm>
          <a:prstGeom prst="rect">
            <a:avLst/>
          </a:prstGeom>
          <a:noFill/>
          <a:ln w="9525" cap="flat">
            <a:noFill/>
            <a:round/>
            <a:headEnd/>
            <a:tailEnd/>
          </a:ln>
          <a:effectLst/>
        </p:spPr>
        <p:txBody>
          <a:bodyPr lIns="90000" tIns="46800" rIns="90000" bIns="46800"/>
          <a:lstStyle/>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dirty="0">
                <a:solidFill>
                  <a:srgbClr val="000000"/>
                </a:solidFill>
                <a:latin typeface="Times New Roman" pitchFamily="16" charset="0"/>
              </a:rPr>
              <a:t>Fourth, most BI systems are constructed with commercially available tools and components, while DSS is often built from scratch</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400" b="1" dirty="0">
              <a:solidFill>
                <a:srgbClr val="000000"/>
              </a:solidFill>
              <a:latin typeface="Times New Roman" pitchFamily="16" charset="0"/>
            </a:endParaRP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dirty="0">
                <a:solidFill>
                  <a:srgbClr val="000000"/>
                </a:solidFill>
                <a:latin typeface="Times New Roman" pitchFamily="16" charset="0"/>
              </a:rPr>
              <a:t>Fifth, DSS methodologies and even some tools were developed mostly in the academic world, while BI methodologies and tools were developed mostly by software companies</a:t>
            </a:r>
          </a:p>
          <a:p>
            <a:pPr marL="338138" indent="-336550">
              <a:lnSpc>
                <a:spcPct val="80000"/>
              </a:lnSpc>
              <a:spcBef>
                <a:spcPts val="700"/>
              </a:spcBef>
              <a:buClr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endParaRPr lang="en-US" sz="2400" b="1" dirty="0">
              <a:solidFill>
                <a:srgbClr val="000000"/>
              </a:solidFill>
              <a:latin typeface="Times New Roman" pitchFamily="16" charset="0"/>
            </a:endParaRPr>
          </a:p>
          <a:p>
            <a:pPr marL="336550" indent="-336550">
              <a:lnSpc>
                <a:spcPct val="80000"/>
              </a:lnSpc>
              <a:spcBef>
                <a:spcPts val="700"/>
              </a:spcBef>
              <a:buClr>
                <a:srgbClr val="3333CC"/>
              </a:buClr>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400" b="1" dirty="0">
                <a:solidFill>
                  <a:srgbClr val="000000"/>
                </a:solidFill>
                <a:latin typeface="Times New Roman" pitchFamily="16" charset="0"/>
              </a:rPr>
              <a:t>Sixth, many of the tools that BI uses are also considered DSS tools (e.g. data mining and predictive analysis are core tools in both)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29400"/>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762000" y="228600"/>
            <a:ext cx="7716838" cy="762000"/>
          </a:xfrm>
          <a:prstGeom prst="rect">
            <a:avLst/>
          </a:prstGeom>
          <a:noFill/>
          <a:ln w="9525">
            <a:noFill/>
            <a:round/>
            <a:headEnd/>
            <a:tailEnd/>
          </a:ln>
        </p:spPr>
        <p:txBody>
          <a:bodyPr lIns="90000" tIns="46800" rIns="90000" bIns="46800" anchor="b"/>
          <a:lstStyle/>
          <a:p>
            <a:pPr algn="ctr">
              <a:lnSpc>
                <a:spcPct val="100000"/>
              </a:lnSpc>
            </a:pPr>
            <a:r>
              <a:rPr lang="en-IN" sz="3600" b="1" dirty="0" smtClean="0">
                <a:solidFill>
                  <a:srgbClr val="FF0000"/>
                </a:solidFill>
                <a:latin typeface="Times New Roman" pitchFamily="18" charset="0"/>
                <a:cs typeface="Times New Roman" pitchFamily="18" charset="0"/>
              </a:rPr>
              <a:t>Applications of DSS </a:t>
            </a:r>
            <a:endParaRPr lang="en-IN" sz="3600" b="1" dirty="0">
              <a:solidFill>
                <a:srgbClr val="FF0000"/>
              </a:solidFill>
              <a:latin typeface="Times New Roman" pitchFamily="18" charset="0"/>
              <a:cs typeface="Times New Roman" pitchFamily="18" charset="0"/>
            </a:endParaRPr>
          </a:p>
        </p:txBody>
      </p:sp>
      <p:sp>
        <p:nvSpPr>
          <p:cNvPr id="75779" name="Text Box 2"/>
          <p:cNvSpPr txBox="1">
            <a:spLocks noChangeArrowheads="1"/>
          </p:cNvSpPr>
          <p:nvPr/>
        </p:nvSpPr>
        <p:spPr bwMode="auto">
          <a:xfrm>
            <a:off x="457200" y="1189038"/>
            <a:ext cx="8229600" cy="5668962"/>
          </a:xfrm>
          <a:prstGeom prst="rect">
            <a:avLst/>
          </a:prstGeom>
          <a:noFill/>
          <a:ln w="9525">
            <a:noFill/>
            <a:round/>
            <a:headEnd/>
            <a:tailEnd/>
          </a:ln>
        </p:spPr>
        <p:txBody>
          <a:bodyPr lIns="90000" tIns="46800" rIns="90000" bIns="46800"/>
          <a:lstStyle/>
          <a:p>
            <a:pPr marL="336550" indent="-336550">
              <a:lnSpc>
                <a:spcPct val="80000"/>
              </a:lnSpc>
              <a:spcBef>
                <a:spcPts val="525"/>
              </a:spcBef>
              <a:buClr>
                <a:srgbClr val="3333CC"/>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100" b="1" dirty="0">
                <a:solidFill>
                  <a:srgbClr val="000000"/>
                </a:solidFill>
                <a:latin typeface="Times New Roman" pitchFamily="18" charset="0"/>
              </a:rPr>
              <a:t>There are theoretical possibilities of building such systems in any knowledge domain.</a:t>
            </a:r>
          </a:p>
          <a:p>
            <a:pPr marL="736600" lvl="1" indent="-279400">
              <a:lnSpc>
                <a:spcPct val="80000"/>
              </a:lnSpc>
              <a:spcBef>
                <a:spcPts val="5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Clinical decision support system for </a:t>
            </a:r>
            <a:r>
              <a:rPr lang="en-US" sz="2000" dirty="0">
                <a:solidFill>
                  <a:srgbClr val="FF0000"/>
                </a:solidFill>
              </a:rPr>
              <a:t>medical diagnosis</a:t>
            </a:r>
            <a:r>
              <a:rPr lang="en-US" sz="2000" dirty="0">
                <a:solidFill>
                  <a:srgbClr val="000000"/>
                </a:solidFill>
              </a:rPr>
              <a:t>. </a:t>
            </a:r>
          </a:p>
          <a:p>
            <a:pPr marL="736600" lvl="1" indent="-279400">
              <a:lnSpc>
                <a:spcPct val="80000"/>
              </a:lnSpc>
              <a:spcBef>
                <a:spcPts val="5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a </a:t>
            </a:r>
            <a:r>
              <a:rPr lang="en-US" sz="2000" dirty="0">
                <a:solidFill>
                  <a:srgbClr val="FF0000"/>
                </a:solidFill>
              </a:rPr>
              <a:t>bank loan</a:t>
            </a:r>
            <a:r>
              <a:rPr lang="en-US" sz="2000" dirty="0">
                <a:solidFill>
                  <a:srgbClr val="000000"/>
                </a:solidFill>
              </a:rPr>
              <a:t> officer verifying the credit of a loan applicant </a:t>
            </a:r>
          </a:p>
          <a:p>
            <a:pPr marL="736600" lvl="1" indent="-279400">
              <a:lnSpc>
                <a:spcPct val="80000"/>
              </a:lnSpc>
              <a:spcBef>
                <a:spcPts val="5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an engineering firm that has </a:t>
            </a:r>
            <a:r>
              <a:rPr lang="en-US" sz="2000" dirty="0">
                <a:solidFill>
                  <a:srgbClr val="FF0000"/>
                </a:solidFill>
              </a:rPr>
              <a:t>bids on several projects</a:t>
            </a:r>
            <a:r>
              <a:rPr lang="en-US" sz="2000" dirty="0">
                <a:solidFill>
                  <a:srgbClr val="000000"/>
                </a:solidFill>
              </a:rPr>
              <a:t> and wants to know if they can be competitive with their costs.</a:t>
            </a:r>
          </a:p>
          <a:p>
            <a:pPr marL="736600" lvl="1" indent="-279400">
              <a:lnSpc>
                <a:spcPct val="80000"/>
              </a:lnSpc>
              <a:spcBef>
                <a:spcPts val="5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DSS is extensively used in business and management. </a:t>
            </a:r>
            <a:r>
              <a:rPr lang="en-US" sz="2000" dirty="0">
                <a:solidFill>
                  <a:srgbClr val="FF0000"/>
                </a:solidFill>
              </a:rPr>
              <a:t>Executive dashboards</a:t>
            </a:r>
            <a:r>
              <a:rPr lang="en-US" sz="2000" dirty="0">
                <a:solidFill>
                  <a:srgbClr val="000000"/>
                </a:solidFill>
              </a:rPr>
              <a:t> and other </a:t>
            </a:r>
            <a:r>
              <a:rPr lang="en-US" sz="2000" dirty="0">
                <a:solidFill>
                  <a:srgbClr val="FF0000"/>
                </a:solidFill>
              </a:rPr>
              <a:t>business performance software</a:t>
            </a:r>
            <a:r>
              <a:rPr lang="en-US" sz="2000" dirty="0">
                <a:solidFill>
                  <a:srgbClr val="000000"/>
                </a:solidFill>
              </a:rPr>
              <a:t> allow faster decision making, identification of negative trends, and better allocation of business resources.</a:t>
            </a:r>
          </a:p>
          <a:p>
            <a:pPr marL="736600" lvl="1" indent="-279400">
              <a:lnSpc>
                <a:spcPct val="80000"/>
              </a:lnSpc>
              <a:spcBef>
                <a:spcPts val="5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A growing area of DSS application, concepts, principles, and techniques is in </a:t>
            </a:r>
            <a:r>
              <a:rPr lang="en-US" sz="2000" dirty="0">
                <a:solidFill>
                  <a:srgbClr val="FF0000"/>
                </a:solidFill>
              </a:rPr>
              <a:t>agricultural production</a:t>
            </a:r>
            <a:r>
              <a:rPr lang="en-US" sz="2000" dirty="0">
                <a:solidFill>
                  <a:srgbClr val="000000"/>
                </a:solidFill>
              </a:rPr>
              <a:t>, marketing for sustainable development. </a:t>
            </a:r>
          </a:p>
          <a:p>
            <a:pPr marL="736600" lvl="1" indent="-279400">
              <a:lnSpc>
                <a:spcPct val="80000"/>
              </a:lnSpc>
              <a:spcBef>
                <a:spcPts val="5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A specific example concerns the Canadian National Railway system, which </a:t>
            </a:r>
            <a:r>
              <a:rPr lang="en-US" sz="2000" dirty="0">
                <a:solidFill>
                  <a:srgbClr val="FF0000"/>
                </a:solidFill>
              </a:rPr>
              <a:t>tests its equipment</a:t>
            </a:r>
            <a:r>
              <a:rPr lang="en-US" sz="2000" dirty="0">
                <a:solidFill>
                  <a:srgbClr val="000000"/>
                </a:solidFill>
              </a:rPr>
              <a:t> on a regular basis using a decision support system. </a:t>
            </a:r>
          </a:p>
          <a:p>
            <a:pPr marL="736600" lvl="1" indent="-279400">
              <a:lnSpc>
                <a:spcPct val="80000"/>
              </a:lnSpc>
              <a:spcBef>
                <a:spcPts val="500"/>
              </a:spcBef>
              <a:buClr>
                <a:srgbClr val="FF0000"/>
              </a:buClr>
              <a:buFont typeface="Wingdings" pitchFamily="2"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000" dirty="0">
                <a:solidFill>
                  <a:srgbClr val="000000"/>
                </a:solidFill>
              </a:rPr>
              <a:t>A DSS can be designed to help make decisions on the </a:t>
            </a:r>
            <a:r>
              <a:rPr lang="en-US" sz="2000" dirty="0">
                <a:solidFill>
                  <a:srgbClr val="FF0000"/>
                </a:solidFill>
              </a:rPr>
              <a:t>stock market</a:t>
            </a:r>
            <a:r>
              <a:rPr lang="en-US" sz="2000" dirty="0">
                <a:solidFill>
                  <a:srgbClr val="000000"/>
                </a:solidFill>
              </a:rPr>
              <a:t>, or deciding which area or segment to market a product toward.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762000" y="228600"/>
            <a:ext cx="7716838" cy="381000"/>
          </a:xfrm>
          <a:prstGeom prst="rect">
            <a:avLst/>
          </a:prstGeom>
          <a:noFill/>
          <a:ln w="9525">
            <a:noFill/>
            <a:round/>
            <a:headEnd/>
            <a:tailEnd/>
          </a:ln>
        </p:spPr>
        <p:txBody>
          <a:bodyPr lIns="90000" tIns="46800" rIns="90000" bIns="46800" anchor="b"/>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FF0000"/>
                </a:solidFill>
              </a:rPr>
              <a:t>Applications</a:t>
            </a:r>
            <a:endParaRPr lang="en-US" sz="2400" b="1" dirty="0">
              <a:solidFill>
                <a:srgbClr val="FF0000"/>
              </a:solidFill>
            </a:endParaRPr>
          </a:p>
        </p:txBody>
      </p:sp>
      <p:sp>
        <p:nvSpPr>
          <p:cNvPr id="66562" name="Text Box 2"/>
          <p:cNvSpPr txBox="1">
            <a:spLocks noChangeArrowheads="1"/>
          </p:cNvSpPr>
          <p:nvPr/>
        </p:nvSpPr>
        <p:spPr bwMode="auto">
          <a:xfrm>
            <a:off x="295275" y="990600"/>
            <a:ext cx="8553089" cy="5334000"/>
          </a:xfrm>
          <a:prstGeom prst="rect">
            <a:avLst/>
          </a:prstGeom>
          <a:noFill/>
          <a:ln w="9525" cap="flat">
            <a:noFill/>
            <a:round/>
            <a:headEnd/>
            <a:tailEnd/>
          </a:ln>
          <a:effectLst/>
        </p:spPr>
        <p:txBody>
          <a:bodyPr lIns="90000" tIns="46800" rIns="90000" bIns="46800"/>
          <a:lstStyle/>
          <a:p>
            <a:r>
              <a:rPr lang="en-US" sz="2200" b="1" dirty="0">
                <a:latin typeface="Times New Roman" pitchFamily="18" charset="0"/>
                <a:cs typeface="Times New Roman" pitchFamily="18" charset="0"/>
              </a:rPr>
              <a:t>Common Day-to-Day Decision Support System </a:t>
            </a:r>
            <a:r>
              <a:rPr lang="en-US" sz="2200" b="1" dirty="0" smtClean="0">
                <a:latin typeface="Times New Roman" pitchFamily="18" charset="0"/>
                <a:cs typeface="Times New Roman" pitchFamily="18" charset="0"/>
              </a:rPr>
              <a:t>Examples:</a:t>
            </a:r>
          </a:p>
          <a:p>
            <a:endParaRPr lang="en-US" sz="2200" b="1" dirty="0">
              <a:latin typeface="Times New Roman" pitchFamily="18" charset="0"/>
              <a:cs typeface="Times New Roman" pitchFamily="18" charset="0"/>
            </a:endParaRPr>
          </a:p>
          <a:p>
            <a:r>
              <a:rPr lang="en-US" sz="2200" dirty="0">
                <a:latin typeface="Times New Roman" pitchFamily="18" charset="0"/>
                <a:cs typeface="Times New Roman" pitchFamily="18" charset="0"/>
              </a:rPr>
              <a:t>Decision support systems operate at many levels, and there are many examples in common day-to-day use. </a:t>
            </a:r>
            <a:endParaRPr lang="en-US" sz="2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For </a:t>
            </a:r>
            <a:r>
              <a:rPr lang="en-US" sz="2200" b="1" dirty="0">
                <a:latin typeface="Times New Roman" pitchFamily="18" charset="0"/>
                <a:cs typeface="Times New Roman" pitchFamily="18" charset="0"/>
              </a:rPr>
              <a:t>example,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GPS </a:t>
            </a:r>
            <a:r>
              <a:rPr lang="en-US" sz="2200" dirty="0">
                <a:latin typeface="Times New Roman" pitchFamily="18" charset="0"/>
                <a:cs typeface="Times New Roman" pitchFamily="18" charset="0"/>
              </a:rPr>
              <a:t>route planning determines the fastest and best route between two points by analyzing and comparing multiple possible options. Many GPS systems also include traffic avoidance capabilities that monitor traffic conditions in real time, allowing motorists to avoid congestion.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Farmers </a:t>
            </a:r>
            <a:r>
              <a:rPr lang="en-US" sz="2200" dirty="0">
                <a:latin typeface="Times New Roman" pitchFamily="18" charset="0"/>
                <a:cs typeface="Times New Roman" pitchFamily="18" charset="0"/>
              </a:rPr>
              <a:t>use crop-planning tools to determine the best time to plant, fertilize and </a:t>
            </a:r>
            <a:r>
              <a:rPr lang="en-US" sz="2200" dirty="0" smtClean="0">
                <a:latin typeface="Times New Roman" pitchFamily="18" charset="0"/>
                <a:cs typeface="Times New Roman" pitchFamily="18" charset="0"/>
              </a:rPr>
              <a:t>earn. </a:t>
            </a:r>
          </a:p>
          <a:p>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Medical </a:t>
            </a:r>
            <a:r>
              <a:rPr lang="en-US" sz="2200" dirty="0">
                <a:latin typeface="Times New Roman" pitchFamily="18" charset="0"/>
                <a:cs typeface="Times New Roman" pitchFamily="18" charset="0"/>
              </a:rPr>
              <a:t>diagnosis software that allows medical personnel to diagnose illnesses is another example.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29400"/>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29430261"/>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62310" y="1505803"/>
            <a:ext cx="8553089" cy="4800600"/>
          </a:xfrm>
          <a:prstGeom prst="rect">
            <a:avLst/>
          </a:prstGeom>
          <a:noFill/>
          <a:ln w="9525" cap="flat">
            <a:noFill/>
            <a:round/>
            <a:headEnd/>
            <a:tailEnd/>
          </a:ln>
          <a:effectLst/>
        </p:spPr>
        <p:txBody>
          <a:bodyPr lIns="90000" tIns="46800" rIns="90000" bIns="46800"/>
          <a:lstStyle/>
          <a:p>
            <a:r>
              <a:rPr lang="en-US" sz="2400" b="1" dirty="0">
                <a:latin typeface="Times New Roman" pitchFamily="18" charset="0"/>
                <a:cs typeface="Times New Roman" pitchFamily="18" charset="0"/>
              </a:rPr>
              <a:t>Manual and Hybrid Decision Support System Examples</a:t>
            </a:r>
          </a:p>
          <a:p>
            <a:r>
              <a:rPr lang="en-US" sz="2400" dirty="0">
                <a:latin typeface="Times New Roman" pitchFamily="18" charset="0"/>
                <a:cs typeface="Times New Roman" pitchFamily="18" charset="0"/>
              </a:rPr>
              <a:t>Numerous manual techniques exist that support decision-making. </a:t>
            </a:r>
            <a:r>
              <a:rPr lang="en-US" sz="2400" dirty="0" smtClean="0">
                <a:latin typeface="Times New Roman" pitchFamily="18" charset="0"/>
                <a:cs typeface="Times New Roman" pitchFamily="18" charset="0"/>
              </a:rPr>
              <a:t>	These </a:t>
            </a:r>
            <a:r>
              <a:rPr lang="en-US" sz="2400" dirty="0">
                <a:latin typeface="Times New Roman" pitchFamily="18" charset="0"/>
                <a:cs typeface="Times New Roman" pitchFamily="18" charset="0"/>
              </a:rPr>
              <a:t>include activities such as the SWOT analysis where teams determine their organization's strengths and weaknesses as well as identifying threats facing the organization and potential opportunities for further growth.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outcomes of a SWOT analysis are actionable decisions for moving the organization forward.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629400"/>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868325290"/>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TextShape 1"/>
          <p:cNvSpPr txBox="1"/>
          <p:nvPr/>
        </p:nvSpPr>
        <p:spPr>
          <a:xfrm>
            <a:off x="1600200" y="542664"/>
            <a:ext cx="5943600" cy="571320"/>
          </a:xfrm>
          <a:prstGeom prst="rect">
            <a:avLst/>
          </a:prstGeom>
        </p:spPr>
        <p:txBody>
          <a:bodyPr anchor="ctr"/>
          <a:lstStyle/>
          <a:p>
            <a:pPr algn="ctr">
              <a:lnSpc>
                <a:spcPct val="100000"/>
              </a:lnSpc>
            </a:pPr>
            <a:r>
              <a:rPr lang="en-US" sz="3000" b="1" dirty="0" smtClean="0">
                <a:solidFill>
                  <a:srgbClr val="FF0000"/>
                </a:solidFill>
                <a:latin typeface="Times New Roman"/>
              </a:rPr>
              <a:t>References</a:t>
            </a:r>
            <a:endParaRPr sz="3000" dirty="0"/>
          </a:p>
        </p:txBody>
      </p:sp>
      <p:sp>
        <p:nvSpPr>
          <p:cNvPr id="1093" name="TextShape 2"/>
          <p:cNvSpPr txBox="1"/>
          <p:nvPr/>
        </p:nvSpPr>
        <p:spPr>
          <a:xfrm>
            <a:off x="0" y="0"/>
            <a:ext cx="0" cy="0"/>
          </a:xfrm>
          <a:prstGeom prst="rect">
            <a:avLst/>
          </a:prstGeom>
        </p:spPr>
        <p:txBody>
          <a:bodyPr lIns="90000" tIns="45000" rIns="90000" bIns="45000"/>
          <a:lstStyle/>
          <a:p>
            <a:pPr>
              <a:lnSpc>
                <a:spcPct val="100000"/>
              </a:lnSpc>
            </a:pPr>
            <a:fld id="{B1017181-4121-4151-9161-D1A13171B1C1}" type="slidenum">
              <a:rPr lang="en-IN">
                <a:solidFill>
                  <a:srgbClr val="000000"/>
                </a:solidFill>
                <a:latin typeface="Calibri"/>
              </a:rPr>
              <a:pPr>
                <a:lnSpc>
                  <a:spcPct val="100000"/>
                </a:lnSpc>
              </a:pPr>
              <a:t>66</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6" name="Rectangle 5"/>
          <p:cNvSpPr/>
          <p:nvPr/>
        </p:nvSpPr>
        <p:spPr>
          <a:xfrm>
            <a:off x="609600" y="1676400"/>
            <a:ext cx="8229600" cy="2031325"/>
          </a:xfrm>
          <a:prstGeom prst="rect">
            <a:avLst/>
          </a:prstGeom>
        </p:spPr>
        <p:txBody>
          <a:bodyPr wrap="square">
            <a:spAutoFit/>
          </a:bodyPr>
          <a:lstStyle/>
          <a:p>
            <a:pPr marL="342900" indent="-342900">
              <a:buAutoNum type="arabicParenR"/>
            </a:pPr>
            <a:r>
              <a:rPr lang="en-US" dirty="0" smtClean="0">
                <a:hlinkClick r:id="rId3"/>
              </a:rPr>
              <a:t>https</a:t>
            </a:r>
            <a:r>
              <a:rPr lang="en-US" dirty="0">
                <a:hlinkClick r:id="rId3"/>
              </a:rPr>
              <a:t>://</a:t>
            </a:r>
            <a:r>
              <a:rPr lang="en-US" dirty="0" smtClean="0">
                <a:hlinkClick r:id="rId3"/>
              </a:rPr>
              <a:t>www.managementstudyhq.com/components-of-decision-support-systems.html</a:t>
            </a:r>
            <a:endParaRPr lang="en-US" dirty="0" smtClean="0"/>
          </a:p>
          <a:p>
            <a:pPr marL="342900" indent="-342900">
              <a:buAutoNum type="arabicParenR"/>
            </a:pPr>
            <a:r>
              <a:rPr lang="en-US" dirty="0" smtClean="0">
                <a:hlinkClick r:id="rId4"/>
              </a:rPr>
              <a:t>https</a:t>
            </a:r>
            <a:r>
              <a:rPr lang="en-US" dirty="0">
                <a:hlinkClick r:id="rId4"/>
              </a:rPr>
              <a:t>://</a:t>
            </a:r>
            <a:r>
              <a:rPr lang="en-US" dirty="0" smtClean="0">
                <a:hlinkClick r:id="rId4"/>
              </a:rPr>
              <a:t>towardsdatascience.com/zomato-bangalore-data-analysis-6ee83652890f</a:t>
            </a:r>
            <a:endParaRPr lang="en-US" dirty="0"/>
          </a:p>
          <a:p>
            <a:pPr marL="342900" indent="-342900">
              <a:buAutoNum type="arabicParenR"/>
            </a:pPr>
            <a:r>
              <a:rPr lang="en-US" dirty="0" smtClean="0">
                <a:hlinkClick r:id="rId5"/>
              </a:rPr>
              <a:t>cbafaculty.org </a:t>
            </a:r>
            <a:r>
              <a:rPr lang="en-US" dirty="0">
                <a:hlinkClick r:id="rId5"/>
              </a:rPr>
              <a:t>› 23_BI › turban_dss9e_ch01</a:t>
            </a:r>
          </a:p>
          <a:p>
            <a:r>
              <a:rPr lang="en-US" dirty="0"/>
              <a:t/>
            </a:r>
            <a:br>
              <a:rPr lang="en-US" dirty="0"/>
            </a:br>
            <a:endParaRPr lang="en-US" dirty="0"/>
          </a:p>
        </p:txBody>
      </p:sp>
    </p:spTree>
    <p:extLst>
      <p:ext uri="{BB962C8B-B14F-4D97-AF65-F5344CB8AC3E}">
        <p14:creationId xmlns:p14="http://schemas.microsoft.com/office/powerpoint/2010/main" val="13282689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r">
              <a:defRPr/>
            </a:pPr>
            <a:endParaRPr lang="en-US" sz="1400" b="0">
              <a:solidFill>
                <a:srgbClr val="000000"/>
              </a:solidFill>
              <a:effectLst>
                <a:outerShdw blurRad="38100" dist="38100" dir="2700000" algn="tl">
                  <a:srgbClr val="C0C0C0"/>
                </a:outerShdw>
              </a:effectLst>
              <a:latin typeface="Arial" pitchFamily="34" charset="0"/>
              <a:cs typeface="Arial" pitchFamily="34" charset="0"/>
            </a:endParaRPr>
          </a:p>
        </p:txBody>
      </p:sp>
      <p:pic>
        <p:nvPicPr>
          <p:cNvPr id="116739"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914400"/>
            <a:ext cx="7242175" cy="2363788"/>
          </a:xfrm>
          <a:prstGeom prst="rect">
            <a:avLst/>
          </a:prstGeom>
          <a:solidFill>
            <a:schemeClr val="hlink"/>
          </a:solidFill>
          <a:ln w="9525">
            <a:solidFill>
              <a:schemeClr val="bg1"/>
            </a:solidFill>
            <a:miter lim="800000"/>
            <a:headEnd/>
            <a:tailEnd/>
          </a:ln>
        </p:spPr>
      </p:pic>
      <p:sp>
        <p:nvSpPr>
          <p:cNvPr id="116740" name="Rectangle 4"/>
          <p:cNvSpPr>
            <a:spLocks noChangeArrowheads="1"/>
          </p:cNvSpPr>
          <p:nvPr/>
        </p:nvSpPr>
        <p:spPr bwMode="auto">
          <a:xfrm>
            <a:off x="685800" y="3883025"/>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pPr algn="ctr"/>
            <a:r>
              <a:rPr lang="en-US" sz="1600" b="0">
                <a:solidFill>
                  <a:srgbClr val="000000"/>
                </a:solidFill>
                <a:latin typeface="Arial"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5002213"/>
            <a:ext cx="7845425" cy="636587"/>
          </a:xfrm>
          <a:prstGeom prst="rect">
            <a:avLst/>
          </a:prstGeom>
          <a:noFill/>
          <a:ln>
            <a:miter lim="800000"/>
            <a:headEnd/>
            <a:tailEnd/>
          </a:ln>
        </p:spPr>
        <p:txBody>
          <a:bodyPr anchor="b"/>
          <a:lstStyle/>
          <a:p>
            <a:pPr algn="ctr">
              <a:defRPr/>
            </a:pPr>
            <a:r>
              <a:rPr lang="en-US" sz="1800" b="0">
                <a:solidFill>
                  <a:srgbClr val="000000"/>
                </a:solidFill>
                <a:effectLst>
                  <a:outerShdw blurRad="38100" dist="38100" dir="2700000" algn="tl">
                    <a:srgbClr val="C0C0C0"/>
                  </a:outerShdw>
                </a:effectLst>
                <a:cs typeface="Arial" pitchFamily="34" charset="0"/>
              </a:rPr>
              <a:t>Copyright © 2011 Pearson Education, Inc.  </a:t>
            </a:r>
          </a:p>
          <a:p>
            <a:pPr algn="ctr">
              <a:defRPr/>
            </a:pPr>
            <a:r>
              <a:rPr lang="en-US" sz="1800" b="0">
                <a:solidFill>
                  <a:srgbClr val="000000"/>
                </a:solidFill>
                <a:effectLst>
                  <a:outerShdw blurRad="38100" dist="38100" dir="2700000" algn="tl">
                    <a:srgbClr val="C0C0C0"/>
                  </a:outerShdw>
                </a:effectLst>
                <a:cs typeface="Arial" pitchFamily="34" charset="0"/>
              </a:rPr>
              <a:t>Publishing as Prentice Hall</a:t>
            </a:r>
            <a:endParaRPr lang="en-US" sz="1800" b="0">
              <a:solidFill>
                <a:srgbClr val="000000"/>
              </a:solidFill>
              <a:effectLst>
                <a:outerShdw blurRad="38100" dist="38100" dir="2700000" algn="tl">
                  <a:srgbClr val="C0C0C0"/>
                </a:outerShdw>
              </a:effectLst>
              <a:latin typeface="Arial" pitchFamily="34" charset="0"/>
              <a:cs typeface="Arial" pitchFamily="34" charset="0"/>
            </a:endParaRPr>
          </a:p>
        </p:txBody>
      </p:sp>
    </p:spTree>
    <p:extLst>
      <p:ext uri="{BB962C8B-B14F-4D97-AF65-F5344CB8AC3E}">
        <p14:creationId xmlns:p14="http://schemas.microsoft.com/office/powerpoint/2010/main" val="177471187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TextShape 1"/>
          <p:cNvSpPr txBox="1"/>
          <p:nvPr/>
        </p:nvSpPr>
        <p:spPr>
          <a:xfrm>
            <a:off x="457200" y="2438280"/>
            <a:ext cx="8229240" cy="1142640"/>
          </a:xfrm>
          <a:prstGeom prst="rect">
            <a:avLst/>
          </a:prstGeom>
        </p:spPr>
        <p:txBody>
          <a:bodyPr anchor="ctr"/>
          <a:lstStyle/>
          <a:p>
            <a:pPr algn="ctr">
              <a:lnSpc>
                <a:spcPct val="100000"/>
              </a:lnSpc>
            </a:pPr>
            <a:r>
              <a:rPr lang="en-US" sz="6000" b="1" dirty="0" smtClean="0">
                <a:solidFill>
                  <a:srgbClr val="FF0000"/>
                </a:solidFill>
                <a:latin typeface="Times New Roman"/>
              </a:rPr>
              <a:t>Thank You</a:t>
            </a:r>
            <a:endParaRPr dirty="0"/>
          </a:p>
        </p:txBody>
      </p:sp>
      <p:sp>
        <p:nvSpPr>
          <p:cNvPr id="1093" name="TextShape 2"/>
          <p:cNvSpPr txBox="1"/>
          <p:nvPr/>
        </p:nvSpPr>
        <p:spPr>
          <a:xfrm>
            <a:off x="0" y="0"/>
            <a:ext cx="0" cy="0"/>
          </a:xfrm>
          <a:prstGeom prst="rect">
            <a:avLst/>
          </a:prstGeom>
        </p:spPr>
        <p:txBody>
          <a:bodyPr lIns="90000" tIns="45000" rIns="90000" bIns="45000"/>
          <a:lstStyle/>
          <a:p>
            <a:pPr>
              <a:lnSpc>
                <a:spcPct val="100000"/>
              </a:lnSpc>
            </a:pPr>
            <a:fld id="{B1017181-4121-4151-9161-D1A13171B1C1}" type="slidenum">
              <a:rPr lang="en-IN">
                <a:solidFill>
                  <a:srgbClr val="000000"/>
                </a:solidFill>
                <a:latin typeface="Calibri"/>
              </a:rPr>
              <a:pPr>
                <a:lnSpc>
                  <a:spcPct val="100000"/>
                </a:lnSpc>
              </a:pPr>
              <a:t>68</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304920" y="228600"/>
            <a:ext cx="8534160" cy="6324120"/>
          </a:xfrm>
          <a:prstGeom prst="rect">
            <a:avLst/>
          </a:prstGeom>
        </p:spPr>
        <p:txBody>
          <a:bodyPr/>
          <a:lstStyle/>
          <a:p>
            <a:pPr>
              <a:lnSpc>
                <a:spcPct val="100000"/>
              </a:lnSpc>
              <a:buFont typeface="Arial"/>
              <a:buChar char="•"/>
            </a:pPr>
            <a:endParaRPr lang="en-US" sz="3200" dirty="0" smtClean="0">
              <a:solidFill>
                <a:srgbClr val="000000"/>
              </a:solidFill>
              <a:latin typeface="Times New Roman"/>
            </a:endParaRPr>
          </a:p>
          <a:p>
            <a:pPr>
              <a:lnSpc>
                <a:spcPct val="100000"/>
              </a:lnSpc>
              <a:buFont typeface="Arial"/>
              <a:buChar char="•"/>
            </a:pPr>
            <a:r>
              <a:rPr lang="en-US" sz="3200" dirty="0" smtClean="0">
                <a:solidFill>
                  <a:srgbClr val="000000"/>
                </a:solidFill>
                <a:latin typeface="Times New Roman"/>
              </a:rPr>
              <a:t>Decision-support </a:t>
            </a:r>
            <a:r>
              <a:rPr lang="en-US" sz="3200" dirty="0">
                <a:solidFill>
                  <a:srgbClr val="000000"/>
                </a:solidFill>
                <a:latin typeface="Times New Roman"/>
              </a:rPr>
              <a:t>systems aim to get high-level information out of the detailed information stored in transaction-processing systems, and to use the high-level information to make a variety of decisions.</a:t>
            </a:r>
            <a:endParaRPr dirty="0"/>
          </a:p>
          <a:p>
            <a:pPr>
              <a:lnSpc>
                <a:spcPct val="100000"/>
              </a:lnSpc>
            </a:pPr>
            <a:endParaRPr dirty="0"/>
          </a:p>
          <a:p>
            <a:pPr>
              <a:lnSpc>
                <a:spcPct val="100000"/>
              </a:lnSpc>
              <a:buFont typeface="Arial"/>
              <a:buChar char="•"/>
            </a:pPr>
            <a:r>
              <a:rPr lang="en-US" sz="3200" dirty="0">
                <a:solidFill>
                  <a:srgbClr val="000000"/>
                </a:solidFill>
                <a:latin typeface="Times New Roman"/>
              </a:rPr>
              <a:t> Decision-support systems help managers to decide what products to stock in a shop, what products to manufacture in a factory.</a:t>
            </a:r>
            <a:endParaRPr dirty="0"/>
          </a:p>
          <a:p>
            <a:pPr>
              <a:lnSpc>
                <a:spcPct val="100000"/>
              </a:lnSpc>
            </a:pPr>
            <a:endParaRPr dirty="0"/>
          </a:p>
        </p:txBody>
      </p:sp>
      <p:sp>
        <p:nvSpPr>
          <p:cNvPr id="200" name="TextShape 2"/>
          <p:cNvSpPr txBox="1"/>
          <p:nvPr/>
        </p:nvSpPr>
        <p:spPr>
          <a:xfrm>
            <a:off x="0" y="0"/>
            <a:ext cx="0" cy="0"/>
          </a:xfrm>
          <a:prstGeom prst="rect">
            <a:avLst/>
          </a:prstGeom>
        </p:spPr>
        <p:txBody>
          <a:bodyPr lIns="90000" tIns="45000" rIns="90000" bIns="45000"/>
          <a:lstStyle/>
          <a:p>
            <a:pPr>
              <a:lnSpc>
                <a:spcPct val="100000"/>
              </a:lnSpc>
            </a:pPr>
            <a:fld id="{E1813171-81F1-4141-8191-619101214171}" type="slidenum">
              <a:rPr lang="en-IN">
                <a:solidFill>
                  <a:srgbClr val="000000"/>
                </a:solidFill>
                <a:latin typeface="Calibri"/>
              </a:rPr>
              <a:pPr>
                <a:lnSpc>
                  <a:spcPct val="100000"/>
                </a:lnSpc>
              </a:pPr>
              <a:t>7</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55"/>
            <a:ext cx="724623" cy="819345"/>
          </a:xfrm>
          <a:prstGeom prst="rect">
            <a:avLst/>
          </a:prstGeom>
        </p:spPr>
      </p:pic>
      <p:sp>
        <p:nvSpPr>
          <p:cNvPr id="5" name="Rectangle 4"/>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52400" y="76200"/>
            <a:ext cx="8763000" cy="1143000"/>
          </a:xfrm>
          <a:prstGeom prst="rect">
            <a:avLst/>
          </a:prstGeom>
          <a:noFill/>
          <a:ln w="9525">
            <a:noFill/>
            <a:miter lim="800000"/>
            <a:headEnd/>
            <a:tailEnd/>
          </a:ln>
          <a:effectLst/>
        </p:spPr>
        <p:txBody>
          <a:bodyPr anchor="ctr"/>
          <a:lstStyle/>
          <a:p>
            <a:pPr eaLnBrk="1" hangingPunct="1">
              <a:defRPr/>
            </a:pPr>
            <a:r>
              <a:rPr lang="en-US" altLang="en-GB" sz="3600" b="1" dirty="0">
                <a:solidFill>
                  <a:srgbClr val="FF0000"/>
                </a:solidFill>
                <a:latin typeface="Times New Roman" pitchFamily="18" charset="0"/>
                <a:cs typeface="Times New Roman" pitchFamily="18" charset="0"/>
              </a:rPr>
              <a:t>The Complete Decision Support System</a:t>
            </a:r>
          </a:p>
        </p:txBody>
      </p:sp>
      <p:sp>
        <p:nvSpPr>
          <p:cNvPr id="29699" name="Text Box 3"/>
          <p:cNvSpPr txBox="1">
            <a:spLocks noChangeArrowheads="1"/>
          </p:cNvSpPr>
          <p:nvPr/>
        </p:nvSpPr>
        <p:spPr bwMode="auto">
          <a:xfrm>
            <a:off x="228600" y="1828800"/>
            <a:ext cx="1854200" cy="336550"/>
          </a:xfrm>
          <a:prstGeom prst="rect">
            <a:avLst/>
          </a:prstGeom>
          <a:noFill/>
          <a:ln w="9525">
            <a:noFill/>
            <a:miter lim="800000"/>
            <a:headEnd/>
            <a:tailEnd/>
          </a:ln>
          <a:effectLst/>
        </p:spPr>
        <p:txBody>
          <a:bodyPr wrap="none">
            <a:spAutoFit/>
          </a:bodyPr>
          <a:lstStyle/>
          <a:p>
            <a:pPr>
              <a:defRPr/>
            </a:pPr>
            <a:r>
              <a:rPr lang="en-US" altLang="en-GB" sz="1600" b="0" u="sng">
                <a:solidFill>
                  <a:schemeClr val="accent4">
                    <a:lumMod val="10000"/>
                  </a:schemeClr>
                </a:solidFill>
                <a:latin typeface="Times New Roman" pitchFamily="18" charset="0"/>
              </a:rPr>
              <a:t>Information Sources</a:t>
            </a:r>
            <a:endParaRPr lang="en-US" altLang="en-GB" sz="2400" b="0">
              <a:solidFill>
                <a:schemeClr val="accent4">
                  <a:lumMod val="10000"/>
                </a:schemeClr>
              </a:solidFill>
              <a:latin typeface="Times New Roman" pitchFamily="18" charset="0"/>
            </a:endParaRPr>
          </a:p>
        </p:txBody>
      </p:sp>
      <p:sp>
        <p:nvSpPr>
          <p:cNvPr id="29700" name="Text Box 4"/>
          <p:cNvSpPr txBox="1">
            <a:spLocks noChangeArrowheads="1"/>
          </p:cNvSpPr>
          <p:nvPr/>
        </p:nvSpPr>
        <p:spPr bwMode="auto">
          <a:xfrm>
            <a:off x="3048000" y="1828800"/>
            <a:ext cx="1585913" cy="825500"/>
          </a:xfrm>
          <a:prstGeom prst="rect">
            <a:avLst/>
          </a:prstGeom>
          <a:noFill/>
          <a:ln w="9525">
            <a:noFill/>
            <a:miter lim="800000"/>
            <a:headEnd/>
            <a:tailEnd/>
          </a:ln>
          <a:effectLst/>
        </p:spPr>
        <p:txBody>
          <a:bodyPr wrap="none">
            <a:spAutoFit/>
          </a:bodyPr>
          <a:lstStyle/>
          <a:p>
            <a:pPr algn="ctr">
              <a:defRPr/>
            </a:pPr>
            <a:r>
              <a:rPr lang="en-US" altLang="en-GB" sz="1600" b="0" u="sng">
                <a:solidFill>
                  <a:schemeClr val="accent4">
                    <a:lumMod val="10000"/>
                  </a:schemeClr>
                </a:solidFill>
                <a:latin typeface="Times New Roman" pitchFamily="18" charset="0"/>
              </a:rPr>
              <a:t>Data Warehouse </a:t>
            </a:r>
          </a:p>
          <a:p>
            <a:pPr algn="ctr">
              <a:defRPr/>
            </a:pPr>
            <a:r>
              <a:rPr lang="en-US" altLang="en-GB" sz="1600" b="0" u="sng">
                <a:solidFill>
                  <a:schemeClr val="accent4">
                    <a:lumMod val="10000"/>
                  </a:schemeClr>
                </a:solidFill>
                <a:latin typeface="Times New Roman" pitchFamily="18" charset="0"/>
              </a:rPr>
              <a:t>Server</a:t>
            </a:r>
          </a:p>
          <a:p>
            <a:pPr algn="ctr">
              <a:defRPr/>
            </a:pPr>
            <a:r>
              <a:rPr lang="en-US" altLang="en-GB" sz="1600" b="0">
                <a:solidFill>
                  <a:schemeClr val="accent4">
                    <a:lumMod val="10000"/>
                  </a:schemeClr>
                </a:solidFill>
                <a:latin typeface="Times New Roman" pitchFamily="18" charset="0"/>
              </a:rPr>
              <a:t>(Tier 1)</a:t>
            </a:r>
            <a:endParaRPr lang="en-US" altLang="en-GB" sz="2400" b="0">
              <a:solidFill>
                <a:schemeClr val="accent4">
                  <a:lumMod val="10000"/>
                </a:schemeClr>
              </a:solidFill>
              <a:latin typeface="Times New Roman" pitchFamily="18" charset="0"/>
            </a:endParaRPr>
          </a:p>
        </p:txBody>
      </p:sp>
      <p:sp>
        <p:nvSpPr>
          <p:cNvPr id="29701" name="Text Box 5"/>
          <p:cNvSpPr txBox="1">
            <a:spLocks noChangeArrowheads="1"/>
          </p:cNvSpPr>
          <p:nvPr/>
        </p:nvSpPr>
        <p:spPr bwMode="auto">
          <a:xfrm>
            <a:off x="5334000" y="1828800"/>
            <a:ext cx="1374775" cy="581025"/>
          </a:xfrm>
          <a:prstGeom prst="rect">
            <a:avLst/>
          </a:prstGeom>
          <a:noFill/>
          <a:ln w="9525">
            <a:noFill/>
            <a:miter lim="800000"/>
            <a:headEnd/>
            <a:tailEnd/>
          </a:ln>
          <a:effectLst/>
        </p:spPr>
        <p:txBody>
          <a:bodyPr wrap="none">
            <a:spAutoFit/>
          </a:bodyPr>
          <a:lstStyle/>
          <a:p>
            <a:pPr algn="ctr">
              <a:defRPr/>
            </a:pPr>
            <a:r>
              <a:rPr lang="en-US" altLang="en-GB" sz="1600" b="0" u="sng">
                <a:solidFill>
                  <a:schemeClr val="accent4">
                    <a:lumMod val="10000"/>
                  </a:schemeClr>
                </a:solidFill>
                <a:latin typeface="Times New Roman" pitchFamily="18" charset="0"/>
              </a:rPr>
              <a:t>OLAP Servers</a:t>
            </a:r>
          </a:p>
          <a:p>
            <a:pPr algn="ctr">
              <a:defRPr/>
            </a:pPr>
            <a:r>
              <a:rPr lang="en-US" altLang="en-GB" sz="1600" b="0">
                <a:solidFill>
                  <a:schemeClr val="accent4">
                    <a:lumMod val="10000"/>
                  </a:schemeClr>
                </a:solidFill>
                <a:latin typeface="Times New Roman" pitchFamily="18" charset="0"/>
              </a:rPr>
              <a:t>(Tier 2)</a:t>
            </a:r>
            <a:endParaRPr lang="en-US" altLang="en-GB" sz="2400" b="0">
              <a:solidFill>
                <a:schemeClr val="accent4">
                  <a:lumMod val="10000"/>
                </a:schemeClr>
              </a:solidFill>
              <a:latin typeface="Times New Roman" pitchFamily="18" charset="0"/>
            </a:endParaRPr>
          </a:p>
        </p:txBody>
      </p:sp>
      <p:sp>
        <p:nvSpPr>
          <p:cNvPr id="29702" name="Text Box 6"/>
          <p:cNvSpPr txBox="1">
            <a:spLocks noChangeArrowheads="1"/>
          </p:cNvSpPr>
          <p:nvPr/>
        </p:nvSpPr>
        <p:spPr bwMode="auto">
          <a:xfrm>
            <a:off x="7848600" y="1828800"/>
            <a:ext cx="812800" cy="581025"/>
          </a:xfrm>
          <a:prstGeom prst="rect">
            <a:avLst/>
          </a:prstGeom>
          <a:noFill/>
          <a:ln w="9525">
            <a:noFill/>
            <a:miter lim="800000"/>
            <a:headEnd/>
            <a:tailEnd/>
          </a:ln>
          <a:effectLst/>
        </p:spPr>
        <p:txBody>
          <a:bodyPr wrap="none">
            <a:spAutoFit/>
          </a:bodyPr>
          <a:lstStyle/>
          <a:p>
            <a:pPr>
              <a:defRPr/>
            </a:pPr>
            <a:r>
              <a:rPr lang="en-US" altLang="en-GB" sz="1600" b="0" u="sng">
                <a:solidFill>
                  <a:schemeClr val="accent4">
                    <a:lumMod val="10000"/>
                  </a:schemeClr>
                </a:solidFill>
                <a:latin typeface="Times New Roman" pitchFamily="18" charset="0"/>
              </a:rPr>
              <a:t>Clients</a:t>
            </a:r>
          </a:p>
          <a:p>
            <a:pPr>
              <a:defRPr/>
            </a:pPr>
            <a:r>
              <a:rPr lang="en-US" altLang="en-GB" sz="1600" b="0">
                <a:solidFill>
                  <a:schemeClr val="accent4">
                    <a:lumMod val="10000"/>
                  </a:schemeClr>
                </a:solidFill>
                <a:latin typeface="Times New Roman" pitchFamily="18" charset="0"/>
              </a:rPr>
              <a:t>(Tier 3)</a:t>
            </a:r>
            <a:endParaRPr lang="en-US" altLang="en-GB" sz="2400" b="0">
              <a:solidFill>
                <a:schemeClr val="accent4">
                  <a:lumMod val="10000"/>
                </a:schemeClr>
              </a:solidFill>
              <a:latin typeface="Times New Roman" pitchFamily="18" charset="0"/>
            </a:endParaRPr>
          </a:p>
        </p:txBody>
      </p:sp>
      <p:sp>
        <p:nvSpPr>
          <p:cNvPr id="29703" name="Oval 7"/>
          <p:cNvSpPr>
            <a:spLocks noChangeArrowheads="1"/>
          </p:cNvSpPr>
          <p:nvPr/>
        </p:nvSpPr>
        <p:spPr bwMode="auto">
          <a:xfrm>
            <a:off x="228600" y="3429000"/>
            <a:ext cx="1143000" cy="228600"/>
          </a:xfrm>
          <a:prstGeom prst="ellips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04" name="Oval 8"/>
          <p:cNvSpPr>
            <a:spLocks noChangeArrowheads="1"/>
          </p:cNvSpPr>
          <p:nvPr/>
        </p:nvSpPr>
        <p:spPr bwMode="auto">
          <a:xfrm>
            <a:off x="304800" y="3581400"/>
            <a:ext cx="1143000" cy="228600"/>
          </a:xfrm>
          <a:prstGeom prst="ellipse">
            <a:avLst/>
          </a:prstGeom>
          <a:solidFill>
            <a:schemeClr val="bg1"/>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grpSp>
        <p:nvGrpSpPr>
          <p:cNvPr id="2" name="Group 9"/>
          <p:cNvGrpSpPr>
            <a:grpSpLocks/>
          </p:cNvGrpSpPr>
          <p:nvPr/>
        </p:nvGrpSpPr>
        <p:grpSpPr bwMode="auto">
          <a:xfrm>
            <a:off x="228600" y="5257800"/>
            <a:ext cx="601663" cy="606425"/>
            <a:chOff x="4467" y="3038"/>
            <a:chExt cx="379" cy="382"/>
          </a:xfrm>
        </p:grpSpPr>
        <p:sp>
          <p:nvSpPr>
            <p:cNvPr id="29706" name="Rectangle 10"/>
            <p:cNvSpPr>
              <a:spLocks noChangeArrowheads="1"/>
            </p:cNvSpPr>
            <p:nvPr/>
          </p:nvSpPr>
          <p:spPr bwMode="auto">
            <a:xfrm>
              <a:off x="4467" y="3094"/>
              <a:ext cx="376" cy="274"/>
            </a:xfrm>
            <a:prstGeom prst="rect">
              <a:avLst/>
            </a:prstGeom>
            <a:solidFill>
              <a:schemeClr val="bg1"/>
            </a:solidFill>
            <a:ln w="9525">
              <a:solidFill>
                <a:schemeClr val="bg1"/>
              </a:solidFill>
              <a:miter lim="800000"/>
              <a:headEnd/>
              <a:tailEnd/>
            </a:ln>
            <a:effectLst/>
          </p:spPr>
          <p:txBody>
            <a:bodyPr wrap="none" anchor="ctr"/>
            <a:lstStyle/>
            <a:p>
              <a:pPr>
                <a:defRPr/>
              </a:pPr>
              <a:endParaRPr lang="en-US">
                <a:solidFill>
                  <a:schemeClr val="accent4">
                    <a:lumMod val="10000"/>
                  </a:schemeClr>
                </a:solidFill>
              </a:endParaRPr>
            </a:p>
          </p:txBody>
        </p:sp>
        <p:grpSp>
          <p:nvGrpSpPr>
            <p:cNvPr id="3" name="Group 11"/>
            <p:cNvGrpSpPr>
              <a:grpSpLocks/>
            </p:cNvGrpSpPr>
            <p:nvPr/>
          </p:nvGrpSpPr>
          <p:grpSpPr bwMode="auto">
            <a:xfrm>
              <a:off x="4468" y="3038"/>
              <a:ext cx="378" cy="382"/>
              <a:chOff x="4468" y="3038"/>
              <a:chExt cx="378" cy="382"/>
            </a:xfrm>
          </p:grpSpPr>
          <p:sp>
            <p:nvSpPr>
              <p:cNvPr id="29708" name="Line 12"/>
              <p:cNvSpPr>
                <a:spLocks noChangeShapeType="1"/>
              </p:cNvSpPr>
              <p:nvPr/>
            </p:nvSpPr>
            <p:spPr bwMode="auto">
              <a:xfrm>
                <a:off x="4468" y="3087"/>
                <a:ext cx="0" cy="292"/>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09" name="Line 13"/>
              <p:cNvSpPr>
                <a:spLocks noChangeShapeType="1"/>
              </p:cNvSpPr>
              <p:nvPr/>
            </p:nvSpPr>
            <p:spPr bwMode="auto">
              <a:xfrm>
                <a:off x="4846" y="3089"/>
                <a:ext cx="0" cy="292"/>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10" name="Oval 14"/>
              <p:cNvSpPr>
                <a:spLocks noChangeArrowheads="1"/>
              </p:cNvSpPr>
              <p:nvPr/>
            </p:nvSpPr>
            <p:spPr bwMode="auto">
              <a:xfrm>
                <a:off x="4469" y="3038"/>
                <a:ext cx="376" cy="90"/>
              </a:xfrm>
              <a:prstGeom prst="ellipse">
                <a:avLst/>
              </a:prstGeom>
              <a:solidFill>
                <a:schemeClr val="bg1"/>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11" name="Oval 15"/>
              <p:cNvSpPr>
                <a:spLocks noChangeArrowheads="1"/>
              </p:cNvSpPr>
              <p:nvPr/>
            </p:nvSpPr>
            <p:spPr bwMode="auto">
              <a:xfrm>
                <a:off x="4469" y="3331"/>
                <a:ext cx="376" cy="89"/>
              </a:xfrm>
              <a:prstGeom prst="ellipse">
                <a:avLst/>
              </a:prstGeom>
              <a:solidFill>
                <a:schemeClr val="bg1"/>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grpSp>
      </p:grpSp>
      <p:grpSp>
        <p:nvGrpSpPr>
          <p:cNvPr id="4" name="Group 16"/>
          <p:cNvGrpSpPr>
            <a:grpSpLocks/>
          </p:cNvGrpSpPr>
          <p:nvPr/>
        </p:nvGrpSpPr>
        <p:grpSpPr bwMode="auto">
          <a:xfrm>
            <a:off x="381000" y="5410200"/>
            <a:ext cx="601663" cy="606425"/>
            <a:chOff x="4467" y="3038"/>
            <a:chExt cx="379" cy="382"/>
          </a:xfrm>
        </p:grpSpPr>
        <p:sp>
          <p:nvSpPr>
            <p:cNvPr id="29713" name="Rectangle 17"/>
            <p:cNvSpPr>
              <a:spLocks noChangeArrowheads="1"/>
            </p:cNvSpPr>
            <p:nvPr/>
          </p:nvSpPr>
          <p:spPr bwMode="auto">
            <a:xfrm>
              <a:off x="4467" y="3094"/>
              <a:ext cx="376" cy="274"/>
            </a:xfrm>
            <a:prstGeom prst="rect">
              <a:avLst/>
            </a:prstGeom>
            <a:solidFill>
              <a:schemeClr val="bg1"/>
            </a:solidFill>
            <a:ln w="9525">
              <a:solidFill>
                <a:schemeClr val="bg1"/>
              </a:solidFill>
              <a:miter lim="800000"/>
              <a:headEnd/>
              <a:tailEnd/>
            </a:ln>
            <a:effectLst/>
          </p:spPr>
          <p:txBody>
            <a:bodyPr wrap="none" anchor="ctr"/>
            <a:lstStyle/>
            <a:p>
              <a:pPr>
                <a:defRPr/>
              </a:pPr>
              <a:endParaRPr lang="en-US">
                <a:solidFill>
                  <a:schemeClr val="accent4">
                    <a:lumMod val="10000"/>
                  </a:schemeClr>
                </a:solidFill>
              </a:endParaRPr>
            </a:p>
          </p:txBody>
        </p:sp>
        <p:grpSp>
          <p:nvGrpSpPr>
            <p:cNvPr id="5" name="Group 18"/>
            <p:cNvGrpSpPr>
              <a:grpSpLocks/>
            </p:cNvGrpSpPr>
            <p:nvPr/>
          </p:nvGrpSpPr>
          <p:grpSpPr bwMode="auto">
            <a:xfrm>
              <a:off x="4468" y="3038"/>
              <a:ext cx="378" cy="382"/>
              <a:chOff x="4468" y="3038"/>
              <a:chExt cx="378" cy="382"/>
            </a:xfrm>
          </p:grpSpPr>
          <p:sp>
            <p:nvSpPr>
              <p:cNvPr id="29715" name="Line 19"/>
              <p:cNvSpPr>
                <a:spLocks noChangeShapeType="1"/>
              </p:cNvSpPr>
              <p:nvPr/>
            </p:nvSpPr>
            <p:spPr bwMode="auto">
              <a:xfrm>
                <a:off x="4468" y="3087"/>
                <a:ext cx="0" cy="292"/>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16" name="Line 20"/>
              <p:cNvSpPr>
                <a:spLocks noChangeShapeType="1"/>
              </p:cNvSpPr>
              <p:nvPr/>
            </p:nvSpPr>
            <p:spPr bwMode="auto">
              <a:xfrm>
                <a:off x="4846" y="3089"/>
                <a:ext cx="0" cy="292"/>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17" name="Oval 21"/>
              <p:cNvSpPr>
                <a:spLocks noChangeArrowheads="1"/>
              </p:cNvSpPr>
              <p:nvPr/>
            </p:nvSpPr>
            <p:spPr bwMode="auto">
              <a:xfrm>
                <a:off x="4469" y="3038"/>
                <a:ext cx="376" cy="90"/>
              </a:xfrm>
              <a:prstGeom prst="ellipse">
                <a:avLst/>
              </a:prstGeom>
              <a:solidFill>
                <a:schemeClr val="bg1"/>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18" name="Oval 22"/>
              <p:cNvSpPr>
                <a:spLocks noChangeArrowheads="1"/>
              </p:cNvSpPr>
              <p:nvPr/>
            </p:nvSpPr>
            <p:spPr bwMode="auto">
              <a:xfrm>
                <a:off x="4469" y="3331"/>
                <a:ext cx="376" cy="89"/>
              </a:xfrm>
              <a:prstGeom prst="ellipse">
                <a:avLst/>
              </a:prstGeom>
              <a:solidFill>
                <a:schemeClr val="bg1"/>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grpSp>
      </p:grpSp>
      <p:grpSp>
        <p:nvGrpSpPr>
          <p:cNvPr id="6" name="Group 23"/>
          <p:cNvGrpSpPr>
            <a:grpSpLocks/>
          </p:cNvGrpSpPr>
          <p:nvPr/>
        </p:nvGrpSpPr>
        <p:grpSpPr bwMode="auto">
          <a:xfrm>
            <a:off x="533400" y="5562600"/>
            <a:ext cx="601663" cy="606425"/>
            <a:chOff x="4467" y="3038"/>
            <a:chExt cx="379" cy="382"/>
          </a:xfrm>
        </p:grpSpPr>
        <p:sp>
          <p:nvSpPr>
            <p:cNvPr id="29720" name="Rectangle 24"/>
            <p:cNvSpPr>
              <a:spLocks noChangeArrowheads="1"/>
            </p:cNvSpPr>
            <p:nvPr/>
          </p:nvSpPr>
          <p:spPr bwMode="auto">
            <a:xfrm>
              <a:off x="4467" y="3094"/>
              <a:ext cx="376" cy="274"/>
            </a:xfrm>
            <a:prstGeom prst="rect">
              <a:avLst/>
            </a:prstGeom>
            <a:solidFill>
              <a:schemeClr val="bg1"/>
            </a:solidFill>
            <a:ln w="9525">
              <a:solidFill>
                <a:schemeClr val="bg1"/>
              </a:solidFill>
              <a:miter lim="800000"/>
              <a:headEnd/>
              <a:tailEnd/>
            </a:ln>
            <a:effectLst/>
          </p:spPr>
          <p:txBody>
            <a:bodyPr wrap="none" anchor="ctr"/>
            <a:lstStyle/>
            <a:p>
              <a:pPr>
                <a:defRPr/>
              </a:pPr>
              <a:endParaRPr lang="en-US">
                <a:solidFill>
                  <a:schemeClr val="accent4">
                    <a:lumMod val="10000"/>
                  </a:schemeClr>
                </a:solidFill>
              </a:endParaRPr>
            </a:p>
          </p:txBody>
        </p:sp>
        <p:grpSp>
          <p:nvGrpSpPr>
            <p:cNvPr id="7" name="Group 25"/>
            <p:cNvGrpSpPr>
              <a:grpSpLocks/>
            </p:cNvGrpSpPr>
            <p:nvPr/>
          </p:nvGrpSpPr>
          <p:grpSpPr bwMode="auto">
            <a:xfrm>
              <a:off x="4468" y="3038"/>
              <a:ext cx="378" cy="382"/>
              <a:chOff x="4468" y="3038"/>
              <a:chExt cx="378" cy="382"/>
            </a:xfrm>
          </p:grpSpPr>
          <p:sp>
            <p:nvSpPr>
              <p:cNvPr id="29722" name="Line 26"/>
              <p:cNvSpPr>
                <a:spLocks noChangeShapeType="1"/>
              </p:cNvSpPr>
              <p:nvPr/>
            </p:nvSpPr>
            <p:spPr bwMode="auto">
              <a:xfrm>
                <a:off x="4468" y="3087"/>
                <a:ext cx="0" cy="292"/>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23" name="Line 27"/>
              <p:cNvSpPr>
                <a:spLocks noChangeShapeType="1"/>
              </p:cNvSpPr>
              <p:nvPr/>
            </p:nvSpPr>
            <p:spPr bwMode="auto">
              <a:xfrm>
                <a:off x="4846" y="3089"/>
                <a:ext cx="0" cy="292"/>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24" name="Oval 28"/>
              <p:cNvSpPr>
                <a:spLocks noChangeArrowheads="1"/>
              </p:cNvSpPr>
              <p:nvPr/>
            </p:nvSpPr>
            <p:spPr bwMode="auto">
              <a:xfrm>
                <a:off x="4469" y="3038"/>
                <a:ext cx="376" cy="90"/>
              </a:xfrm>
              <a:prstGeom prst="ellipse">
                <a:avLst/>
              </a:prstGeom>
              <a:solidFill>
                <a:schemeClr val="bg1"/>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25" name="Oval 29"/>
              <p:cNvSpPr>
                <a:spLocks noChangeArrowheads="1"/>
              </p:cNvSpPr>
              <p:nvPr/>
            </p:nvSpPr>
            <p:spPr bwMode="auto">
              <a:xfrm>
                <a:off x="4469" y="3331"/>
                <a:ext cx="376" cy="89"/>
              </a:xfrm>
              <a:prstGeom prst="ellipse">
                <a:avLst/>
              </a:prstGeom>
              <a:solidFill>
                <a:schemeClr val="bg1"/>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grpSp>
      </p:grpSp>
      <p:sp>
        <p:nvSpPr>
          <p:cNvPr id="29726" name="Text Box 30"/>
          <p:cNvSpPr txBox="1">
            <a:spLocks noChangeArrowheads="1"/>
          </p:cNvSpPr>
          <p:nvPr/>
        </p:nvSpPr>
        <p:spPr bwMode="auto">
          <a:xfrm>
            <a:off x="650875" y="4887913"/>
            <a:ext cx="1031875" cy="523875"/>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Operational</a:t>
            </a:r>
          </a:p>
          <a:p>
            <a:pPr algn="ctr">
              <a:defRPr/>
            </a:pPr>
            <a:r>
              <a:rPr lang="en-US" altLang="en-GB" b="0">
                <a:solidFill>
                  <a:schemeClr val="accent4">
                    <a:lumMod val="10000"/>
                  </a:schemeClr>
                </a:solidFill>
                <a:latin typeface="Times New Roman" pitchFamily="18" charset="0"/>
              </a:rPr>
              <a:t>DB’s</a:t>
            </a:r>
            <a:endParaRPr lang="en-US" altLang="en-GB" sz="2400" b="0">
              <a:solidFill>
                <a:schemeClr val="accent4">
                  <a:lumMod val="10000"/>
                </a:schemeClr>
              </a:solidFill>
              <a:latin typeface="Times New Roman" pitchFamily="18" charset="0"/>
            </a:endParaRPr>
          </a:p>
        </p:txBody>
      </p:sp>
      <p:sp>
        <p:nvSpPr>
          <p:cNvPr id="29727" name="Text Box 31"/>
          <p:cNvSpPr txBox="1">
            <a:spLocks noChangeArrowheads="1"/>
          </p:cNvSpPr>
          <p:nvPr/>
        </p:nvSpPr>
        <p:spPr bwMode="auto">
          <a:xfrm>
            <a:off x="519113" y="2819400"/>
            <a:ext cx="1271587" cy="523875"/>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Semistructured</a:t>
            </a:r>
          </a:p>
          <a:p>
            <a:pPr algn="ctr">
              <a:defRPr/>
            </a:pPr>
            <a:r>
              <a:rPr lang="en-US" altLang="en-GB" b="0">
                <a:solidFill>
                  <a:schemeClr val="accent4">
                    <a:lumMod val="10000"/>
                  </a:schemeClr>
                </a:solidFill>
                <a:latin typeface="Times New Roman" pitchFamily="18" charset="0"/>
              </a:rPr>
              <a:t>Sources</a:t>
            </a:r>
            <a:endParaRPr lang="en-US" altLang="en-GB" sz="2400" b="0">
              <a:solidFill>
                <a:schemeClr val="accent4">
                  <a:lumMod val="10000"/>
                </a:schemeClr>
              </a:solidFill>
              <a:latin typeface="Times New Roman" pitchFamily="18" charset="0"/>
            </a:endParaRPr>
          </a:p>
        </p:txBody>
      </p:sp>
      <p:sp>
        <p:nvSpPr>
          <p:cNvPr id="29728" name="Oval 32"/>
          <p:cNvSpPr>
            <a:spLocks noChangeArrowheads="1"/>
          </p:cNvSpPr>
          <p:nvPr/>
        </p:nvSpPr>
        <p:spPr bwMode="auto">
          <a:xfrm>
            <a:off x="457200" y="3733800"/>
            <a:ext cx="1143000" cy="228600"/>
          </a:xfrm>
          <a:prstGeom prst="ellipse">
            <a:avLst/>
          </a:prstGeom>
          <a:solidFill>
            <a:schemeClr val="bg1"/>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29" name="AutoShape 33"/>
          <p:cNvSpPr>
            <a:spLocks noChangeArrowheads="1"/>
          </p:cNvSpPr>
          <p:nvPr/>
        </p:nvSpPr>
        <p:spPr bwMode="auto">
          <a:xfrm>
            <a:off x="1676400" y="3200400"/>
            <a:ext cx="1371600" cy="2286000"/>
          </a:xfrm>
          <a:prstGeom prst="rightArrow">
            <a:avLst>
              <a:gd name="adj1" fmla="val 47620"/>
              <a:gd name="adj2" fmla="val 43056"/>
            </a:avLst>
          </a:prstGeom>
          <a:solidFill>
            <a:schemeClr val="bg2">
              <a:lumMod val="20000"/>
              <a:lumOff val="80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30" name="Text Box 34"/>
          <p:cNvSpPr txBox="1">
            <a:spLocks noChangeArrowheads="1"/>
          </p:cNvSpPr>
          <p:nvPr/>
        </p:nvSpPr>
        <p:spPr bwMode="auto">
          <a:xfrm>
            <a:off x="1676400" y="3733800"/>
            <a:ext cx="895350" cy="1169988"/>
          </a:xfrm>
          <a:prstGeom prst="rect">
            <a:avLst/>
          </a:prstGeom>
          <a:noFill/>
          <a:ln w="9525">
            <a:noFill/>
            <a:miter lim="800000"/>
            <a:headEnd/>
            <a:tailEnd/>
          </a:ln>
          <a:effectLst/>
        </p:spPr>
        <p:txBody>
          <a:bodyPr wrap="none">
            <a:spAutoFit/>
          </a:bodyPr>
          <a:lstStyle/>
          <a:p>
            <a:pPr>
              <a:defRPr/>
            </a:pPr>
            <a:r>
              <a:rPr lang="en-US" altLang="en-GB" b="0" i="1" dirty="0">
                <a:solidFill>
                  <a:schemeClr val="accent4">
                    <a:lumMod val="10000"/>
                  </a:schemeClr>
                </a:solidFill>
                <a:latin typeface="Times New Roman" pitchFamily="18" charset="0"/>
              </a:rPr>
              <a:t>extract</a:t>
            </a:r>
          </a:p>
          <a:p>
            <a:pPr>
              <a:defRPr/>
            </a:pPr>
            <a:r>
              <a:rPr lang="en-US" altLang="en-GB" b="0" i="1" dirty="0">
                <a:solidFill>
                  <a:schemeClr val="accent4">
                    <a:lumMod val="10000"/>
                  </a:schemeClr>
                </a:solidFill>
                <a:latin typeface="Times New Roman" pitchFamily="18" charset="0"/>
              </a:rPr>
              <a:t>transform</a:t>
            </a:r>
          </a:p>
          <a:p>
            <a:pPr>
              <a:defRPr/>
            </a:pPr>
            <a:r>
              <a:rPr lang="en-US" altLang="en-GB" b="0" i="1" dirty="0">
                <a:solidFill>
                  <a:schemeClr val="accent4">
                    <a:lumMod val="10000"/>
                  </a:schemeClr>
                </a:solidFill>
                <a:latin typeface="Times New Roman" pitchFamily="18" charset="0"/>
              </a:rPr>
              <a:t>load</a:t>
            </a:r>
          </a:p>
          <a:p>
            <a:pPr>
              <a:defRPr/>
            </a:pPr>
            <a:r>
              <a:rPr lang="en-US" altLang="en-GB" b="0" i="1" dirty="0">
                <a:solidFill>
                  <a:schemeClr val="accent4">
                    <a:lumMod val="10000"/>
                  </a:schemeClr>
                </a:solidFill>
                <a:latin typeface="Times New Roman" pitchFamily="18" charset="0"/>
              </a:rPr>
              <a:t>refresh</a:t>
            </a:r>
          </a:p>
          <a:p>
            <a:pPr>
              <a:defRPr/>
            </a:pPr>
            <a:r>
              <a:rPr lang="en-US" altLang="en-GB" b="0" i="1" dirty="0">
                <a:solidFill>
                  <a:schemeClr val="accent4">
                    <a:lumMod val="10000"/>
                  </a:schemeClr>
                </a:solidFill>
                <a:latin typeface="Times New Roman" pitchFamily="18" charset="0"/>
              </a:rPr>
              <a:t>etc.</a:t>
            </a:r>
            <a:endParaRPr lang="en-US" altLang="en-GB" sz="2400" b="0" dirty="0">
              <a:solidFill>
                <a:schemeClr val="accent4">
                  <a:lumMod val="10000"/>
                </a:schemeClr>
              </a:solidFill>
              <a:latin typeface="Times New Roman" pitchFamily="18" charset="0"/>
            </a:endParaRPr>
          </a:p>
        </p:txBody>
      </p:sp>
      <p:grpSp>
        <p:nvGrpSpPr>
          <p:cNvPr id="8" name="Group 35"/>
          <p:cNvGrpSpPr>
            <a:grpSpLocks/>
          </p:cNvGrpSpPr>
          <p:nvPr/>
        </p:nvGrpSpPr>
        <p:grpSpPr bwMode="auto">
          <a:xfrm>
            <a:off x="3276600" y="3657600"/>
            <a:ext cx="1066800" cy="1219200"/>
            <a:chOff x="4467" y="3038"/>
            <a:chExt cx="379" cy="382"/>
          </a:xfrm>
        </p:grpSpPr>
        <p:sp>
          <p:nvSpPr>
            <p:cNvPr id="29732" name="Rectangle 36"/>
            <p:cNvSpPr>
              <a:spLocks noChangeArrowheads="1"/>
            </p:cNvSpPr>
            <p:nvPr/>
          </p:nvSpPr>
          <p:spPr bwMode="auto">
            <a:xfrm>
              <a:off x="4467" y="3094"/>
              <a:ext cx="376" cy="274"/>
            </a:xfrm>
            <a:prstGeom prst="rect">
              <a:avLst/>
            </a:prstGeom>
            <a:gradFill rotWithShape="0">
              <a:gsLst>
                <a:gs pos="0">
                  <a:srgbClr val="DDDDDD">
                    <a:gamma/>
                    <a:shade val="46275"/>
                    <a:invGamma/>
                  </a:srgbClr>
                </a:gs>
                <a:gs pos="50000">
                  <a:srgbClr val="DDDDDD"/>
                </a:gs>
                <a:gs pos="100000">
                  <a:srgbClr val="DDDDDD">
                    <a:gamma/>
                    <a:shade val="46275"/>
                    <a:invGamma/>
                  </a:srgbClr>
                </a:gs>
              </a:gsLst>
              <a:lin ang="0" scaled="1"/>
            </a:gradFill>
            <a:ln w="9525">
              <a:solidFill>
                <a:schemeClr val="bg1"/>
              </a:solidFill>
              <a:miter lim="800000"/>
              <a:headEnd/>
              <a:tailEnd/>
            </a:ln>
            <a:effectLst/>
          </p:spPr>
          <p:txBody>
            <a:bodyPr wrap="none" anchor="ctr"/>
            <a:lstStyle/>
            <a:p>
              <a:pPr>
                <a:defRPr/>
              </a:pPr>
              <a:endParaRPr lang="en-US">
                <a:solidFill>
                  <a:schemeClr val="accent4">
                    <a:lumMod val="10000"/>
                  </a:schemeClr>
                </a:solidFill>
              </a:endParaRPr>
            </a:p>
          </p:txBody>
        </p:sp>
        <p:grpSp>
          <p:nvGrpSpPr>
            <p:cNvPr id="9" name="Group 37"/>
            <p:cNvGrpSpPr>
              <a:grpSpLocks/>
            </p:cNvGrpSpPr>
            <p:nvPr/>
          </p:nvGrpSpPr>
          <p:grpSpPr bwMode="auto">
            <a:xfrm>
              <a:off x="4468" y="3038"/>
              <a:ext cx="378" cy="382"/>
              <a:chOff x="4468" y="3038"/>
              <a:chExt cx="378" cy="382"/>
            </a:xfrm>
          </p:grpSpPr>
          <p:sp>
            <p:nvSpPr>
              <p:cNvPr id="29734" name="Line 38"/>
              <p:cNvSpPr>
                <a:spLocks noChangeShapeType="1"/>
              </p:cNvSpPr>
              <p:nvPr/>
            </p:nvSpPr>
            <p:spPr bwMode="auto">
              <a:xfrm>
                <a:off x="4468" y="3087"/>
                <a:ext cx="0" cy="292"/>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35" name="Line 39"/>
              <p:cNvSpPr>
                <a:spLocks noChangeShapeType="1"/>
              </p:cNvSpPr>
              <p:nvPr/>
            </p:nvSpPr>
            <p:spPr bwMode="auto">
              <a:xfrm>
                <a:off x="4846" y="3089"/>
                <a:ext cx="0" cy="292"/>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36" name="Oval 40"/>
              <p:cNvSpPr>
                <a:spLocks noChangeArrowheads="1"/>
              </p:cNvSpPr>
              <p:nvPr/>
            </p:nvSpPr>
            <p:spPr bwMode="auto">
              <a:xfrm>
                <a:off x="4469" y="3038"/>
                <a:ext cx="376" cy="90"/>
              </a:xfrm>
              <a:prstGeom prst="ellipse">
                <a:avLst/>
              </a:prstGeom>
              <a:gradFill rotWithShape="0">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37" name="Oval 41"/>
              <p:cNvSpPr>
                <a:spLocks noChangeArrowheads="1"/>
              </p:cNvSpPr>
              <p:nvPr/>
            </p:nvSpPr>
            <p:spPr bwMode="auto">
              <a:xfrm>
                <a:off x="4469" y="3331"/>
                <a:ext cx="376" cy="89"/>
              </a:xfrm>
              <a:prstGeom prst="ellipse">
                <a:avLst/>
              </a:prstGeom>
              <a:gradFill rotWithShape="0">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grpSp>
      </p:grpSp>
      <p:grpSp>
        <p:nvGrpSpPr>
          <p:cNvPr id="10" name="Group 42"/>
          <p:cNvGrpSpPr>
            <a:grpSpLocks/>
          </p:cNvGrpSpPr>
          <p:nvPr/>
        </p:nvGrpSpPr>
        <p:grpSpPr bwMode="auto">
          <a:xfrm>
            <a:off x="2819400" y="5257800"/>
            <a:ext cx="601663" cy="454025"/>
            <a:chOff x="4467" y="3038"/>
            <a:chExt cx="379" cy="382"/>
          </a:xfrm>
        </p:grpSpPr>
        <p:sp>
          <p:nvSpPr>
            <p:cNvPr id="29739" name="Rectangle 43"/>
            <p:cNvSpPr>
              <a:spLocks noChangeArrowheads="1"/>
            </p:cNvSpPr>
            <p:nvPr/>
          </p:nvSpPr>
          <p:spPr bwMode="auto">
            <a:xfrm>
              <a:off x="4467" y="3094"/>
              <a:ext cx="376" cy="274"/>
            </a:xfrm>
            <a:prstGeom prst="rect">
              <a:avLst/>
            </a:prstGeom>
            <a:gradFill rotWithShape="0">
              <a:gsLst>
                <a:gs pos="0">
                  <a:srgbClr val="DDDDDD">
                    <a:gamma/>
                    <a:shade val="46275"/>
                    <a:invGamma/>
                  </a:srgbClr>
                </a:gs>
                <a:gs pos="50000">
                  <a:srgbClr val="DDDDDD"/>
                </a:gs>
                <a:gs pos="100000">
                  <a:srgbClr val="DDDDDD">
                    <a:gamma/>
                    <a:shade val="46275"/>
                    <a:invGamma/>
                  </a:srgbClr>
                </a:gs>
              </a:gsLst>
              <a:lin ang="0" scaled="1"/>
            </a:gradFill>
            <a:ln w="9525">
              <a:solidFill>
                <a:schemeClr val="bg1"/>
              </a:solidFill>
              <a:miter lim="800000"/>
              <a:headEnd/>
              <a:tailEnd/>
            </a:ln>
            <a:effectLst/>
          </p:spPr>
          <p:txBody>
            <a:bodyPr wrap="none" anchor="ctr"/>
            <a:lstStyle/>
            <a:p>
              <a:pPr>
                <a:defRPr/>
              </a:pPr>
              <a:endParaRPr lang="en-US">
                <a:solidFill>
                  <a:schemeClr val="accent4">
                    <a:lumMod val="10000"/>
                  </a:schemeClr>
                </a:solidFill>
              </a:endParaRPr>
            </a:p>
          </p:txBody>
        </p:sp>
        <p:grpSp>
          <p:nvGrpSpPr>
            <p:cNvPr id="11" name="Group 44"/>
            <p:cNvGrpSpPr>
              <a:grpSpLocks/>
            </p:cNvGrpSpPr>
            <p:nvPr/>
          </p:nvGrpSpPr>
          <p:grpSpPr bwMode="auto">
            <a:xfrm>
              <a:off x="4468" y="3038"/>
              <a:ext cx="378" cy="382"/>
              <a:chOff x="4468" y="3038"/>
              <a:chExt cx="378" cy="382"/>
            </a:xfrm>
          </p:grpSpPr>
          <p:sp>
            <p:nvSpPr>
              <p:cNvPr id="29741" name="Line 45"/>
              <p:cNvSpPr>
                <a:spLocks noChangeShapeType="1"/>
              </p:cNvSpPr>
              <p:nvPr/>
            </p:nvSpPr>
            <p:spPr bwMode="auto">
              <a:xfrm>
                <a:off x="4468" y="3087"/>
                <a:ext cx="0" cy="291"/>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42" name="Line 46"/>
              <p:cNvSpPr>
                <a:spLocks noChangeShapeType="1"/>
              </p:cNvSpPr>
              <p:nvPr/>
            </p:nvSpPr>
            <p:spPr bwMode="auto">
              <a:xfrm>
                <a:off x="4846" y="3089"/>
                <a:ext cx="0" cy="294"/>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43" name="Oval 47"/>
              <p:cNvSpPr>
                <a:spLocks noChangeArrowheads="1"/>
              </p:cNvSpPr>
              <p:nvPr/>
            </p:nvSpPr>
            <p:spPr bwMode="auto">
              <a:xfrm>
                <a:off x="4469" y="3038"/>
                <a:ext cx="376" cy="89"/>
              </a:xfrm>
              <a:prstGeom prst="ellipse">
                <a:avLst/>
              </a:prstGeom>
              <a:gradFill rotWithShape="0">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44" name="Oval 48"/>
              <p:cNvSpPr>
                <a:spLocks noChangeArrowheads="1"/>
              </p:cNvSpPr>
              <p:nvPr/>
            </p:nvSpPr>
            <p:spPr bwMode="auto">
              <a:xfrm>
                <a:off x="4469" y="3331"/>
                <a:ext cx="376" cy="89"/>
              </a:xfrm>
              <a:prstGeom prst="ellipse">
                <a:avLst/>
              </a:prstGeom>
              <a:gradFill rotWithShape="0">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grpSp>
      </p:grpSp>
      <p:grpSp>
        <p:nvGrpSpPr>
          <p:cNvPr id="12" name="Group 49"/>
          <p:cNvGrpSpPr>
            <a:grpSpLocks/>
          </p:cNvGrpSpPr>
          <p:nvPr/>
        </p:nvGrpSpPr>
        <p:grpSpPr bwMode="auto">
          <a:xfrm>
            <a:off x="3505200" y="5410200"/>
            <a:ext cx="601663" cy="454025"/>
            <a:chOff x="4467" y="3038"/>
            <a:chExt cx="379" cy="382"/>
          </a:xfrm>
        </p:grpSpPr>
        <p:sp>
          <p:nvSpPr>
            <p:cNvPr id="29746" name="Rectangle 50"/>
            <p:cNvSpPr>
              <a:spLocks noChangeArrowheads="1"/>
            </p:cNvSpPr>
            <p:nvPr/>
          </p:nvSpPr>
          <p:spPr bwMode="auto">
            <a:xfrm>
              <a:off x="4467" y="3094"/>
              <a:ext cx="376" cy="274"/>
            </a:xfrm>
            <a:prstGeom prst="rect">
              <a:avLst/>
            </a:prstGeom>
            <a:gradFill rotWithShape="0">
              <a:gsLst>
                <a:gs pos="0">
                  <a:srgbClr val="DDDDDD">
                    <a:gamma/>
                    <a:shade val="56078"/>
                    <a:invGamma/>
                  </a:srgbClr>
                </a:gs>
                <a:gs pos="50000">
                  <a:srgbClr val="DDDDDD"/>
                </a:gs>
                <a:gs pos="100000">
                  <a:srgbClr val="DDDDDD">
                    <a:gamma/>
                    <a:shade val="56078"/>
                    <a:invGamma/>
                  </a:srgbClr>
                </a:gs>
              </a:gsLst>
              <a:lin ang="0" scaled="1"/>
            </a:gradFill>
            <a:ln w="9525">
              <a:solidFill>
                <a:schemeClr val="bg1"/>
              </a:solidFill>
              <a:miter lim="800000"/>
              <a:headEnd/>
              <a:tailEnd/>
            </a:ln>
            <a:effectLst/>
          </p:spPr>
          <p:txBody>
            <a:bodyPr wrap="none" anchor="ctr"/>
            <a:lstStyle/>
            <a:p>
              <a:pPr>
                <a:defRPr/>
              </a:pPr>
              <a:endParaRPr lang="en-US">
                <a:solidFill>
                  <a:schemeClr val="accent4">
                    <a:lumMod val="10000"/>
                  </a:schemeClr>
                </a:solidFill>
              </a:endParaRPr>
            </a:p>
          </p:txBody>
        </p:sp>
        <p:grpSp>
          <p:nvGrpSpPr>
            <p:cNvPr id="13" name="Group 51"/>
            <p:cNvGrpSpPr>
              <a:grpSpLocks/>
            </p:cNvGrpSpPr>
            <p:nvPr/>
          </p:nvGrpSpPr>
          <p:grpSpPr bwMode="auto">
            <a:xfrm>
              <a:off x="4468" y="3038"/>
              <a:ext cx="378" cy="382"/>
              <a:chOff x="4468" y="3038"/>
              <a:chExt cx="378" cy="382"/>
            </a:xfrm>
          </p:grpSpPr>
          <p:sp>
            <p:nvSpPr>
              <p:cNvPr id="29748" name="Line 52"/>
              <p:cNvSpPr>
                <a:spLocks noChangeShapeType="1"/>
              </p:cNvSpPr>
              <p:nvPr/>
            </p:nvSpPr>
            <p:spPr bwMode="auto">
              <a:xfrm>
                <a:off x="4468" y="3087"/>
                <a:ext cx="0" cy="291"/>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49" name="Line 53"/>
              <p:cNvSpPr>
                <a:spLocks noChangeShapeType="1"/>
              </p:cNvSpPr>
              <p:nvPr/>
            </p:nvSpPr>
            <p:spPr bwMode="auto">
              <a:xfrm>
                <a:off x="4846" y="3089"/>
                <a:ext cx="0" cy="294"/>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50" name="Oval 54"/>
              <p:cNvSpPr>
                <a:spLocks noChangeArrowheads="1"/>
              </p:cNvSpPr>
              <p:nvPr/>
            </p:nvSpPr>
            <p:spPr bwMode="auto">
              <a:xfrm>
                <a:off x="4469" y="3038"/>
                <a:ext cx="376" cy="89"/>
              </a:xfrm>
              <a:prstGeom prst="ellipse">
                <a:avLst/>
              </a:prstGeom>
              <a:gradFill rotWithShape="0">
                <a:gsLst>
                  <a:gs pos="0">
                    <a:srgbClr val="DDDDDD">
                      <a:gamma/>
                      <a:shade val="56078"/>
                      <a:invGamma/>
                    </a:srgbClr>
                  </a:gs>
                  <a:gs pos="50000">
                    <a:srgbClr val="DDDDDD"/>
                  </a:gs>
                  <a:gs pos="100000">
                    <a:srgbClr val="DDDDDD">
                      <a:gamma/>
                      <a:shade val="56078"/>
                      <a:invGamma/>
                    </a:srgbClr>
                  </a:gs>
                </a:gsLst>
                <a:lin ang="0" scaled="1"/>
              </a:gra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51" name="Oval 55"/>
              <p:cNvSpPr>
                <a:spLocks noChangeArrowheads="1"/>
              </p:cNvSpPr>
              <p:nvPr/>
            </p:nvSpPr>
            <p:spPr bwMode="auto">
              <a:xfrm>
                <a:off x="4469" y="3331"/>
                <a:ext cx="376" cy="89"/>
              </a:xfrm>
              <a:prstGeom prst="ellipse">
                <a:avLst/>
              </a:prstGeom>
              <a:gradFill rotWithShape="0">
                <a:gsLst>
                  <a:gs pos="0">
                    <a:srgbClr val="DDDDDD">
                      <a:gamma/>
                      <a:shade val="56078"/>
                      <a:invGamma/>
                    </a:srgbClr>
                  </a:gs>
                  <a:gs pos="50000">
                    <a:srgbClr val="DDDDDD"/>
                  </a:gs>
                  <a:gs pos="100000">
                    <a:srgbClr val="DDDDDD">
                      <a:gamma/>
                      <a:shade val="56078"/>
                      <a:invGamma/>
                    </a:srgbClr>
                  </a:gs>
                </a:gsLst>
                <a:lin ang="0" scaled="1"/>
              </a:gra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grpSp>
      </p:grpSp>
      <p:grpSp>
        <p:nvGrpSpPr>
          <p:cNvPr id="14" name="Group 56"/>
          <p:cNvGrpSpPr>
            <a:grpSpLocks/>
          </p:cNvGrpSpPr>
          <p:nvPr/>
        </p:nvGrpSpPr>
        <p:grpSpPr bwMode="auto">
          <a:xfrm>
            <a:off x="4267200" y="5257800"/>
            <a:ext cx="601663" cy="454025"/>
            <a:chOff x="4467" y="3038"/>
            <a:chExt cx="379" cy="382"/>
          </a:xfrm>
        </p:grpSpPr>
        <p:sp>
          <p:nvSpPr>
            <p:cNvPr id="29753" name="Rectangle 57"/>
            <p:cNvSpPr>
              <a:spLocks noChangeArrowheads="1"/>
            </p:cNvSpPr>
            <p:nvPr/>
          </p:nvSpPr>
          <p:spPr bwMode="auto">
            <a:xfrm>
              <a:off x="4467" y="3094"/>
              <a:ext cx="376" cy="274"/>
            </a:xfrm>
            <a:prstGeom prst="rect">
              <a:avLst/>
            </a:prstGeom>
            <a:gradFill rotWithShape="0">
              <a:gsLst>
                <a:gs pos="0">
                  <a:srgbClr val="EAEAEA">
                    <a:gamma/>
                    <a:shade val="56078"/>
                    <a:invGamma/>
                  </a:srgbClr>
                </a:gs>
                <a:gs pos="50000">
                  <a:srgbClr val="EAEAEA"/>
                </a:gs>
                <a:gs pos="100000">
                  <a:srgbClr val="EAEAEA">
                    <a:gamma/>
                    <a:shade val="56078"/>
                    <a:invGamma/>
                  </a:srgbClr>
                </a:gs>
              </a:gsLst>
              <a:lin ang="0" scaled="1"/>
            </a:gradFill>
            <a:ln w="9525">
              <a:solidFill>
                <a:schemeClr val="bg1"/>
              </a:solidFill>
              <a:miter lim="800000"/>
              <a:headEnd/>
              <a:tailEnd/>
            </a:ln>
            <a:effectLst/>
          </p:spPr>
          <p:txBody>
            <a:bodyPr wrap="none" anchor="ctr"/>
            <a:lstStyle/>
            <a:p>
              <a:pPr>
                <a:defRPr/>
              </a:pPr>
              <a:endParaRPr lang="en-US">
                <a:solidFill>
                  <a:schemeClr val="accent4">
                    <a:lumMod val="10000"/>
                  </a:schemeClr>
                </a:solidFill>
              </a:endParaRPr>
            </a:p>
          </p:txBody>
        </p:sp>
        <p:grpSp>
          <p:nvGrpSpPr>
            <p:cNvPr id="15" name="Group 58"/>
            <p:cNvGrpSpPr>
              <a:grpSpLocks/>
            </p:cNvGrpSpPr>
            <p:nvPr/>
          </p:nvGrpSpPr>
          <p:grpSpPr bwMode="auto">
            <a:xfrm>
              <a:off x="4468" y="3038"/>
              <a:ext cx="378" cy="382"/>
              <a:chOff x="4468" y="3038"/>
              <a:chExt cx="378" cy="382"/>
            </a:xfrm>
          </p:grpSpPr>
          <p:sp>
            <p:nvSpPr>
              <p:cNvPr id="29755" name="Line 59"/>
              <p:cNvSpPr>
                <a:spLocks noChangeShapeType="1"/>
              </p:cNvSpPr>
              <p:nvPr/>
            </p:nvSpPr>
            <p:spPr bwMode="auto">
              <a:xfrm>
                <a:off x="4468" y="3087"/>
                <a:ext cx="0" cy="291"/>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56" name="Line 60"/>
              <p:cNvSpPr>
                <a:spLocks noChangeShapeType="1"/>
              </p:cNvSpPr>
              <p:nvPr/>
            </p:nvSpPr>
            <p:spPr bwMode="auto">
              <a:xfrm>
                <a:off x="4846" y="3089"/>
                <a:ext cx="0" cy="294"/>
              </a:xfrm>
              <a:prstGeom prst="line">
                <a:avLst/>
              </a:prstGeom>
              <a:noFill/>
              <a:ln w="9525">
                <a:solidFill>
                  <a:schemeClr val="tx1"/>
                </a:solidFill>
                <a:round/>
                <a:headEnd type="none" w="sm" len="sm"/>
                <a:tailEnd type="none" w="sm" len="sm"/>
              </a:ln>
              <a:effectLst/>
            </p:spPr>
            <p:txBody>
              <a:bodyPr wrap="none" anchor="ctr"/>
              <a:lstStyle/>
              <a:p>
                <a:pPr>
                  <a:defRPr/>
                </a:pPr>
                <a:endParaRPr lang="en-US">
                  <a:solidFill>
                    <a:schemeClr val="accent4">
                      <a:lumMod val="10000"/>
                    </a:schemeClr>
                  </a:solidFill>
                </a:endParaRPr>
              </a:p>
            </p:txBody>
          </p:sp>
          <p:sp>
            <p:nvSpPr>
              <p:cNvPr id="29757" name="Oval 61"/>
              <p:cNvSpPr>
                <a:spLocks noChangeArrowheads="1"/>
              </p:cNvSpPr>
              <p:nvPr/>
            </p:nvSpPr>
            <p:spPr bwMode="auto">
              <a:xfrm>
                <a:off x="4469" y="3038"/>
                <a:ext cx="376" cy="89"/>
              </a:xfrm>
              <a:prstGeom prst="ellipse">
                <a:avLst/>
              </a:prstGeom>
              <a:gradFill rotWithShape="0">
                <a:gsLst>
                  <a:gs pos="0">
                    <a:srgbClr val="EAEAEA">
                      <a:gamma/>
                      <a:shade val="56078"/>
                      <a:invGamma/>
                    </a:srgbClr>
                  </a:gs>
                  <a:gs pos="50000">
                    <a:srgbClr val="EAEAEA"/>
                  </a:gs>
                  <a:gs pos="100000">
                    <a:srgbClr val="EAEAEA">
                      <a:gamma/>
                      <a:shade val="56078"/>
                      <a:invGamma/>
                    </a:srgbClr>
                  </a:gs>
                </a:gsLst>
                <a:lin ang="0" scaled="1"/>
              </a:gra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58" name="Oval 62"/>
              <p:cNvSpPr>
                <a:spLocks noChangeArrowheads="1"/>
              </p:cNvSpPr>
              <p:nvPr/>
            </p:nvSpPr>
            <p:spPr bwMode="auto">
              <a:xfrm>
                <a:off x="4469" y="3331"/>
                <a:ext cx="376" cy="89"/>
              </a:xfrm>
              <a:prstGeom prst="ellipse">
                <a:avLst/>
              </a:prstGeom>
              <a:gradFill rotWithShape="0">
                <a:gsLst>
                  <a:gs pos="0">
                    <a:srgbClr val="EAEAEA">
                      <a:gamma/>
                      <a:shade val="56078"/>
                      <a:invGamma/>
                    </a:srgbClr>
                  </a:gs>
                  <a:gs pos="50000">
                    <a:srgbClr val="EAEAEA"/>
                  </a:gs>
                  <a:gs pos="100000">
                    <a:srgbClr val="EAEAEA">
                      <a:gamma/>
                      <a:shade val="56078"/>
                      <a:invGamma/>
                    </a:srgbClr>
                  </a:gs>
                </a:gsLst>
                <a:lin ang="0" scaled="1"/>
              </a:gra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grpSp>
      </p:grpSp>
      <p:sp>
        <p:nvSpPr>
          <p:cNvPr id="29759" name="AutoShape 63"/>
          <p:cNvSpPr>
            <a:spLocks noChangeArrowheads="1"/>
          </p:cNvSpPr>
          <p:nvPr/>
        </p:nvSpPr>
        <p:spPr bwMode="auto">
          <a:xfrm rot="2815000">
            <a:off x="3200400" y="4876800"/>
            <a:ext cx="304800" cy="381000"/>
          </a:xfrm>
          <a:prstGeom prst="downArrow">
            <a:avLst>
              <a:gd name="adj1" fmla="val 50000"/>
              <a:gd name="adj2" fmla="val 31250"/>
            </a:avLst>
          </a:prstGeom>
          <a:solidFill>
            <a:schemeClr val="bg2">
              <a:lumMod val="20000"/>
              <a:lumOff val="80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60" name="AutoShape 64"/>
          <p:cNvSpPr>
            <a:spLocks noChangeArrowheads="1"/>
          </p:cNvSpPr>
          <p:nvPr/>
        </p:nvSpPr>
        <p:spPr bwMode="auto">
          <a:xfrm>
            <a:off x="3657600" y="4953000"/>
            <a:ext cx="304800" cy="381000"/>
          </a:xfrm>
          <a:prstGeom prst="downArrow">
            <a:avLst>
              <a:gd name="adj1" fmla="val 50000"/>
              <a:gd name="adj2" fmla="val 31250"/>
            </a:avLst>
          </a:prstGeom>
          <a:solidFill>
            <a:schemeClr val="bg2">
              <a:lumMod val="20000"/>
              <a:lumOff val="80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61" name="AutoShape 65"/>
          <p:cNvSpPr>
            <a:spLocks noChangeArrowheads="1"/>
          </p:cNvSpPr>
          <p:nvPr/>
        </p:nvSpPr>
        <p:spPr bwMode="auto">
          <a:xfrm rot="-3021309">
            <a:off x="4114800" y="4876800"/>
            <a:ext cx="304800" cy="381000"/>
          </a:xfrm>
          <a:prstGeom prst="downArrow">
            <a:avLst>
              <a:gd name="adj1" fmla="val 50000"/>
              <a:gd name="adj2" fmla="val 31250"/>
            </a:avLst>
          </a:prstGeom>
          <a:solidFill>
            <a:schemeClr val="bg2">
              <a:lumMod val="20000"/>
              <a:lumOff val="80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62" name="Text Box 66"/>
          <p:cNvSpPr txBox="1">
            <a:spLocks noChangeArrowheads="1"/>
          </p:cNvSpPr>
          <p:nvPr/>
        </p:nvSpPr>
        <p:spPr bwMode="auto">
          <a:xfrm>
            <a:off x="3254375" y="6096000"/>
            <a:ext cx="981075" cy="304800"/>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Data Marts</a:t>
            </a:r>
            <a:endParaRPr lang="en-US" altLang="en-GB" sz="2400" b="0">
              <a:solidFill>
                <a:schemeClr val="accent4">
                  <a:lumMod val="10000"/>
                </a:schemeClr>
              </a:solidFill>
              <a:latin typeface="Times New Roman" pitchFamily="18" charset="0"/>
            </a:endParaRPr>
          </a:p>
        </p:txBody>
      </p:sp>
      <p:sp>
        <p:nvSpPr>
          <p:cNvPr id="29763" name="Text Box 67"/>
          <p:cNvSpPr txBox="1">
            <a:spLocks noChangeArrowheads="1"/>
          </p:cNvSpPr>
          <p:nvPr/>
        </p:nvSpPr>
        <p:spPr bwMode="auto">
          <a:xfrm>
            <a:off x="3352800" y="3124200"/>
            <a:ext cx="979488" cy="523875"/>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Data</a:t>
            </a:r>
          </a:p>
          <a:p>
            <a:pPr algn="ctr">
              <a:defRPr/>
            </a:pPr>
            <a:r>
              <a:rPr lang="en-US" altLang="en-GB" b="0">
                <a:solidFill>
                  <a:schemeClr val="accent4">
                    <a:lumMod val="10000"/>
                  </a:schemeClr>
                </a:solidFill>
                <a:latin typeface="Times New Roman" pitchFamily="18" charset="0"/>
              </a:rPr>
              <a:t>Warehouse</a:t>
            </a:r>
            <a:endParaRPr lang="en-US" altLang="en-GB" sz="2400" b="0">
              <a:solidFill>
                <a:schemeClr val="accent4">
                  <a:lumMod val="10000"/>
                </a:schemeClr>
              </a:solidFill>
              <a:latin typeface="Times New Roman" pitchFamily="18" charset="0"/>
            </a:endParaRPr>
          </a:p>
        </p:txBody>
      </p:sp>
      <p:sp>
        <p:nvSpPr>
          <p:cNvPr id="29764" name="AutoShape 68"/>
          <p:cNvSpPr>
            <a:spLocks noChangeArrowheads="1"/>
          </p:cNvSpPr>
          <p:nvPr/>
        </p:nvSpPr>
        <p:spPr bwMode="auto">
          <a:xfrm>
            <a:off x="5486400" y="4876800"/>
            <a:ext cx="914400" cy="914400"/>
          </a:xfrm>
          <a:prstGeom prst="cube">
            <a:avLst>
              <a:gd name="adj" fmla="val 25000"/>
            </a:avLst>
          </a:prstGeom>
          <a:solidFill>
            <a:schemeClr val="folHlink"/>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65" name="AutoShape 69"/>
          <p:cNvSpPr>
            <a:spLocks noChangeArrowheads="1"/>
          </p:cNvSpPr>
          <p:nvPr/>
        </p:nvSpPr>
        <p:spPr bwMode="auto">
          <a:xfrm>
            <a:off x="5410200" y="2895600"/>
            <a:ext cx="914400" cy="914400"/>
          </a:xfrm>
          <a:prstGeom prst="cube">
            <a:avLst>
              <a:gd name="adj" fmla="val 25000"/>
            </a:avLst>
          </a:prstGeom>
          <a:solidFill>
            <a:schemeClr val="folHlink"/>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66" name="Text Box 70"/>
          <p:cNvSpPr txBox="1">
            <a:spLocks noChangeArrowheads="1"/>
          </p:cNvSpPr>
          <p:nvPr/>
        </p:nvSpPr>
        <p:spPr bwMode="auto">
          <a:xfrm>
            <a:off x="5389563" y="2590800"/>
            <a:ext cx="1152525" cy="304800"/>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e.g., MOLAP</a:t>
            </a:r>
            <a:endParaRPr lang="en-US" altLang="en-GB" sz="2400" b="0">
              <a:solidFill>
                <a:schemeClr val="accent4">
                  <a:lumMod val="10000"/>
                </a:schemeClr>
              </a:solidFill>
              <a:latin typeface="Times New Roman" pitchFamily="18" charset="0"/>
            </a:endParaRPr>
          </a:p>
        </p:txBody>
      </p:sp>
      <p:sp>
        <p:nvSpPr>
          <p:cNvPr id="29767" name="Text Box 71"/>
          <p:cNvSpPr txBox="1">
            <a:spLocks noChangeArrowheads="1"/>
          </p:cNvSpPr>
          <p:nvPr/>
        </p:nvSpPr>
        <p:spPr bwMode="auto">
          <a:xfrm>
            <a:off x="5465763" y="4572000"/>
            <a:ext cx="1112837" cy="304800"/>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e.g., ROLAP</a:t>
            </a:r>
            <a:endParaRPr lang="en-US" altLang="en-GB" sz="2400" b="0">
              <a:solidFill>
                <a:schemeClr val="accent4">
                  <a:lumMod val="10000"/>
                </a:schemeClr>
              </a:solidFill>
              <a:latin typeface="Times New Roman" pitchFamily="18" charset="0"/>
            </a:endParaRPr>
          </a:p>
        </p:txBody>
      </p:sp>
      <p:sp>
        <p:nvSpPr>
          <p:cNvPr id="29768" name="Oval 72"/>
          <p:cNvSpPr>
            <a:spLocks noChangeArrowheads="1"/>
          </p:cNvSpPr>
          <p:nvPr/>
        </p:nvSpPr>
        <p:spPr bwMode="auto">
          <a:xfrm>
            <a:off x="7315200" y="2514600"/>
            <a:ext cx="1676400" cy="4038600"/>
          </a:xfrm>
          <a:prstGeom prst="ellipse">
            <a:avLst/>
          </a:prstGeom>
          <a:solidFill>
            <a:schemeClr val="bg2">
              <a:lumMod val="20000"/>
              <a:lumOff val="80000"/>
            </a:schemeClr>
          </a:solid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69" name="AutoShape 73"/>
          <p:cNvSpPr>
            <a:spLocks noChangeArrowheads="1"/>
          </p:cNvSpPr>
          <p:nvPr/>
        </p:nvSpPr>
        <p:spPr bwMode="auto">
          <a:xfrm>
            <a:off x="5105400" y="3886200"/>
            <a:ext cx="2057400" cy="838200"/>
          </a:xfrm>
          <a:prstGeom prst="rightArrow">
            <a:avLst>
              <a:gd name="adj1" fmla="val 50000"/>
              <a:gd name="adj2" fmla="val 61364"/>
            </a:avLst>
          </a:prstGeom>
          <a:solidFill>
            <a:schemeClr val="bg2">
              <a:lumMod val="20000"/>
              <a:lumOff val="80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70" name="Text Box 74"/>
          <p:cNvSpPr txBox="1">
            <a:spLocks noChangeArrowheads="1"/>
          </p:cNvSpPr>
          <p:nvPr/>
        </p:nvSpPr>
        <p:spPr bwMode="auto">
          <a:xfrm>
            <a:off x="5638800" y="4114800"/>
            <a:ext cx="614363" cy="336550"/>
          </a:xfrm>
          <a:prstGeom prst="rect">
            <a:avLst/>
          </a:prstGeom>
          <a:noFill/>
          <a:ln w="9525">
            <a:noFill/>
            <a:miter lim="800000"/>
            <a:headEnd/>
            <a:tailEnd/>
          </a:ln>
          <a:effectLst/>
        </p:spPr>
        <p:txBody>
          <a:bodyPr wrap="none">
            <a:spAutoFit/>
          </a:bodyPr>
          <a:lstStyle/>
          <a:p>
            <a:pPr algn="ctr">
              <a:defRPr/>
            </a:pPr>
            <a:r>
              <a:rPr lang="en-US" altLang="en-GB" sz="1600" b="0" i="1">
                <a:solidFill>
                  <a:schemeClr val="accent4">
                    <a:lumMod val="10000"/>
                  </a:schemeClr>
                </a:solidFill>
                <a:latin typeface="Times New Roman" pitchFamily="18" charset="0"/>
              </a:rPr>
              <a:t>serve</a:t>
            </a:r>
            <a:endParaRPr lang="en-US" altLang="en-GB" sz="2400" b="0">
              <a:solidFill>
                <a:schemeClr val="accent4">
                  <a:lumMod val="10000"/>
                </a:schemeClr>
              </a:solidFill>
              <a:latin typeface="Times New Roman" pitchFamily="18" charset="0"/>
            </a:endParaRPr>
          </a:p>
        </p:txBody>
      </p:sp>
      <p:sp>
        <p:nvSpPr>
          <p:cNvPr id="29771" name="Rectangle 75"/>
          <p:cNvSpPr>
            <a:spLocks noChangeArrowheads="1"/>
          </p:cNvSpPr>
          <p:nvPr/>
        </p:nvSpPr>
        <p:spPr bwMode="auto">
          <a:xfrm>
            <a:off x="7772400" y="3048000"/>
            <a:ext cx="762000" cy="685800"/>
          </a:xfrm>
          <a:prstGeom prst="rect">
            <a:avLst/>
          </a:prstGeom>
          <a:noFill/>
          <a:ln w="12700">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72" name="Line 76"/>
          <p:cNvSpPr>
            <a:spLocks noChangeShapeType="1"/>
          </p:cNvSpPr>
          <p:nvPr/>
        </p:nvSpPr>
        <p:spPr bwMode="auto">
          <a:xfrm>
            <a:off x="7772400" y="3124200"/>
            <a:ext cx="762000" cy="0"/>
          </a:xfrm>
          <a:prstGeom prst="line">
            <a:avLst/>
          </a:prstGeom>
          <a:noFill/>
          <a:ln w="1270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73" name="Line 77"/>
          <p:cNvSpPr>
            <a:spLocks noChangeShapeType="1"/>
          </p:cNvSpPr>
          <p:nvPr/>
        </p:nvSpPr>
        <p:spPr bwMode="auto">
          <a:xfrm>
            <a:off x="8153400" y="3048000"/>
            <a:ext cx="0" cy="68580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74" name="Line 78"/>
          <p:cNvSpPr>
            <a:spLocks noChangeShapeType="1"/>
          </p:cNvSpPr>
          <p:nvPr/>
        </p:nvSpPr>
        <p:spPr bwMode="auto">
          <a:xfrm>
            <a:off x="8153400" y="3048000"/>
            <a:ext cx="0" cy="68580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75" name="Line 79"/>
          <p:cNvSpPr>
            <a:spLocks noChangeShapeType="1"/>
          </p:cNvSpPr>
          <p:nvPr/>
        </p:nvSpPr>
        <p:spPr bwMode="auto">
          <a:xfrm>
            <a:off x="8153400" y="3048000"/>
            <a:ext cx="0" cy="68580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76" name="Line 80"/>
          <p:cNvSpPr>
            <a:spLocks noChangeShapeType="1"/>
          </p:cNvSpPr>
          <p:nvPr/>
        </p:nvSpPr>
        <p:spPr bwMode="auto">
          <a:xfrm>
            <a:off x="8153400" y="3048000"/>
            <a:ext cx="0" cy="68580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77" name="Line 81"/>
          <p:cNvSpPr>
            <a:spLocks noChangeShapeType="1"/>
          </p:cNvSpPr>
          <p:nvPr/>
        </p:nvSpPr>
        <p:spPr bwMode="auto">
          <a:xfrm>
            <a:off x="8153400" y="3048000"/>
            <a:ext cx="0" cy="68580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78" name="Line 82"/>
          <p:cNvSpPr>
            <a:spLocks noChangeShapeType="1"/>
          </p:cNvSpPr>
          <p:nvPr/>
        </p:nvSpPr>
        <p:spPr bwMode="auto">
          <a:xfrm>
            <a:off x="7772400" y="3200400"/>
            <a:ext cx="762000" cy="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79" name="Line 83"/>
          <p:cNvSpPr>
            <a:spLocks noChangeShapeType="1"/>
          </p:cNvSpPr>
          <p:nvPr/>
        </p:nvSpPr>
        <p:spPr bwMode="auto">
          <a:xfrm>
            <a:off x="7772400" y="3276600"/>
            <a:ext cx="762000" cy="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80" name="Line 84"/>
          <p:cNvSpPr>
            <a:spLocks noChangeShapeType="1"/>
          </p:cNvSpPr>
          <p:nvPr/>
        </p:nvSpPr>
        <p:spPr bwMode="auto">
          <a:xfrm>
            <a:off x="7772400" y="3352800"/>
            <a:ext cx="762000" cy="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81" name="Line 85"/>
          <p:cNvSpPr>
            <a:spLocks noChangeShapeType="1"/>
          </p:cNvSpPr>
          <p:nvPr/>
        </p:nvSpPr>
        <p:spPr bwMode="auto">
          <a:xfrm>
            <a:off x="7772400" y="3429000"/>
            <a:ext cx="762000" cy="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82" name="Line 86"/>
          <p:cNvSpPr>
            <a:spLocks noChangeShapeType="1"/>
          </p:cNvSpPr>
          <p:nvPr/>
        </p:nvSpPr>
        <p:spPr bwMode="auto">
          <a:xfrm>
            <a:off x="7772400" y="3505200"/>
            <a:ext cx="762000" cy="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83" name="Line 87"/>
          <p:cNvSpPr>
            <a:spLocks noChangeShapeType="1"/>
          </p:cNvSpPr>
          <p:nvPr/>
        </p:nvSpPr>
        <p:spPr bwMode="auto">
          <a:xfrm>
            <a:off x="7772400" y="3581400"/>
            <a:ext cx="762000" cy="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84" name="Line 88"/>
          <p:cNvSpPr>
            <a:spLocks noChangeShapeType="1"/>
          </p:cNvSpPr>
          <p:nvPr/>
        </p:nvSpPr>
        <p:spPr bwMode="auto">
          <a:xfrm>
            <a:off x="7772400" y="3657600"/>
            <a:ext cx="762000" cy="0"/>
          </a:xfrm>
          <a:prstGeom prst="line">
            <a:avLst/>
          </a:prstGeom>
          <a:noFill/>
          <a:ln w="9525">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85" name="Text Box 89"/>
          <p:cNvSpPr txBox="1">
            <a:spLocks noChangeArrowheads="1"/>
          </p:cNvSpPr>
          <p:nvPr/>
        </p:nvSpPr>
        <p:spPr bwMode="auto">
          <a:xfrm>
            <a:off x="7829550" y="2743200"/>
            <a:ext cx="647700" cy="304800"/>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OLAP</a:t>
            </a:r>
            <a:endParaRPr lang="en-US" altLang="en-GB" sz="2400" b="0">
              <a:solidFill>
                <a:schemeClr val="accent4">
                  <a:lumMod val="10000"/>
                </a:schemeClr>
              </a:solidFill>
              <a:latin typeface="Times New Roman" pitchFamily="18" charset="0"/>
            </a:endParaRPr>
          </a:p>
        </p:txBody>
      </p:sp>
      <p:sp>
        <p:nvSpPr>
          <p:cNvPr id="29786" name="Rectangle 90"/>
          <p:cNvSpPr>
            <a:spLocks noChangeArrowheads="1"/>
          </p:cNvSpPr>
          <p:nvPr/>
        </p:nvSpPr>
        <p:spPr bwMode="auto">
          <a:xfrm>
            <a:off x="7734300" y="4114800"/>
            <a:ext cx="838200" cy="838200"/>
          </a:xfrm>
          <a:prstGeom prst="rect">
            <a:avLst/>
          </a:prstGeom>
          <a:no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87" name="Rectangle 91"/>
          <p:cNvSpPr>
            <a:spLocks noChangeArrowheads="1"/>
          </p:cNvSpPr>
          <p:nvPr/>
        </p:nvSpPr>
        <p:spPr bwMode="auto">
          <a:xfrm>
            <a:off x="7696200" y="5410200"/>
            <a:ext cx="914400" cy="762000"/>
          </a:xfrm>
          <a:prstGeom prst="rect">
            <a:avLst/>
          </a:prstGeom>
          <a:no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88" name="Text Box 92"/>
          <p:cNvSpPr txBox="1">
            <a:spLocks noChangeArrowheads="1"/>
          </p:cNvSpPr>
          <p:nvPr/>
        </p:nvSpPr>
        <p:spPr bwMode="auto">
          <a:xfrm>
            <a:off x="7486650" y="3810000"/>
            <a:ext cx="1389063" cy="304800"/>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Query/Reporting</a:t>
            </a:r>
            <a:endParaRPr lang="en-US" altLang="en-GB" sz="2400" b="0">
              <a:solidFill>
                <a:schemeClr val="accent4">
                  <a:lumMod val="10000"/>
                </a:schemeClr>
              </a:solidFill>
              <a:latin typeface="Times New Roman" pitchFamily="18" charset="0"/>
            </a:endParaRPr>
          </a:p>
        </p:txBody>
      </p:sp>
      <p:sp>
        <p:nvSpPr>
          <p:cNvPr id="29789" name="Text Box 93"/>
          <p:cNvSpPr txBox="1">
            <a:spLocks noChangeArrowheads="1"/>
          </p:cNvSpPr>
          <p:nvPr/>
        </p:nvSpPr>
        <p:spPr bwMode="auto">
          <a:xfrm>
            <a:off x="7634288" y="5029200"/>
            <a:ext cx="1089025" cy="304800"/>
          </a:xfrm>
          <a:prstGeom prst="rect">
            <a:avLst/>
          </a:prstGeom>
          <a:noFill/>
          <a:ln w="9525">
            <a:noFill/>
            <a:miter lim="800000"/>
            <a:headEnd/>
            <a:tailEnd/>
          </a:ln>
          <a:effectLst/>
        </p:spPr>
        <p:txBody>
          <a:bodyPr wrap="none">
            <a:spAutoFit/>
          </a:bodyPr>
          <a:lstStyle/>
          <a:p>
            <a:pPr algn="ctr">
              <a:defRPr/>
            </a:pPr>
            <a:r>
              <a:rPr lang="en-US" altLang="en-GB" b="0">
                <a:solidFill>
                  <a:schemeClr val="accent4">
                    <a:lumMod val="10000"/>
                  </a:schemeClr>
                </a:solidFill>
                <a:latin typeface="Times New Roman" pitchFamily="18" charset="0"/>
              </a:rPr>
              <a:t>Data Mining</a:t>
            </a:r>
            <a:endParaRPr lang="en-US" altLang="en-GB" sz="2400" b="0">
              <a:solidFill>
                <a:schemeClr val="accent4">
                  <a:lumMod val="10000"/>
                </a:schemeClr>
              </a:solidFill>
              <a:latin typeface="Times New Roman" pitchFamily="18" charset="0"/>
            </a:endParaRPr>
          </a:p>
        </p:txBody>
      </p:sp>
      <p:sp>
        <p:nvSpPr>
          <p:cNvPr id="29790" name="Rectangle 94"/>
          <p:cNvSpPr>
            <a:spLocks noChangeArrowheads="1"/>
          </p:cNvSpPr>
          <p:nvPr/>
        </p:nvSpPr>
        <p:spPr bwMode="auto">
          <a:xfrm>
            <a:off x="7848600" y="4267200"/>
            <a:ext cx="76200" cy="685800"/>
          </a:xfrm>
          <a:prstGeom prst="rect">
            <a:avLst/>
          </a:prstGeom>
          <a:solidFill>
            <a:schemeClr val="bg2">
              <a:lumMod val="75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91" name="Rectangle 95"/>
          <p:cNvSpPr>
            <a:spLocks noChangeArrowheads="1"/>
          </p:cNvSpPr>
          <p:nvPr/>
        </p:nvSpPr>
        <p:spPr bwMode="auto">
          <a:xfrm>
            <a:off x="8077200" y="4343400"/>
            <a:ext cx="76200" cy="609600"/>
          </a:xfrm>
          <a:prstGeom prst="rect">
            <a:avLst/>
          </a:prstGeom>
          <a:solidFill>
            <a:schemeClr val="bg2">
              <a:lumMod val="75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92" name="Rectangle 96"/>
          <p:cNvSpPr>
            <a:spLocks noChangeArrowheads="1"/>
          </p:cNvSpPr>
          <p:nvPr/>
        </p:nvSpPr>
        <p:spPr bwMode="auto">
          <a:xfrm>
            <a:off x="8229600" y="4648200"/>
            <a:ext cx="152400" cy="304800"/>
          </a:xfrm>
          <a:prstGeom prst="rect">
            <a:avLst/>
          </a:prstGeom>
          <a:solidFill>
            <a:schemeClr val="bg2">
              <a:lumMod val="75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93" name="Rectangle 97"/>
          <p:cNvSpPr>
            <a:spLocks noChangeArrowheads="1"/>
          </p:cNvSpPr>
          <p:nvPr/>
        </p:nvSpPr>
        <p:spPr bwMode="auto">
          <a:xfrm>
            <a:off x="8458200" y="4419600"/>
            <a:ext cx="76200" cy="533400"/>
          </a:xfrm>
          <a:prstGeom prst="rect">
            <a:avLst/>
          </a:prstGeom>
          <a:solidFill>
            <a:schemeClr val="bg2">
              <a:lumMod val="75000"/>
            </a:schemeClr>
          </a:solidFill>
          <a:ln w="9525">
            <a:solidFill>
              <a:schemeClr val="tx1"/>
            </a:solidFill>
            <a:miter lim="800000"/>
            <a:headEnd/>
            <a:tailEnd/>
          </a:ln>
          <a:effectLst/>
        </p:spPr>
        <p:txBody>
          <a:bodyPr wrap="none" anchor="ctr"/>
          <a:lstStyle/>
          <a:p>
            <a:pPr>
              <a:defRPr/>
            </a:pPr>
            <a:endParaRPr lang="en-US">
              <a:solidFill>
                <a:schemeClr val="accent4">
                  <a:lumMod val="10000"/>
                </a:schemeClr>
              </a:solidFill>
            </a:endParaRPr>
          </a:p>
        </p:txBody>
      </p:sp>
      <p:sp>
        <p:nvSpPr>
          <p:cNvPr id="29794" name="Line 98"/>
          <p:cNvSpPr>
            <a:spLocks noChangeShapeType="1"/>
          </p:cNvSpPr>
          <p:nvPr/>
        </p:nvSpPr>
        <p:spPr bwMode="auto">
          <a:xfrm>
            <a:off x="7848600" y="5562600"/>
            <a:ext cx="609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95" name="Line 99"/>
          <p:cNvSpPr>
            <a:spLocks noChangeShapeType="1"/>
          </p:cNvSpPr>
          <p:nvPr/>
        </p:nvSpPr>
        <p:spPr bwMode="auto">
          <a:xfrm>
            <a:off x="7848600" y="57150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96" name="Line 100"/>
          <p:cNvSpPr>
            <a:spLocks noChangeShapeType="1"/>
          </p:cNvSpPr>
          <p:nvPr/>
        </p:nvSpPr>
        <p:spPr bwMode="auto">
          <a:xfrm>
            <a:off x="8229600" y="57150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97" name="Line 101"/>
          <p:cNvSpPr>
            <a:spLocks noChangeShapeType="1"/>
          </p:cNvSpPr>
          <p:nvPr/>
        </p:nvSpPr>
        <p:spPr bwMode="auto">
          <a:xfrm>
            <a:off x="7848600" y="57912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98" name="Line 102"/>
          <p:cNvSpPr>
            <a:spLocks noChangeShapeType="1"/>
          </p:cNvSpPr>
          <p:nvPr/>
        </p:nvSpPr>
        <p:spPr bwMode="auto">
          <a:xfrm>
            <a:off x="7848600" y="58674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799" name="Line 103"/>
          <p:cNvSpPr>
            <a:spLocks noChangeShapeType="1"/>
          </p:cNvSpPr>
          <p:nvPr/>
        </p:nvSpPr>
        <p:spPr bwMode="auto">
          <a:xfrm>
            <a:off x="7848600" y="59436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800" name="Line 104"/>
          <p:cNvSpPr>
            <a:spLocks noChangeShapeType="1"/>
          </p:cNvSpPr>
          <p:nvPr/>
        </p:nvSpPr>
        <p:spPr bwMode="auto">
          <a:xfrm>
            <a:off x="7848600" y="60198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801" name="Line 105"/>
          <p:cNvSpPr>
            <a:spLocks noChangeShapeType="1"/>
          </p:cNvSpPr>
          <p:nvPr/>
        </p:nvSpPr>
        <p:spPr bwMode="auto">
          <a:xfrm>
            <a:off x="8229600" y="57912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802" name="Line 106"/>
          <p:cNvSpPr>
            <a:spLocks noChangeShapeType="1"/>
          </p:cNvSpPr>
          <p:nvPr/>
        </p:nvSpPr>
        <p:spPr bwMode="auto">
          <a:xfrm>
            <a:off x="8229600" y="58674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803" name="Line 107"/>
          <p:cNvSpPr>
            <a:spLocks noChangeShapeType="1"/>
          </p:cNvSpPr>
          <p:nvPr/>
        </p:nvSpPr>
        <p:spPr bwMode="auto">
          <a:xfrm>
            <a:off x="8229600" y="59436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804" name="Line 108"/>
          <p:cNvSpPr>
            <a:spLocks noChangeShapeType="1"/>
          </p:cNvSpPr>
          <p:nvPr/>
        </p:nvSpPr>
        <p:spPr bwMode="auto">
          <a:xfrm>
            <a:off x="8229600" y="6019800"/>
            <a:ext cx="228600" cy="0"/>
          </a:xfrm>
          <a:prstGeom prst="line">
            <a:avLst/>
          </a:prstGeom>
          <a:noFill/>
          <a:ln w="19050">
            <a:solidFill>
              <a:schemeClr val="tx1"/>
            </a:solidFill>
            <a:round/>
            <a:headEnd/>
            <a:tailEnd/>
          </a:ln>
          <a:effectLst/>
        </p:spPr>
        <p:txBody>
          <a:bodyPr wrap="none" anchor="ctr"/>
          <a:lstStyle/>
          <a:p>
            <a:pPr>
              <a:defRPr/>
            </a:pPr>
            <a:endParaRPr lang="en-US">
              <a:solidFill>
                <a:schemeClr val="accent4">
                  <a:lumMod val="10000"/>
                </a:schemeClr>
              </a:solidFill>
            </a:endParaRPr>
          </a:p>
        </p:txBody>
      </p:sp>
      <p:sp>
        <p:nvSpPr>
          <p:cNvPr id="29805" name="Line 109"/>
          <p:cNvSpPr>
            <a:spLocks noChangeShapeType="1"/>
          </p:cNvSpPr>
          <p:nvPr/>
        </p:nvSpPr>
        <p:spPr bwMode="auto">
          <a:xfrm flipV="1">
            <a:off x="4648200" y="3429000"/>
            <a:ext cx="533400" cy="381000"/>
          </a:xfrm>
          <a:prstGeom prst="line">
            <a:avLst/>
          </a:prstGeom>
          <a:noFill/>
          <a:ln w="9525">
            <a:solidFill>
              <a:schemeClr val="bg2">
                <a:lumMod val="50000"/>
              </a:schemeClr>
            </a:solidFill>
            <a:round/>
            <a:headEnd type="triangle" w="med" len="med"/>
            <a:tailEnd type="triangle" w="med" len="med"/>
          </a:ln>
          <a:effectLst/>
        </p:spPr>
        <p:txBody>
          <a:bodyPr wrap="none" anchor="ctr"/>
          <a:lstStyle/>
          <a:p>
            <a:pPr>
              <a:defRPr/>
            </a:pPr>
            <a:endParaRPr lang="en-US">
              <a:solidFill>
                <a:schemeClr val="accent4">
                  <a:lumMod val="10000"/>
                </a:schemeClr>
              </a:solidFill>
            </a:endParaRPr>
          </a:p>
        </p:txBody>
      </p:sp>
      <p:sp>
        <p:nvSpPr>
          <p:cNvPr id="29806" name="Line 110"/>
          <p:cNvSpPr>
            <a:spLocks noChangeShapeType="1"/>
          </p:cNvSpPr>
          <p:nvPr/>
        </p:nvSpPr>
        <p:spPr bwMode="auto">
          <a:xfrm flipV="1">
            <a:off x="4953000" y="5334000"/>
            <a:ext cx="457200" cy="152400"/>
          </a:xfrm>
          <a:prstGeom prst="line">
            <a:avLst/>
          </a:prstGeom>
          <a:noFill/>
          <a:ln w="9525">
            <a:solidFill>
              <a:schemeClr val="accent4">
                <a:lumMod val="10000"/>
              </a:schemeClr>
            </a:solidFill>
            <a:round/>
            <a:headEnd type="triangle" w="med" len="med"/>
            <a:tailEnd type="triangle" w="med" len="med"/>
          </a:ln>
          <a:effectLst/>
        </p:spPr>
        <p:txBody>
          <a:bodyPr wrap="none" anchor="ctr"/>
          <a:lstStyle/>
          <a:p>
            <a:pPr>
              <a:defRPr/>
            </a:pPr>
            <a:endParaRPr lang="en-US">
              <a:solidFill>
                <a:schemeClr val="accent4">
                  <a:lumMod val="10000"/>
                </a:schemeClr>
              </a:solidFill>
            </a:endParaRPr>
          </a:p>
        </p:txBody>
      </p:sp>
      <p:sp>
        <p:nvSpPr>
          <p:cNvPr id="29807" name="AutoShape 111"/>
          <p:cNvSpPr>
            <a:spLocks noChangeArrowheads="1"/>
          </p:cNvSpPr>
          <p:nvPr/>
        </p:nvSpPr>
        <p:spPr bwMode="auto">
          <a:xfrm>
            <a:off x="6553200" y="3124200"/>
            <a:ext cx="762000" cy="609600"/>
          </a:xfrm>
          <a:prstGeom prst="rightArrow">
            <a:avLst>
              <a:gd name="adj1" fmla="val 50000"/>
              <a:gd name="adj2" fmla="val 47454"/>
            </a:avLst>
          </a:prstGeom>
          <a:solidFill>
            <a:schemeClr val="bg2">
              <a:lumMod val="20000"/>
              <a:lumOff val="80000"/>
            </a:schemeClr>
          </a:solidFill>
          <a:ln w="9525">
            <a:solidFill>
              <a:schemeClr val="tx1"/>
            </a:solidFill>
            <a:miter lim="800000"/>
            <a:headEnd/>
            <a:tailEnd/>
          </a:ln>
          <a:effectLst/>
        </p:spPr>
        <p:txBody>
          <a:bodyPr wrap="none" anchor="ctr"/>
          <a:lstStyle/>
          <a:p>
            <a:pPr algn="ctr">
              <a:defRPr/>
            </a:pPr>
            <a:r>
              <a:rPr lang="en-US" altLang="en-GB" b="0" i="1">
                <a:solidFill>
                  <a:schemeClr val="accent4">
                    <a:lumMod val="10000"/>
                  </a:schemeClr>
                </a:solidFill>
                <a:latin typeface="Times New Roman" pitchFamily="18" charset="0"/>
              </a:rPr>
              <a:t>serve</a:t>
            </a:r>
            <a:endParaRPr lang="en-US" altLang="en-GB" sz="2400" b="0">
              <a:solidFill>
                <a:schemeClr val="accent4">
                  <a:lumMod val="10000"/>
                </a:schemeClr>
              </a:solidFill>
              <a:latin typeface="Times New Roman" pitchFamily="18" charset="0"/>
            </a:endParaRPr>
          </a:p>
        </p:txBody>
      </p:sp>
      <p:sp>
        <p:nvSpPr>
          <p:cNvPr id="29808" name="AutoShape 112"/>
          <p:cNvSpPr>
            <a:spLocks noChangeArrowheads="1"/>
          </p:cNvSpPr>
          <p:nvPr/>
        </p:nvSpPr>
        <p:spPr bwMode="auto">
          <a:xfrm>
            <a:off x="6553200" y="5029200"/>
            <a:ext cx="762000" cy="609600"/>
          </a:xfrm>
          <a:prstGeom prst="rightArrow">
            <a:avLst>
              <a:gd name="adj1" fmla="val 50000"/>
              <a:gd name="adj2" fmla="val 47454"/>
            </a:avLst>
          </a:prstGeom>
          <a:solidFill>
            <a:schemeClr val="bg2">
              <a:lumMod val="20000"/>
              <a:lumOff val="80000"/>
            </a:schemeClr>
          </a:solidFill>
          <a:ln w="9525">
            <a:solidFill>
              <a:schemeClr val="tx1"/>
            </a:solidFill>
            <a:miter lim="800000"/>
            <a:headEnd/>
            <a:tailEnd/>
          </a:ln>
          <a:effectLst/>
        </p:spPr>
        <p:txBody>
          <a:bodyPr wrap="none" anchor="ctr"/>
          <a:lstStyle/>
          <a:p>
            <a:pPr algn="ctr">
              <a:defRPr/>
            </a:pPr>
            <a:r>
              <a:rPr lang="en-US" altLang="en-GB" b="0" i="1">
                <a:solidFill>
                  <a:schemeClr val="accent4">
                    <a:lumMod val="10000"/>
                  </a:schemeClr>
                </a:solidFill>
                <a:latin typeface="Times New Roman" pitchFamily="18" charset="0"/>
              </a:rPr>
              <a:t>serve</a:t>
            </a:r>
            <a:endParaRPr lang="en-US" altLang="en-GB" sz="2400" b="0">
              <a:solidFill>
                <a:schemeClr val="accent4">
                  <a:lumMod val="10000"/>
                </a:schemeClr>
              </a:solidFill>
              <a:latin typeface="Times New Roman" pitchFamily="18" charset="0"/>
            </a:endParaRPr>
          </a:p>
        </p:txBody>
      </p:sp>
      <p:pic>
        <p:nvPicPr>
          <p:cNvPr id="113" name="Picture 1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14" name="Rectangle 113"/>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57200" y="274680"/>
            <a:ext cx="8229240" cy="334440"/>
          </a:xfrm>
          <a:prstGeom prst="rect">
            <a:avLst/>
          </a:prstGeom>
        </p:spPr>
        <p:txBody>
          <a:bodyPr anchor="ctr"/>
          <a:lstStyle/>
          <a:p>
            <a:pPr algn="ctr">
              <a:lnSpc>
                <a:spcPct val="100000"/>
              </a:lnSpc>
            </a:pPr>
            <a:r>
              <a:rPr lang="en-US" sz="4000" b="1" dirty="0">
                <a:solidFill>
                  <a:srgbClr val="FF0000"/>
                </a:solidFill>
                <a:latin typeface="Times New Roman"/>
              </a:rPr>
              <a:t>Decision-Support Systems</a:t>
            </a:r>
            <a:endParaRPr/>
          </a:p>
        </p:txBody>
      </p:sp>
      <p:sp>
        <p:nvSpPr>
          <p:cNvPr id="197" name="TextShape 2"/>
          <p:cNvSpPr txBox="1"/>
          <p:nvPr/>
        </p:nvSpPr>
        <p:spPr>
          <a:xfrm>
            <a:off x="228600" y="838080"/>
            <a:ext cx="8686440" cy="5287680"/>
          </a:xfrm>
          <a:prstGeom prst="rect">
            <a:avLst/>
          </a:prstGeom>
        </p:spPr>
        <p:txBody>
          <a:bodyPr/>
          <a:lstStyle/>
          <a:p>
            <a:pPr>
              <a:lnSpc>
                <a:spcPct val="100000"/>
              </a:lnSpc>
              <a:buFont typeface="Arial"/>
              <a:buChar char="•"/>
            </a:pPr>
            <a:r>
              <a:rPr lang="en-US" sz="2800" dirty="0" smtClean="0">
                <a:latin typeface="Times New Roman" pitchFamily="18" charset="0"/>
                <a:cs typeface="Times New Roman" pitchFamily="18" charset="0"/>
              </a:rPr>
              <a:t>A decision support system (DSS) is a computer program application that analyzes business data and presents it so that users can make business decisions more easily.</a:t>
            </a:r>
          </a:p>
          <a:p>
            <a:pPr>
              <a:lnSpc>
                <a:spcPct val="100000"/>
              </a:lnSpc>
              <a:buFont typeface="Arial"/>
              <a:buChar char="•"/>
            </a:pPr>
            <a:endParaRPr lang="en-US" sz="2800" dirty="0" smtClean="0">
              <a:latin typeface="Times New Roman" pitchFamily="18" charset="0"/>
              <a:cs typeface="Times New Roman" pitchFamily="18" charset="0"/>
            </a:endParaRPr>
          </a:p>
          <a:p>
            <a:pPr>
              <a:lnSpc>
                <a:spcPct val="100000"/>
              </a:lnSpc>
              <a:buFont typeface="Arial"/>
              <a:buChar char="•"/>
            </a:pPr>
            <a:r>
              <a:rPr lang="en-US" sz="2800" dirty="0" smtClean="0">
                <a:latin typeface="Times New Roman" pitchFamily="18" charset="0"/>
                <a:cs typeface="Times New Roman" pitchFamily="18" charset="0"/>
              </a:rPr>
              <a:t> It is an "informational application" (to distinguish it from an "operational application" that collects the </a:t>
            </a:r>
            <a:r>
              <a:rPr lang="en-US" sz="2800" u="sng" dirty="0" smtClean="0">
                <a:latin typeface="Times New Roman" pitchFamily="18" charset="0"/>
                <a:cs typeface="Times New Roman" pitchFamily="18" charset="0"/>
                <a:hlinkClick r:id="rId2"/>
              </a:rPr>
              <a:t>data</a:t>
            </a:r>
            <a:r>
              <a:rPr lang="en-US" sz="2800" dirty="0" smtClean="0">
                <a:latin typeface="Times New Roman" pitchFamily="18" charset="0"/>
                <a:cs typeface="Times New Roman" pitchFamily="18" charset="0"/>
              </a:rPr>
              <a:t> in the course of normal business operation). </a:t>
            </a:r>
            <a:endParaRPr>
              <a:latin typeface="Times New Roman" pitchFamily="18" charset="0"/>
              <a:cs typeface="Times New Roman" pitchFamily="18" charset="0"/>
            </a:endParaRPr>
          </a:p>
        </p:txBody>
      </p:sp>
      <p:sp>
        <p:nvSpPr>
          <p:cNvPr id="198" name="TextShape 3"/>
          <p:cNvSpPr txBox="1"/>
          <p:nvPr/>
        </p:nvSpPr>
        <p:spPr>
          <a:xfrm>
            <a:off x="0" y="0"/>
            <a:ext cx="0" cy="0"/>
          </a:xfrm>
          <a:prstGeom prst="rect">
            <a:avLst/>
          </a:prstGeom>
        </p:spPr>
        <p:txBody>
          <a:bodyPr lIns="90000" tIns="45000" rIns="90000" bIns="45000"/>
          <a:lstStyle/>
          <a:p>
            <a:pPr>
              <a:lnSpc>
                <a:spcPct val="100000"/>
              </a:lnSpc>
            </a:pPr>
            <a:fld id="{3181E121-81B1-41E1-B141-01F1212171B1}" type="slidenum">
              <a:rPr lang="en-IN">
                <a:solidFill>
                  <a:srgbClr val="000000"/>
                </a:solidFill>
                <a:latin typeface="Calibri"/>
              </a:rPr>
              <a:pPr>
                <a:lnSpc>
                  <a:spcPct val="100000"/>
                </a:lnSpc>
              </a:pPr>
              <a:t>9</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656326"/>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4443</Words>
  <Application>Microsoft Office PowerPoint</Application>
  <PresentationFormat>On-screen Show (4:3)</PresentationFormat>
  <Paragraphs>717</Paragraphs>
  <Slides>68</Slides>
  <Notes>57</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Office Theme</vt:lpstr>
      <vt:lpstr>Office Theme</vt:lpstr>
      <vt:lpstr>           Unit II Decision Making and Support System    Business Intelligence and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 of Decision Support Systems</vt:lpstr>
      <vt:lpstr>PowerPoint Presentation</vt:lpstr>
      <vt:lpstr>PowerPoint Presentation</vt:lpstr>
      <vt:lpstr>PowerPoint Presentation</vt:lpstr>
      <vt:lpstr>A Decision Support Framework                                 (by Gory and Scott-Morten, 1971)</vt:lpstr>
      <vt:lpstr>Simon’s Decision-Making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DELL</cp:lastModifiedBy>
  <cp:revision>96</cp:revision>
  <dcterms:modified xsi:type="dcterms:W3CDTF">2020-08-31T22:59:19Z</dcterms:modified>
</cp:coreProperties>
</file>