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notesMasterIdLst>
    <p:notesMasterId r:id="rId106"/>
  </p:notesMasterIdLst>
  <p:handoutMasterIdLst>
    <p:handoutMasterId r:id="rId107"/>
  </p:handoutMasterIdLst>
  <p:sldIdLst>
    <p:sldId id="256" r:id="rId4"/>
    <p:sldId id="405" r:id="rId5"/>
    <p:sldId id="397" r:id="rId6"/>
    <p:sldId id="263" r:id="rId7"/>
    <p:sldId id="264" r:id="rId8"/>
    <p:sldId id="265" r:id="rId9"/>
    <p:sldId id="266" r:id="rId10"/>
    <p:sldId id="267" r:id="rId11"/>
    <p:sldId id="268" r:id="rId12"/>
    <p:sldId id="269" r:id="rId13"/>
    <p:sldId id="270" r:id="rId14"/>
    <p:sldId id="271" r:id="rId15"/>
    <p:sldId id="272" r:id="rId16"/>
    <p:sldId id="276" r:id="rId17"/>
    <p:sldId id="390" r:id="rId18"/>
    <p:sldId id="278" r:id="rId19"/>
    <p:sldId id="279" r:id="rId20"/>
    <p:sldId id="280" r:id="rId21"/>
    <p:sldId id="281" r:id="rId22"/>
    <p:sldId id="282" r:id="rId23"/>
    <p:sldId id="283" r:id="rId24"/>
    <p:sldId id="449" r:id="rId25"/>
    <p:sldId id="450" r:id="rId26"/>
    <p:sldId id="451" r:id="rId27"/>
    <p:sldId id="454" r:id="rId28"/>
    <p:sldId id="453" r:id="rId29"/>
    <p:sldId id="284" r:id="rId30"/>
    <p:sldId id="285" r:id="rId31"/>
    <p:sldId id="286" r:id="rId32"/>
    <p:sldId id="287" r:id="rId33"/>
    <p:sldId id="288" r:id="rId34"/>
    <p:sldId id="289" r:id="rId35"/>
    <p:sldId id="290" r:id="rId36"/>
    <p:sldId id="291" r:id="rId37"/>
    <p:sldId id="292" r:id="rId38"/>
    <p:sldId id="455" r:id="rId39"/>
    <p:sldId id="456" r:id="rId40"/>
    <p:sldId id="293" r:id="rId41"/>
    <p:sldId id="294" r:id="rId42"/>
    <p:sldId id="393" r:id="rId43"/>
    <p:sldId id="406" r:id="rId44"/>
    <p:sldId id="296" r:id="rId45"/>
    <p:sldId id="297" r:id="rId46"/>
    <p:sldId id="298" r:id="rId47"/>
    <p:sldId id="299" r:id="rId48"/>
    <p:sldId id="300" r:id="rId49"/>
    <p:sldId id="301" r:id="rId50"/>
    <p:sldId id="302" r:id="rId51"/>
    <p:sldId id="303" r:id="rId52"/>
    <p:sldId id="305" r:id="rId53"/>
    <p:sldId id="307" r:id="rId54"/>
    <p:sldId id="308" r:id="rId55"/>
    <p:sldId id="309" r:id="rId56"/>
    <p:sldId id="310" r:id="rId57"/>
    <p:sldId id="410" r:id="rId58"/>
    <p:sldId id="411" r:id="rId59"/>
    <p:sldId id="312" r:id="rId60"/>
    <p:sldId id="313" r:id="rId61"/>
    <p:sldId id="412" r:id="rId62"/>
    <p:sldId id="316" r:id="rId63"/>
    <p:sldId id="317" r:id="rId64"/>
    <p:sldId id="40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400" r:id="rId81"/>
    <p:sldId id="401" r:id="rId82"/>
    <p:sldId id="402" r:id="rId83"/>
    <p:sldId id="415" r:id="rId84"/>
    <p:sldId id="416" r:id="rId85"/>
    <p:sldId id="417" r:id="rId86"/>
    <p:sldId id="418" r:id="rId87"/>
    <p:sldId id="399" r:id="rId88"/>
    <p:sldId id="404" r:id="rId89"/>
    <p:sldId id="414" r:id="rId90"/>
    <p:sldId id="422" r:id="rId91"/>
    <p:sldId id="443" r:id="rId92"/>
    <p:sldId id="425" r:id="rId93"/>
    <p:sldId id="427" r:id="rId94"/>
    <p:sldId id="428" r:id="rId95"/>
    <p:sldId id="424" r:id="rId96"/>
    <p:sldId id="420" r:id="rId97"/>
    <p:sldId id="421" r:id="rId98"/>
    <p:sldId id="437" r:id="rId99"/>
    <p:sldId id="438" r:id="rId100"/>
    <p:sldId id="441" r:id="rId101"/>
    <p:sldId id="445" r:id="rId102"/>
    <p:sldId id="447" r:id="rId103"/>
    <p:sldId id="423" r:id="rId104"/>
    <p:sldId id="369"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99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89" d="100"/>
        <a:sy n="89" d="100"/>
      </p:scale>
      <p:origin x="0" y="211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handoutMaster" Target="handoutMasters/handout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3C579B-9112-4B27-B77A-1BB26FA6CF33}" type="datetimeFigureOut">
              <a:rPr lang="en-US" smtClean="0"/>
              <a:pPr/>
              <a:t>03/09/2020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A717FC-3C7D-4583-A4EF-72094C2D8040}" type="slidenum">
              <a:rPr lang="en-US" smtClean="0"/>
              <a:pPr/>
              <a:t>‹#›</a:t>
            </a:fld>
            <a:endParaRPr lang="en-US"/>
          </a:p>
        </p:txBody>
      </p:sp>
    </p:spTree>
    <p:extLst>
      <p:ext uri="{BB962C8B-B14F-4D97-AF65-F5344CB8AC3E}">
        <p14:creationId xmlns:p14="http://schemas.microsoft.com/office/powerpoint/2010/main" val="2122988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5"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86"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187"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188"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189"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01D1D101-91A1-4121-9181-A1212161B151}" type="slidenum">
              <a:rPr lang="en-IN"/>
              <a:pPr algn="r"/>
              <a:t>‹#›</a:t>
            </a:fld>
            <a:endParaRPr/>
          </a:p>
        </p:txBody>
      </p:sp>
    </p:spTree>
    <p:extLst>
      <p:ext uri="{BB962C8B-B14F-4D97-AF65-F5344CB8AC3E}">
        <p14:creationId xmlns:p14="http://schemas.microsoft.com/office/powerpoint/2010/main" val="13138881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TextShape 1"/>
          <p:cNvSpPr txBox="1"/>
          <p:nvPr/>
        </p:nvSpPr>
        <p:spPr>
          <a:xfrm>
            <a:off x="0" y="0"/>
            <a:ext cx="0" cy="0"/>
          </a:xfrm>
          <a:prstGeom prst="rect">
            <a:avLst/>
          </a:prstGeom>
        </p:spPr>
        <p:txBody>
          <a:bodyPr lIns="90000" tIns="45000" rIns="90000" bIns="45000"/>
          <a:lstStyle/>
          <a:p>
            <a:pPr>
              <a:lnSpc>
                <a:spcPct val="100000"/>
              </a:lnSpc>
            </a:pPr>
            <a:fld id="{01512181-81B1-4151-8161-41A19121F141}" type="slidenum">
              <a:rPr lang="en-IN">
                <a:solidFill>
                  <a:srgbClr val="000000"/>
                </a:solidFill>
                <a:latin typeface="+mn-lt"/>
                <a:ea typeface="+mn-ea"/>
              </a:rPr>
              <a:pPr>
                <a:lnSpc>
                  <a:spcPct val="100000"/>
                </a:lnSpc>
              </a:pPr>
              <a:t>5</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TextShape 1"/>
          <p:cNvSpPr txBox="1"/>
          <p:nvPr/>
        </p:nvSpPr>
        <p:spPr>
          <a:xfrm>
            <a:off x="0" y="0"/>
            <a:ext cx="0" cy="0"/>
          </a:xfrm>
          <a:prstGeom prst="rect">
            <a:avLst/>
          </a:prstGeom>
        </p:spPr>
        <p:txBody>
          <a:bodyPr lIns="90000" tIns="45000" rIns="90000" bIns="45000"/>
          <a:lstStyle/>
          <a:p>
            <a:pPr>
              <a:lnSpc>
                <a:spcPct val="100000"/>
              </a:lnSpc>
            </a:pPr>
            <a:fld id="{61112101-4121-4111-B1F1-115121419151}" type="slidenum">
              <a:rPr lang="en-IN">
                <a:solidFill>
                  <a:srgbClr val="000000"/>
                </a:solidFill>
                <a:latin typeface="+mn-lt"/>
                <a:ea typeface="+mn-ea"/>
              </a:rPr>
              <a:pPr>
                <a:lnSpc>
                  <a:spcPct val="100000"/>
                </a:lnSpc>
              </a:pPr>
              <a:t>17</a:t>
            </a:fld>
            <a:endParaRPr/>
          </a:p>
        </p:txBody>
      </p:sp>
      <p:sp>
        <p:nvSpPr>
          <p:cNvPr id="1102" name="PlaceHolder 2"/>
          <p:cNvSpPr>
            <a:spLocks noGrp="1"/>
          </p:cNvSpPr>
          <p:nvPr>
            <p:ph type="body"/>
          </p:nvPr>
        </p:nvSpPr>
        <p:spPr>
          <a:xfrm>
            <a:off x="0" y="0"/>
            <a:ext cx="0" cy="0"/>
          </a:xfrm>
          <a:prstGeom prst="rect">
            <a:avLst/>
          </a:prstGeom>
        </p:spPr>
        <p:txBody>
          <a:bodyPr lIns="90000" tIns="45000" rIns="90000" bIns="45000"/>
          <a:lstStyle/>
          <a:p>
            <a:endParaRPr/>
          </a:p>
        </p:txBody>
      </p:sp>
      <p:sp>
        <p:nvSpPr>
          <p:cNvPr id="4" name="Slide Number Placeholder 3"/>
          <p:cNvSpPr>
            <a:spLocks noGrp="1"/>
          </p:cNvSpPr>
          <p:nvPr>
            <p:ph type="sldNum" idx="10"/>
          </p:nvPr>
        </p:nvSpPr>
        <p:spPr/>
        <p:txBody>
          <a:bodyPr/>
          <a:lstStyle/>
          <a:p>
            <a:pPr algn="r"/>
            <a:fld id="{01D1D101-91A1-4121-9181-A1212161B151}" type="slidenum">
              <a:rPr lang="en-IN" smtClean="0"/>
              <a:pPr algn="r"/>
              <a:t>17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0" y="0"/>
            <a:ext cx="0" cy="0"/>
          </a:xfrm>
          <a:prstGeom prst="rect">
            <a:avLst/>
          </a:prstGeom>
        </p:spPr>
        <p:txBody>
          <a:bodyPr lIns="90000" tIns="45000" rIns="90000" bIns="45000"/>
          <a:lstStyle/>
          <a:p>
            <a:pPr>
              <a:lnSpc>
                <a:spcPct val="100000"/>
              </a:lnSpc>
            </a:pPr>
            <a:fld id="{81F15161-11C1-4171-B131-A15131017171}" type="slidenum">
              <a:rPr lang="en-IN">
                <a:solidFill>
                  <a:srgbClr val="000000"/>
                </a:solidFill>
                <a:latin typeface="+mn-lt"/>
                <a:ea typeface="+mn-ea"/>
              </a:rPr>
              <a:pPr>
                <a:lnSpc>
                  <a:spcPct val="100000"/>
                </a:lnSpc>
              </a:pPr>
              <a:t>38</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38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TextShape 1"/>
          <p:cNvSpPr txBox="1"/>
          <p:nvPr/>
        </p:nvSpPr>
        <p:spPr>
          <a:xfrm>
            <a:off x="0" y="0"/>
            <a:ext cx="0" cy="0"/>
          </a:xfrm>
          <a:prstGeom prst="rect">
            <a:avLst/>
          </a:prstGeom>
        </p:spPr>
        <p:txBody>
          <a:bodyPr lIns="90000" tIns="45000" rIns="90000" bIns="45000"/>
          <a:lstStyle/>
          <a:p>
            <a:pPr>
              <a:lnSpc>
                <a:spcPct val="100000"/>
              </a:lnSpc>
            </a:pPr>
            <a:fld id="{71B13131-0161-4161-A1D1-E171A1D1F1D1}" type="slidenum">
              <a:rPr lang="en-IN">
                <a:solidFill>
                  <a:srgbClr val="000000"/>
                </a:solidFill>
                <a:latin typeface="+mn-lt"/>
                <a:ea typeface="+mn-ea"/>
              </a:rPr>
              <a:pPr>
                <a:lnSpc>
                  <a:spcPct val="100000"/>
                </a:lnSpc>
              </a:pPr>
              <a:t>39</a:t>
            </a:fld>
            <a:endParaRPr/>
          </a:p>
        </p:txBody>
      </p:sp>
      <p:sp>
        <p:nvSpPr>
          <p:cNvPr id="1105" name="PlaceHolder 2"/>
          <p:cNvSpPr>
            <a:spLocks noGrp="1"/>
          </p:cNvSpPr>
          <p:nvPr>
            <p:ph type="body"/>
          </p:nvPr>
        </p:nvSpPr>
        <p:spPr>
          <a:xfrm>
            <a:off x="0" y="0"/>
            <a:ext cx="0" cy="0"/>
          </a:xfrm>
          <a:prstGeom prst="rect">
            <a:avLst/>
          </a:prstGeom>
        </p:spPr>
        <p:txBody>
          <a:bodyPr lIns="90000" tIns="45000" rIns="90000" bIns="45000"/>
          <a:lstStyle/>
          <a:p>
            <a:endParaRPr/>
          </a:p>
        </p:txBody>
      </p:sp>
      <p:sp>
        <p:nvSpPr>
          <p:cNvPr id="4" name="Slide Number Placeholder 3"/>
          <p:cNvSpPr>
            <a:spLocks noGrp="1"/>
          </p:cNvSpPr>
          <p:nvPr>
            <p:ph type="sldNum" idx="10"/>
          </p:nvPr>
        </p:nvSpPr>
        <p:spPr/>
        <p:txBody>
          <a:bodyPr/>
          <a:lstStyle/>
          <a:p>
            <a:pPr algn="r"/>
            <a:fld id="{01D1D101-91A1-4121-9181-A1212161B151}" type="slidenum">
              <a:rPr lang="en-IN" smtClean="0"/>
              <a:pPr algn="r"/>
              <a:t>39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TextShape 1"/>
          <p:cNvSpPr txBox="1"/>
          <p:nvPr/>
        </p:nvSpPr>
        <p:spPr>
          <a:xfrm>
            <a:off x="0" y="0"/>
            <a:ext cx="0" cy="0"/>
          </a:xfrm>
          <a:prstGeom prst="rect">
            <a:avLst/>
          </a:prstGeom>
        </p:spPr>
        <p:txBody>
          <a:bodyPr lIns="90000" tIns="45000" rIns="90000" bIns="45000"/>
          <a:lstStyle/>
          <a:p>
            <a:pPr>
              <a:lnSpc>
                <a:spcPct val="100000"/>
              </a:lnSpc>
            </a:pPr>
            <a:fld id="{51C1A141-51A1-41B1-91C1-C16171B171B1}" type="slidenum">
              <a:rPr lang="en-IN">
                <a:solidFill>
                  <a:srgbClr val="000000"/>
                </a:solidFill>
                <a:latin typeface="+mn-lt"/>
                <a:ea typeface="+mn-ea"/>
              </a:rPr>
              <a:pPr>
                <a:lnSpc>
                  <a:spcPct val="100000"/>
                </a:lnSpc>
              </a:pPr>
              <a:t>50</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50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7"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9"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1"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22"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27"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28"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3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36"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8"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39"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1"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2"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3"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44"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81D1B1D1-0101-41C1-B1F1-41617121D1A1}" type="slidenum">
              <a:rPr lang="en-IN">
                <a:solidFill>
                  <a:srgbClr val="000000"/>
                </a:solidFill>
                <a:latin typeface="Calibri"/>
              </a:rPr>
              <a:pPr>
                <a:lnSpc>
                  <a:spcPct val="100000"/>
                </a:lnSpc>
              </a:pPr>
              <a:t>‹#›</a:t>
            </a:fld>
            <a:endParaRPr/>
          </a:p>
        </p:txBody>
      </p:sp>
      <p:sp>
        <p:nvSpPr>
          <p:cNvPr id="4"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71317111-71D1-41E1-91E1-F141B191E1A1}" type="slidenum">
              <a:rPr lang="en-IN">
                <a:solidFill>
                  <a:srgbClr val="000000"/>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12"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113"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114"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71F1D191-D1C1-41F1-9121-11B1D1014101}" type="slidenum">
              <a:rPr lang="en-IN">
                <a:solidFill>
                  <a:srgbClr val="000000"/>
                </a:solidFill>
                <a:latin typeface="Calibri"/>
              </a:rPr>
              <a:pPr>
                <a:lnSpc>
                  <a:spcPct val="100000"/>
                </a:lnSpc>
              </a:pPr>
              <a:t>‹#›</a:t>
            </a:fld>
            <a:endParaRPr/>
          </a:p>
        </p:txBody>
      </p:sp>
      <p:sp>
        <p:nvSpPr>
          <p:cNvPr id="115"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hyperlink" Target="https://www.guru99.com/data-lake-architecture.html" TargetMode="External"/><Relationship Id="rId2" Type="http://schemas.openxmlformats.org/officeDocument/2006/relationships/hyperlink" Target="https://aws.amazon.com/big-data/datalakes-and-analytics/what-is-a-data-lake/" TargetMode="Externa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s://www.sisense.com/glossary/olap/"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28600" y="2130480"/>
            <a:ext cx="8686440" cy="3051120"/>
          </a:xfrm>
          <a:prstGeom prst="rect">
            <a:avLst/>
          </a:prstGeom>
        </p:spPr>
        <p:txBody>
          <a:bodyPr anchor="ctr"/>
          <a:lstStyle/>
          <a:p>
            <a:pPr algn="ctr">
              <a:lnSpc>
                <a:spcPct val="100000"/>
              </a:lnSpc>
            </a:pPr>
            <a:r>
              <a:rPr lang="en-US" sz="5400" b="1" dirty="0">
                <a:solidFill>
                  <a:srgbClr val="FF0000"/>
                </a:solidFill>
                <a:latin typeface="Times New Roman"/>
              </a:rPr>
              <a:t>Unit </a:t>
            </a:r>
            <a:r>
              <a:rPr lang="en-US" sz="5400" b="1" dirty="0" smtClean="0">
                <a:solidFill>
                  <a:srgbClr val="FF0000"/>
                </a:solidFill>
                <a:latin typeface="Times New Roman"/>
              </a:rPr>
              <a:t>III</a:t>
            </a:r>
            <a:r>
              <a:rPr lang="en-US" sz="5400" b="1" dirty="0">
                <a:solidFill>
                  <a:srgbClr val="FF0000"/>
                </a:solidFill>
                <a:latin typeface="Times New Roman"/>
              </a:rPr>
              <a:t>
</a:t>
            </a:r>
            <a:r>
              <a:rPr lang="en-IN" sz="5400" b="1" dirty="0" smtClean="0">
                <a:solidFill>
                  <a:srgbClr val="FF0000"/>
                </a:solidFill>
                <a:latin typeface="Times New Roman" pitchFamily="18" charset="0"/>
                <a:cs typeface="Times New Roman" pitchFamily="18" charset="0"/>
              </a:rPr>
              <a:t>Data Warehouse</a:t>
            </a:r>
            <a:endParaRPr dirty="0">
              <a:solidFill>
                <a:srgbClr val="FF0000"/>
              </a:solidFill>
              <a:latin typeface="Times New Roman" pitchFamily="18" charset="0"/>
              <a:cs typeface="Times New Roman" pitchFamily="18" charset="0"/>
            </a:endParaRPr>
          </a:p>
        </p:txBody>
      </p:sp>
      <p:sp>
        <p:nvSpPr>
          <p:cNvPr id="191" name="TextShape 2"/>
          <p:cNvSpPr txBox="1"/>
          <p:nvPr/>
        </p:nvSpPr>
        <p:spPr>
          <a:xfrm>
            <a:off x="0" y="0"/>
            <a:ext cx="0" cy="0"/>
          </a:xfrm>
          <a:prstGeom prst="rect">
            <a:avLst/>
          </a:prstGeom>
        </p:spPr>
        <p:txBody>
          <a:bodyPr lIns="90000" tIns="45000" rIns="90000" bIns="45000"/>
          <a:lstStyle/>
          <a:p>
            <a:pPr>
              <a:lnSpc>
                <a:spcPct val="100000"/>
              </a:lnSpc>
            </a:pPr>
            <a:fld id="{3171D191-71F1-4161-91D1-C1B1D1E1F151}" type="slidenum">
              <a:rPr lang="en-IN">
                <a:solidFill>
                  <a:srgbClr val="000000"/>
                </a:solidFill>
                <a:latin typeface="Calibri"/>
              </a:rPr>
              <a:pPr>
                <a:lnSpc>
                  <a:spcPct val="100000"/>
                </a:lnSpc>
              </a:pPr>
              <a:t>1</a:t>
            </a:fld>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274680"/>
            <a:ext cx="8229240" cy="791640"/>
          </a:xfrm>
          <a:prstGeom prst="rect">
            <a:avLst/>
          </a:prstGeom>
        </p:spPr>
        <p:txBody>
          <a:bodyPr anchor="ctr"/>
          <a:lstStyle/>
          <a:p>
            <a:pPr algn="ctr">
              <a:lnSpc>
                <a:spcPct val="100000"/>
              </a:lnSpc>
            </a:pPr>
            <a:r>
              <a:rPr lang="en-US" sz="4400" b="1">
                <a:solidFill>
                  <a:srgbClr val="FF0000"/>
                </a:solidFill>
                <a:latin typeface="Times New Roman"/>
              </a:rPr>
              <a:t>Data Warehouse—Metadata</a:t>
            </a:r>
            <a:endParaRPr/>
          </a:p>
        </p:txBody>
      </p:sp>
      <p:sp>
        <p:nvSpPr>
          <p:cNvPr id="321" name="TextShape 2"/>
          <p:cNvSpPr txBox="1"/>
          <p:nvPr/>
        </p:nvSpPr>
        <p:spPr>
          <a:xfrm>
            <a:off x="457200" y="1295280"/>
            <a:ext cx="8229240" cy="5333760"/>
          </a:xfrm>
          <a:prstGeom prst="rect">
            <a:avLst/>
          </a:prstGeom>
        </p:spPr>
        <p:txBody>
          <a:bodyPr/>
          <a:lstStyle/>
          <a:p>
            <a:pPr>
              <a:lnSpc>
                <a:spcPct val="100000"/>
              </a:lnSpc>
              <a:buFont typeface="Arial"/>
              <a:buChar char="•"/>
            </a:pPr>
            <a:r>
              <a:rPr lang="en-US" sz="3000">
                <a:solidFill>
                  <a:srgbClr val="000000"/>
                </a:solidFill>
                <a:latin typeface="Times New Roman"/>
              </a:rPr>
              <a:t>Metadata is simply defined as data about data. </a:t>
            </a:r>
            <a:endParaRPr/>
          </a:p>
          <a:p>
            <a:pPr>
              <a:lnSpc>
                <a:spcPct val="100000"/>
              </a:lnSpc>
              <a:buFont typeface="Arial"/>
              <a:buChar char="•"/>
            </a:pPr>
            <a:r>
              <a:rPr lang="en-US" sz="3000">
                <a:solidFill>
                  <a:srgbClr val="000000"/>
                </a:solidFill>
                <a:latin typeface="Times New Roman"/>
              </a:rPr>
              <a:t>The data that are used to represent other data is known as metadata. </a:t>
            </a:r>
            <a:endParaRPr/>
          </a:p>
          <a:p>
            <a:pPr>
              <a:lnSpc>
                <a:spcPct val="100000"/>
              </a:lnSpc>
            </a:pPr>
            <a:endParaRPr/>
          </a:p>
          <a:p>
            <a:pPr>
              <a:lnSpc>
                <a:spcPct val="100000"/>
              </a:lnSpc>
              <a:buFont typeface="Arial"/>
              <a:buChar char="•"/>
            </a:pPr>
            <a:r>
              <a:rPr lang="en-US" sz="3000">
                <a:solidFill>
                  <a:srgbClr val="000000"/>
                </a:solidFill>
                <a:latin typeface="Times New Roman"/>
              </a:rPr>
              <a:t>For example the index of a book serve as metadata for the contents in the book.</a:t>
            </a:r>
            <a:endParaRPr/>
          </a:p>
          <a:p>
            <a:pPr>
              <a:lnSpc>
                <a:spcPct val="100000"/>
              </a:lnSpc>
            </a:pPr>
            <a:endParaRPr/>
          </a:p>
          <a:p>
            <a:pPr>
              <a:lnSpc>
                <a:spcPct val="100000"/>
              </a:lnSpc>
              <a:buFont typeface="Arial"/>
              <a:buChar char="•"/>
            </a:pPr>
            <a:r>
              <a:rPr lang="en-US" sz="3000">
                <a:solidFill>
                  <a:srgbClr val="000000"/>
                </a:solidFill>
                <a:latin typeface="Times New Roman"/>
              </a:rPr>
              <a:t>It means the metadata is the summarized data that lead us to the detailed data. </a:t>
            </a:r>
            <a:endParaRPr/>
          </a:p>
        </p:txBody>
      </p:sp>
      <p:sp>
        <p:nvSpPr>
          <p:cNvPr id="322" name="TextShape 3"/>
          <p:cNvSpPr txBox="1"/>
          <p:nvPr/>
        </p:nvSpPr>
        <p:spPr>
          <a:xfrm>
            <a:off x="0" y="0"/>
            <a:ext cx="0" cy="0"/>
          </a:xfrm>
          <a:prstGeom prst="rect">
            <a:avLst/>
          </a:prstGeom>
        </p:spPr>
        <p:txBody>
          <a:bodyPr lIns="90000" tIns="45000" rIns="90000" bIns="45000"/>
          <a:lstStyle/>
          <a:p>
            <a:pPr>
              <a:lnSpc>
                <a:spcPct val="100000"/>
              </a:lnSpc>
            </a:pPr>
            <a:fld id="{A1F16191-2171-4101-81E1-C1D1B1711111}" type="slidenum">
              <a:rPr lang="en-IN">
                <a:solidFill>
                  <a:srgbClr val="000000"/>
                </a:solidFill>
                <a:latin typeface="Calibri"/>
              </a:rPr>
              <a:pPr>
                <a:lnSpc>
                  <a:spcPct val="100000"/>
                </a:lnSpc>
              </a:pPr>
              <a:t>10</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100</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362311" y="1066800"/>
            <a:ext cx="7924800" cy="2462213"/>
          </a:xfrm>
          <a:prstGeom prst="rect">
            <a:avLst/>
          </a:prstGeom>
        </p:spPr>
        <p:txBody>
          <a:bodyPr wrap="square">
            <a:spAutoFit/>
          </a:bodyPr>
          <a:lstStyle/>
          <a:p>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You </a:t>
            </a:r>
            <a:r>
              <a:rPr lang="en-US" sz="2200" dirty="0">
                <a:latin typeface="Times New Roman" pitchFamily="18" charset="0"/>
                <a:cs typeface="Times New Roman" pitchFamily="18" charset="0"/>
              </a:rPr>
              <a:t>also have the flexibility to use your preferred analytics, AI, ML, and HPC applications from the Amazon Partner Network (APN). Because Amazon S3 supports a wide range of features, IT managers, storage administrators, and data scientists are empowered to enforce access policies, manage objects at scale and audit activities across their S3 data lakes.</a:t>
            </a:r>
          </a:p>
          <a:p>
            <a:r>
              <a:rPr lang="en-US" sz="2200" dirty="0" smtClean="0">
                <a:latin typeface="Times New Roman" pitchFamily="18" charset="0"/>
                <a:cs typeface="Times New Roman" pitchFamily="18" charset="0"/>
              </a:rPr>
              <a:t>		Amazon </a:t>
            </a:r>
            <a:r>
              <a:rPr lang="en-US" sz="2200" dirty="0">
                <a:latin typeface="Times New Roman" pitchFamily="18" charset="0"/>
                <a:cs typeface="Times New Roman" pitchFamily="18" charset="0"/>
              </a:rPr>
              <a:t>S3 hosts more than 10,000 data </a:t>
            </a:r>
            <a:r>
              <a:rPr lang="en-US" sz="2200" dirty="0" smtClean="0">
                <a:latin typeface="Times New Roman" pitchFamily="18" charset="0"/>
                <a:cs typeface="Times New Roman" pitchFamily="18" charset="0"/>
              </a:rPr>
              <a:t>lakes.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52181896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101</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US" sz="4500" b="1" dirty="0" smtClean="0">
                <a:solidFill>
                  <a:srgbClr val="FF0000"/>
                </a:solidFill>
                <a:latin typeface="Times New Roman" pitchFamily="18" charset="0"/>
                <a:cs typeface="Times New Roman" pitchFamily="18" charset="0"/>
              </a:rPr>
              <a:t>References</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312773" y="1219320"/>
            <a:ext cx="8602627" cy="2677656"/>
          </a:xfrm>
          <a:prstGeom prst="rect">
            <a:avLst/>
          </a:prstGeom>
        </p:spPr>
        <p:txBody>
          <a:bodyPr wrap="square">
            <a:spAutoFit/>
          </a:bodyPr>
          <a:lstStyle/>
          <a:p>
            <a:pPr marL="285750" indent="-285750">
              <a:buFont typeface="Arial" pitchFamily="34" charset="0"/>
              <a:buChar char="•"/>
            </a:pPr>
            <a:r>
              <a:rPr lang="en-US" sz="2800" dirty="0">
                <a:hlinkClick r:id="rId2"/>
              </a:rPr>
              <a:t>https://aws.amazon.com/big-data/datalakes-and-analytics/what-is-a-data-lake</a:t>
            </a:r>
            <a:r>
              <a:rPr lang="en-US" sz="2800" dirty="0" smtClean="0">
                <a:hlinkClick r:id="rId2"/>
              </a:rPr>
              <a:t>/</a:t>
            </a:r>
            <a:endParaRPr lang="en-US" sz="2800" dirty="0" smtClean="0"/>
          </a:p>
          <a:p>
            <a:pPr marL="285750" indent="-285750">
              <a:buFont typeface="Arial" pitchFamily="34" charset="0"/>
              <a:buChar char="•"/>
            </a:pPr>
            <a:r>
              <a:rPr lang="en-US" sz="2800" dirty="0">
                <a:hlinkClick r:id="rId3"/>
              </a:rPr>
              <a:t>https://</a:t>
            </a:r>
            <a:r>
              <a:rPr lang="en-US" sz="2800" dirty="0" smtClean="0">
                <a:hlinkClick r:id="rId3"/>
              </a:rPr>
              <a:t>www.guru99.com/data-lake-architecture.html</a:t>
            </a:r>
            <a:endParaRPr lang="en-US" sz="2800" dirty="0" smtClean="0"/>
          </a:p>
          <a:p>
            <a:pPr marL="285750" indent="-285750">
              <a:buFont typeface="Arial" pitchFamily="34" charset="0"/>
              <a:buChar char="•"/>
            </a:pPr>
            <a:r>
              <a:rPr lang="en-US" sz="2800" dirty="0"/>
              <a:t>https://aws.amazon.com/products/storage/data-lake-storage/</a:t>
            </a:r>
            <a:endParaRPr lang="en-US" sz="2800" dirty="0" smtClean="0"/>
          </a:p>
          <a:p>
            <a:pPr marL="285750" indent="-285750">
              <a:buFont typeface="Arial" pitchFamily="34" charset="0"/>
              <a:buChar char="•"/>
            </a:pPr>
            <a:endParaRPr lang="en-US" sz="2800" dirty="0">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92944959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TextShape 1"/>
          <p:cNvSpPr txBox="1"/>
          <p:nvPr/>
        </p:nvSpPr>
        <p:spPr>
          <a:xfrm>
            <a:off x="457200" y="2438280"/>
            <a:ext cx="8229240" cy="1142640"/>
          </a:xfrm>
          <a:prstGeom prst="rect">
            <a:avLst/>
          </a:prstGeom>
        </p:spPr>
        <p:txBody>
          <a:bodyPr anchor="ctr"/>
          <a:lstStyle/>
          <a:p>
            <a:pPr algn="ctr">
              <a:lnSpc>
                <a:spcPct val="100000"/>
              </a:lnSpc>
            </a:pPr>
            <a:r>
              <a:rPr lang="en-US" sz="6000" b="1" dirty="0" smtClean="0">
                <a:solidFill>
                  <a:srgbClr val="FF0000"/>
                </a:solidFill>
                <a:latin typeface="Times New Roman"/>
              </a:rPr>
              <a:t>Thank You</a:t>
            </a:r>
            <a:endParaRPr dirty="0"/>
          </a:p>
        </p:txBody>
      </p:sp>
      <p:sp>
        <p:nvSpPr>
          <p:cNvPr id="1093" name="TextShape 2"/>
          <p:cNvSpPr txBox="1"/>
          <p:nvPr/>
        </p:nvSpPr>
        <p:spPr>
          <a:xfrm>
            <a:off x="0" y="0"/>
            <a:ext cx="0" cy="0"/>
          </a:xfrm>
          <a:prstGeom prst="rect">
            <a:avLst/>
          </a:prstGeom>
        </p:spPr>
        <p:txBody>
          <a:bodyPr lIns="90000" tIns="45000" rIns="90000" bIns="45000"/>
          <a:lstStyle/>
          <a:p>
            <a:pPr>
              <a:lnSpc>
                <a:spcPct val="100000"/>
              </a:lnSpc>
            </a:pPr>
            <a:fld id="{B1017181-4121-4151-9161-D1A13171B1C1}" type="slidenum">
              <a:rPr lang="en-IN">
                <a:solidFill>
                  <a:srgbClr val="000000"/>
                </a:solidFill>
                <a:latin typeface="Calibri"/>
              </a:rPr>
              <a:pPr>
                <a:lnSpc>
                  <a:spcPct val="100000"/>
                </a:lnSpc>
              </a:pPr>
              <a:t>102</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57200" y="274680"/>
            <a:ext cx="8229240" cy="487080"/>
          </a:xfrm>
          <a:prstGeom prst="rect">
            <a:avLst/>
          </a:prstGeom>
        </p:spPr>
        <p:txBody>
          <a:bodyPr anchor="ctr"/>
          <a:lstStyle/>
          <a:p>
            <a:pPr algn="ctr">
              <a:lnSpc>
                <a:spcPct val="100000"/>
              </a:lnSpc>
            </a:pPr>
            <a:r>
              <a:rPr lang="en-US" sz="4000" b="1">
                <a:solidFill>
                  <a:srgbClr val="FF0000"/>
                </a:solidFill>
                <a:latin typeface="Times New Roman"/>
              </a:rPr>
              <a:t>Operational Data</a:t>
            </a:r>
            <a:endParaRPr/>
          </a:p>
        </p:txBody>
      </p:sp>
      <p:sp>
        <p:nvSpPr>
          <p:cNvPr id="324" name="TextShape 2"/>
          <p:cNvSpPr txBox="1"/>
          <p:nvPr/>
        </p:nvSpPr>
        <p:spPr>
          <a:xfrm>
            <a:off x="457200" y="990720"/>
            <a:ext cx="8229240" cy="5135040"/>
          </a:xfrm>
          <a:prstGeom prst="rect">
            <a:avLst/>
          </a:prstGeom>
        </p:spPr>
        <p:txBody>
          <a:bodyPr/>
          <a:lstStyle/>
          <a:p>
            <a:pPr>
              <a:lnSpc>
                <a:spcPct val="100000"/>
              </a:lnSpc>
              <a:buFont typeface="Arial"/>
              <a:buChar char="•"/>
            </a:pPr>
            <a:r>
              <a:rPr lang="en-US" sz="3000">
                <a:solidFill>
                  <a:srgbClr val="000000"/>
                </a:solidFill>
                <a:latin typeface="Times New Roman"/>
              </a:rPr>
              <a:t>It is used to run the buisness.</a:t>
            </a:r>
            <a:endParaRPr/>
          </a:p>
          <a:p>
            <a:pPr>
              <a:lnSpc>
                <a:spcPct val="100000"/>
              </a:lnSpc>
            </a:pPr>
            <a:endParaRPr/>
          </a:p>
          <a:p>
            <a:pPr>
              <a:lnSpc>
                <a:spcPct val="100000"/>
              </a:lnSpc>
              <a:buFont typeface="Arial"/>
              <a:buChar char="•"/>
            </a:pPr>
            <a:r>
              <a:rPr lang="en-US" sz="3000">
                <a:solidFill>
                  <a:srgbClr val="000000"/>
                </a:solidFill>
                <a:latin typeface="Times New Roman"/>
              </a:rPr>
              <a:t>This data is typically stored,retrived and updated by OLTP(Online Transaction Processing) system.</a:t>
            </a:r>
            <a:endParaRPr/>
          </a:p>
          <a:p>
            <a:pPr>
              <a:lnSpc>
                <a:spcPct val="100000"/>
              </a:lnSpc>
            </a:pPr>
            <a:endParaRPr/>
          </a:p>
          <a:p>
            <a:pPr>
              <a:lnSpc>
                <a:spcPct val="100000"/>
              </a:lnSpc>
              <a:buFont typeface="Arial"/>
              <a:buChar char="•"/>
            </a:pPr>
            <a:r>
              <a:rPr lang="en-US" sz="3000">
                <a:solidFill>
                  <a:srgbClr val="000000"/>
                </a:solidFill>
                <a:latin typeface="Times New Roman"/>
              </a:rPr>
              <a:t>Example of OLTP: a reservation system, an accounting application, or an order-entry application.</a:t>
            </a:r>
            <a:endParaRPr/>
          </a:p>
        </p:txBody>
      </p:sp>
      <p:sp>
        <p:nvSpPr>
          <p:cNvPr id="325" name="TextShape 3"/>
          <p:cNvSpPr txBox="1"/>
          <p:nvPr/>
        </p:nvSpPr>
        <p:spPr>
          <a:xfrm>
            <a:off x="0" y="0"/>
            <a:ext cx="0" cy="0"/>
          </a:xfrm>
          <a:prstGeom prst="rect">
            <a:avLst/>
          </a:prstGeom>
        </p:spPr>
        <p:txBody>
          <a:bodyPr lIns="90000" tIns="45000" rIns="90000" bIns="45000"/>
          <a:lstStyle/>
          <a:p>
            <a:pPr>
              <a:lnSpc>
                <a:spcPct val="100000"/>
              </a:lnSpc>
            </a:pPr>
            <a:fld id="{D171B171-B171-4191-91C1-7171E1717111}" type="slidenum">
              <a:rPr lang="en-IN">
                <a:solidFill>
                  <a:srgbClr val="000000"/>
                </a:solidFill>
                <a:latin typeface="Calibri"/>
              </a:rPr>
              <a:pPr>
                <a:lnSpc>
                  <a:spcPct val="100000"/>
                </a:lnSpc>
              </a:pPr>
              <a:t>11</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57200" y="274680"/>
            <a:ext cx="8229240" cy="715680"/>
          </a:xfrm>
          <a:prstGeom prst="rect">
            <a:avLst/>
          </a:prstGeom>
        </p:spPr>
        <p:txBody>
          <a:bodyPr anchor="ctr"/>
          <a:lstStyle/>
          <a:p>
            <a:pPr algn="ctr">
              <a:lnSpc>
                <a:spcPct val="100000"/>
              </a:lnSpc>
            </a:pPr>
            <a:r>
              <a:rPr lang="en-US" sz="4000" b="1">
                <a:solidFill>
                  <a:srgbClr val="FF0000"/>
                </a:solidFill>
                <a:latin typeface="Times New Roman"/>
              </a:rPr>
              <a:t>Informational Data</a:t>
            </a:r>
            <a:endParaRPr/>
          </a:p>
        </p:txBody>
      </p:sp>
      <p:sp>
        <p:nvSpPr>
          <p:cNvPr id="327" name="TextShape 2"/>
          <p:cNvSpPr txBox="1"/>
          <p:nvPr/>
        </p:nvSpPr>
        <p:spPr>
          <a:xfrm>
            <a:off x="457200" y="1066680"/>
            <a:ext cx="8229240" cy="5059080"/>
          </a:xfrm>
          <a:prstGeom prst="rect">
            <a:avLst/>
          </a:prstGeom>
        </p:spPr>
        <p:txBody>
          <a:bodyPr/>
          <a:lstStyle/>
          <a:p>
            <a:pPr>
              <a:lnSpc>
                <a:spcPct val="100000"/>
              </a:lnSpc>
              <a:buFont typeface="Arial"/>
              <a:buChar char="•"/>
            </a:pPr>
            <a:r>
              <a:rPr lang="en-US" sz="3200">
                <a:solidFill>
                  <a:srgbClr val="000000"/>
                </a:solidFill>
                <a:latin typeface="Times New Roman"/>
              </a:rPr>
              <a:t>It is created from operational data.</a:t>
            </a:r>
            <a:endParaRPr/>
          </a:p>
          <a:p>
            <a:pPr>
              <a:lnSpc>
                <a:spcPct val="100000"/>
              </a:lnSpc>
            </a:pPr>
            <a:endParaRPr/>
          </a:p>
          <a:p>
            <a:pPr>
              <a:lnSpc>
                <a:spcPct val="100000"/>
              </a:lnSpc>
              <a:buFont typeface="Arial"/>
              <a:buChar char="•"/>
            </a:pPr>
            <a:r>
              <a:rPr lang="en-US" sz="3200">
                <a:solidFill>
                  <a:srgbClr val="000000"/>
                </a:solidFill>
                <a:latin typeface="Times New Roman"/>
              </a:rPr>
              <a:t>Informational data is typically</a:t>
            </a:r>
            <a:endParaRPr/>
          </a:p>
          <a:p>
            <a:pPr>
              <a:lnSpc>
                <a:spcPct val="100000"/>
              </a:lnSpc>
            </a:pPr>
            <a:r>
              <a:rPr lang="en-US" sz="3200">
                <a:solidFill>
                  <a:srgbClr val="000000"/>
                </a:solidFill>
                <a:latin typeface="Times New Roman"/>
              </a:rPr>
              <a:t>-summarized operational data.</a:t>
            </a:r>
            <a:endParaRPr/>
          </a:p>
          <a:p>
            <a:pPr>
              <a:lnSpc>
                <a:spcPct val="100000"/>
              </a:lnSpc>
            </a:pPr>
            <a:r>
              <a:rPr lang="en-US" sz="3200">
                <a:solidFill>
                  <a:srgbClr val="000000"/>
                </a:solidFill>
                <a:latin typeface="Times New Roman"/>
              </a:rPr>
              <a:t>-Denormalized and replicated data.</a:t>
            </a:r>
            <a:endParaRPr/>
          </a:p>
          <a:p>
            <a:pPr>
              <a:lnSpc>
                <a:spcPct val="100000"/>
              </a:lnSpc>
            </a:pPr>
            <a:r>
              <a:rPr lang="en-US" sz="3200">
                <a:solidFill>
                  <a:srgbClr val="000000"/>
                </a:solidFill>
                <a:latin typeface="Times New Roman"/>
              </a:rPr>
              <a:t>-possibly read only</a:t>
            </a:r>
            <a:endParaRPr/>
          </a:p>
          <a:p>
            <a:pPr>
              <a:lnSpc>
                <a:spcPct val="100000"/>
              </a:lnSpc>
            </a:pPr>
            <a:r>
              <a:rPr lang="en-US" sz="3200">
                <a:solidFill>
                  <a:srgbClr val="000000"/>
                </a:solidFill>
                <a:latin typeface="Times New Roman"/>
              </a:rPr>
              <a:t>-Stored on separate systems etc.</a:t>
            </a:r>
            <a:endParaRPr/>
          </a:p>
        </p:txBody>
      </p:sp>
      <p:sp>
        <p:nvSpPr>
          <p:cNvPr id="328" name="TextShape 3"/>
          <p:cNvSpPr txBox="1"/>
          <p:nvPr/>
        </p:nvSpPr>
        <p:spPr>
          <a:xfrm>
            <a:off x="0" y="0"/>
            <a:ext cx="0" cy="0"/>
          </a:xfrm>
          <a:prstGeom prst="rect">
            <a:avLst/>
          </a:prstGeom>
        </p:spPr>
        <p:txBody>
          <a:bodyPr lIns="90000" tIns="45000" rIns="90000" bIns="45000"/>
          <a:lstStyle/>
          <a:p>
            <a:pPr>
              <a:lnSpc>
                <a:spcPct val="100000"/>
              </a:lnSpc>
            </a:pPr>
            <a:fld id="{6121E151-71E1-4141-81B1-0171F1A100B1}" type="slidenum">
              <a:rPr lang="en-IN">
                <a:solidFill>
                  <a:srgbClr val="000000"/>
                </a:solidFill>
                <a:latin typeface="Calibri"/>
              </a:rPr>
              <a:pPr>
                <a:lnSpc>
                  <a:spcPct val="100000"/>
                </a:lnSpc>
              </a:pPr>
              <a:t>12</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152280" y="228600"/>
            <a:ext cx="8762760" cy="6400440"/>
          </a:xfrm>
          <a:prstGeom prst="rect">
            <a:avLst/>
          </a:prstGeom>
        </p:spPr>
        <p:txBody>
          <a:bodyPr/>
          <a:lstStyle/>
          <a:p>
            <a:pPr>
              <a:lnSpc>
                <a:spcPct val="100000"/>
              </a:lnSpc>
              <a:buFont typeface="Arial"/>
              <a:buChar char="•"/>
            </a:pPr>
            <a:r>
              <a:rPr lang="en-US" sz="2300" b="1" dirty="0">
                <a:solidFill>
                  <a:srgbClr val="FF0000"/>
                </a:solidFill>
                <a:latin typeface="Times New Roman"/>
              </a:rPr>
              <a:t>Why Data Warehouse Separated from Operational Databases?</a:t>
            </a:r>
            <a:endParaRPr sz="2300" dirty="0"/>
          </a:p>
          <a:p>
            <a:pPr>
              <a:lnSpc>
                <a:spcPct val="100000"/>
              </a:lnSpc>
              <a:buFont typeface="Arial"/>
              <a:buChar char="•"/>
            </a:pPr>
            <a:r>
              <a:rPr lang="en-US" sz="2300" dirty="0">
                <a:solidFill>
                  <a:srgbClr val="000000"/>
                </a:solidFill>
                <a:latin typeface="Times New Roman"/>
              </a:rPr>
              <a:t>The operational database is constructed for well known tasks and workload such as searching particular records, indexing </a:t>
            </a:r>
            <a:r>
              <a:rPr lang="en-US" sz="2300" dirty="0" err="1">
                <a:solidFill>
                  <a:srgbClr val="000000"/>
                </a:solidFill>
                <a:latin typeface="Times New Roman"/>
              </a:rPr>
              <a:t>etc</a:t>
            </a:r>
            <a:r>
              <a:rPr lang="en-US" sz="2300" dirty="0">
                <a:solidFill>
                  <a:srgbClr val="000000"/>
                </a:solidFill>
                <a:latin typeface="Times New Roman"/>
              </a:rPr>
              <a:t> but the data warehouse queries are often complex and it presents the general form of data.</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databases supports the concurrent processing of multiple transactions. Concurrency control and recovery mechanism are required for operational databases to ensure robustness and consistency of database.</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 query allow to read, modify operations while the OLAP query need only </a:t>
            </a:r>
            <a:r>
              <a:rPr lang="en-US" sz="2300" b="1" dirty="0">
                <a:solidFill>
                  <a:srgbClr val="000000"/>
                </a:solidFill>
                <a:latin typeface="Times New Roman"/>
              </a:rPr>
              <a:t>read only</a:t>
            </a:r>
            <a:r>
              <a:rPr lang="en-US" sz="2300" dirty="0">
                <a:solidFill>
                  <a:srgbClr val="000000"/>
                </a:solidFill>
                <a:latin typeface="Times New Roman"/>
              </a:rPr>
              <a:t> access of stored data.</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 maintain the current data on the other hand data warehouse maintain the historical data.</a:t>
            </a:r>
            <a:endParaRPr sz="2300" dirty="0"/>
          </a:p>
          <a:p>
            <a:pPr>
              <a:lnSpc>
                <a:spcPct val="100000"/>
              </a:lnSpc>
            </a:pPr>
            <a:endParaRPr sz="2300" dirty="0"/>
          </a:p>
        </p:txBody>
      </p:sp>
      <p:sp>
        <p:nvSpPr>
          <p:cNvPr id="330" name="TextShape 2"/>
          <p:cNvSpPr txBox="1"/>
          <p:nvPr/>
        </p:nvSpPr>
        <p:spPr>
          <a:xfrm>
            <a:off x="0" y="0"/>
            <a:ext cx="0" cy="0"/>
          </a:xfrm>
          <a:prstGeom prst="rect">
            <a:avLst/>
          </a:prstGeom>
        </p:spPr>
        <p:txBody>
          <a:bodyPr lIns="90000" tIns="45000" rIns="90000" bIns="45000"/>
          <a:lstStyle/>
          <a:p>
            <a:pPr>
              <a:lnSpc>
                <a:spcPct val="100000"/>
              </a:lnSpc>
            </a:pPr>
            <a:fld id="{2131E1F1-E1F1-41D1-91D1-718111613151}" type="slidenum">
              <a:rPr lang="en-IN">
                <a:solidFill>
                  <a:srgbClr val="000000"/>
                </a:solidFill>
                <a:latin typeface="Calibri"/>
              </a:rPr>
              <a:pPr>
                <a:lnSpc>
                  <a:spcPct val="100000"/>
                </a:lnSpc>
              </a:pPr>
              <a:t>13</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380880" y="380880"/>
            <a:ext cx="8381520" cy="45684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Why Separate Data Warehouse?</a:t>
            </a:r>
            <a:endParaRPr/>
          </a:p>
        </p:txBody>
      </p:sp>
      <p:sp>
        <p:nvSpPr>
          <p:cNvPr id="339" name="TextShape 2"/>
          <p:cNvSpPr txBox="1"/>
          <p:nvPr/>
        </p:nvSpPr>
        <p:spPr>
          <a:xfrm>
            <a:off x="380880" y="990720"/>
            <a:ext cx="8381520" cy="5638320"/>
          </a:xfrm>
          <a:prstGeom prst="rect">
            <a:avLst/>
          </a:prstGeom>
        </p:spPr>
        <p:txBody>
          <a:bodyPr lIns="92160" tIns="46080" rIns="92160" bIns="46080"/>
          <a:lstStyle/>
          <a:p>
            <a:pPr lvl="1">
              <a:lnSpc>
                <a:spcPct val="110000"/>
              </a:lnSpc>
              <a:buFont typeface="Wingdings" charset="2"/>
              <a:buChar char=""/>
            </a:pPr>
            <a:r>
              <a:rPr lang="en-US" sz="2100" b="1">
                <a:solidFill>
                  <a:srgbClr val="FF0000"/>
                </a:solidFill>
                <a:latin typeface="Times New Roman"/>
              </a:rPr>
              <a:t>DBMS— </a:t>
            </a:r>
            <a:r>
              <a:rPr lang="en-US" sz="2100">
                <a:solidFill>
                  <a:srgbClr val="000000"/>
                </a:solidFill>
                <a:latin typeface="Times New Roman"/>
              </a:rPr>
              <a:t>tuned for OLTP: access methods, indexing, concurrency control, recovery.</a:t>
            </a:r>
            <a:endParaRPr/>
          </a:p>
          <a:p>
            <a:endParaRPr/>
          </a:p>
          <a:p>
            <a:pPr lvl="1">
              <a:lnSpc>
                <a:spcPct val="110000"/>
              </a:lnSpc>
              <a:buFont typeface="Wingdings" charset="2"/>
              <a:buChar char=""/>
            </a:pPr>
            <a:r>
              <a:rPr lang="en-US" sz="2100" b="1">
                <a:solidFill>
                  <a:srgbClr val="FF0000"/>
                </a:solidFill>
                <a:latin typeface="Times New Roman"/>
              </a:rPr>
              <a:t>Warehouse—</a:t>
            </a:r>
            <a:r>
              <a:rPr lang="en-US" sz="2100">
                <a:solidFill>
                  <a:srgbClr val="000000"/>
                </a:solidFill>
                <a:latin typeface="Times New Roman"/>
              </a:rPr>
              <a:t>tuned for OLAP: complex OLAP queries, multidimensional view, consolidation.</a:t>
            </a:r>
            <a:endParaRPr/>
          </a:p>
          <a:p>
            <a:endParaRPr/>
          </a:p>
          <a:p>
            <a:pPr>
              <a:lnSpc>
                <a:spcPct val="110000"/>
              </a:lnSpc>
              <a:buFont typeface="Arial"/>
              <a:buChar char="•"/>
            </a:pPr>
            <a:r>
              <a:rPr lang="en-US" sz="2100">
                <a:solidFill>
                  <a:srgbClr val="000000"/>
                </a:solidFill>
                <a:latin typeface="Times New Roman"/>
              </a:rPr>
              <a:t>Different functions and different data:</a:t>
            </a:r>
            <a:endParaRPr/>
          </a:p>
          <a:p>
            <a:pPr lvl="1">
              <a:lnSpc>
                <a:spcPct val="110000"/>
              </a:lnSpc>
              <a:buFont typeface="Arial"/>
              <a:buChar char="–"/>
            </a:pPr>
            <a:r>
              <a:rPr lang="en-US" sz="2100" u="sng">
                <a:solidFill>
                  <a:srgbClr val="0000FF"/>
                </a:solidFill>
                <a:latin typeface="Times New Roman"/>
              </a:rPr>
              <a:t>missing data</a:t>
            </a:r>
            <a:r>
              <a:rPr lang="en-US" sz="2100">
                <a:solidFill>
                  <a:srgbClr val="000000"/>
                </a:solidFill>
                <a:latin typeface="Times New Roman"/>
              </a:rPr>
              <a:t>: Decision support requires historical data which operational DBs do not typically maintain</a:t>
            </a:r>
            <a:endParaRPr/>
          </a:p>
          <a:p>
            <a:pPr lvl="1">
              <a:lnSpc>
                <a:spcPct val="110000"/>
              </a:lnSpc>
              <a:buFont typeface="Arial"/>
              <a:buChar char="–"/>
            </a:pPr>
            <a:r>
              <a:rPr lang="en-US" sz="2100" u="sng">
                <a:solidFill>
                  <a:srgbClr val="0000FF"/>
                </a:solidFill>
                <a:latin typeface="Times New Roman"/>
              </a:rPr>
              <a:t>data consolidation</a:t>
            </a:r>
            <a:r>
              <a:rPr lang="en-US" sz="2100">
                <a:solidFill>
                  <a:srgbClr val="000000"/>
                </a:solidFill>
                <a:latin typeface="Times New Roman"/>
              </a:rPr>
              <a:t>:  DBs requires consolidation (aggregation, summarization) of data from heterogeneous sources</a:t>
            </a:r>
            <a:endParaRPr/>
          </a:p>
          <a:p>
            <a:pPr lvl="1">
              <a:lnSpc>
                <a:spcPct val="110000"/>
              </a:lnSpc>
              <a:buFont typeface="Arial"/>
              <a:buChar char="–"/>
            </a:pPr>
            <a:r>
              <a:rPr lang="en-US" sz="2100" u="sng">
                <a:solidFill>
                  <a:srgbClr val="0000FF"/>
                </a:solidFill>
                <a:latin typeface="Times New Roman"/>
              </a:rPr>
              <a:t>data quality</a:t>
            </a:r>
            <a:r>
              <a:rPr lang="en-US" sz="2100">
                <a:solidFill>
                  <a:srgbClr val="000000"/>
                </a:solidFill>
                <a:latin typeface="Times New Roman"/>
              </a:rPr>
              <a:t>: different sources typically use inconsistent data representations, codes and formats which have to be reconcile</a:t>
            </a:r>
            <a:endParaRPr/>
          </a:p>
        </p:txBody>
      </p:sp>
      <p:sp>
        <p:nvSpPr>
          <p:cNvPr id="340" name="TextShape 3"/>
          <p:cNvSpPr txBox="1"/>
          <p:nvPr/>
        </p:nvSpPr>
        <p:spPr>
          <a:xfrm>
            <a:off x="0" y="0"/>
            <a:ext cx="0" cy="0"/>
          </a:xfrm>
          <a:prstGeom prst="rect">
            <a:avLst/>
          </a:prstGeom>
        </p:spPr>
        <p:txBody>
          <a:bodyPr lIns="90000" tIns="45000" rIns="90000" bIns="45000"/>
          <a:lstStyle/>
          <a:p>
            <a:pPr>
              <a:lnSpc>
                <a:spcPct val="100000"/>
              </a:lnSpc>
            </a:pPr>
            <a:fld id="{B181E151-A1E1-4121-A171-5141A1519141}" type="slidenum">
              <a:rPr lang="en-IN">
                <a:solidFill>
                  <a:srgbClr val="000000"/>
                </a:solidFill>
                <a:latin typeface="Calibri"/>
              </a:rPr>
              <a:pPr>
                <a:lnSpc>
                  <a:spcPct val="100000"/>
                </a:lnSpc>
              </a:pPr>
              <a:t>14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p:spPr>
        <p:txBody>
          <a:bodyPr anchor="ctr">
            <a:spAutoFit/>
          </a:bodyPr>
          <a:lstStyle/>
          <a:p>
            <a:endParaRPr lang="en-US"/>
          </a:p>
        </p:txBody>
      </p:sp>
      <p:sp>
        <p:nvSpPr>
          <p:cNvPr id="911363" name="Rectangle 3"/>
          <p:cNvSpPr>
            <a:spLocks noChangeArrowheads="1"/>
          </p:cNvSpPr>
          <p:nvPr/>
        </p:nvSpPr>
        <p:spPr bwMode="auto">
          <a:xfrm>
            <a:off x="304800" y="457200"/>
            <a:ext cx="8534400" cy="609600"/>
          </a:xfrm>
          <a:prstGeom prst="rect">
            <a:avLst/>
          </a:prstGeom>
          <a:solidFill>
            <a:schemeClr val="bg1"/>
          </a:solidFill>
          <a:ln w="9525">
            <a:noFill/>
            <a:miter lim="800000"/>
            <a:headEnd/>
            <a:tailEnd/>
          </a:ln>
          <a:effectLst/>
        </p:spPr>
        <p:txBody>
          <a:bodyPr lIns="92075" tIns="46038" rIns="92075" bIns="46038" anchor="b"/>
          <a:lstStyle/>
          <a:p>
            <a:pPr eaLnBrk="0" hangingPunct="0">
              <a:defRPr/>
            </a:pPr>
            <a:r>
              <a:rPr lang="en-US" sz="3200" b="1" dirty="0">
                <a:solidFill>
                  <a:srgbClr val="FF0000"/>
                </a:solidFill>
                <a:effectLst>
                  <a:outerShdw blurRad="38100" dist="38100" dir="2700000" algn="tl">
                    <a:srgbClr val="C0C0C0"/>
                  </a:outerShdw>
                </a:effectLst>
                <a:latin typeface="Times New Roman" pitchFamily="18" charset="0"/>
              </a:rPr>
              <a:t>Data Warehouse: A Multi-Tiered Architecture</a:t>
            </a:r>
            <a:endParaRPr lang="en-US" sz="4000" dirty="0">
              <a:solidFill>
                <a:srgbClr val="FF0000"/>
              </a:solidFill>
              <a:latin typeface="Times New Roman" pitchFamily="18" charset="0"/>
            </a:endParaRPr>
          </a:p>
        </p:txBody>
      </p:sp>
      <p:sp>
        <p:nvSpPr>
          <p:cNvPr id="26628" name="Rectangle 4"/>
          <p:cNvSpPr>
            <a:spLocks noChangeArrowheads="1"/>
          </p:cNvSpPr>
          <p:nvPr/>
        </p:nvSpPr>
        <p:spPr bwMode="auto">
          <a:xfrm>
            <a:off x="1295400" y="838200"/>
            <a:ext cx="6705600" cy="3886200"/>
          </a:xfrm>
          <a:prstGeom prst="rect">
            <a:avLst/>
          </a:prstGeom>
          <a:noFill/>
          <a:ln w="9525">
            <a:noFill/>
            <a:miter lim="800000"/>
            <a:headEnd/>
            <a:tailEnd/>
          </a:ln>
        </p:spPr>
        <p:txBody>
          <a:bodyPr wrap="none" anchor="ctr"/>
          <a:lstStyle/>
          <a:p>
            <a:endParaRPr lang="en-US"/>
          </a:p>
        </p:txBody>
      </p:sp>
      <p:sp>
        <p:nvSpPr>
          <p:cNvPr id="26629" name="Rectangle 5"/>
          <p:cNvSpPr>
            <a:spLocks noChangeArrowheads="1"/>
          </p:cNvSpPr>
          <p:nvPr/>
        </p:nvSpPr>
        <p:spPr bwMode="auto">
          <a:xfrm>
            <a:off x="3352800" y="3429000"/>
            <a:ext cx="1554163" cy="822325"/>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Data</a:t>
            </a:r>
          </a:p>
          <a:p>
            <a:pPr algn="ctr" eaLnBrk="0" hangingPunct="0"/>
            <a:r>
              <a:rPr lang="en-US" sz="2400">
                <a:latin typeface="Times New Roman" pitchFamily="18" charset="0"/>
              </a:rPr>
              <a:t>Warehouse</a:t>
            </a:r>
          </a:p>
        </p:txBody>
      </p:sp>
      <p:sp>
        <p:nvSpPr>
          <p:cNvPr id="26630" name="Oval 6"/>
          <p:cNvSpPr>
            <a:spLocks noChangeArrowheads="1"/>
          </p:cNvSpPr>
          <p:nvPr/>
        </p:nvSpPr>
        <p:spPr bwMode="auto">
          <a:xfrm>
            <a:off x="6781800" y="2057400"/>
            <a:ext cx="1968500" cy="3568700"/>
          </a:xfrm>
          <a:prstGeom prst="ellipse">
            <a:avLst/>
          </a:prstGeom>
          <a:noFill/>
          <a:ln w="12700">
            <a:solidFill>
              <a:schemeClr val="tx1"/>
            </a:solidFill>
            <a:round/>
            <a:headEnd/>
            <a:tailEnd/>
          </a:ln>
        </p:spPr>
        <p:txBody>
          <a:bodyPr wrap="none" anchor="ctr"/>
          <a:lstStyle/>
          <a:p>
            <a:endParaRPr lang="en-US"/>
          </a:p>
        </p:txBody>
      </p:sp>
      <p:sp>
        <p:nvSpPr>
          <p:cNvPr id="26631"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p:spPr>
        <p:txBody>
          <a:bodyPr wrap="none" anchor="ctr"/>
          <a:lstStyle/>
          <a:p>
            <a:endParaRPr lang="en-US"/>
          </a:p>
        </p:txBody>
      </p:sp>
      <p:grpSp>
        <p:nvGrpSpPr>
          <p:cNvPr id="2" name="Group 8"/>
          <p:cNvGrpSpPr>
            <a:grpSpLocks/>
          </p:cNvGrpSpPr>
          <p:nvPr/>
        </p:nvGrpSpPr>
        <p:grpSpPr bwMode="auto">
          <a:xfrm>
            <a:off x="1905000" y="2667000"/>
            <a:ext cx="1228725" cy="2197100"/>
            <a:chOff x="1238" y="1876"/>
            <a:chExt cx="774" cy="1384"/>
          </a:xfrm>
        </p:grpSpPr>
        <p:sp>
          <p:nvSpPr>
            <p:cNvPr id="26676"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p:spPr>
          <p:txBody>
            <a:bodyPr wrap="none" anchor="ctr"/>
            <a:lstStyle/>
            <a:p>
              <a:endParaRPr lang="en-US"/>
            </a:p>
          </p:txBody>
        </p:sp>
        <p:sp>
          <p:nvSpPr>
            <p:cNvPr id="26677" name="Rectangle 10"/>
            <p:cNvSpPr>
              <a:spLocks noChangeArrowheads="1"/>
            </p:cNvSpPr>
            <p:nvPr/>
          </p:nvSpPr>
          <p:spPr bwMode="auto">
            <a:xfrm>
              <a:off x="1238" y="2193"/>
              <a:ext cx="724" cy="750"/>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Extract</a:t>
              </a:r>
            </a:p>
            <a:p>
              <a:pPr eaLnBrk="0" hangingPunct="0"/>
              <a:r>
                <a:rPr lang="en-US" sz="1800">
                  <a:latin typeface="Times New Roman" pitchFamily="18" charset="0"/>
                </a:rPr>
                <a:t>Transform</a:t>
              </a:r>
            </a:p>
            <a:p>
              <a:pPr eaLnBrk="0" hangingPunct="0"/>
              <a:r>
                <a:rPr lang="en-US" sz="1800">
                  <a:latin typeface="Times New Roman" pitchFamily="18" charset="0"/>
                </a:rPr>
                <a:t>Load</a:t>
              </a:r>
            </a:p>
            <a:p>
              <a:pPr eaLnBrk="0" hangingPunct="0"/>
              <a:r>
                <a:rPr lang="en-US" sz="1800">
                  <a:latin typeface="Times New Roman" pitchFamily="18" charset="0"/>
                </a:rPr>
                <a:t>Refresh</a:t>
              </a:r>
            </a:p>
          </p:txBody>
        </p:sp>
      </p:grpSp>
      <p:sp>
        <p:nvSpPr>
          <p:cNvPr id="26633" name="Rectangle 11"/>
          <p:cNvSpPr>
            <a:spLocks noChangeArrowheads="1"/>
          </p:cNvSpPr>
          <p:nvPr/>
        </p:nvSpPr>
        <p:spPr bwMode="auto">
          <a:xfrm>
            <a:off x="4953000" y="6172200"/>
            <a:ext cx="1905000" cy="365125"/>
          </a:xfrm>
          <a:prstGeom prst="rect">
            <a:avLst/>
          </a:prstGeom>
          <a:noFill/>
          <a:ln w="9525">
            <a:noFill/>
            <a:miter lim="800000"/>
            <a:headEnd/>
            <a:tailEnd/>
          </a:ln>
        </p:spPr>
        <p:txBody>
          <a:bodyPr lIns="0" tIns="0" rIns="0" bIns="0">
            <a:spAutoFit/>
          </a:bodyPr>
          <a:lstStyle/>
          <a:p>
            <a:pPr algn="ctr" eaLnBrk="0" hangingPunct="0"/>
            <a:r>
              <a:rPr lang="en-US" sz="2400">
                <a:latin typeface="Times New Roman" pitchFamily="18" charset="0"/>
              </a:rPr>
              <a:t>OLAP Engine</a:t>
            </a:r>
          </a:p>
        </p:txBody>
      </p:sp>
      <p:sp>
        <p:nvSpPr>
          <p:cNvPr id="26634" name="Rectangle 12"/>
          <p:cNvSpPr>
            <a:spLocks noChangeArrowheads="1"/>
          </p:cNvSpPr>
          <p:nvPr/>
        </p:nvSpPr>
        <p:spPr bwMode="auto">
          <a:xfrm>
            <a:off x="7086600" y="2743200"/>
            <a:ext cx="1712913" cy="1570038"/>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Analysis</a:t>
            </a:r>
          </a:p>
          <a:p>
            <a:pPr eaLnBrk="0" hangingPunct="0"/>
            <a:r>
              <a:rPr lang="en-US" sz="2400">
                <a:latin typeface="Times New Roman" pitchFamily="18" charset="0"/>
              </a:rPr>
              <a:t>Query/</a:t>
            </a:r>
          </a:p>
          <a:p>
            <a:pPr eaLnBrk="0" hangingPunct="0"/>
            <a:r>
              <a:rPr lang="en-US" sz="2400">
                <a:latin typeface="Times New Roman" pitchFamily="18" charset="0"/>
              </a:rPr>
              <a:t>Reports</a:t>
            </a:r>
          </a:p>
          <a:p>
            <a:pPr eaLnBrk="0" hangingPunct="0"/>
            <a:r>
              <a:rPr lang="en-US" sz="2400">
                <a:latin typeface="Times New Roman" pitchFamily="18" charset="0"/>
              </a:rPr>
              <a:t>Data mining</a:t>
            </a:r>
          </a:p>
        </p:txBody>
      </p:sp>
      <p:sp>
        <p:nvSpPr>
          <p:cNvPr id="26635"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p>
            <a:pPr algn="ctr" eaLnBrk="0" hangingPunct="0"/>
            <a:r>
              <a:rPr lang="en-US" sz="2000">
                <a:latin typeface="Times New Roman" pitchFamily="18" charset="0"/>
              </a:rPr>
              <a:t>Monitor</a:t>
            </a:r>
          </a:p>
          <a:p>
            <a:pPr algn="ctr" eaLnBrk="0" hangingPunct="0"/>
            <a:r>
              <a:rPr lang="en-US" sz="2000">
                <a:latin typeface="Times New Roman" pitchFamily="18" charset="0"/>
              </a:rPr>
              <a:t>&amp;</a:t>
            </a:r>
          </a:p>
          <a:p>
            <a:pPr algn="ctr" eaLnBrk="0" hangingPunct="0"/>
            <a:r>
              <a:rPr lang="en-US" sz="2000">
                <a:latin typeface="Times New Roman" pitchFamily="18" charset="0"/>
              </a:rPr>
              <a:t>Integrator</a:t>
            </a:r>
            <a:endParaRPr lang="en-US" sz="2400">
              <a:latin typeface="Times New Roman" pitchFamily="18" charset="0"/>
            </a:endParaRPr>
          </a:p>
        </p:txBody>
      </p:sp>
      <p:grpSp>
        <p:nvGrpSpPr>
          <p:cNvPr id="3" name="Group 14"/>
          <p:cNvGrpSpPr>
            <a:grpSpLocks/>
          </p:cNvGrpSpPr>
          <p:nvPr/>
        </p:nvGrpSpPr>
        <p:grpSpPr bwMode="auto">
          <a:xfrm>
            <a:off x="2209800" y="1676400"/>
            <a:ext cx="931863" cy="914400"/>
            <a:chOff x="288" y="1012"/>
            <a:chExt cx="769" cy="664"/>
          </a:xfrm>
        </p:grpSpPr>
        <p:sp>
          <p:nvSpPr>
            <p:cNvPr id="26673"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74"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en-US"/>
            </a:p>
          </p:txBody>
        </p:sp>
        <p:sp>
          <p:nvSpPr>
            <p:cNvPr id="26675"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p>
              <a:endParaRPr lang="en-US"/>
            </a:p>
          </p:txBody>
        </p:sp>
      </p:grpSp>
      <p:sp>
        <p:nvSpPr>
          <p:cNvPr id="26637" name="Rectangle 18"/>
          <p:cNvSpPr>
            <a:spLocks noChangeArrowheads="1"/>
          </p:cNvSpPr>
          <p:nvPr/>
        </p:nvSpPr>
        <p:spPr bwMode="auto">
          <a:xfrm>
            <a:off x="2286000" y="2057400"/>
            <a:ext cx="850900" cy="274638"/>
          </a:xfrm>
          <a:prstGeom prst="rect">
            <a:avLst/>
          </a:prstGeom>
          <a:noFill/>
          <a:ln w="9525">
            <a:noFill/>
            <a:miter lim="800000"/>
            <a:headEnd/>
            <a:tailEnd/>
          </a:ln>
        </p:spPr>
        <p:txBody>
          <a:bodyPr wrap="none" lIns="0" tIns="0" rIns="0" bIns="0">
            <a:spAutoFit/>
          </a:bodyPr>
          <a:lstStyle/>
          <a:p>
            <a:pPr eaLnBrk="0" hangingPunct="0"/>
            <a:r>
              <a:rPr lang="en-US" sz="1800">
                <a:latin typeface="Times New Roman" pitchFamily="18" charset="0"/>
              </a:rPr>
              <a:t>Metadata</a:t>
            </a:r>
            <a:endParaRPr lang="en-US" sz="2400">
              <a:latin typeface="Times New Roman" pitchFamily="18" charset="0"/>
            </a:endParaRPr>
          </a:p>
        </p:txBody>
      </p:sp>
      <p:sp>
        <p:nvSpPr>
          <p:cNvPr id="26638"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p:spPr>
        <p:txBody>
          <a:bodyPr wrap="none" anchor="ctr"/>
          <a:lstStyle/>
          <a:p>
            <a:endParaRPr lang="en-US"/>
          </a:p>
        </p:txBody>
      </p:sp>
      <p:sp>
        <p:nvSpPr>
          <p:cNvPr id="26639" name="Rectangle 20"/>
          <p:cNvSpPr>
            <a:spLocks noChangeArrowheads="1"/>
          </p:cNvSpPr>
          <p:nvPr/>
        </p:nvSpPr>
        <p:spPr bwMode="auto">
          <a:xfrm>
            <a:off x="180975" y="6096000"/>
            <a:ext cx="1800225"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Data Sources</a:t>
            </a:r>
          </a:p>
        </p:txBody>
      </p:sp>
      <p:sp>
        <p:nvSpPr>
          <p:cNvPr id="26640" name="Rectangle 21"/>
          <p:cNvSpPr>
            <a:spLocks noChangeArrowheads="1"/>
          </p:cNvSpPr>
          <p:nvPr/>
        </p:nvSpPr>
        <p:spPr bwMode="auto">
          <a:xfrm>
            <a:off x="6934200" y="6172200"/>
            <a:ext cx="2022475"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Front-End Tools</a:t>
            </a:r>
          </a:p>
        </p:txBody>
      </p:sp>
      <p:sp>
        <p:nvSpPr>
          <p:cNvPr id="26641" name="Rectangle 22"/>
          <p:cNvSpPr>
            <a:spLocks noChangeArrowheads="1"/>
          </p:cNvSpPr>
          <p:nvPr/>
        </p:nvSpPr>
        <p:spPr bwMode="auto">
          <a:xfrm>
            <a:off x="5470525" y="3336925"/>
            <a:ext cx="877888"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Serve</a:t>
            </a:r>
          </a:p>
        </p:txBody>
      </p:sp>
      <p:sp>
        <p:nvSpPr>
          <p:cNvPr id="26642"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6643"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6644"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5"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6"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7" name="Rectangle 28"/>
          <p:cNvSpPr>
            <a:spLocks noChangeArrowheads="1"/>
          </p:cNvSpPr>
          <p:nvPr/>
        </p:nvSpPr>
        <p:spPr bwMode="auto">
          <a:xfrm>
            <a:off x="3657600" y="5562600"/>
            <a:ext cx="1022350" cy="274638"/>
          </a:xfrm>
          <a:prstGeom prst="rect">
            <a:avLst/>
          </a:prstGeom>
          <a:noFill/>
          <a:ln w="9525">
            <a:noFill/>
            <a:miter lim="800000"/>
            <a:headEnd/>
            <a:tailEnd/>
          </a:ln>
        </p:spPr>
        <p:txBody>
          <a:bodyPr wrap="none" lIns="0" tIns="0" rIns="0" bIns="0">
            <a:spAutoFit/>
          </a:bodyPr>
          <a:lstStyle/>
          <a:p>
            <a:pPr algn="ctr" eaLnBrk="0" hangingPunct="0"/>
            <a:r>
              <a:rPr lang="en-US" sz="1800">
                <a:latin typeface="Times New Roman" pitchFamily="18" charset="0"/>
              </a:rPr>
              <a:t>Data Marts</a:t>
            </a:r>
            <a:endParaRPr lang="en-US" sz="2400">
              <a:latin typeface="Times New Roman" pitchFamily="18" charset="0"/>
            </a:endParaRPr>
          </a:p>
        </p:txBody>
      </p:sp>
      <p:sp>
        <p:nvSpPr>
          <p:cNvPr id="26648"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6649"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6650" name="AutoShape 31"/>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26651"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26652"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grpSp>
        <p:nvGrpSpPr>
          <p:cNvPr id="4" name="Group 34"/>
          <p:cNvGrpSpPr>
            <a:grpSpLocks/>
          </p:cNvGrpSpPr>
          <p:nvPr/>
        </p:nvGrpSpPr>
        <p:grpSpPr bwMode="auto">
          <a:xfrm>
            <a:off x="228600" y="1524000"/>
            <a:ext cx="1590675" cy="3879850"/>
            <a:chOff x="148" y="1440"/>
            <a:chExt cx="1002" cy="2444"/>
          </a:xfrm>
        </p:grpSpPr>
        <p:sp>
          <p:nvSpPr>
            <p:cNvPr id="26665"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66" name="Oval 36"/>
            <p:cNvSpPr>
              <a:spLocks noChangeArrowheads="1"/>
            </p:cNvSpPr>
            <p:nvPr/>
          </p:nvSpPr>
          <p:spPr bwMode="auto">
            <a:xfrm>
              <a:off x="148" y="1440"/>
              <a:ext cx="1000" cy="2444"/>
            </a:xfrm>
            <a:prstGeom prst="ellipse">
              <a:avLst/>
            </a:prstGeom>
            <a:noFill/>
            <a:ln w="12700">
              <a:solidFill>
                <a:schemeClr val="tx1"/>
              </a:solidFill>
              <a:round/>
              <a:headEnd/>
              <a:tailEnd/>
            </a:ln>
          </p:spPr>
          <p:txBody>
            <a:bodyPr wrap="none" anchor="ctr"/>
            <a:lstStyle/>
            <a:p>
              <a:endParaRPr lang="en-US"/>
            </a:p>
          </p:txBody>
        </p:sp>
        <p:sp>
          <p:nvSpPr>
            <p:cNvPr id="26667"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68" name="Rectangle 38"/>
            <p:cNvSpPr>
              <a:spLocks noChangeArrowheads="1"/>
            </p:cNvSpPr>
            <p:nvPr/>
          </p:nvSpPr>
          <p:spPr bwMode="auto">
            <a:xfrm>
              <a:off x="240" y="2448"/>
              <a:ext cx="910" cy="442"/>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Operational </a:t>
              </a:r>
            </a:p>
            <a:p>
              <a:pPr eaLnBrk="0" hangingPunct="0"/>
              <a:r>
                <a:rPr lang="en-US" sz="2000">
                  <a:latin typeface="Times New Roman" pitchFamily="18" charset="0"/>
                </a:rPr>
                <a:t>DBs</a:t>
              </a:r>
            </a:p>
          </p:txBody>
        </p:sp>
        <p:sp>
          <p:nvSpPr>
            <p:cNvPr id="26669" name="Rectangle 39"/>
            <p:cNvSpPr>
              <a:spLocks noChangeArrowheads="1"/>
            </p:cNvSpPr>
            <p:nvPr/>
          </p:nvSpPr>
          <p:spPr bwMode="auto">
            <a:xfrm>
              <a:off x="288" y="1776"/>
              <a:ext cx="692" cy="442"/>
            </a:xfrm>
            <a:prstGeom prst="rect">
              <a:avLst/>
            </a:prstGeom>
            <a:noFill/>
            <a:ln w="9525">
              <a:noFill/>
              <a:miter lim="800000"/>
              <a:headEnd/>
              <a:tailEnd/>
            </a:ln>
          </p:spPr>
          <p:txBody>
            <a:bodyPr lIns="92075" tIns="46038" rIns="92075" bIns="46038">
              <a:spAutoFit/>
            </a:bodyPr>
            <a:lstStyle/>
            <a:p>
              <a:pPr eaLnBrk="0" hangingPunct="0"/>
              <a:r>
                <a:rPr lang="en-US" sz="2000">
                  <a:latin typeface="Times New Roman" pitchFamily="18" charset="0"/>
                </a:rPr>
                <a:t>Other</a:t>
              </a:r>
            </a:p>
            <a:p>
              <a:pPr eaLnBrk="0" hangingPunct="0"/>
              <a:r>
                <a:rPr lang="en-US" sz="2000">
                  <a:latin typeface="Times New Roman" pitchFamily="18" charset="0"/>
                </a:rPr>
                <a:t>sources</a:t>
              </a:r>
            </a:p>
          </p:txBody>
        </p:sp>
        <p:sp>
          <p:nvSpPr>
            <p:cNvPr id="26670"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26671"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26672"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grpSp>
      <p:sp>
        <p:nvSpPr>
          <p:cNvPr id="26654"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p:spPr>
        <p:txBody>
          <a:bodyPr wrap="none" anchor="ctr"/>
          <a:lstStyle/>
          <a:p>
            <a:endParaRPr lang="en-US"/>
          </a:p>
        </p:txBody>
      </p:sp>
      <p:sp>
        <p:nvSpPr>
          <p:cNvPr id="26655"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26656"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26657" name="Text Box 46"/>
          <p:cNvSpPr txBox="1">
            <a:spLocks noChangeArrowheads="1"/>
          </p:cNvSpPr>
          <p:nvPr/>
        </p:nvSpPr>
        <p:spPr bwMode="auto">
          <a:xfrm>
            <a:off x="2838450" y="6172200"/>
            <a:ext cx="1581150"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Data Storage</a:t>
            </a:r>
          </a:p>
        </p:txBody>
      </p:sp>
      <p:sp>
        <p:nvSpPr>
          <p:cNvPr id="26658"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p:spPr>
        <p:txBody>
          <a:bodyPr wrap="none" anchor="ctr"/>
          <a:lstStyle/>
          <a:p>
            <a:endParaRPr lang="en-US"/>
          </a:p>
        </p:txBody>
      </p:sp>
      <p:sp>
        <p:nvSpPr>
          <p:cNvPr id="26659"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p:spPr>
        <p:txBody>
          <a:bodyPr wrap="none" anchor="ctr"/>
          <a:lstStyle/>
          <a:p>
            <a:endParaRPr lang="en-US"/>
          </a:p>
        </p:txBody>
      </p:sp>
      <p:sp>
        <p:nvSpPr>
          <p:cNvPr id="26660"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p:spPr>
        <p:txBody>
          <a:bodyPr wrap="none" anchor="ctr"/>
          <a:lstStyle/>
          <a:p>
            <a:endParaRPr lang="en-US"/>
          </a:p>
        </p:txBody>
      </p:sp>
      <p:sp>
        <p:nvSpPr>
          <p:cNvPr id="26661"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p:spPr>
        <p:txBody>
          <a:bodyPr wrap="none" anchor="ctr"/>
          <a:lstStyle/>
          <a:p>
            <a:endParaRPr lang="en-US"/>
          </a:p>
        </p:txBody>
      </p:sp>
      <p:sp>
        <p:nvSpPr>
          <p:cNvPr id="26662" name="Rectangle 51"/>
          <p:cNvSpPr>
            <a:spLocks noChangeArrowheads="1"/>
          </p:cNvSpPr>
          <p:nvPr/>
        </p:nvSpPr>
        <p:spPr bwMode="auto">
          <a:xfrm>
            <a:off x="5334000" y="1905000"/>
            <a:ext cx="1524000" cy="304800"/>
          </a:xfrm>
          <a:prstGeom prst="rect">
            <a:avLst/>
          </a:prstGeom>
          <a:noFill/>
          <a:ln w="9525">
            <a:noFill/>
            <a:miter lim="800000"/>
            <a:headEnd/>
            <a:tailEnd/>
          </a:ln>
        </p:spPr>
        <p:txBody>
          <a:bodyPr lIns="0" tIns="0" rIns="0" bIns="0">
            <a:spAutoFit/>
          </a:bodyPr>
          <a:lstStyle/>
          <a:p>
            <a:pPr algn="ctr" eaLnBrk="0" hangingPunct="0"/>
            <a:r>
              <a:rPr lang="en-US" sz="2000">
                <a:latin typeface="Times New Roman" pitchFamily="18" charset="0"/>
              </a:rPr>
              <a:t>OLAP Server</a:t>
            </a:r>
            <a:endParaRPr lang="en-US" sz="2400">
              <a:latin typeface="Times New Roman" pitchFamily="18" charset="0"/>
            </a:endParaRPr>
          </a:p>
        </p:txBody>
      </p:sp>
      <p:sp>
        <p:nvSpPr>
          <p:cNvPr id="26663"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p:spPr>
        <p:txBody>
          <a:bodyPr wrap="none" anchor="ctr"/>
          <a:lstStyle/>
          <a:p>
            <a:endParaRPr lang="en-US"/>
          </a:p>
        </p:txBody>
      </p:sp>
      <p:sp>
        <p:nvSpPr>
          <p:cNvPr id="53" name="Slide Number Placeholder 52"/>
          <p:cNvSpPr>
            <a:spLocks noGrp="1"/>
          </p:cNvSpPr>
          <p:nvPr>
            <p:ph type="sldNum" sz="quarter" idx="4294967295"/>
          </p:nvPr>
        </p:nvSpPr>
        <p:spPr>
          <a:xfrm>
            <a:off x="6553200" y="6356350"/>
            <a:ext cx="2133600" cy="365125"/>
          </a:xfrm>
          <a:prstGeom prst="rect">
            <a:avLst/>
          </a:prstGeom>
        </p:spPr>
        <p:txBody>
          <a:bodyPr/>
          <a:lstStyle/>
          <a:p>
            <a:pPr>
              <a:defRPr/>
            </a:pPr>
            <a:fld id="{3F977077-20F4-4444-B653-F55ECB93EB03}" type="slidenum">
              <a:rPr lang="en-US" smtClean="0"/>
              <a:pPr>
                <a:defRPr/>
              </a:pPr>
              <a:t>15</a:t>
            </a:fld>
            <a:endParaRPr lang="en-US"/>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5" name="Rectangle 5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457200" y="304920"/>
            <a:ext cx="8457840" cy="380520"/>
          </a:xfrm>
          <a:prstGeom prst="rect">
            <a:avLst/>
          </a:prstGeom>
        </p:spPr>
        <p:txBody>
          <a:bodyPr anchor="ctr"/>
          <a:lstStyle/>
          <a:p>
            <a:pPr algn="ctr">
              <a:lnSpc>
                <a:spcPct val="100000"/>
              </a:lnSpc>
            </a:pPr>
            <a:r>
              <a:rPr lang="en-US" sz="3200" b="1">
                <a:solidFill>
                  <a:srgbClr val="FF0000"/>
                </a:solidFill>
                <a:latin typeface="Times New Roman"/>
              </a:rPr>
              <a:t>Data Warehouse Back-End Tools and Utilities</a:t>
            </a:r>
            <a:endParaRPr/>
          </a:p>
        </p:txBody>
      </p:sp>
      <p:sp>
        <p:nvSpPr>
          <p:cNvPr id="391" name="TextShape 2"/>
          <p:cNvSpPr txBox="1"/>
          <p:nvPr/>
        </p:nvSpPr>
        <p:spPr>
          <a:xfrm>
            <a:off x="304920" y="990720"/>
            <a:ext cx="8534160" cy="5486040"/>
          </a:xfrm>
          <a:prstGeom prst="rect">
            <a:avLst/>
          </a:prstGeom>
        </p:spPr>
        <p:txBody>
          <a:bodyPr/>
          <a:lstStyle/>
          <a:p>
            <a:pPr>
              <a:lnSpc>
                <a:spcPct val="90000"/>
              </a:lnSpc>
              <a:buFont typeface="Arial"/>
              <a:buChar char="•"/>
            </a:pPr>
            <a:r>
              <a:rPr lang="en-US" sz="2500" b="1">
                <a:solidFill>
                  <a:srgbClr val="0000FF"/>
                </a:solidFill>
                <a:latin typeface="Times New Roman"/>
              </a:rPr>
              <a:t>Data extraction</a:t>
            </a:r>
            <a:endParaRPr/>
          </a:p>
          <a:p>
            <a:pPr lvl="1">
              <a:lnSpc>
                <a:spcPct val="90000"/>
              </a:lnSpc>
              <a:buFont typeface="Arial"/>
              <a:buChar char="–"/>
            </a:pPr>
            <a:r>
              <a:rPr lang="en-US" sz="2500">
                <a:solidFill>
                  <a:srgbClr val="000000"/>
                </a:solidFill>
                <a:latin typeface="Times New Roman"/>
              </a:rPr>
              <a:t>get data from multiple, heterogeneous, and external sources</a:t>
            </a:r>
            <a:endParaRPr/>
          </a:p>
          <a:p>
            <a:pPr>
              <a:lnSpc>
                <a:spcPct val="90000"/>
              </a:lnSpc>
              <a:buFont typeface="Arial"/>
              <a:buChar char="•"/>
            </a:pPr>
            <a:r>
              <a:rPr lang="en-US" sz="2500" b="1">
                <a:solidFill>
                  <a:srgbClr val="0000FF"/>
                </a:solidFill>
                <a:latin typeface="Times New Roman"/>
              </a:rPr>
              <a:t>Data cleaning</a:t>
            </a:r>
            <a:endParaRPr/>
          </a:p>
          <a:p>
            <a:pPr lvl="1">
              <a:lnSpc>
                <a:spcPct val="90000"/>
              </a:lnSpc>
              <a:buFont typeface="Arial"/>
              <a:buChar char="–"/>
            </a:pPr>
            <a:r>
              <a:rPr lang="en-US" sz="2500">
                <a:solidFill>
                  <a:srgbClr val="000000"/>
                </a:solidFill>
                <a:latin typeface="Times New Roman"/>
              </a:rPr>
              <a:t>detect errors in the data and rectify them when possible</a:t>
            </a:r>
            <a:endParaRPr/>
          </a:p>
          <a:p>
            <a:pPr>
              <a:lnSpc>
                <a:spcPct val="90000"/>
              </a:lnSpc>
              <a:buFont typeface="Arial"/>
              <a:buChar char="•"/>
            </a:pPr>
            <a:r>
              <a:rPr lang="en-US" sz="2500" b="1">
                <a:solidFill>
                  <a:srgbClr val="0000FF"/>
                </a:solidFill>
                <a:latin typeface="Times New Roman"/>
              </a:rPr>
              <a:t>Data transformation</a:t>
            </a:r>
            <a:endParaRPr/>
          </a:p>
          <a:p>
            <a:pPr lvl="1">
              <a:lnSpc>
                <a:spcPct val="90000"/>
              </a:lnSpc>
              <a:buFont typeface="Arial"/>
              <a:buChar char="–"/>
            </a:pPr>
            <a:r>
              <a:rPr lang="en-US" sz="2500">
                <a:solidFill>
                  <a:srgbClr val="000000"/>
                </a:solidFill>
                <a:latin typeface="Times New Roman"/>
              </a:rPr>
              <a:t>convert data from host format to warehouse format</a:t>
            </a:r>
            <a:endParaRPr/>
          </a:p>
          <a:p>
            <a:pPr>
              <a:lnSpc>
                <a:spcPct val="90000"/>
              </a:lnSpc>
              <a:buFont typeface="Arial"/>
              <a:buChar char="•"/>
            </a:pPr>
            <a:r>
              <a:rPr lang="en-US" sz="2500" b="1">
                <a:solidFill>
                  <a:srgbClr val="0000FF"/>
                </a:solidFill>
                <a:latin typeface="Times New Roman"/>
              </a:rPr>
              <a:t>Load</a:t>
            </a:r>
            <a:endParaRPr/>
          </a:p>
          <a:p>
            <a:pPr lvl="1">
              <a:lnSpc>
                <a:spcPct val="90000"/>
              </a:lnSpc>
              <a:buFont typeface="Arial"/>
              <a:buChar char="–"/>
            </a:pPr>
            <a:r>
              <a:rPr lang="en-US" sz="2500">
                <a:solidFill>
                  <a:srgbClr val="000000"/>
                </a:solidFill>
                <a:latin typeface="Times New Roman"/>
              </a:rPr>
              <a:t>sort, summarize, consolidate, compute views, check integrity, build and partitions</a:t>
            </a:r>
            <a:endParaRPr/>
          </a:p>
          <a:p>
            <a:pPr>
              <a:lnSpc>
                <a:spcPct val="90000"/>
              </a:lnSpc>
              <a:buFont typeface="Arial"/>
              <a:buChar char="•"/>
            </a:pPr>
            <a:r>
              <a:rPr lang="en-US" sz="2500" b="1">
                <a:solidFill>
                  <a:srgbClr val="0000FF"/>
                </a:solidFill>
                <a:latin typeface="Times New Roman"/>
              </a:rPr>
              <a:t>Refresh</a:t>
            </a:r>
            <a:endParaRPr/>
          </a:p>
          <a:p>
            <a:pPr lvl="1">
              <a:lnSpc>
                <a:spcPct val="90000"/>
              </a:lnSpc>
              <a:buFont typeface="Arial"/>
              <a:buChar char="–"/>
            </a:pPr>
            <a:r>
              <a:rPr lang="en-US" sz="2500">
                <a:solidFill>
                  <a:srgbClr val="000000"/>
                </a:solidFill>
                <a:latin typeface="Times New Roman"/>
              </a:rPr>
              <a:t>propagate (transmit) the updates from the data sources to the warehouse</a:t>
            </a:r>
            <a:endParaRPr/>
          </a:p>
        </p:txBody>
      </p:sp>
      <p:sp>
        <p:nvSpPr>
          <p:cNvPr id="392" name="TextShape 3"/>
          <p:cNvSpPr txBox="1"/>
          <p:nvPr/>
        </p:nvSpPr>
        <p:spPr>
          <a:xfrm>
            <a:off x="0" y="0"/>
            <a:ext cx="0" cy="0"/>
          </a:xfrm>
          <a:prstGeom prst="rect">
            <a:avLst/>
          </a:prstGeom>
        </p:spPr>
        <p:txBody>
          <a:bodyPr lIns="90000" tIns="45000" rIns="90000" bIns="45000"/>
          <a:lstStyle/>
          <a:p>
            <a:pPr>
              <a:lnSpc>
                <a:spcPct val="100000"/>
              </a:lnSpc>
            </a:pPr>
            <a:fld id="{C1814191-21F1-4131-B181-4151C1E10161}" type="slidenum">
              <a:rPr lang="en-IN">
                <a:solidFill>
                  <a:srgbClr val="000000"/>
                </a:solidFill>
                <a:latin typeface="Calibri"/>
              </a:rPr>
              <a:pPr>
                <a:lnSpc>
                  <a:spcPct val="100000"/>
                </a:lnSpc>
              </a:pPr>
              <a:t>16</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57200" y="274680"/>
            <a:ext cx="8229240" cy="563040"/>
          </a:xfrm>
          <a:prstGeom prst="rect">
            <a:avLst/>
          </a:prstGeom>
        </p:spPr>
        <p:txBody>
          <a:bodyPr anchor="ctr"/>
          <a:lstStyle/>
          <a:p>
            <a:pPr algn="ctr">
              <a:lnSpc>
                <a:spcPct val="100000"/>
              </a:lnSpc>
            </a:pPr>
            <a:r>
              <a:rPr lang="en-US" sz="4500" b="1">
                <a:solidFill>
                  <a:srgbClr val="FF0000"/>
                </a:solidFill>
                <a:latin typeface="Times New Roman"/>
              </a:rPr>
              <a:t>Three-Tier Architecture</a:t>
            </a:r>
            <a:endParaRPr/>
          </a:p>
        </p:txBody>
      </p:sp>
      <p:sp>
        <p:nvSpPr>
          <p:cNvPr id="394" name="TextShape 2"/>
          <p:cNvSpPr txBox="1"/>
          <p:nvPr/>
        </p:nvSpPr>
        <p:spPr>
          <a:xfrm>
            <a:off x="228600" y="990720"/>
            <a:ext cx="8686440" cy="5638320"/>
          </a:xfrm>
          <a:prstGeom prst="rect">
            <a:avLst/>
          </a:prstGeom>
        </p:spPr>
        <p:txBody>
          <a:bodyPr/>
          <a:lstStyle/>
          <a:p>
            <a:pPr>
              <a:lnSpc>
                <a:spcPct val="90000"/>
              </a:lnSpc>
              <a:buFont typeface="Arial"/>
              <a:buChar char="•"/>
            </a:pPr>
            <a:r>
              <a:rPr lang="en-US" sz="2500" b="1">
                <a:solidFill>
                  <a:srgbClr val="FF0000"/>
                </a:solidFill>
                <a:latin typeface="Times New Roman"/>
              </a:rPr>
              <a:t>Warehouse database server</a:t>
            </a:r>
            <a:endParaRPr/>
          </a:p>
          <a:p>
            <a:pPr lvl="1">
              <a:lnSpc>
                <a:spcPct val="90000"/>
              </a:lnSpc>
              <a:buFont typeface="Wingdings" charset="2"/>
              <a:buChar char=""/>
            </a:pPr>
            <a:r>
              <a:rPr lang="en-US" sz="2500">
                <a:solidFill>
                  <a:srgbClr val="000000"/>
                </a:solidFill>
                <a:latin typeface="Times New Roman"/>
              </a:rPr>
              <a:t>Almost always a relational DBMS, unstructured data.</a:t>
            </a:r>
            <a:endParaRPr/>
          </a:p>
          <a:p>
            <a:pPr>
              <a:lnSpc>
                <a:spcPct val="90000"/>
              </a:lnSpc>
              <a:buFont typeface="Arial"/>
              <a:buChar char="•"/>
            </a:pPr>
            <a:r>
              <a:rPr lang="en-US" sz="2500" b="1">
                <a:solidFill>
                  <a:srgbClr val="FF0000"/>
                </a:solidFill>
                <a:latin typeface="Times New Roman"/>
              </a:rPr>
              <a:t>OLAP servers</a:t>
            </a:r>
            <a:endParaRPr/>
          </a:p>
          <a:p>
            <a:pPr lvl="1">
              <a:lnSpc>
                <a:spcPct val="90000"/>
              </a:lnSpc>
              <a:buFont typeface="Wingdings" charset="2"/>
              <a:buChar char=""/>
            </a:pPr>
            <a:r>
              <a:rPr lang="en-US" sz="2500">
                <a:solidFill>
                  <a:srgbClr val="0000FF"/>
                </a:solidFill>
                <a:latin typeface="Times New Roman"/>
              </a:rPr>
              <a:t>Relational OLAP (ROLAP):  </a:t>
            </a:r>
            <a:r>
              <a:rPr lang="en-US" sz="2500">
                <a:solidFill>
                  <a:srgbClr val="000000"/>
                </a:solidFill>
                <a:latin typeface="Times New Roman"/>
              </a:rPr>
              <a:t>extended relational DBMS that maps operations on multidimensional data to standard relational operations.</a:t>
            </a:r>
            <a:endParaRPr/>
          </a:p>
          <a:p>
            <a:pPr lvl="1">
              <a:lnSpc>
                <a:spcPct val="90000"/>
              </a:lnSpc>
              <a:buFont typeface="Wingdings" charset="2"/>
              <a:buChar char=""/>
            </a:pPr>
            <a:r>
              <a:rPr lang="en-US" sz="2500">
                <a:solidFill>
                  <a:srgbClr val="0000FF"/>
                </a:solidFill>
                <a:latin typeface="Times New Roman"/>
              </a:rPr>
              <a:t>Multidimensional OLAP (MOLAP): </a:t>
            </a:r>
            <a:r>
              <a:rPr lang="en-US" sz="2500">
                <a:solidFill>
                  <a:srgbClr val="000000"/>
                </a:solidFill>
                <a:latin typeface="Times New Roman"/>
              </a:rPr>
              <a:t>special purpose server that directly implements multidimensional data and operations.</a:t>
            </a:r>
            <a:endParaRPr/>
          </a:p>
          <a:p>
            <a:pPr>
              <a:lnSpc>
                <a:spcPct val="90000"/>
              </a:lnSpc>
              <a:buFont typeface="Arial"/>
              <a:buChar char="•"/>
            </a:pPr>
            <a:r>
              <a:rPr lang="en-US" sz="2500" b="1">
                <a:solidFill>
                  <a:srgbClr val="FF0000"/>
                </a:solidFill>
                <a:latin typeface="Times New Roman"/>
              </a:rPr>
              <a:t>Clients</a:t>
            </a:r>
            <a:endParaRPr/>
          </a:p>
          <a:p>
            <a:pPr lvl="1">
              <a:lnSpc>
                <a:spcPct val="90000"/>
              </a:lnSpc>
              <a:buFont typeface="Wingdings" charset="2"/>
              <a:buChar char=""/>
            </a:pPr>
            <a:r>
              <a:rPr lang="en-US" sz="2500">
                <a:solidFill>
                  <a:srgbClr val="000000"/>
                </a:solidFill>
                <a:latin typeface="Times New Roman"/>
              </a:rPr>
              <a:t>Query and reporting tools</a:t>
            </a:r>
            <a:endParaRPr/>
          </a:p>
          <a:p>
            <a:pPr lvl="1">
              <a:lnSpc>
                <a:spcPct val="90000"/>
              </a:lnSpc>
              <a:buFont typeface="Wingdings" charset="2"/>
              <a:buChar char=""/>
            </a:pPr>
            <a:r>
              <a:rPr lang="en-US" sz="2500">
                <a:solidFill>
                  <a:srgbClr val="000000"/>
                </a:solidFill>
                <a:latin typeface="Times New Roman"/>
              </a:rPr>
              <a:t>Analysis tools</a:t>
            </a:r>
            <a:endParaRPr/>
          </a:p>
          <a:p>
            <a:pPr lvl="1">
              <a:lnSpc>
                <a:spcPct val="90000"/>
              </a:lnSpc>
              <a:buFont typeface="Wingdings" charset="2"/>
              <a:buChar char=""/>
            </a:pPr>
            <a:r>
              <a:rPr lang="en-US" sz="2500">
                <a:solidFill>
                  <a:srgbClr val="000000"/>
                </a:solidFill>
                <a:latin typeface="Times New Roman"/>
              </a:rPr>
              <a:t>Data mining tools (e.g., trend analysis, prediction) </a:t>
            </a:r>
            <a:endParaRPr/>
          </a:p>
        </p:txBody>
      </p:sp>
      <p:sp>
        <p:nvSpPr>
          <p:cNvPr id="395" name="TextShape 3"/>
          <p:cNvSpPr txBox="1"/>
          <p:nvPr/>
        </p:nvSpPr>
        <p:spPr>
          <a:xfrm>
            <a:off x="0" y="0"/>
            <a:ext cx="0" cy="0"/>
          </a:xfrm>
          <a:prstGeom prst="rect">
            <a:avLst/>
          </a:prstGeom>
        </p:spPr>
        <p:txBody>
          <a:bodyPr lIns="90000" tIns="45000" rIns="90000" bIns="45000"/>
          <a:lstStyle/>
          <a:p>
            <a:pPr>
              <a:lnSpc>
                <a:spcPct val="100000"/>
              </a:lnSpc>
            </a:pPr>
            <a:fld id="{A121E191-B1E1-4151-A111-619151F1A1E1}" type="slidenum">
              <a:rPr lang="en-IN">
                <a:solidFill>
                  <a:srgbClr val="000000"/>
                </a:solidFill>
                <a:latin typeface="Calibri"/>
              </a:rPr>
              <a:pPr>
                <a:lnSpc>
                  <a:spcPct val="100000"/>
                </a:lnSpc>
              </a:pPr>
              <a:t>17</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790560" y="228600"/>
            <a:ext cx="7294320" cy="45684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Three Data Warehouse Models</a:t>
            </a:r>
            <a:endParaRPr/>
          </a:p>
        </p:txBody>
      </p:sp>
      <p:sp>
        <p:nvSpPr>
          <p:cNvPr id="397" name="TextShape 2"/>
          <p:cNvSpPr txBox="1"/>
          <p:nvPr/>
        </p:nvSpPr>
        <p:spPr>
          <a:xfrm>
            <a:off x="380880" y="914400"/>
            <a:ext cx="8591040" cy="5562360"/>
          </a:xfrm>
          <a:prstGeom prst="rect">
            <a:avLst/>
          </a:prstGeom>
        </p:spPr>
        <p:txBody>
          <a:bodyPr lIns="92160" tIns="46080" rIns="92160" bIns="46080"/>
          <a:lstStyle/>
          <a:p>
            <a:pPr>
              <a:lnSpc>
                <a:spcPct val="110000"/>
              </a:lnSpc>
              <a:buFont typeface="Arial"/>
              <a:buChar char="•"/>
            </a:pPr>
            <a:r>
              <a:rPr lang="en-US" sz="2700" b="1">
                <a:solidFill>
                  <a:srgbClr val="0000FF"/>
                </a:solidFill>
                <a:latin typeface="Times New Roman"/>
              </a:rPr>
              <a:t>Enterprise warehouse</a:t>
            </a:r>
            <a:endParaRPr/>
          </a:p>
          <a:p>
            <a:pPr lvl="1">
              <a:lnSpc>
                <a:spcPct val="110000"/>
              </a:lnSpc>
              <a:buFont typeface="Arial"/>
              <a:buChar char="–"/>
            </a:pPr>
            <a:r>
              <a:rPr lang="en-US" sz="2500">
                <a:solidFill>
                  <a:srgbClr val="000000"/>
                </a:solidFill>
                <a:latin typeface="Times New Roman"/>
              </a:rPr>
              <a:t>It contains detailed data as well as summarized data.</a:t>
            </a:r>
            <a:endParaRPr/>
          </a:p>
          <a:p>
            <a:pPr lvl="1">
              <a:lnSpc>
                <a:spcPct val="110000"/>
              </a:lnSpc>
              <a:buFont typeface="Arial"/>
              <a:buChar char="–"/>
            </a:pPr>
            <a:r>
              <a:rPr lang="en-US" sz="2500">
                <a:solidFill>
                  <a:srgbClr val="000000"/>
                </a:solidFill>
                <a:latin typeface="Times New Roman"/>
              </a:rPr>
              <a:t>The enterprise warehouse collects all the information all the subjects spanning the entire organization</a:t>
            </a:r>
            <a:endParaRPr/>
          </a:p>
          <a:p>
            <a:pPr lvl="1">
              <a:lnSpc>
                <a:spcPct val="110000"/>
              </a:lnSpc>
              <a:buFont typeface="Arial"/>
              <a:buChar char="–"/>
            </a:pPr>
            <a:r>
              <a:rPr lang="en-US" sz="2500">
                <a:solidFill>
                  <a:srgbClr val="000000"/>
                </a:solidFill>
                <a:latin typeface="Times New Roman"/>
              </a:rPr>
              <a:t>This provide us the enterprise-wide data integration. </a:t>
            </a:r>
            <a:endParaRPr/>
          </a:p>
          <a:p>
            <a:pPr lvl="1">
              <a:lnSpc>
                <a:spcPct val="110000"/>
              </a:lnSpc>
              <a:buFont typeface="Arial"/>
              <a:buChar char="–"/>
            </a:pPr>
            <a:r>
              <a:rPr lang="en-US" sz="2500">
                <a:solidFill>
                  <a:srgbClr val="000000"/>
                </a:solidFill>
                <a:latin typeface="Times New Roman"/>
              </a:rPr>
              <a:t>The data is integrated from operational systems and external information providers.</a:t>
            </a:r>
            <a:endParaRPr/>
          </a:p>
          <a:p>
            <a:pPr lvl="1">
              <a:lnSpc>
                <a:spcPct val="110000"/>
              </a:lnSpc>
              <a:buFont typeface="Arial"/>
              <a:buChar char="–"/>
            </a:pPr>
            <a:r>
              <a:rPr lang="en-US" sz="2500">
                <a:solidFill>
                  <a:srgbClr val="000000"/>
                </a:solidFill>
                <a:latin typeface="Times New Roman"/>
              </a:rPr>
              <a:t>This information can vary from a few gigabytes to hundreds of gigabytes, terabytes or beyond.</a:t>
            </a:r>
            <a:endParaRPr/>
          </a:p>
          <a:p>
            <a:endParaRPr/>
          </a:p>
        </p:txBody>
      </p:sp>
      <p:sp>
        <p:nvSpPr>
          <p:cNvPr id="398" name="TextShape 3"/>
          <p:cNvSpPr txBox="1"/>
          <p:nvPr/>
        </p:nvSpPr>
        <p:spPr>
          <a:xfrm>
            <a:off x="0" y="0"/>
            <a:ext cx="0" cy="0"/>
          </a:xfrm>
          <a:prstGeom prst="rect">
            <a:avLst/>
          </a:prstGeom>
        </p:spPr>
        <p:txBody>
          <a:bodyPr lIns="90000" tIns="45000" rIns="90000" bIns="45000"/>
          <a:lstStyle/>
          <a:p>
            <a:pPr>
              <a:lnSpc>
                <a:spcPct val="100000"/>
              </a:lnSpc>
            </a:pPr>
            <a:fld id="{11D1E171-1151-41A1-A141-A15191D1E101}" type="slidenum">
              <a:rPr lang="en-IN">
                <a:solidFill>
                  <a:srgbClr val="000000"/>
                </a:solidFill>
                <a:latin typeface="Calibri"/>
              </a:rPr>
              <a:pPr>
                <a:lnSpc>
                  <a:spcPct val="100000"/>
                </a:lnSpc>
              </a:pPr>
              <a:t>18</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228600" y="228600"/>
            <a:ext cx="8686440" cy="5897160"/>
          </a:xfrm>
          <a:prstGeom prst="rect">
            <a:avLst/>
          </a:prstGeom>
        </p:spPr>
        <p:txBody>
          <a:bodyPr/>
          <a:lstStyle/>
          <a:p>
            <a:pPr>
              <a:lnSpc>
                <a:spcPct val="110000"/>
              </a:lnSpc>
              <a:buFont typeface="Arial"/>
              <a:buChar char="•"/>
            </a:pPr>
            <a:r>
              <a:rPr lang="en-US" sz="3000" b="1">
                <a:solidFill>
                  <a:srgbClr val="0000FF"/>
                </a:solidFill>
                <a:latin typeface="Times New Roman"/>
              </a:rPr>
              <a:t>Data Mart</a:t>
            </a:r>
            <a:endParaRPr/>
          </a:p>
          <a:p>
            <a:pPr lvl="1">
              <a:lnSpc>
                <a:spcPct val="110000"/>
              </a:lnSpc>
              <a:buFont typeface="Arial"/>
              <a:buChar char="–"/>
            </a:pPr>
            <a:r>
              <a:rPr lang="en-US" sz="2500">
                <a:solidFill>
                  <a:srgbClr val="000000"/>
                </a:solidFill>
                <a:latin typeface="Times New Roman"/>
              </a:rPr>
              <a:t>a subset of corporate-wide data that is of value to a specific groups of users.  </a:t>
            </a:r>
            <a:endParaRPr/>
          </a:p>
          <a:p>
            <a:pPr lvl="1">
              <a:lnSpc>
                <a:spcPct val="110000"/>
              </a:lnSpc>
              <a:buFont typeface="Arial"/>
              <a:buChar char="–"/>
            </a:pPr>
            <a:r>
              <a:rPr lang="en-US" sz="2500">
                <a:solidFill>
                  <a:srgbClr val="000000"/>
                </a:solidFill>
                <a:latin typeface="Times New Roman"/>
              </a:rPr>
              <a:t>in other words we can say that data mart contains only that data which is specific to a particular group. </a:t>
            </a:r>
            <a:endParaRPr/>
          </a:p>
          <a:p>
            <a:pPr lvl="1">
              <a:lnSpc>
                <a:spcPct val="110000"/>
              </a:lnSpc>
              <a:buFont typeface="Arial"/>
              <a:buChar char="–"/>
            </a:pPr>
            <a:r>
              <a:rPr lang="en-US" sz="2500">
                <a:solidFill>
                  <a:srgbClr val="000000"/>
                </a:solidFill>
                <a:latin typeface="Times New Roman"/>
              </a:rPr>
              <a:t>Its scope is confined to specific, selected groups, such as marketing data mart</a:t>
            </a:r>
            <a:endParaRPr/>
          </a:p>
          <a:p>
            <a:pPr lvl="1">
              <a:lnSpc>
                <a:spcPct val="110000"/>
              </a:lnSpc>
              <a:buFont typeface="Arial"/>
              <a:buChar char="–"/>
            </a:pPr>
            <a:r>
              <a:rPr lang="en-US" sz="2500">
                <a:solidFill>
                  <a:srgbClr val="000000"/>
                </a:solidFill>
                <a:latin typeface="Times New Roman"/>
              </a:rPr>
              <a:t>For example the marketing data mart may contain only data related to item, customers and sales. </a:t>
            </a:r>
            <a:endParaRPr/>
          </a:p>
        </p:txBody>
      </p:sp>
      <p:sp>
        <p:nvSpPr>
          <p:cNvPr id="400" name="TextShape 2"/>
          <p:cNvSpPr txBox="1"/>
          <p:nvPr/>
        </p:nvSpPr>
        <p:spPr>
          <a:xfrm>
            <a:off x="0" y="0"/>
            <a:ext cx="0" cy="0"/>
          </a:xfrm>
          <a:prstGeom prst="rect">
            <a:avLst/>
          </a:prstGeom>
        </p:spPr>
        <p:txBody>
          <a:bodyPr lIns="90000" tIns="45000" rIns="90000" bIns="45000"/>
          <a:lstStyle/>
          <a:p>
            <a:pPr>
              <a:lnSpc>
                <a:spcPct val="100000"/>
              </a:lnSpc>
            </a:pPr>
            <a:fld id="{9191D101-7121-41F1-91E1-418161717101}" type="slidenum">
              <a:rPr lang="en-IN">
                <a:solidFill>
                  <a:srgbClr val="000000"/>
                </a:solidFill>
                <a:latin typeface="Calibri"/>
              </a:rPr>
              <a:pPr>
                <a:lnSpc>
                  <a:spcPct val="100000"/>
                </a:lnSpc>
              </a:pPr>
              <a:t>19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322FD-CCA9-4406-9618-24339941CFF9}"/>
              </a:ext>
            </a:extLst>
          </p:cNvPr>
          <p:cNvSpPr>
            <a:spLocks noGrp="1"/>
          </p:cNvSpPr>
          <p:nvPr>
            <p:ph type="ctrTitle"/>
          </p:nvPr>
        </p:nvSpPr>
        <p:spPr>
          <a:xfrm>
            <a:off x="823305" y="422731"/>
            <a:ext cx="7516836" cy="1202872"/>
          </a:xfrm>
        </p:spPr>
        <p:txBody>
          <a:bodyPr>
            <a:normAutofit/>
          </a:bodyPr>
          <a:lstStyle/>
          <a:p>
            <a:pPr algn="ctr">
              <a:lnSpc>
                <a:spcPct val="100000"/>
              </a:lnSpc>
            </a:pPr>
            <a:r>
              <a:rPr lang="en-IN" sz="2700" b="1" dirty="0" smtClean="0">
                <a:latin typeface="Times New Roman" panose="02020603050405020304" pitchFamily="18" charset="0"/>
                <a:cs typeface="Times New Roman" panose="02020603050405020304" pitchFamily="18" charset="0"/>
              </a:rPr>
              <a:t>Unit III Data Warehouse</a:t>
            </a:r>
            <a:br>
              <a:rPr lang="en-IN" sz="2700" b="1" dirty="0" smtClean="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
            </a:r>
            <a:br>
              <a:rPr lang="en-IN" sz="2700" b="1" dirty="0">
                <a:latin typeface="Times New Roman" panose="02020603050405020304" pitchFamily="18" charset="0"/>
                <a:cs typeface="Times New Roman" panose="02020603050405020304" pitchFamily="18" charset="0"/>
              </a:rPr>
            </a:br>
            <a:r>
              <a:rPr lang="en-IN" sz="2400" b="1" dirty="0" smtClean="0"/>
              <a:t>Business </a:t>
            </a:r>
            <a:r>
              <a:rPr lang="en-IN" sz="2400" b="1" dirty="0"/>
              <a:t>Intelligence and Data </a:t>
            </a:r>
            <a:r>
              <a:rPr lang="en-IN" sz="2400" b="1" dirty="0" smtClean="0"/>
              <a:t>Analytics</a:t>
            </a:r>
            <a:endParaRPr lang="en-IN" sz="2400" b="1" dirty="0">
              <a:latin typeface="Lucida Sans Typewriter" panose="020B0509030504030204" pitchFamily="49" charset="0"/>
            </a:endParaRPr>
          </a:p>
        </p:txBody>
      </p:sp>
      <p:sp>
        <p:nvSpPr>
          <p:cNvPr id="3" name="Subtitle 2">
            <a:extLst>
              <a:ext uri="{FF2B5EF4-FFF2-40B4-BE49-F238E27FC236}">
                <a16:creationId xmlns="" xmlns:a16="http://schemas.microsoft.com/office/drawing/2014/main" id="{82E6DDC4-FD95-4802-92CF-9A0A66152708}"/>
              </a:ext>
            </a:extLst>
          </p:cNvPr>
          <p:cNvSpPr>
            <a:spLocks noGrp="1"/>
          </p:cNvSpPr>
          <p:nvPr>
            <p:ph type="subTitle" idx="4294967295"/>
          </p:nvPr>
        </p:nvSpPr>
        <p:spPr>
          <a:xfrm>
            <a:off x="974616" y="1930883"/>
            <a:ext cx="7214214" cy="1312936"/>
          </a:xfrm>
          <a:prstGeom prst="rect">
            <a:avLst/>
          </a:prstGeom>
        </p:spPr>
        <p:txBody>
          <a:bodyPr>
            <a:noAutofit/>
          </a:bodyPr>
          <a:lstStyle/>
          <a:p>
            <a:pPr algn="ctr">
              <a:lnSpc>
                <a:spcPct val="100000"/>
              </a:lnSpc>
              <a:spcBef>
                <a:spcPts val="0"/>
              </a:spcBef>
            </a:pPr>
            <a:r>
              <a:rPr lang="en-IN" dirty="0" err="1" smtClean="0">
                <a:latin typeface="Times New Roman" panose="02020603050405020304" pitchFamily="18" charset="0"/>
                <a:cs typeface="Times New Roman" panose="02020603050405020304" pitchFamily="18" charset="0"/>
              </a:rPr>
              <a:t>Mrs.</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Madhuri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Prashant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Karnik</a:t>
            </a:r>
            <a:endParaRPr lang="en-IN" dirty="0" smtClean="0">
              <a:latin typeface="Times New Roman" panose="02020603050405020304" pitchFamily="18" charset="0"/>
              <a:cs typeface="Times New Roman" panose="02020603050405020304" pitchFamily="18" charset="0"/>
            </a:endParaRPr>
          </a:p>
          <a:p>
            <a:pPr algn="ctr">
              <a:lnSpc>
                <a:spcPct val="100000"/>
              </a:lnSpc>
              <a:spcBef>
                <a:spcPts val="0"/>
              </a:spcBef>
            </a:pPr>
            <a:r>
              <a:rPr lang="en-IN" dirty="0" smtClean="0">
                <a:latin typeface="Times New Roman" panose="02020603050405020304" pitchFamily="18" charset="0"/>
                <a:cs typeface="Times New Roman" panose="02020603050405020304" pitchFamily="18" charset="0"/>
              </a:rPr>
              <a:t>madhuri.chavan@viit.ac.in</a:t>
            </a:r>
          </a:p>
          <a:p>
            <a:pPr>
              <a:lnSpc>
                <a:spcPct val="100000"/>
              </a:lnSpc>
              <a:spcBef>
                <a:spcPts val="0"/>
              </a:spcBef>
            </a:pPr>
            <a:endParaRPr lang="en-IN" dirty="0">
              <a:latin typeface="Times New Roman" panose="02020603050405020304" pitchFamily="18" charset="0"/>
              <a:cs typeface="Times New Roman" panose="02020603050405020304" pitchFamily="18" charset="0"/>
            </a:endParaRPr>
          </a:p>
          <a:p>
            <a:pPr algn="ctr">
              <a:lnSpc>
                <a:spcPct val="100000"/>
              </a:lnSpc>
              <a:spcBef>
                <a:spcPts val="0"/>
              </a:spcBef>
            </a:pPr>
            <a:r>
              <a:rPr lang="en-IN" sz="2000" b="1" dirty="0">
                <a:latin typeface="Times New Roman" panose="02020603050405020304" pitchFamily="18" charset="0"/>
                <a:cs typeface="Times New Roman" panose="02020603050405020304" pitchFamily="18" charset="0"/>
              </a:rPr>
              <a:t>Department of Computer Engineering</a:t>
            </a:r>
          </a:p>
        </p:txBody>
      </p:sp>
      <p:sp>
        <p:nvSpPr>
          <p:cNvPr id="5" name="Subtitle 2">
            <a:extLst>
              <a:ext uri="{FF2B5EF4-FFF2-40B4-BE49-F238E27FC236}">
                <a16:creationId xmlns="" xmlns:a16="http://schemas.microsoft.com/office/drawing/2014/main" id="{82E6DDC4-FD95-4802-92CF-9A0A66152708}"/>
              </a:ext>
            </a:extLst>
          </p:cNvPr>
          <p:cNvSpPr txBox="1">
            <a:spLocks/>
          </p:cNvSpPr>
          <p:nvPr/>
        </p:nvSpPr>
        <p:spPr>
          <a:xfrm>
            <a:off x="249211" y="5361425"/>
            <a:ext cx="8645581" cy="560615"/>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61957"/>
            <a:ext cx="1326236" cy="1999467"/>
          </a:xfrm>
          <a:prstGeom prst="rect">
            <a:avLst/>
          </a:prstGeom>
        </p:spPr>
      </p:pic>
      <p:sp>
        <p:nvSpPr>
          <p:cNvPr id="6" name="Rectangle 5"/>
          <p:cNvSpPr/>
          <p:nvPr/>
        </p:nvSpPr>
        <p:spPr>
          <a:xfrm>
            <a:off x="407052" y="5903896"/>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8006846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457200" y="228600"/>
            <a:ext cx="8229240" cy="5897160"/>
          </a:xfrm>
          <a:prstGeom prst="rect">
            <a:avLst/>
          </a:prstGeom>
        </p:spPr>
        <p:txBody>
          <a:bodyPr/>
          <a:lstStyle/>
          <a:p>
            <a:pPr>
              <a:lnSpc>
                <a:spcPct val="110000"/>
              </a:lnSpc>
              <a:buFont typeface="Arial"/>
              <a:buChar char="•"/>
            </a:pPr>
            <a:r>
              <a:rPr lang="en-US" sz="3000" b="1">
                <a:solidFill>
                  <a:srgbClr val="0000FF"/>
                </a:solidFill>
                <a:latin typeface="Times New Roman"/>
              </a:rPr>
              <a:t>Virtual warehouse</a:t>
            </a:r>
            <a:endParaRPr/>
          </a:p>
          <a:p>
            <a:pPr lvl="1">
              <a:lnSpc>
                <a:spcPct val="110000"/>
              </a:lnSpc>
              <a:buFont typeface="Arial"/>
              <a:buChar char="–"/>
            </a:pPr>
            <a:r>
              <a:rPr lang="en-US" sz="2700">
                <a:solidFill>
                  <a:srgbClr val="000000"/>
                </a:solidFill>
                <a:latin typeface="Times New Roman"/>
              </a:rPr>
              <a:t>A set of views over operational databases</a:t>
            </a:r>
            <a:endParaRPr/>
          </a:p>
          <a:p>
            <a:pPr lvl="1">
              <a:lnSpc>
                <a:spcPct val="110000"/>
              </a:lnSpc>
              <a:buFont typeface="Arial"/>
              <a:buChar char="–"/>
            </a:pPr>
            <a:r>
              <a:rPr lang="en-US" sz="2700">
                <a:solidFill>
                  <a:srgbClr val="000000"/>
                </a:solidFill>
                <a:latin typeface="Times New Roman"/>
              </a:rPr>
              <a:t>Only some of the possible summary views may be materialized.</a:t>
            </a:r>
            <a:endParaRPr/>
          </a:p>
          <a:p>
            <a:pPr lvl="1">
              <a:lnSpc>
                <a:spcPct val="110000"/>
              </a:lnSpc>
              <a:buFont typeface="Arial"/>
              <a:buChar char="–"/>
            </a:pPr>
            <a:r>
              <a:rPr lang="en-US" sz="2700">
                <a:solidFill>
                  <a:srgbClr val="000000"/>
                </a:solidFill>
                <a:latin typeface="Times New Roman"/>
              </a:rPr>
              <a:t>The view over a operational data warehouse is known as virtual warehouse. </a:t>
            </a:r>
            <a:endParaRPr/>
          </a:p>
          <a:p>
            <a:pPr lvl="1">
              <a:lnSpc>
                <a:spcPct val="110000"/>
              </a:lnSpc>
              <a:buFont typeface="Arial"/>
              <a:buChar char="–"/>
            </a:pPr>
            <a:r>
              <a:rPr lang="en-US" sz="2700">
                <a:solidFill>
                  <a:srgbClr val="000000"/>
                </a:solidFill>
                <a:latin typeface="Times New Roman"/>
              </a:rPr>
              <a:t>Building the virtual warehouse requires excess capacity on operational database servers.</a:t>
            </a:r>
            <a:endParaRPr/>
          </a:p>
          <a:p>
            <a:endParaRPr/>
          </a:p>
          <a:p>
            <a:pPr>
              <a:lnSpc>
                <a:spcPct val="100000"/>
              </a:lnSpc>
            </a:pPr>
            <a:endParaRPr/>
          </a:p>
        </p:txBody>
      </p:sp>
      <p:sp>
        <p:nvSpPr>
          <p:cNvPr id="402" name="TextShape 2"/>
          <p:cNvSpPr txBox="1"/>
          <p:nvPr/>
        </p:nvSpPr>
        <p:spPr>
          <a:xfrm>
            <a:off x="0" y="0"/>
            <a:ext cx="0" cy="0"/>
          </a:xfrm>
          <a:prstGeom prst="rect">
            <a:avLst/>
          </a:prstGeom>
        </p:spPr>
        <p:txBody>
          <a:bodyPr lIns="90000" tIns="45000" rIns="90000" bIns="45000"/>
          <a:lstStyle/>
          <a:p>
            <a:pPr>
              <a:lnSpc>
                <a:spcPct val="100000"/>
              </a:lnSpc>
            </a:pPr>
            <a:fld id="{61018131-D121-4171-A171-9141E1C11121}" type="slidenum">
              <a:rPr lang="en-IN">
                <a:solidFill>
                  <a:srgbClr val="000000"/>
                </a:solidFill>
                <a:latin typeface="Calibri"/>
              </a:rPr>
              <a:pPr>
                <a:lnSpc>
                  <a:spcPct val="100000"/>
                </a:lnSpc>
              </a:pPr>
              <a:t>20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380880" y="304920"/>
            <a:ext cx="8381520" cy="456840"/>
          </a:xfrm>
          <a:prstGeom prst="rect">
            <a:avLst/>
          </a:prstGeom>
        </p:spPr>
        <p:txBody>
          <a:bodyPr lIns="92160" tIns="46080" rIns="92160" bIns="46080" anchor="ctr"/>
          <a:lstStyle/>
          <a:p>
            <a:pPr algn="ctr">
              <a:lnSpc>
                <a:spcPct val="100000"/>
              </a:lnSpc>
            </a:pPr>
            <a:r>
              <a:rPr lang="en-US" sz="4400" b="1">
                <a:solidFill>
                  <a:srgbClr val="FF0000"/>
                </a:solidFill>
                <a:latin typeface="Times New Roman"/>
              </a:rPr>
              <a:t>Data Warehouse Usage</a:t>
            </a:r>
            <a:endParaRPr/>
          </a:p>
        </p:txBody>
      </p:sp>
      <p:sp>
        <p:nvSpPr>
          <p:cNvPr id="404" name="TextShape 2"/>
          <p:cNvSpPr txBox="1"/>
          <p:nvPr/>
        </p:nvSpPr>
        <p:spPr>
          <a:xfrm>
            <a:off x="380880" y="990720"/>
            <a:ext cx="8381520" cy="5486040"/>
          </a:xfrm>
          <a:prstGeom prst="rect">
            <a:avLst/>
          </a:prstGeom>
        </p:spPr>
        <p:txBody>
          <a:bodyPr lIns="92160" tIns="46080" rIns="92160" bIns="46080"/>
          <a:lstStyle/>
          <a:p>
            <a:pPr>
              <a:lnSpc>
                <a:spcPct val="120000"/>
              </a:lnSpc>
              <a:buFont typeface="Arial"/>
              <a:buChar char="•"/>
            </a:pPr>
            <a:r>
              <a:rPr lang="en-US" sz="2200">
                <a:solidFill>
                  <a:srgbClr val="000000"/>
                </a:solidFill>
                <a:latin typeface="Times New Roman"/>
              </a:rPr>
              <a:t>Three kinds of data warehouse applications</a:t>
            </a:r>
            <a:endParaRPr/>
          </a:p>
          <a:p>
            <a:pPr lvl="1">
              <a:lnSpc>
                <a:spcPct val="120000"/>
              </a:lnSpc>
              <a:buFont typeface="Arial"/>
              <a:buChar char="–"/>
            </a:pPr>
            <a:r>
              <a:rPr lang="en-US" sz="2200">
                <a:solidFill>
                  <a:srgbClr val="0000FF"/>
                </a:solidFill>
                <a:latin typeface="Times New Roman"/>
              </a:rPr>
              <a:t>Information processing</a:t>
            </a:r>
            <a:endParaRPr/>
          </a:p>
          <a:p>
            <a:pPr lvl="1">
              <a:buFont typeface="Arial"/>
              <a:buChar char="–"/>
            </a:pPr>
            <a:r>
              <a:rPr lang="en-US" sz="2200">
                <a:solidFill>
                  <a:srgbClr val="000000"/>
                </a:solidFill>
                <a:latin typeface="Times New Roman"/>
              </a:rPr>
              <a:t>supports querying, basic statistical analysis, tables, charts and graphs</a:t>
            </a:r>
            <a:endParaRPr/>
          </a:p>
          <a:p>
            <a:pPr lvl="1">
              <a:lnSpc>
                <a:spcPct val="120000"/>
              </a:lnSpc>
              <a:buFont typeface="Arial"/>
              <a:buChar char="–"/>
            </a:pPr>
            <a:r>
              <a:rPr lang="en-US" sz="2200">
                <a:solidFill>
                  <a:srgbClr val="0000FF"/>
                </a:solidFill>
                <a:latin typeface="Times New Roman"/>
              </a:rPr>
              <a:t>Analytical processing</a:t>
            </a:r>
            <a:endParaRPr/>
          </a:p>
          <a:p>
            <a:pPr lvl="1">
              <a:buFont typeface="Arial"/>
              <a:buChar char="–"/>
            </a:pPr>
            <a:r>
              <a:rPr lang="en-US" sz="2200">
                <a:solidFill>
                  <a:srgbClr val="000000"/>
                </a:solidFill>
                <a:latin typeface="Times New Roman"/>
              </a:rPr>
              <a:t>multidimensional analysis of data warehouse data</a:t>
            </a:r>
            <a:endParaRPr/>
          </a:p>
          <a:p>
            <a:pPr lvl="1">
              <a:buFont typeface="Arial"/>
              <a:buChar char="–"/>
            </a:pPr>
            <a:r>
              <a:rPr lang="en-US" sz="2200">
                <a:solidFill>
                  <a:srgbClr val="000000"/>
                </a:solidFill>
                <a:latin typeface="Times New Roman"/>
              </a:rPr>
              <a:t>supports basic OLAP operations, slice-dice, drilling, pivoting</a:t>
            </a:r>
            <a:endParaRPr/>
          </a:p>
          <a:p>
            <a:pPr lvl="1">
              <a:lnSpc>
                <a:spcPct val="120000"/>
              </a:lnSpc>
              <a:buFont typeface="Arial"/>
              <a:buChar char="–"/>
            </a:pPr>
            <a:r>
              <a:rPr lang="en-US" sz="2200">
                <a:solidFill>
                  <a:srgbClr val="0000FF"/>
                </a:solidFill>
                <a:latin typeface="Times New Roman"/>
              </a:rPr>
              <a:t>Data mining</a:t>
            </a:r>
            <a:endParaRPr/>
          </a:p>
          <a:p>
            <a:pPr lvl="1">
              <a:buFont typeface="Arial"/>
              <a:buChar char="–"/>
            </a:pPr>
            <a:r>
              <a:rPr lang="en-US" sz="2200">
                <a:solidFill>
                  <a:srgbClr val="000000"/>
                </a:solidFill>
                <a:latin typeface="Times New Roman"/>
              </a:rPr>
              <a:t>knowledge discovery from hidden patterns </a:t>
            </a:r>
            <a:endParaRPr/>
          </a:p>
          <a:p>
            <a:pPr lvl="1">
              <a:buFont typeface="Arial"/>
              <a:buChar char="–"/>
            </a:pPr>
            <a:r>
              <a:rPr lang="en-US" sz="2200">
                <a:solidFill>
                  <a:srgbClr val="000000"/>
                </a:solidFill>
                <a:latin typeface="Times New Roman"/>
              </a:rPr>
              <a:t>supports associations, constructing analytical models, performing classification and prediction, and presenting the mining results using visualization tools</a:t>
            </a:r>
            <a:endParaRPr/>
          </a:p>
        </p:txBody>
      </p:sp>
      <p:sp>
        <p:nvSpPr>
          <p:cNvPr id="405" name="TextShape 3"/>
          <p:cNvSpPr txBox="1"/>
          <p:nvPr/>
        </p:nvSpPr>
        <p:spPr>
          <a:xfrm>
            <a:off x="0" y="0"/>
            <a:ext cx="0" cy="0"/>
          </a:xfrm>
          <a:prstGeom prst="rect">
            <a:avLst/>
          </a:prstGeom>
        </p:spPr>
        <p:txBody>
          <a:bodyPr lIns="90000" tIns="45000" rIns="90000" bIns="45000"/>
          <a:lstStyle/>
          <a:p>
            <a:pPr>
              <a:lnSpc>
                <a:spcPct val="100000"/>
              </a:lnSpc>
            </a:pPr>
            <a:fld id="{91E17141-81C1-4100-8191-5111F1419181}" type="slidenum">
              <a:rPr lang="en-IN">
                <a:solidFill>
                  <a:srgbClr val="000000"/>
                </a:solidFill>
                <a:latin typeface="Calibri"/>
              </a:rPr>
              <a:pPr>
                <a:lnSpc>
                  <a:spcPct val="100000"/>
                </a:lnSpc>
              </a:pPr>
              <a:t>21</a:t>
            </a:fld>
            <a:endParaRPr/>
          </a:p>
        </p:txBody>
      </p:sp>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E523C5C3-6240-4403-AEB9-CDC6517AD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676400"/>
            <a:ext cx="4124325" cy="391953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457200" y="274680"/>
            <a:ext cx="8229240" cy="639720"/>
          </a:xfrm>
        </p:spPr>
        <p:txBody>
          <a:bodyPr/>
          <a:lstStyle/>
          <a:p>
            <a:r>
              <a:rPr lang="en-US" sz="2300" b="1" dirty="0" smtClean="0">
                <a:solidFill>
                  <a:srgbClr val="FF0000"/>
                </a:solidFill>
                <a:latin typeface="Times New Roman" pitchFamily="18" charset="0"/>
                <a:cs typeface="Times New Roman" pitchFamily="18" charset="0"/>
              </a:rPr>
              <a:t>Other Names of Data Warehouse</a:t>
            </a:r>
            <a:endParaRPr lang="en-US" sz="2300" b="1" dirty="0">
              <a:solidFill>
                <a:srgbClr val="FF0000"/>
              </a:solidFill>
              <a:latin typeface="Times New Roman" pitchFamily="18" charset="0"/>
              <a:cs typeface="Times New Roman" pitchFamily="18" charset="0"/>
            </a:endParaRPr>
          </a:p>
        </p:txBody>
      </p:sp>
      <p:sp>
        <p:nvSpPr>
          <p:cNvPr id="7" name="Subtitle 6"/>
          <p:cNvSpPr>
            <a:spLocks noGrp="1"/>
          </p:cNvSpPr>
          <p:nvPr>
            <p:ph type="subTitle"/>
          </p:nvPr>
        </p:nvSpPr>
        <p:spPr>
          <a:xfrm>
            <a:off x="457380" y="1139290"/>
            <a:ext cx="8229240" cy="5185309"/>
          </a:xfrm>
        </p:spPr>
        <p:txBody>
          <a:bodyPr/>
          <a:lstStyle/>
          <a:p>
            <a:endParaRPr lang="en-US" dirty="0"/>
          </a:p>
        </p:txBody>
      </p:sp>
    </p:spTree>
    <p:extLst>
      <p:ext uri="{BB962C8B-B14F-4D97-AF65-F5344CB8AC3E}">
        <p14:creationId xmlns:p14="http://schemas.microsoft.com/office/powerpoint/2010/main" val="37129680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F948E43-0484-4A85-A04A-4C615C1449F2}"/>
              </a:ext>
            </a:extLst>
          </p:cNvPr>
          <p:cNvSpPr>
            <a:spLocks noGrp="1"/>
          </p:cNvSpPr>
          <p:nvPr>
            <p:ph type="title"/>
          </p:nvPr>
        </p:nvSpPr>
        <p:spPr>
          <a:xfrm>
            <a:off x="457200" y="274680"/>
            <a:ext cx="8229240" cy="639720"/>
          </a:xfrm>
        </p:spPr>
        <p:txBody>
          <a:bodyPr/>
          <a:lstStyle/>
          <a:p>
            <a:r>
              <a:rPr lang="en-IN" sz="2200" b="1" dirty="0" smtClean="0">
                <a:solidFill>
                  <a:srgbClr val="FF0000"/>
                </a:solidFill>
                <a:latin typeface="Times New Roman" pitchFamily="18" charset="0"/>
                <a:cs typeface="Times New Roman" pitchFamily="18" charset="0"/>
              </a:rPr>
              <a:t>DWH Examples</a:t>
            </a:r>
            <a:endParaRPr lang="en-IN" sz="2200" b="1" dirty="0">
              <a:solidFill>
                <a:srgbClr val="FF0000"/>
              </a:solidFill>
              <a:latin typeface="Times New Roman" pitchFamily="18" charset="0"/>
              <a:cs typeface="Times New Roman" pitchFamily="18" charset="0"/>
            </a:endParaRPr>
          </a:p>
        </p:txBody>
      </p:sp>
      <p:sp>
        <p:nvSpPr>
          <p:cNvPr id="5" name="Text Placeholder 4">
            <a:extLst>
              <a:ext uri="{FF2B5EF4-FFF2-40B4-BE49-F238E27FC236}">
                <a16:creationId xmlns="" xmlns:a16="http://schemas.microsoft.com/office/drawing/2014/main" id="{7EAC19F4-1B61-4359-85A2-B17F5ABE40DE}"/>
              </a:ext>
            </a:extLst>
          </p:cNvPr>
          <p:cNvSpPr>
            <a:spLocks noGrp="1"/>
          </p:cNvSpPr>
          <p:nvPr>
            <p:ph type="body"/>
          </p:nvPr>
        </p:nvSpPr>
        <p:spPr>
          <a:xfrm>
            <a:off x="381000" y="990600"/>
            <a:ext cx="8382000" cy="5516160"/>
          </a:xfrm>
        </p:spPr>
        <p:txBody>
          <a:bodyPr/>
          <a:lstStyle/>
          <a:p>
            <a:pPr algn="l"/>
            <a:r>
              <a:rPr lang="en-US" sz="2400" b="1" i="0" dirty="0">
                <a:solidFill>
                  <a:srgbClr val="222222"/>
                </a:solidFill>
                <a:effectLst/>
                <a:latin typeface="Times New Roman" pitchFamily="18" charset="0"/>
                <a:cs typeface="Times New Roman" pitchFamily="18" charset="0"/>
              </a:rPr>
              <a:t>Airline:</a:t>
            </a:r>
            <a:endParaRPr lang="en-US" sz="2400" b="0" i="0" dirty="0">
              <a:solidFill>
                <a:srgbClr val="222222"/>
              </a:solidFill>
              <a:effectLst/>
              <a:latin typeface="Times New Roman" pitchFamily="18" charset="0"/>
              <a:cs typeface="Times New Roman" pitchFamily="18" charset="0"/>
            </a:endParaRPr>
          </a:p>
          <a:p>
            <a:pPr algn="l"/>
            <a:r>
              <a:rPr lang="en-US" sz="2400" b="0" i="0" dirty="0">
                <a:solidFill>
                  <a:srgbClr val="222222"/>
                </a:solidFill>
                <a:effectLst/>
                <a:latin typeface="Times New Roman" pitchFamily="18" charset="0"/>
                <a:cs typeface="Times New Roman" pitchFamily="18" charset="0"/>
              </a:rPr>
              <a:t>In the Airline system, it is used for operation purpose like crew </a:t>
            </a:r>
          </a:p>
          <a:p>
            <a:pPr algn="l"/>
            <a:r>
              <a:rPr lang="en-US" sz="2400" b="0" i="0" dirty="0">
                <a:solidFill>
                  <a:srgbClr val="222222"/>
                </a:solidFill>
                <a:effectLst/>
                <a:latin typeface="Times New Roman" pitchFamily="18" charset="0"/>
                <a:cs typeface="Times New Roman" pitchFamily="18" charset="0"/>
              </a:rPr>
              <a:t>assignment, analyses of route profitability, </a:t>
            </a:r>
            <a:r>
              <a:rPr lang="en-US" sz="2400" b="0" i="0" dirty="0" smtClean="0">
                <a:solidFill>
                  <a:srgbClr val="222222"/>
                </a:solidFill>
                <a:effectLst/>
                <a:latin typeface="Times New Roman" pitchFamily="18" charset="0"/>
                <a:cs typeface="Times New Roman" pitchFamily="18" charset="0"/>
              </a:rPr>
              <a:t>frequent </a:t>
            </a:r>
            <a:r>
              <a:rPr lang="en-US" sz="2400" b="0" i="0" dirty="0">
                <a:solidFill>
                  <a:srgbClr val="222222"/>
                </a:solidFill>
                <a:effectLst/>
                <a:latin typeface="Times New Roman" pitchFamily="18" charset="0"/>
                <a:cs typeface="Times New Roman" pitchFamily="18" charset="0"/>
              </a:rPr>
              <a:t>flyer program </a:t>
            </a:r>
            <a:endParaRPr lang="en-US" sz="2400" b="0" i="0" dirty="0" smtClean="0">
              <a:solidFill>
                <a:srgbClr val="222222"/>
              </a:solidFill>
              <a:effectLst/>
              <a:latin typeface="Times New Roman" pitchFamily="18" charset="0"/>
              <a:cs typeface="Times New Roman" pitchFamily="18" charset="0"/>
            </a:endParaRPr>
          </a:p>
          <a:p>
            <a:pPr algn="l"/>
            <a:r>
              <a:rPr lang="en-US" sz="2400" b="0" i="0" dirty="0" smtClean="0">
                <a:solidFill>
                  <a:srgbClr val="222222"/>
                </a:solidFill>
                <a:effectLst/>
                <a:latin typeface="Times New Roman" pitchFamily="18" charset="0"/>
                <a:cs typeface="Times New Roman" pitchFamily="18" charset="0"/>
              </a:rPr>
              <a:t>promotions</a:t>
            </a:r>
            <a:r>
              <a:rPr lang="en-US" sz="2400" b="0" i="0" dirty="0">
                <a:solidFill>
                  <a:srgbClr val="222222"/>
                </a:solidFill>
                <a:effectLst/>
                <a:latin typeface="Times New Roman" pitchFamily="18" charset="0"/>
                <a:cs typeface="Times New Roman" pitchFamily="18" charset="0"/>
              </a:rPr>
              <a:t>, etc.</a:t>
            </a:r>
          </a:p>
          <a:p>
            <a:pPr algn="l"/>
            <a:endParaRPr lang="en-US" sz="2400" b="1" i="0" dirty="0" smtClean="0">
              <a:solidFill>
                <a:srgbClr val="222222"/>
              </a:solidFill>
              <a:effectLst/>
              <a:latin typeface="Times New Roman" pitchFamily="18" charset="0"/>
              <a:cs typeface="Times New Roman" pitchFamily="18" charset="0"/>
            </a:endParaRPr>
          </a:p>
          <a:p>
            <a:pPr algn="l"/>
            <a:r>
              <a:rPr lang="en-US" sz="2400" b="1" i="0" dirty="0" smtClean="0">
                <a:solidFill>
                  <a:srgbClr val="222222"/>
                </a:solidFill>
                <a:effectLst/>
                <a:latin typeface="Times New Roman" pitchFamily="18" charset="0"/>
                <a:cs typeface="Times New Roman" pitchFamily="18" charset="0"/>
              </a:rPr>
              <a:t>Banking</a:t>
            </a:r>
            <a:r>
              <a:rPr lang="en-US" sz="2400" b="1" i="0" dirty="0">
                <a:solidFill>
                  <a:srgbClr val="222222"/>
                </a:solidFill>
                <a:effectLst/>
                <a:latin typeface="Times New Roman" pitchFamily="18" charset="0"/>
                <a:cs typeface="Times New Roman" pitchFamily="18" charset="0"/>
              </a:rPr>
              <a:t>:</a:t>
            </a:r>
            <a:endParaRPr lang="en-US" sz="2400" b="0" i="0" dirty="0">
              <a:solidFill>
                <a:srgbClr val="222222"/>
              </a:solidFill>
              <a:effectLst/>
              <a:latin typeface="Times New Roman" pitchFamily="18" charset="0"/>
              <a:cs typeface="Times New Roman" pitchFamily="18" charset="0"/>
            </a:endParaRPr>
          </a:p>
          <a:p>
            <a:pPr algn="l"/>
            <a:r>
              <a:rPr lang="en-US" sz="2400" b="0" i="0" dirty="0">
                <a:solidFill>
                  <a:srgbClr val="222222"/>
                </a:solidFill>
                <a:effectLst/>
                <a:latin typeface="Times New Roman" pitchFamily="18" charset="0"/>
                <a:cs typeface="Times New Roman" pitchFamily="18" charset="0"/>
              </a:rPr>
              <a:t>It is widely used in the banking sector to manage the resources </a:t>
            </a:r>
          </a:p>
          <a:p>
            <a:pPr algn="l"/>
            <a:r>
              <a:rPr lang="en-US" sz="2400" b="0" i="0" dirty="0">
                <a:solidFill>
                  <a:srgbClr val="222222"/>
                </a:solidFill>
                <a:effectLst/>
                <a:latin typeface="Times New Roman" pitchFamily="18" charset="0"/>
                <a:cs typeface="Times New Roman" pitchFamily="18" charset="0"/>
              </a:rPr>
              <a:t>available on desk effectively. </a:t>
            </a:r>
            <a:r>
              <a:rPr lang="en-US" sz="2400" b="0" i="0" dirty="0" smtClean="0">
                <a:solidFill>
                  <a:srgbClr val="222222"/>
                </a:solidFill>
                <a:effectLst/>
                <a:latin typeface="Times New Roman" pitchFamily="18" charset="0"/>
                <a:cs typeface="Times New Roman" pitchFamily="18" charset="0"/>
              </a:rPr>
              <a:t>Few </a:t>
            </a:r>
            <a:r>
              <a:rPr lang="en-US" sz="2400" b="0" i="0" dirty="0">
                <a:solidFill>
                  <a:srgbClr val="222222"/>
                </a:solidFill>
                <a:effectLst/>
                <a:latin typeface="Times New Roman" pitchFamily="18" charset="0"/>
                <a:cs typeface="Times New Roman" pitchFamily="18" charset="0"/>
              </a:rPr>
              <a:t>banks also used for the </a:t>
            </a:r>
            <a:r>
              <a:rPr lang="en-US" sz="2400" b="0" i="0" dirty="0" smtClean="0">
                <a:solidFill>
                  <a:srgbClr val="222222"/>
                </a:solidFill>
                <a:effectLst/>
                <a:latin typeface="Times New Roman" pitchFamily="18" charset="0"/>
                <a:cs typeface="Times New Roman" pitchFamily="18" charset="0"/>
              </a:rPr>
              <a:t>market</a:t>
            </a:r>
          </a:p>
          <a:p>
            <a:pPr algn="l"/>
            <a:r>
              <a:rPr lang="en-US" sz="2400" b="0" i="0" dirty="0" smtClean="0">
                <a:solidFill>
                  <a:srgbClr val="222222"/>
                </a:solidFill>
                <a:effectLst/>
                <a:latin typeface="Times New Roman" pitchFamily="18" charset="0"/>
                <a:cs typeface="Times New Roman" pitchFamily="18" charset="0"/>
              </a:rPr>
              <a:t>research</a:t>
            </a:r>
            <a:r>
              <a:rPr lang="en-US" sz="2400" b="0" i="0" dirty="0">
                <a:solidFill>
                  <a:srgbClr val="222222"/>
                </a:solidFill>
                <a:effectLst/>
                <a:latin typeface="Times New Roman" pitchFamily="18" charset="0"/>
                <a:cs typeface="Times New Roman" pitchFamily="18" charset="0"/>
              </a:rPr>
              <a:t>, performance </a:t>
            </a:r>
            <a:r>
              <a:rPr lang="en-US" sz="2400" b="0" i="0" dirty="0" smtClean="0">
                <a:solidFill>
                  <a:srgbClr val="222222"/>
                </a:solidFill>
                <a:effectLst/>
                <a:latin typeface="Times New Roman" pitchFamily="18" charset="0"/>
                <a:cs typeface="Times New Roman" pitchFamily="18" charset="0"/>
              </a:rPr>
              <a:t>analysis </a:t>
            </a:r>
            <a:r>
              <a:rPr lang="en-US" sz="2400" b="0" i="0" dirty="0">
                <a:solidFill>
                  <a:srgbClr val="222222"/>
                </a:solidFill>
                <a:effectLst/>
                <a:latin typeface="Times New Roman" pitchFamily="18" charset="0"/>
                <a:cs typeface="Times New Roman" pitchFamily="18" charset="0"/>
              </a:rPr>
              <a:t>of the product and operations.</a:t>
            </a:r>
          </a:p>
          <a:p>
            <a:pPr algn="l"/>
            <a:endParaRPr lang="en-US" sz="2400" b="1" i="0" dirty="0" smtClean="0">
              <a:solidFill>
                <a:srgbClr val="222222"/>
              </a:solidFill>
              <a:effectLst/>
              <a:latin typeface="Times New Roman" pitchFamily="18" charset="0"/>
              <a:cs typeface="Times New Roman" pitchFamily="18" charset="0"/>
            </a:endParaRPr>
          </a:p>
          <a:p>
            <a:pPr algn="l"/>
            <a:r>
              <a:rPr lang="en-US" sz="2400" b="1" i="0" dirty="0" smtClean="0">
                <a:solidFill>
                  <a:srgbClr val="222222"/>
                </a:solidFill>
                <a:effectLst/>
                <a:latin typeface="Times New Roman" pitchFamily="18" charset="0"/>
                <a:cs typeface="Times New Roman" pitchFamily="18" charset="0"/>
              </a:rPr>
              <a:t>Healthcare</a:t>
            </a:r>
            <a:r>
              <a:rPr lang="en-US" sz="2400" b="1" i="0" dirty="0">
                <a:solidFill>
                  <a:srgbClr val="222222"/>
                </a:solidFill>
                <a:effectLst/>
                <a:latin typeface="Times New Roman" pitchFamily="18" charset="0"/>
                <a:cs typeface="Times New Roman" pitchFamily="18" charset="0"/>
              </a:rPr>
              <a:t>:</a:t>
            </a:r>
            <a:endParaRPr lang="en-US" sz="2400" b="0" i="0" dirty="0">
              <a:solidFill>
                <a:srgbClr val="222222"/>
              </a:solidFill>
              <a:effectLst/>
              <a:latin typeface="Times New Roman" pitchFamily="18" charset="0"/>
              <a:cs typeface="Times New Roman" pitchFamily="18" charset="0"/>
            </a:endParaRPr>
          </a:p>
          <a:p>
            <a:pPr algn="l"/>
            <a:r>
              <a:rPr lang="en-US" sz="2400" b="0" i="0" dirty="0">
                <a:solidFill>
                  <a:srgbClr val="222222"/>
                </a:solidFill>
                <a:effectLst/>
                <a:latin typeface="Times New Roman" pitchFamily="18" charset="0"/>
                <a:cs typeface="Times New Roman" pitchFamily="18" charset="0"/>
              </a:rPr>
              <a:t>Healthcare sector also used Data warehouse to strategize and </a:t>
            </a:r>
          </a:p>
          <a:p>
            <a:pPr algn="l"/>
            <a:r>
              <a:rPr lang="en-US" sz="2400" b="0" i="0" dirty="0">
                <a:solidFill>
                  <a:srgbClr val="222222"/>
                </a:solidFill>
                <a:effectLst/>
                <a:latin typeface="Times New Roman" pitchFamily="18" charset="0"/>
                <a:cs typeface="Times New Roman" pitchFamily="18" charset="0"/>
              </a:rPr>
              <a:t>predict outcomes, generate patient's treatment reports, </a:t>
            </a:r>
          </a:p>
          <a:p>
            <a:pPr algn="l"/>
            <a:r>
              <a:rPr lang="en-US" sz="2400" b="0" i="0" dirty="0">
                <a:solidFill>
                  <a:srgbClr val="222222"/>
                </a:solidFill>
                <a:effectLst/>
                <a:latin typeface="Times New Roman" pitchFamily="18" charset="0"/>
                <a:cs typeface="Times New Roman" pitchFamily="18" charset="0"/>
              </a:rPr>
              <a:t>share data with tie-in insurance companies, medical aid services, etc.</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14454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1F80D-144B-468D-BD77-2D6D0B39C91B}"/>
              </a:ext>
            </a:extLst>
          </p:cNvPr>
          <p:cNvSpPr>
            <a:spLocks noGrp="1"/>
          </p:cNvSpPr>
          <p:nvPr>
            <p:ph type="title"/>
          </p:nvPr>
        </p:nvSpPr>
        <p:spPr/>
        <p:txBody>
          <a:bodyPr/>
          <a:lstStyle/>
          <a:p>
            <a:r>
              <a:rPr lang="en-IN" dirty="0"/>
              <a:t>Applications</a:t>
            </a:r>
          </a:p>
        </p:txBody>
      </p:sp>
      <p:sp>
        <p:nvSpPr>
          <p:cNvPr id="3" name="Text Placeholder 2">
            <a:extLst>
              <a:ext uri="{FF2B5EF4-FFF2-40B4-BE49-F238E27FC236}">
                <a16:creationId xmlns="" xmlns:a16="http://schemas.microsoft.com/office/drawing/2014/main" id="{DB149771-B11B-43E9-98C5-26A6752DE471}"/>
              </a:ext>
            </a:extLst>
          </p:cNvPr>
          <p:cNvSpPr>
            <a:spLocks noGrp="1"/>
          </p:cNvSpPr>
          <p:nvPr>
            <p:ph type="body"/>
          </p:nvPr>
        </p:nvSpPr>
        <p:spPr/>
        <p:txBody>
          <a:bodyPr/>
          <a:lstStyle/>
          <a:p>
            <a:pPr algn="l"/>
            <a:endParaRPr lang="en-US" sz="1800" b="1" i="0" dirty="0">
              <a:solidFill>
                <a:srgbClr val="222222"/>
              </a:solidFill>
              <a:effectLst/>
              <a:latin typeface="Source Sans Pro" panose="020B0503030403020204" pitchFamily="34" charset="0"/>
            </a:endParaRPr>
          </a:p>
          <a:p>
            <a:pPr algn="l"/>
            <a:endParaRPr lang="en-US" b="1" dirty="0">
              <a:solidFill>
                <a:srgbClr val="222222"/>
              </a:solidFill>
              <a:latin typeface="Source Sans Pro" panose="020B0503030403020204" pitchFamily="34" charset="0"/>
            </a:endParaRPr>
          </a:p>
          <a:p>
            <a:pPr algn="l"/>
            <a:endParaRPr lang="en-US" sz="1800" b="1" i="0" dirty="0">
              <a:solidFill>
                <a:srgbClr val="222222"/>
              </a:solidFill>
              <a:effectLst/>
              <a:latin typeface="Source Sans Pro" panose="020B0503030403020204" pitchFamily="34" charset="0"/>
            </a:endParaRPr>
          </a:p>
          <a:p>
            <a:pPr algn="l"/>
            <a:endParaRPr lang="en-US" b="1" dirty="0">
              <a:solidFill>
                <a:srgbClr val="222222"/>
              </a:solidFill>
              <a:latin typeface="Source Sans Pro" panose="020B0503030403020204" pitchFamily="34" charset="0"/>
            </a:endParaRPr>
          </a:p>
          <a:p>
            <a:pPr algn="l"/>
            <a:endParaRPr lang="en-US" sz="1800" b="1" i="0" dirty="0">
              <a:solidFill>
                <a:srgbClr val="222222"/>
              </a:solidFill>
              <a:effectLst/>
              <a:latin typeface="Source Sans Pro" panose="020B0503030403020204" pitchFamily="34" charset="0"/>
            </a:endParaRPr>
          </a:p>
          <a:p>
            <a:pPr algn="l"/>
            <a:endParaRPr lang="en-US" b="1" dirty="0">
              <a:solidFill>
                <a:srgbClr val="222222"/>
              </a:solidFill>
              <a:latin typeface="Source Sans Pro" panose="020B0503030403020204" pitchFamily="34" charset="0"/>
            </a:endParaRPr>
          </a:p>
          <a:p>
            <a:pPr algn="l"/>
            <a:endParaRPr lang="en-US" sz="1800" b="1" i="0" dirty="0">
              <a:solidFill>
                <a:srgbClr val="222222"/>
              </a:solidFill>
              <a:effectLst/>
              <a:latin typeface="Source Sans Pro" panose="020B0503030403020204" pitchFamily="34" charset="0"/>
            </a:endParaRPr>
          </a:p>
          <a:p>
            <a:endParaRPr lang="en-US" b="1" dirty="0">
              <a:solidFill>
                <a:srgbClr val="222222"/>
              </a:solidFill>
              <a:latin typeface="Source Sans Pro" panose="020B0503030403020204" pitchFamily="34" charset="0"/>
            </a:endParaRPr>
          </a:p>
          <a:p>
            <a:endParaRPr lang="en-US" b="1" dirty="0">
              <a:solidFill>
                <a:srgbClr val="222222"/>
              </a:solidFill>
              <a:latin typeface="Source Sans Pro" panose="020B0503030403020204" pitchFamily="34"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smtClean="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smtClean="0">
              <a:solidFill>
                <a:srgbClr val="222222"/>
              </a:solidFill>
              <a:effectLst/>
              <a:latin typeface="Source Sans Pro" panose="020B0503030403020204" pitchFamily="34" charset="0"/>
              <a:cs typeface="Times New Roman" pitchFamily="18" charset="0"/>
            </a:endParaRPr>
          </a:p>
          <a:p>
            <a:endParaRPr lang="en-US" b="1" dirty="0">
              <a:solidFill>
                <a:srgbClr val="222222"/>
              </a:solidFill>
              <a:latin typeface="Source Sans Pro" panose="020B0503030403020204" pitchFamily="34" charset="0"/>
              <a:cs typeface="Times New Roman" pitchFamily="18" charset="0"/>
            </a:endParaRPr>
          </a:p>
          <a:p>
            <a:endParaRPr lang="en-US" sz="1800" b="1" i="0" dirty="0" smtClean="0">
              <a:solidFill>
                <a:srgbClr val="222222"/>
              </a:solidFill>
              <a:effectLst/>
              <a:latin typeface="Source Sans Pro" panose="020B0503030403020204" pitchFamily="34" charset="0"/>
              <a:cs typeface="Times New Roman" pitchFamily="18" charset="0"/>
            </a:endParaRPr>
          </a:p>
          <a:p>
            <a:endParaRPr lang="en-US" sz="1800" b="1" i="0" dirty="0">
              <a:solidFill>
                <a:srgbClr val="222222"/>
              </a:solidFill>
              <a:effectLst/>
              <a:latin typeface="Source Sans Pro" panose="020B0503030403020204" pitchFamily="34" charset="0"/>
              <a:cs typeface="Times New Roman" pitchFamily="18" charset="0"/>
            </a:endParaRPr>
          </a:p>
          <a:p>
            <a:r>
              <a:rPr lang="en-US" sz="1800" b="1" i="0" dirty="0" smtClean="0">
                <a:solidFill>
                  <a:srgbClr val="222222"/>
                </a:solidFill>
                <a:effectLst/>
                <a:latin typeface="Times New Roman" pitchFamily="18" charset="0"/>
                <a:cs typeface="Times New Roman" pitchFamily="18" charset="0"/>
              </a:rPr>
              <a:t>Public sector:</a:t>
            </a:r>
            <a:endParaRPr lang="en-US" sz="1800" b="0" i="0" dirty="0">
              <a:solidFill>
                <a:srgbClr val="222222"/>
              </a:solidFill>
              <a:effectLst/>
              <a:latin typeface="Times New Roman" pitchFamily="18" charset="0"/>
              <a:cs typeface="Times New Roman" pitchFamily="18" charset="0"/>
            </a:endParaRPr>
          </a:p>
          <a:p>
            <a:pPr algn="l"/>
            <a:r>
              <a:rPr lang="en-US" sz="1800" b="0" i="0" dirty="0">
                <a:solidFill>
                  <a:srgbClr val="222222"/>
                </a:solidFill>
                <a:effectLst/>
                <a:latin typeface="Times New Roman" pitchFamily="18" charset="0"/>
                <a:cs typeface="Times New Roman" pitchFamily="18" charset="0"/>
              </a:rPr>
              <a:t>In the public sector, data warehouse is used for intelligence gathering. </a:t>
            </a:r>
          </a:p>
          <a:p>
            <a:pPr algn="l"/>
            <a:r>
              <a:rPr lang="en-US" sz="1800" b="0" i="0" dirty="0">
                <a:solidFill>
                  <a:srgbClr val="222222"/>
                </a:solidFill>
                <a:effectLst/>
                <a:latin typeface="Times New Roman" pitchFamily="18" charset="0"/>
                <a:cs typeface="Times New Roman" pitchFamily="18" charset="0"/>
              </a:rPr>
              <a:t>It helps government agencies to maintain and analyze tax records, health policy records, </a:t>
            </a:r>
          </a:p>
          <a:p>
            <a:pPr algn="l"/>
            <a:r>
              <a:rPr lang="en-US" sz="1800" b="0" i="0" dirty="0">
                <a:solidFill>
                  <a:srgbClr val="222222"/>
                </a:solidFill>
                <a:effectLst/>
                <a:latin typeface="Times New Roman" pitchFamily="18" charset="0"/>
                <a:cs typeface="Times New Roman" pitchFamily="18" charset="0"/>
              </a:rPr>
              <a:t>for every individual</a:t>
            </a:r>
            <a:r>
              <a:rPr lang="en-US" sz="1800" b="0" i="0" dirty="0" smtClean="0">
                <a:solidFill>
                  <a:srgbClr val="222222"/>
                </a:solidFill>
                <a:effectLst/>
                <a:latin typeface="Times New Roman" pitchFamily="18" charset="0"/>
                <a:cs typeface="Times New Roman" pitchFamily="18" charset="0"/>
              </a:rPr>
              <a:t>.</a:t>
            </a:r>
          </a:p>
          <a:p>
            <a:pPr algn="l"/>
            <a:endParaRPr lang="en-US" sz="1800" b="0" i="0" dirty="0">
              <a:solidFill>
                <a:srgbClr val="222222"/>
              </a:solidFill>
              <a:effectLst/>
              <a:latin typeface="Times New Roman" pitchFamily="18" charset="0"/>
              <a:cs typeface="Times New Roman" pitchFamily="18" charset="0"/>
            </a:endParaRPr>
          </a:p>
          <a:p>
            <a:pPr algn="l"/>
            <a:r>
              <a:rPr lang="en-US" sz="1800" b="1" i="0" dirty="0">
                <a:solidFill>
                  <a:srgbClr val="222222"/>
                </a:solidFill>
                <a:effectLst/>
                <a:latin typeface="Times New Roman" pitchFamily="18" charset="0"/>
                <a:cs typeface="Times New Roman" pitchFamily="18" charset="0"/>
              </a:rPr>
              <a:t>Investment and Insurance sector:</a:t>
            </a:r>
            <a:endParaRPr lang="en-US" sz="1800" b="0" i="0" dirty="0">
              <a:solidFill>
                <a:srgbClr val="222222"/>
              </a:solidFill>
              <a:effectLst/>
              <a:latin typeface="Times New Roman" pitchFamily="18" charset="0"/>
              <a:cs typeface="Times New Roman" pitchFamily="18" charset="0"/>
            </a:endParaRPr>
          </a:p>
          <a:p>
            <a:pPr algn="l"/>
            <a:r>
              <a:rPr lang="en-US" sz="1800" b="0" i="0" dirty="0">
                <a:solidFill>
                  <a:srgbClr val="222222"/>
                </a:solidFill>
                <a:effectLst/>
                <a:latin typeface="Times New Roman" pitchFamily="18" charset="0"/>
                <a:cs typeface="Times New Roman" pitchFamily="18" charset="0"/>
              </a:rPr>
              <a:t>In this sector, the warehouses are primarily used to analyze data patterns, </a:t>
            </a:r>
          </a:p>
          <a:p>
            <a:pPr algn="l"/>
            <a:r>
              <a:rPr lang="en-US" sz="1800" b="0" i="0" dirty="0">
                <a:solidFill>
                  <a:srgbClr val="222222"/>
                </a:solidFill>
                <a:effectLst/>
                <a:latin typeface="Times New Roman" pitchFamily="18" charset="0"/>
                <a:cs typeface="Times New Roman" pitchFamily="18" charset="0"/>
              </a:rPr>
              <a:t>customer trends, and to track market movements.</a:t>
            </a:r>
          </a:p>
          <a:p>
            <a:pPr algn="l"/>
            <a:endParaRPr lang="en-US" sz="1800" b="1" i="0" dirty="0" smtClean="0">
              <a:solidFill>
                <a:srgbClr val="222222"/>
              </a:solidFill>
              <a:effectLst/>
              <a:latin typeface="Times New Roman" pitchFamily="18" charset="0"/>
              <a:cs typeface="Times New Roman" pitchFamily="18" charset="0"/>
            </a:endParaRPr>
          </a:p>
          <a:p>
            <a:pPr algn="l"/>
            <a:r>
              <a:rPr lang="en-US" sz="1800" b="1" i="0" dirty="0" smtClean="0">
                <a:solidFill>
                  <a:srgbClr val="222222"/>
                </a:solidFill>
                <a:effectLst/>
                <a:latin typeface="Times New Roman" pitchFamily="18" charset="0"/>
                <a:cs typeface="Times New Roman" pitchFamily="18" charset="0"/>
              </a:rPr>
              <a:t>Retain </a:t>
            </a:r>
            <a:r>
              <a:rPr lang="en-US" sz="1800" b="1" i="0" dirty="0">
                <a:solidFill>
                  <a:srgbClr val="222222"/>
                </a:solidFill>
                <a:effectLst/>
                <a:latin typeface="Times New Roman" pitchFamily="18" charset="0"/>
                <a:cs typeface="Times New Roman" pitchFamily="18" charset="0"/>
              </a:rPr>
              <a:t>chain:</a:t>
            </a:r>
            <a:endParaRPr lang="en-US" sz="1800" b="0" i="0" dirty="0">
              <a:solidFill>
                <a:srgbClr val="222222"/>
              </a:solidFill>
              <a:effectLst/>
              <a:latin typeface="Times New Roman" pitchFamily="18" charset="0"/>
              <a:cs typeface="Times New Roman" pitchFamily="18" charset="0"/>
            </a:endParaRPr>
          </a:p>
          <a:p>
            <a:pPr algn="l"/>
            <a:r>
              <a:rPr lang="en-US" sz="1800" b="0" i="0" dirty="0">
                <a:solidFill>
                  <a:srgbClr val="222222"/>
                </a:solidFill>
                <a:effectLst/>
                <a:latin typeface="Times New Roman" pitchFamily="18" charset="0"/>
                <a:cs typeface="Times New Roman" pitchFamily="18" charset="0"/>
              </a:rPr>
              <a:t>In retail chains, Data warehouse is widely used for distribution and marketing. </a:t>
            </a:r>
          </a:p>
          <a:p>
            <a:pPr algn="l"/>
            <a:r>
              <a:rPr lang="en-US" sz="1800" b="0" i="0" dirty="0">
                <a:solidFill>
                  <a:srgbClr val="222222"/>
                </a:solidFill>
                <a:effectLst/>
                <a:latin typeface="Times New Roman" pitchFamily="18" charset="0"/>
                <a:cs typeface="Times New Roman" pitchFamily="18" charset="0"/>
              </a:rPr>
              <a:t>It also helps to track items, customer buying pattern, promotions and also used for</a:t>
            </a:r>
          </a:p>
          <a:p>
            <a:pPr algn="l"/>
            <a:r>
              <a:rPr lang="en-US" sz="1800" b="0" i="0" dirty="0">
                <a:solidFill>
                  <a:srgbClr val="222222"/>
                </a:solidFill>
                <a:effectLst/>
                <a:latin typeface="Times New Roman" pitchFamily="18" charset="0"/>
                <a:cs typeface="Times New Roman" pitchFamily="18" charset="0"/>
              </a:rPr>
              <a:t> determining pricing policy.</a:t>
            </a:r>
          </a:p>
          <a:p>
            <a:pPr algn="l"/>
            <a:endParaRPr lang="en-US" sz="1800" b="1" i="0" dirty="0" smtClean="0">
              <a:solidFill>
                <a:srgbClr val="222222"/>
              </a:solidFill>
              <a:effectLst/>
              <a:latin typeface="Times New Roman" pitchFamily="18" charset="0"/>
              <a:cs typeface="Times New Roman" pitchFamily="18" charset="0"/>
            </a:endParaRPr>
          </a:p>
          <a:p>
            <a:pPr algn="l"/>
            <a:r>
              <a:rPr lang="en-US" sz="1800" b="1" i="0" dirty="0" smtClean="0">
                <a:solidFill>
                  <a:srgbClr val="222222"/>
                </a:solidFill>
                <a:effectLst/>
                <a:latin typeface="Times New Roman" pitchFamily="18" charset="0"/>
                <a:cs typeface="Times New Roman" pitchFamily="18" charset="0"/>
              </a:rPr>
              <a:t>Telecommunication</a:t>
            </a:r>
            <a:r>
              <a:rPr lang="en-US" sz="1800" b="1" i="0" dirty="0">
                <a:solidFill>
                  <a:srgbClr val="222222"/>
                </a:solidFill>
                <a:effectLst/>
                <a:latin typeface="Times New Roman" pitchFamily="18" charset="0"/>
                <a:cs typeface="Times New Roman" pitchFamily="18" charset="0"/>
              </a:rPr>
              <a:t>:</a:t>
            </a:r>
            <a:endParaRPr lang="en-US" sz="1800" b="0" i="0" dirty="0">
              <a:solidFill>
                <a:srgbClr val="222222"/>
              </a:solidFill>
              <a:effectLst/>
              <a:latin typeface="Times New Roman" pitchFamily="18" charset="0"/>
              <a:cs typeface="Times New Roman" pitchFamily="18" charset="0"/>
            </a:endParaRPr>
          </a:p>
          <a:p>
            <a:pPr algn="l"/>
            <a:r>
              <a:rPr lang="en-US" sz="1800" b="0" i="0" dirty="0">
                <a:solidFill>
                  <a:srgbClr val="222222"/>
                </a:solidFill>
                <a:effectLst/>
                <a:latin typeface="Times New Roman" pitchFamily="18" charset="0"/>
                <a:cs typeface="Times New Roman" pitchFamily="18" charset="0"/>
              </a:rPr>
              <a:t>A data warehouse is used in this sector for product promotions, sales decisions</a:t>
            </a:r>
          </a:p>
          <a:p>
            <a:pPr algn="l"/>
            <a:r>
              <a:rPr lang="en-US" sz="1800" b="0" i="0" dirty="0">
                <a:solidFill>
                  <a:srgbClr val="222222"/>
                </a:solidFill>
                <a:effectLst/>
                <a:latin typeface="Times New Roman" pitchFamily="18" charset="0"/>
                <a:cs typeface="Times New Roman" pitchFamily="18" charset="0"/>
              </a:rPr>
              <a:t> and to make distribution decisions.</a:t>
            </a:r>
          </a:p>
          <a:p>
            <a:endParaRPr lang="en-IN" dirty="0"/>
          </a:p>
        </p:txBody>
      </p:sp>
    </p:spTree>
    <p:extLst>
      <p:ext uri="{BB962C8B-B14F-4D97-AF65-F5344CB8AC3E}">
        <p14:creationId xmlns:p14="http://schemas.microsoft.com/office/powerpoint/2010/main" val="38958467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1170131"/>
              </p:ext>
            </p:extLst>
          </p:nvPr>
        </p:nvGraphicFramePr>
        <p:xfrm>
          <a:off x="761999" y="457200"/>
          <a:ext cx="8001000" cy="5154564"/>
        </p:xfrm>
        <a:graphic>
          <a:graphicData uri="http://schemas.openxmlformats.org/drawingml/2006/table">
            <a:tbl>
              <a:tblPr firstRow="1" bandRow="1">
                <a:tableStyleId>{5C22544A-7EE6-4342-B048-85BDC9FD1C3A}</a:tableStyleId>
              </a:tblPr>
              <a:tblGrid>
                <a:gridCol w="866775"/>
                <a:gridCol w="4086225"/>
                <a:gridCol w="3048000"/>
              </a:tblGrid>
              <a:tr h="370840">
                <a:tc>
                  <a:txBody>
                    <a:bodyPr/>
                    <a:lstStyle/>
                    <a:p>
                      <a:pPr algn="l" fontAlgn="t"/>
                      <a:r>
                        <a:rPr lang="en-IN" sz="1800" dirty="0" err="1" smtClean="0">
                          <a:effectLst/>
                          <a:latin typeface="Times New Roman" pitchFamily="18" charset="0"/>
                          <a:cs typeface="Times New Roman" pitchFamily="18" charset="0"/>
                        </a:rPr>
                        <a:t>Sr.No</a:t>
                      </a:r>
                      <a:endParaRPr lang="en-IN" sz="1800" dirty="0">
                        <a:effectLst/>
                        <a:latin typeface="Times New Roman" pitchFamily="18" charset="0"/>
                        <a:cs typeface="Times New Roman" pitchFamily="18" charset="0"/>
                      </a:endParaRPr>
                    </a:p>
                  </a:txBody>
                  <a:tcPr marL="31106" marR="31106" marT="31106" marB="31106"/>
                </a:tc>
                <a:tc>
                  <a:txBody>
                    <a:bodyPr/>
                    <a:lstStyle/>
                    <a:p>
                      <a:pPr algn="l" fontAlgn="t"/>
                      <a:r>
                        <a:rPr lang="en-IN" sz="1800" b="1" dirty="0" smtClean="0">
                          <a:effectLst/>
                          <a:latin typeface="Times New Roman" pitchFamily="18" charset="0"/>
                          <a:cs typeface="Times New Roman" pitchFamily="18" charset="0"/>
                        </a:rPr>
                        <a:t>Tasks</a:t>
                      </a:r>
                      <a:endParaRPr lang="en-IN" sz="1800" dirty="0">
                        <a:effectLst/>
                        <a:latin typeface="Times New Roman" pitchFamily="18" charset="0"/>
                        <a:cs typeface="Times New Roman" pitchFamily="18" charset="0"/>
                      </a:endParaRPr>
                    </a:p>
                  </a:txBody>
                  <a:tcPr marL="31106" marR="31106" marT="31106" marB="31106"/>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800" b="1" dirty="0" smtClean="0">
                          <a:effectLst/>
                          <a:latin typeface="Times New Roman" pitchFamily="18" charset="0"/>
                          <a:cs typeface="Times New Roman" pitchFamily="18" charset="0"/>
                        </a:rPr>
                        <a:t>Deliverables</a:t>
                      </a:r>
                      <a:endParaRPr lang="en-IN" sz="1800" dirty="0" smtClean="0">
                        <a:effectLst/>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marL="46659" marR="46659" marT="23330" marB="23330"/>
                </a:tc>
              </a:tr>
              <a:tr h="370840">
                <a:tc>
                  <a:txBody>
                    <a:bodyPr/>
                    <a:lstStyle/>
                    <a:p>
                      <a:pPr algn="l" fontAlgn="t"/>
                      <a:r>
                        <a:rPr lang="en-IN" sz="1800" dirty="0">
                          <a:effectLst/>
                          <a:latin typeface="Times New Roman" pitchFamily="18" charset="0"/>
                          <a:cs typeface="Times New Roman" pitchFamily="18" charset="0"/>
                        </a:rPr>
                        <a:t>1</a:t>
                      </a:r>
                    </a:p>
                  </a:txBody>
                  <a:tcPr marL="31106" marR="31106" marT="31106" marB="31106"/>
                </a:tc>
                <a:tc>
                  <a:txBody>
                    <a:bodyPr/>
                    <a:lstStyle/>
                    <a:p>
                      <a:pPr algn="l" fontAlgn="t"/>
                      <a:r>
                        <a:rPr lang="en-US" sz="1800" dirty="0">
                          <a:effectLst/>
                          <a:latin typeface="Times New Roman" pitchFamily="18" charset="0"/>
                          <a:cs typeface="Times New Roman" pitchFamily="18" charset="0"/>
                        </a:rPr>
                        <a:t>Need to define project scope</a:t>
                      </a:r>
                    </a:p>
                  </a:txBody>
                  <a:tcPr marL="31106" marR="31106" marT="31106" marB="31106"/>
                </a:tc>
                <a:tc>
                  <a:txBody>
                    <a:bodyPr/>
                    <a:lstStyle/>
                    <a:p>
                      <a:pPr algn="l" fontAlgn="t"/>
                      <a:r>
                        <a:rPr lang="en-IN" sz="1800">
                          <a:effectLst/>
                          <a:latin typeface="Times New Roman" pitchFamily="18" charset="0"/>
                          <a:cs typeface="Times New Roman" pitchFamily="18" charset="0"/>
                        </a:rPr>
                        <a:t>Scope Definition</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2</a:t>
                      </a:r>
                    </a:p>
                  </a:txBody>
                  <a:tcPr marL="31106" marR="31106" marT="31106" marB="31106"/>
                </a:tc>
                <a:tc>
                  <a:txBody>
                    <a:bodyPr/>
                    <a:lstStyle/>
                    <a:p>
                      <a:pPr algn="l" fontAlgn="t"/>
                      <a:r>
                        <a:rPr lang="en-US" sz="1800" dirty="0">
                          <a:effectLst/>
                          <a:latin typeface="Times New Roman" pitchFamily="18" charset="0"/>
                          <a:cs typeface="Times New Roman" pitchFamily="18" charset="0"/>
                        </a:rPr>
                        <a:t>Need to determine business needs</a:t>
                      </a:r>
                    </a:p>
                  </a:txBody>
                  <a:tcPr marL="31106" marR="31106" marT="31106" marB="31106"/>
                </a:tc>
                <a:tc>
                  <a:txBody>
                    <a:bodyPr/>
                    <a:lstStyle/>
                    <a:p>
                      <a:pPr algn="l" fontAlgn="t"/>
                      <a:r>
                        <a:rPr lang="en-IN" sz="1800">
                          <a:effectLst/>
                          <a:latin typeface="Times New Roman" pitchFamily="18" charset="0"/>
                          <a:cs typeface="Times New Roman" pitchFamily="18" charset="0"/>
                        </a:rPr>
                        <a:t>Logical Data Model</a:t>
                      </a:r>
                    </a:p>
                  </a:txBody>
                  <a:tcPr marL="31106" marR="31106" marT="31106" marB="31106"/>
                </a:tc>
              </a:tr>
              <a:tr h="370840">
                <a:tc>
                  <a:txBody>
                    <a:bodyPr/>
                    <a:lstStyle/>
                    <a:p>
                      <a:pPr algn="l" fontAlgn="t"/>
                      <a:r>
                        <a:rPr lang="en-IN" sz="1800" dirty="0">
                          <a:effectLst/>
                          <a:latin typeface="Times New Roman" pitchFamily="18" charset="0"/>
                          <a:cs typeface="Times New Roman" pitchFamily="18" charset="0"/>
                        </a:rPr>
                        <a:t>3</a:t>
                      </a:r>
                    </a:p>
                  </a:txBody>
                  <a:tcPr marL="31106" marR="31106" marT="31106" marB="31106"/>
                </a:tc>
                <a:tc>
                  <a:txBody>
                    <a:bodyPr/>
                    <a:lstStyle/>
                    <a:p>
                      <a:pPr algn="l" fontAlgn="t"/>
                      <a:r>
                        <a:rPr lang="en-IN" sz="1800" dirty="0">
                          <a:effectLst/>
                          <a:latin typeface="Times New Roman" pitchFamily="18" charset="0"/>
                          <a:cs typeface="Times New Roman" pitchFamily="18" charset="0"/>
                        </a:rPr>
                        <a:t>Define Operational Datastore requirements</a:t>
                      </a:r>
                    </a:p>
                  </a:txBody>
                  <a:tcPr marL="31106" marR="31106" marT="31106" marB="31106"/>
                </a:tc>
                <a:tc>
                  <a:txBody>
                    <a:bodyPr/>
                    <a:lstStyle/>
                    <a:p>
                      <a:pPr algn="l" fontAlgn="t"/>
                      <a:r>
                        <a:rPr lang="en-IN" sz="1800" dirty="0">
                          <a:effectLst/>
                          <a:latin typeface="Times New Roman" pitchFamily="18" charset="0"/>
                          <a:cs typeface="Times New Roman" pitchFamily="18" charset="0"/>
                        </a:rPr>
                        <a:t>Operational Data Store Model</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4</a:t>
                      </a:r>
                    </a:p>
                  </a:txBody>
                  <a:tcPr marL="31106" marR="31106" marT="31106" marB="31106"/>
                </a:tc>
                <a:tc>
                  <a:txBody>
                    <a:bodyPr/>
                    <a:lstStyle/>
                    <a:p>
                      <a:pPr algn="l" fontAlgn="t"/>
                      <a:r>
                        <a:rPr lang="en-US" sz="1800" dirty="0">
                          <a:effectLst/>
                          <a:latin typeface="Times New Roman" pitchFamily="18" charset="0"/>
                          <a:cs typeface="Times New Roman" pitchFamily="18" charset="0"/>
                        </a:rPr>
                        <a:t>Acquire or develop Extraction tools</a:t>
                      </a:r>
                    </a:p>
                  </a:txBody>
                  <a:tcPr marL="31106" marR="31106" marT="31106" marB="31106"/>
                </a:tc>
                <a:tc>
                  <a:txBody>
                    <a:bodyPr/>
                    <a:lstStyle/>
                    <a:p>
                      <a:pPr algn="l" fontAlgn="t"/>
                      <a:r>
                        <a:rPr lang="en-IN" sz="1800" dirty="0">
                          <a:effectLst/>
                          <a:latin typeface="Times New Roman" pitchFamily="18" charset="0"/>
                          <a:cs typeface="Times New Roman" pitchFamily="18" charset="0"/>
                        </a:rPr>
                        <a:t>Extract tools and Software</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5</a:t>
                      </a:r>
                    </a:p>
                  </a:txBody>
                  <a:tcPr marL="31106" marR="31106" marT="31106" marB="31106"/>
                </a:tc>
                <a:tc>
                  <a:txBody>
                    <a:bodyPr/>
                    <a:lstStyle/>
                    <a:p>
                      <a:pPr algn="l" fontAlgn="t"/>
                      <a:r>
                        <a:rPr lang="en-US" sz="1800" dirty="0">
                          <a:effectLst/>
                          <a:latin typeface="Times New Roman" pitchFamily="18" charset="0"/>
                          <a:cs typeface="Times New Roman" pitchFamily="18" charset="0"/>
                        </a:rPr>
                        <a:t>Define Data Warehouse Data requirements</a:t>
                      </a:r>
                    </a:p>
                  </a:txBody>
                  <a:tcPr marL="31106" marR="31106" marT="31106" marB="31106"/>
                </a:tc>
                <a:tc>
                  <a:txBody>
                    <a:bodyPr/>
                    <a:lstStyle/>
                    <a:p>
                      <a:pPr algn="l" fontAlgn="t"/>
                      <a:r>
                        <a:rPr lang="en-IN" sz="1800" dirty="0">
                          <a:effectLst/>
                          <a:latin typeface="Times New Roman" pitchFamily="18" charset="0"/>
                          <a:cs typeface="Times New Roman" pitchFamily="18" charset="0"/>
                        </a:rPr>
                        <a:t>Transition Data Model</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6</a:t>
                      </a:r>
                    </a:p>
                  </a:txBody>
                  <a:tcPr marL="31106" marR="31106" marT="31106" marB="31106"/>
                </a:tc>
                <a:tc>
                  <a:txBody>
                    <a:bodyPr/>
                    <a:lstStyle/>
                    <a:p>
                      <a:pPr algn="l" fontAlgn="t"/>
                      <a:r>
                        <a:rPr lang="en-IN" sz="1800" dirty="0">
                          <a:effectLst/>
                          <a:latin typeface="Times New Roman" pitchFamily="18" charset="0"/>
                          <a:cs typeface="Times New Roman" pitchFamily="18" charset="0"/>
                        </a:rPr>
                        <a:t>Document missing data</a:t>
                      </a:r>
                    </a:p>
                  </a:txBody>
                  <a:tcPr marL="31106" marR="31106" marT="31106" marB="31106"/>
                </a:tc>
                <a:tc>
                  <a:txBody>
                    <a:bodyPr/>
                    <a:lstStyle/>
                    <a:p>
                      <a:pPr algn="l" fontAlgn="t"/>
                      <a:r>
                        <a:rPr lang="en-IN" sz="1800" dirty="0">
                          <a:effectLst/>
                          <a:latin typeface="Times New Roman" pitchFamily="18" charset="0"/>
                          <a:cs typeface="Times New Roman" pitchFamily="18" charset="0"/>
                        </a:rPr>
                        <a:t>To Do Project List</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7</a:t>
                      </a:r>
                    </a:p>
                  </a:txBody>
                  <a:tcPr marL="31106" marR="31106" marT="31106" marB="31106"/>
                </a:tc>
                <a:tc>
                  <a:txBody>
                    <a:bodyPr/>
                    <a:lstStyle/>
                    <a:p>
                      <a:pPr algn="l" fontAlgn="t"/>
                      <a:r>
                        <a:rPr lang="en-US" sz="1800" dirty="0">
                          <a:effectLst/>
                          <a:latin typeface="Times New Roman" pitchFamily="18" charset="0"/>
                          <a:cs typeface="Times New Roman" pitchFamily="18" charset="0"/>
                        </a:rPr>
                        <a:t>Maps Operational Data Store to Data Warehouse</a:t>
                      </a:r>
                    </a:p>
                  </a:txBody>
                  <a:tcPr marL="31106" marR="31106" marT="31106" marB="31106"/>
                </a:tc>
                <a:tc>
                  <a:txBody>
                    <a:bodyPr/>
                    <a:lstStyle/>
                    <a:p>
                      <a:pPr algn="l" fontAlgn="t"/>
                      <a:r>
                        <a:rPr lang="en-IN" sz="1800" dirty="0">
                          <a:effectLst/>
                          <a:latin typeface="Times New Roman" pitchFamily="18" charset="0"/>
                          <a:cs typeface="Times New Roman" pitchFamily="18" charset="0"/>
                        </a:rPr>
                        <a:t>D/W Data Integration Map</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8</a:t>
                      </a:r>
                    </a:p>
                  </a:txBody>
                  <a:tcPr marL="31106" marR="31106" marT="31106" marB="31106"/>
                </a:tc>
                <a:tc>
                  <a:txBody>
                    <a:bodyPr/>
                    <a:lstStyle/>
                    <a:p>
                      <a:pPr algn="l" fontAlgn="t"/>
                      <a:r>
                        <a:rPr lang="en-US" sz="1800" dirty="0">
                          <a:effectLst/>
                          <a:latin typeface="Times New Roman" pitchFamily="18" charset="0"/>
                          <a:cs typeface="Times New Roman" pitchFamily="18" charset="0"/>
                        </a:rPr>
                        <a:t>Develop Data Warehouse Database design</a:t>
                      </a:r>
                    </a:p>
                  </a:txBody>
                  <a:tcPr marL="31106" marR="31106" marT="31106" marB="31106"/>
                </a:tc>
                <a:tc>
                  <a:txBody>
                    <a:bodyPr/>
                    <a:lstStyle/>
                    <a:p>
                      <a:pPr algn="l" fontAlgn="t"/>
                      <a:r>
                        <a:rPr lang="en-IN" sz="1800" dirty="0">
                          <a:effectLst/>
                          <a:latin typeface="Times New Roman" pitchFamily="18" charset="0"/>
                          <a:cs typeface="Times New Roman" pitchFamily="18" charset="0"/>
                        </a:rPr>
                        <a:t>D/W Database Design</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9</a:t>
                      </a:r>
                    </a:p>
                  </a:txBody>
                  <a:tcPr marL="31106" marR="31106" marT="31106" marB="31106"/>
                </a:tc>
                <a:tc>
                  <a:txBody>
                    <a:bodyPr/>
                    <a:lstStyle/>
                    <a:p>
                      <a:pPr algn="l" fontAlgn="t"/>
                      <a:r>
                        <a:rPr lang="en-US" sz="1800" dirty="0">
                          <a:effectLst/>
                          <a:latin typeface="Times New Roman" pitchFamily="18" charset="0"/>
                          <a:cs typeface="Times New Roman" pitchFamily="18" charset="0"/>
                        </a:rPr>
                        <a:t>Extract Data from Operational Data Store</a:t>
                      </a:r>
                    </a:p>
                  </a:txBody>
                  <a:tcPr marL="31106" marR="31106" marT="31106" marB="31106"/>
                </a:tc>
                <a:tc>
                  <a:txBody>
                    <a:bodyPr/>
                    <a:lstStyle/>
                    <a:p>
                      <a:pPr algn="l" fontAlgn="t"/>
                      <a:r>
                        <a:rPr lang="en-US" sz="1800" dirty="0">
                          <a:effectLst/>
                          <a:latin typeface="Times New Roman" pitchFamily="18" charset="0"/>
                          <a:cs typeface="Times New Roman" pitchFamily="18" charset="0"/>
                        </a:rPr>
                        <a:t>Integrated D/W Data Extracts</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10</a:t>
                      </a:r>
                    </a:p>
                  </a:txBody>
                  <a:tcPr marL="31106" marR="31106" marT="31106" marB="31106"/>
                </a:tc>
                <a:tc>
                  <a:txBody>
                    <a:bodyPr/>
                    <a:lstStyle/>
                    <a:p>
                      <a:pPr algn="l" fontAlgn="t"/>
                      <a:r>
                        <a:rPr lang="en-IN" sz="1800">
                          <a:effectLst/>
                          <a:latin typeface="Times New Roman" pitchFamily="18" charset="0"/>
                          <a:cs typeface="Times New Roman" pitchFamily="18" charset="0"/>
                        </a:rPr>
                        <a:t>Load Data Warehouse</a:t>
                      </a:r>
                    </a:p>
                  </a:txBody>
                  <a:tcPr marL="31106" marR="31106" marT="31106" marB="31106"/>
                </a:tc>
                <a:tc>
                  <a:txBody>
                    <a:bodyPr/>
                    <a:lstStyle/>
                    <a:p>
                      <a:pPr algn="l" fontAlgn="t"/>
                      <a:r>
                        <a:rPr lang="en-IN" sz="1800" dirty="0">
                          <a:effectLst/>
                          <a:latin typeface="Times New Roman" pitchFamily="18" charset="0"/>
                          <a:cs typeface="Times New Roman" pitchFamily="18" charset="0"/>
                        </a:rPr>
                        <a:t>Initial Data Load</a:t>
                      </a:r>
                    </a:p>
                  </a:txBody>
                  <a:tcPr marL="31106" marR="31106" marT="31106" marB="31106"/>
                </a:tc>
              </a:tr>
              <a:tr h="370840">
                <a:tc>
                  <a:txBody>
                    <a:bodyPr/>
                    <a:lstStyle/>
                    <a:p>
                      <a:pPr algn="l" fontAlgn="t"/>
                      <a:r>
                        <a:rPr lang="en-IN" sz="1800">
                          <a:effectLst/>
                          <a:latin typeface="Times New Roman" pitchFamily="18" charset="0"/>
                          <a:cs typeface="Times New Roman" pitchFamily="18" charset="0"/>
                        </a:rPr>
                        <a:t>11</a:t>
                      </a:r>
                    </a:p>
                  </a:txBody>
                  <a:tcPr marL="31106" marR="31106" marT="31106" marB="31106"/>
                </a:tc>
                <a:tc>
                  <a:txBody>
                    <a:bodyPr/>
                    <a:lstStyle/>
                    <a:p>
                      <a:pPr algn="l" fontAlgn="t"/>
                      <a:r>
                        <a:rPr lang="en-IN" sz="1800">
                          <a:effectLst/>
                          <a:latin typeface="Times New Roman" pitchFamily="18" charset="0"/>
                          <a:cs typeface="Times New Roman" pitchFamily="18" charset="0"/>
                        </a:rPr>
                        <a:t>Maintain Data Warehouse</a:t>
                      </a:r>
                    </a:p>
                  </a:txBody>
                  <a:tcPr marL="31106" marR="31106" marT="31106" marB="31106"/>
                </a:tc>
                <a:tc>
                  <a:txBody>
                    <a:bodyPr/>
                    <a:lstStyle/>
                    <a:p>
                      <a:pPr algn="l" fontAlgn="t"/>
                      <a:r>
                        <a:rPr lang="en-US" sz="1800" dirty="0">
                          <a:effectLst/>
                          <a:latin typeface="Times New Roman" pitchFamily="18" charset="0"/>
                          <a:cs typeface="Times New Roman" pitchFamily="18" charset="0"/>
                        </a:rPr>
                        <a:t>On-going Data Access and Subsequent Loads</a:t>
                      </a:r>
                    </a:p>
                  </a:txBody>
                  <a:tcPr marL="31106" marR="31106" marT="31106" marB="31106"/>
                </a:tc>
              </a:tr>
            </a:tbl>
          </a:graphicData>
        </a:graphic>
      </p:graphicFrame>
    </p:spTree>
    <p:extLst>
      <p:ext uri="{BB962C8B-B14F-4D97-AF65-F5344CB8AC3E}">
        <p14:creationId xmlns:p14="http://schemas.microsoft.com/office/powerpoint/2010/main" val="5774974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9AAFB-4496-4218-B712-3F0E3D5234A9}"/>
              </a:ext>
            </a:extLst>
          </p:cNvPr>
          <p:cNvSpPr>
            <a:spLocks noGrp="1"/>
          </p:cNvSpPr>
          <p:nvPr>
            <p:ph type="title"/>
          </p:nvPr>
        </p:nvSpPr>
        <p:spPr>
          <a:xfrm>
            <a:off x="381000" y="304800"/>
            <a:ext cx="8229240" cy="1143000"/>
          </a:xfrm>
        </p:spPr>
        <p:txBody>
          <a:bodyPr/>
          <a:lstStyle/>
          <a:p>
            <a:r>
              <a:rPr lang="en-IN" dirty="0"/>
              <a:t>DWH tools </a:t>
            </a:r>
          </a:p>
        </p:txBody>
      </p:sp>
      <p:sp>
        <p:nvSpPr>
          <p:cNvPr id="3" name="Text Placeholder 2">
            <a:extLst>
              <a:ext uri="{FF2B5EF4-FFF2-40B4-BE49-F238E27FC236}">
                <a16:creationId xmlns="" xmlns:a16="http://schemas.microsoft.com/office/drawing/2014/main" id="{F9D52B49-0C94-4F98-84DE-62E57846C9C2}"/>
              </a:ext>
            </a:extLst>
          </p:cNvPr>
          <p:cNvSpPr>
            <a:spLocks noGrp="1"/>
          </p:cNvSpPr>
          <p:nvPr>
            <p:ph type="body"/>
          </p:nvPr>
        </p:nvSpPr>
        <p:spPr>
          <a:xfrm>
            <a:off x="457200" y="274680"/>
            <a:ext cx="8229240" cy="715920"/>
          </a:xfrm>
        </p:spPr>
        <p:txBody>
          <a:bodyPr/>
          <a:lstStyle/>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smtClean="0">
              <a:solidFill>
                <a:srgbClr val="FF0000"/>
              </a:solidFill>
            </a:endParaRPr>
          </a:p>
          <a:p>
            <a:endParaRPr lang="en-IN" dirty="0">
              <a:solidFill>
                <a:srgbClr val="FF0000"/>
              </a:solidFill>
            </a:endParaRPr>
          </a:p>
          <a:p>
            <a:endParaRPr lang="en-IN" dirty="0" smtClean="0">
              <a:solidFill>
                <a:srgbClr val="FF0000"/>
              </a:solidFill>
            </a:endParaRPr>
          </a:p>
          <a:p>
            <a:endParaRPr lang="en-IN" dirty="0">
              <a:solidFill>
                <a:srgbClr val="FF0000"/>
              </a:solidFill>
            </a:endParaRPr>
          </a:p>
          <a:p>
            <a:endParaRPr lang="en-IN" dirty="0" smtClean="0">
              <a:solidFill>
                <a:srgbClr val="FF0000"/>
              </a:solidFill>
            </a:endParaRPr>
          </a:p>
          <a:p>
            <a:r>
              <a:rPr lang="en-IN" dirty="0" err="1" smtClean="0">
                <a:solidFill>
                  <a:schemeClr val="tx1"/>
                </a:solidFill>
              </a:rPr>
              <a:t>Cdata</a:t>
            </a:r>
            <a:r>
              <a:rPr lang="en-IN" dirty="0" smtClean="0">
                <a:solidFill>
                  <a:schemeClr val="tx1"/>
                </a:solidFill>
              </a:rPr>
              <a:t> </a:t>
            </a:r>
            <a:r>
              <a:rPr lang="en-IN" dirty="0">
                <a:solidFill>
                  <a:schemeClr val="tx1"/>
                </a:solidFill>
              </a:rPr>
              <a:t>Sync</a:t>
            </a:r>
          </a:p>
          <a:p>
            <a:endParaRPr lang="en-IN" dirty="0">
              <a:solidFill>
                <a:schemeClr val="tx1"/>
              </a:solidFill>
            </a:endParaRPr>
          </a:p>
          <a:p>
            <a:r>
              <a:rPr lang="en-IN" dirty="0">
                <a:solidFill>
                  <a:schemeClr val="tx1"/>
                </a:solidFill>
              </a:rPr>
              <a:t>Query Surge</a:t>
            </a:r>
          </a:p>
          <a:p>
            <a:endParaRPr lang="en-IN" dirty="0">
              <a:solidFill>
                <a:schemeClr val="tx1"/>
              </a:solidFill>
            </a:endParaRPr>
          </a:p>
          <a:p>
            <a:r>
              <a:rPr lang="en-IN" dirty="0" err="1">
                <a:solidFill>
                  <a:schemeClr val="tx1"/>
                </a:solidFill>
              </a:rPr>
              <a:t>Xplentry</a:t>
            </a:r>
            <a:endParaRPr lang="en-IN" dirty="0">
              <a:solidFill>
                <a:schemeClr val="tx1"/>
              </a:solidFill>
            </a:endParaRPr>
          </a:p>
          <a:p>
            <a:endParaRPr lang="en-IN" dirty="0">
              <a:solidFill>
                <a:schemeClr val="tx1"/>
              </a:solidFill>
            </a:endParaRPr>
          </a:p>
          <a:p>
            <a:r>
              <a:rPr lang="en-IN" dirty="0" smtClean="0">
                <a:solidFill>
                  <a:schemeClr val="tx1"/>
                </a:solidFill>
              </a:rPr>
              <a:t>Oracle</a:t>
            </a:r>
            <a:endParaRPr lang="en-IN" dirty="0">
              <a:solidFill>
                <a:schemeClr val="tx1"/>
              </a:solidFill>
            </a:endParaRPr>
          </a:p>
          <a:p>
            <a:endParaRPr lang="en-IN" dirty="0">
              <a:solidFill>
                <a:schemeClr val="tx1"/>
              </a:solidFill>
            </a:endParaRPr>
          </a:p>
          <a:p>
            <a:r>
              <a:rPr lang="en-IN" dirty="0">
                <a:solidFill>
                  <a:schemeClr val="tx1"/>
                </a:solidFill>
              </a:rPr>
              <a:t>Amazon redshift</a:t>
            </a:r>
          </a:p>
          <a:p>
            <a:endParaRPr lang="en-IN" dirty="0">
              <a:solidFill>
                <a:schemeClr val="tx1"/>
              </a:solidFill>
            </a:endParaRPr>
          </a:p>
          <a:p>
            <a:r>
              <a:rPr lang="en-IN" dirty="0" smtClean="0">
                <a:solidFill>
                  <a:schemeClr val="tx1"/>
                </a:solidFill>
              </a:rPr>
              <a:t>Panoply</a:t>
            </a:r>
          </a:p>
          <a:p>
            <a:endParaRPr lang="en-IN" dirty="0" smtClean="0">
              <a:solidFill>
                <a:schemeClr val="tx1"/>
              </a:solidFill>
            </a:endParaRPr>
          </a:p>
          <a:p>
            <a:r>
              <a:rPr lang="en-IN" dirty="0" smtClean="0">
                <a:solidFill>
                  <a:schemeClr val="tx1"/>
                </a:solidFill>
              </a:rPr>
              <a:t>SAP/SAS</a:t>
            </a:r>
          </a:p>
          <a:p>
            <a:endParaRPr lang="en-IN" dirty="0" smtClean="0">
              <a:solidFill>
                <a:schemeClr val="tx1"/>
              </a:solidFill>
            </a:endParaRPr>
          </a:p>
          <a:p>
            <a:endParaRPr lang="en-IN" dirty="0" smtClean="0">
              <a:solidFill>
                <a:schemeClr val="tx1"/>
              </a:solidFill>
            </a:endParaRPr>
          </a:p>
          <a:p>
            <a:r>
              <a:rPr lang="en-IN" dirty="0" err="1" smtClean="0">
                <a:solidFill>
                  <a:schemeClr val="tx1"/>
                </a:solidFill>
              </a:rPr>
              <a:t>Tabaleu</a:t>
            </a:r>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r>
              <a:rPr lang="en-IN" dirty="0" err="1" smtClean="0">
                <a:solidFill>
                  <a:schemeClr val="tx1"/>
                </a:solidFill>
              </a:rPr>
              <a:t>Pentaho</a:t>
            </a:r>
            <a:endParaRPr lang="en-IN" dirty="0" smtClean="0">
              <a:solidFill>
                <a:schemeClr val="tx1"/>
              </a:solidFill>
            </a:endParaRPr>
          </a:p>
          <a:p>
            <a:endParaRPr lang="en-IN" dirty="0">
              <a:solidFill>
                <a:schemeClr val="tx1"/>
              </a:solidFill>
            </a:endParaRPr>
          </a:p>
          <a:p>
            <a:endParaRPr lang="en-IN" dirty="0">
              <a:solidFill>
                <a:srgbClr val="FF0000"/>
              </a:solidFill>
            </a:endParaRPr>
          </a:p>
        </p:txBody>
      </p:sp>
    </p:spTree>
    <p:extLst>
      <p:ext uri="{BB962C8B-B14F-4D97-AF65-F5344CB8AC3E}">
        <p14:creationId xmlns:p14="http://schemas.microsoft.com/office/powerpoint/2010/main" val="1008730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457200" y="152280"/>
            <a:ext cx="8229240" cy="990360"/>
          </a:xfrm>
          <a:prstGeom prst="rect">
            <a:avLst/>
          </a:prstGeom>
        </p:spPr>
        <p:txBody>
          <a:bodyPr anchor="ctr"/>
          <a:lstStyle/>
          <a:p>
            <a:pPr algn="ctr">
              <a:lnSpc>
                <a:spcPct val="100000"/>
              </a:lnSpc>
            </a:pPr>
            <a:r>
              <a:rPr lang="en-US" sz="4000" b="1">
                <a:solidFill>
                  <a:srgbClr val="FF0000"/>
                </a:solidFill>
                <a:latin typeface="Times New Roman"/>
              </a:rPr>
              <a:t>Data Warehouse Schemas</a:t>
            </a:r>
            <a:endParaRPr/>
          </a:p>
        </p:txBody>
      </p:sp>
      <p:sp>
        <p:nvSpPr>
          <p:cNvPr id="407" name="TextShape 2"/>
          <p:cNvSpPr txBox="1"/>
          <p:nvPr/>
        </p:nvSpPr>
        <p:spPr>
          <a:xfrm>
            <a:off x="228600" y="1143000"/>
            <a:ext cx="8686440" cy="5409720"/>
          </a:xfrm>
          <a:prstGeom prst="rect">
            <a:avLst/>
          </a:prstGeom>
        </p:spPr>
        <p:txBody>
          <a:bodyPr/>
          <a:lstStyle/>
          <a:p>
            <a:pPr>
              <a:lnSpc>
                <a:spcPct val="100000"/>
              </a:lnSpc>
              <a:buFont typeface="Arial"/>
              <a:buChar char="•"/>
            </a:pPr>
            <a:r>
              <a:rPr lang="en-US" sz="2500" dirty="0">
                <a:solidFill>
                  <a:srgbClr val="000000"/>
                </a:solidFill>
                <a:latin typeface="Times New Roman"/>
              </a:rPr>
              <a:t>Data warehouses typically have schemas that are designed for data analysis, using tools such as OLAP tools. </a:t>
            </a:r>
            <a:endParaRPr dirty="0"/>
          </a:p>
          <a:p>
            <a:pPr>
              <a:lnSpc>
                <a:spcPct val="100000"/>
              </a:lnSpc>
            </a:pPr>
            <a:endParaRPr dirty="0"/>
          </a:p>
          <a:p>
            <a:pPr>
              <a:lnSpc>
                <a:spcPct val="100000"/>
              </a:lnSpc>
              <a:buFont typeface="Arial"/>
              <a:buChar char="•"/>
            </a:pPr>
            <a:r>
              <a:rPr lang="en-US" sz="2500" dirty="0">
                <a:solidFill>
                  <a:srgbClr val="000000"/>
                </a:solidFill>
                <a:latin typeface="Times New Roman"/>
              </a:rPr>
              <a:t>Thus, the data are usually multidimensional data, with </a:t>
            </a:r>
            <a:r>
              <a:rPr lang="en-US" sz="2500" b="1" dirty="0">
                <a:solidFill>
                  <a:srgbClr val="000000"/>
                </a:solidFill>
                <a:latin typeface="Times New Roman"/>
              </a:rPr>
              <a:t>dimension attributes and measure attributes. </a:t>
            </a:r>
            <a:endParaRPr dirty="0"/>
          </a:p>
          <a:p>
            <a:pPr>
              <a:lnSpc>
                <a:spcPct val="100000"/>
              </a:lnSpc>
            </a:pPr>
            <a:endParaRPr dirty="0"/>
          </a:p>
          <a:p>
            <a:pPr>
              <a:lnSpc>
                <a:spcPct val="100000"/>
              </a:lnSpc>
              <a:buFont typeface="Arial"/>
              <a:buChar char="•"/>
            </a:pPr>
            <a:r>
              <a:rPr lang="en-US" sz="2500" dirty="0">
                <a:solidFill>
                  <a:srgbClr val="000000"/>
                </a:solidFill>
                <a:latin typeface="Times New Roman"/>
              </a:rPr>
              <a:t>Tables containing multidimensional data are called </a:t>
            </a:r>
            <a:r>
              <a:rPr lang="en-US" sz="2500" b="1" dirty="0">
                <a:solidFill>
                  <a:srgbClr val="000000"/>
                </a:solidFill>
                <a:latin typeface="Times New Roman"/>
              </a:rPr>
              <a:t>fact tables </a:t>
            </a:r>
            <a:r>
              <a:rPr lang="en-US" sz="2500" dirty="0">
                <a:solidFill>
                  <a:srgbClr val="000000"/>
                </a:solidFill>
                <a:latin typeface="Times New Roman"/>
              </a:rPr>
              <a:t>and are usually very large. </a:t>
            </a:r>
            <a:endParaRPr dirty="0"/>
          </a:p>
          <a:p>
            <a:pPr>
              <a:lnSpc>
                <a:spcPct val="100000"/>
              </a:lnSpc>
            </a:pPr>
            <a:endParaRPr dirty="0"/>
          </a:p>
          <a:p>
            <a:pPr>
              <a:lnSpc>
                <a:spcPct val="100000"/>
              </a:lnSpc>
              <a:buFont typeface="Arial"/>
              <a:buChar char="•"/>
            </a:pPr>
            <a:r>
              <a:rPr lang="en-US" sz="2500" b="1" dirty="0">
                <a:solidFill>
                  <a:srgbClr val="000000"/>
                </a:solidFill>
                <a:latin typeface="Times New Roman"/>
              </a:rPr>
              <a:t>A table recording sales</a:t>
            </a:r>
            <a:r>
              <a:rPr lang="en-US" sz="2500" dirty="0">
                <a:solidFill>
                  <a:srgbClr val="000000"/>
                </a:solidFill>
                <a:latin typeface="Times New Roman"/>
              </a:rPr>
              <a:t> information for a retail store, with one tuple for each item that is sold, is a typical example of a fact table.</a:t>
            </a:r>
            <a:endParaRPr dirty="0"/>
          </a:p>
        </p:txBody>
      </p:sp>
      <p:sp>
        <p:nvSpPr>
          <p:cNvPr id="408" name="TextShape 3"/>
          <p:cNvSpPr txBox="1"/>
          <p:nvPr/>
        </p:nvSpPr>
        <p:spPr>
          <a:xfrm>
            <a:off x="0" y="0"/>
            <a:ext cx="0" cy="0"/>
          </a:xfrm>
          <a:prstGeom prst="rect">
            <a:avLst/>
          </a:prstGeom>
        </p:spPr>
        <p:txBody>
          <a:bodyPr lIns="90000" tIns="45000" rIns="90000" bIns="45000"/>
          <a:lstStyle/>
          <a:p>
            <a:pPr>
              <a:lnSpc>
                <a:spcPct val="100000"/>
              </a:lnSpc>
            </a:pPr>
            <a:fld id="{917141B1-8131-4181-91E1-B171F1E1C181}" type="slidenum">
              <a:rPr lang="en-IN">
                <a:solidFill>
                  <a:srgbClr val="000000"/>
                </a:solidFill>
                <a:latin typeface="Calibri"/>
              </a:rPr>
              <a:pPr>
                <a:lnSpc>
                  <a:spcPct val="100000"/>
                </a:lnSpc>
              </a:pPr>
              <a:t>27</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28600" y="304920"/>
            <a:ext cx="8686440" cy="6324120"/>
          </a:xfrm>
          <a:prstGeom prst="rect">
            <a:avLst/>
          </a:prstGeom>
        </p:spPr>
        <p:txBody>
          <a:bodyPr/>
          <a:lstStyle/>
          <a:p>
            <a:pPr>
              <a:lnSpc>
                <a:spcPct val="100000"/>
              </a:lnSpc>
              <a:buFont typeface="Arial"/>
              <a:buChar char="•"/>
            </a:pPr>
            <a:r>
              <a:rPr lang="en-US" sz="2800" dirty="0">
                <a:solidFill>
                  <a:srgbClr val="000000"/>
                </a:solidFill>
                <a:latin typeface="Times New Roman"/>
              </a:rPr>
              <a:t> </a:t>
            </a:r>
            <a:r>
              <a:rPr lang="en-US" sz="2800" b="1" dirty="0">
                <a:solidFill>
                  <a:srgbClr val="000000"/>
                </a:solidFill>
                <a:latin typeface="Times New Roman"/>
              </a:rPr>
              <a:t>The dimensions of the </a:t>
            </a:r>
            <a:r>
              <a:rPr lang="en-US" sz="2800" b="1" i="1" dirty="0">
                <a:solidFill>
                  <a:srgbClr val="000000"/>
                </a:solidFill>
                <a:latin typeface="Times New Roman"/>
              </a:rPr>
              <a:t>sales table </a:t>
            </a:r>
            <a:r>
              <a:rPr lang="en-US" sz="2800" i="1" dirty="0">
                <a:solidFill>
                  <a:srgbClr val="000000"/>
                </a:solidFill>
                <a:latin typeface="Times New Roman"/>
              </a:rPr>
              <a:t>would include what the</a:t>
            </a:r>
            <a:r>
              <a:rPr lang="en-US" sz="2800" dirty="0">
                <a:solidFill>
                  <a:srgbClr val="000000"/>
                </a:solidFill>
                <a:latin typeface="Times New Roman"/>
              </a:rPr>
              <a:t> item is (usually an item identifier such as that used in bar codes), the date when the item is sold, which location (store) the item was sold from, which customer bought the item, and so on. </a:t>
            </a:r>
            <a:r>
              <a:rPr lang="en-US" sz="2800" b="1" dirty="0">
                <a:solidFill>
                  <a:srgbClr val="000000"/>
                </a:solidFill>
                <a:latin typeface="Times New Roman"/>
              </a:rPr>
              <a:t>The measure attributes </a:t>
            </a:r>
            <a:r>
              <a:rPr lang="en-US" sz="2800" dirty="0">
                <a:solidFill>
                  <a:srgbClr val="000000"/>
                </a:solidFill>
                <a:latin typeface="Times New Roman"/>
              </a:rPr>
              <a:t>may include the </a:t>
            </a:r>
            <a:r>
              <a:rPr lang="en-US" sz="2800" dirty="0">
                <a:solidFill>
                  <a:srgbClr val="FF0000"/>
                </a:solidFill>
                <a:latin typeface="Times New Roman"/>
              </a:rPr>
              <a:t>number of items sold and the price of the items.</a:t>
            </a:r>
            <a:endParaRPr dirty="0"/>
          </a:p>
          <a:p>
            <a:pPr>
              <a:lnSpc>
                <a:spcPct val="100000"/>
              </a:lnSpc>
            </a:pPr>
            <a:endParaRPr dirty="0"/>
          </a:p>
          <a:p>
            <a:pPr>
              <a:lnSpc>
                <a:spcPct val="100000"/>
              </a:lnSpc>
              <a:buFont typeface="Arial"/>
              <a:buChar char="•"/>
            </a:pPr>
            <a:r>
              <a:rPr lang="en-US" sz="3000" dirty="0">
                <a:solidFill>
                  <a:srgbClr val="000000"/>
                </a:solidFill>
                <a:latin typeface="Times New Roman"/>
              </a:rPr>
              <a:t>To minimize storage requirements, dimension attributes are usually short identifiers that are foreign keys into other tables called </a:t>
            </a:r>
            <a:r>
              <a:rPr lang="en-US" sz="3000" b="1" dirty="0">
                <a:solidFill>
                  <a:srgbClr val="000000"/>
                </a:solidFill>
                <a:latin typeface="Times New Roman"/>
              </a:rPr>
              <a:t>dimension tables. </a:t>
            </a:r>
            <a:endParaRPr dirty="0"/>
          </a:p>
          <a:p>
            <a:pPr>
              <a:lnSpc>
                <a:spcPct val="100000"/>
              </a:lnSpc>
            </a:pPr>
            <a:endParaRPr dirty="0"/>
          </a:p>
        </p:txBody>
      </p:sp>
      <p:sp>
        <p:nvSpPr>
          <p:cNvPr id="410" name="TextShape 2"/>
          <p:cNvSpPr txBox="1"/>
          <p:nvPr/>
        </p:nvSpPr>
        <p:spPr>
          <a:xfrm>
            <a:off x="0" y="0"/>
            <a:ext cx="0" cy="0"/>
          </a:xfrm>
          <a:prstGeom prst="rect">
            <a:avLst/>
          </a:prstGeom>
        </p:spPr>
        <p:txBody>
          <a:bodyPr lIns="90000" tIns="45000" rIns="90000" bIns="45000"/>
          <a:lstStyle/>
          <a:p>
            <a:pPr>
              <a:lnSpc>
                <a:spcPct val="100000"/>
              </a:lnSpc>
            </a:pPr>
            <a:fld id="{C191A1A1-7171-4131-81A1-9191A111F171}" type="slidenum">
              <a:rPr lang="en-IN">
                <a:solidFill>
                  <a:srgbClr val="000000"/>
                </a:solidFill>
                <a:latin typeface="Calibri"/>
              </a:rPr>
              <a:pPr>
                <a:lnSpc>
                  <a:spcPct val="100000"/>
                </a:lnSpc>
              </a:pPr>
              <a:t>28</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457200" y="304920"/>
            <a:ext cx="8457840" cy="6324120"/>
          </a:xfrm>
          <a:prstGeom prst="rect">
            <a:avLst/>
          </a:prstGeom>
        </p:spPr>
        <p:txBody>
          <a:bodyPr/>
          <a:lstStyle/>
          <a:p>
            <a:pPr>
              <a:lnSpc>
                <a:spcPct val="100000"/>
              </a:lnSpc>
              <a:buFont typeface="Arial"/>
              <a:buChar char="•"/>
            </a:pPr>
            <a:r>
              <a:rPr lang="en-US" sz="2800" b="1">
                <a:solidFill>
                  <a:srgbClr val="000000"/>
                </a:solidFill>
                <a:latin typeface="Times New Roman"/>
              </a:rPr>
              <a:t>For </a:t>
            </a:r>
            <a:r>
              <a:rPr lang="en-US" sz="2800">
                <a:solidFill>
                  <a:srgbClr val="000000"/>
                </a:solidFill>
                <a:latin typeface="Times New Roman"/>
              </a:rPr>
              <a:t>instance, a </a:t>
            </a:r>
            <a:r>
              <a:rPr lang="en-US" sz="2800" b="1">
                <a:solidFill>
                  <a:srgbClr val="000000"/>
                </a:solidFill>
                <a:latin typeface="Times New Roman"/>
              </a:rPr>
              <a:t>fact table sales </a:t>
            </a:r>
            <a:r>
              <a:rPr lang="en-US" sz="2800">
                <a:solidFill>
                  <a:srgbClr val="000000"/>
                </a:solidFill>
                <a:latin typeface="Times New Roman"/>
              </a:rPr>
              <a:t>would have attributes </a:t>
            </a:r>
            <a:r>
              <a:rPr lang="en-US" sz="2800">
                <a:solidFill>
                  <a:srgbClr val="FF0000"/>
                </a:solidFill>
                <a:latin typeface="Times New Roman"/>
              </a:rPr>
              <a:t>item id, store id, customer id, and date</a:t>
            </a:r>
            <a:r>
              <a:rPr lang="en-US" sz="2800">
                <a:solidFill>
                  <a:srgbClr val="000000"/>
                </a:solidFill>
                <a:latin typeface="Times New Roman"/>
              </a:rPr>
              <a:t>, and </a:t>
            </a:r>
            <a:r>
              <a:rPr lang="en-US" sz="2800" b="1">
                <a:solidFill>
                  <a:srgbClr val="000000"/>
                </a:solidFill>
                <a:latin typeface="Times New Roman"/>
              </a:rPr>
              <a:t>measure attributes</a:t>
            </a:r>
            <a:r>
              <a:rPr lang="en-US" sz="2800">
                <a:solidFill>
                  <a:srgbClr val="000000"/>
                </a:solidFill>
                <a:latin typeface="Times New Roman"/>
              </a:rPr>
              <a:t> </a:t>
            </a:r>
            <a:r>
              <a:rPr lang="en-US" sz="2800">
                <a:solidFill>
                  <a:srgbClr val="FF0000"/>
                </a:solidFill>
                <a:latin typeface="Times New Roman"/>
              </a:rPr>
              <a:t>number and price.</a:t>
            </a:r>
            <a:endParaRPr/>
          </a:p>
          <a:p>
            <a:pPr>
              <a:lnSpc>
                <a:spcPct val="100000"/>
              </a:lnSpc>
            </a:pPr>
            <a:r>
              <a:rPr lang="en-US" sz="2800">
                <a:solidFill>
                  <a:srgbClr val="000000"/>
                </a:solidFill>
                <a:latin typeface="Times New Roman"/>
              </a:rPr>
              <a:t> </a:t>
            </a:r>
            <a:endParaRPr/>
          </a:p>
          <a:p>
            <a:pPr>
              <a:lnSpc>
                <a:spcPct val="100000"/>
              </a:lnSpc>
              <a:buFont typeface="Arial"/>
              <a:buChar char="•"/>
            </a:pPr>
            <a:r>
              <a:rPr lang="en-US" sz="2800">
                <a:solidFill>
                  <a:srgbClr val="000000"/>
                </a:solidFill>
                <a:latin typeface="Times New Roman"/>
              </a:rPr>
              <a:t>The </a:t>
            </a:r>
            <a:r>
              <a:rPr lang="en-US" sz="2800" b="1">
                <a:solidFill>
                  <a:srgbClr val="000000"/>
                </a:solidFill>
                <a:latin typeface="Times New Roman"/>
              </a:rPr>
              <a:t>attribute store id is a foreign key </a:t>
            </a:r>
            <a:r>
              <a:rPr lang="en-US" sz="2800">
                <a:solidFill>
                  <a:srgbClr val="000000"/>
                </a:solidFill>
                <a:latin typeface="Times New Roman"/>
              </a:rPr>
              <a:t>into a </a:t>
            </a:r>
            <a:r>
              <a:rPr lang="en-US" sz="2800">
                <a:solidFill>
                  <a:srgbClr val="FF0000"/>
                </a:solidFill>
                <a:latin typeface="Times New Roman"/>
              </a:rPr>
              <a:t>dimension table store</a:t>
            </a:r>
            <a:r>
              <a:rPr lang="en-US" sz="2800">
                <a:solidFill>
                  <a:srgbClr val="000000"/>
                </a:solidFill>
                <a:latin typeface="Times New Roman"/>
              </a:rPr>
              <a:t>, which has other attributes such as store location (city, state, country). </a:t>
            </a:r>
            <a:endParaRPr/>
          </a:p>
          <a:p>
            <a:pPr>
              <a:lnSpc>
                <a:spcPct val="100000"/>
              </a:lnSpc>
            </a:pPr>
            <a:endParaRPr/>
          </a:p>
          <a:p>
            <a:pPr>
              <a:lnSpc>
                <a:spcPct val="100000"/>
              </a:lnSpc>
              <a:buFont typeface="Arial"/>
              <a:buChar char="•"/>
            </a:pPr>
            <a:r>
              <a:rPr lang="en-US" sz="2700">
                <a:solidFill>
                  <a:srgbClr val="000000"/>
                </a:solidFill>
                <a:latin typeface="Times New Roman"/>
              </a:rPr>
              <a:t>The </a:t>
            </a:r>
            <a:r>
              <a:rPr lang="en-US" sz="2700" b="1">
                <a:solidFill>
                  <a:srgbClr val="000000"/>
                </a:solidFill>
                <a:latin typeface="Times New Roman"/>
              </a:rPr>
              <a:t>item id attribute </a:t>
            </a:r>
            <a:r>
              <a:rPr lang="en-US" sz="2700">
                <a:solidFill>
                  <a:srgbClr val="000000"/>
                </a:solidFill>
                <a:latin typeface="Times New Roman"/>
              </a:rPr>
              <a:t>of the sales table would be a foreign key into a </a:t>
            </a:r>
            <a:r>
              <a:rPr lang="en-US" sz="2700">
                <a:solidFill>
                  <a:srgbClr val="FF0000"/>
                </a:solidFill>
                <a:latin typeface="Times New Roman"/>
              </a:rPr>
              <a:t>dimension table item info, </a:t>
            </a:r>
            <a:r>
              <a:rPr lang="en-US" sz="2700">
                <a:solidFill>
                  <a:srgbClr val="000000"/>
                </a:solidFill>
                <a:latin typeface="Times New Roman"/>
              </a:rPr>
              <a:t>which would contain information such as the name of the item, the category to which the item belongs, and other item details such as color and size.</a:t>
            </a:r>
            <a:endParaRPr/>
          </a:p>
          <a:p>
            <a:pPr>
              <a:lnSpc>
                <a:spcPct val="100000"/>
              </a:lnSpc>
            </a:pPr>
            <a:endParaRPr/>
          </a:p>
        </p:txBody>
      </p:sp>
      <p:sp>
        <p:nvSpPr>
          <p:cNvPr id="412" name="TextShape 2"/>
          <p:cNvSpPr txBox="1"/>
          <p:nvPr/>
        </p:nvSpPr>
        <p:spPr>
          <a:xfrm>
            <a:off x="0" y="0"/>
            <a:ext cx="0" cy="0"/>
          </a:xfrm>
          <a:prstGeom prst="rect">
            <a:avLst/>
          </a:prstGeom>
        </p:spPr>
        <p:txBody>
          <a:bodyPr lIns="90000" tIns="45000" rIns="90000" bIns="45000"/>
          <a:lstStyle/>
          <a:p>
            <a:pPr>
              <a:lnSpc>
                <a:spcPct val="100000"/>
              </a:lnSpc>
            </a:pPr>
            <a:fld id="{2161D191-3161-4181-9131-31A141810111}" type="slidenum">
              <a:rPr lang="en-IN">
                <a:solidFill>
                  <a:srgbClr val="000000"/>
                </a:solidFill>
                <a:latin typeface="Calibri"/>
              </a:rPr>
              <a:pPr>
                <a:lnSpc>
                  <a:spcPct val="100000"/>
                </a:lnSpc>
              </a:pPr>
              <a:t>29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304920"/>
            <a:ext cx="8229240" cy="6324120"/>
          </a:xfrm>
          <a:prstGeom prst="rect">
            <a:avLst/>
          </a:prstGeom>
        </p:spPr>
        <p:txBody>
          <a:bodyPr/>
          <a:lstStyle/>
          <a:p>
            <a:pPr marL="342900" indent="-342900">
              <a:lnSpc>
                <a:spcPct val="100000"/>
              </a:lnSpc>
              <a:buFont typeface="Wingdings" pitchFamily="2" charset="2"/>
              <a:buChar char="v"/>
            </a:pPr>
            <a:r>
              <a:rPr lang="en-IN" sz="3000" b="1" dirty="0" smtClean="0">
                <a:solidFill>
                  <a:srgbClr val="FF0000"/>
                </a:solidFill>
                <a:latin typeface="Times New Roman" pitchFamily="18" charset="0"/>
                <a:cs typeface="Times New Roman" pitchFamily="18" charset="0"/>
              </a:rPr>
              <a:t>Topics</a:t>
            </a:r>
          </a:p>
          <a:p>
            <a:pPr>
              <a:lnSpc>
                <a:spcPct val="100000"/>
              </a:lnSpc>
              <a:buFont typeface="Arial"/>
              <a:buChar char="•"/>
            </a:pPr>
            <a:endParaRPr lang="en-IN" sz="3000" dirty="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Introduction</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Warehouse Modeling: Data Cube and OLAP  Data Warehouse Design and </a:t>
            </a:r>
            <a:r>
              <a:rPr lang="en-IN" sz="2400" dirty="0" smtClean="0">
                <a:latin typeface="Times New Roman" pitchFamily="18" charset="0"/>
                <a:cs typeface="Times New Roman" pitchFamily="18" charset="0"/>
              </a:rPr>
              <a:t>Usage</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Distributed </a:t>
            </a:r>
            <a:r>
              <a:rPr lang="en-IN" sz="2400" dirty="0">
                <a:latin typeface="Times New Roman" pitchFamily="18" charset="0"/>
                <a:cs typeface="Times New Roman" pitchFamily="18" charset="0"/>
              </a:rPr>
              <a:t>Data-warehouse and materialized </a:t>
            </a:r>
            <a:r>
              <a:rPr lang="en-IN" sz="2400" dirty="0" smtClean="0">
                <a:latin typeface="Times New Roman" pitchFamily="18" charset="0"/>
                <a:cs typeface="Times New Roman" pitchFamily="18" charset="0"/>
              </a:rPr>
              <a:t>view</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Different </a:t>
            </a:r>
            <a:r>
              <a:rPr lang="en-IN" sz="2400" dirty="0">
                <a:latin typeface="Times New Roman" pitchFamily="18" charset="0"/>
                <a:cs typeface="Times New Roman" pitchFamily="18" charset="0"/>
              </a:rPr>
              <a:t>types of OLAP and their </a:t>
            </a:r>
            <a:r>
              <a:rPr lang="en-IN" sz="2400" dirty="0" smtClean="0">
                <a:latin typeface="Times New Roman" pitchFamily="18" charset="0"/>
                <a:cs typeface="Times New Roman" pitchFamily="18" charset="0"/>
              </a:rPr>
              <a:t>applications</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Difference </a:t>
            </a:r>
            <a:r>
              <a:rPr lang="en-IN" sz="2400" dirty="0">
                <a:latin typeface="Times New Roman" pitchFamily="18" charset="0"/>
                <a:cs typeface="Times New Roman" pitchFamily="18" charset="0"/>
              </a:rPr>
              <a:t>between OLAP and </a:t>
            </a:r>
            <a:r>
              <a:rPr lang="en-IN" sz="2400" dirty="0" smtClean="0">
                <a:latin typeface="Times New Roman" pitchFamily="18" charset="0"/>
                <a:cs typeface="Times New Roman" pitchFamily="18" charset="0"/>
              </a:rPr>
              <a:t>OLTP</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Big </a:t>
            </a:r>
            <a:r>
              <a:rPr lang="en-IN" sz="2400" dirty="0">
                <a:latin typeface="Times New Roman" pitchFamily="18" charset="0"/>
                <a:cs typeface="Times New Roman" pitchFamily="18" charset="0"/>
              </a:rPr>
              <a:t>Data </a:t>
            </a:r>
            <a:r>
              <a:rPr lang="en-IN" sz="2400" dirty="0" smtClean="0">
                <a:latin typeface="Times New Roman" pitchFamily="18" charset="0"/>
                <a:cs typeface="Times New Roman" pitchFamily="18" charset="0"/>
              </a:rPr>
              <a:t>Lakes</a:t>
            </a:r>
            <a:endParaRPr sz="2400" dirty="0">
              <a:latin typeface="Times New Roman" pitchFamily="18" charset="0"/>
              <a:cs typeface="Times New Roman" pitchFamily="18" charset="0"/>
            </a:endParaRPr>
          </a:p>
        </p:txBody>
      </p:sp>
      <p:sp>
        <p:nvSpPr>
          <p:cNvPr id="193" name="TextShape 2"/>
          <p:cNvSpPr txBox="1"/>
          <p:nvPr/>
        </p:nvSpPr>
        <p:spPr>
          <a:xfrm>
            <a:off x="0" y="0"/>
            <a:ext cx="0" cy="0"/>
          </a:xfrm>
          <a:prstGeom prst="rect">
            <a:avLst/>
          </a:prstGeom>
        </p:spPr>
        <p:txBody>
          <a:bodyPr lIns="90000" tIns="45000" rIns="90000" bIns="45000"/>
          <a:lstStyle/>
          <a:p>
            <a:pPr>
              <a:lnSpc>
                <a:spcPct val="100000"/>
              </a:lnSpc>
            </a:pPr>
            <a:fld id="{31419131-D1E1-41E1-A101-F131C13131E1}" type="slidenum">
              <a:rPr lang="en-IN">
                <a:solidFill>
                  <a:srgbClr val="000000"/>
                </a:solidFill>
                <a:latin typeface="Calibri"/>
              </a:rPr>
              <a:pPr>
                <a:lnSpc>
                  <a:spcPct val="100000"/>
                </a:lnSpc>
              </a:pPr>
              <a:t>3</a:t>
            </a:fld>
            <a:endParaRPr/>
          </a:p>
        </p:txBody>
      </p:sp>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8771051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57200" y="274680"/>
            <a:ext cx="8229240" cy="1142640"/>
          </a:xfrm>
          <a:prstGeom prst="rect">
            <a:avLst/>
          </a:prstGeom>
        </p:spPr>
        <p:txBody>
          <a:bodyPr anchor="ctr"/>
          <a:lstStyle/>
          <a:p>
            <a:endParaRPr/>
          </a:p>
        </p:txBody>
      </p:sp>
      <p:sp>
        <p:nvSpPr>
          <p:cNvPr id="41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Times New Roman"/>
              </a:rPr>
              <a:t> The </a:t>
            </a:r>
            <a:r>
              <a:rPr lang="en-US" sz="3200" b="1">
                <a:solidFill>
                  <a:srgbClr val="000000"/>
                </a:solidFill>
                <a:latin typeface="Times New Roman"/>
              </a:rPr>
              <a:t>customer id attribute </a:t>
            </a:r>
            <a:r>
              <a:rPr lang="en-US" sz="3200">
                <a:solidFill>
                  <a:srgbClr val="000000"/>
                </a:solidFill>
                <a:latin typeface="Times New Roman"/>
              </a:rPr>
              <a:t>would be a foreign key into a </a:t>
            </a:r>
            <a:r>
              <a:rPr lang="en-US" sz="3200">
                <a:solidFill>
                  <a:srgbClr val="FF0000"/>
                </a:solidFill>
                <a:latin typeface="Times New Roman"/>
              </a:rPr>
              <a:t>customer table </a:t>
            </a:r>
            <a:r>
              <a:rPr lang="en-US" sz="3200">
                <a:solidFill>
                  <a:srgbClr val="000000"/>
                </a:solidFill>
                <a:latin typeface="Times New Roman"/>
              </a:rPr>
              <a:t>containing attributes such as name and address of the customer.</a:t>
            </a:r>
            <a:endParaRPr/>
          </a:p>
          <a:p>
            <a:pPr>
              <a:lnSpc>
                <a:spcPct val="100000"/>
              </a:lnSpc>
            </a:pPr>
            <a:endParaRPr/>
          </a:p>
          <a:p>
            <a:pPr>
              <a:lnSpc>
                <a:spcPct val="100000"/>
              </a:lnSpc>
              <a:buFont typeface="Arial"/>
              <a:buChar char="•"/>
            </a:pPr>
            <a:r>
              <a:rPr lang="en-US" sz="3200">
                <a:solidFill>
                  <a:srgbClr val="000000"/>
                </a:solidFill>
                <a:latin typeface="Times New Roman"/>
              </a:rPr>
              <a:t>Similarly</a:t>
            </a:r>
            <a:r>
              <a:rPr lang="en-US" sz="3200" b="1">
                <a:solidFill>
                  <a:srgbClr val="000000"/>
                </a:solidFill>
                <a:latin typeface="Times New Roman"/>
              </a:rPr>
              <a:t> the date attribute as a foreign key </a:t>
            </a:r>
            <a:r>
              <a:rPr lang="en-US" sz="3200">
                <a:solidFill>
                  <a:srgbClr val="000000"/>
                </a:solidFill>
                <a:latin typeface="Times New Roman"/>
              </a:rPr>
              <a:t>into a </a:t>
            </a:r>
            <a:r>
              <a:rPr lang="en-US" sz="3200">
                <a:solidFill>
                  <a:srgbClr val="FF0000"/>
                </a:solidFill>
                <a:latin typeface="Times New Roman"/>
              </a:rPr>
              <a:t>date info table </a:t>
            </a:r>
            <a:r>
              <a:rPr lang="en-US" sz="3200">
                <a:solidFill>
                  <a:srgbClr val="000000"/>
                </a:solidFill>
                <a:latin typeface="Times New Roman"/>
              </a:rPr>
              <a:t>giving the month, quarter, and year of each date.</a:t>
            </a:r>
            <a:endParaRPr/>
          </a:p>
          <a:p>
            <a:pPr>
              <a:lnSpc>
                <a:spcPct val="100000"/>
              </a:lnSpc>
            </a:pPr>
            <a:endParaRPr/>
          </a:p>
        </p:txBody>
      </p:sp>
      <p:sp>
        <p:nvSpPr>
          <p:cNvPr id="415" name="TextShape 3"/>
          <p:cNvSpPr txBox="1"/>
          <p:nvPr/>
        </p:nvSpPr>
        <p:spPr>
          <a:xfrm>
            <a:off x="0" y="0"/>
            <a:ext cx="0" cy="0"/>
          </a:xfrm>
          <a:prstGeom prst="rect">
            <a:avLst/>
          </a:prstGeom>
        </p:spPr>
        <p:txBody>
          <a:bodyPr lIns="90000" tIns="45000" rIns="90000" bIns="45000"/>
          <a:lstStyle/>
          <a:p>
            <a:pPr>
              <a:lnSpc>
                <a:spcPct val="100000"/>
              </a:lnSpc>
            </a:pPr>
            <a:fld id="{21213151-51D1-41A1-A1E1-A1F101C1D1B1}" type="slidenum">
              <a:rPr lang="en-IN">
                <a:solidFill>
                  <a:srgbClr val="000000"/>
                </a:solidFill>
                <a:latin typeface="Calibri"/>
              </a:rPr>
              <a:pPr>
                <a:lnSpc>
                  <a:spcPct val="100000"/>
                </a:lnSpc>
              </a:pPr>
              <a:t>30</a:t>
            </a:fld>
            <a:endParaRPr/>
          </a:p>
        </p:txBody>
      </p:sp>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609480" y="380880"/>
            <a:ext cx="7772040" cy="498240"/>
          </a:xfrm>
          <a:prstGeom prst="rect">
            <a:avLst/>
          </a:prstGeom>
        </p:spPr>
        <p:txBody>
          <a:bodyPr anchor="ctr"/>
          <a:lstStyle/>
          <a:p>
            <a:pPr algn="ctr">
              <a:lnSpc>
                <a:spcPct val="100000"/>
              </a:lnSpc>
            </a:pPr>
            <a:r>
              <a:rPr lang="en-US" sz="4400" b="1">
                <a:solidFill>
                  <a:srgbClr val="FF0000"/>
                </a:solidFill>
                <a:latin typeface="Times New Roman"/>
              </a:rPr>
              <a:t>Example of Star Schema</a:t>
            </a:r>
            <a:endParaRPr/>
          </a:p>
        </p:txBody>
      </p:sp>
      <p:sp>
        <p:nvSpPr>
          <p:cNvPr id="417" name="TextShape 2"/>
          <p:cNvSpPr txBox="1"/>
          <p:nvPr/>
        </p:nvSpPr>
        <p:spPr>
          <a:xfrm>
            <a:off x="6419880" y="1676520"/>
            <a:ext cx="2495160" cy="4304880"/>
          </a:xfrm>
          <a:prstGeom prst="rect">
            <a:avLst/>
          </a:prstGeom>
        </p:spPr>
        <p:txBody>
          <a:bodyPr/>
          <a:lstStyle/>
          <a:p>
            <a:pPr>
              <a:lnSpc>
                <a:spcPct val="100000"/>
              </a:lnSpc>
            </a:pPr>
            <a:r>
              <a:rPr lang="en-US" sz="2000">
                <a:solidFill>
                  <a:srgbClr val="000000"/>
                </a:solidFill>
                <a:latin typeface="Calibri"/>
              </a:rPr>
              <a:t>   </a:t>
            </a:r>
            <a:endParaRPr/>
          </a:p>
        </p:txBody>
      </p:sp>
      <p:sp>
        <p:nvSpPr>
          <p:cNvPr id="418" name="CustomShape 3"/>
          <p:cNvSpPr/>
          <p:nvPr/>
        </p:nvSpPr>
        <p:spPr>
          <a:xfrm>
            <a:off x="3548160" y="3162240"/>
            <a:ext cx="2064960" cy="452160"/>
          </a:xfrm>
          <a:prstGeom prst="rect">
            <a:avLst/>
          </a:prstGeom>
          <a:ln w="12600">
            <a:solidFill>
              <a:srgbClr val="000000"/>
            </a:solidFill>
            <a:miter/>
          </a:ln>
        </p:spPr>
      </p:sp>
      <p:sp>
        <p:nvSpPr>
          <p:cNvPr id="419" name="CustomShape 4"/>
          <p:cNvSpPr/>
          <p:nvPr/>
        </p:nvSpPr>
        <p:spPr>
          <a:xfrm>
            <a:off x="307800" y="1710000"/>
            <a:ext cx="1812960" cy="1738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a:latin typeface="Times New Roman"/>
              </a:rPr>
              <a:t>time_key</a:t>
            </a:r>
            <a:endParaRPr/>
          </a:p>
          <a:p>
            <a:pPr>
              <a:lnSpc>
                <a:spcPct val="100000"/>
              </a:lnSpc>
            </a:pPr>
            <a:r>
              <a:rPr lang="en-IN">
                <a:latin typeface="Times New Roman"/>
              </a:rPr>
              <a:t>day</a:t>
            </a:r>
            <a:endParaRPr/>
          </a:p>
          <a:p>
            <a:pPr>
              <a:lnSpc>
                <a:spcPct val="100000"/>
              </a:lnSpc>
            </a:pPr>
            <a:r>
              <a:rPr lang="en-IN">
                <a:latin typeface="Times New Roman"/>
              </a:rPr>
              <a:t>day_of_the_week</a:t>
            </a:r>
            <a:endParaRPr/>
          </a:p>
          <a:p>
            <a:pPr>
              <a:lnSpc>
                <a:spcPct val="100000"/>
              </a:lnSpc>
            </a:pPr>
            <a:r>
              <a:rPr lang="en-IN">
                <a:latin typeface="Times New Roman"/>
              </a:rPr>
              <a:t>month</a:t>
            </a:r>
            <a:endParaRPr/>
          </a:p>
          <a:p>
            <a:pPr>
              <a:lnSpc>
                <a:spcPct val="100000"/>
              </a:lnSpc>
            </a:pPr>
            <a:r>
              <a:rPr lang="en-IN">
                <a:latin typeface="Times New Roman"/>
              </a:rPr>
              <a:t>quarter</a:t>
            </a:r>
            <a:endParaRPr/>
          </a:p>
          <a:p>
            <a:pPr>
              <a:lnSpc>
                <a:spcPct val="100000"/>
              </a:lnSpc>
            </a:pPr>
            <a:r>
              <a:rPr lang="en-IN">
                <a:latin typeface="Times New Roman"/>
              </a:rPr>
              <a:t>year</a:t>
            </a:r>
            <a:endParaRPr/>
          </a:p>
        </p:txBody>
      </p:sp>
      <p:sp>
        <p:nvSpPr>
          <p:cNvPr id="420" name="CustomShape 5"/>
          <p:cNvSpPr/>
          <p:nvPr/>
        </p:nvSpPr>
        <p:spPr>
          <a:xfrm>
            <a:off x="308520" y="1295280"/>
            <a:ext cx="636480" cy="397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sz="2000">
                <a:latin typeface="Times New Roman"/>
              </a:rPr>
              <a:t>time</a:t>
            </a:r>
            <a:endParaRPr/>
          </a:p>
        </p:txBody>
      </p:sp>
      <p:sp>
        <p:nvSpPr>
          <p:cNvPr id="421" name="CustomShape 6"/>
          <p:cNvSpPr/>
          <p:nvPr/>
        </p:nvSpPr>
        <p:spPr>
          <a:xfrm>
            <a:off x="6606360" y="4276800"/>
            <a:ext cx="1826640" cy="146412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a:latin typeface="Times New Roman"/>
              </a:rPr>
              <a:t>location_key</a:t>
            </a:r>
            <a:endParaRPr/>
          </a:p>
          <a:p>
            <a:pPr>
              <a:lnSpc>
                <a:spcPct val="100000"/>
              </a:lnSpc>
            </a:pPr>
            <a:r>
              <a:rPr lang="en-IN">
                <a:latin typeface="Times New Roman"/>
              </a:rPr>
              <a:t>street</a:t>
            </a:r>
            <a:endParaRPr/>
          </a:p>
          <a:p>
            <a:pPr>
              <a:lnSpc>
                <a:spcPct val="100000"/>
              </a:lnSpc>
            </a:pPr>
            <a:r>
              <a:rPr lang="en-IN">
                <a:latin typeface="Times New Roman"/>
              </a:rPr>
              <a:t>city</a:t>
            </a:r>
            <a:endParaRPr/>
          </a:p>
          <a:p>
            <a:pPr>
              <a:lnSpc>
                <a:spcPct val="100000"/>
              </a:lnSpc>
            </a:pPr>
            <a:r>
              <a:rPr lang="en-IN">
                <a:latin typeface="Times New Roman"/>
              </a:rPr>
              <a:t>state_or_province</a:t>
            </a:r>
            <a:endParaRPr/>
          </a:p>
          <a:p>
            <a:pPr>
              <a:lnSpc>
                <a:spcPct val="100000"/>
              </a:lnSpc>
            </a:pPr>
            <a:r>
              <a:rPr lang="en-IN">
                <a:latin typeface="Times New Roman"/>
              </a:rPr>
              <a:t>country</a:t>
            </a:r>
            <a:endParaRPr/>
          </a:p>
        </p:txBody>
      </p:sp>
      <p:sp>
        <p:nvSpPr>
          <p:cNvPr id="422" name="CustomShape 7"/>
          <p:cNvSpPr/>
          <p:nvPr/>
        </p:nvSpPr>
        <p:spPr>
          <a:xfrm>
            <a:off x="6607080" y="3867120"/>
            <a:ext cx="10054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location</a:t>
            </a:r>
            <a:endParaRPr/>
          </a:p>
        </p:txBody>
      </p:sp>
      <p:sp>
        <p:nvSpPr>
          <p:cNvPr id="423" name="CustomShape 8"/>
          <p:cNvSpPr/>
          <p:nvPr/>
        </p:nvSpPr>
        <p:spPr>
          <a:xfrm>
            <a:off x="3459600" y="2279520"/>
            <a:ext cx="1843560" cy="396720"/>
          </a:xfrm>
          <a:prstGeom prst="rect">
            <a:avLst/>
          </a:prstGeom>
        </p:spPr>
        <p:txBody>
          <a:bodyPr wrap="none" lIns="92160" tIns="46080" rIns="92160" bIns="46080"/>
          <a:lstStyle/>
          <a:p>
            <a:pPr>
              <a:lnSpc>
                <a:spcPct val="100000"/>
              </a:lnSpc>
            </a:pPr>
            <a:r>
              <a:rPr lang="en-IN" sz="2000">
                <a:solidFill>
                  <a:srgbClr val="000000"/>
                </a:solidFill>
                <a:latin typeface="Times New Roman"/>
              </a:rPr>
              <a:t>Sales Fact Table</a:t>
            </a:r>
            <a:endParaRPr/>
          </a:p>
        </p:txBody>
      </p:sp>
      <p:sp>
        <p:nvSpPr>
          <p:cNvPr id="424" name="CustomShape 9"/>
          <p:cNvSpPr/>
          <p:nvPr/>
        </p:nvSpPr>
        <p:spPr>
          <a:xfrm>
            <a:off x="3548160" y="2697120"/>
            <a:ext cx="2064960" cy="452160"/>
          </a:xfrm>
          <a:prstGeom prst="rect">
            <a:avLst/>
          </a:prstGeom>
          <a:ln w="12600">
            <a:solidFill>
              <a:srgbClr val="000000"/>
            </a:solidFill>
            <a:miter/>
          </a:ln>
        </p:spPr>
      </p:sp>
      <p:sp>
        <p:nvSpPr>
          <p:cNvPr id="425" name="CustomShape 10"/>
          <p:cNvSpPr/>
          <p:nvPr/>
        </p:nvSpPr>
        <p:spPr>
          <a:xfrm>
            <a:off x="3581280" y="2743200"/>
            <a:ext cx="2057040" cy="396720"/>
          </a:xfrm>
          <a:prstGeom prst="rect">
            <a:avLst/>
          </a:prstGeom>
          <a:solidFill>
            <a:srgbClr val="00FF99"/>
          </a:solidFill>
        </p:spPr>
        <p:txBody>
          <a:bodyPr lIns="92160" tIns="46080" rIns="92160" bIns="46080"/>
          <a:lstStyle/>
          <a:p>
            <a:pPr algn="ctr">
              <a:lnSpc>
                <a:spcPct val="100000"/>
              </a:lnSpc>
            </a:pPr>
            <a:r>
              <a:rPr lang="en-IN" sz="2000">
                <a:solidFill>
                  <a:srgbClr val="000000"/>
                </a:solidFill>
                <a:latin typeface="Times New Roman"/>
              </a:rPr>
              <a:t>           time_key</a:t>
            </a:r>
            <a:endParaRPr/>
          </a:p>
        </p:txBody>
      </p:sp>
      <p:sp>
        <p:nvSpPr>
          <p:cNvPr id="426" name="CustomShape 11"/>
          <p:cNvSpPr/>
          <p:nvPr/>
        </p:nvSpPr>
        <p:spPr>
          <a:xfrm>
            <a:off x="3576960" y="3192480"/>
            <a:ext cx="2027880" cy="396720"/>
          </a:xfrm>
          <a:prstGeom prst="rect">
            <a:avLst/>
          </a:prstGeom>
          <a:solidFill>
            <a:srgbClr val="FFCC99"/>
          </a:solidFill>
        </p:spPr>
        <p:txBody>
          <a:bodyPr wrap="none" lIns="92160" tIns="46080" rIns="92160" bIns="46080"/>
          <a:lstStyle/>
          <a:p>
            <a:pPr>
              <a:lnSpc>
                <a:spcPct val="100000"/>
              </a:lnSpc>
            </a:pPr>
            <a:r>
              <a:rPr lang="en-IN" sz="2000">
                <a:solidFill>
                  <a:srgbClr val="000000"/>
                </a:solidFill>
                <a:latin typeface="Times New Roman"/>
              </a:rPr>
              <a:t>              item_key</a:t>
            </a:r>
            <a:endParaRPr/>
          </a:p>
        </p:txBody>
      </p:sp>
      <p:sp>
        <p:nvSpPr>
          <p:cNvPr id="427" name="CustomShape 12"/>
          <p:cNvSpPr/>
          <p:nvPr/>
        </p:nvSpPr>
        <p:spPr>
          <a:xfrm>
            <a:off x="3548160" y="3627360"/>
            <a:ext cx="2064960" cy="450360"/>
          </a:xfrm>
          <a:prstGeom prst="rect">
            <a:avLst/>
          </a:prstGeom>
          <a:ln w="12600">
            <a:solidFill>
              <a:srgbClr val="000000"/>
            </a:solidFill>
            <a:miter/>
          </a:ln>
        </p:spPr>
      </p:sp>
      <p:sp>
        <p:nvSpPr>
          <p:cNvPr id="428" name="CustomShape 13"/>
          <p:cNvSpPr/>
          <p:nvPr/>
        </p:nvSpPr>
        <p:spPr>
          <a:xfrm>
            <a:off x="3576600" y="3638520"/>
            <a:ext cx="2079720" cy="396720"/>
          </a:xfrm>
          <a:prstGeom prst="rect">
            <a:avLst/>
          </a:prstGeom>
          <a:solidFill>
            <a:srgbClr val="CCECFF"/>
          </a:solidFill>
        </p:spPr>
        <p:txBody>
          <a:bodyPr wrap="none" lIns="92160" tIns="46080" rIns="92160" bIns="46080"/>
          <a:lstStyle/>
          <a:p>
            <a:pPr>
              <a:lnSpc>
                <a:spcPct val="100000"/>
              </a:lnSpc>
            </a:pPr>
            <a:r>
              <a:rPr lang="en-IN" sz="2000">
                <a:solidFill>
                  <a:srgbClr val="000000"/>
                </a:solidFill>
                <a:latin typeface="Times New Roman"/>
              </a:rPr>
              <a:t>           branch_key</a:t>
            </a:r>
            <a:endParaRPr/>
          </a:p>
        </p:txBody>
      </p:sp>
      <p:sp>
        <p:nvSpPr>
          <p:cNvPr id="429" name="CustomShape 14"/>
          <p:cNvSpPr/>
          <p:nvPr/>
        </p:nvSpPr>
        <p:spPr>
          <a:xfrm>
            <a:off x="3548160" y="4091040"/>
            <a:ext cx="2064960" cy="452160"/>
          </a:xfrm>
          <a:prstGeom prst="rect">
            <a:avLst/>
          </a:prstGeom>
          <a:ln w="12600">
            <a:solidFill>
              <a:srgbClr val="000000"/>
            </a:solidFill>
            <a:miter/>
          </a:ln>
        </p:spPr>
      </p:sp>
      <p:sp>
        <p:nvSpPr>
          <p:cNvPr id="430" name="CustomShape 15"/>
          <p:cNvSpPr/>
          <p:nvPr/>
        </p:nvSpPr>
        <p:spPr>
          <a:xfrm>
            <a:off x="3575520" y="4114800"/>
            <a:ext cx="2076840" cy="396720"/>
          </a:xfrm>
          <a:prstGeom prst="rect">
            <a:avLst/>
          </a:prstGeom>
          <a:solidFill>
            <a:srgbClr val="FFFF99"/>
          </a:solidFill>
        </p:spPr>
        <p:txBody>
          <a:bodyPr wrap="none" lIns="92160" tIns="46080" rIns="92160" bIns="46080"/>
          <a:lstStyle/>
          <a:p>
            <a:pPr>
              <a:lnSpc>
                <a:spcPct val="100000"/>
              </a:lnSpc>
            </a:pPr>
            <a:r>
              <a:rPr lang="en-IN" sz="2000">
                <a:solidFill>
                  <a:srgbClr val="000000"/>
                </a:solidFill>
                <a:latin typeface="Times New Roman"/>
              </a:rPr>
              <a:t>         location_key</a:t>
            </a:r>
            <a:endParaRPr/>
          </a:p>
        </p:txBody>
      </p:sp>
      <p:sp>
        <p:nvSpPr>
          <p:cNvPr id="431" name="CustomShape 16"/>
          <p:cNvSpPr/>
          <p:nvPr/>
        </p:nvSpPr>
        <p:spPr>
          <a:xfrm>
            <a:off x="3548160" y="4556160"/>
            <a:ext cx="2064960" cy="452160"/>
          </a:xfrm>
          <a:prstGeom prst="rect">
            <a:avLst/>
          </a:prstGeom>
          <a:ln w="12600">
            <a:solidFill>
              <a:srgbClr val="000000"/>
            </a:solidFill>
            <a:miter/>
          </a:ln>
        </p:spPr>
      </p:sp>
      <p:sp>
        <p:nvSpPr>
          <p:cNvPr id="432" name="CustomShape 17"/>
          <p:cNvSpPr/>
          <p:nvPr/>
        </p:nvSpPr>
        <p:spPr>
          <a:xfrm>
            <a:off x="3576240" y="4606920"/>
            <a:ext cx="200088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units_sold</a:t>
            </a:r>
            <a:endParaRPr/>
          </a:p>
        </p:txBody>
      </p:sp>
      <p:sp>
        <p:nvSpPr>
          <p:cNvPr id="433" name="CustomShape 18"/>
          <p:cNvSpPr/>
          <p:nvPr/>
        </p:nvSpPr>
        <p:spPr>
          <a:xfrm>
            <a:off x="3548160" y="5021280"/>
            <a:ext cx="2064960" cy="450360"/>
          </a:xfrm>
          <a:prstGeom prst="rect">
            <a:avLst/>
          </a:prstGeom>
          <a:ln w="12600">
            <a:solidFill>
              <a:srgbClr val="000000"/>
            </a:solidFill>
            <a:miter/>
          </a:ln>
        </p:spPr>
      </p:sp>
      <p:sp>
        <p:nvSpPr>
          <p:cNvPr id="434" name="CustomShape 19"/>
          <p:cNvSpPr/>
          <p:nvPr/>
        </p:nvSpPr>
        <p:spPr>
          <a:xfrm>
            <a:off x="3576600" y="505152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dollars_sold</a:t>
            </a:r>
            <a:endParaRPr/>
          </a:p>
        </p:txBody>
      </p:sp>
      <p:sp>
        <p:nvSpPr>
          <p:cNvPr id="435" name="CustomShape 20"/>
          <p:cNvSpPr/>
          <p:nvPr/>
        </p:nvSpPr>
        <p:spPr>
          <a:xfrm>
            <a:off x="3548160" y="5486400"/>
            <a:ext cx="2064960" cy="450360"/>
          </a:xfrm>
          <a:prstGeom prst="rect">
            <a:avLst/>
          </a:prstGeom>
          <a:ln w="12600">
            <a:solidFill>
              <a:srgbClr val="000000"/>
            </a:solidFill>
            <a:miter/>
          </a:ln>
        </p:spPr>
      </p:sp>
      <p:sp>
        <p:nvSpPr>
          <p:cNvPr id="436" name="CustomShape 21"/>
          <p:cNvSpPr/>
          <p:nvPr/>
        </p:nvSpPr>
        <p:spPr>
          <a:xfrm>
            <a:off x="3558240" y="549756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avg_sales</a:t>
            </a:r>
            <a:endParaRPr/>
          </a:p>
        </p:txBody>
      </p:sp>
      <p:sp>
        <p:nvSpPr>
          <p:cNvPr id="437" name="CustomShape 22"/>
          <p:cNvSpPr/>
          <p:nvPr/>
        </p:nvSpPr>
        <p:spPr>
          <a:xfrm>
            <a:off x="2057400" y="5905440"/>
            <a:ext cx="1218960" cy="3974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sz="2000">
                <a:solidFill>
                  <a:srgbClr val="000000"/>
                </a:solidFill>
                <a:latin typeface="Times New Roman"/>
              </a:rPr>
              <a:t>Measures</a:t>
            </a:r>
            <a:endParaRPr/>
          </a:p>
        </p:txBody>
      </p:sp>
      <p:sp>
        <p:nvSpPr>
          <p:cNvPr id="438" name="Line 23"/>
          <p:cNvSpPr/>
          <p:nvPr/>
        </p:nvSpPr>
        <p:spPr>
          <a:xfrm flipV="1">
            <a:off x="2771640" y="4781520"/>
            <a:ext cx="770040" cy="1143000"/>
          </a:xfrm>
          <a:prstGeom prst="line">
            <a:avLst/>
          </a:prstGeom>
          <a:ln w="12600">
            <a:solidFill>
              <a:srgbClr val="000000"/>
            </a:solidFill>
            <a:round/>
          </a:ln>
        </p:spPr>
      </p:sp>
      <p:sp>
        <p:nvSpPr>
          <p:cNvPr id="439" name="Line 24"/>
          <p:cNvSpPr/>
          <p:nvPr/>
        </p:nvSpPr>
        <p:spPr>
          <a:xfrm flipV="1">
            <a:off x="2752560" y="5324400"/>
            <a:ext cx="789120" cy="561960"/>
          </a:xfrm>
          <a:prstGeom prst="line">
            <a:avLst/>
          </a:prstGeom>
          <a:ln w="12600">
            <a:solidFill>
              <a:srgbClr val="000000"/>
            </a:solidFill>
            <a:round/>
          </a:ln>
        </p:spPr>
      </p:sp>
      <p:sp>
        <p:nvSpPr>
          <p:cNvPr id="440" name="Line 25"/>
          <p:cNvSpPr/>
          <p:nvPr/>
        </p:nvSpPr>
        <p:spPr>
          <a:xfrm flipV="1">
            <a:off x="2752560" y="5692680"/>
            <a:ext cx="905040" cy="193680"/>
          </a:xfrm>
          <a:prstGeom prst="line">
            <a:avLst/>
          </a:prstGeom>
          <a:ln w="12600">
            <a:solidFill>
              <a:srgbClr val="000000"/>
            </a:solidFill>
            <a:round/>
          </a:ln>
        </p:spPr>
      </p:sp>
      <p:sp>
        <p:nvSpPr>
          <p:cNvPr id="441" name="Line 26"/>
          <p:cNvSpPr/>
          <p:nvPr/>
        </p:nvSpPr>
        <p:spPr>
          <a:xfrm flipH="1">
            <a:off x="2328840" y="3949560"/>
            <a:ext cx="1193760" cy="735120"/>
          </a:xfrm>
          <a:prstGeom prst="line">
            <a:avLst/>
          </a:prstGeom>
          <a:ln w="50760" cap="rnd">
            <a:solidFill>
              <a:srgbClr val="000000"/>
            </a:solidFill>
            <a:custDash>
              <a:ds d="141000" sp="141000"/>
            </a:custDash>
            <a:round/>
            <a:tailEnd type="triangle" w="med" len="med"/>
          </a:ln>
        </p:spPr>
      </p:sp>
      <p:sp>
        <p:nvSpPr>
          <p:cNvPr id="442" name="Line 27"/>
          <p:cNvSpPr/>
          <p:nvPr/>
        </p:nvSpPr>
        <p:spPr>
          <a:xfrm flipH="1" flipV="1">
            <a:off x="2133360" y="2514600"/>
            <a:ext cx="1446120" cy="485640"/>
          </a:xfrm>
          <a:prstGeom prst="line">
            <a:avLst/>
          </a:prstGeom>
          <a:ln w="50760" cap="rnd">
            <a:solidFill>
              <a:srgbClr val="000000"/>
            </a:solidFill>
            <a:custDash>
              <a:ds d="141000" sp="141000"/>
            </a:custDash>
            <a:round/>
            <a:tailEnd type="triangle" w="med" len="med"/>
          </a:ln>
        </p:spPr>
      </p:sp>
      <p:sp>
        <p:nvSpPr>
          <p:cNvPr id="443" name="Line 28"/>
          <p:cNvSpPr/>
          <p:nvPr/>
        </p:nvSpPr>
        <p:spPr>
          <a:xfrm>
            <a:off x="5580000" y="4356000"/>
            <a:ext cx="1039680" cy="387360"/>
          </a:xfrm>
          <a:prstGeom prst="line">
            <a:avLst/>
          </a:prstGeom>
          <a:ln w="50760" cap="rnd">
            <a:solidFill>
              <a:srgbClr val="000000"/>
            </a:solidFill>
            <a:custDash>
              <a:ds d="141000" sp="141000"/>
            </a:custDash>
            <a:round/>
            <a:tailEnd type="triangle" w="med" len="med"/>
          </a:ln>
        </p:spPr>
      </p:sp>
      <p:sp>
        <p:nvSpPr>
          <p:cNvPr id="444" name="Line 29"/>
          <p:cNvSpPr/>
          <p:nvPr/>
        </p:nvSpPr>
        <p:spPr>
          <a:xfrm flipV="1">
            <a:off x="5580000" y="2709720"/>
            <a:ext cx="1077840" cy="677880"/>
          </a:xfrm>
          <a:prstGeom prst="line">
            <a:avLst/>
          </a:prstGeom>
          <a:ln w="50760" cap="rnd">
            <a:solidFill>
              <a:srgbClr val="000000"/>
            </a:solidFill>
            <a:custDash>
              <a:ds d="141000" sp="141000"/>
            </a:custDash>
            <a:round/>
            <a:tailEnd type="triangle" w="med" len="med"/>
          </a:ln>
        </p:spPr>
      </p:sp>
      <p:sp>
        <p:nvSpPr>
          <p:cNvPr id="445" name="CustomShape 30"/>
          <p:cNvSpPr/>
          <p:nvPr/>
        </p:nvSpPr>
        <p:spPr>
          <a:xfrm>
            <a:off x="6613200" y="2050200"/>
            <a:ext cx="1432080" cy="146412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item_key</a:t>
            </a:r>
            <a:endParaRPr/>
          </a:p>
          <a:p>
            <a:pPr>
              <a:lnSpc>
                <a:spcPct val="100000"/>
              </a:lnSpc>
            </a:pPr>
            <a:r>
              <a:rPr lang="en-IN">
                <a:latin typeface="Times New Roman"/>
              </a:rPr>
              <a:t>item_name</a:t>
            </a:r>
            <a:endParaRPr/>
          </a:p>
          <a:p>
            <a:pPr>
              <a:lnSpc>
                <a:spcPct val="100000"/>
              </a:lnSpc>
            </a:pPr>
            <a:r>
              <a:rPr lang="en-IN">
                <a:latin typeface="Times New Roman"/>
              </a:rPr>
              <a:t>brand</a:t>
            </a:r>
            <a:endParaRPr/>
          </a:p>
          <a:p>
            <a:pPr>
              <a:lnSpc>
                <a:spcPct val="100000"/>
              </a:lnSpc>
            </a:pPr>
            <a:r>
              <a:rPr lang="en-IN">
                <a:latin typeface="Times New Roman"/>
              </a:rPr>
              <a:t>type</a:t>
            </a:r>
            <a:endParaRPr/>
          </a:p>
          <a:p>
            <a:pPr>
              <a:lnSpc>
                <a:spcPct val="100000"/>
              </a:lnSpc>
            </a:pPr>
            <a:r>
              <a:rPr lang="en-IN">
                <a:latin typeface="Times New Roman"/>
              </a:rPr>
              <a:t>supplier_type</a:t>
            </a:r>
            <a:endParaRPr/>
          </a:p>
        </p:txBody>
      </p:sp>
      <p:sp>
        <p:nvSpPr>
          <p:cNvPr id="446" name="CustomShape 31"/>
          <p:cNvSpPr/>
          <p:nvPr/>
        </p:nvSpPr>
        <p:spPr>
          <a:xfrm>
            <a:off x="6823080" y="1604880"/>
            <a:ext cx="72504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item</a:t>
            </a:r>
            <a:endParaRPr/>
          </a:p>
        </p:txBody>
      </p:sp>
      <p:sp>
        <p:nvSpPr>
          <p:cNvPr id="447" name="CustomShape 32"/>
          <p:cNvSpPr/>
          <p:nvPr/>
        </p:nvSpPr>
        <p:spPr>
          <a:xfrm>
            <a:off x="924840" y="4354200"/>
            <a:ext cx="1419840" cy="915480"/>
          </a:xfrm>
          <a:prstGeom prst="rect">
            <a:avLst/>
          </a:prstGeom>
          <a:solidFill>
            <a:srgbClr val="CCECFF"/>
          </a:solidFill>
          <a:ln w="9360">
            <a:solidFill>
              <a:srgbClr val="000000"/>
            </a:solidFill>
            <a:miter/>
          </a:ln>
        </p:spPr>
        <p:txBody>
          <a:bodyPr wrap="none" lIns="92160" tIns="46080" rIns="92160" bIns="46080"/>
          <a:lstStyle/>
          <a:p>
            <a:pPr>
              <a:lnSpc>
                <a:spcPct val="100000"/>
              </a:lnSpc>
            </a:pPr>
            <a:r>
              <a:rPr lang="en-IN">
                <a:latin typeface="Times New Roman"/>
              </a:rPr>
              <a:t>branch_key</a:t>
            </a:r>
            <a:endParaRPr/>
          </a:p>
          <a:p>
            <a:pPr>
              <a:lnSpc>
                <a:spcPct val="100000"/>
              </a:lnSpc>
            </a:pPr>
            <a:r>
              <a:rPr lang="en-IN">
                <a:latin typeface="Times New Roman"/>
              </a:rPr>
              <a:t>branch_name</a:t>
            </a:r>
            <a:endParaRPr/>
          </a:p>
          <a:p>
            <a:pPr>
              <a:lnSpc>
                <a:spcPct val="100000"/>
              </a:lnSpc>
            </a:pPr>
            <a:r>
              <a:rPr lang="en-IN">
                <a:latin typeface="Times New Roman"/>
              </a:rPr>
              <a:t>branch_type</a:t>
            </a:r>
            <a:endParaRPr/>
          </a:p>
        </p:txBody>
      </p:sp>
      <p:sp>
        <p:nvSpPr>
          <p:cNvPr id="448" name="CustomShape 33"/>
          <p:cNvSpPr/>
          <p:nvPr/>
        </p:nvSpPr>
        <p:spPr>
          <a:xfrm>
            <a:off x="844200" y="3886200"/>
            <a:ext cx="1011600" cy="45612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sz="2400">
                <a:latin typeface="Times New Roman"/>
              </a:rPr>
              <a:t>branch</a:t>
            </a:r>
            <a:endParaRPr/>
          </a:p>
        </p:txBody>
      </p:sp>
      <p:sp>
        <p:nvSpPr>
          <p:cNvPr id="449" name="TextShape 34"/>
          <p:cNvSpPr txBox="1"/>
          <p:nvPr/>
        </p:nvSpPr>
        <p:spPr>
          <a:xfrm>
            <a:off x="0" y="0"/>
            <a:ext cx="0" cy="0"/>
          </a:xfrm>
          <a:prstGeom prst="rect">
            <a:avLst/>
          </a:prstGeom>
        </p:spPr>
        <p:txBody>
          <a:bodyPr lIns="90000" tIns="45000" rIns="90000" bIns="45000"/>
          <a:lstStyle/>
          <a:p>
            <a:pPr>
              <a:lnSpc>
                <a:spcPct val="100000"/>
              </a:lnSpc>
            </a:pPr>
            <a:fld id="{61E1D171-E1E1-4161-B161-B1D1015121D1}" type="slidenum">
              <a:rPr lang="en-IN">
                <a:solidFill>
                  <a:srgbClr val="000000"/>
                </a:solidFill>
                <a:latin typeface="Calibri"/>
              </a:rPr>
              <a:pPr>
                <a:lnSpc>
                  <a:spcPct val="100000"/>
                </a:lnSpc>
              </a:pPr>
              <a:t>31</a:t>
            </a:fld>
            <a:endParaRPr/>
          </a:p>
        </p:txBody>
      </p:sp>
      <p:sp>
        <p:nvSpPr>
          <p:cNvPr id="36" name="Rectangle 3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228600" y="228600"/>
            <a:ext cx="8686440" cy="6400440"/>
          </a:xfrm>
          <a:prstGeom prst="rect">
            <a:avLst/>
          </a:prstGeom>
        </p:spPr>
        <p:txBody>
          <a:bodyPr/>
          <a:lstStyle/>
          <a:p>
            <a:pPr>
              <a:lnSpc>
                <a:spcPct val="100000"/>
              </a:lnSpc>
              <a:buFont typeface="Arial"/>
              <a:buChar char="•"/>
            </a:pPr>
            <a:r>
              <a:rPr lang="en-US" sz="2500">
                <a:solidFill>
                  <a:srgbClr val="000000"/>
                </a:solidFill>
                <a:latin typeface="Times New Roman"/>
              </a:rPr>
              <a:t>Such a schema, with a fact table, multiple dimension tables, and foreign keys from the fact table to the dimension tables, is called a </a:t>
            </a:r>
            <a:r>
              <a:rPr lang="en-US" sz="2500" b="1">
                <a:solidFill>
                  <a:srgbClr val="000000"/>
                </a:solidFill>
                <a:latin typeface="Times New Roman"/>
              </a:rPr>
              <a:t>star schema. </a:t>
            </a:r>
            <a:endParaRPr/>
          </a:p>
          <a:p>
            <a:pPr>
              <a:lnSpc>
                <a:spcPct val="100000"/>
              </a:lnSpc>
            </a:pPr>
            <a:endParaRPr/>
          </a:p>
          <a:p>
            <a:pPr>
              <a:lnSpc>
                <a:spcPct val="100000"/>
              </a:lnSpc>
              <a:buFont typeface="Arial"/>
              <a:buChar char="•"/>
            </a:pPr>
            <a:r>
              <a:rPr lang="en-US" sz="2500">
                <a:solidFill>
                  <a:srgbClr val="000000"/>
                </a:solidFill>
                <a:latin typeface="Times New Roman"/>
              </a:rPr>
              <a:t>More complex data-warehouse designs may have </a:t>
            </a:r>
            <a:r>
              <a:rPr lang="en-US" sz="2500" b="1">
                <a:solidFill>
                  <a:srgbClr val="000000"/>
                </a:solidFill>
                <a:latin typeface="Times New Roman"/>
              </a:rPr>
              <a:t>multiple levels of dimension tables; </a:t>
            </a:r>
            <a:endParaRPr/>
          </a:p>
          <a:p>
            <a:pPr>
              <a:lnSpc>
                <a:spcPct val="100000"/>
              </a:lnSpc>
            </a:pPr>
            <a:endParaRPr/>
          </a:p>
          <a:p>
            <a:pPr>
              <a:lnSpc>
                <a:spcPct val="100000"/>
              </a:lnSpc>
              <a:buFont typeface="Arial"/>
              <a:buChar char="•"/>
            </a:pPr>
            <a:r>
              <a:rPr lang="en-US" sz="2500" b="1">
                <a:solidFill>
                  <a:srgbClr val="000000"/>
                </a:solidFill>
                <a:latin typeface="Times New Roman"/>
              </a:rPr>
              <a:t>For example</a:t>
            </a:r>
            <a:r>
              <a:rPr lang="en-US" sz="2500">
                <a:solidFill>
                  <a:srgbClr val="000000"/>
                </a:solidFill>
                <a:latin typeface="Times New Roman"/>
              </a:rPr>
              <a:t>, the</a:t>
            </a:r>
            <a:r>
              <a:rPr lang="en-US" sz="2500" b="1">
                <a:solidFill>
                  <a:srgbClr val="000000"/>
                </a:solidFill>
                <a:latin typeface="Times New Roman"/>
              </a:rPr>
              <a:t> item info table</a:t>
            </a:r>
            <a:r>
              <a:rPr lang="en-US" sz="2500">
                <a:solidFill>
                  <a:srgbClr val="000000"/>
                </a:solidFill>
                <a:latin typeface="Times New Roman"/>
              </a:rPr>
              <a:t> may have an attribute </a:t>
            </a:r>
            <a:r>
              <a:rPr lang="en-US" sz="2500">
                <a:solidFill>
                  <a:srgbClr val="FF0000"/>
                </a:solidFill>
                <a:latin typeface="Times New Roman"/>
              </a:rPr>
              <a:t>manufacturer id </a:t>
            </a:r>
            <a:r>
              <a:rPr lang="en-US" sz="2500">
                <a:solidFill>
                  <a:srgbClr val="000000"/>
                </a:solidFill>
                <a:latin typeface="Times New Roman"/>
              </a:rPr>
              <a:t>that is a foreign key into another table giving details of the manufacturer. </a:t>
            </a:r>
            <a:endParaRPr/>
          </a:p>
          <a:p>
            <a:pPr>
              <a:lnSpc>
                <a:spcPct val="100000"/>
              </a:lnSpc>
            </a:pPr>
            <a:endParaRPr/>
          </a:p>
          <a:p>
            <a:pPr>
              <a:lnSpc>
                <a:spcPct val="100000"/>
              </a:lnSpc>
              <a:buFont typeface="Arial"/>
              <a:buChar char="•"/>
            </a:pPr>
            <a:r>
              <a:rPr lang="en-US" sz="2500">
                <a:solidFill>
                  <a:srgbClr val="000000"/>
                </a:solidFill>
                <a:latin typeface="Times New Roman"/>
              </a:rPr>
              <a:t>Such schemas are called </a:t>
            </a:r>
            <a:r>
              <a:rPr lang="en-US" sz="2500" b="1">
                <a:solidFill>
                  <a:srgbClr val="000000"/>
                </a:solidFill>
                <a:latin typeface="Times New Roman"/>
              </a:rPr>
              <a:t>snowflake schemas. </a:t>
            </a:r>
            <a:endParaRPr/>
          </a:p>
          <a:p>
            <a:pPr>
              <a:lnSpc>
                <a:spcPct val="100000"/>
              </a:lnSpc>
            </a:pPr>
            <a:endParaRPr/>
          </a:p>
          <a:p>
            <a:pPr>
              <a:lnSpc>
                <a:spcPct val="100000"/>
              </a:lnSpc>
              <a:buFont typeface="Arial"/>
              <a:buChar char="•"/>
            </a:pPr>
            <a:r>
              <a:rPr lang="en-US" sz="2500" b="1">
                <a:solidFill>
                  <a:srgbClr val="000000"/>
                </a:solidFill>
                <a:latin typeface="Times New Roman"/>
              </a:rPr>
              <a:t>Complex data warehouse </a:t>
            </a:r>
            <a:r>
              <a:rPr lang="en-US" sz="2500">
                <a:solidFill>
                  <a:srgbClr val="000000"/>
                </a:solidFill>
                <a:latin typeface="Times New Roman"/>
              </a:rPr>
              <a:t>designs may also have more than one fact table.</a:t>
            </a:r>
            <a:endParaRPr/>
          </a:p>
          <a:p>
            <a:pPr>
              <a:lnSpc>
                <a:spcPct val="100000"/>
              </a:lnSpc>
            </a:pPr>
            <a:endParaRPr/>
          </a:p>
        </p:txBody>
      </p:sp>
      <p:sp>
        <p:nvSpPr>
          <p:cNvPr id="451" name="TextShape 2"/>
          <p:cNvSpPr txBox="1"/>
          <p:nvPr/>
        </p:nvSpPr>
        <p:spPr>
          <a:xfrm>
            <a:off x="0" y="0"/>
            <a:ext cx="0" cy="0"/>
          </a:xfrm>
          <a:prstGeom prst="rect">
            <a:avLst/>
          </a:prstGeom>
        </p:spPr>
        <p:txBody>
          <a:bodyPr lIns="90000" tIns="45000" rIns="90000" bIns="45000"/>
          <a:lstStyle/>
          <a:p>
            <a:pPr>
              <a:lnSpc>
                <a:spcPct val="100000"/>
              </a:lnSpc>
            </a:pPr>
            <a:fld id="{E1617121-B1E1-4181-A141-C18141B11181}" type="slidenum">
              <a:rPr lang="en-IN">
                <a:solidFill>
                  <a:srgbClr val="000000"/>
                </a:solidFill>
                <a:latin typeface="Calibri"/>
              </a:rPr>
              <a:pPr>
                <a:lnSpc>
                  <a:spcPct val="100000"/>
                </a:lnSpc>
              </a:pPr>
              <a:t>32</a:t>
            </a:fld>
            <a:endParaRPr/>
          </a:p>
        </p:txBody>
      </p:sp>
      <p:sp>
        <p:nvSpPr>
          <p:cNvPr id="4" name="Rectangle 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495360" y="490680"/>
            <a:ext cx="7772040" cy="498240"/>
          </a:xfrm>
          <a:prstGeom prst="rect">
            <a:avLst/>
          </a:prstGeom>
        </p:spPr>
        <p:txBody>
          <a:bodyPr anchor="ctr"/>
          <a:lstStyle/>
          <a:p>
            <a:pPr algn="ctr">
              <a:lnSpc>
                <a:spcPct val="100000"/>
              </a:lnSpc>
            </a:pPr>
            <a:r>
              <a:rPr lang="en-US" sz="4400" b="1">
                <a:solidFill>
                  <a:srgbClr val="FF0000"/>
                </a:solidFill>
                <a:latin typeface="Times New Roman"/>
              </a:rPr>
              <a:t>Example of Snowflake Schema</a:t>
            </a:r>
            <a:endParaRPr/>
          </a:p>
        </p:txBody>
      </p:sp>
      <p:sp>
        <p:nvSpPr>
          <p:cNvPr id="453" name="CustomShape 2"/>
          <p:cNvSpPr/>
          <p:nvPr/>
        </p:nvSpPr>
        <p:spPr>
          <a:xfrm>
            <a:off x="3317760" y="3105000"/>
            <a:ext cx="2064960" cy="452160"/>
          </a:xfrm>
          <a:prstGeom prst="rect">
            <a:avLst/>
          </a:prstGeom>
          <a:ln w="12600">
            <a:solidFill>
              <a:srgbClr val="000000"/>
            </a:solidFill>
            <a:miter/>
          </a:ln>
        </p:spPr>
      </p:sp>
      <p:sp>
        <p:nvSpPr>
          <p:cNvPr id="454" name="CustomShape 3"/>
          <p:cNvSpPr/>
          <p:nvPr/>
        </p:nvSpPr>
        <p:spPr>
          <a:xfrm>
            <a:off x="307800" y="1710000"/>
            <a:ext cx="1812960" cy="1738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a:latin typeface="Times New Roman"/>
              </a:rPr>
              <a:t>time_key</a:t>
            </a:r>
            <a:endParaRPr/>
          </a:p>
          <a:p>
            <a:pPr>
              <a:lnSpc>
                <a:spcPct val="100000"/>
              </a:lnSpc>
            </a:pPr>
            <a:r>
              <a:rPr lang="en-IN">
                <a:latin typeface="Times New Roman"/>
              </a:rPr>
              <a:t>day</a:t>
            </a:r>
            <a:endParaRPr/>
          </a:p>
          <a:p>
            <a:pPr>
              <a:lnSpc>
                <a:spcPct val="100000"/>
              </a:lnSpc>
            </a:pPr>
            <a:r>
              <a:rPr lang="en-IN">
                <a:latin typeface="Times New Roman"/>
              </a:rPr>
              <a:t>day_of_the_week</a:t>
            </a:r>
            <a:endParaRPr/>
          </a:p>
          <a:p>
            <a:pPr>
              <a:lnSpc>
                <a:spcPct val="100000"/>
              </a:lnSpc>
            </a:pPr>
            <a:r>
              <a:rPr lang="en-IN">
                <a:latin typeface="Times New Roman"/>
              </a:rPr>
              <a:t>month</a:t>
            </a:r>
            <a:endParaRPr/>
          </a:p>
          <a:p>
            <a:pPr>
              <a:lnSpc>
                <a:spcPct val="100000"/>
              </a:lnSpc>
            </a:pPr>
            <a:r>
              <a:rPr lang="en-IN">
                <a:latin typeface="Times New Roman"/>
              </a:rPr>
              <a:t>quarter</a:t>
            </a:r>
            <a:endParaRPr/>
          </a:p>
          <a:p>
            <a:pPr>
              <a:lnSpc>
                <a:spcPct val="100000"/>
              </a:lnSpc>
            </a:pPr>
            <a:r>
              <a:rPr lang="en-IN">
                <a:latin typeface="Times New Roman"/>
              </a:rPr>
              <a:t>year</a:t>
            </a:r>
            <a:endParaRPr/>
          </a:p>
        </p:txBody>
      </p:sp>
      <p:sp>
        <p:nvSpPr>
          <p:cNvPr id="455" name="CustomShape 4"/>
          <p:cNvSpPr/>
          <p:nvPr/>
        </p:nvSpPr>
        <p:spPr>
          <a:xfrm>
            <a:off x="308520" y="1295280"/>
            <a:ext cx="636480" cy="397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sz="2000">
                <a:latin typeface="Times New Roman"/>
              </a:rPr>
              <a:t>time</a:t>
            </a:r>
            <a:endParaRPr/>
          </a:p>
        </p:txBody>
      </p:sp>
      <p:sp>
        <p:nvSpPr>
          <p:cNvPr id="456" name="CustomShape 5"/>
          <p:cNvSpPr/>
          <p:nvPr/>
        </p:nvSpPr>
        <p:spPr>
          <a:xfrm>
            <a:off x="5946120" y="4215600"/>
            <a:ext cx="1369440" cy="91548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a:latin typeface="Times New Roman"/>
              </a:rPr>
              <a:t>location_key</a:t>
            </a:r>
            <a:endParaRPr/>
          </a:p>
          <a:p>
            <a:pPr>
              <a:lnSpc>
                <a:spcPct val="100000"/>
              </a:lnSpc>
            </a:pPr>
            <a:r>
              <a:rPr lang="en-IN">
                <a:latin typeface="Times New Roman"/>
              </a:rPr>
              <a:t>street</a:t>
            </a:r>
            <a:endParaRPr/>
          </a:p>
          <a:p>
            <a:pPr>
              <a:lnSpc>
                <a:spcPct val="100000"/>
              </a:lnSpc>
            </a:pPr>
            <a:r>
              <a:rPr lang="en-IN">
                <a:latin typeface="Times New Roman"/>
              </a:rPr>
              <a:t>city_key</a:t>
            </a:r>
            <a:endParaRPr/>
          </a:p>
        </p:txBody>
      </p:sp>
      <p:sp>
        <p:nvSpPr>
          <p:cNvPr id="457" name="CustomShape 6"/>
          <p:cNvSpPr/>
          <p:nvPr/>
        </p:nvSpPr>
        <p:spPr>
          <a:xfrm>
            <a:off x="5945400" y="3809880"/>
            <a:ext cx="10054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location</a:t>
            </a:r>
            <a:endParaRPr/>
          </a:p>
        </p:txBody>
      </p:sp>
      <p:sp>
        <p:nvSpPr>
          <p:cNvPr id="458" name="CustomShape 7"/>
          <p:cNvSpPr/>
          <p:nvPr/>
        </p:nvSpPr>
        <p:spPr>
          <a:xfrm>
            <a:off x="3283200" y="2152800"/>
            <a:ext cx="1843560" cy="396720"/>
          </a:xfrm>
          <a:prstGeom prst="rect">
            <a:avLst/>
          </a:prstGeom>
        </p:spPr>
        <p:txBody>
          <a:bodyPr wrap="none" lIns="92160" tIns="46080" rIns="92160" bIns="46080"/>
          <a:lstStyle/>
          <a:p>
            <a:pPr>
              <a:lnSpc>
                <a:spcPct val="100000"/>
              </a:lnSpc>
            </a:pPr>
            <a:r>
              <a:rPr lang="en-IN" sz="2000">
                <a:solidFill>
                  <a:srgbClr val="000000"/>
                </a:solidFill>
                <a:latin typeface="Times New Roman"/>
              </a:rPr>
              <a:t>Sales Fact Table</a:t>
            </a:r>
            <a:endParaRPr/>
          </a:p>
        </p:txBody>
      </p:sp>
      <p:sp>
        <p:nvSpPr>
          <p:cNvPr id="459" name="CustomShape 8"/>
          <p:cNvSpPr/>
          <p:nvPr/>
        </p:nvSpPr>
        <p:spPr>
          <a:xfrm>
            <a:off x="3317760" y="2639880"/>
            <a:ext cx="2064960" cy="452160"/>
          </a:xfrm>
          <a:prstGeom prst="rect">
            <a:avLst/>
          </a:prstGeom>
          <a:ln w="12600">
            <a:solidFill>
              <a:srgbClr val="000000"/>
            </a:solidFill>
            <a:miter/>
          </a:ln>
        </p:spPr>
      </p:sp>
      <p:sp>
        <p:nvSpPr>
          <p:cNvPr id="460" name="CustomShape 9"/>
          <p:cNvSpPr/>
          <p:nvPr/>
        </p:nvSpPr>
        <p:spPr>
          <a:xfrm>
            <a:off x="3351240" y="2685960"/>
            <a:ext cx="2057040" cy="396720"/>
          </a:xfrm>
          <a:prstGeom prst="rect">
            <a:avLst/>
          </a:prstGeom>
          <a:solidFill>
            <a:srgbClr val="00FF99"/>
          </a:solidFill>
        </p:spPr>
        <p:txBody>
          <a:bodyPr lIns="92160" tIns="46080" rIns="92160" bIns="46080"/>
          <a:lstStyle/>
          <a:p>
            <a:pPr algn="ctr">
              <a:lnSpc>
                <a:spcPct val="100000"/>
              </a:lnSpc>
            </a:pPr>
            <a:r>
              <a:rPr lang="en-IN" sz="2000">
                <a:solidFill>
                  <a:srgbClr val="000000"/>
                </a:solidFill>
                <a:latin typeface="Times New Roman"/>
              </a:rPr>
              <a:t>           time_key</a:t>
            </a:r>
            <a:endParaRPr/>
          </a:p>
        </p:txBody>
      </p:sp>
      <p:sp>
        <p:nvSpPr>
          <p:cNvPr id="461" name="CustomShape 10"/>
          <p:cNvSpPr/>
          <p:nvPr/>
        </p:nvSpPr>
        <p:spPr>
          <a:xfrm>
            <a:off x="3346560" y="3135240"/>
            <a:ext cx="2027880" cy="396720"/>
          </a:xfrm>
          <a:prstGeom prst="rect">
            <a:avLst/>
          </a:prstGeom>
          <a:solidFill>
            <a:srgbClr val="FFCC99"/>
          </a:solidFill>
        </p:spPr>
        <p:txBody>
          <a:bodyPr wrap="none" lIns="92160" tIns="46080" rIns="92160" bIns="46080"/>
          <a:lstStyle/>
          <a:p>
            <a:pPr>
              <a:lnSpc>
                <a:spcPct val="100000"/>
              </a:lnSpc>
            </a:pPr>
            <a:r>
              <a:rPr lang="en-IN" sz="2000">
                <a:solidFill>
                  <a:srgbClr val="000000"/>
                </a:solidFill>
                <a:latin typeface="Times New Roman"/>
              </a:rPr>
              <a:t>              item_key</a:t>
            </a:r>
            <a:endParaRPr/>
          </a:p>
        </p:txBody>
      </p:sp>
      <p:sp>
        <p:nvSpPr>
          <p:cNvPr id="462" name="CustomShape 11"/>
          <p:cNvSpPr/>
          <p:nvPr/>
        </p:nvSpPr>
        <p:spPr>
          <a:xfrm>
            <a:off x="3317760" y="3570120"/>
            <a:ext cx="2064960" cy="450360"/>
          </a:xfrm>
          <a:prstGeom prst="rect">
            <a:avLst/>
          </a:prstGeom>
          <a:ln w="12600">
            <a:solidFill>
              <a:srgbClr val="000000"/>
            </a:solidFill>
            <a:miter/>
          </a:ln>
        </p:spPr>
      </p:sp>
      <p:sp>
        <p:nvSpPr>
          <p:cNvPr id="463" name="CustomShape 12"/>
          <p:cNvSpPr/>
          <p:nvPr/>
        </p:nvSpPr>
        <p:spPr>
          <a:xfrm>
            <a:off x="3346200" y="3581280"/>
            <a:ext cx="2079720" cy="396720"/>
          </a:xfrm>
          <a:prstGeom prst="rect">
            <a:avLst/>
          </a:prstGeom>
          <a:solidFill>
            <a:srgbClr val="CCECFF"/>
          </a:solidFill>
        </p:spPr>
        <p:txBody>
          <a:bodyPr wrap="none" lIns="92160" tIns="46080" rIns="92160" bIns="46080"/>
          <a:lstStyle/>
          <a:p>
            <a:pPr>
              <a:lnSpc>
                <a:spcPct val="100000"/>
              </a:lnSpc>
            </a:pPr>
            <a:r>
              <a:rPr lang="en-IN" sz="2000">
                <a:solidFill>
                  <a:srgbClr val="000000"/>
                </a:solidFill>
                <a:latin typeface="Times New Roman"/>
              </a:rPr>
              <a:t>           branch_key</a:t>
            </a:r>
            <a:endParaRPr/>
          </a:p>
        </p:txBody>
      </p:sp>
      <p:sp>
        <p:nvSpPr>
          <p:cNvPr id="464" name="CustomShape 13"/>
          <p:cNvSpPr/>
          <p:nvPr/>
        </p:nvSpPr>
        <p:spPr>
          <a:xfrm>
            <a:off x="3317760" y="4033800"/>
            <a:ext cx="2064960" cy="452160"/>
          </a:xfrm>
          <a:prstGeom prst="rect">
            <a:avLst/>
          </a:prstGeom>
          <a:ln w="12600">
            <a:solidFill>
              <a:srgbClr val="000000"/>
            </a:solidFill>
            <a:miter/>
          </a:ln>
        </p:spPr>
      </p:sp>
      <p:sp>
        <p:nvSpPr>
          <p:cNvPr id="465" name="CustomShape 14"/>
          <p:cNvSpPr/>
          <p:nvPr/>
        </p:nvSpPr>
        <p:spPr>
          <a:xfrm>
            <a:off x="3345480" y="4057560"/>
            <a:ext cx="2076840" cy="396720"/>
          </a:xfrm>
          <a:prstGeom prst="rect">
            <a:avLst/>
          </a:prstGeom>
          <a:solidFill>
            <a:srgbClr val="FFFF99"/>
          </a:solidFill>
        </p:spPr>
        <p:txBody>
          <a:bodyPr wrap="none" lIns="92160" tIns="46080" rIns="92160" bIns="46080"/>
          <a:lstStyle/>
          <a:p>
            <a:pPr>
              <a:lnSpc>
                <a:spcPct val="100000"/>
              </a:lnSpc>
            </a:pPr>
            <a:r>
              <a:rPr lang="en-IN" sz="2000">
                <a:solidFill>
                  <a:srgbClr val="000000"/>
                </a:solidFill>
                <a:latin typeface="Times New Roman"/>
              </a:rPr>
              <a:t>         location_key</a:t>
            </a:r>
            <a:endParaRPr/>
          </a:p>
        </p:txBody>
      </p:sp>
      <p:sp>
        <p:nvSpPr>
          <p:cNvPr id="466" name="CustomShape 15"/>
          <p:cNvSpPr/>
          <p:nvPr/>
        </p:nvSpPr>
        <p:spPr>
          <a:xfrm>
            <a:off x="3317760" y="4498920"/>
            <a:ext cx="2064960" cy="452160"/>
          </a:xfrm>
          <a:prstGeom prst="rect">
            <a:avLst/>
          </a:prstGeom>
          <a:ln w="12600">
            <a:solidFill>
              <a:srgbClr val="000000"/>
            </a:solidFill>
            <a:miter/>
          </a:ln>
        </p:spPr>
      </p:sp>
      <p:sp>
        <p:nvSpPr>
          <p:cNvPr id="467" name="CustomShape 16"/>
          <p:cNvSpPr/>
          <p:nvPr/>
        </p:nvSpPr>
        <p:spPr>
          <a:xfrm>
            <a:off x="3345840" y="4549680"/>
            <a:ext cx="200088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units_sold</a:t>
            </a:r>
            <a:endParaRPr/>
          </a:p>
        </p:txBody>
      </p:sp>
      <p:sp>
        <p:nvSpPr>
          <p:cNvPr id="468" name="CustomShape 17"/>
          <p:cNvSpPr/>
          <p:nvPr/>
        </p:nvSpPr>
        <p:spPr>
          <a:xfrm>
            <a:off x="3317760" y="4964040"/>
            <a:ext cx="2064960" cy="450360"/>
          </a:xfrm>
          <a:prstGeom prst="rect">
            <a:avLst/>
          </a:prstGeom>
          <a:ln w="12600">
            <a:solidFill>
              <a:srgbClr val="000000"/>
            </a:solidFill>
            <a:miter/>
          </a:ln>
        </p:spPr>
      </p:sp>
      <p:sp>
        <p:nvSpPr>
          <p:cNvPr id="469" name="CustomShape 18"/>
          <p:cNvSpPr/>
          <p:nvPr/>
        </p:nvSpPr>
        <p:spPr>
          <a:xfrm>
            <a:off x="3346200" y="499428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dollars_sold</a:t>
            </a:r>
            <a:endParaRPr/>
          </a:p>
        </p:txBody>
      </p:sp>
      <p:sp>
        <p:nvSpPr>
          <p:cNvPr id="470" name="CustomShape 19"/>
          <p:cNvSpPr/>
          <p:nvPr/>
        </p:nvSpPr>
        <p:spPr>
          <a:xfrm>
            <a:off x="3317760" y="5429160"/>
            <a:ext cx="2064960" cy="450360"/>
          </a:xfrm>
          <a:prstGeom prst="rect">
            <a:avLst/>
          </a:prstGeom>
          <a:ln w="12600">
            <a:solidFill>
              <a:srgbClr val="000000"/>
            </a:solidFill>
            <a:miter/>
          </a:ln>
        </p:spPr>
      </p:sp>
      <p:sp>
        <p:nvSpPr>
          <p:cNvPr id="471" name="CustomShape 20"/>
          <p:cNvSpPr/>
          <p:nvPr/>
        </p:nvSpPr>
        <p:spPr>
          <a:xfrm>
            <a:off x="3327840" y="544032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avg_sales</a:t>
            </a:r>
            <a:endParaRPr/>
          </a:p>
        </p:txBody>
      </p:sp>
      <p:sp>
        <p:nvSpPr>
          <p:cNvPr id="472" name="CustomShape 21"/>
          <p:cNvSpPr/>
          <p:nvPr/>
        </p:nvSpPr>
        <p:spPr>
          <a:xfrm>
            <a:off x="1676520" y="5867280"/>
            <a:ext cx="1218960" cy="3974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sz="2000">
                <a:solidFill>
                  <a:srgbClr val="000000"/>
                </a:solidFill>
                <a:latin typeface="Times New Roman"/>
              </a:rPr>
              <a:t>Measures</a:t>
            </a:r>
            <a:endParaRPr/>
          </a:p>
        </p:txBody>
      </p:sp>
      <p:sp>
        <p:nvSpPr>
          <p:cNvPr id="473" name="Line 22"/>
          <p:cNvSpPr/>
          <p:nvPr/>
        </p:nvSpPr>
        <p:spPr>
          <a:xfrm flipV="1">
            <a:off x="2590560" y="4724280"/>
            <a:ext cx="770040" cy="1143000"/>
          </a:xfrm>
          <a:prstGeom prst="line">
            <a:avLst/>
          </a:prstGeom>
          <a:ln w="12600">
            <a:solidFill>
              <a:srgbClr val="000000"/>
            </a:solidFill>
            <a:round/>
          </a:ln>
        </p:spPr>
      </p:sp>
      <p:sp>
        <p:nvSpPr>
          <p:cNvPr id="474" name="Line 23"/>
          <p:cNvSpPr/>
          <p:nvPr/>
        </p:nvSpPr>
        <p:spPr>
          <a:xfrm flipV="1">
            <a:off x="2571480" y="5267160"/>
            <a:ext cx="789120" cy="561960"/>
          </a:xfrm>
          <a:prstGeom prst="line">
            <a:avLst/>
          </a:prstGeom>
          <a:ln w="12600">
            <a:solidFill>
              <a:srgbClr val="000000"/>
            </a:solidFill>
            <a:round/>
          </a:ln>
        </p:spPr>
      </p:sp>
      <p:sp>
        <p:nvSpPr>
          <p:cNvPr id="475" name="Line 24"/>
          <p:cNvSpPr/>
          <p:nvPr/>
        </p:nvSpPr>
        <p:spPr>
          <a:xfrm flipV="1">
            <a:off x="2571480" y="5635440"/>
            <a:ext cx="905040" cy="193680"/>
          </a:xfrm>
          <a:prstGeom prst="line">
            <a:avLst/>
          </a:prstGeom>
          <a:ln w="12600">
            <a:solidFill>
              <a:srgbClr val="000000"/>
            </a:solidFill>
            <a:round/>
          </a:ln>
        </p:spPr>
      </p:sp>
      <p:sp>
        <p:nvSpPr>
          <p:cNvPr id="476" name="Line 25"/>
          <p:cNvSpPr/>
          <p:nvPr/>
        </p:nvSpPr>
        <p:spPr>
          <a:xfrm flipH="1">
            <a:off x="1981080" y="3886200"/>
            <a:ext cx="1346040" cy="685800"/>
          </a:xfrm>
          <a:prstGeom prst="line">
            <a:avLst/>
          </a:prstGeom>
          <a:ln w="50760" cap="rnd">
            <a:solidFill>
              <a:srgbClr val="000000"/>
            </a:solidFill>
            <a:custDash>
              <a:ds d="141000" sp="141000"/>
            </a:custDash>
            <a:round/>
            <a:tailEnd type="triangle" w="med" len="med"/>
          </a:ln>
        </p:spPr>
      </p:sp>
      <p:sp>
        <p:nvSpPr>
          <p:cNvPr id="477" name="Line 26"/>
          <p:cNvSpPr/>
          <p:nvPr/>
        </p:nvSpPr>
        <p:spPr>
          <a:xfrm flipH="1" flipV="1">
            <a:off x="1981080" y="1981080"/>
            <a:ext cx="1522440" cy="866880"/>
          </a:xfrm>
          <a:prstGeom prst="line">
            <a:avLst/>
          </a:prstGeom>
          <a:ln w="50760" cap="rnd">
            <a:solidFill>
              <a:srgbClr val="000000"/>
            </a:solidFill>
            <a:custDash>
              <a:ds d="141000" sp="141000"/>
            </a:custDash>
            <a:round/>
            <a:tailEnd type="triangle" w="med" len="med"/>
          </a:ln>
        </p:spPr>
      </p:sp>
      <p:sp>
        <p:nvSpPr>
          <p:cNvPr id="478" name="Line 27"/>
          <p:cNvSpPr/>
          <p:nvPr/>
        </p:nvSpPr>
        <p:spPr>
          <a:xfrm>
            <a:off x="5333760" y="4267080"/>
            <a:ext cx="609840" cy="152280"/>
          </a:xfrm>
          <a:prstGeom prst="line">
            <a:avLst/>
          </a:prstGeom>
          <a:ln w="50760" cap="rnd">
            <a:solidFill>
              <a:srgbClr val="000000"/>
            </a:solidFill>
            <a:custDash>
              <a:ds d="141000" sp="141000"/>
            </a:custDash>
            <a:round/>
            <a:tailEnd type="triangle" w="med" len="med"/>
          </a:ln>
        </p:spPr>
      </p:sp>
      <p:sp>
        <p:nvSpPr>
          <p:cNvPr id="479" name="Line 28"/>
          <p:cNvSpPr/>
          <p:nvPr/>
        </p:nvSpPr>
        <p:spPr>
          <a:xfrm flipV="1">
            <a:off x="5333760" y="2286000"/>
            <a:ext cx="609840" cy="838080"/>
          </a:xfrm>
          <a:prstGeom prst="line">
            <a:avLst/>
          </a:prstGeom>
          <a:ln w="50760" cap="rnd">
            <a:solidFill>
              <a:srgbClr val="000000"/>
            </a:solidFill>
            <a:custDash>
              <a:ds d="141000" sp="141000"/>
            </a:custDash>
            <a:round/>
            <a:tailEnd type="triangle" w="med" len="med"/>
          </a:ln>
        </p:spPr>
      </p:sp>
      <p:sp>
        <p:nvSpPr>
          <p:cNvPr id="480" name="CustomShape 29"/>
          <p:cNvSpPr/>
          <p:nvPr/>
        </p:nvSpPr>
        <p:spPr>
          <a:xfrm>
            <a:off x="5946840" y="1973880"/>
            <a:ext cx="1368000" cy="146412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item_key</a:t>
            </a:r>
            <a:endParaRPr/>
          </a:p>
          <a:p>
            <a:pPr>
              <a:lnSpc>
                <a:spcPct val="100000"/>
              </a:lnSpc>
            </a:pPr>
            <a:r>
              <a:rPr lang="en-IN">
                <a:latin typeface="Times New Roman"/>
              </a:rPr>
              <a:t>item_name</a:t>
            </a:r>
            <a:endParaRPr/>
          </a:p>
          <a:p>
            <a:pPr>
              <a:lnSpc>
                <a:spcPct val="100000"/>
              </a:lnSpc>
            </a:pPr>
            <a:r>
              <a:rPr lang="en-IN">
                <a:latin typeface="Times New Roman"/>
              </a:rPr>
              <a:t>brand</a:t>
            </a:r>
            <a:endParaRPr/>
          </a:p>
          <a:p>
            <a:pPr>
              <a:lnSpc>
                <a:spcPct val="100000"/>
              </a:lnSpc>
            </a:pPr>
            <a:r>
              <a:rPr lang="en-IN">
                <a:latin typeface="Times New Roman"/>
              </a:rPr>
              <a:t>type</a:t>
            </a:r>
            <a:endParaRPr/>
          </a:p>
          <a:p>
            <a:pPr>
              <a:lnSpc>
                <a:spcPct val="100000"/>
              </a:lnSpc>
            </a:pPr>
            <a:r>
              <a:rPr lang="en-IN">
                <a:latin typeface="Times New Roman"/>
              </a:rPr>
              <a:t>supplier_key</a:t>
            </a:r>
            <a:endParaRPr/>
          </a:p>
        </p:txBody>
      </p:sp>
      <p:sp>
        <p:nvSpPr>
          <p:cNvPr id="481" name="CustomShape 30"/>
          <p:cNvSpPr/>
          <p:nvPr/>
        </p:nvSpPr>
        <p:spPr>
          <a:xfrm>
            <a:off x="6155640" y="1528560"/>
            <a:ext cx="72504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item</a:t>
            </a:r>
            <a:endParaRPr/>
          </a:p>
        </p:txBody>
      </p:sp>
      <p:sp>
        <p:nvSpPr>
          <p:cNvPr id="482" name="CustomShape 31"/>
          <p:cNvSpPr/>
          <p:nvPr/>
        </p:nvSpPr>
        <p:spPr>
          <a:xfrm>
            <a:off x="696240" y="4354200"/>
            <a:ext cx="1419840" cy="915480"/>
          </a:xfrm>
          <a:prstGeom prst="rect">
            <a:avLst/>
          </a:prstGeom>
          <a:solidFill>
            <a:srgbClr val="CCECFF"/>
          </a:solidFill>
          <a:ln w="9360">
            <a:solidFill>
              <a:srgbClr val="000000"/>
            </a:solidFill>
            <a:miter/>
          </a:ln>
        </p:spPr>
        <p:txBody>
          <a:bodyPr wrap="none" lIns="92160" tIns="46080" rIns="92160" bIns="46080"/>
          <a:lstStyle/>
          <a:p>
            <a:pPr>
              <a:lnSpc>
                <a:spcPct val="100000"/>
              </a:lnSpc>
            </a:pPr>
            <a:r>
              <a:rPr lang="en-IN">
                <a:latin typeface="Times New Roman"/>
              </a:rPr>
              <a:t>branch_key</a:t>
            </a:r>
            <a:endParaRPr/>
          </a:p>
          <a:p>
            <a:pPr>
              <a:lnSpc>
                <a:spcPct val="100000"/>
              </a:lnSpc>
            </a:pPr>
            <a:r>
              <a:rPr lang="en-IN">
                <a:latin typeface="Times New Roman"/>
              </a:rPr>
              <a:t>branch_name</a:t>
            </a:r>
            <a:endParaRPr/>
          </a:p>
          <a:p>
            <a:pPr>
              <a:lnSpc>
                <a:spcPct val="100000"/>
              </a:lnSpc>
            </a:pPr>
            <a:r>
              <a:rPr lang="en-IN">
                <a:latin typeface="Times New Roman"/>
              </a:rPr>
              <a:t>branch_type</a:t>
            </a:r>
            <a:endParaRPr/>
          </a:p>
        </p:txBody>
      </p:sp>
      <p:sp>
        <p:nvSpPr>
          <p:cNvPr id="483" name="CustomShape 32"/>
          <p:cNvSpPr/>
          <p:nvPr/>
        </p:nvSpPr>
        <p:spPr>
          <a:xfrm>
            <a:off x="615600" y="3886200"/>
            <a:ext cx="1011600" cy="45612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sz="2400">
                <a:latin typeface="Times New Roman"/>
              </a:rPr>
              <a:t>branch</a:t>
            </a:r>
            <a:endParaRPr/>
          </a:p>
        </p:txBody>
      </p:sp>
      <p:sp>
        <p:nvSpPr>
          <p:cNvPr id="484" name="CustomShape 33"/>
          <p:cNvSpPr/>
          <p:nvPr/>
        </p:nvSpPr>
        <p:spPr>
          <a:xfrm>
            <a:off x="7708680" y="2328840"/>
            <a:ext cx="1432080" cy="64116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supplier_key</a:t>
            </a:r>
            <a:endParaRPr/>
          </a:p>
          <a:p>
            <a:pPr>
              <a:lnSpc>
                <a:spcPct val="100000"/>
              </a:lnSpc>
            </a:pPr>
            <a:r>
              <a:rPr lang="en-IN">
                <a:latin typeface="Times New Roman"/>
              </a:rPr>
              <a:t>supplier_type</a:t>
            </a:r>
            <a:endParaRPr/>
          </a:p>
        </p:txBody>
      </p:sp>
      <p:sp>
        <p:nvSpPr>
          <p:cNvPr id="485" name="CustomShape 34"/>
          <p:cNvSpPr/>
          <p:nvPr/>
        </p:nvSpPr>
        <p:spPr>
          <a:xfrm>
            <a:off x="7698960" y="1986120"/>
            <a:ext cx="116568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supplier</a:t>
            </a:r>
            <a:endParaRPr/>
          </a:p>
        </p:txBody>
      </p:sp>
      <p:sp>
        <p:nvSpPr>
          <p:cNvPr id="486" name="Line 35"/>
          <p:cNvSpPr/>
          <p:nvPr/>
        </p:nvSpPr>
        <p:spPr>
          <a:xfrm flipV="1">
            <a:off x="7162560" y="2666880"/>
            <a:ext cx="533520" cy="533520"/>
          </a:xfrm>
          <a:prstGeom prst="line">
            <a:avLst/>
          </a:prstGeom>
          <a:ln w="50760" cap="rnd">
            <a:solidFill>
              <a:srgbClr val="000000"/>
            </a:solidFill>
            <a:custDash>
              <a:ds d="141000" sp="141000"/>
            </a:custDash>
            <a:round/>
            <a:tailEnd type="triangle" w="med" len="med"/>
          </a:ln>
        </p:spPr>
      </p:sp>
      <p:sp>
        <p:nvSpPr>
          <p:cNvPr id="487" name="CustomShape 36"/>
          <p:cNvSpPr/>
          <p:nvPr/>
        </p:nvSpPr>
        <p:spPr>
          <a:xfrm>
            <a:off x="7489800" y="5292720"/>
            <a:ext cx="1653840" cy="1065960"/>
          </a:xfrm>
          <a:prstGeom prst="rect">
            <a:avLst/>
          </a:prstGeom>
          <a:solidFill>
            <a:srgbClr val="FFFF99"/>
          </a:solidFill>
          <a:ln w="9360">
            <a:solidFill>
              <a:srgbClr val="000000"/>
            </a:solidFill>
            <a:miter/>
          </a:ln>
        </p:spPr>
        <p:txBody>
          <a:bodyPr lIns="92160" tIns="46080" rIns="92160" bIns="46080"/>
          <a:lstStyle/>
          <a:p>
            <a:pPr>
              <a:lnSpc>
                <a:spcPct val="100000"/>
              </a:lnSpc>
            </a:pPr>
            <a:r>
              <a:rPr lang="en-IN" sz="1600">
                <a:latin typeface="Times New Roman"/>
              </a:rPr>
              <a:t>city_key</a:t>
            </a:r>
            <a:endParaRPr/>
          </a:p>
          <a:p>
            <a:pPr>
              <a:lnSpc>
                <a:spcPct val="100000"/>
              </a:lnSpc>
            </a:pPr>
            <a:r>
              <a:rPr lang="en-IN" sz="1600">
                <a:latin typeface="Times New Roman"/>
              </a:rPr>
              <a:t>city</a:t>
            </a:r>
            <a:endParaRPr/>
          </a:p>
          <a:p>
            <a:pPr>
              <a:lnSpc>
                <a:spcPct val="100000"/>
              </a:lnSpc>
            </a:pPr>
            <a:r>
              <a:rPr lang="en-IN" sz="1600">
                <a:latin typeface="Times New Roman"/>
              </a:rPr>
              <a:t>state_or_province</a:t>
            </a:r>
            <a:endParaRPr/>
          </a:p>
          <a:p>
            <a:pPr>
              <a:lnSpc>
                <a:spcPct val="100000"/>
              </a:lnSpc>
            </a:pPr>
            <a:r>
              <a:rPr lang="en-IN" sz="1600">
                <a:latin typeface="Times New Roman"/>
              </a:rPr>
              <a:t>country</a:t>
            </a:r>
            <a:endParaRPr/>
          </a:p>
        </p:txBody>
      </p:sp>
      <p:sp>
        <p:nvSpPr>
          <p:cNvPr id="488" name="CustomShape 37"/>
          <p:cNvSpPr/>
          <p:nvPr/>
        </p:nvSpPr>
        <p:spPr>
          <a:xfrm>
            <a:off x="7492680" y="4876920"/>
            <a:ext cx="5662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city</a:t>
            </a:r>
            <a:endParaRPr/>
          </a:p>
        </p:txBody>
      </p:sp>
      <p:sp>
        <p:nvSpPr>
          <p:cNvPr id="489" name="Line 38"/>
          <p:cNvSpPr/>
          <p:nvPr/>
        </p:nvSpPr>
        <p:spPr>
          <a:xfrm>
            <a:off x="6858000" y="5029200"/>
            <a:ext cx="685800" cy="457200"/>
          </a:xfrm>
          <a:prstGeom prst="line">
            <a:avLst/>
          </a:prstGeom>
          <a:ln w="50760" cap="rnd">
            <a:solidFill>
              <a:srgbClr val="000000"/>
            </a:solidFill>
            <a:custDash>
              <a:ds d="141000" sp="141000"/>
            </a:custDash>
            <a:round/>
            <a:tailEnd type="triangle" w="med" len="med"/>
          </a:ln>
        </p:spPr>
      </p:sp>
      <p:sp>
        <p:nvSpPr>
          <p:cNvPr id="490" name="TextShape 39"/>
          <p:cNvSpPr txBox="1"/>
          <p:nvPr/>
        </p:nvSpPr>
        <p:spPr>
          <a:xfrm>
            <a:off x="0" y="0"/>
            <a:ext cx="0" cy="0"/>
          </a:xfrm>
          <a:prstGeom prst="rect">
            <a:avLst/>
          </a:prstGeom>
        </p:spPr>
        <p:txBody>
          <a:bodyPr lIns="90000" tIns="45000" rIns="90000" bIns="45000"/>
          <a:lstStyle/>
          <a:p>
            <a:pPr>
              <a:lnSpc>
                <a:spcPct val="100000"/>
              </a:lnSpc>
            </a:pPr>
            <a:fld id="{01B18161-11C1-41C1-9101-C1A131511121}" type="slidenum">
              <a:rPr lang="en-IN">
                <a:solidFill>
                  <a:srgbClr val="000000"/>
                </a:solidFill>
                <a:latin typeface="Calibri"/>
              </a:rPr>
              <a:pPr>
                <a:lnSpc>
                  <a:spcPct val="100000"/>
                </a:lnSpc>
              </a:pPr>
              <a:t>33</a:t>
            </a:fld>
            <a:endParaRP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2" name="Rectangle 41"/>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457200" y="274680"/>
            <a:ext cx="8229240" cy="1142640"/>
          </a:xfrm>
          <a:prstGeom prst="rect">
            <a:avLst/>
          </a:prstGeom>
        </p:spPr>
        <p:txBody>
          <a:bodyPr anchor="ctr"/>
          <a:lstStyle/>
          <a:p>
            <a:pPr algn="ctr">
              <a:lnSpc>
                <a:spcPct val="100000"/>
              </a:lnSpc>
            </a:pPr>
            <a:r>
              <a:rPr lang="en-US" sz="6000" b="1">
                <a:solidFill>
                  <a:srgbClr val="FF0000"/>
                </a:solidFill>
                <a:latin typeface="Times New Roman"/>
              </a:rPr>
              <a:t>Fact Constellation</a:t>
            </a:r>
            <a:endParaRPr/>
          </a:p>
        </p:txBody>
      </p:sp>
      <p:sp>
        <p:nvSpPr>
          <p:cNvPr id="492" name="TextShape 2"/>
          <p:cNvSpPr txBox="1"/>
          <p:nvPr/>
        </p:nvSpPr>
        <p:spPr>
          <a:xfrm>
            <a:off x="0" y="0"/>
            <a:ext cx="0" cy="0"/>
          </a:xfrm>
          <a:prstGeom prst="rect">
            <a:avLst/>
          </a:prstGeom>
        </p:spPr>
        <p:txBody>
          <a:bodyPr lIns="90000" tIns="45000" rIns="90000" bIns="45000"/>
          <a:lstStyle/>
          <a:p>
            <a:pPr>
              <a:lnSpc>
                <a:spcPct val="100000"/>
              </a:lnSpc>
            </a:pPr>
            <a:fld id="{E1913121-61C1-4161-A191-A1A1815141B1}" type="slidenum">
              <a:rPr lang="en-IN">
                <a:solidFill>
                  <a:srgbClr val="000000"/>
                </a:solidFill>
                <a:latin typeface="Calibri"/>
              </a:rPr>
              <a:pPr>
                <a:lnSpc>
                  <a:spcPct val="100000"/>
                </a:lnSpc>
              </a:pPr>
              <a:t>34</a:t>
            </a:fld>
            <a:endParaRPr/>
          </a:p>
        </p:txBody>
      </p:sp>
      <p:sp>
        <p:nvSpPr>
          <p:cNvPr id="493" name="CustomShape 3"/>
          <p:cNvSpPr/>
          <p:nvPr/>
        </p:nvSpPr>
        <p:spPr>
          <a:xfrm>
            <a:off x="380880" y="1981080"/>
            <a:ext cx="8381520" cy="2528280"/>
          </a:xfrm>
          <a:prstGeom prst="rect">
            <a:avLst/>
          </a:prstGeom>
        </p:spPr>
        <p:txBody>
          <a:bodyPr lIns="90000" tIns="45000" rIns="90000" bIns="45000"/>
          <a:lstStyle/>
          <a:p>
            <a:pPr>
              <a:lnSpc>
                <a:spcPct val="100000"/>
              </a:lnSpc>
              <a:buFont typeface="Arial"/>
              <a:buChar char="•"/>
            </a:pPr>
            <a:r>
              <a:rPr lang="en-IN" sz="4000">
                <a:solidFill>
                  <a:srgbClr val="006666"/>
                </a:solidFill>
                <a:latin typeface="Times New Roman"/>
              </a:rPr>
              <a:t>Multiple fact tables share dimension tables</a:t>
            </a:r>
            <a:r>
              <a:rPr lang="en-IN" sz="4000">
                <a:solidFill>
                  <a:srgbClr val="000000"/>
                </a:solidFill>
                <a:latin typeface="Times New Roman"/>
              </a:rPr>
              <a:t>, viewed as a collection of stars, therefore called </a:t>
            </a:r>
            <a:r>
              <a:rPr lang="en-IN" sz="4000">
                <a:solidFill>
                  <a:srgbClr val="800080"/>
                </a:solidFill>
                <a:latin typeface="Times New Roman"/>
              </a:rPr>
              <a:t>galaxy schema</a:t>
            </a:r>
            <a:r>
              <a:rPr lang="en-IN" sz="4000">
                <a:solidFill>
                  <a:srgbClr val="000000"/>
                </a:solidFill>
                <a:latin typeface="Times New Roman"/>
              </a:rPr>
              <a:t> or fact constellation </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990720" y="228600"/>
            <a:ext cx="7009920" cy="914040"/>
          </a:xfrm>
          <a:prstGeom prst="rect">
            <a:avLst/>
          </a:prstGeom>
        </p:spPr>
        <p:txBody>
          <a:bodyPr anchor="ctr"/>
          <a:lstStyle/>
          <a:p>
            <a:pPr algn="ctr">
              <a:lnSpc>
                <a:spcPct val="100000"/>
              </a:lnSpc>
            </a:pPr>
            <a:r>
              <a:rPr lang="en-US" sz="4000" b="1">
                <a:solidFill>
                  <a:srgbClr val="FF0000"/>
                </a:solidFill>
                <a:latin typeface="Times New Roman"/>
              </a:rPr>
              <a:t>Example of Fact Constellation</a:t>
            </a:r>
            <a:endParaRPr/>
          </a:p>
        </p:txBody>
      </p:sp>
      <p:sp>
        <p:nvSpPr>
          <p:cNvPr id="495" name="CustomShape 2"/>
          <p:cNvSpPr/>
          <p:nvPr/>
        </p:nvSpPr>
        <p:spPr>
          <a:xfrm>
            <a:off x="2895480" y="3048120"/>
            <a:ext cx="1607760" cy="456840"/>
          </a:xfrm>
          <a:prstGeom prst="rect">
            <a:avLst/>
          </a:prstGeom>
          <a:ln w="12600">
            <a:solidFill>
              <a:srgbClr val="000000"/>
            </a:solidFill>
            <a:miter/>
          </a:ln>
        </p:spPr>
      </p:sp>
      <p:sp>
        <p:nvSpPr>
          <p:cNvPr id="496" name="CustomShape 3"/>
          <p:cNvSpPr/>
          <p:nvPr/>
        </p:nvSpPr>
        <p:spPr>
          <a:xfrm>
            <a:off x="232560" y="1633680"/>
            <a:ext cx="1631520" cy="1552680"/>
          </a:xfrm>
          <a:prstGeom prst="rect">
            <a:avLst/>
          </a:prstGeom>
          <a:solidFill>
            <a:srgbClr val="00FF99"/>
          </a:solidFill>
          <a:ln w="9360">
            <a:solidFill>
              <a:srgbClr val="000000"/>
            </a:solidFill>
            <a:miter/>
          </a:ln>
        </p:spPr>
        <p:txBody>
          <a:bodyPr wrap="none" lIns="92160" tIns="46080" rIns="92160" bIns="46080"/>
          <a:lstStyle/>
          <a:p>
            <a:r>
              <a:rPr lang="en-IN" sz="1600">
                <a:solidFill>
                  <a:srgbClr val="000000"/>
                </a:solidFill>
                <a:latin typeface="Times New Roman"/>
              </a:rPr>
              <a:t>time_key</a:t>
            </a:r>
            <a:endParaRPr/>
          </a:p>
          <a:p>
            <a:r>
              <a:rPr lang="en-IN" sz="1600">
                <a:solidFill>
                  <a:srgbClr val="000000"/>
                </a:solidFill>
                <a:latin typeface="Times New Roman"/>
              </a:rPr>
              <a:t>day</a:t>
            </a:r>
            <a:endParaRPr/>
          </a:p>
          <a:p>
            <a:r>
              <a:rPr lang="en-IN" sz="1600">
                <a:solidFill>
                  <a:srgbClr val="000000"/>
                </a:solidFill>
                <a:latin typeface="Times New Roman"/>
              </a:rPr>
              <a:t>day_of_the_week</a:t>
            </a:r>
            <a:endParaRPr/>
          </a:p>
          <a:p>
            <a:r>
              <a:rPr lang="en-IN" sz="1600">
                <a:solidFill>
                  <a:srgbClr val="000000"/>
                </a:solidFill>
                <a:latin typeface="Times New Roman"/>
              </a:rPr>
              <a:t>month</a:t>
            </a:r>
            <a:endParaRPr/>
          </a:p>
          <a:p>
            <a:r>
              <a:rPr lang="en-IN" sz="1600">
                <a:solidFill>
                  <a:srgbClr val="000000"/>
                </a:solidFill>
                <a:latin typeface="Times New Roman"/>
              </a:rPr>
              <a:t>quarter</a:t>
            </a:r>
            <a:endParaRPr/>
          </a:p>
          <a:p>
            <a:r>
              <a:rPr lang="en-IN" sz="1600">
                <a:solidFill>
                  <a:srgbClr val="000000"/>
                </a:solidFill>
                <a:latin typeface="Times New Roman"/>
              </a:rPr>
              <a:t>year</a:t>
            </a:r>
            <a:endParaRPr/>
          </a:p>
        </p:txBody>
      </p:sp>
      <p:sp>
        <p:nvSpPr>
          <p:cNvPr id="497" name="CustomShape 4"/>
          <p:cNvSpPr/>
          <p:nvPr/>
        </p:nvSpPr>
        <p:spPr>
          <a:xfrm>
            <a:off x="231840" y="1219320"/>
            <a:ext cx="594000" cy="366840"/>
          </a:xfrm>
          <a:prstGeom prst="rect">
            <a:avLst/>
          </a:prstGeom>
          <a:solidFill>
            <a:srgbClr val="00FF99"/>
          </a:solidFill>
          <a:ln w="9360">
            <a:solidFill>
              <a:srgbClr val="000000"/>
            </a:solidFill>
            <a:miter/>
          </a:ln>
        </p:spPr>
        <p:txBody>
          <a:bodyPr wrap="none" lIns="92160" tIns="46080" rIns="92160" bIns="46080"/>
          <a:lstStyle/>
          <a:p>
            <a:r>
              <a:rPr lang="en-IN">
                <a:solidFill>
                  <a:srgbClr val="000000"/>
                </a:solidFill>
                <a:latin typeface="Times New Roman"/>
              </a:rPr>
              <a:t>time</a:t>
            </a:r>
            <a:endParaRPr/>
          </a:p>
        </p:txBody>
      </p:sp>
      <p:sp>
        <p:nvSpPr>
          <p:cNvPr id="498" name="CustomShape 5"/>
          <p:cNvSpPr/>
          <p:nvPr/>
        </p:nvSpPr>
        <p:spPr>
          <a:xfrm>
            <a:off x="5112000" y="4448160"/>
            <a:ext cx="1709280" cy="1309320"/>
          </a:xfrm>
          <a:prstGeom prst="rect">
            <a:avLst/>
          </a:prstGeom>
          <a:solidFill>
            <a:srgbClr val="FFFF99"/>
          </a:solidFill>
          <a:ln w="9360">
            <a:solidFill>
              <a:srgbClr val="000000"/>
            </a:solidFill>
            <a:miter/>
          </a:ln>
        </p:spPr>
        <p:txBody>
          <a:bodyPr wrap="none" lIns="92160" tIns="46080" rIns="92160" bIns="46080"/>
          <a:lstStyle/>
          <a:p>
            <a:r>
              <a:rPr lang="en-IN" sz="1600">
                <a:solidFill>
                  <a:srgbClr val="000000"/>
                </a:solidFill>
                <a:latin typeface="Times New Roman"/>
              </a:rPr>
              <a:t>location_key</a:t>
            </a:r>
            <a:endParaRPr/>
          </a:p>
          <a:p>
            <a:r>
              <a:rPr lang="en-IN" sz="1600">
                <a:solidFill>
                  <a:srgbClr val="000000"/>
                </a:solidFill>
                <a:latin typeface="Times New Roman"/>
              </a:rPr>
              <a:t>street</a:t>
            </a:r>
            <a:endParaRPr/>
          </a:p>
          <a:p>
            <a:r>
              <a:rPr lang="en-IN" sz="1600">
                <a:solidFill>
                  <a:srgbClr val="000000"/>
                </a:solidFill>
                <a:latin typeface="Times New Roman"/>
              </a:rPr>
              <a:t>city</a:t>
            </a:r>
            <a:endParaRPr/>
          </a:p>
          <a:p>
            <a:r>
              <a:rPr lang="en-IN" sz="1600">
                <a:solidFill>
                  <a:srgbClr val="000000"/>
                </a:solidFill>
                <a:latin typeface="Times New Roman"/>
              </a:rPr>
              <a:t>province_or_street</a:t>
            </a:r>
            <a:endParaRPr/>
          </a:p>
          <a:p>
            <a:r>
              <a:rPr lang="en-IN" sz="1600">
                <a:solidFill>
                  <a:srgbClr val="000000"/>
                </a:solidFill>
                <a:latin typeface="Times New Roman"/>
              </a:rPr>
              <a:t>country</a:t>
            </a:r>
            <a:endParaRPr/>
          </a:p>
        </p:txBody>
      </p:sp>
      <p:sp>
        <p:nvSpPr>
          <p:cNvPr id="499" name="CustomShape 6"/>
          <p:cNvSpPr/>
          <p:nvPr/>
        </p:nvSpPr>
        <p:spPr>
          <a:xfrm>
            <a:off x="5108400" y="4038480"/>
            <a:ext cx="924480" cy="366840"/>
          </a:xfrm>
          <a:prstGeom prst="rect">
            <a:avLst/>
          </a:prstGeom>
          <a:solidFill>
            <a:srgbClr val="FFFF99"/>
          </a:solidFill>
          <a:ln w="9360">
            <a:solidFill>
              <a:srgbClr val="000000"/>
            </a:solidFill>
            <a:miter/>
          </a:ln>
        </p:spPr>
        <p:txBody>
          <a:bodyPr wrap="none" lIns="92160" tIns="46080" rIns="92160" bIns="46080"/>
          <a:lstStyle/>
          <a:p>
            <a:r>
              <a:rPr lang="en-IN">
                <a:solidFill>
                  <a:srgbClr val="000000"/>
                </a:solidFill>
                <a:latin typeface="Times New Roman"/>
              </a:rPr>
              <a:t>location</a:t>
            </a:r>
            <a:endParaRPr/>
          </a:p>
        </p:txBody>
      </p:sp>
      <p:sp>
        <p:nvSpPr>
          <p:cNvPr id="500" name="CustomShape 7"/>
          <p:cNvSpPr/>
          <p:nvPr/>
        </p:nvSpPr>
        <p:spPr>
          <a:xfrm>
            <a:off x="2749680" y="2133720"/>
            <a:ext cx="1681920" cy="366480"/>
          </a:xfrm>
          <a:prstGeom prst="rect">
            <a:avLst/>
          </a:prstGeom>
        </p:spPr>
        <p:txBody>
          <a:bodyPr wrap="none" lIns="92160" tIns="46080" rIns="92160" bIns="46080"/>
          <a:lstStyle/>
          <a:p>
            <a:pPr>
              <a:lnSpc>
                <a:spcPct val="100000"/>
              </a:lnSpc>
            </a:pPr>
            <a:r>
              <a:rPr lang="en-IN">
                <a:solidFill>
                  <a:srgbClr val="000000"/>
                </a:solidFill>
                <a:latin typeface="Times New Roman"/>
              </a:rPr>
              <a:t>Sales Fact Table</a:t>
            </a:r>
            <a:endParaRPr/>
          </a:p>
        </p:txBody>
      </p:sp>
      <p:sp>
        <p:nvSpPr>
          <p:cNvPr id="501" name="CustomShape 8"/>
          <p:cNvSpPr/>
          <p:nvPr/>
        </p:nvSpPr>
        <p:spPr>
          <a:xfrm>
            <a:off x="2895480" y="2590920"/>
            <a:ext cx="1599840" cy="452160"/>
          </a:xfrm>
          <a:prstGeom prst="rect">
            <a:avLst/>
          </a:prstGeom>
          <a:ln w="12600">
            <a:solidFill>
              <a:srgbClr val="000000"/>
            </a:solidFill>
            <a:miter/>
          </a:ln>
        </p:spPr>
      </p:sp>
      <p:sp>
        <p:nvSpPr>
          <p:cNvPr id="502" name="CustomShape 9"/>
          <p:cNvSpPr/>
          <p:nvPr/>
        </p:nvSpPr>
        <p:spPr>
          <a:xfrm>
            <a:off x="2895480" y="2666880"/>
            <a:ext cx="1601280" cy="366480"/>
          </a:xfrm>
          <a:prstGeom prst="rect">
            <a:avLst/>
          </a:prstGeom>
          <a:solidFill>
            <a:srgbClr val="00FF99"/>
          </a:solidFill>
        </p:spPr>
        <p:txBody>
          <a:bodyPr lIns="92160" tIns="46080" rIns="92160" bIns="46080"/>
          <a:lstStyle/>
          <a:p>
            <a:pPr algn="ctr">
              <a:lnSpc>
                <a:spcPct val="100000"/>
              </a:lnSpc>
            </a:pPr>
            <a:r>
              <a:rPr lang="en-IN">
                <a:solidFill>
                  <a:srgbClr val="000000"/>
                </a:solidFill>
                <a:latin typeface="Times New Roman"/>
              </a:rPr>
              <a:t>time_key</a:t>
            </a:r>
            <a:endParaRPr/>
          </a:p>
        </p:txBody>
      </p:sp>
      <p:sp>
        <p:nvSpPr>
          <p:cNvPr id="503" name="CustomShape 10"/>
          <p:cNvSpPr/>
          <p:nvPr/>
        </p:nvSpPr>
        <p:spPr>
          <a:xfrm>
            <a:off x="2895480" y="3124080"/>
            <a:ext cx="1599840" cy="366480"/>
          </a:xfrm>
          <a:prstGeom prst="rect">
            <a:avLst/>
          </a:prstGeom>
          <a:solidFill>
            <a:srgbClr val="FFCC99"/>
          </a:solidFill>
        </p:spPr>
        <p:txBody>
          <a:bodyPr lIns="92160" tIns="46080" rIns="92160" bIns="46080"/>
          <a:lstStyle/>
          <a:p>
            <a:pPr>
              <a:lnSpc>
                <a:spcPct val="100000"/>
              </a:lnSpc>
            </a:pPr>
            <a:r>
              <a:rPr lang="en-IN">
                <a:solidFill>
                  <a:srgbClr val="000000"/>
                </a:solidFill>
                <a:latin typeface="Times New Roman"/>
              </a:rPr>
              <a:t>         item_key</a:t>
            </a:r>
            <a:endParaRPr/>
          </a:p>
        </p:txBody>
      </p:sp>
      <p:sp>
        <p:nvSpPr>
          <p:cNvPr id="504" name="CustomShape 11"/>
          <p:cNvSpPr/>
          <p:nvPr/>
        </p:nvSpPr>
        <p:spPr>
          <a:xfrm>
            <a:off x="2895480" y="3505320"/>
            <a:ext cx="1599840" cy="450360"/>
          </a:xfrm>
          <a:prstGeom prst="rect">
            <a:avLst/>
          </a:prstGeom>
          <a:ln w="12600">
            <a:solidFill>
              <a:srgbClr val="000000"/>
            </a:solidFill>
            <a:miter/>
          </a:ln>
        </p:spPr>
      </p:sp>
      <p:sp>
        <p:nvSpPr>
          <p:cNvPr id="505" name="CustomShape 12"/>
          <p:cNvSpPr/>
          <p:nvPr/>
        </p:nvSpPr>
        <p:spPr>
          <a:xfrm>
            <a:off x="2895480" y="3505320"/>
            <a:ext cx="1599840" cy="640440"/>
          </a:xfrm>
          <a:prstGeom prst="rect">
            <a:avLst/>
          </a:prstGeom>
          <a:solidFill>
            <a:srgbClr val="CCECFF"/>
          </a:solidFill>
        </p:spPr>
        <p:txBody>
          <a:bodyPr lIns="92160" tIns="46080" rIns="92160" bIns="46080"/>
          <a:lstStyle/>
          <a:p>
            <a:pPr>
              <a:lnSpc>
                <a:spcPct val="100000"/>
              </a:lnSpc>
            </a:pPr>
            <a:r>
              <a:rPr lang="en-IN">
                <a:solidFill>
                  <a:srgbClr val="000000"/>
                </a:solidFill>
                <a:latin typeface="Times New Roman"/>
              </a:rPr>
              <a:t>      branch_key</a:t>
            </a:r>
            <a:endParaRPr/>
          </a:p>
        </p:txBody>
      </p:sp>
      <p:sp>
        <p:nvSpPr>
          <p:cNvPr id="506" name="CustomShape 13"/>
          <p:cNvSpPr/>
          <p:nvPr/>
        </p:nvSpPr>
        <p:spPr>
          <a:xfrm>
            <a:off x="2895480" y="3962520"/>
            <a:ext cx="1599840" cy="452160"/>
          </a:xfrm>
          <a:prstGeom prst="rect">
            <a:avLst/>
          </a:prstGeom>
          <a:ln w="12600">
            <a:solidFill>
              <a:srgbClr val="000000"/>
            </a:solidFill>
            <a:miter/>
          </a:ln>
        </p:spPr>
      </p:sp>
      <p:sp>
        <p:nvSpPr>
          <p:cNvPr id="507" name="CustomShape 14"/>
          <p:cNvSpPr/>
          <p:nvPr/>
        </p:nvSpPr>
        <p:spPr>
          <a:xfrm>
            <a:off x="2891160" y="3981600"/>
            <a:ext cx="159948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location_key</a:t>
            </a:r>
            <a:endParaRPr/>
          </a:p>
        </p:txBody>
      </p:sp>
      <p:sp>
        <p:nvSpPr>
          <p:cNvPr id="508" name="CustomShape 15"/>
          <p:cNvSpPr/>
          <p:nvPr/>
        </p:nvSpPr>
        <p:spPr>
          <a:xfrm>
            <a:off x="2860560" y="4419720"/>
            <a:ext cx="1634760" cy="455400"/>
          </a:xfrm>
          <a:prstGeom prst="rect">
            <a:avLst/>
          </a:prstGeom>
          <a:ln w="12600">
            <a:solidFill>
              <a:srgbClr val="000000"/>
            </a:solidFill>
            <a:miter/>
          </a:ln>
        </p:spPr>
      </p:sp>
      <p:sp>
        <p:nvSpPr>
          <p:cNvPr id="509" name="CustomShape 16"/>
          <p:cNvSpPr/>
          <p:nvPr/>
        </p:nvSpPr>
        <p:spPr>
          <a:xfrm>
            <a:off x="2892240" y="4473720"/>
            <a:ext cx="158760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units_sold</a:t>
            </a:r>
            <a:endParaRPr/>
          </a:p>
        </p:txBody>
      </p:sp>
      <p:sp>
        <p:nvSpPr>
          <p:cNvPr id="510" name="CustomShape 17"/>
          <p:cNvSpPr/>
          <p:nvPr/>
        </p:nvSpPr>
        <p:spPr>
          <a:xfrm>
            <a:off x="2860560" y="4876920"/>
            <a:ext cx="1634760" cy="461520"/>
          </a:xfrm>
          <a:prstGeom prst="rect">
            <a:avLst/>
          </a:prstGeom>
          <a:ln w="12600">
            <a:solidFill>
              <a:srgbClr val="000000"/>
            </a:solidFill>
            <a:miter/>
          </a:ln>
        </p:spPr>
      </p:sp>
      <p:sp>
        <p:nvSpPr>
          <p:cNvPr id="511" name="CustomShape 18"/>
          <p:cNvSpPr/>
          <p:nvPr/>
        </p:nvSpPr>
        <p:spPr>
          <a:xfrm>
            <a:off x="2893320" y="4917960"/>
            <a:ext cx="159192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dollars_sold</a:t>
            </a:r>
            <a:endParaRPr/>
          </a:p>
        </p:txBody>
      </p:sp>
      <p:sp>
        <p:nvSpPr>
          <p:cNvPr id="512" name="CustomShape 19"/>
          <p:cNvSpPr/>
          <p:nvPr/>
        </p:nvSpPr>
        <p:spPr>
          <a:xfrm>
            <a:off x="1295280" y="5715000"/>
            <a:ext cx="1218960" cy="3668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a:solidFill>
                  <a:srgbClr val="000000"/>
                </a:solidFill>
                <a:latin typeface="Times New Roman"/>
              </a:rPr>
              <a:t>Measures</a:t>
            </a:r>
            <a:endParaRPr/>
          </a:p>
        </p:txBody>
      </p:sp>
      <p:sp>
        <p:nvSpPr>
          <p:cNvPr id="513" name="Line 20"/>
          <p:cNvSpPr/>
          <p:nvPr/>
        </p:nvSpPr>
        <p:spPr>
          <a:xfrm flipV="1">
            <a:off x="2084040" y="4647960"/>
            <a:ext cx="770040" cy="1143000"/>
          </a:xfrm>
          <a:prstGeom prst="line">
            <a:avLst/>
          </a:prstGeom>
          <a:ln w="12600">
            <a:solidFill>
              <a:srgbClr val="000000"/>
            </a:solidFill>
            <a:round/>
          </a:ln>
        </p:spPr>
      </p:sp>
      <p:sp>
        <p:nvSpPr>
          <p:cNvPr id="514" name="Line 21"/>
          <p:cNvSpPr/>
          <p:nvPr/>
        </p:nvSpPr>
        <p:spPr>
          <a:xfrm flipV="1">
            <a:off x="2065320" y="5190840"/>
            <a:ext cx="788760" cy="561960"/>
          </a:xfrm>
          <a:prstGeom prst="line">
            <a:avLst/>
          </a:prstGeom>
          <a:ln w="12600">
            <a:solidFill>
              <a:srgbClr val="000000"/>
            </a:solidFill>
            <a:round/>
          </a:ln>
        </p:spPr>
      </p:sp>
      <p:sp>
        <p:nvSpPr>
          <p:cNvPr id="515" name="Line 22"/>
          <p:cNvSpPr/>
          <p:nvPr/>
        </p:nvSpPr>
        <p:spPr>
          <a:xfrm flipH="1">
            <a:off x="1641240" y="3816000"/>
            <a:ext cx="1193760" cy="735120"/>
          </a:xfrm>
          <a:prstGeom prst="line">
            <a:avLst/>
          </a:prstGeom>
          <a:ln w="50760" cap="rnd">
            <a:solidFill>
              <a:srgbClr val="000000"/>
            </a:solidFill>
            <a:custDash>
              <a:ds d="141000" sp="141000"/>
            </a:custDash>
            <a:round/>
            <a:tailEnd type="triangle" w="med" len="med"/>
          </a:ln>
        </p:spPr>
      </p:sp>
      <p:sp>
        <p:nvSpPr>
          <p:cNvPr id="516" name="Line 23"/>
          <p:cNvSpPr/>
          <p:nvPr/>
        </p:nvSpPr>
        <p:spPr>
          <a:xfrm flipH="1" flipV="1">
            <a:off x="1904760" y="2361960"/>
            <a:ext cx="914400" cy="381240"/>
          </a:xfrm>
          <a:prstGeom prst="line">
            <a:avLst/>
          </a:prstGeom>
          <a:ln w="50760" cap="rnd">
            <a:solidFill>
              <a:srgbClr val="000000"/>
            </a:solidFill>
            <a:custDash>
              <a:ds d="141000" sp="141000"/>
            </a:custDash>
            <a:round/>
            <a:tailEnd type="triangle" w="med" len="med"/>
          </a:ln>
        </p:spPr>
      </p:sp>
      <p:sp>
        <p:nvSpPr>
          <p:cNvPr id="517" name="Line 24"/>
          <p:cNvSpPr/>
          <p:nvPr/>
        </p:nvSpPr>
        <p:spPr>
          <a:xfrm>
            <a:off x="4572000" y="4267080"/>
            <a:ext cx="533160" cy="380880"/>
          </a:xfrm>
          <a:prstGeom prst="line">
            <a:avLst/>
          </a:prstGeom>
          <a:ln w="50760" cap="rnd">
            <a:solidFill>
              <a:srgbClr val="000000"/>
            </a:solidFill>
            <a:custDash>
              <a:ds d="141000" sp="141000"/>
            </a:custDash>
            <a:round/>
            <a:tailEnd type="triangle" w="med" len="med"/>
          </a:ln>
        </p:spPr>
      </p:sp>
      <p:sp>
        <p:nvSpPr>
          <p:cNvPr id="518" name="Line 25"/>
          <p:cNvSpPr/>
          <p:nvPr/>
        </p:nvSpPr>
        <p:spPr>
          <a:xfrm flipV="1">
            <a:off x="4495680" y="2743200"/>
            <a:ext cx="762120" cy="525240"/>
          </a:xfrm>
          <a:prstGeom prst="line">
            <a:avLst/>
          </a:prstGeom>
          <a:ln w="50760" cap="rnd">
            <a:solidFill>
              <a:srgbClr val="000000"/>
            </a:solidFill>
            <a:custDash>
              <a:ds d="141000" sp="141000"/>
            </a:custDash>
            <a:round/>
            <a:tailEnd type="triangle" w="med" len="med"/>
          </a:ln>
        </p:spPr>
      </p:sp>
      <p:sp>
        <p:nvSpPr>
          <p:cNvPr id="519" name="CustomShape 26"/>
          <p:cNvSpPr/>
          <p:nvPr/>
        </p:nvSpPr>
        <p:spPr>
          <a:xfrm>
            <a:off x="5186160" y="1943640"/>
            <a:ext cx="1293480" cy="1309320"/>
          </a:xfrm>
          <a:prstGeom prst="rect">
            <a:avLst/>
          </a:prstGeom>
          <a:solidFill>
            <a:srgbClr val="FFCC99"/>
          </a:solidFill>
          <a:ln w="9360">
            <a:solidFill>
              <a:srgbClr val="000000"/>
            </a:solidFill>
            <a:miter/>
          </a:ln>
        </p:spPr>
        <p:txBody>
          <a:bodyPr wrap="none" lIns="92160" tIns="46080" rIns="92160" bIns="46080"/>
          <a:lstStyle/>
          <a:p>
            <a:r>
              <a:rPr lang="en-IN" sz="1600">
                <a:solidFill>
                  <a:srgbClr val="000000"/>
                </a:solidFill>
                <a:latin typeface="Times New Roman"/>
              </a:rPr>
              <a:t>item_key</a:t>
            </a:r>
            <a:endParaRPr/>
          </a:p>
          <a:p>
            <a:r>
              <a:rPr lang="en-IN" sz="1600">
                <a:solidFill>
                  <a:srgbClr val="000000"/>
                </a:solidFill>
                <a:latin typeface="Times New Roman"/>
              </a:rPr>
              <a:t>item_name</a:t>
            </a:r>
            <a:endParaRPr/>
          </a:p>
          <a:p>
            <a:r>
              <a:rPr lang="en-IN" sz="1600">
                <a:solidFill>
                  <a:srgbClr val="000000"/>
                </a:solidFill>
                <a:latin typeface="Times New Roman"/>
              </a:rPr>
              <a:t>brand</a:t>
            </a:r>
            <a:endParaRPr/>
          </a:p>
          <a:p>
            <a:r>
              <a:rPr lang="en-IN" sz="1600">
                <a:solidFill>
                  <a:srgbClr val="000000"/>
                </a:solidFill>
                <a:latin typeface="Times New Roman"/>
              </a:rPr>
              <a:t>type</a:t>
            </a:r>
            <a:endParaRPr/>
          </a:p>
          <a:p>
            <a:r>
              <a:rPr lang="en-IN" sz="1600">
                <a:solidFill>
                  <a:srgbClr val="000000"/>
                </a:solidFill>
                <a:latin typeface="Times New Roman"/>
              </a:rPr>
              <a:t>supplier_type</a:t>
            </a:r>
            <a:endParaRPr/>
          </a:p>
        </p:txBody>
      </p:sp>
      <p:sp>
        <p:nvSpPr>
          <p:cNvPr id="520" name="CustomShape 27"/>
          <p:cNvSpPr/>
          <p:nvPr/>
        </p:nvSpPr>
        <p:spPr>
          <a:xfrm>
            <a:off x="5438880" y="1529280"/>
            <a:ext cx="632160" cy="39564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000">
                <a:solidFill>
                  <a:srgbClr val="000000"/>
                </a:solidFill>
                <a:latin typeface="Times New Roman"/>
              </a:rPr>
              <a:t>item</a:t>
            </a:r>
            <a:endParaRPr/>
          </a:p>
        </p:txBody>
      </p:sp>
      <p:sp>
        <p:nvSpPr>
          <p:cNvPr id="521" name="CustomShape 28"/>
          <p:cNvSpPr/>
          <p:nvPr/>
        </p:nvSpPr>
        <p:spPr>
          <a:xfrm>
            <a:off x="309960" y="4356360"/>
            <a:ext cx="1279800" cy="822600"/>
          </a:xfrm>
          <a:prstGeom prst="rect">
            <a:avLst/>
          </a:prstGeom>
          <a:solidFill>
            <a:srgbClr val="CCECFF"/>
          </a:solidFill>
          <a:ln w="9360">
            <a:solidFill>
              <a:srgbClr val="000000"/>
            </a:solidFill>
            <a:miter/>
          </a:ln>
        </p:spPr>
        <p:txBody>
          <a:bodyPr wrap="none" lIns="92160" tIns="46080" rIns="92160" bIns="46080"/>
          <a:lstStyle/>
          <a:p>
            <a:r>
              <a:rPr lang="en-IN" sz="1600">
                <a:solidFill>
                  <a:srgbClr val="000000"/>
                </a:solidFill>
                <a:latin typeface="Times New Roman"/>
              </a:rPr>
              <a:t>branch_key</a:t>
            </a:r>
            <a:endParaRPr/>
          </a:p>
          <a:p>
            <a:r>
              <a:rPr lang="en-IN" sz="1600">
                <a:solidFill>
                  <a:srgbClr val="000000"/>
                </a:solidFill>
                <a:latin typeface="Times New Roman"/>
              </a:rPr>
              <a:t>branch_name</a:t>
            </a:r>
            <a:endParaRPr/>
          </a:p>
          <a:p>
            <a:r>
              <a:rPr lang="en-IN" sz="1600">
                <a:solidFill>
                  <a:srgbClr val="000000"/>
                </a:solidFill>
                <a:latin typeface="Times New Roman"/>
              </a:rPr>
              <a:t>branch_type</a:t>
            </a:r>
            <a:endParaRPr/>
          </a:p>
        </p:txBody>
      </p:sp>
      <p:sp>
        <p:nvSpPr>
          <p:cNvPr id="522" name="CustomShape 29"/>
          <p:cNvSpPr/>
          <p:nvPr/>
        </p:nvSpPr>
        <p:spPr>
          <a:xfrm>
            <a:off x="327600" y="3962520"/>
            <a:ext cx="804240" cy="36468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a:solidFill>
                  <a:srgbClr val="000000"/>
                </a:solidFill>
                <a:latin typeface="Times New Roman"/>
              </a:rPr>
              <a:t>branch</a:t>
            </a:r>
            <a:endParaRPr/>
          </a:p>
        </p:txBody>
      </p:sp>
      <p:sp>
        <p:nvSpPr>
          <p:cNvPr id="523" name="CustomShape 30"/>
          <p:cNvSpPr/>
          <p:nvPr/>
        </p:nvSpPr>
        <p:spPr>
          <a:xfrm>
            <a:off x="7012080" y="2495520"/>
            <a:ext cx="1607760" cy="456840"/>
          </a:xfrm>
          <a:prstGeom prst="rect">
            <a:avLst/>
          </a:prstGeom>
          <a:ln w="12600">
            <a:solidFill>
              <a:srgbClr val="000000"/>
            </a:solidFill>
            <a:miter/>
          </a:ln>
        </p:spPr>
      </p:sp>
      <p:sp>
        <p:nvSpPr>
          <p:cNvPr id="524" name="CustomShape 31"/>
          <p:cNvSpPr/>
          <p:nvPr/>
        </p:nvSpPr>
        <p:spPr>
          <a:xfrm>
            <a:off x="6865920" y="1581120"/>
            <a:ext cx="2025000" cy="366480"/>
          </a:xfrm>
          <a:prstGeom prst="rect">
            <a:avLst/>
          </a:prstGeom>
        </p:spPr>
        <p:txBody>
          <a:bodyPr wrap="none" lIns="92160" tIns="46080" rIns="92160" bIns="46080"/>
          <a:lstStyle/>
          <a:p>
            <a:pPr>
              <a:lnSpc>
                <a:spcPct val="100000"/>
              </a:lnSpc>
            </a:pPr>
            <a:r>
              <a:rPr lang="en-IN">
                <a:solidFill>
                  <a:srgbClr val="000000"/>
                </a:solidFill>
                <a:latin typeface="Times New Roman"/>
              </a:rPr>
              <a:t>Shipping Fact Table</a:t>
            </a:r>
            <a:endParaRPr/>
          </a:p>
        </p:txBody>
      </p:sp>
      <p:sp>
        <p:nvSpPr>
          <p:cNvPr id="525" name="CustomShape 32"/>
          <p:cNvSpPr/>
          <p:nvPr/>
        </p:nvSpPr>
        <p:spPr>
          <a:xfrm>
            <a:off x="7012080" y="2038320"/>
            <a:ext cx="1599840" cy="452160"/>
          </a:xfrm>
          <a:prstGeom prst="rect">
            <a:avLst/>
          </a:prstGeom>
          <a:ln w="12600">
            <a:solidFill>
              <a:srgbClr val="000000"/>
            </a:solidFill>
            <a:miter/>
          </a:ln>
        </p:spPr>
      </p:sp>
      <p:sp>
        <p:nvSpPr>
          <p:cNvPr id="526" name="CustomShape 33"/>
          <p:cNvSpPr/>
          <p:nvPr/>
        </p:nvSpPr>
        <p:spPr>
          <a:xfrm>
            <a:off x="7012080" y="2114640"/>
            <a:ext cx="1601280" cy="366480"/>
          </a:xfrm>
          <a:prstGeom prst="rect">
            <a:avLst/>
          </a:prstGeom>
          <a:solidFill>
            <a:srgbClr val="00FF99"/>
          </a:solidFill>
        </p:spPr>
        <p:txBody>
          <a:bodyPr lIns="92160" tIns="46080" rIns="92160" bIns="46080"/>
          <a:lstStyle/>
          <a:p>
            <a:pPr algn="ctr">
              <a:lnSpc>
                <a:spcPct val="100000"/>
              </a:lnSpc>
            </a:pPr>
            <a:r>
              <a:rPr lang="en-IN">
                <a:solidFill>
                  <a:srgbClr val="000000"/>
                </a:solidFill>
                <a:latin typeface="Times New Roman"/>
              </a:rPr>
              <a:t>time_key</a:t>
            </a:r>
            <a:endParaRPr/>
          </a:p>
        </p:txBody>
      </p:sp>
      <p:sp>
        <p:nvSpPr>
          <p:cNvPr id="527" name="CustomShape 34"/>
          <p:cNvSpPr/>
          <p:nvPr/>
        </p:nvSpPr>
        <p:spPr>
          <a:xfrm>
            <a:off x="7012080" y="2571840"/>
            <a:ext cx="1599840" cy="366480"/>
          </a:xfrm>
          <a:prstGeom prst="rect">
            <a:avLst/>
          </a:prstGeom>
          <a:solidFill>
            <a:srgbClr val="FFCC99"/>
          </a:solidFill>
        </p:spPr>
        <p:txBody>
          <a:bodyPr lIns="92160" tIns="46080" rIns="92160" bIns="46080"/>
          <a:lstStyle/>
          <a:p>
            <a:pPr>
              <a:lnSpc>
                <a:spcPct val="100000"/>
              </a:lnSpc>
            </a:pPr>
            <a:r>
              <a:rPr lang="en-IN">
                <a:solidFill>
                  <a:srgbClr val="000000"/>
                </a:solidFill>
                <a:latin typeface="Times New Roman"/>
              </a:rPr>
              <a:t>         item_key</a:t>
            </a:r>
            <a:endParaRPr/>
          </a:p>
        </p:txBody>
      </p:sp>
      <p:sp>
        <p:nvSpPr>
          <p:cNvPr id="528" name="CustomShape 35"/>
          <p:cNvSpPr/>
          <p:nvPr/>
        </p:nvSpPr>
        <p:spPr>
          <a:xfrm>
            <a:off x="7012080" y="2952720"/>
            <a:ext cx="1599840" cy="450360"/>
          </a:xfrm>
          <a:prstGeom prst="rect">
            <a:avLst/>
          </a:prstGeom>
          <a:ln w="12600">
            <a:solidFill>
              <a:srgbClr val="000000"/>
            </a:solidFill>
            <a:miter/>
          </a:ln>
        </p:spPr>
      </p:sp>
      <p:sp>
        <p:nvSpPr>
          <p:cNvPr id="529" name="CustomShape 36"/>
          <p:cNvSpPr/>
          <p:nvPr/>
        </p:nvSpPr>
        <p:spPr>
          <a:xfrm>
            <a:off x="7012080" y="2952720"/>
            <a:ext cx="1599840" cy="366480"/>
          </a:xfrm>
          <a:prstGeom prst="rect">
            <a:avLst/>
          </a:prstGeom>
          <a:solidFill>
            <a:srgbClr val="CCECFF"/>
          </a:solidFill>
        </p:spPr>
        <p:txBody>
          <a:bodyPr lIns="92160" tIns="46080" rIns="92160" bIns="46080"/>
          <a:lstStyle/>
          <a:p>
            <a:pPr>
              <a:lnSpc>
                <a:spcPct val="100000"/>
              </a:lnSpc>
            </a:pPr>
            <a:r>
              <a:rPr lang="en-IN">
                <a:solidFill>
                  <a:srgbClr val="000000"/>
                </a:solidFill>
                <a:latin typeface="Times New Roman"/>
              </a:rPr>
              <a:t>     shipper_key</a:t>
            </a:r>
            <a:endParaRPr/>
          </a:p>
        </p:txBody>
      </p:sp>
      <p:sp>
        <p:nvSpPr>
          <p:cNvPr id="530" name="CustomShape 37"/>
          <p:cNvSpPr/>
          <p:nvPr/>
        </p:nvSpPr>
        <p:spPr>
          <a:xfrm>
            <a:off x="7012080" y="3409920"/>
            <a:ext cx="1599840" cy="452160"/>
          </a:xfrm>
          <a:prstGeom prst="rect">
            <a:avLst/>
          </a:prstGeom>
          <a:ln w="12600">
            <a:solidFill>
              <a:srgbClr val="000000"/>
            </a:solidFill>
            <a:miter/>
          </a:ln>
        </p:spPr>
      </p:sp>
      <p:sp>
        <p:nvSpPr>
          <p:cNvPr id="531" name="CustomShape 38"/>
          <p:cNvSpPr/>
          <p:nvPr/>
        </p:nvSpPr>
        <p:spPr>
          <a:xfrm>
            <a:off x="7007760" y="3429000"/>
            <a:ext cx="159840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from_location</a:t>
            </a:r>
            <a:endParaRPr/>
          </a:p>
        </p:txBody>
      </p:sp>
      <p:sp>
        <p:nvSpPr>
          <p:cNvPr id="532" name="CustomShape 39"/>
          <p:cNvSpPr/>
          <p:nvPr/>
        </p:nvSpPr>
        <p:spPr>
          <a:xfrm>
            <a:off x="6977160" y="3867120"/>
            <a:ext cx="1634760" cy="455400"/>
          </a:xfrm>
          <a:prstGeom prst="rect">
            <a:avLst/>
          </a:prstGeom>
          <a:ln w="12600">
            <a:solidFill>
              <a:srgbClr val="000000"/>
            </a:solidFill>
            <a:miter/>
          </a:ln>
        </p:spPr>
      </p:sp>
      <p:sp>
        <p:nvSpPr>
          <p:cNvPr id="533" name="CustomShape 40"/>
          <p:cNvSpPr/>
          <p:nvPr/>
        </p:nvSpPr>
        <p:spPr>
          <a:xfrm>
            <a:off x="7008480" y="3943440"/>
            <a:ext cx="156312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to_location</a:t>
            </a:r>
            <a:endParaRPr/>
          </a:p>
        </p:txBody>
      </p:sp>
      <p:sp>
        <p:nvSpPr>
          <p:cNvPr id="534" name="CustomShape 41"/>
          <p:cNvSpPr/>
          <p:nvPr/>
        </p:nvSpPr>
        <p:spPr>
          <a:xfrm>
            <a:off x="6977160" y="4324320"/>
            <a:ext cx="1634760" cy="461520"/>
          </a:xfrm>
          <a:prstGeom prst="rect">
            <a:avLst/>
          </a:prstGeom>
          <a:ln w="12600">
            <a:solidFill>
              <a:srgbClr val="000000"/>
            </a:solidFill>
            <a:miter/>
          </a:ln>
        </p:spPr>
      </p:sp>
      <p:sp>
        <p:nvSpPr>
          <p:cNvPr id="535" name="CustomShape 42"/>
          <p:cNvSpPr/>
          <p:nvPr/>
        </p:nvSpPr>
        <p:spPr>
          <a:xfrm>
            <a:off x="7009560" y="4365720"/>
            <a:ext cx="157968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dollars_cost</a:t>
            </a:r>
            <a:endParaRPr/>
          </a:p>
        </p:txBody>
      </p:sp>
      <p:sp>
        <p:nvSpPr>
          <p:cNvPr id="536" name="CustomShape 43"/>
          <p:cNvSpPr/>
          <p:nvPr/>
        </p:nvSpPr>
        <p:spPr>
          <a:xfrm>
            <a:off x="6977160" y="4781520"/>
            <a:ext cx="1634760" cy="469440"/>
          </a:xfrm>
          <a:prstGeom prst="rect">
            <a:avLst/>
          </a:prstGeom>
          <a:ln w="12600">
            <a:solidFill>
              <a:srgbClr val="000000"/>
            </a:solidFill>
            <a:miter/>
          </a:ln>
        </p:spPr>
      </p:sp>
      <p:sp>
        <p:nvSpPr>
          <p:cNvPr id="537" name="CustomShape 44"/>
          <p:cNvSpPr/>
          <p:nvPr/>
        </p:nvSpPr>
        <p:spPr>
          <a:xfrm>
            <a:off x="6991200" y="4811760"/>
            <a:ext cx="162900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units_shipped</a:t>
            </a:r>
            <a:endParaRPr/>
          </a:p>
        </p:txBody>
      </p:sp>
      <p:sp>
        <p:nvSpPr>
          <p:cNvPr id="538" name="Line 45"/>
          <p:cNvSpPr/>
          <p:nvPr/>
        </p:nvSpPr>
        <p:spPr>
          <a:xfrm flipH="1" flipV="1">
            <a:off x="6629400" y="1523880"/>
            <a:ext cx="380880" cy="685800"/>
          </a:xfrm>
          <a:prstGeom prst="line">
            <a:avLst/>
          </a:prstGeom>
          <a:ln w="28440" cap="rnd">
            <a:solidFill>
              <a:srgbClr val="000000"/>
            </a:solidFill>
            <a:custDash>
              <a:ds d="79000" sp="79000"/>
            </a:custDash>
            <a:miter/>
          </a:ln>
        </p:spPr>
      </p:sp>
      <p:sp>
        <p:nvSpPr>
          <p:cNvPr id="539" name="Line 46"/>
          <p:cNvSpPr/>
          <p:nvPr/>
        </p:nvSpPr>
        <p:spPr>
          <a:xfrm flipH="1">
            <a:off x="2743200" y="1523880"/>
            <a:ext cx="3886200" cy="0"/>
          </a:xfrm>
          <a:prstGeom prst="line">
            <a:avLst/>
          </a:prstGeom>
          <a:ln w="28440" cap="rnd">
            <a:solidFill>
              <a:srgbClr val="000000"/>
            </a:solidFill>
            <a:custDash>
              <a:ds d="79000" sp="79000"/>
            </a:custDash>
            <a:miter/>
          </a:ln>
        </p:spPr>
      </p:sp>
      <p:sp>
        <p:nvSpPr>
          <p:cNvPr id="540" name="Line 47"/>
          <p:cNvSpPr/>
          <p:nvPr/>
        </p:nvSpPr>
        <p:spPr>
          <a:xfrm flipH="1">
            <a:off x="1904760" y="1523880"/>
            <a:ext cx="914400" cy="457200"/>
          </a:xfrm>
          <a:prstGeom prst="line">
            <a:avLst/>
          </a:prstGeom>
          <a:ln w="28440" cap="rnd">
            <a:solidFill>
              <a:srgbClr val="000000"/>
            </a:solidFill>
            <a:custDash>
              <a:ds d="79000" sp="79000"/>
            </a:custDash>
            <a:miter/>
            <a:tailEnd type="triangle" w="med" len="med"/>
          </a:ln>
        </p:spPr>
      </p:sp>
      <p:sp>
        <p:nvSpPr>
          <p:cNvPr id="541" name="Line 48"/>
          <p:cNvSpPr/>
          <p:nvPr/>
        </p:nvSpPr>
        <p:spPr>
          <a:xfrm flipH="1" flipV="1">
            <a:off x="6553080" y="2666880"/>
            <a:ext cx="533520" cy="76320"/>
          </a:xfrm>
          <a:prstGeom prst="line">
            <a:avLst/>
          </a:prstGeom>
          <a:ln w="28440" cap="rnd">
            <a:solidFill>
              <a:srgbClr val="000000"/>
            </a:solidFill>
            <a:custDash>
              <a:ds d="79000" sp="79000"/>
            </a:custDash>
            <a:miter/>
            <a:tailEnd type="triangle" w="med" len="med"/>
          </a:ln>
        </p:spPr>
      </p:sp>
      <p:sp>
        <p:nvSpPr>
          <p:cNvPr id="542" name="Line 49"/>
          <p:cNvSpPr/>
          <p:nvPr/>
        </p:nvSpPr>
        <p:spPr>
          <a:xfrm flipH="1">
            <a:off x="6248160" y="3657600"/>
            <a:ext cx="685800" cy="761760"/>
          </a:xfrm>
          <a:prstGeom prst="line">
            <a:avLst/>
          </a:prstGeom>
          <a:ln w="28440" cap="rnd">
            <a:solidFill>
              <a:srgbClr val="000000"/>
            </a:solidFill>
            <a:custDash>
              <a:ds d="79000" sp="79000"/>
            </a:custDash>
            <a:miter/>
            <a:tailEnd type="triangle" w="med" len="med"/>
          </a:ln>
        </p:spPr>
      </p:sp>
      <p:sp>
        <p:nvSpPr>
          <p:cNvPr id="543" name="Line 50"/>
          <p:cNvSpPr/>
          <p:nvPr/>
        </p:nvSpPr>
        <p:spPr>
          <a:xfrm flipH="1">
            <a:off x="6476760" y="4190760"/>
            <a:ext cx="457200" cy="228600"/>
          </a:xfrm>
          <a:prstGeom prst="line">
            <a:avLst/>
          </a:prstGeom>
          <a:ln w="28440" cap="rnd">
            <a:solidFill>
              <a:srgbClr val="000000"/>
            </a:solidFill>
            <a:custDash>
              <a:ds d="79000" sp="79000"/>
            </a:custDash>
            <a:miter/>
            <a:tailEnd type="triangle" w="med" len="med"/>
          </a:ln>
        </p:spPr>
      </p:sp>
      <p:sp>
        <p:nvSpPr>
          <p:cNvPr id="544" name="Line 51"/>
          <p:cNvSpPr/>
          <p:nvPr/>
        </p:nvSpPr>
        <p:spPr>
          <a:xfrm>
            <a:off x="8991360" y="3200400"/>
            <a:ext cx="0" cy="1676160"/>
          </a:xfrm>
          <a:prstGeom prst="line">
            <a:avLst/>
          </a:prstGeom>
          <a:ln w="28440" cap="rnd">
            <a:solidFill>
              <a:srgbClr val="000000"/>
            </a:solidFill>
            <a:custDash>
              <a:ds d="79000" sp="79000"/>
            </a:custDash>
            <a:miter/>
          </a:ln>
        </p:spPr>
      </p:sp>
      <p:sp>
        <p:nvSpPr>
          <p:cNvPr id="545" name="CustomShape 52"/>
          <p:cNvSpPr/>
          <p:nvPr/>
        </p:nvSpPr>
        <p:spPr>
          <a:xfrm>
            <a:off x="7625520" y="5803200"/>
            <a:ext cx="1325520" cy="1065960"/>
          </a:xfrm>
          <a:prstGeom prst="rect">
            <a:avLst/>
          </a:prstGeom>
          <a:solidFill>
            <a:srgbClr val="CCECFF"/>
          </a:solidFill>
          <a:ln w="9360">
            <a:solidFill>
              <a:srgbClr val="000000"/>
            </a:solidFill>
            <a:miter/>
          </a:ln>
        </p:spPr>
        <p:txBody>
          <a:bodyPr wrap="none" lIns="92160" tIns="46080" rIns="92160" bIns="46080"/>
          <a:lstStyle/>
          <a:p>
            <a:r>
              <a:rPr lang="en-IN" sz="1600">
                <a:solidFill>
                  <a:srgbClr val="000000"/>
                </a:solidFill>
                <a:latin typeface="Times New Roman"/>
              </a:rPr>
              <a:t>shipper_key</a:t>
            </a:r>
            <a:endParaRPr/>
          </a:p>
          <a:p>
            <a:r>
              <a:rPr lang="en-IN" sz="1600">
                <a:solidFill>
                  <a:srgbClr val="000000"/>
                </a:solidFill>
                <a:latin typeface="Times New Roman"/>
              </a:rPr>
              <a:t>shipper_name</a:t>
            </a:r>
            <a:endParaRPr/>
          </a:p>
          <a:p>
            <a:r>
              <a:rPr lang="en-IN" sz="1600">
                <a:solidFill>
                  <a:srgbClr val="000000"/>
                </a:solidFill>
                <a:latin typeface="Times New Roman"/>
              </a:rPr>
              <a:t>location_key</a:t>
            </a:r>
            <a:endParaRPr/>
          </a:p>
          <a:p>
            <a:r>
              <a:rPr lang="en-IN" sz="1600">
                <a:solidFill>
                  <a:srgbClr val="000000"/>
                </a:solidFill>
                <a:latin typeface="Times New Roman"/>
              </a:rPr>
              <a:t>shipper_type</a:t>
            </a:r>
            <a:endParaRPr/>
          </a:p>
        </p:txBody>
      </p:sp>
      <p:sp>
        <p:nvSpPr>
          <p:cNvPr id="546" name="CustomShape 53"/>
          <p:cNvSpPr/>
          <p:nvPr/>
        </p:nvSpPr>
        <p:spPr>
          <a:xfrm>
            <a:off x="7617960" y="5410080"/>
            <a:ext cx="854640" cy="36468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a:solidFill>
                  <a:srgbClr val="000000"/>
                </a:solidFill>
                <a:latin typeface="Times New Roman"/>
              </a:rPr>
              <a:t>shipper</a:t>
            </a:r>
            <a:endParaRPr/>
          </a:p>
        </p:txBody>
      </p:sp>
      <p:sp>
        <p:nvSpPr>
          <p:cNvPr id="547" name="Line 54"/>
          <p:cNvSpPr/>
          <p:nvPr/>
        </p:nvSpPr>
        <p:spPr>
          <a:xfrm flipH="1">
            <a:off x="8610480" y="4800600"/>
            <a:ext cx="380880" cy="1066680"/>
          </a:xfrm>
          <a:prstGeom prst="line">
            <a:avLst/>
          </a:prstGeom>
          <a:ln w="28440" cap="rnd">
            <a:solidFill>
              <a:srgbClr val="000000"/>
            </a:solidFill>
            <a:custDash>
              <a:ds d="79000" sp="79000"/>
            </a:custDash>
            <a:miter/>
            <a:tailEnd type="triangle" w="med" len="med"/>
          </a:ln>
        </p:spPr>
      </p:sp>
      <p:sp>
        <p:nvSpPr>
          <p:cNvPr id="548" name="Line 55"/>
          <p:cNvSpPr/>
          <p:nvPr/>
        </p:nvSpPr>
        <p:spPr>
          <a:xfrm>
            <a:off x="8610480" y="3200400"/>
            <a:ext cx="380880" cy="0"/>
          </a:xfrm>
          <a:prstGeom prst="line">
            <a:avLst/>
          </a:prstGeom>
          <a:ln w="28440" cap="rnd">
            <a:solidFill>
              <a:srgbClr val="000000"/>
            </a:solidFill>
            <a:custDash>
              <a:ds d="79000" sp="79000"/>
            </a:custDash>
            <a:miter/>
          </a:ln>
        </p:spPr>
      </p:sp>
      <p:sp>
        <p:nvSpPr>
          <p:cNvPr id="549" name="Line 56"/>
          <p:cNvSpPr/>
          <p:nvPr/>
        </p:nvSpPr>
        <p:spPr>
          <a:xfrm flipH="1" flipV="1">
            <a:off x="5867280" y="5790960"/>
            <a:ext cx="1752480" cy="685800"/>
          </a:xfrm>
          <a:prstGeom prst="line">
            <a:avLst/>
          </a:prstGeom>
          <a:ln w="28440" cap="rnd">
            <a:solidFill>
              <a:srgbClr val="000000"/>
            </a:solidFill>
            <a:custDash>
              <a:ds d="79000" sp="79000"/>
            </a:custDash>
            <a:miter/>
            <a:tailEnd type="triangle" w="med" len="med"/>
          </a:ln>
        </p:spPr>
      </p:sp>
      <p:sp>
        <p:nvSpPr>
          <p:cNvPr id="550" name="TextShape 57"/>
          <p:cNvSpPr txBox="1"/>
          <p:nvPr/>
        </p:nvSpPr>
        <p:spPr>
          <a:xfrm>
            <a:off x="0" y="0"/>
            <a:ext cx="0" cy="0"/>
          </a:xfrm>
          <a:prstGeom prst="rect">
            <a:avLst/>
          </a:prstGeom>
        </p:spPr>
        <p:txBody>
          <a:bodyPr lIns="90000" tIns="45000" rIns="90000" bIns="45000"/>
          <a:lstStyle/>
          <a:p>
            <a:pPr>
              <a:lnSpc>
                <a:spcPct val="100000"/>
              </a:lnSpc>
            </a:pPr>
            <a:fld id="{91912151-41B1-4181-91F1-0181C101B191}" type="slidenum">
              <a:rPr lang="en-IN">
                <a:solidFill>
                  <a:srgbClr val="000000"/>
                </a:solidFill>
                <a:latin typeface="Calibri"/>
              </a:rPr>
              <a:pPr>
                <a:lnSpc>
                  <a:spcPct val="100000"/>
                </a:lnSpc>
              </a:pPr>
              <a:t>35</a:t>
            </a:fld>
            <a:endParaRPr/>
          </a:p>
        </p:txBody>
      </p:sp>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26FA5A9-51C6-4B98-A0D1-93F593743D2F}"/>
              </a:ext>
            </a:extLst>
          </p:cNvPr>
          <p:cNvSpPr txBox="1"/>
          <p:nvPr/>
        </p:nvSpPr>
        <p:spPr>
          <a:xfrm>
            <a:off x="152400" y="533400"/>
            <a:ext cx="8686800" cy="7294305"/>
          </a:xfrm>
          <a:prstGeom prst="rect">
            <a:avLst/>
          </a:prstGeom>
          <a:noFill/>
        </p:spPr>
        <p:txBody>
          <a:bodyPr wrap="square">
            <a:spAutoFit/>
          </a:bodyPr>
          <a:lstStyle/>
          <a:p>
            <a:r>
              <a:rPr lang="en-IN" b="1" dirty="0"/>
              <a:t>Can u design a schema for Academic schedule and the classroom/Laboratory</a:t>
            </a:r>
          </a:p>
          <a:p>
            <a:r>
              <a:rPr lang="en-IN" b="1" dirty="0"/>
              <a:t> utilization of a college </a:t>
            </a:r>
          </a:p>
          <a:p>
            <a:endParaRPr lang="en-IN" b="1" dirty="0"/>
          </a:p>
          <a:p>
            <a:r>
              <a:rPr lang="en-IN" b="1" dirty="0"/>
              <a:t>Average class room utilization </a:t>
            </a:r>
          </a:p>
          <a:p>
            <a:r>
              <a:rPr lang="en-IN" b="1" dirty="0"/>
              <a:t>Average class room utilization per semester </a:t>
            </a:r>
          </a:p>
          <a:p>
            <a:r>
              <a:rPr lang="en-IN" b="1" dirty="0"/>
              <a:t>Maximum utilization per semester</a:t>
            </a:r>
          </a:p>
          <a:p>
            <a:r>
              <a:rPr lang="en-IN" b="1" dirty="0"/>
              <a:t>Minimum utilization of a class room per semester</a:t>
            </a:r>
          </a:p>
          <a:p>
            <a:r>
              <a:rPr lang="en-IN" b="1" dirty="0"/>
              <a:t>Minimum utilization of a class room per branch</a:t>
            </a:r>
            <a:endParaRPr lang="en-IN" dirty="0"/>
          </a:p>
          <a:p>
            <a:r>
              <a:rPr lang="en-IN" b="1" dirty="0"/>
              <a:t>Minimum utilization of a class room per class(FY to </a:t>
            </a:r>
            <a:r>
              <a:rPr lang="en-IN" b="1" dirty="0" err="1"/>
              <a:t>Mtech</a:t>
            </a:r>
            <a:r>
              <a:rPr lang="en-IN" b="1" dirty="0"/>
              <a:t>)</a:t>
            </a:r>
          </a:p>
          <a:p>
            <a:r>
              <a:rPr lang="en-IN" b="1" dirty="0"/>
              <a:t>Average availability in hours  of a seminar hall</a:t>
            </a:r>
          </a:p>
          <a:p>
            <a:r>
              <a:rPr lang="en-IN" b="1" dirty="0"/>
              <a:t>Average availability in morning slot(1</a:t>
            </a:r>
            <a:r>
              <a:rPr lang="en-IN" b="1" baseline="30000" dirty="0"/>
              <a:t>st</a:t>
            </a:r>
            <a:r>
              <a:rPr lang="en-IN" b="1" dirty="0"/>
              <a:t> quartile)  of a seminar hall</a:t>
            </a:r>
          </a:p>
          <a:p>
            <a:r>
              <a:rPr lang="en-IN" b="1" dirty="0"/>
              <a:t>Average availability during lunch break of a seminar hall etc</a:t>
            </a:r>
          </a:p>
          <a:p>
            <a:endParaRPr lang="en-IN" b="1" dirty="0"/>
          </a:p>
          <a:p>
            <a:r>
              <a:rPr lang="en-IN" b="1" dirty="0"/>
              <a:t>2 dimensional relation table : </a:t>
            </a:r>
          </a:p>
          <a:p>
            <a:pPr marL="342900" indent="-342900">
              <a:buFont typeface="+mj-lt"/>
              <a:buAutoNum type="arabicPeriod"/>
            </a:pPr>
            <a:r>
              <a:rPr lang="en-IN" b="1" dirty="0"/>
              <a:t>class room and time, ( derived attribute : total utilization of classrooms,</a:t>
            </a:r>
          </a:p>
          <a:p>
            <a:r>
              <a:rPr lang="en-IN" b="1" dirty="0"/>
              <a:t>Weekly </a:t>
            </a:r>
            <a:r>
              <a:rPr lang="en-IN" b="1" dirty="0" err="1"/>
              <a:t>utilization,monthly</a:t>
            </a:r>
            <a:r>
              <a:rPr lang="en-IN" b="1" dirty="0"/>
              <a:t> yearly utilization)</a:t>
            </a:r>
          </a:p>
          <a:p>
            <a:r>
              <a:rPr lang="en-IN" b="1" dirty="0"/>
              <a:t>2. class room and year (total class rooms allotted to FY/SY/TY and so on, max</a:t>
            </a:r>
          </a:p>
          <a:p>
            <a:r>
              <a:rPr lang="en-IN" b="1" dirty="0"/>
              <a:t>Class rooms allotted to which year etc)</a:t>
            </a:r>
          </a:p>
          <a:p>
            <a:r>
              <a:rPr lang="en-IN" b="1" dirty="0"/>
              <a:t>3. class room and branch</a:t>
            </a:r>
          </a:p>
          <a:p>
            <a:endParaRPr lang="en-IN" b="1" dirty="0"/>
          </a:p>
          <a:p>
            <a:endParaRPr lang="en-IN" b="1" dirty="0"/>
          </a:p>
          <a:p>
            <a:endParaRPr lang="en-IN" b="1"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243007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F2539-86F6-485E-8044-48725A97772B}"/>
              </a:ext>
            </a:extLst>
          </p:cNvPr>
          <p:cNvSpPr>
            <a:spLocks noGrp="1"/>
          </p:cNvSpPr>
          <p:nvPr>
            <p:ph type="title"/>
          </p:nvPr>
        </p:nvSpPr>
        <p:spPr/>
        <p:txBody>
          <a:bodyPr/>
          <a:lstStyle/>
          <a:p>
            <a:r>
              <a:rPr lang="en-IN" sz="2400" dirty="0"/>
              <a:t>Managerial decision </a:t>
            </a:r>
          </a:p>
        </p:txBody>
      </p:sp>
      <p:sp>
        <p:nvSpPr>
          <p:cNvPr id="6" name="Text Placeholder 5">
            <a:extLst>
              <a:ext uri="{FF2B5EF4-FFF2-40B4-BE49-F238E27FC236}">
                <a16:creationId xmlns="" xmlns:a16="http://schemas.microsoft.com/office/drawing/2014/main" id="{A57C95F9-2199-4669-9493-734F1CCDE7BA}"/>
              </a:ext>
            </a:extLst>
          </p:cNvPr>
          <p:cNvSpPr>
            <a:spLocks noGrp="1"/>
          </p:cNvSpPr>
          <p:nvPr>
            <p:ph type="body"/>
          </p:nvPr>
        </p:nvSpPr>
        <p:spPr>
          <a:xfrm>
            <a:off x="457200" y="457200"/>
            <a:ext cx="8229240" cy="1143000"/>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Based </a:t>
            </a:r>
            <a:r>
              <a:rPr lang="en-IN" dirty="0"/>
              <a:t>on utilization, can we club classrooms of different courses</a:t>
            </a:r>
          </a:p>
          <a:p>
            <a:endParaRPr lang="en-IN" dirty="0"/>
          </a:p>
          <a:p>
            <a:r>
              <a:rPr lang="en-IN" dirty="0"/>
              <a:t>Can we run </a:t>
            </a:r>
            <a:r>
              <a:rPr lang="en-IN" dirty="0" err="1"/>
              <a:t>parellely</a:t>
            </a:r>
            <a:r>
              <a:rPr lang="en-IN" dirty="0"/>
              <a:t> different academic programs in an educational Institute</a:t>
            </a:r>
          </a:p>
          <a:p>
            <a:endParaRPr lang="en-IN" dirty="0"/>
          </a:p>
          <a:p>
            <a:r>
              <a:rPr lang="en-IN" dirty="0"/>
              <a:t>Which department can run in one shift only</a:t>
            </a:r>
          </a:p>
          <a:p>
            <a:endParaRPr lang="en-IN" dirty="0"/>
          </a:p>
          <a:p>
            <a:r>
              <a:rPr lang="en-IN" dirty="0"/>
              <a:t>Which subject requires more Theory sessions etc</a:t>
            </a:r>
          </a:p>
          <a:p>
            <a:endParaRPr lang="en-IN" b="1" dirty="0" smtClean="0"/>
          </a:p>
          <a:p>
            <a:r>
              <a:rPr lang="en-IN" b="1" dirty="0" smtClean="0"/>
              <a:t>Three  </a:t>
            </a:r>
            <a:r>
              <a:rPr lang="en-IN" b="1" dirty="0"/>
              <a:t>dimensional view : </a:t>
            </a:r>
          </a:p>
          <a:p>
            <a:pPr marL="342900" indent="-342900">
              <a:buAutoNum type="arabicPeriod"/>
            </a:pPr>
            <a:endParaRPr lang="en-IN" b="1" dirty="0" smtClean="0"/>
          </a:p>
          <a:p>
            <a:pPr marL="342900" indent="-342900">
              <a:buAutoNum type="arabicPeriod"/>
            </a:pPr>
            <a:endParaRPr lang="en-IN" b="1" dirty="0"/>
          </a:p>
          <a:p>
            <a:pPr marL="342900" indent="-342900">
              <a:buAutoNum type="arabicPeriod"/>
            </a:pPr>
            <a:endParaRPr lang="en-IN" b="1" dirty="0" smtClean="0"/>
          </a:p>
          <a:p>
            <a:pPr marL="342900" indent="-342900">
              <a:buAutoNum type="arabicPeriod"/>
            </a:pPr>
            <a:r>
              <a:rPr lang="en-IN" b="1" dirty="0" smtClean="0"/>
              <a:t>class </a:t>
            </a:r>
            <a:r>
              <a:rPr lang="en-IN" b="1" dirty="0"/>
              <a:t>room, time, Branch</a:t>
            </a:r>
          </a:p>
          <a:p>
            <a:pPr marL="342900" indent="-342900">
              <a:buAutoNum type="arabicPeriod"/>
            </a:pPr>
            <a:r>
              <a:rPr lang="en-IN" b="1" dirty="0"/>
              <a:t> class room, time  ,year</a:t>
            </a:r>
          </a:p>
          <a:p>
            <a:pPr marL="342900" indent="-342900">
              <a:buAutoNum type="arabicPeriod"/>
            </a:pPr>
            <a:r>
              <a:rPr lang="en-IN" b="1" dirty="0"/>
              <a:t> class room, time, subject</a:t>
            </a:r>
          </a:p>
          <a:p>
            <a:endParaRPr lang="en-IN" b="1" dirty="0"/>
          </a:p>
          <a:p>
            <a:r>
              <a:rPr lang="en-IN" dirty="0"/>
              <a:t>What are the derived attributes ????</a:t>
            </a:r>
          </a:p>
          <a:p>
            <a:endParaRPr lang="en-IN" dirty="0"/>
          </a:p>
          <a:p>
            <a:endParaRPr lang="en-IN" dirty="0"/>
          </a:p>
          <a:p>
            <a:endParaRPr lang="en-IN" dirty="0"/>
          </a:p>
        </p:txBody>
      </p:sp>
    </p:spTree>
    <p:extLst>
      <p:ext uri="{BB962C8B-B14F-4D97-AF65-F5344CB8AC3E}">
        <p14:creationId xmlns:p14="http://schemas.microsoft.com/office/powerpoint/2010/main" val="165931091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Shape 1"/>
          <p:cNvSpPr txBox="1"/>
          <p:nvPr/>
        </p:nvSpPr>
        <p:spPr>
          <a:xfrm>
            <a:off x="152280" y="304920"/>
            <a:ext cx="8838720" cy="1066320"/>
          </a:xfrm>
          <a:prstGeom prst="rect">
            <a:avLst/>
          </a:prstGeom>
        </p:spPr>
        <p:txBody>
          <a:bodyPr anchor="ctr"/>
          <a:lstStyle/>
          <a:p>
            <a:pPr algn="ctr">
              <a:lnSpc>
                <a:spcPct val="100000"/>
              </a:lnSpc>
            </a:pPr>
            <a:r>
              <a:rPr lang="en-US" sz="4000" b="1">
                <a:solidFill>
                  <a:srgbClr val="FF0000"/>
                </a:solidFill>
                <a:latin typeface="Times New Roman"/>
              </a:rPr>
              <a:t>Conceptual Modeling of Data Warehouses</a:t>
            </a:r>
            <a:endParaRPr/>
          </a:p>
        </p:txBody>
      </p:sp>
      <p:sp>
        <p:nvSpPr>
          <p:cNvPr id="552" name="TextShape 2"/>
          <p:cNvSpPr txBox="1"/>
          <p:nvPr/>
        </p:nvSpPr>
        <p:spPr>
          <a:xfrm>
            <a:off x="228600" y="1600200"/>
            <a:ext cx="8686440" cy="4857480"/>
          </a:xfrm>
          <a:prstGeom prst="rect">
            <a:avLst/>
          </a:prstGeom>
        </p:spPr>
        <p:txBody>
          <a:bodyPr/>
          <a:lstStyle/>
          <a:p>
            <a:pPr>
              <a:lnSpc>
                <a:spcPct val="130000"/>
              </a:lnSpc>
              <a:buFont typeface="Arial"/>
              <a:buChar char="•"/>
            </a:pPr>
            <a:r>
              <a:rPr lang="en-US" sz="2400">
                <a:solidFill>
                  <a:srgbClr val="000000"/>
                </a:solidFill>
                <a:latin typeface="Times New Roman"/>
              </a:rPr>
              <a:t>Modeling data warehouses: dimensions &amp; measures</a:t>
            </a:r>
            <a:endParaRPr/>
          </a:p>
          <a:p>
            <a:pPr lvl="1">
              <a:lnSpc>
                <a:spcPct val="130000"/>
              </a:lnSpc>
              <a:buFont typeface="Arial"/>
              <a:buChar char="–"/>
            </a:pPr>
            <a:r>
              <a:rPr lang="en-US" sz="2400" u="sng">
                <a:solidFill>
                  <a:srgbClr val="0000FF"/>
                </a:solidFill>
                <a:latin typeface="Times New Roman"/>
              </a:rPr>
              <a:t>Star schema</a:t>
            </a:r>
            <a:r>
              <a:rPr lang="en-US" sz="2400">
                <a:solidFill>
                  <a:srgbClr val="000000"/>
                </a:solidFill>
                <a:latin typeface="Times New Roman"/>
              </a:rPr>
              <a:t>: </a:t>
            </a:r>
            <a:r>
              <a:rPr lang="en-US" sz="2400">
                <a:solidFill>
                  <a:srgbClr val="006666"/>
                </a:solidFill>
                <a:latin typeface="Times New Roman"/>
              </a:rPr>
              <a:t>A fact table in the middle connected to a set of dimension tables </a:t>
            </a:r>
            <a:endParaRPr/>
          </a:p>
          <a:p>
            <a:pPr lvl="1">
              <a:lnSpc>
                <a:spcPct val="130000"/>
              </a:lnSpc>
              <a:buFont typeface="Arial"/>
              <a:buChar char="–"/>
            </a:pPr>
            <a:r>
              <a:rPr lang="en-US" sz="2400" u="sng">
                <a:solidFill>
                  <a:srgbClr val="0000FF"/>
                </a:solidFill>
                <a:latin typeface="Times New Roman"/>
              </a:rPr>
              <a:t>Snowflake schema</a:t>
            </a:r>
            <a:r>
              <a:rPr lang="en-US" sz="2400">
                <a:solidFill>
                  <a:srgbClr val="000000"/>
                </a:solidFill>
                <a:latin typeface="Times New Roman"/>
              </a:rPr>
              <a:t>:  </a:t>
            </a:r>
            <a:r>
              <a:rPr lang="en-US" sz="2400">
                <a:solidFill>
                  <a:srgbClr val="006666"/>
                </a:solidFill>
                <a:latin typeface="Times New Roman"/>
              </a:rPr>
              <a:t>A refinement of star schema where some dimensional hierarchy is </a:t>
            </a:r>
            <a:r>
              <a:rPr lang="en-US" sz="2400">
                <a:solidFill>
                  <a:srgbClr val="800080"/>
                </a:solidFill>
                <a:latin typeface="Times New Roman"/>
              </a:rPr>
              <a:t>normalized</a:t>
            </a:r>
            <a:r>
              <a:rPr lang="en-US" sz="2400">
                <a:solidFill>
                  <a:srgbClr val="006666"/>
                </a:solidFill>
                <a:latin typeface="Times New Roman"/>
              </a:rPr>
              <a:t> into a set of smaller dimension tables.</a:t>
            </a:r>
            <a:endParaRPr/>
          </a:p>
          <a:p>
            <a:pPr lvl="1">
              <a:lnSpc>
                <a:spcPct val="130000"/>
              </a:lnSpc>
              <a:buFont typeface="Arial"/>
              <a:buChar char="–"/>
            </a:pPr>
            <a:r>
              <a:rPr lang="en-US" sz="2400" u="sng">
                <a:solidFill>
                  <a:srgbClr val="0000FF"/>
                </a:solidFill>
                <a:latin typeface="Times New Roman"/>
              </a:rPr>
              <a:t>Fact constellations</a:t>
            </a:r>
            <a:r>
              <a:rPr lang="en-US" sz="2400">
                <a:solidFill>
                  <a:srgbClr val="000000"/>
                </a:solidFill>
                <a:latin typeface="Times New Roman"/>
              </a:rPr>
              <a:t>:  </a:t>
            </a:r>
            <a:r>
              <a:rPr lang="en-US" sz="2400">
                <a:solidFill>
                  <a:srgbClr val="006666"/>
                </a:solidFill>
                <a:latin typeface="Times New Roman"/>
              </a:rPr>
              <a:t>Multiple fact tables share dimension tables</a:t>
            </a:r>
            <a:r>
              <a:rPr lang="en-US" sz="2400">
                <a:solidFill>
                  <a:srgbClr val="000000"/>
                </a:solidFill>
                <a:latin typeface="Times New Roman"/>
              </a:rPr>
              <a:t>, viewed as a collection of stars, therefore called </a:t>
            </a:r>
            <a:r>
              <a:rPr lang="en-US" sz="2400">
                <a:solidFill>
                  <a:srgbClr val="800080"/>
                </a:solidFill>
                <a:latin typeface="Times New Roman"/>
              </a:rPr>
              <a:t>galaxy schema</a:t>
            </a:r>
            <a:r>
              <a:rPr lang="en-US" sz="2400">
                <a:solidFill>
                  <a:srgbClr val="000000"/>
                </a:solidFill>
                <a:latin typeface="Times New Roman"/>
              </a:rPr>
              <a:t> or fact constellation </a:t>
            </a:r>
            <a:endParaRPr/>
          </a:p>
        </p:txBody>
      </p:sp>
      <p:sp>
        <p:nvSpPr>
          <p:cNvPr id="553" name="TextShape 3"/>
          <p:cNvSpPr txBox="1"/>
          <p:nvPr/>
        </p:nvSpPr>
        <p:spPr>
          <a:xfrm>
            <a:off x="0" y="0"/>
            <a:ext cx="0" cy="0"/>
          </a:xfrm>
          <a:prstGeom prst="rect">
            <a:avLst/>
          </a:prstGeom>
        </p:spPr>
        <p:txBody>
          <a:bodyPr lIns="90000" tIns="45000" rIns="90000" bIns="45000"/>
          <a:lstStyle/>
          <a:p>
            <a:pPr>
              <a:lnSpc>
                <a:spcPct val="100000"/>
              </a:lnSpc>
            </a:pPr>
            <a:fld id="{210181C1-B191-4101-9151-711121718161}" type="slidenum">
              <a:rPr lang="en-IN">
                <a:solidFill>
                  <a:srgbClr val="000000"/>
                </a:solidFill>
                <a:latin typeface="Calibri"/>
              </a:rPr>
              <a:pPr>
                <a:lnSpc>
                  <a:spcPct val="100000"/>
                </a:lnSpc>
              </a:pPr>
              <a:t>38</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457200" y="274680"/>
            <a:ext cx="8229240" cy="715680"/>
          </a:xfrm>
          <a:prstGeom prst="rect">
            <a:avLst/>
          </a:prstGeom>
        </p:spPr>
        <p:txBody>
          <a:bodyPr anchor="ctr"/>
          <a:lstStyle/>
          <a:p>
            <a:pPr algn="ctr">
              <a:lnSpc>
                <a:spcPct val="100000"/>
              </a:lnSpc>
            </a:pPr>
            <a:r>
              <a:rPr lang="en-US" sz="4000" b="1">
                <a:solidFill>
                  <a:srgbClr val="FF0000"/>
                </a:solidFill>
                <a:latin typeface="Times New Roman"/>
              </a:rPr>
              <a:t>Multidimensional Data Model</a:t>
            </a:r>
            <a:endParaRPr/>
          </a:p>
        </p:txBody>
      </p:sp>
      <p:sp>
        <p:nvSpPr>
          <p:cNvPr id="555" name="TextShape 2"/>
          <p:cNvSpPr txBox="1"/>
          <p:nvPr/>
        </p:nvSpPr>
        <p:spPr>
          <a:xfrm>
            <a:off x="228600" y="1219320"/>
            <a:ext cx="8686440" cy="5333760"/>
          </a:xfrm>
          <a:prstGeom prst="rect">
            <a:avLst/>
          </a:prstGeom>
        </p:spPr>
        <p:txBody>
          <a:bodyPr/>
          <a:lstStyle/>
          <a:p>
            <a:pPr>
              <a:lnSpc>
                <a:spcPct val="90000"/>
              </a:lnSpc>
              <a:buFont typeface="Arial"/>
              <a:buChar char="•"/>
            </a:pPr>
            <a:r>
              <a:rPr lang="en-US" sz="2500">
                <a:solidFill>
                  <a:srgbClr val="000000"/>
                </a:solidFill>
                <a:latin typeface="Times New Roman"/>
              </a:rPr>
              <a:t>Database is a set of</a:t>
            </a:r>
            <a:r>
              <a:rPr lang="en-US" sz="2500" i="1">
                <a:solidFill>
                  <a:srgbClr val="000000"/>
                </a:solidFill>
                <a:latin typeface="Times New Roman"/>
              </a:rPr>
              <a:t> facts</a:t>
            </a:r>
            <a:r>
              <a:rPr lang="en-US" sz="2500">
                <a:solidFill>
                  <a:srgbClr val="000000"/>
                </a:solidFill>
                <a:latin typeface="Times New Roman"/>
              </a:rPr>
              <a:t> (points) in a multidimensional space.</a:t>
            </a:r>
            <a:endParaRPr/>
          </a:p>
          <a:p>
            <a:pPr>
              <a:lnSpc>
                <a:spcPct val="90000"/>
              </a:lnSpc>
              <a:buFont typeface="Arial"/>
              <a:buChar char="•"/>
            </a:pPr>
            <a:r>
              <a:rPr lang="en-US" sz="2500">
                <a:solidFill>
                  <a:srgbClr val="000000"/>
                </a:solidFill>
                <a:latin typeface="Times New Roman"/>
              </a:rPr>
              <a:t>A fact has a </a:t>
            </a:r>
            <a:r>
              <a:rPr lang="en-US" sz="2500" i="1">
                <a:solidFill>
                  <a:srgbClr val="000000"/>
                </a:solidFill>
                <a:latin typeface="Times New Roman"/>
              </a:rPr>
              <a:t>measure</a:t>
            </a:r>
            <a:r>
              <a:rPr lang="en-US" sz="2500">
                <a:solidFill>
                  <a:srgbClr val="000000"/>
                </a:solidFill>
                <a:latin typeface="Times New Roman"/>
              </a:rPr>
              <a:t> dimension</a:t>
            </a:r>
            <a:endParaRPr/>
          </a:p>
          <a:p>
            <a:pPr lvl="1">
              <a:lnSpc>
                <a:spcPct val="90000"/>
              </a:lnSpc>
              <a:buFont typeface="Wingdings" charset="2"/>
              <a:buChar char=""/>
            </a:pPr>
            <a:r>
              <a:rPr lang="en-US" sz="2200">
                <a:solidFill>
                  <a:srgbClr val="000000"/>
                </a:solidFill>
                <a:latin typeface="Times New Roman"/>
              </a:rPr>
              <a:t>quantity that is analyzed, e.g., sale, budget</a:t>
            </a:r>
            <a:endParaRPr/>
          </a:p>
          <a:p>
            <a:endParaRPr/>
          </a:p>
          <a:p>
            <a:pPr>
              <a:lnSpc>
                <a:spcPct val="90000"/>
              </a:lnSpc>
              <a:buFont typeface="Arial"/>
              <a:buChar char="•"/>
            </a:pPr>
            <a:r>
              <a:rPr lang="en-US" sz="2500">
                <a:solidFill>
                  <a:srgbClr val="000000"/>
                </a:solidFill>
                <a:latin typeface="Times New Roman"/>
              </a:rPr>
              <a:t>A set of </a:t>
            </a:r>
            <a:r>
              <a:rPr lang="en-US" sz="2500" i="1">
                <a:solidFill>
                  <a:srgbClr val="000000"/>
                </a:solidFill>
                <a:latin typeface="Times New Roman"/>
              </a:rPr>
              <a:t>dimensions</a:t>
            </a:r>
            <a:r>
              <a:rPr lang="en-US" sz="2500">
                <a:solidFill>
                  <a:srgbClr val="000000"/>
                </a:solidFill>
                <a:latin typeface="Times New Roman"/>
              </a:rPr>
              <a:t>  on  which data is analyzed</a:t>
            </a:r>
            <a:endParaRPr/>
          </a:p>
          <a:p>
            <a:pPr lvl="1">
              <a:lnSpc>
                <a:spcPct val="90000"/>
              </a:lnSpc>
              <a:buFont typeface="Wingdings" charset="2"/>
              <a:buChar char=""/>
            </a:pPr>
            <a:r>
              <a:rPr lang="en-US" sz="2200">
                <a:solidFill>
                  <a:srgbClr val="000000"/>
                </a:solidFill>
                <a:latin typeface="Times New Roman"/>
              </a:rPr>
              <a:t>e.g. , store, product, date associated with a sale amount</a:t>
            </a:r>
            <a:endParaRPr/>
          </a:p>
          <a:p>
            <a:pPr>
              <a:lnSpc>
                <a:spcPct val="90000"/>
              </a:lnSpc>
            </a:pPr>
            <a:endParaRPr/>
          </a:p>
          <a:p>
            <a:pPr>
              <a:lnSpc>
                <a:spcPct val="90000"/>
              </a:lnSpc>
              <a:buFont typeface="Arial"/>
              <a:buChar char="•"/>
            </a:pPr>
            <a:r>
              <a:rPr lang="en-US" sz="2400">
                <a:solidFill>
                  <a:srgbClr val="000000"/>
                </a:solidFill>
                <a:latin typeface="Times New Roman"/>
              </a:rPr>
              <a:t>Each dimension has a set of </a:t>
            </a:r>
            <a:r>
              <a:rPr lang="en-US" sz="2400" i="1">
                <a:solidFill>
                  <a:srgbClr val="000000"/>
                </a:solidFill>
                <a:latin typeface="Times New Roman"/>
              </a:rPr>
              <a:t>attributes</a:t>
            </a:r>
            <a:endParaRPr/>
          </a:p>
          <a:p>
            <a:pPr lvl="1">
              <a:lnSpc>
                <a:spcPct val="90000"/>
              </a:lnSpc>
              <a:buFont typeface="Wingdings" charset="2"/>
              <a:buChar char=""/>
            </a:pPr>
            <a:r>
              <a:rPr lang="en-US" sz="2200">
                <a:solidFill>
                  <a:srgbClr val="000000"/>
                </a:solidFill>
                <a:latin typeface="Times New Roman"/>
              </a:rPr>
              <a:t>e.g., owner city and region of store</a:t>
            </a:r>
            <a:endParaRPr/>
          </a:p>
          <a:p>
            <a:endParaRPr/>
          </a:p>
          <a:p>
            <a:pPr>
              <a:lnSpc>
                <a:spcPct val="90000"/>
              </a:lnSpc>
              <a:buFont typeface="Arial"/>
              <a:buChar char="•"/>
            </a:pPr>
            <a:r>
              <a:rPr lang="en-US" sz="2500">
                <a:solidFill>
                  <a:srgbClr val="000000"/>
                </a:solidFill>
                <a:latin typeface="Times New Roman"/>
              </a:rPr>
              <a:t>Attributes of a dimension may be related by partial order</a:t>
            </a:r>
            <a:endParaRPr/>
          </a:p>
          <a:p>
            <a:pPr lvl="1">
              <a:lnSpc>
                <a:spcPct val="90000"/>
              </a:lnSpc>
              <a:buFont typeface="Wingdings" charset="2"/>
              <a:buChar char=""/>
            </a:pPr>
            <a:r>
              <a:rPr lang="en-US" sz="2200" i="1">
                <a:solidFill>
                  <a:srgbClr val="000000"/>
                </a:solidFill>
                <a:latin typeface="Times New Roman"/>
              </a:rPr>
              <a:t>Hierarchy</a:t>
            </a:r>
            <a:r>
              <a:rPr lang="en-US" sz="2200">
                <a:solidFill>
                  <a:srgbClr val="000000"/>
                </a:solidFill>
                <a:latin typeface="Times New Roman"/>
              </a:rPr>
              <a:t>: e.g., street &gt; region &gt;city</a:t>
            </a:r>
            <a:endParaRPr/>
          </a:p>
          <a:p>
            <a:pPr lvl="1">
              <a:lnSpc>
                <a:spcPct val="90000"/>
              </a:lnSpc>
              <a:buFont typeface="Wingdings" charset="2"/>
              <a:buChar char=""/>
            </a:pPr>
            <a:r>
              <a:rPr lang="en-US" sz="2200" i="1">
                <a:solidFill>
                  <a:srgbClr val="000000"/>
                </a:solidFill>
                <a:latin typeface="Times New Roman"/>
              </a:rPr>
              <a:t>Lattice/pattern</a:t>
            </a:r>
            <a:r>
              <a:rPr lang="en-US" sz="2200">
                <a:solidFill>
                  <a:srgbClr val="000000"/>
                </a:solidFill>
                <a:latin typeface="Times New Roman"/>
              </a:rPr>
              <a:t>: e.g., date&gt; month&gt;year, date&gt;week&gt;year </a:t>
            </a:r>
            <a:endParaRPr/>
          </a:p>
        </p:txBody>
      </p:sp>
      <p:sp>
        <p:nvSpPr>
          <p:cNvPr id="556" name="TextShape 3"/>
          <p:cNvSpPr txBox="1"/>
          <p:nvPr/>
        </p:nvSpPr>
        <p:spPr>
          <a:xfrm>
            <a:off x="0" y="0"/>
            <a:ext cx="0" cy="0"/>
          </a:xfrm>
          <a:prstGeom prst="rect">
            <a:avLst/>
          </a:prstGeom>
        </p:spPr>
        <p:txBody>
          <a:bodyPr lIns="90000" tIns="45000" rIns="90000" bIns="45000"/>
          <a:lstStyle/>
          <a:p>
            <a:pPr>
              <a:lnSpc>
                <a:spcPct val="100000"/>
              </a:lnSpc>
            </a:pPr>
            <a:fld id="{71E1A191-3161-4121-A131-519161812141}" type="slidenum">
              <a:rPr lang="en-IN">
                <a:solidFill>
                  <a:srgbClr val="000000"/>
                </a:solidFill>
                <a:latin typeface="Calibri"/>
              </a:rPr>
              <a:pPr>
                <a:lnSpc>
                  <a:spcPct val="100000"/>
                </a:lnSpc>
              </a:pPr>
              <a:t>39</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274680"/>
            <a:ext cx="8229240" cy="410760"/>
          </a:xfrm>
          <a:prstGeom prst="rect">
            <a:avLst/>
          </a:prstGeom>
        </p:spPr>
        <p:txBody>
          <a:bodyPr anchor="ctr"/>
          <a:lstStyle/>
          <a:p>
            <a:pPr algn="ctr">
              <a:lnSpc>
                <a:spcPct val="100000"/>
              </a:lnSpc>
            </a:pPr>
            <a:r>
              <a:rPr lang="en-US" sz="4000" b="1">
                <a:solidFill>
                  <a:srgbClr val="FF0000"/>
                </a:solidFill>
                <a:latin typeface="Times New Roman"/>
              </a:rPr>
              <a:t>Data warehouse</a:t>
            </a:r>
            <a:endParaRPr/>
          </a:p>
        </p:txBody>
      </p:sp>
      <p:sp>
        <p:nvSpPr>
          <p:cNvPr id="303" name="TextShape 2"/>
          <p:cNvSpPr txBox="1"/>
          <p:nvPr/>
        </p:nvSpPr>
        <p:spPr>
          <a:xfrm>
            <a:off x="228600" y="838080"/>
            <a:ext cx="8686440" cy="5638320"/>
          </a:xfrm>
          <a:prstGeom prst="rect">
            <a:avLst/>
          </a:prstGeom>
        </p:spPr>
        <p:txBody>
          <a:bodyPr/>
          <a:lstStyle/>
          <a:p>
            <a:pPr>
              <a:lnSpc>
                <a:spcPct val="100000"/>
              </a:lnSpc>
              <a:buFont typeface="Arial"/>
              <a:buChar char="•"/>
            </a:pPr>
            <a:r>
              <a:rPr lang="en-US" sz="2700">
                <a:solidFill>
                  <a:srgbClr val="000000"/>
                </a:solidFill>
                <a:latin typeface="Times New Roman"/>
              </a:rPr>
              <a:t>A </a:t>
            </a:r>
            <a:r>
              <a:rPr lang="en-US" sz="2700" b="1">
                <a:solidFill>
                  <a:srgbClr val="000000"/>
                </a:solidFill>
                <a:latin typeface="Times New Roman"/>
              </a:rPr>
              <a:t>data warehouse is a repository (or archive) </a:t>
            </a:r>
            <a:r>
              <a:rPr lang="en-US" sz="2700">
                <a:solidFill>
                  <a:srgbClr val="000000"/>
                </a:solidFill>
                <a:latin typeface="Times New Roman"/>
              </a:rPr>
              <a:t>of information gathered from multiple sources, stored under a unified schema, at a single site. </a:t>
            </a:r>
            <a:endParaRPr/>
          </a:p>
          <a:p>
            <a:pPr>
              <a:lnSpc>
                <a:spcPct val="100000"/>
              </a:lnSpc>
            </a:pPr>
            <a:endParaRPr/>
          </a:p>
          <a:p>
            <a:pPr>
              <a:lnSpc>
                <a:spcPct val="100000"/>
              </a:lnSpc>
              <a:buFont typeface="Arial"/>
              <a:buChar char="•"/>
            </a:pPr>
            <a:r>
              <a:rPr lang="en-US" sz="2700">
                <a:solidFill>
                  <a:srgbClr val="000000"/>
                </a:solidFill>
                <a:latin typeface="Times New Roman"/>
              </a:rPr>
              <a:t>Once gathered, the data are stored for a long time. </a:t>
            </a:r>
            <a:endParaRPr/>
          </a:p>
          <a:p>
            <a:pPr>
              <a:lnSpc>
                <a:spcPct val="100000"/>
              </a:lnSpc>
            </a:pPr>
            <a:endParaRPr/>
          </a:p>
          <a:p>
            <a:pPr>
              <a:lnSpc>
                <a:spcPct val="100000"/>
              </a:lnSpc>
              <a:buFont typeface="Arial"/>
              <a:buChar char="•"/>
            </a:pPr>
            <a:r>
              <a:rPr lang="en-US" sz="2700">
                <a:solidFill>
                  <a:srgbClr val="000000"/>
                </a:solidFill>
                <a:latin typeface="Times New Roman"/>
              </a:rPr>
              <a:t>Thus, data warehouses provide the user a single combined interface to data, making decision-support queries easier to write.</a:t>
            </a:r>
            <a:endParaRPr/>
          </a:p>
        </p:txBody>
      </p:sp>
      <p:sp>
        <p:nvSpPr>
          <p:cNvPr id="304" name="TextShape 3"/>
          <p:cNvSpPr txBox="1"/>
          <p:nvPr/>
        </p:nvSpPr>
        <p:spPr>
          <a:xfrm>
            <a:off x="0" y="0"/>
            <a:ext cx="0" cy="0"/>
          </a:xfrm>
          <a:prstGeom prst="rect">
            <a:avLst/>
          </a:prstGeom>
        </p:spPr>
        <p:txBody>
          <a:bodyPr lIns="90000" tIns="45000" rIns="90000" bIns="45000"/>
          <a:lstStyle/>
          <a:p>
            <a:pPr>
              <a:lnSpc>
                <a:spcPct val="100000"/>
              </a:lnSpc>
            </a:pPr>
            <a:fld id="{E1E1B151-F181-41B1-A1C1-D1918121F101}" type="slidenum">
              <a:rPr lang="en-IN">
                <a:solidFill>
                  <a:srgbClr val="000000"/>
                </a:solidFill>
                <a:latin typeface="Calibri"/>
              </a:rPr>
              <a:pPr>
                <a:lnSpc>
                  <a:spcPct val="100000"/>
                </a:lnSpc>
              </a:pPr>
              <a:t>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a:xfrm>
            <a:off x="7239000" y="6400800"/>
            <a:ext cx="1905000" cy="457200"/>
          </a:xfrm>
          <a:prstGeom prst="rect">
            <a:avLst/>
          </a:prstGeom>
        </p:spPr>
        <p:txBody>
          <a:bodyPr/>
          <a:lstStyle/>
          <a:p>
            <a:fld id="{CDC0D19F-DD05-4AC3-878C-D8348DC26283}" type="slidenum">
              <a:rPr lang="en-US"/>
              <a:pPr/>
              <a:t>40</a:t>
            </a:fld>
            <a:endParaRPr lang="en-US"/>
          </a:p>
        </p:txBody>
      </p:sp>
      <p:sp>
        <p:nvSpPr>
          <p:cNvPr id="883714" name="Rectangle 2"/>
          <p:cNvSpPr>
            <a:spLocks noGrp="1" noChangeArrowheads="1"/>
          </p:cNvSpPr>
          <p:nvPr>
            <p:ph type="title"/>
          </p:nvPr>
        </p:nvSpPr>
        <p:spPr>
          <a:xfrm>
            <a:off x="381000" y="228600"/>
            <a:ext cx="7296150" cy="512763"/>
          </a:xfrm>
          <a:noFill/>
          <a:ln/>
        </p:spPr>
        <p:txBody>
          <a:bodyPr lIns="90488" tIns="44450" rIns="90488" bIns="44450" anchor="ctr"/>
          <a:lstStyle/>
          <a:p>
            <a:pPr algn="ctr">
              <a:lnSpc>
                <a:spcPct val="100000"/>
              </a:lnSpc>
            </a:pPr>
            <a:r>
              <a:rPr lang="en-US" sz="3200" b="1" dirty="0" smtClean="0">
                <a:solidFill>
                  <a:srgbClr val="FF0000"/>
                </a:solidFill>
                <a:latin typeface="Times New Roman"/>
              </a:rPr>
              <a:t>Multidimensional Data</a:t>
            </a:r>
            <a:endParaRPr lang="en-US" sz="3200" dirty="0"/>
          </a:p>
        </p:txBody>
      </p:sp>
      <p:sp>
        <p:nvSpPr>
          <p:cNvPr id="883715" name="Rectangle 3"/>
          <p:cNvSpPr>
            <a:spLocks noChangeArrowheads="1"/>
          </p:cNvSpPr>
          <p:nvPr/>
        </p:nvSpPr>
        <p:spPr bwMode="auto">
          <a:xfrm>
            <a:off x="704850" y="6191250"/>
            <a:ext cx="8001000" cy="1828800"/>
          </a:xfrm>
          <a:prstGeom prst="rect">
            <a:avLst/>
          </a:prstGeom>
          <a:noFill/>
          <a:ln w="9525">
            <a:noFill/>
            <a:miter lim="800000"/>
            <a:headEnd/>
            <a:tailEnd/>
          </a:ln>
          <a:effectLst/>
        </p:spPr>
        <p:txBody>
          <a:bodyPr lIns="92075" tIns="46038" rIns="92075" bIns="46038"/>
          <a:lstStyle/>
          <a:p>
            <a:pPr eaLnBrk="0" hangingPunct="0">
              <a:buFont typeface="Monotype Sorts" pitchFamily="2" charset="2"/>
              <a:buNone/>
            </a:pPr>
            <a:endParaRPr lang="en-US" sz="2000">
              <a:latin typeface="Times New Roman" pitchFamily="18" charset="0"/>
            </a:endParaRPr>
          </a:p>
        </p:txBody>
      </p:sp>
      <p:sp>
        <p:nvSpPr>
          <p:cNvPr id="883716" name="AutoShape 4"/>
          <p:cNvSpPr>
            <a:spLocks noChangeArrowheads="1"/>
          </p:cNvSpPr>
          <p:nvPr/>
        </p:nvSpPr>
        <p:spPr bwMode="auto">
          <a:xfrm>
            <a:off x="6378575" y="1485900"/>
            <a:ext cx="2403475" cy="657490"/>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p:spPr>
        <p:txBody>
          <a:bodyPr wrap="none" lIns="90488" tIns="44450" rIns="90488" bIns="44450" anchor="ctr"/>
          <a:lstStyle/>
          <a:p>
            <a:pPr algn="ctr" eaLnBrk="0" hangingPunct="0"/>
            <a:r>
              <a:rPr lang="en-US" sz="2000" b="1">
                <a:latin typeface="Times New Roman" pitchFamily="18" charset="0"/>
              </a:rPr>
              <a:t>Total annual sales</a:t>
            </a:r>
          </a:p>
          <a:p>
            <a:pPr algn="ctr" eaLnBrk="0" hangingPunct="0"/>
            <a:r>
              <a:rPr lang="en-US" sz="2000" b="1">
                <a:latin typeface="Times New Roman" pitchFamily="18" charset="0"/>
              </a:rPr>
              <a:t>of  TV in U.S.A.</a:t>
            </a:r>
            <a:endParaRPr lang="en-US" sz="2400" b="1">
              <a:latin typeface="Times New Roman" pitchFamily="18" charset="0"/>
            </a:endParaRPr>
          </a:p>
        </p:txBody>
      </p:sp>
      <p:grpSp>
        <p:nvGrpSpPr>
          <p:cNvPr id="2" name="Group 5"/>
          <p:cNvGrpSpPr>
            <a:grpSpLocks/>
          </p:cNvGrpSpPr>
          <p:nvPr/>
        </p:nvGrpSpPr>
        <p:grpSpPr bwMode="auto">
          <a:xfrm>
            <a:off x="762000" y="1600200"/>
            <a:ext cx="7127875" cy="4760913"/>
            <a:chOff x="444" y="1008"/>
            <a:chExt cx="4490" cy="2999"/>
          </a:xfrm>
        </p:grpSpPr>
        <p:sp>
          <p:nvSpPr>
            <p:cNvPr id="883718" name="Rectangle 6"/>
            <p:cNvSpPr>
              <a:spLocks noChangeArrowheads="1"/>
            </p:cNvSpPr>
            <p:nvPr/>
          </p:nvSpPr>
          <p:spPr bwMode="auto">
            <a:xfrm>
              <a:off x="2412" y="1008"/>
              <a:ext cx="498"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Date</a:t>
              </a:r>
            </a:p>
          </p:txBody>
        </p:sp>
        <p:sp>
          <p:nvSpPr>
            <p:cNvPr id="883719" name="Rectangle 7"/>
            <p:cNvSpPr>
              <a:spLocks noChangeArrowheads="1"/>
            </p:cNvSpPr>
            <p:nvPr/>
          </p:nvSpPr>
          <p:spPr bwMode="auto">
            <a:xfrm rot="-2984941">
              <a:off x="276" y="1342"/>
              <a:ext cx="775"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Product</a:t>
              </a:r>
            </a:p>
          </p:txBody>
        </p:sp>
        <p:sp>
          <p:nvSpPr>
            <p:cNvPr id="883720" name="Rectangle 8"/>
            <p:cNvSpPr>
              <a:spLocks noChangeArrowheads="1"/>
            </p:cNvSpPr>
            <p:nvPr/>
          </p:nvSpPr>
          <p:spPr bwMode="auto">
            <a:xfrm rot="-5400000">
              <a:off x="4378" y="2088"/>
              <a:ext cx="808"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Country</a:t>
              </a:r>
            </a:p>
          </p:txBody>
        </p:sp>
        <p:grpSp>
          <p:nvGrpSpPr>
            <p:cNvPr id="3" name="Group 9"/>
            <p:cNvGrpSpPr>
              <a:grpSpLocks/>
            </p:cNvGrpSpPr>
            <p:nvPr/>
          </p:nvGrpSpPr>
          <p:grpSpPr bwMode="auto">
            <a:xfrm>
              <a:off x="3604" y="3717"/>
              <a:ext cx="1330" cy="290"/>
              <a:chOff x="3508" y="3022"/>
              <a:chExt cx="1330" cy="290"/>
            </a:xfrm>
          </p:grpSpPr>
          <p:sp>
            <p:nvSpPr>
              <p:cNvPr id="883722" name="WordArt 10"/>
              <p:cNvSpPr>
                <a:spLocks noChangeArrowheads="1" noChangeShapeType="1" noTextEdit="1"/>
              </p:cNvSpPr>
              <p:nvPr/>
            </p:nvSpPr>
            <p:spPr bwMode="auto">
              <a:xfrm>
                <a:off x="3854" y="3022"/>
                <a:ext cx="984" cy="29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 All, All</a:t>
                </a:r>
              </a:p>
            </p:txBody>
          </p:sp>
          <p:sp>
            <p:nvSpPr>
              <p:cNvPr id="88372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p:spPr>
            <p:txBody>
              <a:bodyPr wrap="none" anchor="ctr"/>
              <a:lstStyle/>
              <a:p>
                <a:endParaRPr lang="en-US"/>
              </a:p>
            </p:txBody>
          </p:sp>
        </p:grpSp>
        <p:sp>
          <p:nvSpPr>
            <p:cNvPr id="883724"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25"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6"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7"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28"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9"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0"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31"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2"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3" name="Rectangle 21"/>
            <p:cNvSpPr>
              <a:spLocks noChangeArrowheads="1"/>
            </p:cNvSpPr>
            <p:nvPr/>
          </p:nvSpPr>
          <p:spPr bwMode="auto">
            <a:xfrm>
              <a:off x="444" y="186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i="1">
                  <a:latin typeface="Arial" pitchFamily="34" charset="0"/>
                </a:rPr>
                <a:t>sum</a:t>
              </a:r>
              <a:endParaRPr lang="en-US" sz="1600" i="1">
                <a:latin typeface="Arial" pitchFamily="34" charset="0"/>
              </a:endParaRPr>
            </a:p>
          </p:txBody>
        </p:sp>
        <p:sp>
          <p:nvSpPr>
            <p:cNvPr id="883734" name="Rectangle 22"/>
            <p:cNvSpPr>
              <a:spLocks noChangeArrowheads="1"/>
            </p:cNvSpPr>
            <p:nvPr/>
          </p:nvSpPr>
          <p:spPr bwMode="auto">
            <a:xfrm>
              <a:off x="3616" y="120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i="1">
                  <a:latin typeface="Arial" pitchFamily="34" charset="0"/>
                </a:rPr>
                <a:t>sum</a:t>
              </a:r>
              <a:endParaRPr lang="en-US" sz="1600" i="1">
                <a:latin typeface="Arial" pitchFamily="34" charset="0"/>
              </a:endParaRPr>
            </a:p>
          </p:txBody>
        </p:sp>
        <p:sp>
          <p:nvSpPr>
            <p:cNvPr id="883735"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6"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7"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8"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9"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0"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1"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2"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3"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4"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5"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6"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7"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48"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49"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grpSp>
          <p:nvGrpSpPr>
            <p:cNvPr id="4" name="Group 38"/>
            <p:cNvGrpSpPr>
              <a:grpSpLocks/>
            </p:cNvGrpSpPr>
            <p:nvPr/>
          </p:nvGrpSpPr>
          <p:grpSpPr bwMode="auto">
            <a:xfrm>
              <a:off x="823" y="1926"/>
              <a:ext cx="2768" cy="1937"/>
              <a:chOff x="1388" y="1937"/>
              <a:chExt cx="2026" cy="1310"/>
            </a:xfrm>
          </p:grpSpPr>
          <p:sp>
            <p:nvSpPr>
              <p:cNvPr id="883751"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2"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3"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4"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5"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6"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7"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8"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9"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0"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61"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2"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3"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p:spPr>
            <p:txBody>
              <a:bodyPr wrap="none" anchor="ctr"/>
              <a:lstStyle/>
              <a:p>
                <a:endParaRPr lang="en-US"/>
              </a:p>
            </p:txBody>
          </p:sp>
          <p:sp>
            <p:nvSpPr>
              <p:cNvPr id="883764"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endParaRPr lang="en-US"/>
              </a:p>
            </p:txBody>
          </p:sp>
          <p:sp>
            <p:nvSpPr>
              <p:cNvPr id="883765"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endParaRPr lang="en-US"/>
              </a:p>
            </p:txBody>
          </p:sp>
          <p:sp>
            <p:nvSpPr>
              <p:cNvPr id="883766"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7"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8"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9"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70"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pPr algn="ctr" eaLnBrk="0" hangingPunct="0"/>
                <a:endParaRPr lang="en-US" sz="2400" b="1">
                  <a:latin typeface="Times New Roman" pitchFamily="18" charset="0"/>
                </a:endParaRPr>
              </a:p>
            </p:txBody>
          </p:sp>
        </p:grpSp>
        <p:sp>
          <p:nvSpPr>
            <p:cNvPr id="883771" name="Rectangle 59"/>
            <p:cNvSpPr>
              <a:spLocks noChangeArrowheads="1"/>
            </p:cNvSpPr>
            <p:nvPr/>
          </p:nvSpPr>
          <p:spPr bwMode="auto">
            <a:xfrm>
              <a:off x="2468" y="1182"/>
              <a:ext cx="769" cy="210"/>
            </a:xfrm>
            <a:prstGeom prst="rect">
              <a:avLst/>
            </a:prstGeom>
            <a:noFill/>
            <a:ln w="12700">
              <a:noFill/>
              <a:miter lim="800000"/>
              <a:headEnd/>
              <a:tailEnd/>
            </a:ln>
            <a:effectLst/>
          </p:spPr>
          <p:txBody>
            <a:bodyPr lIns="90488" tIns="44450" rIns="90488" bIns="44450">
              <a:spAutoFit/>
            </a:bodyPr>
            <a:lstStyle/>
            <a:p>
              <a:pPr eaLnBrk="0" hangingPunct="0"/>
              <a:r>
                <a:rPr lang="en-US" sz="1600" i="1">
                  <a:latin typeface="Arial" pitchFamily="34" charset="0"/>
                </a:rPr>
                <a:t> </a:t>
              </a:r>
            </a:p>
          </p:txBody>
        </p:sp>
        <p:sp>
          <p:nvSpPr>
            <p:cNvPr id="883772" name="Text Box 60"/>
            <p:cNvSpPr txBox="1">
              <a:spLocks noChangeArrowheads="1"/>
            </p:cNvSpPr>
            <p:nvPr/>
          </p:nvSpPr>
          <p:spPr bwMode="auto">
            <a:xfrm>
              <a:off x="1103" y="1300"/>
              <a:ext cx="330"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TV</a:t>
              </a:r>
              <a:endParaRPr lang="en-US" sz="2400">
                <a:latin typeface="Times New Roman" pitchFamily="18" charset="0"/>
              </a:endParaRPr>
            </a:p>
          </p:txBody>
        </p:sp>
        <p:sp>
          <p:nvSpPr>
            <p:cNvPr id="883773" name="Text Box 61"/>
            <p:cNvSpPr txBox="1">
              <a:spLocks noChangeArrowheads="1"/>
            </p:cNvSpPr>
            <p:nvPr/>
          </p:nvSpPr>
          <p:spPr bwMode="auto">
            <a:xfrm>
              <a:off x="679" y="1669"/>
              <a:ext cx="446"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VCR</a:t>
              </a:r>
              <a:endParaRPr lang="en-US" sz="2400">
                <a:latin typeface="Times New Roman" pitchFamily="18" charset="0"/>
              </a:endParaRPr>
            </a:p>
          </p:txBody>
        </p:sp>
        <p:sp>
          <p:nvSpPr>
            <p:cNvPr id="883774" name="Text Box 62"/>
            <p:cNvSpPr txBox="1">
              <a:spLocks noChangeArrowheads="1"/>
            </p:cNvSpPr>
            <p:nvPr/>
          </p:nvSpPr>
          <p:spPr bwMode="auto">
            <a:xfrm>
              <a:off x="941" y="1492"/>
              <a:ext cx="312"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PC</a:t>
              </a:r>
              <a:endParaRPr lang="en-US" sz="2400">
                <a:latin typeface="Times New Roman" pitchFamily="18" charset="0"/>
              </a:endParaRPr>
            </a:p>
          </p:txBody>
        </p:sp>
        <p:sp>
          <p:nvSpPr>
            <p:cNvPr id="883775" name="Text Box 63"/>
            <p:cNvSpPr txBox="1">
              <a:spLocks noChangeArrowheads="1"/>
            </p:cNvSpPr>
            <p:nvPr/>
          </p:nvSpPr>
          <p:spPr bwMode="auto">
            <a:xfrm>
              <a:off x="1472" y="1197"/>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1Qtr</a:t>
              </a:r>
              <a:endParaRPr lang="en-US" sz="2400">
                <a:latin typeface="Times New Roman" pitchFamily="18" charset="0"/>
              </a:endParaRPr>
            </a:p>
          </p:txBody>
        </p:sp>
        <p:sp>
          <p:nvSpPr>
            <p:cNvPr id="883776" name="Text Box 64"/>
            <p:cNvSpPr txBox="1">
              <a:spLocks noChangeArrowheads="1"/>
            </p:cNvSpPr>
            <p:nvPr/>
          </p:nvSpPr>
          <p:spPr bwMode="auto">
            <a:xfrm>
              <a:off x="2036" y="1185"/>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2Qtr</a:t>
              </a:r>
              <a:endParaRPr lang="en-US" sz="2400">
                <a:latin typeface="Times New Roman" pitchFamily="18" charset="0"/>
              </a:endParaRPr>
            </a:p>
          </p:txBody>
        </p:sp>
        <p:sp>
          <p:nvSpPr>
            <p:cNvPr id="883777" name="Text Box 65"/>
            <p:cNvSpPr txBox="1">
              <a:spLocks noChangeArrowheads="1"/>
            </p:cNvSpPr>
            <p:nvPr/>
          </p:nvSpPr>
          <p:spPr bwMode="auto">
            <a:xfrm>
              <a:off x="2528" y="1209"/>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3Qtr</a:t>
              </a:r>
              <a:endParaRPr lang="en-US" sz="2400">
                <a:latin typeface="Times New Roman" pitchFamily="18" charset="0"/>
              </a:endParaRPr>
            </a:p>
          </p:txBody>
        </p:sp>
        <p:sp>
          <p:nvSpPr>
            <p:cNvPr id="883778" name="Text Box 66"/>
            <p:cNvSpPr txBox="1">
              <a:spLocks noChangeArrowheads="1"/>
            </p:cNvSpPr>
            <p:nvPr/>
          </p:nvSpPr>
          <p:spPr bwMode="auto">
            <a:xfrm>
              <a:off x="3104" y="1221"/>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4Qtr</a:t>
              </a:r>
              <a:endParaRPr lang="en-US" sz="2400">
                <a:latin typeface="Times New Roman" pitchFamily="18" charset="0"/>
              </a:endParaRPr>
            </a:p>
          </p:txBody>
        </p:sp>
        <p:sp>
          <p:nvSpPr>
            <p:cNvPr id="883779" name="Text Box 67"/>
            <p:cNvSpPr txBox="1">
              <a:spLocks noChangeArrowheads="1"/>
            </p:cNvSpPr>
            <p:nvPr/>
          </p:nvSpPr>
          <p:spPr bwMode="auto">
            <a:xfrm>
              <a:off x="4085" y="1482"/>
              <a:ext cx="517"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U.S.A</a:t>
              </a:r>
              <a:endParaRPr lang="en-US" sz="2400">
                <a:latin typeface="Times New Roman" pitchFamily="18" charset="0"/>
              </a:endParaRPr>
            </a:p>
          </p:txBody>
        </p:sp>
        <p:sp>
          <p:nvSpPr>
            <p:cNvPr id="883780" name="Text Box 68"/>
            <p:cNvSpPr txBox="1">
              <a:spLocks noChangeArrowheads="1"/>
            </p:cNvSpPr>
            <p:nvPr/>
          </p:nvSpPr>
          <p:spPr bwMode="auto">
            <a:xfrm>
              <a:off x="4034" y="1974"/>
              <a:ext cx="596"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Canada</a:t>
              </a:r>
              <a:endParaRPr lang="en-US" sz="2400">
                <a:latin typeface="Times New Roman" pitchFamily="18" charset="0"/>
              </a:endParaRPr>
            </a:p>
          </p:txBody>
        </p:sp>
        <p:sp>
          <p:nvSpPr>
            <p:cNvPr id="883781" name="Text Box 69"/>
            <p:cNvSpPr txBox="1">
              <a:spLocks noChangeArrowheads="1"/>
            </p:cNvSpPr>
            <p:nvPr/>
          </p:nvSpPr>
          <p:spPr bwMode="auto">
            <a:xfrm>
              <a:off x="4054" y="2394"/>
              <a:ext cx="604"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Mexico</a:t>
              </a:r>
              <a:endParaRPr lang="en-US" sz="2400">
                <a:latin typeface="Times New Roman" pitchFamily="18" charset="0"/>
              </a:endParaRPr>
            </a:p>
          </p:txBody>
        </p:sp>
        <p:sp>
          <p:nvSpPr>
            <p:cNvPr id="883782" name="Text Box 70"/>
            <p:cNvSpPr txBox="1">
              <a:spLocks noChangeArrowheads="1"/>
            </p:cNvSpPr>
            <p:nvPr/>
          </p:nvSpPr>
          <p:spPr bwMode="auto">
            <a:xfrm>
              <a:off x="4180" y="2874"/>
              <a:ext cx="374"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i="1">
                  <a:latin typeface="Times New Roman" pitchFamily="18" charset="0"/>
                </a:rPr>
                <a:t>sum</a:t>
              </a:r>
              <a:endParaRPr lang="en-US" sz="2400">
                <a:latin typeface="Times New Roman" pitchFamily="18" charset="0"/>
              </a:endParaRPr>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4" name="Rectangle 7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Example</a:t>
            </a:r>
            <a:endParaRPr lang="en-US" sz="3000" b="1" dirty="0">
              <a:solidFill>
                <a:srgbClr val="FF0000"/>
              </a:solidFill>
              <a:latin typeface="Times New Roman" pitchFamily="18" charset="0"/>
              <a:cs typeface="Times New Roman" pitchFamily="18" charset="0"/>
            </a:endParaRPr>
          </a:p>
        </p:txBody>
      </p:sp>
      <p:pic>
        <p:nvPicPr>
          <p:cNvPr id="1026" name="Picture 2" descr="C:\Users\Administrator\Desktop\data-warehouse-what-is-multi-dimensional-data-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90700"/>
            <a:ext cx="649605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609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extShape 1"/>
          <p:cNvSpPr txBox="1"/>
          <p:nvPr/>
        </p:nvSpPr>
        <p:spPr>
          <a:xfrm>
            <a:off x="457200" y="152280"/>
            <a:ext cx="8229240" cy="685440"/>
          </a:xfrm>
          <a:prstGeom prst="rect">
            <a:avLst/>
          </a:prstGeom>
        </p:spPr>
        <p:txBody>
          <a:bodyPr anchor="ctr"/>
          <a:lstStyle/>
          <a:p>
            <a:pPr algn="ctr">
              <a:lnSpc>
                <a:spcPct val="100000"/>
              </a:lnSpc>
            </a:pPr>
            <a:r>
              <a:rPr lang="en-US" sz="4500" b="1">
                <a:solidFill>
                  <a:srgbClr val="FF0000"/>
                </a:solidFill>
                <a:latin typeface="Times New Roman"/>
              </a:rPr>
              <a:t>OLAP</a:t>
            </a:r>
            <a:endParaRPr/>
          </a:p>
        </p:txBody>
      </p:sp>
      <p:sp>
        <p:nvSpPr>
          <p:cNvPr id="592" name="TextShape 2"/>
          <p:cNvSpPr txBox="1"/>
          <p:nvPr/>
        </p:nvSpPr>
        <p:spPr>
          <a:xfrm>
            <a:off x="228600" y="914400"/>
            <a:ext cx="8686440" cy="5638320"/>
          </a:xfrm>
          <a:prstGeom prst="rect">
            <a:avLst/>
          </a:prstGeom>
        </p:spPr>
        <p:txBody>
          <a:bodyPr/>
          <a:lstStyle/>
          <a:p>
            <a:pPr>
              <a:lnSpc>
                <a:spcPct val="100000"/>
              </a:lnSpc>
              <a:buFont typeface="Arial"/>
              <a:buChar char="•"/>
            </a:pPr>
            <a:r>
              <a:rPr lang="en-US" sz="2500">
                <a:solidFill>
                  <a:srgbClr val="000000"/>
                </a:solidFill>
                <a:latin typeface="Times New Roman"/>
              </a:rPr>
              <a:t>OLAP technology is a vast improvement over traditional relational database management systems (RDBMS). </a:t>
            </a:r>
            <a:endParaRPr/>
          </a:p>
          <a:p>
            <a:pPr>
              <a:lnSpc>
                <a:spcPct val="100000"/>
              </a:lnSpc>
            </a:pPr>
            <a:endParaRPr/>
          </a:p>
          <a:p>
            <a:pPr>
              <a:lnSpc>
                <a:spcPct val="100000"/>
              </a:lnSpc>
              <a:buFont typeface="Arial"/>
              <a:buChar char="•"/>
            </a:pPr>
            <a:r>
              <a:rPr lang="en-US" sz="2500">
                <a:solidFill>
                  <a:srgbClr val="000000"/>
                </a:solidFill>
                <a:latin typeface="Times New Roman"/>
              </a:rPr>
              <a:t>Relational databases, which have a two-dimensional structure, do not allow the multidimensional data views that OLAP provides. </a:t>
            </a:r>
            <a:endParaRPr/>
          </a:p>
          <a:p>
            <a:pPr>
              <a:lnSpc>
                <a:spcPct val="100000"/>
              </a:lnSpc>
            </a:pPr>
            <a:endParaRPr/>
          </a:p>
          <a:p>
            <a:pPr>
              <a:lnSpc>
                <a:spcPct val="100000"/>
              </a:lnSpc>
              <a:buFont typeface="Arial"/>
              <a:buChar char="•"/>
            </a:pPr>
            <a:r>
              <a:rPr lang="en-US" sz="2500">
                <a:solidFill>
                  <a:srgbClr val="000000"/>
                </a:solidFill>
                <a:latin typeface="Times New Roman"/>
              </a:rPr>
              <a:t>Traditionally used as an analytical tool for marketing and financial reporting, OLAP is viewed as a valuable tool for any management system that needs to create a flexible decision support system. </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93" name="TextShape 3"/>
          <p:cNvSpPr txBox="1"/>
          <p:nvPr/>
        </p:nvSpPr>
        <p:spPr>
          <a:xfrm>
            <a:off x="0" y="0"/>
            <a:ext cx="0" cy="0"/>
          </a:xfrm>
          <a:prstGeom prst="rect">
            <a:avLst/>
          </a:prstGeom>
        </p:spPr>
        <p:txBody>
          <a:bodyPr lIns="90000" tIns="45000" rIns="90000" bIns="45000"/>
          <a:lstStyle/>
          <a:p>
            <a:pPr>
              <a:lnSpc>
                <a:spcPct val="100000"/>
              </a:lnSpc>
            </a:pPr>
            <a:fld id="{E1C16101-5131-4131-B1A1-5131E171F111}" type="slidenum">
              <a:rPr lang="en-IN">
                <a:solidFill>
                  <a:srgbClr val="000000"/>
                </a:solidFill>
                <a:latin typeface="Calibri"/>
              </a:rPr>
              <a:pPr>
                <a:lnSpc>
                  <a:spcPct val="100000"/>
                </a:lnSpc>
              </a:pPr>
              <a:t>42</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Shape 1"/>
          <p:cNvSpPr txBox="1"/>
          <p:nvPr/>
        </p:nvSpPr>
        <p:spPr>
          <a:xfrm>
            <a:off x="0" y="0"/>
            <a:ext cx="0" cy="0"/>
          </a:xfrm>
          <a:prstGeom prst="rect">
            <a:avLst/>
          </a:prstGeom>
        </p:spPr>
        <p:txBody>
          <a:bodyPr lIns="90000" tIns="45000" rIns="90000" bIns="45000"/>
          <a:lstStyle/>
          <a:p>
            <a:pPr>
              <a:lnSpc>
                <a:spcPct val="100000"/>
              </a:lnSpc>
            </a:pPr>
            <a:fld id="{F121B191-E131-4191-8161-6151E1A12171}" type="slidenum">
              <a:rPr lang="en-IN">
                <a:solidFill>
                  <a:srgbClr val="000000"/>
                </a:solidFill>
                <a:latin typeface="Calibri"/>
              </a:rPr>
              <a:pPr>
                <a:lnSpc>
                  <a:spcPct val="100000"/>
                </a:lnSpc>
              </a:pPr>
              <a:t>43</a:t>
            </a:fld>
            <a:endParaRPr/>
          </a:p>
        </p:txBody>
      </p:sp>
      <p:sp>
        <p:nvSpPr>
          <p:cNvPr id="595" name="TextShape 2"/>
          <p:cNvSpPr txBox="1"/>
          <p:nvPr/>
        </p:nvSpPr>
        <p:spPr>
          <a:xfrm>
            <a:off x="304920" y="228600"/>
            <a:ext cx="8686440" cy="5260680"/>
          </a:xfrm>
          <a:prstGeom prst="rect">
            <a:avLst/>
          </a:prstGeom>
        </p:spPr>
        <p:txBody>
          <a:bodyPr/>
          <a:lstStyle/>
          <a:p>
            <a:pPr>
              <a:lnSpc>
                <a:spcPct val="80000"/>
              </a:lnSpc>
              <a:buFont typeface="Arial"/>
              <a:buChar char="•"/>
            </a:pPr>
            <a:r>
              <a:rPr lang="en-US" sz="3200">
                <a:solidFill>
                  <a:srgbClr val="000000"/>
                </a:solidFill>
                <a:latin typeface="Times New Roman"/>
              </a:rPr>
              <a:t>Traditional tools of report writers, query products, spreadsheets, &amp; language interfaces do not match the user expectations as far as performing multidimensional analysis with complex calculations is concerned.</a:t>
            </a:r>
            <a:endParaRPr/>
          </a:p>
          <a:p>
            <a:pPr>
              <a:lnSpc>
                <a:spcPct val="80000"/>
              </a:lnSpc>
            </a:pPr>
            <a:endParaRPr/>
          </a:p>
          <a:p>
            <a:pPr>
              <a:lnSpc>
                <a:spcPct val="80000"/>
              </a:lnSpc>
              <a:buFont typeface="Arial"/>
              <a:buChar char="•"/>
            </a:pPr>
            <a:r>
              <a:rPr lang="en-US" sz="3200">
                <a:solidFill>
                  <a:srgbClr val="000000"/>
                </a:solidFill>
                <a:latin typeface="Times New Roman"/>
              </a:rPr>
              <a:t>Tools used with OLTP and basic DW environments do not match up to the task.</a:t>
            </a:r>
            <a:endParaRPr/>
          </a:p>
          <a:p>
            <a:pPr>
              <a:lnSpc>
                <a:spcPct val="80000"/>
              </a:lnSpc>
            </a:pPr>
            <a:endParaRPr/>
          </a:p>
          <a:p>
            <a:pPr>
              <a:lnSpc>
                <a:spcPct val="80000"/>
              </a:lnSpc>
              <a:buFont typeface="Arial"/>
              <a:buChar char="•"/>
            </a:pPr>
            <a:r>
              <a:rPr lang="en-US" sz="3200">
                <a:solidFill>
                  <a:srgbClr val="000000"/>
                </a:solidFill>
                <a:latin typeface="Times New Roman"/>
              </a:rPr>
              <a:t>OLAP provides the multidimensional capabilities that most organizations need today. </a:t>
            </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Shape 1"/>
          <p:cNvSpPr txBox="1"/>
          <p:nvPr/>
        </p:nvSpPr>
        <p:spPr>
          <a:xfrm>
            <a:off x="0" y="0"/>
            <a:ext cx="0" cy="0"/>
          </a:xfrm>
          <a:prstGeom prst="rect">
            <a:avLst/>
          </a:prstGeom>
        </p:spPr>
        <p:txBody>
          <a:bodyPr lIns="90000" tIns="45000" rIns="90000" bIns="45000"/>
          <a:lstStyle/>
          <a:p>
            <a:pPr>
              <a:lnSpc>
                <a:spcPct val="100000"/>
              </a:lnSpc>
            </a:pPr>
            <a:fld id="{01813111-E181-41A1-A1D1-B1413161D161}" type="slidenum">
              <a:rPr lang="en-IN">
                <a:solidFill>
                  <a:srgbClr val="000000"/>
                </a:solidFill>
                <a:latin typeface="Calibri"/>
              </a:rPr>
              <a:pPr>
                <a:lnSpc>
                  <a:spcPct val="100000"/>
                </a:lnSpc>
              </a:pPr>
              <a:t>44</a:t>
            </a:fld>
            <a:endParaRPr/>
          </a:p>
        </p:txBody>
      </p:sp>
      <p:sp>
        <p:nvSpPr>
          <p:cNvPr id="597" name="TextShape 2"/>
          <p:cNvSpPr txBox="1"/>
          <p:nvPr/>
        </p:nvSpPr>
        <p:spPr>
          <a:xfrm>
            <a:off x="990720" y="304920"/>
            <a:ext cx="7313400" cy="685440"/>
          </a:xfrm>
          <a:prstGeom prst="rect">
            <a:avLst/>
          </a:prstGeom>
        </p:spPr>
        <p:txBody>
          <a:bodyPr anchor="ctr"/>
          <a:lstStyle/>
          <a:p>
            <a:pPr algn="ctr">
              <a:lnSpc>
                <a:spcPct val="100000"/>
              </a:lnSpc>
            </a:pPr>
            <a:r>
              <a:rPr lang="en-US" sz="5400" b="1">
                <a:solidFill>
                  <a:srgbClr val="FF0000"/>
                </a:solidFill>
                <a:latin typeface="Times New Roman"/>
              </a:rPr>
              <a:t>OLAP</a:t>
            </a:r>
            <a:endParaRPr/>
          </a:p>
        </p:txBody>
      </p:sp>
      <p:sp>
        <p:nvSpPr>
          <p:cNvPr id="598" name="TextShape 3"/>
          <p:cNvSpPr txBox="1"/>
          <p:nvPr/>
        </p:nvSpPr>
        <p:spPr>
          <a:xfrm>
            <a:off x="380880" y="1295280"/>
            <a:ext cx="8534160" cy="4193640"/>
          </a:xfrm>
          <a:prstGeom prst="rect">
            <a:avLst/>
          </a:prstGeom>
        </p:spPr>
        <p:txBody>
          <a:bodyPr/>
          <a:lstStyle/>
          <a:p>
            <a:pPr lvl="1">
              <a:lnSpc>
                <a:spcPct val="100000"/>
              </a:lnSpc>
              <a:buFont typeface="Arial"/>
              <a:buChar char="–"/>
            </a:pPr>
            <a:r>
              <a:rPr lang="en-US" sz="2900">
                <a:solidFill>
                  <a:srgbClr val="000000"/>
                </a:solidFill>
                <a:latin typeface="Times New Roman"/>
              </a:rPr>
              <a:t>	OLAP is a category of software technology that enables analysts, managers, and executives to gain insight into the data through fast, consistent, interactive, access in a wide variety of possible views of information that has been transformed from raw data to reflect the real dimensionality of the enterprise as understood by the user.</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extShape 1"/>
          <p:cNvSpPr txBox="1"/>
          <p:nvPr/>
        </p:nvSpPr>
        <p:spPr>
          <a:xfrm>
            <a:off x="0" y="0"/>
            <a:ext cx="0" cy="0"/>
          </a:xfrm>
          <a:prstGeom prst="rect">
            <a:avLst/>
          </a:prstGeom>
        </p:spPr>
        <p:txBody>
          <a:bodyPr lIns="90000" tIns="45000" rIns="90000" bIns="45000"/>
          <a:lstStyle/>
          <a:p>
            <a:pPr>
              <a:lnSpc>
                <a:spcPct val="100000"/>
              </a:lnSpc>
            </a:pPr>
            <a:fld id="{610151C1-A171-4161-A181-2141D111F1C1}" type="slidenum">
              <a:rPr lang="en-IN">
                <a:solidFill>
                  <a:srgbClr val="000000"/>
                </a:solidFill>
                <a:latin typeface="Calibri"/>
              </a:rPr>
              <a:pPr>
                <a:lnSpc>
                  <a:spcPct val="100000"/>
                </a:lnSpc>
              </a:pPr>
              <a:t>45</a:t>
            </a:fld>
            <a:endParaRPr/>
          </a:p>
        </p:txBody>
      </p:sp>
      <p:sp>
        <p:nvSpPr>
          <p:cNvPr id="600" name="TextShape 2"/>
          <p:cNvSpPr txBox="1"/>
          <p:nvPr/>
        </p:nvSpPr>
        <p:spPr>
          <a:xfrm>
            <a:off x="685800" y="304920"/>
            <a:ext cx="7772040" cy="533160"/>
          </a:xfrm>
          <a:prstGeom prst="rect">
            <a:avLst/>
          </a:prstGeom>
        </p:spPr>
        <p:txBody>
          <a:bodyPr anchor="ctr"/>
          <a:lstStyle/>
          <a:p>
            <a:pPr algn="ctr">
              <a:lnSpc>
                <a:spcPct val="100000"/>
              </a:lnSpc>
            </a:pPr>
            <a:r>
              <a:rPr lang="en-US" sz="4000" b="1">
                <a:solidFill>
                  <a:srgbClr val="FF0000"/>
                </a:solidFill>
                <a:latin typeface="Times New Roman"/>
              </a:rPr>
              <a:t>What and Why OLAP?</a:t>
            </a:r>
            <a:endParaRPr/>
          </a:p>
        </p:txBody>
      </p:sp>
      <p:sp>
        <p:nvSpPr>
          <p:cNvPr id="601" name="TextShape 3"/>
          <p:cNvSpPr txBox="1"/>
          <p:nvPr/>
        </p:nvSpPr>
        <p:spPr>
          <a:xfrm>
            <a:off x="304920" y="1143000"/>
            <a:ext cx="8637120" cy="5409720"/>
          </a:xfrm>
          <a:prstGeom prst="rect">
            <a:avLst/>
          </a:prstGeom>
        </p:spPr>
        <p:txBody>
          <a:bodyPr/>
          <a:lstStyle/>
          <a:p>
            <a:pPr>
              <a:lnSpc>
                <a:spcPct val="90000"/>
              </a:lnSpc>
              <a:buFont typeface="Arial"/>
              <a:buChar char="•"/>
            </a:pPr>
            <a:r>
              <a:rPr lang="en-US" sz="2800">
                <a:solidFill>
                  <a:srgbClr val="000000"/>
                </a:solidFill>
                <a:latin typeface="Times New Roman"/>
              </a:rPr>
              <a:t>OLAP  is the dynamic synthesis, analysis, and consolidation  of large volumes of multi-dimensional data.</a:t>
            </a:r>
            <a:endParaRPr/>
          </a:p>
          <a:p>
            <a:pPr>
              <a:lnSpc>
                <a:spcPct val="90000"/>
              </a:lnSpc>
            </a:pPr>
            <a:endParaRPr/>
          </a:p>
          <a:p>
            <a:pPr>
              <a:lnSpc>
                <a:spcPct val="90000"/>
              </a:lnSpc>
              <a:buFont typeface="Arial"/>
              <a:buChar char="•"/>
            </a:pPr>
            <a:r>
              <a:rPr lang="en-US" sz="2800">
                <a:solidFill>
                  <a:srgbClr val="000000"/>
                </a:solidFill>
                <a:latin typeface="Times New Roman"/>
              </a:rPr>
              <a:t>OLAP is the term that describes a technology that uses multi-dimensional view of aggregate data to provide quick access to strategic information for the purposes of advanced analysis.</a:t>
            </a:r>
            <a:endParaRPr/>
          </a:p>
          <a:p>
            <a:pPr>
              <a:lnSpc>
                <a:spcPct val="90000"/>
              </a:lnSpc>
            </a:pPr>
            <a:endParaRPr/>
          </a:p>
          <a:p>
            <a:pPr>
              <a:lnSpc>
                <a:spcPct val="90000"/>
              </a:lnSpc>
              <a:buFont typeface="Arial"/>
              <a:buChar char="•"/>
            </a:pPr>
            <a:r>
              <a:rPr lang="en-US" sz="2800">
                <a:solidFill>
                  <a:srgbClr val="000000"/>
                </a:solidFill>
                <a:latin typeface="Times New Roman"/>
              </a:rPr>
              <a:t>OLAP enables users to gain a deeper understanding and knowledge about various aspects of their corporate data through fast, consistent, interactive access to a variety of possible views of data.</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0" y="0"/>
            <a:ext cx="0" cy="0"/>
          </a:xfrm>
          <a:prstGeom prst="rect">
            <a:avLst/>
          </a:prstGeom>
        </p:spPr>
        <p:txBody>
          <a:bodyPr lIns="90000" tIns="45000" rIns="90000" bIns="45000"/>
          <a:lstStyle/>
          <a:p>
            <a:pPr>
              <a:lnSpc>
                <a:spcPct val="100000"/>
              </a:lnSpc>
            </a:pPr>
            <a:fld id="{8131D111-7111-4111-B111-4141A1D1B1F1}" type="slidenum">
              <a:rPr lang="en-IN">
                <a:solidFill>
                  <a:srgbClr val="000000"/>
                </a:solidFill>
                <a:latin typeface="Calibri"/>
              </a:rPr>
              <a:pPr>
                <a:lnSpc>
                  <a:spcPct val="100000"/>
                </a:lnSpc>
              </a:pPr>
              <a:t>46</a:t>
            </a:fld>
            <a:endParaRPr/>
          </a:p>
        </p:txBody>
      </p:sp>
      <p:sp>
        <p:nvSpPr>
          <p:cNvPr id="603" name="TextShape 2"/>
          <p:cNvSpPr txBox="1"/>
          <p:nvPr/>
        </p:nvSpPr>
        <p:spPr>
          <a:xfrm>
            <a:off x="990720" y="228600"/>
            <a:ext cx="7772040" cy="837720"/>
          </a:xfrm>
          <a:prstGeom prst="rect">
            <a:avLst/>
          </a:prstGeom>
        </p:spPr>
        <p:txBody>
          <a:bodyPr anchor="ctr"/>
          <a:lstStyle/>
          <a:p>
            <a:pPr algn="ctr">
              <a:lnSpc>
                <a:spcPct val="100000"/>
              </a:lnSpc>
            </a:pPr>
            <a:r>
              <a:rPr lang="en-US" sz="3600" b="1">
                <a:solidFill>
                  <a:srgbClr val="FF0000"/>
                </a:solidFill>
                <a:latin typeface="Times New Roman"/>
              </a:rPr>
              <a:t>OLAP Applications</a:t>
            </a:r>
            <a:endParaRPr/>
          </a:p>
        </p:txBody>
      </p:sp>
      <p:sp>
        <p:nvSpPr>
          <p:cNvPr id="604" name="TextShape 3"/>
          <p:cNvSpPr txBox="1"/>
          <p:nvPr/>
        </p:nvSpPr>
        <p:spPr>
          <a:xfrm>
            <a:off x="304920" y="1143000"/>
            <a:ext cx="8637120" cy="5486040"/>
          </a:xfrm>
          <a:prstGeom prst="rect">
            <a:avLst/>
          </a:prstGeom>
        </p:spPr>
        <p:txBody>
          <a:bodyPr/>
          <a:lstStyle/>
          <a:p>
            <a:pPr>
              <a:lnSpc>
                <a:spcPct val="100000"/>
              </a:lnSpc>
              <a:buFont typeface="Arial"/>
              <a:buChar char="•"/>
            </a:pPr>
            <a:r>
              <a:rPr lang="en-US" sz="3200" b="1" u="sng" dirty="0">
                <a:solidFill>
                  <a:srgbClr val="FF0000"/>
                </a:solidFill>
                <a:latin typeface="Times New Roman"/>
              </a:rPr>
              <a:t>Finance</a:t>
            </a:r>
            <a:r>
              <a:rPr lang="en-US" sz="3200" b="1" dirty="0">
                <a:solidFill>
                  <a:srgbClr val="FF0000"/>
                </a:solidFill>
                <a:latin typeface="Times New Roman"/>
              </a:rPr>
              <a:t>: </a:t>
            </a:r>
            <a:r>
              <a:rPr lang="en-US" sz="3200" dirty="0">
                <a:solidFill>
                  <a:srgbClr val="000000"/>
                </a:solidFill>
                <a:latin typeface="Times New Roman"/>
              </a:rPr>
              <a:t>Budgeting, activity-based costing, financial performance analysis, and financial modeling.</a:t>
            </a:r>
            <a:endParaRPr dirty="0"/>
          </a:p>
          <a:p>
            <a:pPr>
              <a:lnSpc>
                <a:spcPct val="100000"/>
              </a:lnSpc>
            </a:pPr>
            <a:endParaRPr dirty="0"/>
          </a:p>
          <a:p>
            <a:pPr>
              <a:lnSpc>
                <a:spcPct val="100000"/>
              </a:lnSpc>
              <a:buFont typeface="Arial"/>
              <a:buChar char="•"/>
            </a:pPr>
            <a:r>
              <a:rPr lang="en-US" sz="3200" b="1" u="sng" dirty="0">
                <a:solidFill>
                  <a:srgbClr val="FF0000"/>
                </a:solidFill>
                <a:latin typeface="Times New Roman"/>
              </a:rPr>
              <a:t>Sales</a:t>
            </a:r>
            <a:r>
              <a:rPr lang="en-US" sz="3200" b="1" dirty="0">
                <a:solidFill>
                  <a:srgbClr val="FF0000"/>
                </a:solidFill>
                <a:latin typeface="Times New Roman"/>
              </a:rPr>
              <a:t>: </a:t>
            </a:r>
            <a:r>
              <a:rPr lang="en-US" sz="3200" dirty="0">
                <a:solidFill>
                  <a:srgbClr val="000000"/>
                </a:solidFill>
                <a:latin typeface="Times New Roman"/>
              </a:rPr>
              <a:t>Sales analysis and sales forecasting.</a:t>
            </a:r>
            <a:endParaRPr dirty="0"/>
          </a:p>
          <a:p>
            <a:pPr>
              <a:lnSpc>
                <a:spcPct val="100000"/>
              </a:lnSpc>
            </a:pPr>
            <a:endParaRPr dirty="0"/>
          </a:p>
          <a:p>
            <a:pPr>
              <a:lnSpc>
                <a:spcPct val="100000"/>
              </a:lnSpc>
              <a:buFont typeface="Arial"/>
              <a:buChar char="•"/>
            </a:pPr>
            <a:r>
              <a:rPr lang="en-US" sz="3200" b="1" u="sng" dirty="0">
                <a:solidFill>
                  <a:srgbClr val="FF0000"/>
                </a:solidFill>
                <a:latin typeface="Times New Roman"/>
              </a:rPr>
              <a:t>Marketing</a:t>
            </a:r>
            <a:r>
              <a:rPr lang="en-US" sz="3200" b="1" dirty="0">
                <a:solidFill>
                  <a:srgbClr val="FF0000"/>
                </a:solidFill>
                <a:latin typeface="Times New Roman"/>
              </a:rPr>
              <a:t>: </a:t>
            </a:r>
            <a:r>
              <a:rPr lang="en-US" sz="3200" dirty="0">
                <a:solidFill>
                  <a:srgbClr val="000000"/>
                </a:solidFill>
                <a:latin typeface="Times New Roman"/>
              </a:rPr>
              <a:t>Market research analysis, sales forecasting, promotions analysis, customer analysis, and market/customer segmentation.</a:t>
            </a:r>
            <a:endParaRPr dirty="0"/>
          </a:p>
          <a:p>
            <a:pPr>
              <a:lnSpc>
                <a:spcPct val="100000"/>
              </a:lnSpc>
            </a:pPr>
            <a:endParaRPr dirty="0"/>
          </a:p>
          <a:p>
            <a:pPr>
              <a:lnSpc>
                <a:spcPct val="100000"/>
              </a:lnSpc>
              <a:buFont typeface="Arial"/>
              <a:buChar char="•"/>
            </a:pPr>
            <a:r>
              <a:rPr lang="en-US" sz="3200" b="1" u="sng" dirty="0">
                <a:solidFill>
                  <a:srgbClr val="FF0000"/>
                </a:solidFill>
                <a:latin typeface="Times New Roman"/>
              </a:rPr>
              <a:t>Manufacturing</a:t>
            </a:r>
            <a:r>
              <a:rPr lang="en-US" sz="3200" b="1" dirty="0">
                <a:solidFill>
                  <a:srgbClr val="FF0000"/>
                </a:solidFill>
                <a:latin typeface="Times New Roman"/>
              </a:rPr>
              <a:t>: </a:t>
            </a:r>
            <a:r>
              <a:rPr lang="en-US" sz="3200" dirty="0">
                <a:solidFill>
                  <a:srgbClr val="000000"/>
                </a:solidFill>
                <a:latin typeface="Times New Roman"/>
              </a:rPr>
              <a:t>Production planning and defect analysis.</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TextShape 1"/>
          <p:cNvSpPr txBox="1"/>
          <p:nvPr/>
        </p:nvSpPr>
        <p:spPr>
          <a:xfrm>
            <a:off x="0" y="0"/>
            <a:ext cx="0" cy="0"/>
          </a:xfrm>
          <a:prstGeom prst="rect">
            <a:avLst/>
          </a:prstGeom>
        </p:spPr>
        <p:txBody>
          <a:bodyPr lIns="90000" tIns="45000" rIns="90000" bIns="45000"/>
          <a:lstStyle/>
          <a:p>
            <a:pPr>
              <a:lnSpc>
                <a:spcPct val="100000"/>
              </a:lnSpc>
            </a:pPr>
            <a:fld id="{E1112151-5171-4141-91B1-F1C1117101A1}" type="slidenum">
              <a:rPr lang="en-IN">
                <a:solidFill>
                  <a:srgbClr val="000000"/>
                </a:solidFill>
                <a:latin typeface="Calibri"/>
              </a:rPr>
              <a:pPr>
                <a:lnSpc>
                  <a:spcPct val="100000"/>
                </a:lnSpc>
              </a:pPr>
              <a:t>47</a:t>
            </a:fld>
            <a:endParaRPr/>
          </a:p>
        </p:txBody>
      </p:sp>
      <p:sp>
        <p:nvSpPr>
          <p:cNvPr id="606" name="TextShape 2"/>
          <p:cNvSpPr txBox="1"/>
          <p:nvPr/>
        </p:nvSpPr>
        <p:spPr>
          <a:xfrm>
            <a:off x="685800" y="228600"/>
            <a:ext cx="7772040" cy="914040"/>
          </a:xfrm>
          <a:prstGeom prst="rect">
            <a:avLst/>
          </a:prstGeom>
        </p:spPr>
        <p:txBody>
          <a:bodyPr anchor="ctr"/>
          <a:lstStyle/>
          <a:p>
            <a:pPr algn="ctr">
              <a:lnSpc>
                <a:spcPct val="100000"/>
              </a:lnSpc>
            </a:pPr>
            <a:r>
              <a:rPr lang="en-US" sz="4500" b="1">
                <a:solidFill>
                  <a:srgbClr val="FF0000"/>
                </a:solidFill>
                <a:latin typeface="Times New Roman"/>
              </a:rPr>
              <a:t>OLAP Key Features</a:t>
            </a:r>
            <a:endParaRPr/>
          </a:p>
        </p:txBody>
      </p:sp>
      <p:sp>
        <p:nvSpPr>
          <p:cNvPr id="607" name="TextShape 3"/>
          <p:cNvSpPr txBox="1"/>
          <p:nvPr/>
        </p:nvSpPr>
        <p:spPr>
          <a:xfrm>
            <a:off x="304920" y="1523880"/>
            <a:ext cx="8637120" cy="4343040"/>
          </a:xfrm>
          <a:prstGeom prst="rect">
            <a:avLst/>
          </a:prstGeom>
        </p:spPr>
        <p:txBody>
          <a:bodyPr/>
          <a:lstStyle/>
          <a:p>
            <a:pPr>
              <a:lnSpc>
                <a:spcPct val="100000"/>
              </a:lnSpc>
              <a:buFont typeface="Arial"/>
              <a:buChar char="•"/>
            </a:pPr>
            <a:r>
              <a:rPr lang="en-US" sz="3600">
                <a:solidFill>
                  <a:srgbClr val="000000"/>
                </a:solidFill>
                <a:latin typeface="Times New Roman"/>
              </a:rPr>
              <a:t> Multi-dimensional views of data.</a:t>
            </a:r>
            <a:endParaRPr/>
          </a:p>
          <a:p>
            <a:pPr>
              <a:lnSpc>
                <a:spcPct val="100000"/>
              </a:lnSpc>
            </a:pPr>
            <a:endParaRPr/>
          </a:p>
          <a:p>
            <a:pPr>
              <a:lnSpc>
                <a:spcPct val="100000"/>
              </a:lnSpc>
              <a:buFont typeface="Arial"/>
              <a:buChar char="•"/>
            </a:pPr>
            <a:r>
              <a:rPr lang="en-US" sz="3600">
                <a:solidFill>
                  <a:srgbClr val="000000"/>
                </a:solidFill>
                <a:latin typeface="Times New Roman"/>
              </a:rPr>
              <a:t> Support for complex calculations.</a:t>
            </a:r>
            <a:endParaRPr/>
          </a:p>
          <a:p>
            <a:pPr>
              <a:lnSpc>
                <a:spcPct val="100000"/>
              </a:lnSpc>
            </a:pPr>
            <a:r>
              <a:rPr lang="en-US" sz="3600">
                <a:solidFill>
                  <a:srgbClr val="000000"/>
                </a:solidFill>
                <a:latin typeface="Times New Roman"/>
              </a:rPr>
              <a:t> </a:t>
            </a:r>
            <a:endParaRPr/>
          </a:p>
          <a:p>
            <a:pPr>
              <a:lnSpc>
                <a:spcPct val="100000"/>
              </a:lnSpc>
              <a:buFont typeface="Arial"/>
              <a:buChar char="•"/>
            </a:pPr>
            <a:r>
              <a:rPr lang="en-US" sz="3600">
                <a:solidFill>
                  <a:srgbClr val="000000"/>
                </a:solidFill>
                <a:latin typeface="Times New Roman"/>
              </a:rPr>
              <a:t> Time Intelligence.</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0" y="0"/>
            <a:ext cx="0" cy="0"/>
          </a:xfrm>
          <a:prstGeom prst="rect">
            <a:avLst/>
          </a:prstGeom>
        </p:spPr>
        <p:txBody>
          <a:bodyPr lIns="90000" tIns="45000" rIns="90000" bIns="45000"/>
          <a:lstStyle/>
          <a:p>
            <a:pPr>
              <a:lnSpc>
                <a:spcPct val="100000"/>
              </a:lnSpc>
            </a:pPr>
            <a:fld id="{21A181C1-B171-4181-B131-E1818171E1A1}" type="slidenum">
              <a:rPr lang="en-IN">
                <a:solidFill>
                  <a:srgbClr val="000000"/>
                </a:solidFill>
                <a:latin typeface="Calibri"/>
              </a:rPr>
              <a:pPr>
                <a:lnSpc>
                  <a:spcPct val="100000"/>
                </a:lnSpc>
              </a:pPr>
              <a:t>48</a:t>
            </a:fld>
            <a:endParaRPr/>
          </a:p>
        </p:txBody>
      </p:sp>
      <p:sp>
        <p:nvSpPr>
          <p:cNvPr id="609" name="TextShape 2"/>
          <p:cNvSpPr txBox="1"/>
          <p:nvPr/>
        </p:nvSpPr>
        <p:spPr>
          <a:xfrm>
            <a:off x="990720" y="228600"/>
            <a:ext cx="7772040" cy="304560"/>
          </a:xfrm>
          <a:prstGeom prst="rect">
            <a:avLst/>
          </a:prstGeom>
        </p:spPr>
        <p:txBody>
          <a:bodyPr anchor="ctr"/>
          <a:lstStyle/>
          <a:p>
            <a:pPr algn="ctr">
              <a:lnSpc>
                <a:spcPct val="100000"/>
              </a:lnSpc>
            </a:pPr>
            <a:r>
              <a:rPr lang="en-US" sz="3200" b="1">
                <a:solidFill>
                  <a:srgbClr val="FF0000"/>
                </a:solidFill>
                <a:latin typeface="Times New Roman"/>
              </a:rPr>
              <a:t>Representation of Multi-Dimensional Data</a:t>
            </a:r>
            <a:endParaRPr/>
          </a:p>
        </p:txBody>
      </p:sp>
      <p:sp>
        <p:nvSpPr>
          <p:cNvPr id="610" name="TextShape 3"/>
          <p:cNvSpPr txBox="1"/>
          <p:nvPr/>
        </p:nvSpPr>
        <p:spPr>
          <a:xfrm>
            <a:off x="304920" y="609480"/>
            <a:ext cx="8637120" cy="5714640"/>
          </a:xfrm>
          <a:prstGeom prst="rect">
            <a:avLst/>
          </a:prstGeom>
        </p:spPr>
        <p:txBody>
          <a:bodyPr/>
          <a:lstStyle/>
          <a:p>
            <a:pPr>
              <a:lnSpc>
                <a:spcPct val="100000"/>
              </a:lnSpc>
              <a:buFont typeface="Arial"/>
              <a:buChar char="•"/>
            </a:pPr>
            <a:r>
              <a:rPr lang="en-US" sz="2400">
                <a:solidFill>
                  <a:srgbClr val="000000"/>
                </a:solidFill>
                <a:latin typeface="Times New Roman"/>
              </a:rPr>
              <a:t>OLAP database servers use multi-dimensional structures to store data and relationships between data. </a:t>
            </a:r>
            <a:endParaRPr/>
          </a:p>
          <a:p>
            <a:pPr>
              <a:lnSpc>
                <a:spcPct val="100000"/>
              </a:lnSpc>
              <a:buFont typeface="Arial"/>
              <a:buChar char="•"/>
            </a:pPr>
            <a:r>
              <a:rPr lang="en-US" sz="2400">
                <a:solidFill>
                  <a:srgbClr val="000000"/>
                </a:solidFill>
                <a:latin typeface="Times New Roman"/>
              </a:rPr>
              <a:t> Multi-dimensional structures are best-visualized as cubes of data, and cubes within cubes of data. Each side of a cube is a dimension.</a:t>
            </a:r>
            <a:endParaRPr/>
          </a:p>
        </p:txBody>
      </p:sp>
      <p:pic>
        <p:nvPicPr>
          <p:cNvPr id="611" name="Picture 5"/>
          <p:cNvPicPr/>
          <p:nvPr/>
        </p:nvPicPr>
        <p:blipFill>
          <a:blip r:embed="rId2"/>
          <a:stretch>
            <a:fillRect/>
          </a:stretch>
        </p:blipFill>
        <p:spPr>
          <a:xfrm>
            <a:off x="533520" y="2362200"/>
            <a:ext cx="8229240" cy="3962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TextShape 1"/>
          <p:cNvSpPr txBox="1"/>
          <p:nvPr/>
        </p:nvSpPr>
        <p:spPr>
          <a:xfrm>
            <a:off x="0" y="0"/>
            <a:ext cx="0" cy="0"/>
          </a:xfrm>
          <a:prstGeom prst="rect">
            <a:avLst/>
          </a:prstGeom>
        </p:spPr>
        <p:txBody>
          <a:bodyPr lIns="90000" tIns="45000" rIns="90000" bIns="45000"/>
          <a:lstStyle/>
          <a:p>
            <a:pPr>
              <a:lnSpc>
                <a:spcPct val="100000"/>
              </a:lnSpc>
            </a:pPr>
            <a:fld id="{B1E141A1-31B1-41C1-A131-B171E1A18161}" type="slidenum">
              <a:rPr lang="en-IN">
                <a:solidFill>
                  <a:srgbClr val="000000"/>
                </a:solidFill>
                <a:latin typeface="Calibri"/>
              </a:rPr>
              <a:pPr>
                <a:lnSpc>
                  <a:spcPct val="100000"/>
                </a:lnSpc>
              </a:pPr>
              <a:t>49</a:t>
            </a:fld>
            <a:endParaRPr/>
          </a:p>
        </p:txBody>
      </p:sp>
      <p:sp>
        <p:nvSpPr>
          <p:cNvPr id="613" name="TextShape 2"/>
          <p:cNvSpPr txBox="1"/>
          <p:nvPr/>
        </p:nvSpPr>
        <p:spPr>
          <a:xfrm>
            <a:off x="914400" y="228600"/>
            <a:ext cx="7772040" cy="761760"/>
          </a:xfrm>
          <a:prstGeom prst="rect">
            <a:avLst/>
          </a:prstGeom>
        </p:spPr>
        <p:txBody>
          <a:bodyPr anchor="ctr"/>
          <a:lstStyle/>
          <a:p>
            <a:pPr algn="ctr">
              <a:lnSpc>
                <a:spcPct val="100000"/>
              </a:lnSpc>
            </a:pPr>
            <a:r>
              <a:rPr lang="en-US" sz="3200" b="1" dirty="0">
                <a:solidFill>
                  <a:srgbClr val="FF0000"/>
                </a:solidFill>
                <a:latin typeface="Times New Roman"/>
              </a:rPr>
              <a:t>Representation of Multi-Dimensional Data</a:t>
            </a:r>
            <a:endParaRPr dirty="0"/>
          </a:p>
        </p:txBody>
      </p:sp>
      <p:sp>
        <p:nvSpPr>
          <p:cNvPr id="614" name="TextShape 3"/>
          <p:cNvSpPr txBox="1"/>
          <p:nvPr/>
        </p:nvSpPr>
        <p:spPr>
          <a:xfrm>
            <a:off x="304920" y="1219320"/>
            <a:ext cx="8637120" cy="5257440"/>
          </a:xfrm>
          <a:prstGeom prst="rect">
            <a:avLst/>
          </a:prstGeom>
        </p:spPr>
        <p:txBody>
          <a:bodyPr/>
          <a:lstStyle/>
          <a:p>
            <a:pPr>
              <a:lnSpc>
                <a:spcPct val="100000"/>
              </a:lnSpc>
              <a:buFont typeface="Arial"/>
              <a:buChar char="•"/>
            </a:pPr>
            <a:r>
              <a:rPr lang="en-US" sz="2500">
                <a:solidFill>
                  <a:srgbClr val="000000"/>
                </a:solidFill>
                <a:latin typeface="Times New Roman"/>
              </a:rPr>
              <a:t>Multi-dimensional databases are a compact and easy-to-understand way of visualizing and manipulating data elements that have many inter-relationships. </a:t>
            </a:r>
            <a:endParaRPr/>
          </a:p>
          <a:p>
            <a:pPr>
              <a:lnSpc>
                <a:spcPct val="100000"/>
              </a:lnSpc>
            </a:pPr>
            <a:endParaRPr/>
          </a:p>
          <a:p>
            <a:pPr>
              <a:lnSpc>
                <a:spcPct val="100000"/>
              </a:lnSpc>
              <a:buFont typeface="Arial"/>
              <a:buChar char="•"/>
            </a:pPr>
            <a:r>
              <a:rPr lang="en-US" sz="2500">
                <a:solidFill>
                  <a:srgbClr val="000000"/>
                </a:solidFill>
                <a:latin typeface="Times New Roman"/>
              </a:rPr>
              <a:t>The cube can be expanded to include another dimension, for example, the number of sales staff in each city.</a:t>
            </a:r>
            <a:endParaRPr/>
          </a:p>
          <a:p>
            <a:pPr>
              <a:lnSpc>
                <a:spcPct val="100000"/>
              </a:lnSpc>
            </a:pPr>
            <a:endParaRPr/>
          </a:p>
          <a:p>
            <a:pPr>
              <a:lnSpc>
                <a:spcPct val="100000"/>
              </a:lnSpc>
              <a:buFont typeface="Arial"/>
              <a:buChar char="•"/>
            </a:pPr>
            <a:r>
              <a:rPr lang="en-US" sz="2500">
                <a:solidFill>
                  <a:srgbClr val="000000"/>
                </a:solidFill>
                <a:latin typeface="Times New Roman"/>
              </a:rPr>
              <a:t>The response time of a multi-dimensional query depends on how many cells have to be added on-the-fly. </a:t>
            </a:r>
            <a:endParaRPr/>
          </a:p>
          <a:p>
            <a:pPr>
              <a:lnSpc>
                <a:spcPct val="100000"/>
              </a:lnSpc>
            </a:pPr>
            <a:endParaRPr/>
          </a:p>
          <a:p>
            <a:pPr>
              <a:lnSpc>
                <a:spcPct val="100000"/>
              </a:lnSpc>
              <a:buFont typeface="Arial"/>
              <a:buChar char="•"/>
            </a:pPr>
            <a:r>
              <a:rPr lang="en-US" sz="2500">
                <a:solidFill>
                  <a:srgbClr val="000000"/>
                </a:solidFill>
                <a:latin typeface="Times New Roman"/>
              </a:rPr>
              <a:t>As the number of dimensions increases, the number of cube’s cells increases exponentially.</a:t>
            </a:r>
            <a:endParaRPr/>
          </a:p>
          <a:p>
            <a:pPr>
              <a:lnSpc>
                <a:spcPct val="100000"/>
              </a:lnSpc>
            </a:pP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1295280" y="304920"/>
            <a:ext cx="7009920" cy="38052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What is Data Warehouse?</a:t>
            </a:r>
            <a:endParaRPr/>
          </a:p>
        </p:txBody>
      </p:sp>
      <p:sp>
        <p:nvSpPr>
          <p:cNvPr id="306" name="TextShape 2"/>
          <p:cNvSpPr txBox="1"/>
          <p:nvPr/>
        </p:nvSpPr>
        <p:spPr>
          <a:xfrm>
            <a:off x="304920" y="990720"/>
            <a:ext cx="8610120" cy="5562360"/>
          </a:xfrm>
          <a:prstGeom prst="rect">
            <a:avLst/>
          </a:prstGeom>
        </p:spPr>
        <p:txBody>
          <a:bodyPr lIns="92160" tIns="46080" rIns="92160" bIns="46080"/>
          <a:lstStyle/>
          <a:p>
            <a:pPr>
              <a:lnSpc>
                <a:spcPct val="140000"/>
              </a:lnSpc>
              <a:buFont typeface="Arial"/>
              <a:buChar char="•"/>
            </a:pPr>
            <a:r>
              <a:rPr lang="en-US" sz="2500">
                <a:solidFill>
                  <a:srgbClr val="000000"/>
                </a:solidFill>
                <a:latin typeface="Times New Roman"/>
              </a:rPr>
              <a:t>“A data warehouse is a </a:t>
            </a:r>
            <a:r>
              <a:rPr lang="en-US" sz="2500" u="sng">
                <a:solidFill>
                  <a:srgbClr val="000000"/>
                </a:solidFill>
                <a:latin typeface="Times New Roman"/>
              </a:rPr>
              <a:t>subject-oriented</a:t>
            </a:r>
            <a:r>
              <a:rPr lang="en-US" sz="2500">
                <a:solidFill>
                  <a:srgbClr val="000000"/>
                </a:solidFill>
                <a:latin typeface="Times New Roman"/>
              </a:rPr>
              <a:t>,</a:t>
            </a:r>
            <a:r>
              <a:rPr lang="en-US" sz="2500" u="sng">
                <a:solidFill>
                  <a:srgbClr val="000000"/>
                </a:solidFill>
                <a:latin typeface="Times New Roman"/>
              </a:rPr>
              <a:t> integrated</a:t>
            </a:r>
            <a:r>
              <a:rPr lang="en-US" sz="2500">
                <a:solidFill>
                  <a:srgbClr val="000000"/>
                </a:solidFill>
                <a:latin typeface="Times New Roman"/>
              </a:rPr>
              <a:t>, </a:t>
            </a:r>
            <a:r>
              <a:rPr lang="en-US" sz="2500" u="sng">
                <a:solidFill>
                  <a:srgbClr val="000000"/>
                </a:solidFill>
                <a:latin typeface="Times New Roman"/>
              </a:rPr>
              <a:t>time-variant</a:t>
            </a:r>
            <a:r>
              <a:rPr lang="en-US" sz="2500">
                <a:solidFill>
                  <a:srgbClr val="000000"/>
                </a:solidFill>
                <a:latin typeface="Times New Roman"/>
              </a:rPr>
              <a:t>, and </a:t>
            </a:r>
            <a:r>
              <a:rPr lang="en-US" sz="2500" u="sng">
                <a:solidFill>
                  <a:srgbClr val="000000"/>
                </a:solidFill>
                <a:latin typeface="Times New Roman"/>
              </a:rPr>
              <a:t>nonvolatile</a:t>
            </a:r>
            <a:r>
              <a:rPr lang="en-US" sz="2500">
                <a:solidFill>
                  <a:srgbClr val="000000"/>
                </a:solidFill>
                <a:latin typeface="Times New Roman"/>
              </a:rPr>
              <a:t> collection of data in support of management’s decision-making process.”—W. H. Inmon (father of data warehousing).</a:t>
            </a:r>
            <a:endParaRPr/>
          </a:p>
          <a:p>
            <a:pPr>
              <a:lnSpc>
                <a:spcPct val="140000"/>
              </a:lnSpc>
              <a:buFont typeface="Arial"/>
              <a:buChar char="•"/>
            </a:pPr>
            <a:r>
              <a:rPr lang="en-US" sz="2500">
                <a:solidFill>
                  <a:srgbClr val="000000"/>
                </a:solidFill>
                <a:latin typeface="Times New Roman"/>
              </a:rPr>
              <a:t>A data warehouse is simply a single, complete, and consistent store of data obtained from a variety of sources and made available to end users in a way they can understand and use it in a business context</a:t>
            </a:r>
            <a:endParaRPr/>
          </a:p>
          <a:p>
            <a:pPr>
              <a:lnSpc>
                <a:spcPct val="140000"/>
              </a:lnSpc>
              <a:buFont typeface="Arial"/>
              <a:buChar char="•"/>
            </a:pPr>
            <a:r>
              <a:rPr lang="en-US" sz="2500" b="1">
                <a:solidFill>
                  <a:srgbClr val="FF0000"/>
                </a:solidFill>
                <a:latin typeface="Times New Roman"/>
              </a:rPr>
              <a:t>Data warehousing:</a:t>
            </a:r>
            <a:endParaRPr/>
          </a:p>
          <a:p>
            <a:pPr lvl="1">
              <a:lnSpc>
                <a:spcPct val="140000"/>
              </a:lnSpc>
              <a:buFont typeface="Arial"/>
              <a:buChar char="–"/>
            </a:pPr>
            <a:r>
              <a:rPr lang="en-US" sz="2500">
                <a:solidFill>
                  <a:srgbClr val="000000"/>
                </a:solidFill>
                <a:latin typeface="Times New Roman"/>
              </a:rPr>
              <a:t>The process of constructing and using data warehouses.</a:t>
            </a:r>
            <a:endParaRPr/>
          </a:p>
        </p:txBody>
      </p:sp>
      <p:sp>
        <p:nvSpPr>
          <p:cNvPr id="307" name="TextShape 3"/>
          <p:cNvSpPr txBox="1"/>
          <p:nvPr/>
        </p:nvSpPr>
        <p:spPr>
          <a:xfrm>
            <a:off x="0" y="0"/>
            <a:ext cx="0" cy="0"/>
          </a:xfrm>
          <a:prstGeom prst="rect">
            <a:avLst/>
          </a:prstGeom>
        </p:spPr>
        <p:txBody>
          <a:bodyPr lIns="90000" tIns="45000" rIns="90000" bIns="45000"/>
          <a:lstStyle/>
          <a:p>
            <a:pPr>
              <a:lnSpc>
                <a:spcPct val="100000"/>
              </a:lnSpc>
            </a:pPr>
            <a:fld id="{618101B1-1111-4111-91A1-61E1B1019171}" type="slidenum">
              <a:rPr lang="en-IN">
                <a:solidFill>
                  <a:srgbClr val="000000"/>
                </a:solidFill>
                <a:latin typeface="Calibri"/>
              </a:rPr>
              <a:pPr>
                <a:lnSpc>
                  <a:spcPct val="100000"/>
                </a:lnSpc>
              </a:pPr>
              <a:t>5</a:t>
            </a:fld>
            <a:endParaRPr/>
          </a:p>
        </p:txBody>
      </p:sp>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Shape 1"/>
          <p:cNvSpPr txBox="1"/>
          <p:nvPr/>
        </p:nvSpPr>
        <p:spPr>
          <a:xfrm>
            <a:off x="304920" y="304920"/>
            <a:ext cx="8610120" cy="761760"/>
          </a:xfrm>
          <a:prstGeom prst="rect">
            <a:avLst/>
          </a:prstGeom>
        </p:spPr>
        <p:txBody>
          <a:bodyPr anchor="ctr"/>
          <a:lstStyle/>
          <a:p>
            <a:pPr algn="ctr">
              <a:lnSpc>
                <a:spcPct val="100000"/>
              </a:lnSpc>
            </a:pPr>
            <a:r>
              <a:rPr lang="en-US" sz="3400" b="1" dirty="0">
                <a:solidFill>
                  <a:srgbClr val="FF0000"/>
                </a:solidFill>
                <a:latin typeface="Times New Roman"/>
              </a:rPr>
              <a:t>From Tables and Spreadsheets to Data Cubes</a:t>
            </a:r>
            <a:endParaRPr dirty="0"/>
          </a:p>
        </p:txBody>
      </p:sp>
      <p:sp>
        <p:nvSpPr>
          <p:cNvPr id="617" name="TextShape 2"/>
          <p:cNvSpPr txBox="1"/>
          <p:nvPr/>
        </p:nvSpPr>
        <p:spPr>
          <a:xfrm>
            <a:off x="228600" y="1066680"/>
            <a:ext cx="8686440" cy="5562360"/>
          </a:xfrm>
          <a:prstGeom prst="rect">
            <a:avLst/>
          </a:prstGeom>
        </p:spPr>
        <p:txBody>
          <a:bodyPr/>
          <a:lstStyle/>
          <a:p>
            <a:pPr>
              <a:lnSpc>
                <a:spcPct val="120000"/>
              </a:lnSpc>
              <a:buFont typeface="Arial"/>
              <a:buChar char="•"/>
            </a:pPr>
            <a:r>
              <a:rPr lang="en-US" sz="2400">
                <a:solidFill>
                  <a:srgbClr val="000000"/>
                </a:solidFill>
                <a:latin typeface="Times New Roman"/>
              </a:rPr>
              <a:t>A data warehouse is based on a </a:t>
            </a:r>
            <a:r>
              <a:rPr lang="en-US" sz="2400">
                <a:solidFill>
                  <a:srgbClr val="0000FF"/>
                </a:solidFill>
                <a:latin typeface="Times New Roman"/>
              </a:rPr>
              <a:t>multidimensional data model</a:t>
            </a:r>
            <a:r>
              <a:rPr lang="en-US" sz="2400">
                <a:solidFill>
                  <a:srgbClr val="000000"/>
                </a:solidFill>
                <a:latin typeface="Times New Roman"/>
              </a:rPr>
              <a:t> which views data in the form of a data cube</a:t>
            </a:r>
            <a:endParaRPr/>
          </a:p>
          <a:p>
            <a:pPr>
              <a:lnSpc>
                <a:spcPct val="120000"/>
              </a:lnSpc>
              <a:buFont typeface="Arial"/>
              <a:buChar char="•"/>
            </a:pPr>
            <a:r>
              <a:rPr lang="en-US" sz="2400">
                <a:solidFill>
                  <a:srgbClr val="000000"/>
                </a:solidFill>
                <a:latin typeface="Times New Roman"/>
              </a:rPr>
              <a:t>A data cube, such as </a:t>
            </a:r>
            <a:r>
              <a:rPr lang="en-US" sz="2400">
                <a:solidFill>
                  <a:srgbClr val="800080"/>
                </a:solidFill>
                <a:latin typeface="Times New Roman"/>
              </a:rPr>
              <a:t>sales</a:t>
            </a:r>
            <a:r>
              <a:rPr lang="en-US" sz="2400">
                <a:solidFill>
                  <a:srgbClr val="000000"/>
                </a:solidFill>
                <a:latin typeface="Times New Roman"/>
              </a:rPr>
              <a:t>, allows data to be modeled and viewed in multiple dimensions</a:t>
            </a:r>
            <a:endParaRPr/>
          </a:p>
          <a:p>
            <a:pPr lvl="1">
              <a:lnSpc>
                <a:spcPct val="120000"/>
              </a:lnSpc>
              <a:buFont typeface="Arial"/>
              <a:buChar char="–"/>
            </a:pPr>
            <a:r>
              <a:rPr lang="en-US" sz="2400">
                <a:solidFill>
                  <a:srgbClr val="000000"/>
                </a:solidFill>
                <a:latin typeface="Times New Roman"/>
              </a:rPr>
              <a:t>Dimension tables, such as </a:t>
            </a:r>
            <a:r>
              <a:rPr lang="en-US" sz="2400">
                <a:solidFill>
                  <a:srgbClr val="800080"/>
                </a:solidFill>
                <a:latin typeface="Times New Roman"/>
              </a:rPr>
              <a:t>item (item_name, brand, type), </a:t>
            </a:r>
            <a:r>
              <a:rPr lang="en-US" sz="2400">
                <a:solidFill>
                  <a:srgbClr val="000000"/>
                </a:solidFill>
                <a:latin typeface="Times New Roman"/>
              </a:rPr>
              <a:t>or</a:t>
            </a:r>
            <a:r>
              <a:rPr lang="en-US" sz="2400">
                <a:solidFill>
                  <a:srgbClr val="800080"/>
                </a:solidFill>
                <a:latin typeface="Times New Roman"/>
              </a:rPr>
              <a:t> time(day, week, month, quarter, year) </a:t>
            </a:r>
            <a:endParaRPr/>
          </a:p>
          <a:p>
            <a:pPr lvl="1">
              <a:lnSpc>
                <a:spcPct val="120000"/>
              </a:lnSpc>
              <a:buFont typeface="Arial"/>
              <a:buChar char="–"/>
            </a:pPr>
            <a:r>
              <a:rPr lang="en-US" sz="2400">
                <a:solidFill>
                  <a:srgbClr val="000000"/>
                </a:solidFill>
                <a:latin typeface="Times New Roman"/>
              </a:rPr>
              <a:t>Fact table contains measures (such as </a:t>
            </a:r>
            <a:r>
              <a:rPr lang="en-US" sz="2400">
                <a:solidFill>
                  <a:srgbClr val="800080"/>
                </a:solidFill>
                <a:latin typeface="Times New Roman"/>
              </a:rPr>
              <a:t>dollars_sold</a:t>
            </a:r>
            <a:r>
              <a:rPr lang="en-US" sz="2400">
                <a:solidFill>
                  <a:srgbClr val="000000"/>
                </a:solidFill>
                <a:latin typeface="Times New Roman"/>
              </a:rPr>
              <a:t>) and keys to each of the related dimension tables</a:t>
            </a:r>
            <a:endParaRPr/>
          </a:p>
          <a:p>
            <a:pPr>
              <a:lnSpc>
                <a:spcPct val="120000"/>
              </a:lnSpc>
              <a:buFont typeface="Arial"/>
              <a:buChar char="•"/>
            </a:pPr>
            <a:r>
              <a:rPr lang="en-US" sz="2400">
                <a:solidFill>
                  <a:srgbClr val="000000"/>
                </a:solidFill>
                <a:latin typeface="Times New Roman"/>
              </a:rPr>
              <a:t>An n-D base cube is called a </a:t>
            </a:r>
            <a:r>
              <a:rPr lang="en-US" sz="2400">
                <a:solidFill>
                  <a:srgbClr val="0000FF"/>
                </a:solidFill>
                <a:latin typeface="Times New Roman"/>
              </a:rPr>
              <a:t>base cuboid</a:t>
            </a:r>
            <a:r>
              <a:rPr lang="en-US" sz="2400">
                <a:solidFill>
                  <a:srgbClr val="000000"/>
                </a:solidFill>
                <a:latin typeface="Times New Roman"/>
              </a:rPr>
              <a:t>. The top most 0-D cuboid, which holds the highest-level of summarization, is called the </a:t>
            </a:r>
            <a:r>
              <a:rPr lang="en-US" sz="2400">
                <a:solidFill>
                  <a:srgbClr val="0000FF"/>
                </a:solidFill>
                <a:latin typeface="Times New Roman"/>
              </a:rPr>
              <a:t>apex cuboid</a:t>
            </a:r>
            <a:r>
              <a:rPr lang="en-US" sz="2400">
                <a:solidFill>
                  <a:srgbClr val="000000"/>
                </a:solidFill>
                <a:latin typeface="Times New Roman"/>
              </a:rPr>
              <a:t>.  The lattice of cuboids forms a </a:t>
            </a:r>
            <a:r>
              <a:rPr lang="en-US" sz="2400">
                <a:solidFill>
                  <a:srgbClr val="0000FF"/>
                </a:solidFill>
                <a:latin typeface="Times New Roman"/>
              </a:rPr>
              <a:t>data cube.</a:t>
            </a:r>
            <a:endParaRPr/>
          </a:p>
        </p:txBody>
      </p:sp>
      <p:sp>
        <p:nvSpPr>
          <p:cNvPr id="618" name="TextShape 3"/>
          <p:cNvSpPr txBox="1"/>
          <p:nvPr/>
        </p:nvSpPr>
        <p:spPr>
          <a:xfrm>
            <a:off x="0" y="0"/>
            <a:ext cx="0" cy="0"/>
          </a:xfrm>
          <a:prstGeom prst="rect">
            <a:avLst/>
          </a:prstGeom>
        </p:spPr>
        <p:txBody>
          <a:bodyPr lIns="90000" tIns="45000" rIns="90000" bIns="45000"/>
          <a:lstStyle/>
          <a:p>
            <a:pPr>
              <a:lnSpc>
                <a:spcPct val="100000"/>
              </a:lnSpc>
            </a:pPr>
            <a:fld id="{B1216151-B101-4151-81F1-31C161F121E1}" type="slidenum">
              <a:rPr lang="en-IN">
                <a:solidFill>
                  <a:srgbClr val="000000"/>
                </a:solidFill>
                <a:latin typeface="Calibri"/>
              </a:rPr>
              <a:pPr>
                <a:lnSpc>
                  <a:spcPct val="100000"/>
                </a:lnSpc>
              </a:pPr>
              <a:t>50</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457200" y="274680"/>
            <a:ext cx="8229240" cy="1142640"/>
          </a:xfrm>
          <a:prstGeom prst="rect">
            <a:avLst/>
          </a:prstGeom>
        </p:spPr>
        <p:txBody>
          <a:bodyPr anchor="ctr"/>
          <a:lstStyle/>
          <a:p>
            <a:pPr algn="ctr">
              <a:lnSpc>
                <a:spcPct val="100000"/>
              </a:lnSpc>
            </a:pPr>
            <a:r>
              <a:rPr lang="en-US" sz="4400" b="1" dirty="0">
                <a:solidFill>
                  <a:srgbClr val="FF0000"/>
                </a:solidFill>
                <a:latin typeface="Times New Roman"/>
                <a:ea typeface="SimSun"/>
              </a:rPr>
              <a:t>Cuboids Corresponding to the Cube</a:t>
            </a:r>
            <a:endParaRPr/>
          </a:p>
        </p:txBody>
      </p:sp>
      <p:sp>
        <p:nvSpPr>
          <p:cNvPr id="687" name="CustomShape 2"/>
          <p:cNvSpPr/>
          <p:nvPr/>
        </p:nvSpPr>
        <p:spPr>
          <a:xfrm>
            <a:off x="3352680" y="2362320"/>
            <a:ext cx="151920" cy="228240"/>
          </a:xfrm>
          <a:prstGeom prst="rect">
            <a:avLst/>
          </a:prstGeom>
          <a:solidFill>
            <a:srgbClr val="4F81BD"/>
          </a:solidFill>
          <a:ln w="9360">
            <a:solidFill>
              <a:srgbClr val="000000"/>
            </a:solidFill>
            <a:round/>
          </a:ln>
        </p:spPr>
      </p:sp>
      <p:sp>
        <p:nvSpPr>
          <p:cNvPr id="688" name="CustomShape 3"/>
          <p:cNvSpPr/>
          <p:nvPr/>
        </p:nvSpPr>
        <p:spPr>
          <a:xfrm>
            <a:off x="2209680" y="3124080"/>
            <a:ext cx="151920" cy="228240"/>
          </a:xfrm>
          <a:prstGeom prst="rect">
            <a:avLst/>
          </a:prstGeom>
          <a:solidFill>
            <a:srgbClr val="4F81BD"/>
          </a:solidFill>
          <a:ln w="9360">
            <a:solidFill>
              <a:srgbClr val="000000"/>
            </a:solidFill>
            <a:round/>
          </a:ln>
        </p:spPr>
      </p:sp>
      <p:sp>
        <p:nvSpPr>
          <p:cNvPr id="689" name="CustomShape 4"/>
          <p:cNvSpPr/>
          <p:nvPr/>
        </p:nvSpPr>
        <p:spPr>
          <a:xfrm>
            <a:off x="3505320" y="3124080"/>
            <a:ext cx="151920" cy="228240"/>
          </a:xfrm>
          <a:prstGeom prst="rect">
            <a:avLst/>
          </a:prstGeom>
          <a:solidFill>
            <a:srgbClr val="4F81BD"/>
          </a:solidFill>
          <a:ln w="9360">
            <a:solidFill>
              <a:srgbClr val="000000"/>
            </a:solidFill>
            <a:round/>
          </a:ln>
        </p:spPr>
      </p:sp>
      <p:sp>
        <p:nvSpPr>
          <p:cNvPr id="690" name="CustomShape 5"/>
          <p:cNvSpPr/>
          <p:nvPr/>
        </p:nvSpPr>
        <p:spPr>
          <a:xfrm>
            <a:off x="4495680" y="3124080"/>
            <a:ext cx="151920" cy="228240"/>
          </a:xfrm>
          <a:prstGeom prst="rect">
            <a:avLst/>
          </a:prstGeom>
          <a:solidFill>
            <a:srgbClr val="4F81BD"/>
          </a:solidFill>
          <a:ln w="9360">
            <a:solidFill>
              <a:srgbClr val="000000"/>
            </a:solidFill>
            <a:round/>
          </a:ln>
        </p:spPr>
      </p:sp>
      <p:sp>
        <p:nvSpPr>
          <p:cNvPr id="691" name="CustomShape 6"/>
          <p:cNvSpPr/>
          <p:nvPr/>
        </p:nvSpPr>
        <p:spPr>
          <a:xfrm>
            <a:off x="1905120" y="3886200"/>
            <a:ext cx="151920" cy="228240"/>
          </a:xfrm>
          <a:prstGeom prst="rect">
            <a:avLst/>
          </a:prstGeom>
          <a:solidFill>
            <a:srgbClr val="4F81BD"/>
          </a:solidFill>
          <a:ln w="9360">
            <a:solidFill>
              <a:srgbClr val="000000"/>
            </a:solidFill>
            <a:round/>
          </a:ln>
        </p:spPr>
      </p:sp>
      <p:sp>
        <p:nvSpPr>
          <p:cNvPr id="692" name="CustomShape 7"/>
          <p:cNvSpPr/>
          <p:nvPr/>
        </p:nvSpPr>
        <p:spPr>
          <a:xfrm>
            <a:off x="5410080" y="3962520"/>
            <a:ext cx="151920" cy="228240"/>
          </a:xfrm>
          <a:prstGeom prst="rect">
            <a:avLst/>
          </a:prstGeom>
          <a:solidFill>
            <a:srgbClr val="4F81BD"/>
          </a:solidFill>
          <a:ln w="9360">
            <a:solidFill>
              <a:srgbClr val="000000"/>
            </a:solidFill>
            <a:round/>
          </a:ln>
        </p:spPr>
      </p:sp>
      <p:sp>
        <p:nvSpPr>
          <p:cNvPr id="693" name="CustomShape 8"/>
          <p:cNvSpPr/>
          <p:nvPr/>
        </p:nvSpPr>
        <p:spPr>
          <a:xfrm>
            <a:off x="3048120" y="3962520"/>
            <a:ext cx="151920" cy="228240"/>
          </a:xfrm>
          <a:prstGeom prst="rect">
            <a:avLst/>
          </a:prstGeom>
          <a:solidFill>
            <a:srgbClr val="4F81BD"/>
          </a:solidFill>
          <a:ln w="9360">
            <a:solidFill>
              <a:srgbClr val="000000"/>
            </a:solidFill>
            <a:round/>
          </a:ln>
        </p:spPr>
      </p:sp>
      <p:sp>
        <p:nvSpPr>
          <p:cNvPr id="694" name="CustomShape 9"/>
          <p:cNvSpPr/>
          <p:nvPr/>
        </p:nvSpPr>
        <p:spPr>
          <a:xfrm>
            <a:off x="3352680" y="4876920"/>
            <a:ext cx="151920" cy="228240"/>
          </a:xfrm>
          <a:prstGeom prst="rect">
            <a:avLst/>
          </a:prstGeom>
          <a:solidFill>
            <a:srgbClr val="4F81BD"/>
          </a:solidFill>
          <a:ln w="9360">
            <a:solidFill>
              <a:srgbClr val="000000"/>
            </a:solidFill>
            <a:round/>
          </a:ln>
        </p:spPr>
      </p:sp>
      <p:sp>
        <p:nvSpPr>
          <p:cNvPr id="695" name="CustomShape 10"/>
          <p:cNvSpPr/>
          <p:nvPr/>
        </p:nvSpPr>
        <p:spPr>
          <a:xfrm>
            <a:off x="3184920" y="1995480"/>
            <a:ext cx="449280" cy="395280"/>
          </a:xfrm>
          <a:prstGeom prst="rect">
            <a:avLst/>
          </a:prstGeom>
        </p:spPr>
        <p:txBody>
          <a:bodyPr wrap="none" lIns="90000" tIns="45000" rIns="90000" bIns="45000"/>
          <a:lstStyle/>
          <a:p>
            <a:pPr>
              <a:lnSpc>
                <a:spcPct val="100000"/>
              </a:lnSpc>
            </a:pPr>
            <a:r>
              <a:rPr lang="en-IN" sz="2000" b="1">
                <a:solidFill>
                  <a:srgbClr val="000000"/>
                </a:solidFill>
                <a:latin typeface="Times New Roman"/>
                <a:ea typeface="SimSun"/>
              </a:rPr>
              <a:t>all</a:t>
            </a:r>
            <a:endParaRPr/>
          </a:p>
        </p:txBody>
      </p:sp>
      <p:sp>
        <p:nvSpPr>
          <p:cNvPr id="696" name="Line 11"/>
          <p:cNvSpPr/>
          <p:nvPr/>
        </p:nvSpPr>
        <p:spPr>
          <a:xfrm flipH="1">
            <a:off x="2286000" y="2438280"/>
            <a:ext cx="1143000" cy="762120"/>
          </a:xfrm>
          <a:prstGeom prst="line">
            <a:avLst/>
          </a:prstGeom>
          <a:ln w="9360">
            <a:solidFill>
              <a:srgbClr val="000000"/>
            </a:solidFill>
            <a:round/>
          </a:ln>
        </p:spPr>
      </p:sp>
      <p:sp>
        <p:nvSpPr>
          <p:cNvPr id="697" name="Line 12"/>
          <p:cNvSpPr/>
          <p:nvPr/>
        </p:nvSpPr>
        <p:spPr>
          <a:xfrm>
            <a:off x="3429000" y="2438280"/>
            <a:ext cx="1143000" cy="762120"/>
          </a:xfrm>
          <a:prstGeom prst="line">
            <a:avLst/>
          </a:prstGeom>
          <a:ln w="9360">
            <a:solidFill>
              <a:srgbClr val="000000"/>
            </a:solidFill>
            <a:round/>
          </a:ln>
        </p:spPr>
      </p:sp>
      <p:sp>
        <p:nvSpPr>
          <p:cNvPr id="698" name="Line 13"/>
          <p:cNvSpPr/>
          <p:nvPr/>
        </p:nvSpPr>
        <p:spPr>
          <a:xfrm>
            <a:off x="3429000" y="2438280"/>
            <a:ext cx="152280" cy="762120"/>
          </a:xfrm>
          <a:prstGeom prst="line">
            <a:avLst/>
          </a:prstGeom>
          <a:ln w="9360">
            <a:solidFill>
              <a:srgbClr val="000000"/>
            </a:solidFill>
            <a:round/>
          </a:ln>
        </p:spPr>
      </p:sp>
      <p:sp>
        <p:nvSpPr>
          <p:cNvPr id="699" name="Line 14"/>
          <p:cNvSpPr/>
          <p:nvPr/>
        </p:nvSpPr>
        <p:spPr>
          <a:xfrm flipH="1">
            <a:off x="1981080" y="3200400"/>
            <a:ext cx="304920" cy="761760"/>
          </a:xfrm>
          <a:prstGeom prst="line">
            <a:avLst/>
          </a:prstGeom>
          <a:ln w="9360">
            <a:solidFill>
              <a:srgbClr val="000000"/>
            </a:solidFill>
            <a:round/>
          </a:ln>
        </p:spPr>
      </p:sp>
      <p:sp>
        <p:nvSpPr>
          <p:cNvPr id="700" name="Line 15"/>
          <p:cNvSpPr/>
          <p:nvPr/>
        </p:nvSpPr>
        <p:spPr>
          <a:xfrm flipH="1">
            <a:off x="1981080" y="3200400"/>
            <a:ext cx="1600200" cy="761760"/>
          </a:xfrm>
          <a:prstGeom prst="line">
            <a:avLst/>
          </a:prstGeom>
          <a:ln w="9360">
            <a:solidFill>
              <a:srgbClr val="000000"/>
            </a:solidFill>
            <a:round/>
          </a:ln>
        </p:spPr>
      </p:sp>
      <p:sp>
        <p:nvSpPr>
          <p:cNvPr id="701" name="Line 16"/>
          <p:cNvSpPr/>
          <p:nvPr/>
        </p:nvSpPr>
        <p:spPr>
          <a:xfrm>
            <a:off x="2286000" y="3200400"/>
            <a:ext cx="838080" cy="838080"/>
          </a:xfrm>
          <a:prstGeom prst="line">
            <a:avLst/>
          </a:prstGeom>
          <a:ln w="9360">
            <a:solidFill>
              <a:srgbClr val="000000"/>
            </a:solidFill>
            <a:round/>
          </a:ln>
        </p:spPr>
      </p:sp>
      <p:sp>
        <p:nvSpPr>
          <p:cNvPr id="702" name="Line 17"/>
          <p:cNvSpPr/>
          <p:nvPr/>
        </p:nvSpPr>
        <p:spPr>
          <a:xfrm flipH="1">
            <a:off x="3124080" y="3200400"/>
            <a:ext cx="1447920" cy="838080"/>
          </a:xfrm>
          <a:prstGeom prst="line">
            <a:avLst/>
          </a:prstGeom>
          <a:ln w="9360">
            <a:solidFill>
              <a:srgbClr val="000000"/>
            </a:solidFill>
            <a:round/>
          </a:ln>
        </p:spPr>
      </p:sp>
      <p:sp>
        <p:nvSpPr>
          <p:cNvPr id="703" name="Line 18"/>
          <p:cNvSpPr/>
          <p:nvPr/>
        </p:nvSpPr>
        <p:spPr>
          <a:xfrm>
            <a:off x="3581280" y="3200400"/>
            <a:ext cx="1905120" cy="838080"/>
          </a:xfrm>
          <a:prstGeom prst="line">
            <a:avLst/>
          </a:prstGeom>
          <a:ln w="9360">
            <a:solidFill>
              <a:srgbClr val="000000"/>
            </a:solidFill>
            <a:round/>
          </a:ln>
        </p:spPr>
      </p:sp>
      <p:sp>
        <p:nvSpPr>
          <p:cNvPr id="704" name="Line 19"/>
          <p:cNvSpPr/>
          <p:nvPr/>
        </p:nvSpPr>
        <p:spPr>
          <a:xfrm>
            <a:off x="4572000" y="3200400"/>
            <a:ext cx="914400" cy="838080"/>
          </a:xfrm>
          <a:prstGeom prst="line">
            <a:avLst/>
          </a:prstGeom>
          <a:ln w="9360">
            <a:solidFill>
              <a:srgbClr val="000000"/>
            </a:solidFill>
            <a:round/>
          </a:ln>
        </p:spPr>
      </p:sp>
      <p:sp>
        <p:nvSpPr>
          <p:cNvPr id="705" name="Line 20"/>
          <p:cNvSpPr/>
          <p:nvPr/>
        </p:nvSpPr>
        <p:spPr>
          <a:xfrm>
            <a:off x="1981080" y="3962160"/>
            <a:ext cx="1447920" cy="990720"/>
          </a:xfrm>
          <a:prstGeom prst="line">
            <a:avLst/>
          </a:prstGeom>
          <a:ln w="9360">
            <a:solidFill>
              <a:srgbClr val="000000"/>
            </a:solidFill>
            <a:round/>
          </a:ln>
        </p:spPr>
      </p:sp>
      <p:sp>
        <p:nvSpPr>
          <p:cNvPr id="706" name="Line 21"/>
          <p:cNvSpPr/>
          <p:nvPr/>
        </p:nvSpPr>
        <p:spPr>
          <a:xfrm>
            <a:off x="3124080" y="4038480"/>
            <a:ext cx="304920" cy="914400"/>
          </a:xfrm>
          <a:prstGeom prst="line">
            <a:avLst/>
          </a:prstGeom>
          <a:ln w="9360">
            <a:solidFill>
              <a:srgbClr val="000000"/>
            </a:solidFill>
            <a:round/>
          </a:ln>
        </p:spPr>
      </p:sp>
      <p:sp>
        <p:nvSpPr>
          <p:cNvPr id="707" name="Line 22"/>
          <p:cNvSpPr/>
          <p:nvPr/>
        </p:nvSpPr>
        <p:spPr>
          <a:xfrm flipH="1">
            <a:off x="3429000" y="4038480"/>
            <a:ext cx="2057400" cy="914400"/>
          </a:xfrm>
          <a:prstGeom prst="line">
            <a:avLst/>
          </a:prstGeom>
          <a:ln w="9360">
            <a:solidFill>
              <a:srgbClr val="000000"/>
            </a:solidFill>
            <a:round/>
          </a:ln>
        </p:spPr>
      </p:sp>
      <p:sp>
        <p:nvSpPr>
          <p:cNvPr id="708" name="CustomShape 23"/>
          <p:cNvSpPr/>
          <p:nvPr/>
        </p:nvSpPr>
        <p:spPr>
          <a:xfrm>
            <a:off x="1524600" y="2739960"/>
            <a:ext cx="88056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a:t>
            </a:r>
            <a:endParaRPr/>
          </a:p>
        </p:txBody>
      </p:sp>
      <p:sp>
        <p:nvSpPr>
          <p:cNvPr id="709" name="CustomShape 24"/>
          <p:cNvSpPr/>
          <p:nvPr/>
        </p:nvSpPr>
        <p:spPr>
          <a:xfrm>
            <a:off x="3033000" y="2757600"/>
            <a:ext cx="60480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date</a:t>
            </a:r>
            <a:endParaRPr/>
          </a:p>
        </p:txBody>
      </p:sp>
      <p:sp>
        <p:nvSpPr>
          <p:cNvPr id="710" name="CustomShape 25"/>
          <p:cNvSpPr/>
          <p:nvPr/>
        </p:nvSpPr>
        <p:spPr>
          <a:xfrm>
            <a:off x="4403160" y="2681280"/>
            <a:ext cx="95976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country</a:t>
            </a:r>
            <a:endParaRPr/>
          </a:p>
        </p:txBody>
      </p:sp>
      <p:sp>
        <p:nvSpPr>
          <p:cNvPr id="711" name="CustomShape 26"/>
          <p:cNvSpPr/>
          <p:nvPr/>
        </p:nvSpPr>
        <p:spPr>
          <a:xfrm>
            <a:off x="746280" y="3543480"/>
            <a:ext cx="132048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product,date</a:t>
            </a:r>
            <a:endParaRPr/>
          </a:p>
        </p:txBody>
      </p:sp>
      <p:sp>
        <p:nvSpPr>
          <p:cNvPr id="712" name="CustomShape 27"/>
          <p:cNvSpPr/>
          <p:nvPr/>
        </p:nvSpPr>
        <p:spPr>
          <a:xfrm>
            <a:off x="2727360" y="3543480"/>
            <a:ext cx="163800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product,country</a:t>
            </a:r>
            <a:endParaRPr/>
          </a:p>
        </p:txBody>
      </p:sp>
      <p:sp>
        <p:nvSpPr>
          <p:cNvPr id="713" name="CustomShape 28"/>
          <p:cNvSpPr/>
          <p:nvPr/>
        </p:nvSpPr>
        <p:spPr>
          <a:xfrm>
            <a:off x="5241960" y="3543480"/>
            <a:ext cx="137772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date, country</a:t>
            </a:r>
            <a:endParaRPr/>
          </a:p>
        </p:txBody>
      </p:sp>
      <p:sp>
        <p:nvSpPr>
          <p:cNvPr id="714" name="CustomShape 29"/>
          <p:cNvSpPr/>
          <p:nvPr/>
        </p:nvSpPr>
        <p:spPr>
          <a:xfrm>
            <a:off x="2497680" y="4991040"/>
            <a:ext cx="219276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 date, country</a:t>
            </a:r>
            <a:endParaRPr/>
          </a:p>
        </p:txBody>
      </p:sp>
      <p:sp>
        <p:nvSpPr>
          <p:cNvPr id="715" name="CustomShape 30"/>
          <p:cNvSpPr/>
          <p:nvPr/>
        </p:nvSpPr>
        <p:spPr>
          <a:xfrm>
            <a:off x="6549120" y="2286000"/>
            <a:ext cx="198864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0-D(apex) cuboid</a:t>
            </a:r>
            <a:endParaRPr/>
          </a:p>
        </p:txBody>
      </p:sp>
      <p:sp>
        <p:nvSpPr>
          <p:cNvPr id="716" name="CustomShape 31"/>
          <p:cNvSpPr/>
          <p:nvPr/>
        </p:nvSpPr>
        <p:spPr>
          <a:xfrm>
            <a:off x="6535440" y="2909880"/>
            <a:ext cx="143532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1-D cuboids</a:t>
            </a:r>
            <a:endParaRPr/>
          </a:p>
        </p:txBody>
      </p:sp>
      <p:sp>
        <p:nvSpPr>
          <p:cNvPr id="717" name="CustomShape 32"/>
          <p:cNvSpPr/>
          <p:nvPr/>
        </p:nvSpPr>
        <p:spPr>
          <a:xfrm>
            <a:off x="6535440" y="3900600"/>
            <a:ext cx="143532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2-D cuboids</a:t>
            </a:r>
            <a:endParaRPr/>
          </a:p>
        </p:txBody>
      </p:sp>
      <p:sp>
        <p:nvSpPr>
          <p:cNvPr id="718" name="CustomShape 33"/>
          <p:cNvSpPr/>
          <p:nvPr/>
        </p:nvSpPr>
        <p:spPr>
          <a:xfrm>
            <a:off x="6533640" y="4738680"/>
            <a:ext cx="195984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3-D(base) cuboid</a:t>
            </a:r>
            <a:endParaRPr/>
          </a:p>
        </p:txBody>
      </p:sp>
      <p:sp>
        <p:nvSpPr>
          <p:cNvPr id="719" name="TextShape 34"/>
          <p:cNvSpPr txBox="1"/>
          <p:nvPr/>
        </p:nvSpPr>
        <p:spPr>
          <a:xfrm>
            <a:off x="0" y="0"/>
            <a:ext cx="0" cy="0"/>
          </a:xfrm>
          <a:prstGeom prst="rect">
            <a:avLst/>
          </a:prstGeom>
        </p:spPr>
        <p:txBody>
          <a:bodyPr lIns="90000" tIns="45000" rIns="90000" bIns="45000"/>
          <a:lstStyle/>
          <a:p>
            <a:pPr>
              <a:lnSpc>
                <a:spcPct val="100000"/>
              </a:lnSpc>
            </a:pPr>
            <a:fld id="{71A16191-21A1-41A1-A171-D1811121E171}" type="slidenum">
              <a:rPr lang="en-IN">
                <a:solidFill>
                  <a:srgbClr val="000000"/>
                </a:solidFill>
                <a:latin typeface="Calibri"/>
              </a:rPr>
              <a:pPr>
                <a:lnSpc>
                  <a:spcPct val="100000"/>
                </a:lnSpc>
              </a:pPr>
              <a:t>51</a:t>
            </a:fld>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37" name="Rectangle 3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0" y="0"/>
            <a:ext cx="0" cy="0"/>
          </a:xfrm>
          <a:prstGeom prst="rect">
            <a:avLst/>
          </a:prstGeom>
        </p:spPr>
        <p:txBody>
          <a:bodyPr lIns="90000" tIns="45000" rIns="90000" bIns="45000"/>
          <a:lstStyle/>
          <a:p>
            <a:pPr>
              <a:lnSpc>
                <a:spcPct val="100000"/>
              </a:lnSpc>
            </a:pPr>
            <a:fld id="{C1C1C1B1-71C1-4141-A161-6131B171A1F1}" type="slidenum">
              <a:rPr lang="en-IN">
                <a:solidFill>
                  <a:srgbClr val="000000"/>
                </a:solidFill>
                <a:latin typeface="Calibri"/>
              </a:rPr>
              <a:pPr>
                <a:lnSpc>
                  <a:spcPct val="100000"/>
                </a:lnSpc>
              </a:pPr>
              <a:t>52</a:t>
            </a:fld>
            <a:endParaRPr/>
          </a:p>
        </p:txBody>
      </p:sp>
      <p:sp>
        <p:nvSpPr>
          <p:cNvPr id="721" name="TextShape 2"/>
          <p:cNvSpPr txBox="1"/>
          <p:nvPr/>
        </p:nvSpPr>
        <p:spPr>
          <a:xfrm>
            <a:off x="457200" y="274680"/>
            <a:ext cx="8229240" cy="791640"/>
          </a:xfrm>
          <a:prstGeom prst="rect">
            <a:avLst/>
          </a:prstGeom>
        </p:spPr>
        <p:txBody>
          <a:bodyPr anchor="ctr"/>
          <a:lstStyle/>
          <a:p>
            <a:pPr algn="ctr">
              <a:lnSpc>
                <a:spcPct val="100000"/>
              </a:lnSpc>
            </a:pPr>
            <a:r>
              <a:rPr lang="en-US" sz="5000" b="1">
                <a:solidFill>
                  <a:srgbClr val="FF0000"/>
                </a:solidFill>
                <a:latin typeface="Times New Roman"/>
              </a:rPr>
              <a:t>Lattice of Cuboids</a:t>
            </a:r>
            <a:endParaRPr/>
          </a:p>
        </p:txBody>
      </p:sp>
      <p:sp>
        <p:nvSpPr>
          <p:cNvPr id="722" name="CustomShape 3"/>
          <p:cNvSpPr/>
          <p:nvPr/>
        </p:nvSpPr>
        <p:spPr>
          <a:xfrm>
            <a:off x="3023640" y="1761840"/>
            <a:ext cx="225000" cy="243000"/>
          </a:xfrm>
          <a:prstGeom prst="rect">
            <a:avLst/>
          </a:prstGeom>
          <a:solidFill>
            <a:srgbClr val="FFFFFF"/>
          </a:solidFill>
          <a:ln w="9360">
            <a:solidFill>
              <a:srgbClr val="000000"/>
            </a:solidFill>
            <a:round/>
          </a:ln>
        </p:spPr>
      </p:sp>
      <p:sp>
        <p:nvSpPr>
          <p:cNvPr id="723" name="CustomShape 4"/>
          <p:cNvSpPr/>
          <p:nvPr/>
        </p:nvSpPr>
        <p:spPr>
          <a:xfrm>
            <a:off x="1370880" y="2654280"/>
            <a:ext cx="225000" cy="243000"/>
          </a:xfrm>
          <a:prstGeom prst="rect">
            <a:avLst/>
          </a:prstGeom>
          <a:solidFill>
            <a:srgbClr val="FFFFFF"/>
          </a:solidFill>
          <a:ln w="9360">
            <a:solidFill>
              <a:srgbClr val="000000"/>
            </a:solidFill>
            <a:round/>
          </a:ln>
        </p:spPr>
      </p:sp>
      <p:sp>
        <p:nvSpPr>
          <p:cNvPr id="724" name="CustomShape 5"/>
          <p:cNvSpPr/>
          <p:nvPr/>
        </p:nvSpPr>
        <p:spPr>
          <a:xfrm>
            <a:off x="2497680" y="2654280"/>
            <a:ext cx="225000" cy="243000"/>
          </a:xfrm>
          <a:prstGeom prst="rect">
            <a:avLst/>
          </a:prstGeom>
          <a:solidFill>
            <a:srgbClr val="FFFFFF"/>
          </a:solidFill>
          <a:ln w="9360">
            <a:solidFill>
              <a:srgbClr val="000000"/>
            </a:solidFill>
            <a:round/>
          </a:ln>
        </p:spPr>
      </p:sp>
      <p:sp>
        <p:nvSpPr>
          <p:cNvPr id="725" name="CustomShape 6"/>
          <p:cNvSpPr/>
          <p:nvPr/>
        </p:nvSpPr>
        <p:spPr>
          <a:xfrm>
            <a:off x="3624480" y="2654280"/>
            <a:ext cx="225000" cy="243000"/>
          </a:xfrm>
          <a:prstGeom prst="rect">
            <a:avLst/>
          </a:prstGeom>
          <a:solidFill>
            <a:srgbClr val="FFFFFF"/>
          </a:solidFill>
          <a:ln w="9360">
            <a:solidFill>
              <a:srgbClr val="000000"/>
            </a:solidFill>
            <a:round/>
          </a:ln>
        </p:spPr>
      </p:sp>
      <p:sp>
        <p:nvSpPr>
          <p:cNvPr id="726" name="CustomShape 7"/>
          <p:cNvSpPr/>
          <p:nvPr/>
        </p:nvSpPr>
        <p:spPr>
          <a:xfrm>
            <a:off x="2798280" y="3708720"/>
            <a:ext cx="225000" cy="243000"/>
          </a:xfrm>
          <a:prstGeom prst="rect">
            <a:avLst/>
          </a:prstGeom>
          <a:solidFill>
            <a:srgbClr val="FFFFFF"/>
          </a:solidFill>
          <a:ln w="9360">
            <a:solidFill>
              <a:srgbClr val="000000"/>
            </a:solidFill>
            <a:round/>
          </a:ln>
        </p:spPr>
      </p:sp>
      <p:sp>
        <p:nvSpPr>
          <p:cNvPr id="727" name="CustomShape 8"/>
          <p:cNvSpPr/>
          <p:nvPr/>
        </p:nvSpPr>
        <p:spPr>
          <a:xfrm>
            <a:off x="4751280" y="3708720"/>
            <a:ext cx="225000" cy="243000"/>
          </a:xfrm>
          <a:prstGeom prst="rect">
            <a:avLst/>
          </a:prstGeom>
          <a:solidFill>
            <a:srgbClr val="FFFFFF"/>
          </a:solidFill>
          <a:ln w="9360">
            <a:solidFill>
              <a:srgbClr val="000000"/>
            </a:solidFill>
            <a:round/>
          </a:ln>
        </p:spPr>
      </p:sp>
      <p:sp>
        <p:nvSpPr>
          <p:cNvPr id="728" name="CustomShape 9"/>
          <p:cNvSpPr/>
          <p:nvPr/>
        </p:nvSpPr>
        <p:spPr>
          <a:xfrm>
            <a:off x="3849840" y="3708720"/>
            <a:ext cx="225000" cy="243000"/>
          </a:xfrm>
          <a:prstGeom prst="rect">
            <a:avLst/>
          </a:prstGeom>
          <a:solidFill>
            <a:srgbClr val="FFFFFF"/>
          </a:solidFill>
          <a:ln w="9360">
            <a:solidFill>
              <a:srgbClr val="000000"/>
            </a:solidFill>
            <a:round/>
          </a:ln>
        </p:spPr>
      </p:sp>
      <p:sp>
        <p:nvSpPr>
          <p:cNvPr id="729" name="CustomShape 10"/>
          <p:cNvSpPr/>
          <p:nvPr/>
        </p:nvSpPr>
        <p:spPr>
          <a:xfrm>
            <a:off x="1746720" y="3708720"/>
            <a:ext cx="225000" cy="243000"/>
          </a:xfrm>
          <a:prstGeom prst="rect">
            <a:avLst/>
          </a:prstGeom>
          <a:solidFill>
            <a:srgbClr val="FFFFFF"/>
          </a:solidFill>
          <a:ln w="9360">
            <a:solidFill>
              <a:srgbClr val="000000"/>
            </a:solidFill>
            <a:round/>
          </a:ln>
        </p:spPr>
      </p:sp>
      <p:sp>
        <p:nvSpPr>
          <p:cNvPr id="730" name="CustomShape 11"/>
          <p:cNvSpPr/>
          <p:nvPr/>
        </p:nvSpPr>
        <p:spPr>
          <a:xfrm>
            <a:off x="694800" y="3708720"/>
            <a:ext cx="225000" cy="243000"/>
          </a:xfrm>
          <a:prstGeom prst="rect">
            <a:avLst/>
          </a:prstGeom>
          <a:solidFill>
            <a:srgbClr val="FFFFFF"/>
          </a:solidFill>
          <a:ln w="9360">
            <a:solidFill>
              <a:srgbClr val="000000"/>
            </a:solidFill>
            <a:round/>
          </a:ln>
        </p:spPr>
      </p:sp>
      <p:sp>
        <p:nvSpPr>
          <p:cNvPr id="731" name="CustomShape 12"/>
          <p:cNvSpPr/>
          <p:nvPr/>
        </p:nvSpPr>
        <p:spPr>
          <a:xfrm>
            <a:off x="4601160" y="2735280"/>
            <a:ext cx="225000" cy="243000"/>
          </a:xfrm>
          <a:prstGeom prst="rect">
            <a:avLst/>
          </a:prstGeom>
          <a:solidFill>
            <a:srgbClr val="FFFFFF"/>
          </a:solidFill>
          <a:ln w="9360">
            <a:solidFill>
              <a:srgbClr val="000000"/>
            </a:solidFill>
            <a:round/>
          </a:ln>
        </p:spPr>
      </p:sp>
      <p:sp>
        <p:nvSpPr>
          <p:cNvPr id="732" name="CustomShape 13"/>
          <p:cNvSpPr/>
          <p:nvPr/>
        </p:nvSpPr>
        <p:spPr>
          <a:xfrm>
            <a:off x="1370880" y="4844160"/>
            <a:ext cx="225000" cy="243000"/>
          </a:xfrm>
          <a:prstGeom prst="rect">
            <a:avLst/>
          </a:prstGeom>
          <a:solidFill>
            <a:srgbClr val="FFFFFF"/>
          </a:solidFill>
          <a:ln w="9360">
            <a:solidFill>
              <a:srgbClr val="000000"/>
            </a:solidFill>
            <a:round/>
          </a:ln>
        </p:spPr>
      </p:sp>
      <p:sp>
        <p:nvSpPr>
          <p:cNvPr id="733" name="CustomShape 14"/>
          <p:cNvSpPr/>
          <p:nvPr/>
        </p:nvSpPr>
        <p:spPr>
          <a:xfrm>
            <a:off x="5652720" y="3708720"/>
            <a:ext cx="225000" cy="243000"/>
          </a:xfrm>
          <a:prstGeom prst="rect">
            <a:avLst/>
          </a:prstGeom>
          <a:solidFill>
            <a:srgbClr val="FFFFFF"/>
          </a:solidFill>
          <a:ln w="9360">
            <a:solidFill>
              <a:srgbClr val="000000"/>
            </a:solidFill>
            <a:round/>
          </a:ln>
        </p:spPr>
      </p:sp>
      <p:sp>
        <p:nvSpPr>
          <p:cNvPr id="734" name="CustomShape 15"/>
          <p:cNvSpPr/>
          <p:nvPr/>
        </p:nvSpPr>
        <p:spPr>
          <a:xfrm>
            <a:off x="3098880" y="5898600"/>
            <a:ext cx="225000" cy="243000"/>
          </a:xfrm>
          <a:prstGeom prst="rect">
            <a:avLst/>
          </a:prstGeom>
          <a:solidFill>
            <a:srgbClr val="FFFFFF"/>
          </a:solidFill>
          <a:ln w="9360">
            <a:solidFill>
              <a:srgbClr val="000000"/>
            </a:solidFill>
            <a:round/>
          </a:ln>
        </p:spPr>
      </p:sp>
      <p:sp>
        <p:nvSpPr>
          <p:cNvPr id="735" name="CustomShape 16"/>
          <p:cNvSpPr/>
          <p:nvPr/>
        </p:nvSpPr>
        <p:spPr>
          <a:xfrm>
            <a:off x="4451040" y="4844160"/>
            <a:ext cx="225000" cy="243000"/>
          </a:xfrm>
          <a:prstGeom prst="rect">
            <a:avLst/>
          </a:prstGeom>
          <a:solidFill>
            <a:srgbClr val="FFFFFF"/>
          </a:solidFill>
          <a:ln w="9360">
            <a:solidFill>
              <a:srgbClr val="000000"/>
            </a:solidFill>
            <a:round/>
          </a:ln>
        </p:spPr>
      </p:sp>
      <p:sp>
        <p:nvSpPr>
          <p:cNvPr id="736" name="CustomShape 17"/>
          <p:cNvSpPr/>
          <p:nvPr/>
        </p:nvSpPr>
        <p:spPr>
          <a:xfrm>
            <a:off x="3399120" y="4844160"/>
            <a:ext cx="225000" cy="243000"/>
          </a:xfrm>
          <a:prstGeom prst="rect">
            <a:avLst/>
          </a:prstGeom>
          <a:solidFill>
            <a:srgbClr val="FFFFFF"/>
          </a:solidFill>
          <a:ln w="9360">
            <a:solidFill>
              <a:srgbClr val="000000"/>
            </a:solidFill>
            <a:round/>
          </a:ln>
        </p:spPr>
      </p:sp>
      <p:sp>
        <p:nvSpPr>
          <p:cNvPr id="737" name="CustomShape 18"/>
          <p:cNvSpPr/>
          <p:nvPr/>
        </p:nvSpPr>
        <p:spPr>
          <a:xfrm>
            <a:off x="2347560" y="4844160"/>
            <a:ext cx="225000" cy="243000"/>
          </a:xfrm>
          <a:prstGeom prst="rect">
            <a:avLst/>
          </a:prstGeom>
          <a:solidFill>
            <a:srgbClr val="FFFFFF"/>
          </a:solidFill>
          <a:ln w="9360">
            <a:solidFill>
              <a:srgbClr val="000000"/>
            </a:solidFill>
            <a:round/>
          </a:ln>
        </p:spPr>
      </p:sp>
      <p:sp>
        <p:nvSpPr>
          <p:cNvPr id="738" name="CustomShape 19"/>
          <p:cNvSpPr/>
          <p:nvPr/>
        </p:nvSpPr>
        <p:spPr>
          <a:xfrm>
            <a:off x="2856240" y="1371600"/>
            <a:ext cx="432720" cy="395280"/>
          </a:xfrm>
          <a:prstGeom prst="rect">
            <a:avLst/>
          </a:prstGeom>
        </p:spPr>
        <p:txBody>
          <a:bodyPr wrap="none" lIns="90000" tIns="45000" rIns="90000" bIns="45000"/>
          <a:lstStyle/>
          <a:p>
            <a:pPr algn="ctr">
              <a:lnSpc>
                <a:spcPct val="100000"/>
              </a:lnSpc>
            </a:pPr>
            <a:r>
              <a:rPr lang="en-IN" sz="2000">
                <a:solidFill>
                  <a:srgbClr val="000000"/>
                </a:solidFill>
                <a:latin typeface="Times New Roman"/>
                <a:ea typeface="宋体"/>
              </a:rPr>
              <a:t>all</a:t>
            </a:r>
            <a:endParaRPr/>
          </a:p>
        </p:txBody>
      </p:sp>
      <p:sp>
        <p:nvSpPr>
          <p:cNvPr id="739" name="CustomShape 20"/>
          <p:cNvSpPr/>
          <p:nvPr/>
        </p:nvSpPr>
        <p:spPr>
          <a:xfrm>
            <a:off x="1276920" y="2263680"/>
            <a:ext cx="630720" cy="395280"/>
          </a:xfrm>
          <a:prstGeom prst="rect">
            <a:avLst/>
          </a:prstGeom>
        </p:spPr>
        <p:txBody>
          <a:bodyPr wrap="none" lIns="90000" tIns="45000" rIns="90000" bIns="45000"/>
          <a:lstStyle/>
          <a:p>
            <a:r>
              <a:rPr lang="en-IN" sz="2000">
                <a:solidFill>
                  <a:srgbClr val="000000"/>
                </a:solidFill>
                <a:latin typeface="Times New Roman"/>
                <a:ea typeface="宋体"/>
              </a:rPr>
              <a:t>time</a:t>
            </a:r>
            <a:endParaRPr/>
          </a:p>
        </p:txBody>
      </p:sp>
      <p:sp>
        <p:nvSpPr>
          <p:cNvPr id="740" name="CustomShape 21"/>
          <p:cNvSpPr/>
          <p:nvPr/>
        </p:nvSpPr>
        <p:spPr>
          <a:xfrm>
            <a:off x="2403720" y="2263680"/>
            <a:ext cx="630720" cy="395280"/>
          </a:xfrm>
          <a:prstGeom prst="rect">
            <a:avLst/>
          </a:prstGeom>
        </p:spPr>
        <p:txBody>
          <a:bodyPr wrap="none" lIns="90000" tIns="45000" rIns="90000" bIns="45000"/>
          <a:lstStyle/>
          <a:p>
            <a:r>
              <a:rPr lang="en-IN" sz="2000">
                <a:solidFill>
                  <a:srgbClr val="000000"/>
                </a:solidFill>
                <a:latin typeface="Times New Roman"/>
                <a:ea typeface="宋体"/>
              </a:rPr>
              <a:t>item</a:t>
            </a:r>
            <a:endParaRPr/>
          </a:p>
        </p:txBody>
      </p:sp>
      <p:sp>
        <p:nvSpPr>
          <p:cNvPr id="741" name="CustomShape 22"/>
          <p:cNvSpPr/>
          <p:nvPr/>
        </p:nvSpPr>
        <p:spPr>
          <a:xfrm>
            <a:off x="3526920" y="2263680"/>
            <a:ext cx="999720" cy="395280"/>
          </a:xfrm>
          <a:prstGeom prst="rect">
            <a:avLst/>
          </a:prstGeom>
        </p:spPr>
        <p:txBody>
          <a:bodyPr wrap="none" lIns="90000" tIns="45000" rIns="90000" bIns="45000"/>
          <a:lstStyle/>
          <a:p>
            <a:r>
              <a:rPr lang="en-IN" sz="2000">
                <a:solidFill>
                  <a:srgbClr val="000000"/>
                </a:solidFill>
                <a:latin typeface="Times New Roman"/>
                <a:ea typeface="宋体"/>
              </a:rPr>
              <a:t>location</a:t>
            </a:r>
            <a:endParaRPr/>
          </a:p>
        </p:txBody>
      </p:sp>
      <p:sp>
        <p:nvSpPr>
          <p:cNvPr id="742" name="CustomShape 23"/>
          <p:cNvSpPr/>
          <p:nvPr/>
        </p:nvSpPr>
        <p:spPr>
          <a:xfrm>
            <a:off x="4653000" y="2263680"/>
            <a:ext cx="1001160" cy="395280"/>
          </a:xfrm>
          <a:prstGeom prst="rect">
            <a:avLst/>
          </a:prstGeom>
        </p:spPr>
        <p:txBody>
          <a:bodyPr wrap="none" lIns="90000" tIns="45000" rIns="90000" bIns="45000"/>
          <a:lstStyle/>
          <a:p>
            <a:r>
              <a:rPr lang="en-IN" sz="2000">
                <a:solidFill>
                  <a:srgbClr val="000000"/>
                </a:solidFill>
                <a:latin typeface="Times New Roman"/>
                <a:ea typeface="宋体"/>
              </a:rPr>
              <a:t>supplier</a:t>
            </a:r>
            <a:endParaRPr/>
          </a:p>
        </p:txBody>
      </p:sp>
      <p:sp>
        <p:nvSpPr>
          <p:cNvPr id="743" name="Line 24"/>
          <p:cNvSpPr/>
          <p:nvPr/>
        </p:nvSpPr>
        <p:spPr>
          <a:xfrm flipH="1">
            <a:off x="1446120" y="1842840"/>
            <a:ext cx="1652400" cy="892440"/>
          </a:xfrm>
          <a:prstGeom prst="line">
            <a:avLst/>
          </a:prstGeom>
          <a:ln w="9360">
            <a:solidFill>
              <a:srgbClr val="000000"/>
            </a:solidFill>
            <a:round/>
          </a:ln>
        </p:spPr>
      </p:sp>
      <p:sp>
        <p:nvSpPr>
          <p:cNvPr id="744" name="Line 25"/>
          <p:cNvSpPr/>
          <p:nvPr/>
        </p:nvSpPr>
        <p:spPr>
          <a:xfrm flipH="1">
            <a:off x="2647800" y="1842840"/>
            <a:ext cx="450720" cy="892440"/>
          </a:xfrm>
          <a:prstGeom prst="line">
            <a:avLst/>
          </a:prstGeom>
          <a:ln w="9360">
            <a:solidFill>
              <a:srgbClr val="000000"/>
            </a:solidFill>
            <a:round/>
          </a:ln>
        </p:spPr>
      </p:sp>
      <p:sp>
        <p:nvSpPr>
          <p:cNvPr id="745" name="Line 26"/>
          <p:cNvSpPr/>
          <p:nvPr/>
        </p:nvSpPr>
        <p:spPr>
          <a:xfrm>
            <a:off x="3098520" y="1842840"/>
            <a:ext cx="601200" cy="892440"/>
          </a:xfrm>
          <a:prstGeom prst="line">
            <a:avLst/>
          </a:prstGeom>
          <a:ln w="9360">
            <a:solidFill>
              <a:srgbClr val="000000"/>
            </a:solidFill>
            <a:round/>
          </a:ln>
        </p:spPr>
      </p:sp>
      <p:sp>
        <p:nvSpPr>
          <p:cNvPr id="746" name="Line 27"/>
          <p:cNvSpPr/>
          <p:nvPr/>
        </p:nvSpPr>
        <p:spPr>
          <a:xfrm>
            <a:off x="3098520" y="1842840"/>
            <a:ext cx="1652760" cy="973440"/>
          </a:xfrm>
          <a:prstGeom prst="line">
            <a:avLst/>
          </a:prstGeom>
          <a:ln w="9360">
            <a:solidFill>
              <a:srgbClr val="000000"/>
            </a:solidFill>
            <a:round/>
          </a:ln>
        </p:spPr>
      </p:sp>
      <p:sp>
        <p:nvSpPr>
          <p:cNvPr id="747" name="Line 28"/>
          <p:cNvSpPr/>
          <p:nvPr/>
        </p:nvSpPr>
        <p:spPr>
          <a:xfrm flipH="1">
            <a:off x="770040" y="2735280"/>
            <a:ext cx="676080" cy="1054440"/>
          </a:xfrm>
          <a:prstGeom prst="line">
            <a:avLst/>
          </a:prstGeom>
          <a:ln w="9360">
            <a:solidFill>
              <a:srgbClr val="000000"/>
            </a:solidFill>
            <a:round/>
          </a:ln>
        </p:spPr>
      </p:sp>
      <p:sp>
        <p:nvSpPr>
          <p:cNvPr id="748" name="Line 29"/>
          <p:cNvSpPr/>
          <p:nvPr/>
        </p:nvSpPr>
        <p:spPr>
          <a:xfrm>
            <a:off x="1446120" y="2735280"/>
            <a:ext cx="375480" cy="1054440"/>
          </a:xfrm>
          <a:prstGeom prst="line">
            <a:avLst/>
          </a:prstGeom>
          <a:ln w="9360">
            <a:solidFill>
              <a:srgbClr val="000000"/>
            </a:solidFill>
            <a:round/>
          </a:ln>
        </p:spPr>
      </p:sp>
      <p:sp>
        <p:nvSpPr>
          <p:cNvPr id="749" name="Line 30"/>
          <p:cNvSpPr/>
          <p:nvPr/>
        </p:nvSpPr>
        <p:spPr>
          <a:xfrm>
            <a:off x="1446120" y="2735280"/>
            <a:ext cx="1427040" cy="1054440"/>
          </a:xfrm>
          <a:prstGeom prst="line">
            <a:avLst/>
          </a:prstGeom>
          <a:ln w="9360">
            <a:solidFill>
              <a:srgbClr val="000000"/>
            </a:solidFill>
            <a:round/>
          </a:ln>
        </p:spPr>
      </p:sp>
      <p:sp>
        <p:nvSpPr>
          <p:cNvPr id="750" name="Line 31"/>
          <p:cNvSpPr/>
          <p:nvPr/>
        </p:nvSpPr>
        <p:spPr>
          <a:xfrm flipH="1">
            <a:off x="770040" y="2735280"/>
            <a:ext cx="1877760" cy="1054440"/>
          </a:xfrm>
          <a:prstGeom prst="line">
            <a:avLst/>
          </a:prstGeom>
          <a:ln w="9360">
            <a:solidFill>
              <a:srgbClr val="000000"/>
            </a:solidFill>
            <a:round/>
          </a:ln>
        </p:spPr>
      </p:sp>
      <p:sp>
        <p:nvSpPr>
          <p:cNvPr id="751" name="Line 32"/>
          <p:cNvSpPr/>
          <p:nvPr/>
        </p:nvSpPr>
        <p:spPr>
          <a:xfrm>
            <a:off x="2647800" y="2735280"/>
            <a:ext cx="1277280" cy="1054440"/>
          </a:xfrm>
          <a:prstGeom prst="line">
            <a:avLst/>
          </a:prstGeom>
          <a:ln w="9360">
            <a:solidFill>
              <a:srgbClr val="000000"/>
            </a:solidFill>
            <a:round/>
          </a:ln>
        </p:spPr>
      </p:sp>
      <p:sp>
        <p:nvSpPr>
          <p:cNvPr id="752" name="Line 33"/>
          <p:cNvSpPr/>
          <p:nvPr/>
        </p:nvSpPr>
        <p:spPr>
          <a:xfrm>
            <a:off x="2647800" y="2735280"/>
            <a:ext cx="2178720" cy="1054440"/>
          </a:xfrm>
          <a:prstGeom prst="line">
            <a:avLst/>
          </a:prstGeom>
          <a:ln w="9360">
            <a:solidFill>
              <a:srgbClr val="000000"/>
            </a:solidFill>
            <a:round/>
          </a:ln>
        </p:spPr>
      </p:sp>
      <p:sp>
        <p:nvSpPr>
          <p:cNvPr id="753" name="Line 34"/>
          <p:cNvSpPr/>
          <p:nvPr/>
        </p:nvSpPr>
        <p:spPr>
          <a:xfrm>
            <a:off x="3699720" y="2735280"/>
            <a:ext cx="225360" cy="1054440"/>
          </a:xfrm>
          <a:prstGeom prst="line">
            <a:avLst/>
          </a:prstGeom>
          <a:ln w="9360">
            <a:solidFill>
              <a:srgbClr val="000000"/>
            </a:solidFill>
            <a:round/>
          </a:ln>
        </p:spPr>
      </p:sp>
      <p:sp>
        <p:nvSpPr>
          <p:cNvPr id="754" name="Line 35"/>
          <p:cNvSpPr/>
          <p:nvPr/>
        </p:nvSpPr>
        <p:spPr>
          <a:xfrm>
            <a:off x="3699720" y="2735280"/>
            <a:ext cx="2028240" cy="1054440"/>
          </a:xfrm>
          <a:prstGeom prst="line">
            <a:avLst/>
          </a:prstGeom>
          <a:ln w="9360">
            <a:solidFill>
              <a:srgbClr val="000000"/>
            </a:solidFill>
            <a:round/>
          </a:ln>
        </p:spPr>
      </p:sp>
      <p:sp>
        <p:nvSpPr>
          <p:cNvPr id="755" name="Line 36"/>
          <p:cNvSpPr/>
          <p:nvPr/>
        </p:nvSpPr>
        <p:spPr>
          <a:xfrm flipH="1">
            <a:off x="1821600" y="2735280"/>
            <a:ext cx="1878120" cy="1054440"/>
          </a:xfrm>
          <a:prstGeom prst="line">
            <a:avLst/>
          </a:prstGeom>
          <a:ln w="9360">
            <a:solidFill>
              <a:srgbClr val="000000"/>
            </a:solidFill>
            <a:round/>
          </a:ln>
        </p:spPr>
      </p:sp>
      <p:sp>
        <p:nvSpPr>
          <p:cNvPr id="756" name="Line 37"/>
          <p:cNvSpPr/>
          <p:nvPr/>
        </p:nvSpPr>
        <p:spPr>
          <a:xfrm flipH="1">
            <a:off x="2873160" y="2816280"/>
            <a:ext cx="1878120" cy="973440"/>
          </a:xfrm>
          <a:prstGeom prst="line">
            <a:avLst/>
          </a:prstGeom>
          <a:ln w="9360">
            <a:solidFill>
              <a:srgbClr val="000000"/>
            </a:solidFill>
            <a:round/>
          </a:ln>
        </p:spPr>
      </p:sp>
      <p:sp>
        <p:nvSpPr>
          <p:cNvPr id="757" name="Line 38"/>
          <p:cNvSpPr/>
          <p:nvPr/>
        </p:nvSpPr>
        <p:spPr>
          <a:xfrm>
            <a:off x="4751280" y="2816280"/>
            <a:ext cx="75240" cy="973440"/>
          </a:xfrm>
          <a:prstGeom prst="line">
            <a:avLst/>
          </a:prstGeom>
          <a:ln w="9360">
            <a:solidFill>
              <a:srgbClr val="000000"/>
            </a:solidFill>
            <a:round/>
          </a:ln>
        </p:spPr>
      </p:sp>
      <p:sp>
        <p:nvSpPr>
          <p:cNvPr id="758" name="Line 39"/>
          <p:cNvSpPr/>
          <p:nvPr/>
        </p:nvSpPr>
        <p:spPr>
          <a:xfrm>
            <a:off x="4751280" y="2816280"/>
            <a:ext cx="976680" cy="973440"/>
          </a:xfrm>
          <a:prstGeom prst="line">
            <a:avLst/>
          </a:prstGeom>
          <a:ln w="9360">
            <a:solidFill>
              <a:srgbClr val="000000"/>
            </a:solidFill>
            <a:round/>
          </a:ln>
        </p:spPr>
      </p:sp>
      <p:sp>
        <p:nvSpPr>
          <p:cNvPr id="759" name="Line 40"/>
          <p:cNvSpPr/>
          <p:nvPr/>
        </p:nvSpPr>
        <p:spPr>
          <a:xfrm>
            <a:off x="770040" y="3789720"/>
            <a:ext cx="676080" cy="1135440"/>
          </a:xfrm>
          <a:prstGeom prst="line">
            <a:avLst/>
          </a:prstGeom>
          <a:ln w="9360">
            <a:solidFill>
              <a:srgbClr val="000000"/>
            </a:solidFill>
            <a:round/>
          </a:ln>
        </p:spPr>
      </p:sp>
      <p:sp>
        <p:nvSpPr>
          <p:cNvPr id="760" name="Line 41"/>
          <p:cNvSpPr/>
          <p:nvPr/>
        </p:nvSpPr>
        <p:spPr>
          <a:xfrm>
            <a:off x="770040" y="3789720"/>
            <a:ext cx="1652400" cy="1135440"/>
          </a:xfrm>
          <a:prstGeom prst="line">
            <a:avLst/>
          </a:prstGeom>
          <a:ln w="9360">
            <a:solidFill>
              <a:srgbClr val="000000"/>
            </a:solidFill>
            <a:round/>
          </a:ln>
        </p:spPr>
      </p:sp>
      <p:sp>
        <p:nvSpPr>
          <p:cNvPr id="761" name="Line 42"/>
          <p:cNvSpPr/>
          <p:nvPr/>
        </p:nvSpPr>
        <p:spPr>
          <a:xfrm flipH="1">
            <a:off x="1446120" y="3789720"/>
            <a:ext cx="375480" cy="1216440"/>
          </a:xfrm>
          <a:prstGeom prst="line">
            <a:avLst/>
          </a:prstGeom>
          <a:ln w="9360">
            <a:solidFill>
              <a:srgbClr val="000000"/>
            </a:solidFill>
            <a:round/>
          </a:ln>
        </p:spPr>
      </p:sp>
      <p:sp>
        <p:nvSpPr>
          <p:cNvPr id="762" name="Line 43"/>
          <p:cNvSpPr/>
          <p:nvPr/>
        </p:nvSpPr>
        <p:spPr>
          <a:xfrm>
            <a:off x="1821600" y="3789720"/>
            <a:ext cx="1652760" cy="1135440"/>
          </a:xfrm>
          <a:prstGeom prst="line">
            <a:avLst/>
          </a:prstGeom>
          <a:ln w="9360">
            <a:solidFill>
              <a:srgbClr val="000000"/>
            </a:solidFill>
            <a:round/>
          </a:ln>
        </p:spPr>
      </p:sp>
      <p:sp>
        <p:nvSpPr>
          <p:cNvPr id="763" name="Line 44"/>
          <p:cNvSpPr/>
          <p:nvPr/>
        </p:nvSpPr>
        <p:spPr>
          <a:xfrm flipH="1">
            <a:off x="2422440" y="3789720"/>
            <a:ext cx="450720" cy="1216440"/>
          </a:xfrm>
          <a:prstGeom prst="line">
            <a:avLst/>
          </a:prstGeom>
          <a:ln w="9360">
            <a:solidFill>
              <a:srgbClr val="000000"/>
            </a:solidFill>
            <a:round/>
          </a:ln>
        </p:spPr>
      </p:sp>
      <p:sp>
        <p:nvSpPr>
          <p:cNvPr id="764" name="Line 45"/>
          <p:cNvSpPr/>
          <p:nvPr/>
        </p:nvSpPr>
        <p:spPr>
          <a:xfrm>
            <a:off x="2873160" y="3789720"/>
            <a:ext cx="601200" cy="1135440"/>
          </a:xfrm>
          <a:prstGeom prst="line">
            <a:avLst/>
          </a:prstGeom>
          <a:ln w="9360">
            <a:solidFill>
              <a:srgbClr val="000000"/>
            </a:solidFill>
            <a:round/>
          </a:ln>
        </p:spPr>
      </p:sp>
      <p:sp>
        <p:nvSpPr>
          <p:cNvPr id="765" name="Line 46"/>
          <p:cNvSpPr/>
          <p:nvPr/>
        </p:nvSpPr>
        <p:spPr>
          <a:xfrm flipH="1">
            <a:off x="1446120" y="3789720"/>
            <a:ext cx="2478960" cy="1216440"/>
          </a:xfrm>
          <a:prstGeom prst="line">
            <a:avLst/>
          </a:prstGeom>
          <a:ln w="9360">
            <a:solidFill>
              <a:srgbClr val="000000"/>
            </a:solidFill>
            <a:round/>
          </a:ln>
        </p:spPr>
      </p:sp>
      <p:sp>
        <p:nvSpPr>
          <p:cNvPr id="766" name="Line 47"/>
          <p:cNvSpPr/>
          <p:nvPr/>
        </p:nvSpPr>
        <p:spPr>
          <a:xfrm>
            <a:off x="3925080" y="3789720"/>
            <a:ext cx="600840" cy="1135440"/>
          </a:xfrm>
          <a:prstGeom prst="line">
            <a:avLst/>
          </a:prstGeom>
          <a:ln w="9360">
            <a:solidFill>
              <a:srgbClr val="000000"/>
            </a:solidFill>
            <a:round/>
          </a:ln>
        </p:spPr>
      </p:sp>
      <p:sp>
        <p:nvSpPr>
          <p:cNvPr id="767" name="Line 48"/>
          <p:cNvSpPr/>
          <p:nvPr/>
        </p:nvSpPr>
        <p:spPr>
          <a:xfrm flipH="1">
            <a:off x="2422440" y="3789720"/>
            <a:ext cx="2404080" cy="1135440"/>
          </a:xfrm>
          <a:prstGeom prst="line">
            <a:avLst/>
          </a:prstGeom>
          <a:ln w="9360">
            <a:solidFill>
              <a:srgbClr val="000000"/>
            </a:solidFill>
            <a:round/>
          </a:ln>
        </p:spPr>
      </p:sp>
      <p:sp>
        <p:nvSpPr>
          <p:cNvPr id="768" name="Line 49"/>
          <p:cNvSpPr/>
          <p:nvPr/>
        </p:nvSpPr>
        <p:spPr>
          <a:xfrm flipH="1">
            <a:off x="4525920" y="3789720"/>
            <a:ext cx="300600" cy="1216440"/>
          </a:xfrm>
          <a:prstGeom prst="line">
            <a:avLst/>
          </a:prstGeom>
          <a:ln w="9360">
            <a:solidFill>
              <a:srgbClr val="000000"/>
            </a:solidFill>
            <a:round/>
          </a:ln>
        </p:spPr>
      </p:sp>
      <p:sp>
        <p:nvSpPr>
          <p:cNvPr id="769" name="Line 50"/>
          <p:cNvSpPr/>
          <p:nvPr/>
        </p:nvSpPr>
        <p:spPr>
          <a:xfrm flipH="1">
            <a:off x="4525920" y="3789720"/>
            <a:ext cx="1202040" cy="1216440"/>
          </a:xfrm>
          <a:prstGeom prst="line">
            <a:avLst/>
          </a:prstGeom>
          <a:ln w="9360">
            <a:solidFill>
              <a:srgbClr val="000000"/>
            </a:solidFill>
            <a:round/>
          </a:ln>
        </p:spPr>
      </p:sp>
      <p:sp>
        <p:nvSpPr>
          <p:cNvPr id="770" name="Line 51"/>
          <p:cNvSpPr/>
          <p:nvPr/>
        </p:nvSpPr>
        <p:spPr>
          <a:xfrm flipH="1">
            <a:off x="3474360" y="3789720"/>
            <a:ext cx="2253600" cy="1135440"/>
          </a:xfrm>
          <a:prstGeom prst="line">
            <a:avLst/>
          </a:prstGeom>
          <a:ln w="9360">
            <a:solidFill>
              <a:srgbClr val="000000"/>
            </a:solidFill>
            <a:round/>
          </a:ln>
        </p:spPr>
      </p:sp>
      <p:sp>
        <p:nvSpPr>
          <p:cNvPr id="771" name="Line 52"/>
          <p:cNvSpPr/>
          <p:nvPr/>
        </p:nvSpPr>
        <p:spPr>
          <a:xfrm>
            <a:off x="1446120" y="5006160"/>
            <a:ext cx="1727640" cy="973440"/>
          </a:xfrm>
          <a:prstGeom prst="line">
            <a:avLst/>
          </a:prstGeom>
          <a:ln w="9360">
            <a:solidFill>
              <a:srgbClr val="000000"/>
            </a:solidFill>
            <a:round/>
          </a:ln>
        </p:spPr>
      </p:sp>
      <p:sp>
        <p:nvSpPr>
          <p:cNvPr id="772" name="Line 53"/>
          <p:cNvSpPr/>
          <p:nvPr/>
        </p:nvSpPr>
        <p:spPr>
          <a:xfrm>
            <a:off x="2422440" y="4925160"/>
            <a:ext cx="826560" cy="1135440"/>
          </a:xfrm>
          <a:prstGeom prst="line">
            <a:avLst/>
          </a:prstGeom>
          <a:ln w="9360">
            <a:solidFill>
              <a:srgbClr val="000000"/>
            </a:solidFill>
            <a:round/>
          </a:ln>
        </p:spPr>
      </p:sp>
      <p:sp>
        <p:nvSpPr>
          <p:cNvPr id="773" name="Line 54"/>
          <p:cNvSpPr/>
          <p:nvPr/>
        </p:nvSpPr>
        <p:spPr>
          <a:xfrm flipH="1">
            <a:off x="3249000" y="4925160"/>
            <a:ext cx="225360" cy="1054440"/>
          </a:xfrm>
          <a:prstGeom prst="line">
            <a:avLst/>
          </a:prstGeom>
          <a:ln w="9360">
            <a:solidFill>
              <a:srgbClr val="000000"/>
            </a:solidFill>
            <a:round/>
          </a:ln>
        </p:spPr>
      </p:sp>
      <p:sp>
        <p:nvSpPr>
          <p:cNvPr id="774" name="Line 55"/>
          <p:cNvSpPr/>
          <p:nvPr/>
        </p:nvSpPr>
        <p:spPr>
          <a:xfrm flipH="1">
            <a:off x="3173760" y="5006160"/>
            <a:ext cx="1352160" cy="1054440"/>
          </a:xfrm>
          <a:prstGeom prst="line">
            <a:avLst/>
          </a:prstGeom>
          <a:ln w="9360">
            <a:solidFill>
              <a:srgbClr val="000000"/>
            </a:solidFill>
            <a:round/>
          </a:ln>
        </p:spPr>
      </p:sp>
      <p:sp>
        <p:nvSpPr>
          <p:cNvPr id="775" name="CustomShape 56"/>
          <p:cNvSpPr/>
          <p:nvPr/>
        </p:nvSpPr>
        <p:spPr>
          <a:xfrm>
            <a:off x="249120" y="3287880"/>
            <a:ext cx="950760" cy="333720"/>
          </a:xfrm>
          <a:prstGeom prst="rect">
            <a:avLst/>
          </a:prstGeom>
        </p:spPr>
        <p:txBody>
          <a:bodyPr wrap="none" lIns="90000" tIns="45000" rIns="90000" bIns="45000"/>
          <a:lstStyle/>
          <a:p>
            <a:r>
              <a:rPr lang="en-IN" sz="1600">
                <a:solidFill>
                  <a:srgbClr val="000000"/>
                </a:solidFill>
                <a:latin typeface="Times New Roman"/>
                <a:ea typeface="宋体"/>
              </a:rPr>
              <a:t>time,item</a:t>
            </a:r>
            <a:endParaRPr/>
          </a:p>
        </p:txBody>
      </p:sp>
      <p:sp>
        <p:nvSpPr>
          <p:cNvPr id="776" name="CustomShape 57"/>
          <p:cNvSpPr/>
          <p:nvPr/>
        </p:nvSpPr>
        <p:spPr>
          <a:xfrm>
            <a:off x="1378440" y="3287880"/>
            <a:ext cx="1246320" cy="333720"/>
          </a:xfrm>
          <a:prstGeom prst="rect">
            <a:avLst/>
          </a:prstGeom>
        </p:spPr>
        <p:txBody>
          <a:bodyPr wrap="none" lIns="90000" tIns="45000" rIns="90000" bIns="45000"/>
          <a:lstStyle/>
          <a:p>
            <a:r>
              <a:rPr lang="en-IN" sz="1600">
                <a:solidFill>
                  <a:srgbClr val="000000"/>
                </a:solidFill>
                <a:latin typeface="Times New Roman"/>
                <a:ea typeface="宋体"/>
              </a:rPr>
              <a:t>time,location</a:t>
            </a:r>
            <a:endParaRPr/>
          </a:p>
        </p:txBody>
      </p:sp>
      <p:sp>
        <p:nvSpPr>
          <p:cNvPr id="777" name="CustomShape 58"/>
          <p:cNvSpPr/>
          <p:nvPr/>
        </p:nvSpPr>
        <p:spPr>
          <a:xfrm>
            <a:off x="2365920" y="3855600"/>
            <a:ext cx="1246320" cy="333720"/>
          </a:xfrm>
          <a:prstGeom prst="rect">
            <a:avLst/>
          </a:prstGeom>
        </p:spPr>
        <p:txBody>
          <a:bodyPr wrap="none" lIns="90000" tIns="45000" rIns="90000" bIns="45000"/>
          <a:lstStyle/>
          <a:p>
            <a:r>
              <a:rPr lang="en-IN" sz="1600">
                <a:solidFill>
                  <a:srgbClr val="000000"/>
                </a:solidFill>
                <a:latin typeface="Times New Roman"/>
                <a:ea typeface="宋体"/>
              </a:rPr>
              <a:t>time,supplier</a:t>
            </a:r>
            <a:endParaRPr/>
          </a:p>
        </p:txBody>
      </p:sp>
      <p:sp>
        <p:nvSpPr>
          <p:cNvPr id="778" name="CustomShape 59"/>
          <p:cNvSpPr/>
          <p:nvPr/>
        </p:nvSpPr>
        <p:spPr>
          <a:xfrm>
            <a:off x="3406680" y="3287880"/>
            <a:ext cx="1246320" cy="333720"/>
          </a:xfrm>
          <a:prstGeom prst="rect">
            <a:avLst/>
          </a:prstGeom>
        </p:spPr>
        <p:txBody>
          <a:bodyPr wrap="none" lIns="90000" tIns="45000" rIns="90000" bIns="45000"/>
          <a:lstStyle/>
          <a:p>
            <a:r>
              <a:rPr lang="en-IN" sz="1600">
                <a:solidFill>
                  <a:srgbClr val="000000"/>
                </a:solidFill>
                <a:latin typeface="Times New Roman"/>
                <a:ea typeface="宋体"/>
              </a:rPr>
              <a:t>item,location</a:t>
            </a:r>
            <a:endParaRPr/>
          </a:p>
        </p:txBody>
      </p:sp>
      <p:sp>
        <p:nvSpPr>
          <p:cNvPr id="779" name="CustomShape 60"/>
          <p:cNvSpPr/>
          <p:nvPr/>
        </p:nvSpPr>
        <p:spPr>
          <a:xfrm>
            <a:off x="4318920" y="3936960"/>
            <a:ext cx="1246320" cy="333720"/>
          </a:xfrm>
          <a:prstGeom prst="rect">
            <a:avLst/>
          </a:prstGeom>
        </p:spPr>
        <p:txBody>
          <a:bodyPr wrap="none" lIns="90000" tIns="45000" rIns="90000" bIns="45000"/>
          <a:lstStyle/>
          <a:p>
            <a:r>
              <a:rPr lang="en-IN" sz="1600">
                <a:solidFill>
                  <a:srgbClr val="000000"/>
                </a:solidFill>
                <a:latin typeface="Times New Roman"/>
                <a:ea typeface="宋体"/>
              </a:rPr>
              <a:t>item,supplier</a:t>
            </a:r>
            <a:endParaRPr/>
          </a:p>
        </p:txBody>
      </p:sp>
      <p:sp>
        <p:nvSpPr>
          <p:cNvPr id="780" name="CustomShape 61"/>
          <p:cNvSpPr/>
          <p:nvPr/>
        </p:nvSpPr>
        <p:spPr>
          <a:xfrm>
            <a:off x="5448240" y="3287880"/>
            <a:ext cx="1541880" cy="333720"/>
          </a:xfrm>
          <a:prstGeom prst="rect">
            <a:avLst/>
          </a:prstGeom>
        </p:spPr>
        <p:txBody>
          <a:bodyPr wrap="none" lIns="90000" tIns="45000" rIns="90000" bIns="45000"/>
          <a:lstStyle/>
          <a:p>
            <a:r>
              <a:rPr lang="en-IN" sz="1600">
                <a:solidFill>
                  <a:srgbClr val="000000"/>
                </a:solidFill>
                <a:latin typeface="Times New Roman"/>
                <a:ea typeface="宋体"/>
              </a:rPr>
              <a:t>location,supplier</a:t>
            </a:r>
            <a:endParaRPr/>
          </a:p>
        </p:txBody>
      </p:sp>
      <p:sp>
        <p:nvSpPr>
          <p:cNvPr id="781" name="CustomShape 62"/>
          <p:cNvSpPr/>
          <p:nvPr/>
        </p:nvSpPr>
        <p:spPr>
          <a:xfrm>
            <a:off x="261720" y="4585680"/>
            <a:ext cx="1656360" cy="333720"/>
          </a:xfrm>
          <a:prstGeom prst="rect">
            <a:avLst/>
          </a:prstGeom>
        </p:spPr>
        <p:txBody>
          <a:bodyPr wrap="none" lIns="90000" tIns="45000" rIns="90000" bIns="45000"/>
          <a:lstStyle/>
          <a:p>
            <a:r>
              <a:rPr lang="en-IN" sz="1600">
                <a:solidFill>
                  <a:srgbClr val="000000"/>
                </a:solidFill>
                <a:latin typeface="Times New Roman"/>
                <a:ea typeface="宋体"/>
              </a:rPr>
              <a:t>time,item,location</a:t>
            </a:r>
            <a:endParaRPr/>
          </a:p>
        </p:txBody>
      </p:sp>
      <p:sp>
        <p:nvSpPr>
          <p:cNvPr id="782" name="CustomShape 63"/>
          <p:cNvSpPr/>
          <p:nvPr/>
        </p:nvSpPr>
        <p:spPr>
          <a:xfrm>
            <a:off x="1759320" y="5180400"/>
            <a:ext cx="1485720" cy="303480"/>
          </a:xfrm>
          <a:prstGeom prst="rect">
            <a:avLst/>
          </a:prstGeom>
        </p:spPr>
        <p:txBody>
          <a:bodyPr wrap="none" lIns="90000" tIns="45000" rIns="90000" bIns="45000"/>
          <a:lstStyle/>
          <a:p>
            <a:r>
              <a:rPr lang="en-IN" sz="1400">
                <a:solidFill>
                  <a:srgbClr val="000000"/>
                </a:solidFill>
                <a:latin typeface="Times New Roman"/>
                <a:ea typeface="宋体"/>
              </a:rPr>
              <a:t>time,item,supplier</a:t>
            </a:r>
            <a:endParaRPr/>
          </a:p>
        </p:txBody>
      </p:sp>
      <p:sp>
        <p:nvSpPr>
          <p:cNvPr id="783" name="CustomShape 64"/>
          <p:cNvSpPr/>
          <p:nvPr/>
        </p:nvSpPr>
        <p:spPr>
          <a:xfrm>
            <a:off x="2812320" y="4450680"/>
            <a:ext cx="1746360" cy="303480"/>
          </a:xfrm>
          <a:prstGeom prst="rect">
            <a:avLst/>
          </a:prstGeom>
        </p:spPr>
        <p:txBody>
          <a:bodyPr wrap="none" lIns="90000" tIns="45000" rIns="90000" bIns="45000"/>
          <a:lstStyle/>
          <a:p>
            <a:r>
              <a:rPr lang="en-IN" sz="1400">
                <a:solidFill>
                  <a:srgbClr val="000000"/>
                </a:solidFill>
                <a:latin typeface="Times New Roman"/>
                <a:ea typeface="宋体"/>
              </a:rPr>
              <a:t>time,location,supplier</a:t>
            </a:r>
            <a:endParaRPr/>
          </a:p>
        </p:txBody>
      </p:sp>
      <p:sp>
        <p:nvSpPr>
          <p:cNvPr id="784" name="CustomShape 65"/>
          <p:cNvSpPr/>
          <p:nvPr/>
        </p:nvSpPr>
        <p:spPr>
          <a:xfrm>
            <a:off x="4030920" y="5153400"/>
            <a:ext cx="1951920" cy="333720"/>
          </a:xfrm>
          <a:prstGeom prst="rect">
            <a:avLst/>
          </a:prstGeom>
        </p:spPr>
        <p:txBody>
          <a:bodyPr wrap="none" lIns="90000" tIns="45000" rIns="90000" bIns="45000"/>
          <a:lstStyle/>
          <a:p>
            <a:r>
              <a:rPr lang="en-IN" sz="1600">
                <a:solidFill>
                  <a:srgbClr val="000000"/>
                </a:solidFill>
                <a:latin typeface="Times New Roman"/>
                <a:ea typeface="宋体"/>
              </a:rPr>
              <a:t>item,location,supplier</a:t>
            </a:r>
            <a:endParaRPr/>
          </a:p>
        </p:txBody>
      </p:sp>
      <p:sp>
        <p:nvSpPr>
          <p:cNvPr id="785" name="CustomShape 66"/>
          <p:cNvSpPr/>
          <p:nvPr/>
        </p:nvSpPr>
        <p:spPr>
          <a:xfrm>
            <a:off x="2088000" y="6045840"/>
            <a:ext cx="2512800" cy="333720"/>
          </a:xfrm>
          <a:prstGeom prst="rect">
            <a:avLst/>
          </a:prstGeom>
        </p:spPr>
        <p:txBody>
          <a:bodyPr wrap="none" lIns="90000" tIns="45000" rIns="90000" bIns="45000"/>
          <a:lstStyle/>
          <a:p>
            <a:r>
              <a:rPr lang="en-IN" sz="1600">
                <a:solidFill>
                  <a:srgbClr val="000000"/>
                </a:solidFill>
                <a:latin typeface="Times New Roman"/>
                <a:ea typeface="宋体"/>
              </a:rPr>
              <a:t>time, item, location, supplier</a:t>
            </a:r>
            <a:endParaRPr/>
          </a:p>
        </p:txBody>
      </p:sp>
      <p:sp>
        <p:nvSpPr>
          <p:cNvPr id="786" name="CustomShape 67"/>
          <p:cNvSpPr/>
          <p:nvPr/>
        </p:nvSpPr>
        <p:spPr>
          <a:xfrm>
            <a:off x="6836760" y="1518480"/>
            <a:ext cx="1988640" cy="395280"/>
          </a:xfrm>
          <a:prstGeom prst="rect">
            <a:avLst/>
          </a:prstGeom>
        </p:spPr>
        <p:txBody>
          <a:bodyPr wrap="none" lIns="90000" tIns="45000" rIns="90000" bIns="45000"/>
          <a:lstStyle/>
          <a:p>
            <a:r>
              <a:rPr lang="en-IN" sz="2000">
                <a:solidFill>
                  <a:srgbClr val="000000"/>
                </a:solidFill>
                <a:latin typeface="Times New Roman"/>
                <a:ea typeface="宋体"/>
              </a:rPr>
              <a:t>0-D(apex) cuboid</a:t>
            </a:r>
            <a:endParaRPr/>
          </a:p>
        </p:txBody>
      </p:sp>
      <p:sp>
        <p:nvSpPr>
          <p:cNvPr id="787" name="CustomShape 68"/>
          <p:cNvSpPr/>
          <p:nvPr/>
        </p:nvSpPr>
        <p:spPr>
          <a:xfrm>
            <a:off x="6827400" y="2507040"/>
            <a:ext cx="1435320" cy="395280"/>
          </a:xfrm>
          <a:prstGeom prst="rect">
            <a:avLst/>
          </a:prstGeom>
        </p:spPr>
        <p:txBody>
          <a:bodyPr wrap="none" lIns="90000" tIns="45000" rIns="90000" bIns="45000"/>
          <a:lstStyle/>
          <a:p>
            <a:r>
              <a:rPr lang="en-IN" sz="2000">
                <a:solidFill>
                  <a:srgbClr val="000000"/>
                </a:solidFill>
                <a:latin typeface="Times New Roman"/>
                <a:ea typeface="宋体"/>
              </a:rPr>
              <a:t>1-D cuboids</a:t>
            </a:r>
            <a:endParaRPr/>
          </a:p>
        </p:txBody>
      </p:sp>
      <p:sp>
        <p:nvSpPr>
          <p:cNvPr id="788" name="CustomShape 69"/>
          <p:cNvSpPr/>
          <p:nvPr/>
        </p:nvSpPr>
        <p:spPr>
          <a:xfrm>
            <a:off x="6827400" y="3642840"/>
            <a:ext cx="1435320" cy="395280"/>
          </a:xfrm>
          <a:prstGeom prst="rect">
            <a:avLst/>
          </a:prstGeom>
        </p:spPr>
        <p:txBody>
          <a:bodyPr wrap="none" lIns="90000" tIns="45000" rIns="90000" bIns="45000"/>
          <a:lstStyle/>
          <a:p>
            <a:r>
              <a:rPr lang="en-IN" sz="2000">
                <a:solidFill>
                  <a:srgbClr val="000000"/>
                </a:solidFill>
                <a:latin typeface="Times New Roman"/>
                <a:ea typeface="宋体"/>
              </a:rPr>
              <a:t>2-D cuboids</a:t>
            </a:r>
            <a:endParaRPr/>
          </a:p>
        </p:txBody>
      </p:sp>
      <p:sp>
        <p:nvSpPr>
          <p:cNvPr id="789" name="CustomShape 70"/>
          <p:cNvSpPr/>
          <p:nvPr/>
        </p:nvSpPr>
        <p:spPr>
          <a:xfrm>
            <a:off x="6827400" y="4616280"/>
            <a:ext cx="1435320" cy="395280"/>
          </a:xfrm>
          <a:prstGeom prst="rect">
            <a:avLst/>
          </a:prstGeom>
        </p:spPr>
        <p:txBody>
          <a:bodyPr wrap="none" lIns="90000" tIns="45000" rIns="90000" bIns="45000"/>
          <a:lstStyle/>
          <a:p>
            <a:r>
              <a:rPr lang="en-IN" sz="2000">
                <a:solidFill>
                  <a:srgbClr val="000000"/>
                </a:solidFill>
                <a:latin typeface="Times New Roman"/>
                <a:ea typeface="宋体"/>
              </a:rPr>
              <a:t>3-D cuboids</a:t>
            </a:r>
            <a:endParaRPr/>
          </a:p>
        </p:txBody>
      </p:sp>
      <p:sp>
        <p:nvSpPr>
          <p:cNvPr id="790" name="CustomShape 71"/>
          <p:cNvSpPr/>
          <p:nvPr/>
        </p:nvSpPr>
        <p:spPr>
          <a:xfrm>
            <a:off x="6896520" y="5589360"/>
            <a:ext cx="1959840" cy="395280"/>
          </a:xfrm>
          <a:prstGeom prst="rect">
            <a:avLst/>
          </a:prstGeom>
        </p:spPr>
        <p:txBody>
          <a:bodyPr wrap="none" lIns="90000" tIns="45000" rIns="90000" bIns="45000"/>
          <a:lstStyle/>
          <a:p>
            <a:r>
              <a:rPr lang="en-IN" sz="2000">
                <a:solidFill>
                  <a:srgbClr val="000000"/>
                </a:solidFill>
                <a:latin typeface="Times New Roman"/>
                <a:ea typeface="宋体"/>
              </a:rPr>
              <a:t>4-D(base) cuboid</a:t>
            </a:r>
            <a:endParaRPr/>
          </a:p>
        </p:txBody>
      </p:sp>
      <p:pic>
        <p:nvPicPr>
          <p:cNvPr id="73" name="Picture 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4" name="Rectangle 7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TextShape 1"/>
          <p:cNvSpPr txBox="1"/>
          <p:nvPr/>
        </p:nvSpPr>
        <p:spPr>
          <a:xfrm>
            <a:off x="0" y="0"/>
            <a:ext cx="0" cy="0"/>
          </a:xfrm>
          <a:prstGeom prst="rect">
            <a:avLst/>
          </a:prstGeom>
        </p:spPr>
        <p:txBody>
          <a:bodyPr lIns="90000" tIns="45000" rIns="90000" bIns="45000"/>
          <a:lstStyle/>
          <a:p>
            <a:pPr>
              <a:lnSpc>
                <a:spcPct val="100000"/>
              </a:lnSpc>
            </a:pPr>
            <a:fld id="{81D171F1-4141-4111-91F1-314111C101F1}" type="slidenum">
              <a:rPr lang="en-IN">
                <a:solidFill>
                  <a:srgbClr val="000000"/>
                </a:solidFill>
                <a:latin typeface="Calibri"/>
              </a:rPr>
              <a:pPr>
                <a:lnSpc>
                  <a:spcPct val="100000"/>
                </a:lnSpc>
              </a:pPr>
              <a:t>53</a:t>
            </a:fld>
            <a:endParaRPr/>
          </a:p>
        </p:txBody>
      </p:sp>
      <p:sp>
        <p:nvSpPr>
          <p:cNvPr id="792" name="TextShape 2"/>
          <p:cNvSpPr txBox="1"/>
          <p:nvPr/>
        </p:nvSpPr>
        <p:spPr>
          <a:xfrm>
            <a:off x="838080" y="380880"/>
            <a:ext cx="7772040" cy="533160"/>
          </a:xfrm>
          <a:prstGeom prst="rect">
            <a:avLst/>
          </a:prstGeom>
        </p:spPr>
        <p:txBody>
          <a:bodyPr anchor="ctr"/>
          <a:lstStyle/>
          <a:p>
            <a:pPr algn="ctr">
              <a:lnSpc>
                <a:spcPct val="100000"/>
              </a:lnSpc>
            </a:pPr>
            <a:r>
              <a:rPr lang="en-US" sz="5000" b="1">
                <a:solidFill>
                  <a:srgbClr val="FF0000"/>
                </a:solidFill>
                <a:latin typeface="Times New Roman"/>
              </a:rPr>
              <a:t>OLAP Tools - Categories</a:t>
            </a:r>
            <a:endParaRPr/>
          </a:p>
        </p:txBody>
      </p:sp>
      <p:sp>
        <p:nvSpPr>
          <p:cNvPr id="793" name="TextShape 3"/>
          <p:cNvSpPr txBox="1"/>
          <p:nvPr/>
        </p:nvSpPr>
        <p:spPr>
          <a:xfrm>
            <a:off x="304920" y="1219320"/>
            <a:ext cx="8637120" cy="5333760"/>
          </a:xfrm>
          <a:prstGeom prst="rect">
            <a:avLst/>
          </a:prstGeom>
        </p:spPr>
        <p:txBody>
          <a:bodyPr/>
          <a:lstStyle/>
          <a:p>
            <a:pPr>
              <a:lnSpc>
                <a:spcPct val="100000"/>
              </a:lnSpc>
              <a:buFont typeface="Arial"/>
              <a:buChar char="•"/>
            </a:pPr>
            <a:r>
              <a:rPr lang="en-US" sz="2800">
                <a:solidFill>
                  <a:srgbClr val="000000"/>
                </a:solidFill>
                <a:latin typeface="Times New Roman"/>
              </a:rPr>
              <a:t>OLAP tools are categorized according to the architecture used to store and process multi-dimensional data.</a:t>
            </a:r>
            <a:endParaRPr/>
          </a:p>
          <a:p>
            <a:pPr>
              <a:lnSpc>
                <a:spcPct val="100000"/>
              </a:lnSpc>
            </a:pPr>
            <a:endParaRPr/>
          </a:p>
          <a:p>
            <a:pPr>
              <a:lnSpc>
                <a:spcPct val="100000"/>
              </a:lnSpc>
              <a:buFont typeface="Arial"/>
              <a:buChar char="•"/>
            </a:pPr>
            <a:r>
              <a:rPr lang="en-US" sz="2800">
                <a:solidFill>
                  <a:srgbClr val="000000"/>
                </a:solidFill>
                <a:latin typeface="Times New Roman"/>
              </a:rPr>
              <a:t>There are four main categories of OLAP tools as defined by Berson and Smith (1997) and Pends and Greeth (2001) including:</a:t>
            </a:r>
            <a:endParaRPr/>
          </a:p>
          <a:p>
            <a:pPr lvl="1">
              <a:lnSpc>
                <a:spcPct val="100000"/>
              </a:lnSpc>
              <a:buFont typeface="Arial"/>
              <a:buChar char="–"/>
            </a:pPr>
            <a:r>
              <a:rPr lang="en-US" sz="2800">
                <a:solidFill>
                  <a:srgbClr val="000000"/>
                </a:solidFill>
                <a:latin typeface="Times New Roman"/>
              </a:rPr>
              <a:t>Multi-dimensional OLAP (MOLAP)</a:t>
            </a:r>
            <a:endParaRPr/>
          </a:p>
          <a:p>
            <a:pPr lvl="1">
              <a:lnSpc>
                <a:spcPct val="100000"/>
              </a:lnSpc>
              <a:buFont typeface="Arial"/>
              <a:buChar char="–"/>
            </a:pPr>
            <a:r>
              <a:rPr lang="en-US" sz="2800">
                <a:solidFill>
                  <a:srgbClr val="000000"/>
                </a:solidFill>
                <a:latin typeface="Times New Roman"/>
              </a:rPr>
              <a:t>Relational OLAP (ROLAP)</a:t>
            </a:r>
            <a:endParaRPr/>
          </a:p>
          <a:p>
            <a:pPr lvl="1">
              <a:lnSpc>
                <a:spcPct val="100000"/>
              </a:lnSpc>
              <a:buFont typeface="Arial"/>
              <a:buChar char="–"/>
            </a:pPr>
            <a:r>
              <a:rPr lang="en-US" sz="2800">
                <a:solidFill>
                  <a:srgbClr val="000000"/>
                </a:solidFill>
                <a:latin typeface="Times New Roman"/>
              </a:rPr>
              <a:t>Hybrid OLAP (HOLAP)</a:t>
            </a:r>
            <a:endParaRPr/>
          </a:p>
          <a:p>
            <a:pPr lvl="1">
              <a:lnSpc>
                <a:spcPct val="100000"/>
              </a:lnSpc>
              <a:buFont typeface="Arial"/>
              <a:buChar char="–"/>
            </a:pPr>
            <a:r>
              <a:rPr lang="en-US" sz="2800">
                <a:solidFill>
                  <a:srgbClr val="000000"/>
                </a:solidFill>
                <a:latin typeface="Times New Roman"/>
              </a:rPr>
              <a:t>Specialized SQL Servers</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Relational OLAP(ROLAP)
</a:t>
            </a:r>
            <a:endParaRPr/>
          </a:p>
        </p:txBody>
      </p:sp>
      <p:sp>
        <p:nvSpPr>
          <p:cNvPr id="795" name="TextShape 2"/>
          <p:cNvSpPr txBox="1"/>
          <p:nvPr/>
        </p:nvSpPr>
        <p:spPr>
          <a:xfrm>
            <a:off x="457200" y="1143000"/>
            <a:ext cx="8229240" cy="5486040"/>
          </a:xfrm>
          <a:prstGeom prst="rect">
            <a:avLst/>
          </a:prstGeom>
        </p:spPr>
        <p:txBody>
          <a:bodyPr/>
          <a:lstStyle/>
          <a:p>
            <a:pPr>
              <a:lnSpc>
                <a:spcPct val="100000"/>
              </a:lnSpc>
              <a:buFont typeface="Arial"/>
              <a:buChar char="•"/>
            </a:pPr>
            <a:r>
              <a:rPr lang="en-US" sz="3200">
                <a:solidFill>
                  <a:srgbClr val="000000"/>
                </a:solidFill>
                <a:latin typeface="Times New Roman"/>
              </a:rPr>
              <a:t>The Relational OLAP servers are placed between relational back-end server and client front-end tools. </a:t>
            </a:r>
            <a:endParaRPr/>
          </a:p>
          <a:p>
            <a:pPr>
              <a:lnSpc>
                <a:spcPct val="100000"/>
              </a:lnSpc>
              <a:buFont typeface="Arial"/>
              <a:buChar char="•"/>
            </a:pPr>
            <a:r>
              <a:rPr lang="en-US" sz="3200">
                <a:solidFill>
                  <a:srgbClr val="000000"/>
                </a:solidFill>
                <a:latin typeface="Times New Roman"/>
              </a:rPr>
              <a:t>To store and manage warehouse data the Relational OLAP use relational or extended-relational DBMS.</a:t>
            </a:r>
            <a:endParaRPr/>
          </a:p>
          <a:p>
            <a:pPr>
              <a:lnSpc>
                <a:spcPct val="100000"/>
              </a:lnSpc>
              <a:buFont typeface="Arial"/>
              <a:buChar char="•"/>
            </a:pPr>
            <a:r>
              <a:rPr lang="en-US" sz="3200">
                <a:solidFill>
                  <a:srgbClr val="000000"/>
                </a:solidFill>
                <a:latin typeface="Times New Roman"/>
              </a:rPr>
              <a:t>ROLAP is the fastest-growing type of OLAP tools.</a:t>
            </a:r>
            <a:endParaRPr/>
          </a:p>
        </p:txBody>
      </p:sp>
      <p:sp>
        <p:nvSpPr>
          <p:cNvPr id="796" name="TextShape 3"/>
          <p:cNvSpPr txBox="1"/>
          <p:nvPr/>
        </p:nvSpPr>
        <p:spPr>
          <a:xfrm>
            <a:off x="0" y="0"/>
            <a:ext cx="0" cy="0"/>
          </a:xfrm>
          <a:prstGeom prst="rect">
            <a:avLst/>
          </a:prstGeom>
        </p:spPr>
        <p:txBody>
          <a:bodyPr lIns="90000" tIns="45000" rIns="90000" bIns="45000"/>
          <a:lstStyle/>
          <a:p>
            <a:pPr>
              <a:lnSpc>
                <a:spcPct val="100000"/>
              </a:lnSpc>
            </a:pPr>
            <a:fld id="{C1818121-7141-4131-A1A1-9111011161E1}" type="slidenum">
              <a:rPr lang="en-IN">
                <a:solidFill>
                  <a:srgbClr val="000000"/>
                </a:solidFill>
                <a:latin typeface="Calibri"/>
              </a:rPr>
              <a:pPr>
                <a:lnSpc>
                  <a:spcPct val="100000"/>
                </a:lnSpc>
              </a:pPr>
              <a:t>54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Relational OLAP(ROLAP)
</a:t>
            </a:r>
            <a:endParaRPr/>
          </a:p>
        </p:txBody>
      </p:sp>
      <p:sp>
        <p:nvSpPr>
          <p:cNvPr id="795" name="TextShape 2"/>
          <p:cNvSpPr txBox="1"/>
          <p:nvPr/>
        </p:nvSpPr>
        <p:spPr>
          <a:xfrm>
            <a:off x="457200" y="1143000"/>
            <a:ext cx="8229240" cy="5486040"/>
          </a:xfrm>
          <a:prstGeom prst="rect">
            <a:avLst/>
          </a:prstGeom>
        </p:spPr>
        <p:txBody>
          <a:bodyPr/>
          <a:lstStyle/>
          <a:p>
            <a:pPr>
              <a:lnSpc>
                <a:spcPct val="100000"/>
              </a:lnSpc>
              <a:buFont typeface="Arial"/>
              <a:buChar char="•"/>
            </a:pPr>
            <a:r>
              <a:rPr lang="en-US" sz="3200">
                <a:solidFill>
                  <a:srgbClr val="000000"/>
                </a:solidFill>
                <a:latin typeface="Times New Roman"/>
              </a:rPr>
              <a:t>The Relational OLAP servers are placed between relational back-end server and client front-end tools. </a:t>
            </a:r>
            <a:endParaRPr/>
          </a:p>
          <a:p>
            <a:pPr>
              <a:lnSpc>
                <a:spcPct val="100000"/>
              </a:lnSpc>
              <a:buFont typeface="Arial"/>
              <a:buChar char="•"/>
            </a:pPr>
            <a:r>
              <a:rPr lang="en-US" sz="3200">
                <a:solidFill>
                  <a:srgbClr val="000000"/>
                </a:solidFill>
                <a:latin typeface="Times New Roman"/>
              </a:rPr>
              <a:t>To store and manage warehouse data the Relational OLAP use relational or extended-relational DBMS.</a:t>
            </a:r>
            <a:endParaRPr/>
          </a:p>
          <a:p>
            <a:pPr>
              <a:lnSpc>
                <a:spcPct val="100000"/>
              </a:lnSpc>
              <a:buFont typeface="Arial"/>
              <a:buChar char="•"/>
            </a:pPr>
            <a:r>
              <a:rPr lang="en-US" sz="3200">
                <a:solidFill>
                  <a:srgbClr val="000000"/>
                </a:solidFill>
                <a:latin typeface="Times New Roman"/>
              </a:rPr>
              <a:t>ROLAP is the fastest-growing type of OLAP tools.</a:t>
            </a:r>
            <a:endParaRPr/>
          </a:p>
        </p:txBody>
      </p:sp>
      <p:sp>
        <p:nvSpPr>
          <p:cNvPr id="796" name="TextShape 3"/>
          <p:cNvSpPr txBox="1"/>
          <p:nvPr/>
        </p:nvSpPr>
        <p:spPr>
          <a:xfrm>
            <a:off x="0" y="0"/>
            <a:ext cx="0" cy="0"/>
          </a:xfrm>
          <a:prstGeom prst="rect">
            <a:avLst/>
          </a:prstGeom>
        </p:spPr>
        <p:txBody>
          <a:bodyPr lIns="90000" tIns="45000" rIns="90000" bIns="45000"/>
          <a:lstStyle/>
          <a:p>
            <a:pPr>
              <a:lnSpc>
                <a:spcPct val="100000"/>
              </a:lnSpc>
            </a:pPr>
            <a:fld id="{C1818121-7141-4131-A1A1-9111011161E1}" type="slidenum">
              <a:rPr lang="en-IN">
                <a:solidFill>
                  <a:srgbClr val="000000"/>
                </a:solidFill>
                <a:latin typeface="Calibri"/>
              </a:rPr>
              <a:pPr>
                <a:lnSpc>
                  <a:spcPct val="100000"/>
                </a:lnSpc>
              </a:pPr>
              <a:t>55</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533405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Relational OLAP(ROLAP)
</a:t>
            </a:r>
            <a:endParaRPr/>
          </a:p>
        </p:txBody>
      </p:sp>
      <p:sp>
        <p:nvSpPr>
          <p:cNvPr id="795" name="TextShape 2"/>
          <p:cNvSpPr txBox="1"/>
          <p:nvPr/>
        </p:nvSpPr>
        <p:spPr>
          <a:xfrm>
            <a:off x="457200" y="1143000"/>
            <a:ext cx="8229240" cy="5486040"/>
          </a:xfrm>
          <a:prstGeom prst="rect">
            <a:avLst/>
          </a:prstGeom>
        </p:spPr>
        <p:txBody>
          <a:bodyPr/>
          <a:lstStyle/>
          <a:p>
            <a:pPr>
              <a:lnSpc>
                <a:spcPct val="100000"/>
              </a:lnSpc>
              <a:buFont typeface="Arial"/>
              <a:buChar char="•"/>
            </a:pPr>
            <a:endParaRPr dirty="0"/>
          </a:p>
        </p:txBody>
      </p:sp>
      <p:sp>
        <p:nvSpPr>
          <p:cNvPr id="796" name="TextShape 3"/>
          <p:cNvSpPr txBox="1"/>
          <p:nvPr/>
        </p:nvSpPr>
        <p:spPr>
          <a:xfrm>
            <a:off x="0" y="0"/>
            <a:ext cx="0" cy="0"/>
          </a:xfrm>
          <a:prstGeom prst="rect">
            <a:avLst/>
          </a:prstGeom>
        </p:spPr>
        <p:txBody>
          <a:bodyPr lIns="90000" tIns="45000" rIns="90000" bIns="45000"/>
          <a:lstStyle/>
          <a:p>
            <a:pPr>
              <a:lnSpc>
                <a:spcPct val="100000"/>
              </a:lnSpc>
            </a:pPr>
            <a:fld id="{C1818121-7141-4131-A1A1-9111011161E1}" type="slidenum">
              <a:rPr lang="en-IN">
                <a:solidFill>
                  <a:srgbClr val="000000"/>
                </a:solidFill>
                <a:latin typeface="Calibri"/>
              </a:rPr>
              <a:pPr>
                <a:lnSpc>
                  <a:spcPct val="100000"/>
                </a:lnSpc>
              </a:pPr>
              <a:t>56</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457200" y="1674674"/>
            <a:ext cx="8077200" cy="923330"/>
          </a:xfrm>
          <a:prstGeom prst="rect">
            <a:avLst/>
          </a:prstGeom>
        </p:spPr>
        <p:txBody>
          <a:bodyPr wrap="square">
            <a:spAutoFit/>
          </a:bodyPr>
          <a:lstStyle/>
          <a:p>
            <a:r>
              <a:rPr lang="en-US" dirty="0"/>
              <a:t>ROLAP servers can be easily used with existing RDBMS.</a:t>
            </a:r>
          </a:p>
          <a:p>
            <a:r>
              <a:rPr lang="en-US" dirty="0"/>
              <a:t>Data can be stored efficiently, since no zero facts can be stored.</a:t>
            </a:r>
          </a:p>
          <a:p>
            <a:r>
              <a:rPr lang="en-US" dirty="0"/>
              <a:t>ROLAP tools do not use pre-calculated data cubes.</a:t>
            </a:r>
          </a:p>
        </p:txBody>
      </p:sp>
      <p:pic>
        <p:nvPicPr>
          <p:cNvPr id="2050" name="Picture 2" descr="C:\Users\Administrator\Desktop\rolap_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3581400"/>
            <a:ext cx="55435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4433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TextShape 1"/>
          <p:cNvSpPr txBox="1"/>
          <p:nvPr/>
        </p:nvSpPr>
        <p:spPr>
          <a:xfrm>
            <a:off x="228600" y="228600"/>
            <a:ext cx="8686440" cy="6324120"/>
          </a:xfrm>
          <a:prstGeom prst="rect">
            <a:avLst/>
          </a:prstGeom>
        </p:spPr>
        <p:txBody>
          <a:bodyPr/>
          <a:lstStyle/>
          <a:p>
            <a:pPr>
              <a:lnSpc>
                <a:spcPct val="100000"/>
              </a:lnSpc>
              <a:buFont typeface="Wingdings" charset="2"/>
              <a:buChar char=""/>
            </a:pPr>
            <a:r>
              <a:rPr lang="en-US" sz="3200" b="1" dirty="0">
                <a:solidFill>
                  <a:srgbClr val="FF0000"/>
                </a:solidFill>
                <a:latin typeface="Times New Roman"/>
              </a:rPr>
              <a:t>Multidimensional OLAP (MOLAP)</a:t>
            </a:r>
            <a:endParaRPr dirty="0"/>
          </a:p>
          <a:p>
            <a:pPr>
              <a:lnSpc>
                <a:spcPct val="100000"/>
              </a:lnSpc>
              <a:buFont typeface="Arial"/>
              <a:buChar char="•"/>
            </a:pPr>
            <a:r>
              <a:rPr lang="en-US" sz="2200" dirty="0">
                <a:solidFill>
                  <a:srgbClr val="000000"/>
                </a:solidFill>
                <a:latin typeface="Times New Roman" pitchFamily="18" charset="0"/>
                <a:cs typeface="Times New Roman" pitchFamily="18" charset="0"/>
              </a:rPr>
              <a:t>Multidimensional OLAP (MOLAP) uses the array-based multidimensional storage engines for multidimensional views of data.</a:t>
            </a:r>
            <a:endParaRPr sz="2200" dirty="0">
              <a:latin typeface="Times New Roman" pitchFamily="18" charset="0"/>
              <a:cs typeface="Times New Roman" pitchFamily="18" charset="0"/>
            </a:endParaRPr>
          </a:p>
          <a:p>
            <a:pPr>
              <a:lnSpc>
                <a:spcPct val="100000"/>
              </a:lnSpc>
            </a:pPr>
            <a:endParaRPr sz="2200" dirty="0">
              <a:latin typeface="Times New Roman" pitchFamily="18" charset="0"/>
              <a:cs typeface="Times New Roman" pitchFamily="18" charset="0"/>
            </a:endParaRPr>
          </a:p>
          <a:p>
            <a:pPr>
              <a:lnSpc>
                <a:spcPct val="100000"/>
              </a:lnSpc>
              <a:buFont typeface="Arial"/>
              <a:buChar char="•"/>
            </a:pPr>
            <a:r>
              <a:rPr lang="en-US" sz="2200" dirty="0">
                <a:solidFill>
                  <a:srgbClr val="000000"/>
                </a:solidFill>
                <a:latin typeface="Times New Roman" pitchFamily="18" charset="0"/>
                <a:cs typeface="Times New Roman" pitchFamily="18" charset="0"/>
              </a:rPr>
              <a:t>With multidimensional data stores, the storage utilization may be low if the data set is sparse. </a:t>
            </a:r>
            <a:endParaRPr sz="2200" dirty="0">
              <a:latin typeface="Times New Roman" pitchFamily="18" charset="0"/>
              <a:cs typeface="Times New Roman" pitchFamily="18" charset="0"/>
            </a:endParaRPr>
          </a:p>
          <a:p>
            <a:pPr>
              <a:lnSpc>
                <a:spcPct val="100000"/>
              </a:lnSpc>
            </a:pPr>
            <a:endParaRPr sz="2200" dirty="0">
              <a:latin typeface="Times New Roman" pitchFamily="18" charset="0"/>
              <a:cs typeface="Times New Roman" pitchFamily="18" charset="0"/>
            </a:endParaRPr>
          </a:p>
          <a:p>
            <a:pPr>
              <a:lnSpc>
                <a:spcPct val="100000"/>
              </a:lnSpc>
              <a:buFont typeface="Arial"/>
              <a:buChar char="•"/>
            </a:pPr>
            <a:r>
              <a:rPr lang="en-US" sz="2200" dirty="0">
                <a:solidFill>
                  <a:srgbClr val="000000"/>
                </a:solidFill>
                <a:latin typeface="Times New Roman" pitchFamily="18" charset="0"/>
                <a:cs typeface="Times New Roman" pitchFamily="18" charset="0"/>
              </a:rPr>
              <a:t>Therefore many MOLAP Server uses the two level of data storage representation to handle dense and sparse data </a:t>
            </a:r>
            <a:r>
              <a:rPr lang="en-US" sz="2200" dirty="0" smtClean="0">
                <a:solidFill>
                  <a:srgbClr val="000000"/>
                </a:solidFill>
                <a:latin typeface="Times New Roman" pitchFamily="18" charset="0"/>
                <a:cs typeface="Times New Roman" pitchFamily="18" charset="0"/>
              </a:rPr>
              <a:t>sets.</a:t>
            </a:r>
          </a:p>
          <a:p>
            <a:pPr>
              <a:buFont typeface="Arial"/>
              <a:buChar char="•"/>
            </a:pPr>
            <a:r>
              <a:rPr lang="en-US" sz="2200" b="1" dirty="0" smtClean="0">
                <a:latin typeface="Times New Roman" pitchFamily="18" charset="0"/>
                <a:cs typeface="Times New Roman" pitchFamily="18" charset="0"/>
              </a:rPr>
              <a:t>Advantages</a:t>
            </a:r>
            <a:endParaRPr lang="en-US" sz="2200" b="1" dirty="0">
              <a:latin typeface="Times New Roman" pitchFamily="18" charset="0"/>
              <a:cs typeface="Times New Roman" pitchFamily="18" charset="0"/>
            </a:endParaRPr>
          </a:p>
          <a:p>
            <a:pPr>
              <a:lnSpc>
                <a:spcPct val="100000"/>
              </a:lnSpc>
              <a:buFont typeface="Arial"/>
              <a:buChar char="•"/>
            </a:pPr>
            <a:r>
              <a:rPr lang="en-US" sz="2200" dirty="0" smtClean="0">
                <a:latin typeface="Times New Roman" pitchFamily="18" charset="0"/>
                <a:cs typeface="Times New Roman" pitchFamily="18" charset="0"/>
              </a:rPr>
              <a:t>MOLAP </a:t>
            </a:r>
            <a:r>
              <a:rPr lang="en-US" sz="2200" dirty="0">
                <a:latin typeface="Times New Roman" pitchFamily="18" charset="0"/>
                <a:cs typeface="Times New Roman" pitchFamily="18" charset="0"/>
              </a:rPr>
              <a:t>allows fastest indexing to the pre-computed summarized </a:t>
            </a:r>
            <a:r>
              <a:rPr lang="en-US" sz="2200" dirty="0" smtClean="0">
                <a:latin typeface="Times New Roman" pitchFamily="18" charset="0"/>
                <a:cs typeface="Times New Roman" pitchFamily="18" charset="0"/>
              </a:rPr>
              <a:t>data.</a:t>
            </a:r>
          </a:p>
          <a:p>
            <a:pPr>
              <a:lnSpc>
                <a:spcPct val="100000"/>
              </a:lnSpc>
              <a:buFont typeface="Arial"/>
              <a:buChar char="•"/>
            </a:pPr>
            <a:r>
              <a:rPr lang="en-US" sz="2200" dirty="0" smtClean="0">
                <a:latin typeface="Times New Roman" pitchFamily="18" charset="0"/>
                <a:cs typeface="Times New Roman" pitchFamily="18" charset="0"/>
              </a:rPr>
              <a:t>Helps </a:t>
            </a:r>
            <a:r>
              <a:rPr lang="en-US" sz="2200" dirty="0">
                <a:latin typeface="Times New Roman" pitchFamily="18" charset="0"/>
                <a:cs typeface="Times New Roman" pitchFamily="18" charset="0"/>
              </a:rPr>
              <a:t>the users connected to a network who need to analyze larger, less-defined </a:t>
            </a:r>
            <a:r>
              <a:rPr lang="en-US" sz="2200" dirty="0" smtClean="0">
                <a:latin typeface="Times New Roman" pitchFamily="18" charset="0"/>
                <a:cs typeface="Times New Roman" pitchFamily="18" charset="0"/>
              </a:rPr>
              <a:t>data.</a:t>
            </a:r>
          </a:p>
          <a:p>
            <a:pPr>
              <a:lnSpc>
                <a:spcPct val="100000"/>
              </a:lnSpc>
              <a:buFont typeface="Arial"/>
              <a:buChar char="•"/>
            </a:pPr>
            <a:r>
              <a:rPr lang="en-US" sz="2200" dirty="0" smtClean="0">
                <a:latin typeface="Times New Roman" pitchFamily="18" charset="0"/>
                <a:cs typeface="Times New Roman" pitchFamily="18" charset="0"/>
              </a:rPr>
              <a:t>Easier </a:t>
            </a:r>
            <a:r>
              <a:rPr lang="en-US" sz="2200" dirty="0">
                <a:latin typeface="Times New Roman" pitchFamily="18" charset="0"/>
                <a:cs typeface="Times New Roman" pitchFamily="18" charset="0"/>
              </a:rPr>
              <a:t>to use, therefore MOLAP is suitable for inexperienced users.</a:t>
            </a:r>
          </a:p>
          <a:p>
            <a:r>
              <a:rPr lang="en-US" sz="2200" b="1" dirty="0">
                <a:latin typeface="Times New Roman" pitchFamily="18" charset="0"/>
                <a:cs typeface="Times New Roman" pitchFamily="18" charset="0"/>
              </a:rPr>
              <a:t>Disadvantages</a:t>
            </a:r>
          </a:p>
          <a:p>
            <a:r>
              <a:rPr lang="en-US" sz="2200" dirty="0">
                <a:latin typeface="Times New Roman" pitchFamily="18" charset="0"/>
                <a:cs typeface="Times New Roman" pitchFamily="18" charset="0"/>
              </a:rPr>
              <a:t>MOLAP are not capable of containing detailed data.</a:t>
            </a:r>
          </a:p>
          <a:p>
            <a:r>
              <a:rPr lang="en-US" sz="2200" dirty="0">
                <a:latin typeface="Times New Roman" pitchFamily="18" charset="0"/>
                <a:cs typeface="Times New Roman" pitchFamily="18" charset="0"/>
              </a:rPr>
              <a:t>The storage utilization may be low if the data set is sparse.</a:t>
            </a:r>
          </a:p>
          <a:p>
            <a:endParaRPr lang="en-US" sz="2200" dirty="0">
              <a:latin typeface="Times New Roman" pitchFamily="18" charset="0"/>
              <a:cs typeface="Times New Roman" pitchFamily="18" charset="0"/>
            </a:endParaRPr>
          </a:p>
          <a:p>
            <a:pPr>
              <a:lnSpc>
                <a:spcPct val="100000"/>
              </a:lnSpc>
              <a:buFont typeface="Arial"/>
              <a:buChar char="•"/>
            </a:pPr>
            <a:endParaRPr sz="2200" dirty="0">
              <a:latin typeface="Times New Roman" pitchFamily="18" charset="0"/>
              <a:cs typeface="Times New Roman" pitchFamily="18" charset="0"/>
            </a:endParaRPr>
          </a:p>
          <a:p>
            <a:pPr>
              <a:lnSpc>
                <a:spcPct val="100000"/>
              </a:lnSpc>
            </a:pPr>
            <a:endParaRPr sz="2200" dirty="0">
              <a:latin typeface="Times New Roman" pitchFamily="18" charset="0"/>
              <a:cs typeface="Times New Roman" pitchFamily="18" charset="0"/>
            </a:endParaRPr>
          </a:p>
        </p:txBody>
      </p:sp>
      <p:sp>
        <p:nvSpPr>
          <p:cNvPr id="799" name="TextShape 2"/>
          <p:cNvSpPr txBox="1"/>
          <p:nvPr/>
        </p:nvSpPr>
        <p:spPr>
          <a:xfrm>
            <a:off x="0" y="0"/>
            <a:ext cx="0" cy="0"/>
          </a:xfrm>
          <a:prstGeom prst="rect">
            <a:avLst/>
          </a:prstGeom>
        </p:spPr>
        <p:txBody>
          <a:bodyPr lIns="90000" tIns="45000" rIns="90000" bIns="45000"/>
          <a:lstStyle/>
          <a:p>
            <a:pPr>
              <a:lnSpc>
                <a:spcPct val="100000"/>
              </a:lnSpc>
            </a:pPr>
            <a:fld id="{01418121-A1C1-41F1-81D1-D1F1D1B1D1F1}" type="slidenum">
              <a:rPr lang="en-IN">
                <a:solidFill>
                  <a:srgbClr val="000000"/>
                </a:solidFill>
                <a:latin typeface="Calibri"/>
              </a:rPr>
              <a:pPr>
                <a:lnSpc>
                  <a:spcPct val="100000"/>
                </a:lnSpc>
              </a:pPr>
              <a:t>57</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TextShape 1"/>
          <p:cNvSpPr txBox="1"/>
          <p:nvPr/>
        </p:nvSpPr>
        <p:spPr>
          <a:xfrm>
            <a:off x="0" y="0"/>
            <a:ext cx="0" cy="0"/>
          </a:xfrm>
          <a:prstGeom prst="rect">
            <a:avLst/>
          </a:prstGeom>
        </p:spPr>
        <p:txBody>
          <a:bodyPr lIns="90000" tIns="45000" rIns="90000" bIns="45000"/>
          <a:lstStyle/>
          <a:p>
            <a:pPr>
              <a:lnSpc>
                <a:spcPct val="100000"/>
              </a:lnSpc>
            </a:pPr>
            <a:fld id="{F12141E1-5181-4141-B1F1-61A1411111B1}" type="slidenum">
              <a:rPr lang="en-IN">
                <a:solidFill>
                  <a:srgbClr val="000000"/>
                </a:solidFill>
                <a:latin typeface="Calibri"/>
              </a:rPr>
              <a:pPr>
                <a:lnSpc>
                  <a:spcPct val="100000"/>
                </a:lnSpc>
              </a:pPr>
              <a:t>58</a:t>
            </a:fld>
            <a:endParaRPr/>
          </a:p>
        </p:txBody>
      </p:sp>
      <p:sp>
        <p:nvSpPr>
          <p:cNvPr id="801" name="TextShape 2"/>
          <p:cNvSpPr txBox="1"/>
          <p:nvPr/>
        </p:nvSpPr>
        <p:spPr>
          <a:xfrm>
            <a:off x="304920" y="152280"/>
            <a:ext cx="8637120" cy="6476760"/>
          </a:xfrm>
          <a:prstGeom prst="rect">
            <a:avLst/>
          </a:prstGeom>
        </p:spPr>
        <p:txBody>
          <a:bodyPr/>
          <a:lstStyle/>
          <a:p>
            <a:pPr>
              <a:lnSpc>
                <a:spcPct val="100000"/>
              </a:lnSpc>
              <a:buFont typeface="Arial"/>
              <a:buChar char="•"/>
            </a:pPr>
            <a:r>
              <a:rPr lang="en-US" sz="2400">
                <a:solidFill>
                  <a:srgbClr val="000000"/>
                </a:solidFill>
                <a:latin typeface="Times New Roman"/>
              </a:rPr>
              <a:t>MOLAP tools use specialized data structures and multi-dimensional database management systems (MDDBMS) to organize, navigate, and analyze data.</a:t>
            </a:r>
            <a:endParaRPr/>
          </a:p>
          <a:p>
            <a:pPr>
              <a:lnSpc>
                <a:spcPct val="100000"/>
              </a:lnSpc>
            </a:pPr>
            <a:endParaRPr/>
          </a:p>
          <a:p>
            <a:pPr>
              <a:lnSpc>
                <a:spcPct val="100000"/>
              </a:lnSpc>
              <a:buFont typeface="Arial"/>
              <a:buChar char="•"/>
            </a:pPr>
            <a:r>
              <a:rPr lang="en-US" sz="2400">
                <a:solidFill>
                  <a:srgbClr val="000000"/>
                </a:solidFill>
                <a:latin typeface="Times New Roman"/>
              </a:rPr>
              <a:t>MOLAP data structures use array technology and efficient storage techniques that minimize the disk space requirements through sparse data management.</a:t>
            </a:r>
            <a:endParaRPr/>
          </a:p>
          <a:p>
            <a:pPr>
              <a:lnSpc>
                <a:spcPct val="100000"/>
              </a:lnSpc>
            </a:pPr>
            <a:endParaRPr/>
          </a:p>
          <a:p>
            <a:pPr>
              <a:lnSpc>
                <a:spcPct val="100000"/>
              </a:lnSpc>
              <a:buFont typeface="Arial"/>
              <a:buChar char="•"/>
            </a:pPr>
            <a:r>
              <a:rPr lang="en-US" sz="2400">
                <a:solidFill>
                  <a:srgbClr val="000000"/>
                </a:solidFill>
                <a:latin typeface="Times New Roman"/>
              </a:rPr>
              <a:t>The development issues associated with MOLAP:</a:t>
            </a:r>
            <a:endParaRPr/>
          </a:p>
          <a:p>
            <a:pPr lvl="1">
              <a:lnSpc>
                <a:spcPct val="100000"/>
              </a:lnSpc>
              <a:buFont typeface="Arial"/>
              <a:buChar char="–"/>
            </a:pPr>
            <a:r>
              <a:rPr lang="en-US" sz="2400">
                <a:solidFill>
                  <a:srgbClr val="000000"/>
                </a:solidFill>
                <a:latin typeface="Times New Roman"/>
              </a:rPr>
              <a:t>Only a limited amount of data can be efficiently stored and analyzed.</a:t>
            </a:r>
            <a:endParaRPr/>
          </a:p>
          <a:p>
            <a:pPr lvl="1">
              <a:lnSpc>
                <a:spcPct val="100000"/>
              </a:lnSpc>
              <a:buFont typeface="Arial"/>
              <a:buChar char="–"/>
            </a:pPr>
            <a:r>
              <a:rPr lang="en-US" sz="2400">
                <a:solidFill>
                  <a:srgbClr val="000000"/>
                </a:solidFill>
                <a:latin typeface="Times New Roman"/>
              </a:rPr>
              <a:t>Navigation and analysis of data are limited because the data is designed according to previously determined requirements.</a:t>
            </a:r>
            <a:endParaRPr/>
          </a:p>
          <a:p>
            <a:pPr lvl="1">
              <a:lnSpc>
                <a:spcPct val="100000"/>
              </a:lnSpc>
              <a:buFont typeface="Arial"/>
              <a:buChar char="–"/>
            </a:pPr>
            <a:r>
              <a:rPr lang="en-US" sz="2400">
                <a:solidFill>
                  <a:srgbClr val="000000"/>
                </a:solidFill>
                <a:latin typeface="Times New Roman"/>
              </a:rPr>
              <a:t>MOLAP products require a different set of skills and tools to build and maintain the database.</a:t>
            </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795" name="TextShape 2"/>
          <p:cNvSpPr txBox="1"/>
          <p:nvPr/>
        </p:nvSpPr>
        <p:spPr>
          <a:xfrm>
            <a:off x="457200" y="1143000"/>
            <a:ext cx="8229240" cy="5486040"/>
          </a:xfrm>
          <a:prstGeom prst="rect">
            <a:avLst/>
          </a:prstGeom>
        </p:spPr>
        <p:txBody>
          <a:bodyPr/>
          <a:lstStyle/>
          <a:p>
            <a:pPr>
              <a:lnSpc>
                <a:spcPct val="100000"/>
              </a:lnSpc>
              <a:buFont typeface="Arial"/>
              <a:buChar char="•"/>
            </a:pPr>
            <a:endParaRPr dirty="0"/>
          </a:p>
        </p:txBody>
      </p:sp>
      <p:sp>
        <p:nvSpPr>
          <p:cNvPr id="796" name="TextShape 3"/>
          <p:cNvSpPr txBox="1"/>
          <p:nvPr/>
        </p:nvSpPr>
        <p:spPr>
          <a:xfrm>
            <a:off x="0" y="0"/>
            <a:ext cx="0" cy="0"/>
          </a:xfrm>
          <a:prstGeom prst="rect">
            <a:avLst/>
          </a:prstGeom>
        </p:spPr>
        <p:txBody>
          <a:bodyPr lIns="90000" tIns="45000" rIns="90000" bIns="45000"/>
          <a:lstStyle/>
          <a:p>
            <a:pPr>
              <a:lnSpc>
                <a:spcPct val="100000"/>
              </a:lnSpc>
            </a:pPr>
            <a:fld id="{C1818121-7141-4131-A1A1-9111011161E1}" type="slidenum">
              <a:rPr lang="en-IN">
                <a:solidFill>
                  <a:srgbClr val="000000"/>
                </a:solidFill>
                <a:latin typeface="Calibri"/>
              </a:rPr>
              <a:pPr>
                <a:lnSpc>
                  <a:spcPct val="100000"/>
                </a:lnSpc>
              </a:pPr>
              <a:t>59</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590911" y="595218"/>
            <a:ext cx="8095529" cy="3277820"/>
          </a:xfrm>
          <a:prstGeom prst="rect">
            <a:avLst/>
          </a:prstGeom>
        </p:spPr>
        <p:txBody>
          <a:bodyPr wrap="square">
            <a:spAutoFit/>
          </a:bodyPr>
          <a:lstStyle/>
          <a:p>
            <a:pPr marL="285750" indent="-285750">
              <a:buFont typeface="Arial" pitchFamily="34" charset="0"/>
              <a:buChar char="•"/>
            </a:pPr>
            <a:r>
              <a:rPr lang="en-US" sz="2300" dirty="0">
                <a:latin typeface="Times New Roman" pitchFamily="18" charset="0"/>
                <a:cs typeface="Times New Roman" pitchFamily="18" charset="0"/>
              </a:rPr>
              <a:t>MOLAP tools process information with consistent response time regardless of level of summarizing or calculations </a:t>
            </a:r>
            <a:r>
              <a:rPr lang="en-US" sz="2300" dirty="0" smtClean="0">
                <a:latin typeface="Times New Roman" pitchFamily="18" charset="0"/>
                <a:cs typeface="Times New Roman" pitchFamily="18" charset="0"/>
              </a:rPr>
              <a:t>selected.</a:t>
            </a:r>
          </a:p>
          <a:p>
            <a:pPr marL="285750" indent="-285750">
              <a:buFont typeface="Arial" pitchFamily="34" charset="0"/>
              <a:buChar char="•"/>
            </a:pPr>
            <a:r>
              <a:rPr lang="en-US" sz="2300" dirty="0" smtClean="0">
                <a:latin typeface="Times New Roman" pitchFamily="18" charset="0"/>
                <a:cs typeface="Times New Roman" pitchFamily="18" charset="0"/>
              </a:rPr>
              <a:t>MOLAP </a:t>
            </a:r>
            <a:r>
              <a:rPr lang="en-US" sz="2300" dirty="0">
                <a:latin typeface="Times New Roman" pitchFamily="18" charset="0"/>
                <a:cs typeface="Times New Roman" pitchFamily="18" charset="0"/>
              </a:rPr>
              <a:t>tools need to avoid many of the complexities of creating a relational database to store data for </a:t>
            </a:r>
            <a:r>
              <a:rPr lang="en-US" sz="2300" dirty="0" smtClean="0">
                <a:latin typeface="Times New Roman" pitchFamily="18" charset="0"/>
                <a:cs typeface="Times New Roman" pitchFamily="18" charset="0"/>
              </a:rPr>
              <a:t>analysis.</a:t>
            </a:r>
          </a:p>
          <a:p>
            <a:pPr marL="285750" indent="-285750">
              <a:buFont typeface="Arial" pitchFamily="34" charset="0"/>
              <a:buChar char="•"/>
            </a:pPr>
            <a:r>
              <a:rPr lang="en-US" sz="2300" dirty="0" smtClean="0">
                <a:latin typeface="Times New Roman" pitchFamily="18" charset="0"/>
                <a:cs typeface="Times New Roman" pitchFamily="18" charset="0"/>
              </a:rPr>
              <a:t>MOLAP </a:t>
            </a:r>
            <a:r>
              <a:rPr lang="en-US" sz="2300" dirty="0">
                <a:latin typeface="Times New Roman" pitchFamily="18" charset="0"/>
                <a:cs typeface="Times New Roman" pitchFamily="18" charset="0"/>
              </a:rPr>
              <a:t>tools need fastest possible </a:t>
            </a:r>
            <a:r>
              <a:rPr lang="en-US" sz="2300" dirty="0" smtClean="0">
                <a:latin typeface="Times New Roman" pitchFamily="18" charset="0"/>
                <a:cs typeface="Times New Roman" pitchFamily="18" charset="0"/>
              </a:rPr>
              <a:t>performance.</a:t>
            </a:r>
          </a:p>
          <a:p>
            <a:pPr marL="285750" indent="-285750">
              <a:buFont typeface="Arial" pitchFamily="34" charset="0"/>
              <a:buChar char="•"/>
            </a:pPr>
            <a:r>
              <a:rPr lang="en-US" sz="2300" dirty="0" smtClean="0">
                <a:latin typeface="Times New Roman" pitchFamily="18" charset="0"/>
                <a:cs typeface="Times New Roman" pitchFamily="18" charset="0"/>
              </a:rPr>
              <a:t>MOLAP </a:t>
            </a:r>
            <a:r>
              <a:rPr lang="en-US" sz="2300" dirty="0">
                <a:latin typeface="Times New Roman" pitchFamily="18" charset="0"/>
                <a:cs typeface="Times New Roman" pitchFamily="18" charset="0"/>
              </a:rPr>
              <a:t>server adopts two level of storage representation to handle dense and sparse data </a:t>
            </a:r>
            <a:r>
              <a:rPr lang="en-US" sz="2300" dirty="0" smtClean="0">
                <a:latin typeface="Times New Roman" pitchFamily="18" charset="0"/>
                <a:cs typeface="Times New Roman" pitchFamily="18" charset="0"/>
              </a:rPr>
              <a:t>sets.</a:t>
            </a:r>
          </a:p>
          <a:p>
            <a:pPr marL="285750" indent="-285750">
              <a:buFont typeface="Arial" pitchFamily="34" charset="0"/>
              <a:buChar char="•"/>
            </a:pPr>
            <a:r>
              <a:rPr lang="en-US" sz="2300" dirty="0" smtClean="0">
                <a:latin typeface="Times New Roman" pitchFamily="18" charset="0"/>
                <a:cs typeface="Times New Roman" pitchFamily="18" charset="0"/>
              </a:rPr>
              <a:t>Denser </a:t>
            </a:r>
            <a:r>
              <a:rPr lang="en-US" sz="2300" dirty="0">
                <a:latin typeface="Times New Roman" pitchFamily="18" charset="0"/>
                <a:cs typeface="Times New Roman" pitchFamily="18" charset="0"/>
              </a:rPr>
              <a:t>sub-cubes are identified and stored as array </a:t>
            </a:r>
            <a:r>
              <a:rPr lang="en-US" sz="2300" dirty="0" smtClean="0">
                <a:latin typeface="Times New Roman" pitchFamily="18" charset="0"/>
                <a:cs typeface="Times New Roman" pitchFamily="18" charset="0"/>
              </a:rPr>
              <a:t>structure.</a:t>
            </a:r>
          </a:p>
          <a:p>
            <a:pPr marL="285750" indent="-285750">
              <a:buFont typeface="Arial" pitchFamily="34" charset="0"/>
              <a:buChar char="•"/>
            </a:pPr>
            <a:r>
              <a:rPr lang="en-US" sz="2300" dirty="0" smtClean="0">
                <a:latin typeface="Times New Roman" pitchFamily="18" charset="0"/>
                <a:cs typeface="Times New Roman" pitchFamily="18" charset="0"/>
              </a:rPr>
              <a:t>Sparse </a:t>
            </a:r>
            <a:r>
              <a:rPr lang="en-US" sz="2300" dirty="0">
                <a:latin typeface="Times New Roman" pitchFamily="18" charset="0"/>
                <a:cs typeface="Times New Roman" pitchFamily="18" charset="0"/>
              </a:rPr>
              <a:t>sub-cubes employ compression technology.</a:t>
            </a:r>
          </a:p>
        </p:txBody>
      </p:sp>
      <p:pic>
        <p:nvPicPr>
          <p:cNvPr id="3074" name="Picture 2" descr="C:\Users\Administrator\Desktop\molap_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38600"/>
            <a:ext cx="51720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0863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457200" y="274680"/>
            <a:ext cx="8229240" cy="48708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Data Warehouse—Subject-Oriented</a:t>
            </a:r>
            <a:endParaRPr/>
          </a:p>
        </p:txBody>
      </p:sp>
      <p:sp>
        <p:nvSpPr>
          <p:cNvPr id="309" name="TextShape 2"/>
          <p:cNvSpPr txBox="1"/>
          <p:nvPr/>
        </p:nvSpPr>
        <p:spPr>
          <a:xfrm>
            <a:off x="152280" y="990720"/>
            <a:ext cx="8838720" cy="5638320"/>
          </a:xfrm>
          <a:prstGeom prst="rect">
            <a:avLst/>
          </a:prstGeom>
        </p:spPr>
        <p:txBody>
          <a:bodyPr lIns="92160" tIns="46080" rIns="92160" bIns="46080"/>
          <a:lstStyle/>
          <a:p>
            <a:pPr>
              <a:lnSpc>
                <a:spcPct val="130000"/>
              </a:lnSpc>
              <a:buFont typeface="Arial"/>
              <a:buChar char="•"/>
            </a:pPr>
            <a:r>
              <a:rPr lang="en-US" sz="2300">
                <a:solidFill>
                  <a:srgbClr val="000000"/>
                </a:solidFill>
                <a:latin typeface="Times New Roman"/>
              </a:rPr>
              <a:t>The Data warehouse is </a:t>
            </a:r>
            <a:r>
              <a:rPr lang="en-US" sz="2300" b="1">
                <a:solidFill>
                  <a:srgbClr val="000000"/>
                </a:solidFill>
                <a:latin typeface="Times New Roman"/>
              </a:rPr>
              <a:t>subject oriented </a:t>
            </a:r>
            <a:r>
              <a:rPr lang="en-US" sz="2300">
                <a:solidFill>
                  <a:srgbClr val="000000"/>
                </a:solidFill>
                <a:latin typeface="Times New Roman"/>
              </a:rPr>
              <a:t>because it provide us the information around a subject rather the organization's ongoing operations. </a:t>
            </a:r>
            <a:endParaRPr/>
          </a:p>
          <a:p>
            <a:pPr>
              <a:lnSpc>
                <a:spcPct val="130000"/>
              </a:lnSpc>
              <a:buFont typeface="Arial"/>
              <a:buChar char="•"/>
            </a:pPr>
            <a:r>
              <a:rPr lang="en-US" sz="2300">
                <a:solidFill>
                  <a:srgbClr val="000000"/>
                </a:solidFill>
                <a:latin typeface="Times New Roman"/>
              </a:rPr>
              <a:t>These subjects can be product, customers, suppliers, sales etc. </a:t>
            </a:r>
            <a:endParaRPr/>
          </a:p>
          <a:p>
            <a:pPr>
              <a:lnSpc>
                <a:spcPct val="130000"/>
              </a:lnSpc>
              <a:buFont typeface="Arial"/>
              <a:buChar char="•"/>
            </a:pPr>
            <a:r>
              <a:rPr lang="en-US" sz="2300">
                <a:solidFill>
                  <a:srgbClr val="000000"/>
                </a:solidFill>
                <a:latin typeface="Times New Roman"/>
              </a:rPr>
              <a:t>The data warehouse does not focus on the ongoing operations rather it focuses on modeling and analysis of data for decision making.</a:t>
            </a:r>
            <a:endParaRPr/>
          </a:p>
          <a:p>
            <a:pPr>
              <a:lnSpc>
                <a:spcPct val="130000"/>
              </a:lnSpc>
              <a:buFont typeface="Arial"/>
              <a:buChar char="•"/>
            </a:pPr>
            <a:r>
              <a:rPr lang="en-US" sz="2300">
                <a:solidFill>
                  <a:srgbClr val="000000"/>
                </a:solidFill>
                <a:latin typeface="Times New Roman"/>
              </a:rPr>
              <a:t>Provide </a:t>
            </a:r>
            <a:r>
              <a:rPr lang="en-US" sz="2300">
                <a:solidFill>
                  <a:srgbClr val="0000FF"/>
                </a:solidFill>
                <a:latin typeface="Times New Roman"/>
              </a:rPr>
              <a:t>a simple and concise/brief</a:t>
            </a:r>
            <a:r>
              <a:rPr lang="en-US" sz="2300">
                <a:solidFill>
                  <a:srgbClr val="000000"/>
                </a:solidFill>
                <a:latin typeface="Times New Roman"/>
              </a:rPr>
              <a:t> view around particular subject issues by excluding data that are not useful in the decision support process.</a:t>
            </a:r>
            <a:endParaRPr/>
          </a:p>
          <a:p>
            <a:pPr>
              <a:lnSpc>
                <a:spcPct val="130000"/>
              </a:lnSpc>
            </a:pPr>
            <a:endParaRPr/>
          </a:p>
        </p:txBody>
      </p:sp>
      <p:sp>
        <p:nvSpPr>
          <p:cNvPr id="310" name="TextShape 3"/>
          <p:cNvSpPr txBox="1"/>
          <p:nvPr/>
        </p:nvSpPr>
        <p:spPr>
          <a:xfrm>
            <a:off x="0" y="0"/>
            <a:ext cx="0" cy="0"/>
          </a:xfrm>
          <a:prstGeom prst="rect">
            <a:avLst/>
          </a:prstGeom>
        </p:spPr>
        <p:txBody>
          <a:bodyPr lIns="90000" tIns="45000" rIns="90000" bIns="45000"/>
          <a:lstStyle/>
          <a:p>
            <a:pPr>
              <a:lnSpc>
                <a:spcPct val="100000"/>
              </a:lnSpc>
            </a:pPr>
            <a:fld id="{31E131C1-C1C1-41E1-9191-E12171A13191}" type="slidenum">
              <a:rPr lang="en-IN">
                <a:solidFill>
                  <a:srgbClr val="000000"/>
                </a:solidFill>
                <a:latin typeface="Calibri"/>
              </a:rPr>
              <a:pPr>
                <a:lnSpc>
                  <a:spcPct val="100000"/>
                </a:lnSpc>
              </a:pPr>
              <a:t>6</a:t>
            </a:fld>
            <a:endParaRPr/>
          </a:p>
        </p:txBody>
      </p:sp>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TextShape 1"/>
          <p:cNvSpPr txBox="1"/>
          <p:nvPr/>
        </p:nvSpPr>
        <p:spPr>
          <a:xfrm>
            <a:off x="228600" y="228600"/>
            <a:ext cx="8686440" cy="6400440"/>
          </a:xfrm>
          <a:prstGeom prst="rect">
            <a:avLst/>
          </a:prstGeom>
        </p:spPr>
        <p:txBody>
          <a:bodyPr/>
          <a:lstStyle/>
          <a:p>
            <a:pPr>
              <a:lnSpc>
                <a:spcPct val="100000"/>
              </a:lnSpc>
              <a:buFont typeface="Wingdings" charset="2"/>
              <a:buChar char=""/>
            </a:pPr>
            <a:endParaRPr lang="en-US" sz="3200" b="1" dirty="0" smtClean="0">
              <a:solidFill>
                <a:srgbClr val="FF0000"/>
              </a:solidFill>
              <a:latin typeface="Times New Roman"/>
            </a:endParaRPr>
          </a:p>
          <a:p>
            <a:pPr>
              <a:lnSpc>
                <a:spcPct val="100000"/>
              </a:lnSpc>
              <a:buFont typeface="Wingdings" charset="2"/>
              <a:buChar char=""/>
            </a:pPr>
            <a:r>
              <a:rPr lang="en-US" sz="3200" b="1" dirty="0" smtClean="0">
                <a:solidFill>
                  <a:srgbClr val="FF0000"/>
                </a:solidFill>
                <a:latin typeface="Times New Roman"/>
              </a:rPr>
              <a:t>Hybrid </a:t>
            </a:r>
            <a:r>
              <a:rPr lang="en-US" sz="3200" b="1" dirty="0">
                <a:solidFill>
                  <a:srgbClr val="FF0000"/>
                </a:solidFill>
                <a:latin typeface="Times New Roman"/>
              </a:rPr>
              <a:t>OLAP (HOLAP</a:t>
            </a:r>
            <a:r>
              <a:rPr lang="en-US" sz="3200" b="1" dirty="0" smtClean="0">
                <a:solidFill>
                  <a:srgbClr val="FF0000"/>
                </a:solidFill>
                <a:latin typeface="Times New Roman"/>
              </a:rPr>
              <a:t>)</a:t>
            </a:r>
          </a:p>
          <a:p>
            <a:pPr>
              <a:lnSpc>
                <a:spcPct val="100000"/>
              </a:lnSpc>
              <a:buFont typeface="Wingdings" charset="2"/>
              <a:buChar char=""/>
            </a:pPr>
            <a:endParaRPr dirty="0"/>
          </a:p>
          <a:p>
            <a:pPr>
              <a:lnSpc>
                <a:spcPct val="100000"/>
              </a:lnSpc>
              <a:buFont typeface="Arial"/>
              <a:buChar char="•"/>
            </a:pPr>
            <a:r>
              <a:rPr lang="en-US" sz="2700" dirty="0">
                <a:solidFill>
                  <a:srgbClr val="000000"/>
                </a:solidFill>
                <a:latin typeface="Times New Roman"/>
              </a:rPr>
              <a:t>The hybrid OLAP technique combination of ROLAP and MOLAP both. </a:t>
            </a:r>
            <a:endParaRPr dirty="0"/>
          </a:p>
          <a:p>
            <a:pPr>
              <a:lnSpc>
                <a:spcPct val="100000"/>
              </a:lnSpc>
              <a:buFont typeface="Arial"/>
              <a:buChar char="•"/>
            </a:pPr>
            <a:r>
              <a:rPr lang="en-US" sz="2700" dirty="0">
                <a:solidFill>
                  <a:srgbClr val="000000"/>
                </a:solidFill>
                <a:latin typeface="Times New Roman"/>
              </a:rPr>
              <a:t>It has both the higher scalability of ROLAP and faster computation of MOLAP. </a:t>
            </a:r>
            <a:endParaRPr dirty="0"/>
          </a:p>
          <a:p>
            <a:pPr>
              <a:lnSpc>
                <a:spcPct val="100000"/>
              </a:lnSpc>
              <a:buFont typeface="Arial"/>
              <a:buChar char="•"/>
            </a:pPr>
            <a:r>
              <a:rPr lang="en-US" sz="2700" dirty="0">
                <a:solidFill>
                  <a:srgbClr val="000000"/>
                </a:solidFill>
                <a:latin typeface="Times New Roman"/>
              </a:rPr>
              <a:t>HOLAP server allows to store the large data volumes of detail data. </a:t>
            </a:r>
            <a:endParaRPr dirty="0"/>
          </a:p>
          <a:p>
            <a:pPr>
              <a:lnSpc>
                <a:spcPct val="100000"/>
              </a:lnSpc>
              <a:buFont typeface="Arial"/>
              <a:buChar char="•"/>
            </a:pPr>
            <a:r>
              <a:rPr lang="en-US" sz="2700" dirty="0">
                <a:solidFill>
                  <a:srgbClr val="000000"/>
                </a:solidFill>
                <a:latin typeface="Times New Roman"/>
              </a:rPr>
              <a:t>HOLAP tools deliver selected data directly from DBMS or via  MOLAP server to the desktop (or local server) in the form of data cube, where it is stored, analyzed, and maintained locally is the fastest-growing type of OLAP tools.</a:t>
            </a:r>
            <a:endParaRPr dirty="0"/>
          </a:p>
          <a:p>
            <a:pPr>
              <a:lnSpc>
                <a:spcPct val="100000"/>
              </a:lnSpc>
            </a:pPr>
            <a:endParaRPr dirty="0"/>
          </a:p>
        </p:txBody>
      </p:sp>
      <p:sp>
        <p:nvSpPr>
          <p:cNvPr id="807" name="TextShape 2"/>
          <p:cNvSpPr txBox="1"/>
          <p:nvPr/>
        </p:nvSpPr>
        <p:spPr>
          <a:xfrm>
            <a:off x="0" y="0"/>
            <a:ext cx="0" cy="0"/>
          </a:xfrm>
          <a:prstGeom prst="rect">
            <a:avLst/>
          </a:prstGeom>
        </p:spPr>
        <p:txBody>
          <a:bodyPr lIns="90000" tIns="45000" rIns="90000" bIns="45000"/>
          <a:lstStyle/>
          <a:p>
            <a:pPr>
              <a:lnSpc>
                <a:spcPct val="100000"/>
              </a:lnSpc>
            </a:pPr>
            <a:fld id="{D18141D1-C121-4121-B131-F11121911181}" type="slidenum">
              <a:rPr lang="en-IN">
                <a:solidFill>
                  <a:srgbClr val="000000"/>
                </a:solidFill>
                <a:latin typeface="Calibri"/>
              </a:rPr>
              <a:pPr>
                <a:lnSpc>
                  <a:spcPct val="100000"/>
                </a:lnSpc>
              </a:pPr>
              <a:t>60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extShape 1"/>
          <p:cNvSpPr txBox="1"/>
          <p:nvPr/>
        </p:nvSpPr>
        <p:spPr>
          <a:xfrm>
            <a:off x="457200" y="228600"/>
            <a:ext cx="8229240" cy="5897160"/>
          </a:xfrm>
          <a:prstGeom prst="rect">
            <a:avLst/>
          </a:prstGeom>
        </p:spPr>
        <p:txBody>
          <a:bodyPr/>
          <a:lstStyle/>
          <a:p>
            <a:pPr>
              <a:lnSpc>
                <a:spcPct val="100000"/>
              </a:lnSpc>
            </a:pPr>
            <a:r>
              <a:rPr lang="en-US" sz="3200" dirty="0">
                <a:solidFill>
                  <a:srgbClr val="000000"/>
                </a:solidFill>
                <a:latin typeface="Times New Roman"/>
              </a:rPr>
              <a:t>
</a:t>
            </a:r>
            <a:endParaRPr dirty="0"/>
          </a:p>
        </p:txBody>
      </p:sp>
      <p:sp>
        <p:nvSpPr>
          <p:cNvPr id="809" name="TextShape 2"/>
          <p:cNvSpPr txBox="1"/>
          <p:nvPr/>
        </p:nvSpPr>
        <p:spPr>
          <a:xfrm>
            <a:off x="0" y="0"/>
            <a:ext cx="0" cy="0"/>
          </a:xfrm>
          <a:prstGeom prst="rect">
            <a:avLst/>
          </a:prstGeom>
        </p:spPr>
        <p:txBody>
          <a:bodyPr lIns="90000" tIns="45000" rIns="90000" bIns="45000"/>
          <a:lstStyle/>
          <a:p>
            <a:pPr>
              <a:lnSpc>
                <a:spcPct val="100000"/>
              </a:lnSpc>
            </a:pPr>
            <a:fld id="{618121F1-9161-4151-9131-C1E191B1D141}" type="slidenum">
              <a:rPr lang="en-IN">
                <a:solidFill>
                  <a:srgbClr val="000000"/>
                </a:solidFill>
                <a:latin typeface="Calibri"/>
              </a:rPr>
              <a:pPr>
                <a:lnSpc>
                  <a:spcPct val="100000"/>
                </a:lnSpc>
              </a:pPr>
              <a:t>61</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457200" y="990600"/>
            <a:ext cx="8229240" cy="2400657"/>
          </a:xfrm>
          <a:prstGeom prst="rect">
            <a:avLst/>
          </a:prstGeom>
        </p:spPr>
        <p:txBody>
          <a:bodyPr wrap="square">
            <a:spAutoFit/>
          </a:bodyPr>
          <a:lstStyle/>
          <a:p>
            <a:r>
              <a:rPr lang="en-US" sz="2500" dirty="0">
                <a:latin typeface="Times New Roman" pitchFamily="18" charset="0"/>
                <a:cs typeface="Times New Roman" pitchFamily="18" charset="0"/>
              </a:rPr>
              <a:t>With this use of the two OLAPs, the data is stored in both multidimensional databases and relational databases. The decision to access one of the databases depends on which is most appropriate for the requested processing application or type. </a:t>
            </a:r>
            <a:endParaRPr lang="en-US" sz="2500" dirty="0" smtClean="0">
              <a:latin typeface="Times New Roman" pitchFamily="18" charset="0"/>
              <a:cs typeface="Times New Roman" pitchFamily="18" charset="0"/>
            </a:endParaRPr>
          </a:p>
          <a:p>
            <a:r>
              <a:rPr lang="en-US" sz="2500" dirty="0">
                <a:latin typeface="Times New Roman" pitchFamily="18" charset="0"/>
                <a:cs typeface="Times New Roman" pitchFamily="18" charset="0"/>
              </a:rPr>
              <a:t>	</a:t>
            </a:r>
          </a:p>
        </p:txBody>
      </p:sp>
      <p:sp>
        <p:nvSpPr>
          <p:cNvPr id="3" name="Rectangle 2"/>
          <p:cNvSpPr/>
          <p:nvPr/>
        </p:nvSpPr>
        <p:spPr>
          <a:xfrm>
            <a:off x="152400" y="6141985"/>
            <a:ext cx="2643672" cy="261610"/>
          </a:xfrm>
          <a:prstGeom prst="rect">
            <a:avLst/>
          </a:prstGeom>
        </p:spPr>
        <p:txBody>
          <a:bodyPr wrap="none">
            <a:spAutoFit/>
          </a:bodyPr>
          <a:lstStyle/>
          <a:p>
            <a:r>
              <a:rPr lang="en-US" sz="1100" dirty="0">
                <a:hlinkClick r:id="rId3"/>
              </a:rPr>
              <a:t>https://www.sisense.com/glossary/olap/</a:t>
            </a:r>
            <a:endParaRPr lang="en-US" sz="11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extShape 1"/>
          <p:cNvSpPr txBox="1"/>
          <p:nvPr/>
        </p:nvSpPr>
        <p:spPr>
          <a:xfrm>
            <a:off x="457200" y="228600"/>
            <a:ext cx="8229240" cy="5897160"/>
          </a:xfrm>
          <a:prstGeom prst="rect">
            <a:avLst/>
          </a:prstGeom>
        </p:spPr>
        <p:txBody>
          <a:bodyPr/>
          <a:lstStyle/>
          <a:p>
            <a:pPr>
              <a:lnSpc>
                <a:spcPct val="100000"/>
              </a:lnSpc>
              <a:buFont typeface="Arial"/>
              <a:buChar char="•"/>
            </a:pPr>
            <a:r>
              <a:rPr lang="en-US" sz="3200" dirty="0" smtClean="0">
                <a:solidFill>
                  <a:srgbClr val="000000"/>
                </a:solidFill>
                <a:latin typeface="Times New Roman"/>
              </a:rPr>
              <a:t>Like MOLAP, HOLAP causes the aggregations of the partition to be stored in a multidimensional structure in an SQL Server Analysis Services instance.</a:t>
            </a:r>
            <a:endParaRPr dirty="0" smtClean="0"/>
          </a:p>
          <a:p>
            <a:pPr>
              <a:lnSpc>
                <a:spcPct val="100000"/>
              </a:lnSpc>
            </a:pPr>
            <a:endParaRPr dirty="0" smtClean="0"/>
          </a:p>
          <a:p>
            <a:pPr>
              <a:lnSpc>
                <a:spcPct val="100000"/>
              </a:lnSpc>
              <a:buFont typeface="Arial"/>
              <a:buChar char="•"/>
            </a:pPr>
            <a:r>
              <a:rPr lang="en-US" sz="3200" dirty="0" smtClean="0">
                <a:solidFill>
                  <a:srgbClr val="000000"/>
                </a:solidFill>
                <a:latin typeface="Times New Roman"/>
              </a:rPr>
              <a:t>HOLAP does not cause a copy of the source data to be stored.</a:t>
            </a:r>
            <a:endParaRPr dirty="0" smtClean="0"/>
          </a:p>
          <a:p>
            <a:pPr>
              <a:lnSpc>
                <a:spcPct val="100000"/>
              </a:lnSpc>
            </a:pPr>
            <a:endParaRPr dirty="0" smtClean="0"/>
          </a:p>
          <a:p>
            <a:pPr>
              <a:lnSpc>
                <a:spcPct val="100000"/>
              </a:lnSpc>
              <a:buFont typeface="Arial"/>
              <a:buChar char="•"/>
            </a:pPr>
            <a:r>
              <a:rPr lang="en-US" sz="3200" dirty="0" smtClean="0">
                <a:solidFill>
                  <a:srgbClr val="000000"/>
                </a:solidFill>
                <a:latin typeface="Times New Roman"/>
              </a:rPr>
              <a:t> For queries that access only summary data in the aggregations of a partition, HOLAP is the equivalent of MOLAP. </a:t>
            </a:r>
            <a:endParaRPr dirty="0" smtClean="0"/>
          </a:p>
          <a:p>
            <a:pPr>
              <a:lnSpc>
                <a:spcPct val="100000"/>
              </a:lnSpc>
            </a:pPr>
            <a:r>
              <a:rPr lang="en-US" sz="3200" dirty="0">
                <a:solidFill>
                  <a:srgbClr val="000000"/>
                </a:solidFill>
                <a:latin typeface="Times New Roman"/>
              </a:rPr>
              <a:t>
</a:t>
            </a:r>
            <a:endParaRPr dirty="0"/>
          </a:p>
        </p:txBody>
      </p:sp>
      <p:sp>
        <p:nvSpPr>
          <p:cNvPr id="809" name="TextShape 2"/>
          <p:cNvSpPr txBox="1"/>
          <p:nvPr/>
        </p:nvSpPr>
        <p:spPr>
          <a:xfrm>
            <a:off x="0" y="0"/>
            <a:ext cx="0" cy="0"/>
          </a:xfrm>
          <a:prstGeom prst="rect">
            <a:avLst/>
          </a:prstGeom>
        </p:spPr>
        <p:txBody>
          <a:bodyPr lIns="90000" tIns="45000" rIns="90000" bIns="45000"/>
          <a:lstStyle/>
          <a:p>
            <a:pPr>
              <a:lnSpc>
                <a:spcPct val="100000"/>
              </a:lnSpc>
            </a:pPr>
            <a:fld id="{618121F1-9161-4151-9131-C1E191B1D141}" type="slidenum">
              <a:rPr lang="en-IN">
                <a:solidFill>
                  <a:srgbClr val="000000"/>
                </a:solidFill>
                <a:latin typeface="Calibri"/>
              </a:rPr>
              <a:pPr>
                <a:lnSpc>
                  <a:spcPct val="100000"/>
                </a:lnSpc>
              </a:pPr>
              <a:t>62</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67237650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TextShape 1"/>
          <p:cNvSpPr txBox="1"/>
          <p:nvPr/>
        </p:nvSpPr>
        <p:spPr>
          <a:xfrm>
            <a:off x="457200" y="274680"/>
            <a:ext cx="8229240" cy="1142640"/>
          </a:xfrm>
          <a:prstGeom prst="rect">
            <a:avLst/>
          </a:prstGeom>
        </p:spPr>
        <p:txBody>
          <a:bodyPr anchor="ctr"/>
          <a:lstStyle/>
          <a:p>
            <a:endParaRPr/>
          </a:p>
        </p:txBody>
      </p:sp>
      <p:sp>
        <p:nvSpPr>
          <p:cNvPr id="813" name="TextShape 2"/>
          <p:cNvSpPr txBox="1"/>
          <p:nvPr/>
        </p:nvSpPr>
        <p:spPr>
          <a:xfrm>
            <a:off x="457200" y="1600200"/>
            <a:ext cx="8229240" cy="4525560"/>
          </a:xfrm>
          <a:prstGeom prst="rect">
            <a:avLst/>
          </a:prstGeom>
        </p:spPr>
        <p:txBody>
          <a:bodyPr/>
          <a:lstStyle/>
          <a:p>
            <a:pPr>
              <a:lnSpc>
                <a:spcPct val="100000"/>
              </a:lnSpc>
              <a:buFont typeface="Wingdings" charset="2"/>
              <a:buChar char=""/>
            </a:pPr>
            <a:r>
              <a:rPr lang="en-US" sz="3200" b="1">
                <a:solidFill>
                  <a:srgbClr val="FF0000"/>
                </a:solidFill>
                <a:latin typeface="Times New Roman"/>
              </a:rPr>
              <a:t>Specialized SQL Servers</a:t>
            </a:r>
            <a:endParaRPr/>
          </a:p>
          <a:p>
            <a:pPr>
              <a:lnSpc>
                <a:spcPct val="100000"/>
              </a:lnSpc>
              <a:buFont typeface="Arial"/>
              <a:buChar char="•"/>
            </a:pPr>
            <a:r>
              <a:rPr lang="en-US" sz="3200">
                <a:solidFill>
                  <a:srgbClr val="000000"/>
                </a:solidFill>
                <a:latin typeface="Times New Roman"/>
              </a:rPr>
              <a:t>specialized SQL servers provides advanced query language and query processing support for SQL queries over star and snowflake schemas in a read-only environment.</a:t>
            </a:r>
            <a:endParaRPr/>
          </a:p>
          <a:p>
            <a:pPr>
              <a:lnSpc>
                <a:spcPct val="100000"/>
              </a:lnSpc>
            </a:pPr>
            <a:endParaRPr/>
          </a:p>
          <a:p>
            <a:pPr>
              <a:lnSpc>
                <a:spcPct val="100000"/>
              </a:lnSpc>
            </a:pPr>
            <a:endParaRPr/>
          </a:p>
        </p:txBody>
      </p:sp>
      <p:sp>
        <p:nvSpPr>
          <p:cNvPr id="814" name="TextShape 3"/>
          <p:cNvSpPr txBox="1"/>
          <p:nvPr/>
        </p:nvSpPr>
        <p:spPr>
          <a:xfrm>
            <a:off x="0" y="0"/>
            <a:ext cx="0" cy="0"/>
          </a:xfrm>
          <a:prstGeom prst="rect">
            <a:avLst/>
          </a:prstGeom>
        </p:spPr>
        <p:txBody>
          <a:bodyPr lIns="90000" tIns="45000" rIns="90000" bIns="45000"/>
          <a:lstStyle/>
          <a:p>
            <a:pPr>
              <a:lnSpc>
                <a:spcPct val="100000"/>
              </a:lnSpc>
            </a:pPr>
            <a:fld id="{31F131D1-51F1-4181-8161-D121F100A1A1}" type="slidenum">
              <a:rPr lang="en-IN">
                <a:solidFill>
                  <a:srgbClr val="000000"/>
                </a:solidFill>
                <a:latin typeface="Calibri"/>
              </a:rPr>
              <a:pPr>
                <a:lnSpc>
                  <a:spcPct val="100000"/>
                </a:lnSpc>
              </a:pPr>
              <a:t>63</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TextShape 1"/>
          <p:cNvSpPr txBox="1"/>
          <p:nvPr/>
        </p:nvSpPr>
        <p:spPr>
          <a:xfrm>
            <a:off x="0" y="0"/>
            <a:ext cx="0" cy="0"/>
          </a:xfrm>
          <a:prstGeom prst="rect">
            <a:avLst/>
          </a:prstGeom>
        </p:spPr>
        <p:txBody>
          <a:bodyPr lIns="90000" tIns="45000" rIns="90000" bIns="45000"/>
          <a:lstStyle/>
          <a:p>
            <a:pPr>
              <a:lnSpc>
                <a:spcPct val="100000"/>
              </a:lnSpc>
            </a:pPr>
            <a:fld id="{81913131-5141-4131-B111-A1A1811151B1}" type="slidenum">
              <a:rPr lang="en-IN">
                <a:solidFill>
                  <a:srgbClr val="000000"/>
                </a:solidFill>
                <a:latin typeface="Calibri"/>
              </a:rPr>
              <a:pPr>
                <a:lnSpc>
                  <a:spcPct val="100000"/>
                </a:lnSpc>
              </a:pPr>
              <a:t>64</a:t>
            </a:fld>
            <a:endParaRPr/>
          </a:p>
        </p:txBody>
      </p:sp>
      <p:sp>
        <p:nvSpPr>
          <p:cNvPr id="816" name="TextShape 2"/>
          <p:cNvSpPr txBox="1"/>
          <p:nvPr/>
        </p:nvSpPr>
        <p:spPr>
          <a:xfrm>
            <a:off x="457200" y="1752480"/>
            <a:ext cx="8229240" cy="4373280"/>
          </a:xfrm>
          <a:prstGeom prst="rect">
            <a:avLst/>
          </a:prstGeom>
        </p:spPr>
        <p:txBody>
          <a:bodyPr lIns="92160" tIns="46080" rIns="92160" bIns="46080"/>
          <a:lstStyle/>
          <a:p>
            <a:pPr>
              <a:lnSpc>
                <a:spcPct val="100000"/>
              </a:lnSpc>
              <a:buFont typeface="Arial"/>
              <a:buChar char="•"/>
            </a:pPr>
            <a:r>
              <a:rPr lang="en-US" sz="4000">
                <a:solidFill>
                  <a:srgbClr val="000000"/>
                </a:solidFill>
                <a:latin typeface="Times New Roman"/>
              </a:rPr>
              <a:t>Roll-Up</a:t>
            </a:r>
            <a:endParaRPr/>
          </a:p>
          <a:p>
            <a:pPr>
              <a:lnSpc>
                <a:spcPct val="100000"/>
              </a:lnSpc>
              <a:buFont typeface="Arial"/>
              <a:buChar char="•"/>
            </a:pPr>
            <a:r>
              <a:rPr lang="en-US" sz="4000">
                <a:solidFill>
                  <a:srgbClr val="000000"/>
                </a:solidFill>
                <a:latin typeface="Times New Roman"/>
              </a:rPr>
              <a:t>Drill-Down</a:t>
            </a:r>
            <a:endParaRPr/>
          </a:p>
          <a:p>
            <a:pPr>
              <a:lnSpc>
                <a:spcPct val="100000"/>
              </a:lnSpc>
              <a:buFont typeface="Arial"/>
              <a:buChar char="•"/>
            </a:pPr>
            <a:r>
              <a:rPr lang="en-US" sz="4000">
                <a:solidFill>
                  <a:srgbClr val="000000"/>
                </a:solidFill>
                <a:latin typeface="Times New Roman"/>
              </a:rPr>
              <a:t>Slice &amp; Dice </a:t>
            </a:r>
            <a:endParaRPr/>
          </a:p>
          <a:p>
            <a:pPr>
              <a:lnSpc>
                <a:spcPct val="100000"/>
              </a:lnSpc>
              <a:buFont typeface="Arial"/>
              <a:buChar char="•"/>
            </a:pPr>
            <a:r>
              <a:rPr lang="en-US" sz="4000">
                <a:solidFill>
                  <a:srgbClr val="000000"/>
                </a:solidFill>
                <a:latin typeface="Times New Roman"/>
              </a:rPr>
              <a:t>Pivot</a:t>
            </a:r>
            <a:endParaRPr/>
          </a:p>
          <a:p>
            <a:pPr>
              <a:lnSpc>
                <a:spcPct val="100000"/>
              </a:lnSpc>
              <a:buFont typeface="Arial"/>
              <a:buChar char="•"/>
            </a:pPr>
            <a:r>
              <a:rPr lang="en-US" sz="4000">
                <a:solidFill>
                  <a:srgbClr val="000000"/>
                </a:solidFill>
                <a:latin typeface="Times New Roman"/>
              </a:rPr>
              <a:t>Drill-Across</a:t>
            </a:r>
            <a:endParaRPr/>
          </a:p>
          <a:p>
            <a:pPr>
              <a:lnSpc>
                <a:spcPct val="100000"/>
              </a:lnSpc>
              <a:buFont typeface="Arial"/>
              <a:buChar char="•"/>
            </a:pPr>
            <a:r>
              <a:rPr lang="en-US" sz="4000">
                <a:solidFill>
                  <a:srgbClr val="000000"/>
                </a:solidFill>
                <a:latin typeface="Times New Roman"/>
              </a:rPr>
              <a:t>Drill-Through</a:t>
            </a:r>
            <a:endParaRPr/>
          </a:p>
          <a:p>
            <a:pPr>
              <a:lnSpc>
                <a:spcPct val="100000"/>
              </a:lnSpc>
            </a:pPr>
            <a:endParaRPr/>
          </a:p>
        </p:txBody>
      </p:sp>
      <p:sp>
        <p:nvSpPr>
          <p:cNvPr id="817" name="CustomShape 3"/>
          <p:cNvSpPr/>
          <p:nvPr/>
        </p:nvSpPr>
        <p:spPr>
          <a:xfrm>
            <a:off x="914400" y="533520"/>
            <a:ext cx="7619760" cy="914040"/>
          </a:xfrm>
          <a:prstGeom prst="rect">
            <a:avLst/>
          </a:prstGeom>
        </p:spPr>
        <p:txBody>
          <a:bodyPr lIns="92160" tIns="46080" rIns="92160" bIns="46080" anchor="b"/>
          <a:lstStyle/>
          <a:p>
            <a:pPr>
              <a:lnSpc>
                <a:spcPct val="100000"/>
              </a:lnSpc>
            </a:pPr>
            <a:r>
              <a:rPr lang="en-IN" sz="6000" b="1">
                <a:solidFill>
                  <a:srgbClr val="FF0000"/>
                </a:solidFill>
                <a:latin typeface="Times New Roman"/>
              </a:rPr>
              <a:t>OLAP Operations</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TextShape 1"/>
          <p:cNvSpPr txBox="1"/>
          <p:nvPr/>
        </p:nvSpPr>
        <p:spPr>
          <a:xfrm>
            <a:off x="457200" y="274680"/>
            <a:ext cx="8229240" cy="410760"/>
          </a:xfrm>
          <a:prstGeom prst="rect">
            <a:avLst/>
          </a:prstGeom>
        </p:spPr>
        <p:txBody>
          <a:bodyPr anchor="ctr"/>
          <a:lstStyle/>
          <a:p>
            <a:pPr>
              <a:lnSpc>
                <a:spcPct val="100000"/>
              </a:lnSpc>
            </a:pPr>
            <a:r>
              <a:rPr lang="en-US" sz="3400" b="1">
                <a:solidFill>
                  <a:srgbClr val="FF0000"/>
                </a:solidFill>
                <a:latin typeface="Times New Roman"/>
              </a:rPr>
              <a:t>Roll-Up Operation</a:t>
            </a:r>
            <a:endParaRPr/>
          </a:p>
        </p:txBody>
      </p:sp>
      <p:sp>
        <p:nvSpPr>
          <p:cNvPr id="819" name="TextShape 2"/>
          <p:cNvSpPr txBox="1"/>
          <p:nvPr/>
        </p:nvSpPr>
        <p:spPr>
          <a:xfrm>
            <a:off x="228600" y="838080"/>
            <a:ext cx="8686440" cy="5790960"/>
          </a:xfrm>
          <a:prstGeom prst="rect">
            <a:avLst/>
          </a:prstGeom>
        </p:spPr>
        <p:txBody>
          <a:bodyPr/>
          <a:lstStyle/>
          <a:p>
            <a:pPr>
              <a:lnSpc>
                <a:spcPct val="100000"/>
              </a:lnSpc>
              <a:buFont typeface="Wingdings" charset="2"/>
              <a:buChar char=""/>
            </a:pPr>
            <a:r>
              <a:rPr lang="en-US" sz="2200" dirty="0">
                <a:solidFill>
                  <a:srgbClr val="000000"/>
                </a:solidFill>
                <a:latin typeface="Times New Roman"/>
              </a:rPr>
              <a:t>This operation performs aggregation on a data cube in any of the following way:</a:t>
            </a:r>
            <a:endParaRPr dirty="0"/>
          </a:p>
          <a:p>
            <a:pPr>
              <a:lnSpc>
                <a:spcPct val="100000"/>
              </a:lnSpc>
              <a:buFont typeface="Arial"/>
              <a:buChar char="•"/>
            </a:pPr>
            <a:r>
              <a:rPr lang="en-US" sz="2200" dirty="0">
                <a:solidFill>
                  <a:srgbClr val="000000"/>
                </a:solidFill>
                <a:latin typeface="Times New Roman"/>
              </a:rPr>
              <a:t>By climbing up a concept hierarchy for a dimension</a:t>
            </a:r>
            <a:endParaRPr dirty="0"/>
          </a:p>
          <a:p>
            <a:pPr>
              <a:lnSpc>
                <a:spcPct val="100000"/>
              </a:lnSpc>
              <a:buFont typeface="Arial"/>
              <a:buChar char="•"/>
            </a:pPr>
            <a:r>
              <a:rPr lang="en-US" sz="2200" dirty="0">
                <a:solidFill>
                  <a:srgbClr val="000000"/>
                </a:solidFill>
                <a:latin typeface="Times New Roman"/>
              </a:rPr>
              <a:t>By dimension reduction.</a:t>
            </a:r>
            <a:endParaRPr dirty="0"/>
          </a:p>
          <a:p>
            <a:pPr>
              <a:lnSpc>
                <a:spcPct val="100000"/>
              </a:lnSpc>
              <a:buFont typeface="Wingdings" charset="2"/>
              <a:buChar char=""/>
            </a:pPr>
            <a:r>
              <a:rPr lang="en-US" sz="2200" dirty="0">
                <a:solidFill>
                  <a:srgbClr val="000000"/>
                </a:solidFill>
                <a:latin typeface="Times New Roman"/>
              </a:rPr>
              <a:t>The roll-up operation is performed by climbing up a concept hierarchy for the dimension location.</a:t>
            </a:r>
            <a:endParaRPr dirty="0"/>
          </a:p>
          <a:p>
            <a:pPr>
              <a:lnSpc>
                <a:spcPct val="100000"/>
              </a:lnSpc>
              <a:buFont typeface="Wingdings" charset="2"/>
              <a:buChar char=""/>
            </a:pPr>
            <a:r>
              <a:rPr lang="en-US" sz="2200" dirty="0">
                <a:solidFill>
                  <a:srgbClr val="000000"/>
                </a:solidFill>
                <a:latin typeface="Times New Roman"/>
              </a:rPr>
              <a:t>Initially the concept hierarchy was “street &lt; city &lt; state &lt; country”.</a:t>
            </a:r>
            <a:endParaRPr dirty="0"/>
          </a:p>
          <a:p>
            <a:pPr>
              <a:lnSpc>
                <a:spcPct val="100000"/>
              </a:lnSpc>
              <a:buFont typeface="Wingdings" charset="2"/>
              <a:buChar char=""/>
            </a:pPr>
            <a:r>
              <a:rPr lang="en-US" sz="2200" dirty="0">
                <a:solidFill>
                  <a:srgbClr val="000000"/>
                </a:solidFill>
                <a:latin typeface="Times New Roman"/>
              </a:rPr>
              <a:t>On rolling up the data is aggregated by ascending the location hierarchy from the level of city to level of country.</a:t>
            </a:r>
            <a:endParaRPr dirty="0"/>
          </a:p>
          <a:p>
            <a:pPr>
              <a:lnSpc>
                <a:spcPct val="100000"/>
              </a:lnSpc>
              <a:buFont typeface="Wingdings" charset="2"/>
              <a:buChar char=""/>
            </a:pPr>
            <a:r>
              <a:rPr lang="en-US" sz="2200" dirty="0">
                <a:solidFill>
                  <a:srgbClr val="000000"/>
                </a:solidFill>
                <a:latin typeface="Times New Roman"/>
              </a:rPr>
              <a:t>The data is grouped into cities rather than countries.</a:t>
            </a:r>
            <a:endParaRPr dirty="0"/>
          </a:p>
          <a:p>
            <a:pPr>
              <a:lnSpc>
                <a:spcPct val="100000"/>
              </a:lnSpc>
              <a:buFont typeface="Wingdings" charset="2"/>
              <a:buChar char=""/>
            </a:pPr>
            <a:r>
              <a:rPr lang="en-US" sz="2200" dirty="0">
                <a:solidFill>
                  <a:srgbClr val="000000"/>
                </a:solidFill>
                <a:latin typeface="Times New Roman"/>
              </a:rPr>
              <a:t>When roll-up operation is performed then one or more dimensions from the data cube are removed.</a:t>
            </a:r>
            <a:endParaRPr dirty="0"/>
          </a:p>
          <a:p>
            <a:pPr>
              <a:lnSpc>
                <a:spcPct val="100000"/>
              </a:lnSpc>
              <a:buFont typeface="Arial"/>
              <a:buChar char="•"/>
            </a:pPr>
            <a:r>
              <a:rPr lang="en-US" sz="2200" dirty="0">
                <a:solidFill>
                  <a:srgbClr val="000000"/>
                </a:solidFill>
                <a:latin typeface="Times New Roman"/>
              </a:rPr>
              <a:t>Consider the diagram showing the roll-up operation</a:t>
            </a:r>
            <a:endParaRPr dirty="0"/>
          </a:p>
          <a:p>
            <a:pPr>
              <a:lnSpc>
                <a:spcPct val="100000"/>
              </a:lnSpc>
            </a:pPr>
            <a:endParaRPr dirty="0"/>
          </a:p>
          <a:p>
            <a:pPr>
              <a:lnSpc>
                <a:spcPct val="100000"/>
              </a:lnSpc>
            </a:pPr>
            <a:endParaRPr dirty="0"/>
          </a:p>
        </p:txBody>
      </p:sp>
      <p:sp>
        <p:nvSpPr>
          <p:cNvPr id="820" name="TextShape 3"/>
          <p:cNvSpPr txBox="1"/>
          <p:nvPr/>
        </p:nvSpPr>
        <p:spPr>
          <a:xfrm>
            <a:off x="0" y="0"/>
            <a:ext cx="0" cy="0"/>
          </a:xfrm>
          <a:prstGeom prst="rect">
            <a:avLst/>
          </a:prstGeom>
        </p:spPr>
        <p:txBody>
          <a:bodyPr lIns="90000" tIns="45000" rIns="90000" bIns="45000"/>
          <a:lstStyle/>
          <a:p>
            <a:pPr>
              <a:lnSpc>
                <a:spcPct val="100000"/>
              </a:lnSpc>
            </a:pPr>
            <a:fld id="{3161E111-41C1-41F1-9141-E181B1C17131}" type="slidenum">
              <a:rPr lang="en-IN">
                <a:solidFill>
                  <a:srgbClr val="000000"/>
                </a:solidFill>
                <a:latin typeface="Calibri"/>
              </a:rPr>
              <a:pPr>
                <a:lnSpc>
                  <a:spcPct val="100000"/>
                </a:lnSpc>
              </a:pPr>
              <a:t>65</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admin\Desktop\rollup.jpg.png"/>
          <p:cNvPicPr>
            <a:picLocks noChangeAspect="1" noChangeArrowheads="1"/>
          </p:cNvPicPr>
          <p:nvPr/>
        </p:nvPicPr>
        <p:blipFill>
          <a:blip r:embed="rId2"/>
          <a:srcRect/>
          <a:stretch>
            <a:fillRect/>
          </a:stretch>
        </p:blipFill>
        <p:spPr bwMode="auto">
          <a:xfrm>
            <a:off x="1447800" y="0"/>
            <a:ext cx="577215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TextShape 1"/>
          <p:cNvSpPr txBox="1"/>
          <p:nvPr/>
        </p:nvSpPr>
        <p:spPr>
          <a:xfrm>
            <a:off x="457200" y="304920"/>
            <a:ext cx="8229240" cy="6248160"/>
          </a:xfrm>
          <a:prstGeom prst="rect">
            <a:avLst/>
          </a:prstGeom>
        </p:spPr>
        <p:txBody>
          <a:bodyPr/>
          <a:lstStyle/>
          <a:p>
            <a:pPr>
              <a:lnSpc>
                <a:spcPct val="100000"/>
              </a:lnSpc>
              <a:buFont typeface="Arial"/>
              <a:buChar char="•"/>
            </a:pPr>
            <a:r>
              <a:rPr lang="en-US" sz="3200">
                <a:solidFill>
                  <a:srgbClr val="000000"/>
                </a:solidFill>
                <a:latin typeface="Times New Roman"/>
              </a:rPr>
              <a:t>When roll-up is performed by dimension reduction, one or more dimensions are removed from the given cube.</a:t>
            </a:r>
            <a:endParaRPr/>
          </a:p>
          <a:p>
            <a:pPr>
              <a:lnSpc>
                <a:spcPct val="100000"/>
              </a:lnSpc>
            </a:pPr>
            <a:endParaRPr/>
          </a:p>
          <a:p>
            <a:pPr>
              <a:lnSpc>
                <a:spcPct val="100000"/>
              </a:lnSpc>
              <a:buFont typeface="Arial"/>
              <a:buChar char="•"/>
            </a:pPr>
            <a:r>
              <a:rPr lang="en-US" sz="3200">
                <a:solidFill>
                  <a:srgbClr val="000000"/>
                </a:solidFill>
                <a:latin typeface="Times New Roman"/>
              </a:rPr>
              <a:t>For example, consider the sale data cube containing only two dimensions like location and time.</a:t>
            </a:r>
            <a:endParaRPr/>
          </a:p>
          <a:p>
            <a:pPr>
              <a:lnSpc>
                <a:spcPct val="100000"/>
              </a:lnSpc>
            </a:pPr>
            <a:endParaRPr/>
          </a:p>
          <a:p>
            <a:pPr>
              <a:lnSpc>
                <a:spcPct val="100000"/>
              </a:lnSpc>
              <a:buFont typeface="Arial"/>
              <a:buChar char="•"/>
            </a:pPr>
            <a:r>
              <a:rPr lang="en-US" sz="3200">
                <a:solidFill>
                  <a:srgbClr val="000000"/>
                </a:solidFill>
                <a:latin typeface="Times New Roman"/>
              </a:rPr>
              <a:t>Roll-up may be performed by removing the time dimension, resulting in an aggregation of the total sales by location, rather than by location and by time.</a:t>
            </a:r>
            <a:endParaRPr/>
          </a:p>
        </p:txBody>
      </p:sp>
      <p:sp>
        <p:nvSpPr>
          <p:cNvPr id="825" name="TextShape 2"/>
          <p:cNvSpPr txBox="1"/>
          <p:nvPr/>
        </p:nvSpPr>
        <p:spPr>
          <a:xfrm>
            <a:off x="0" y="0"/>
            <a:ext cx="0" cy="0"/>
          </a:xfrm>
          <a:prstGeom prst="rect">
            <a:avLst/>
          </a:prstGeom>
        </p:spPr>
        <p:txBody>
          <a:bodyPr lIns="90000" tIns="45000" rIns="90000" bIns="45000"/>
          <a:lstStyle/>
          <a:p>
            <a:pPr>
              <a:lnSpc>
                <a:spcPct val="100000"/>
              </a:lnSpc>
            </a:pPr>
            <a:fld id="{41F11181-21B1-41E1-A151-B151B151E181}" type="slidenum">
              <a:rPr lang="en-IN">
                <a:solidFill>
                  <a:srgbClr val="000000"/>
                </a:solidFill>
                <a:latin typeface="Calibri"/>
              </a:rPr>
              <a:pPr>
                <a:lnSpc>
                  <a:spcPct val="100000"/>
                </a:lnSpc>
              </a:pPr>
              <a:t>67</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457200" y="274680"/>
            <a:ext cx="8229240" cy="715680"/>
          </a:xfrm>
          <a:prstGeom prst="rect">
            <a:avLst/>
          </a:prstGeom>
        </p:spPr>
        <p:txBody>
          <a:bodyPr anchor="ctr"/>
          <a:lstStyle/>
          <a:p>
            <a:pPr>
              <a:lnSpc>
                <a:spcPct val="100000"/>
              </a:lnSpc>
            </a:pPr>
            <a:r>
              <a:rPr lang="en-US" sz="4400" b="1">
                <a:solidFill>
                  <a:srgbClr val="FF0000"/>
                </a:solidFill>
                <a:latin typeface="Times New Roman"/>
              </a:rPr>
              <a:t>Drill-down</a:t>
            </a:r>
            <a:r>
              <a:rPr lang="en-US" sz="4400" b="1">
                <a:solidFill>
                  <a:srgbClr val="000000"/>
                </a:solidFill>
                <a:latin typeface="Calibri"/>
              </a:rPr>
              <a:t>
</a:t>
            </a:r>
            <a:endParaRPr/>
          </a:p>
        </p:txBody>
      </p:sp>
      <p:sp>
        <p:nvSpPr>
          <p:cNvPr id="827" name="TextShape 2"/>
          <p:cNvSpPr txBox="1"/>
          <p:nvPr/>
        </p:nvSpPr>
        <p:spPr>
          <a:xfrm>
            <a:off x="228600" y="762120"/>
            <a:ext cx="8762760" cy="5866920"/>
          </a:xfrm>
          <a:prstGeom prst="rect">
            <a:avLst/>
          </a:prstGeom>
        </p:spPr>
        <p:txBody>
          <a:bodyPr/>
          <a:lstStyle/>
          <a:p>
            <a:pPr>
              <a:lnSpc>
                <a:spcPct val="100000"/>
              </a:lnSpc>
              <a:buFont typeface="Wingdings" charset="2"/>
              <a:buChar char=""/>
            </a:pPr>
            <a:r>
              <a:rPr lang="en-US" sz="2300" dirty="0">
                <a:solidFill>
                  <a:srgbClr val="000000"/>
                </a:solidFill>
                <a:latin typeface="Times New Roman"/>
              </a:rPr>
              <a:t>Drill-down operation is reverse of the roll-up. This operation is performed by either of the following way:</a:t>
            </a:r>
            <a:endParaRPr dirty="0"/>
          </a:p>
          <a:p>
            <a:pPr>
              <a:lnSpc>
                <a:spcPct val="100000"/>
              </a:lnSpc>
              <a:buFont typeface="Arial"/>
              <a:buChar char="•"/>
            </a:pPr>
            <a:r>
              <a:rPr lang="en-US" sz="2300" dirty="0">
                <a:solidFill>
                  <a:srgbClr val="000000"/>
                </a:solidFill>
                <a:latin typeface="Times New Roman"/>
              </a:rPr>
              <a:t>By stepping down a concept hierarchy for a dimension.</a:t>
            </a:r>
            <a:endParaRPr dirty="0"/>
          </a:p>
          <a:p>
            <a:pPr>
              <a:lnSpc>
                <a:spcPct val="100000"/>
              </a:lnSpc>
              <a:buFont typeface="Arial"/>
              <a:buChar char="•"/>
            </a:pPr>
            <a:r>
              <a:rPr lang="en-US" sz="2300" dirty="0">
                <a:solidFill>
                  <a:srgbClr val="000000"/>
                </a:solidFill>
                <a:latin typeface="Times New Roman"/>
              </a:rPr>
              <a:t>By introducing new dimension.</a:t>
            </a:r>
            <a:endParaRPr dirty="0"/>
          </a:p>
          <a:p>
            <a:pPr>
              <a:lnSpc>
                <a:spcPct val="100000"/>
              </a:lnSpc>
              <a:buFont typeface="Wingdings" charset="2"/>
              <a:buChar char=""/>
            </a:pPr>
            <a:r>
              <a:rPr lang="en-US" sz="2300" dirty="0">
                <a:solidFill>
                  <a:srgbClr val="000000"/>
                </a:solidFill>
                <a:latin typeface="Times New Roman"/>
              </a:rPr>
              <a:t>The drill-down operation is performed by stepping down a concept hierarchy for the dimension time.</a:t>
            </a:r>
            <a:endParaRPr dirty="0"/>
          </a:p>
          <a:p>
            <a:pPr>
              <a:lnSpc>
                <a:spcPct val="100000"/>
              </a:lnSpc>
              <a:buFont typeface="Wingdings" charset="2"/>
              <a:buChar char=""/>
            </a:pPr>
            <a:r>
              <a:rPr lang="en-US" sz="2300" dirty="0">
                <a:solidFill>
                  <a:srgbClr val="000000"/>
                </a:solidFill>
                <a:latin typeface="Times New Roman"/>
              </a:rPr>
              <a:t>Initially the concept hierarchy was "day &lt; month &lt; quarter &lt; year.”</a:t>
            </a:r>
            <a:endParaRPr dirty="0"/>
          </a:p>
          <a:p>
            <a:pPr>
              <a:lnSpc>
                <a:spcPct val="100000"/>
              </a:lnSpc>
              <a:buFont typeface="Wingdings" charset="2"/>
              <a:buChar char=""/>
            </a:pPr>
            <a:r>
              <a:rPr lang="en-US" sz="2300" dirty="0">
                <a:solidFill>
                  <a:srgbClr val="000000"/>
                </a:solidFill>
                <a:latin typeface="Times New Roman"/>
              </a:rPr>
              <a:t>On drill-up the time dimension is descended from the level quarter to the level of month.</a:t>
            </a:r>
            <a:endParaRPr dirty="0"/>
          </a:p>
          <a:p>
            <a:pPr>
              <a:lnSpc>
                <a:spcPct val="100000"/>
              </a:lnSpc>
              <a:buFont typeface="Wingdings" charset="2"/>
              <a:buChar char=""/>
            </a:pPr>
            <a:r>
              <a:rPr lang="en-US" sz="2300" dirty="0">
                <a:solidFill>
                  <a:srgbClr val="000000"/>
                </a:solidFill>
                <a:latin typeface="Times New Roman"/>
              </a:rPr>
              <a:t>When drill-down operation is performed then one or more dimensions from the data cube are added.</a:t>
            </a:r>
            <a:endParaRPr dirty="0"/>
          </a:p>
          <a:p>
            <a:pPr>
              <a:lnSpc>
                <a:spcPct val="100000"/>
              </a:lnSpc>
              <a:buFont typeface="Wingdings" charset="2"/>
              <a:buChar char=""/>
            </a:pPr>
            <a:r>
              <a:rPr lang="en-US" sz="2300" dirty="0">
                <a:solidFill>
                  <a:srgbClr val="000000"/>
                </a:solidFill>
                <a:latin typeface="Times New Roman"/>
              </a:rPr>
              <a:t>It navigates the data from less detailed data to highly detailed data.</a:t>
            </a:r>
            <a:endParaRPr dirty="0"/>
          </a:p>
          <a:p>
            <a:pPr>
              <a:lnSpc>
                <a:spcPct val="100000"/>
              </a:lnSpc>
            </a:pPr>
            <a:endParaRPr dirty="0"/>
          </a:p>
          <a:p>
            <a:pPr>
              <a:lnSpc>
                <a:spcPct val="100000"/>
              </a:lnSpc>
              <a:buFont typeface="Wingdings" charset="2"/>
              <a:buChar char=""/>
            </a:pPr>
            <a:r>
              <a:rPr lang="en-US" sz="2300" dirty="0">
                <a:solidFill>
                  <a:srgbClr val="000000"/>
                </a:solidFill>
                <a:latin typeface="Times New Roman"/>
              </a:rPr>
              <a:t>Consider the diagram showing the drill-down operation:</a:t>
            </a:r>
            <a:endParaRPr dirty="0"/>
          </a:p>
          <a:p>
            <a:pPr>
              <a:lnSpc>
                <a:spcPct val="100000"/>
              </a:lnSpc>
            </a:pPr>
            <a:endParaRPr dirty="0"/>
          </a:p>
        </p:txBody>
      </p:sp>
      <p:sp>
        <p:nvSpPr>
          <p:cNvPr id="828" name="TextShape 3"/>
          <p:cNvSpPr txBox="1"/>
          <p:nvPr/>
        </p:nvSpPr>
        <p:spPr>
          <a:xfrm>
            <a:off x="0" y="0"/>
            <a:ext cx="0" cy="0"/>
          </a:xfrm>
          <a:prstGeom prst="rect">
            <a:avLst/>
          </a:prstGeom>
        </p:spPr>
        <p:txBody>
          <a:bodyPr lIns="90000" tIns="45000" rIns="90000" bIns="45000"/>
          <a:lstStyle/>
          <a:p>
            <a:pPr>
              <a:lnSpc>
                <a:spcPct val="100000"/>
              </a:lnSpc>
            </a:pPr>
            <a:fld id="{F161F131-B151-4191-8141-71F1013131F1}" type="slidenum">
              <a:rPr lang="en-IN">
                <a:solidFill>
                  <a:srgbClr val="000000"/>
                </a:solidFill>
                <a:latin typeface="Calibri"/>
              </a:rPr>
              <a:pPr>
                <a:lnSpc>
                  <a:spcPct val="100000"/>
                </a:lnSpc>
              </a:pPr>
              <a:t>68</a:t>
            </a:fld>
            <a:endParaRPr/>
          </a:p>
        </p:txBody>
      </p:sp>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TextShape 1"/>
          <p:cNvSpPr txBox="1"/>
          <p:nvPr/>
        </p:nvSpPr>
        <p:spPr>
          <a:xfrm>
            <a:off x="762120" y="4114800"/>
            <a:ext cx="1904760" cy="609120"/>
          </a:xfrm>
          <a:prstGeom prst="rect">
            <a:avLst/>
          </a:prstGeom>
        </p:spPr>
        <p:txBody>
          <a:bodyPr anchor="ctr"/>
          <a:lstStyle/>
          <a:p>
            <a:pPr>
              <a:lnSpc>
                <a:spcPct val="100000"/>
              </a:lnSpc>
            </a:pPr>
            <a:r>
              <a:rPr lang="en-US" sz="4400" b="1">
                <a:solidFill>
                  <a:srgbClr val="FF0000"/>
                </a:solidFill>
                <a:latin typeface="Times New Roman"/>
              </a:rPr>
              <a:t>Drill-down</a:t>
            </a:r>
            <a:endParaRPr/>
          </a:p>
        </p:txBody>
      </p:sp>
      <p:sp>
        <p:nvSpPr>
          <p:cNvPr id="830" name="TextShape 2"/>
          <p:cNvSpPr txBox="1"/>
          <p:nvPr/>
        </p:nvSpPr>
        <p:spPr>
          <a:xfrm>
            <a:off x="304920" y="838080"/>
            <a:ext cx="8610120" cy="5714640"/>
          </a:xfrm>
          <a:prstGeom prst="rect">
            <a:avLst/>
          </a:prstGeom>
        </p:spPr>
        <p:txBody>
          <a:bodyPr/>
          <a:lstStyle/>
          <a:p>
            <a:pPr algn="ctr"/>
            <a:endParaRPr/>
          </a:p>
        </p:txBody>
      </p:sp>
      <p:pic>
        <p:nvPicPr>
          <p:cNvPr id="831" name="Picture 2"/>
          <p:cNvPicPr/>
          <p:nvPr/>
        </p:nvPicPr>
        <p:blipFill>
          <a:blip r:embed="rId2"/>
          <a:stretch>
            <a:fillRect/>
          </a:stretch>
        </p:blipFill>
        <p:spPr>
          <a:xfrm>
            <a:off x="2209680" y="228600"/>
            <a:ext cx="5943240" cy="6400440"/>
          </a:xfrm>
          <a:prstGeom prst="rect">
            <a:avLst/>
          </a:prstGeom>
        </p:spPr>
      </p:pic>
      <p:sp>
        <p:nvSpPr>
          <p:cNvPr id="832" name="TextShape 3"/>
          <p:cNvSpPr txBox="1"/>
          <p:nvPr/>
        </p:nvSpPr>
        <p:spPr>
          <a:xfrm>
            <a:off x="0" y="0"/>
            <a:ext cx="0" cy="0"/>
          </a:xfrm>
          <a:prstGeom prst="rect">
            <a:avLst/>
          </a:prstGeom>
        </p:spPr>
        <p:txBody>
          <a:bodyPr lIns="90000" tIns="45000" rIns="90000" bIns="45000"/>
          <a:lstStyle/>
          <a:p>
            <a:pPr>
              <a:lnSpc>
                <a:spcPct val="100000"/>
              </a:lnSpc>
            </a:pPr>
            <a:fld id="{51A16101-41E1-4101-B161-61118141E151}" type="slidenum">
              <a:rPr lang="en-IN">
                <a:solidFill>
                  <a:srgbClr val="000000"/>
                </a:solidFill>
                <a:latin typeface="Calibri"/>
              </a:rPr>
              <a:pPr>
                <a:lnSpc>
                  <a:spcPct val="100000"/>
                </a:lnSpc>
              </a:pPr>
              <a:t>69</a:t>
            </a:fld>
            <a:endParaRPr/>
          </a:p>
        </p:txBody>
      </p:sp>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57200" y="274680"/>
            <a:ext cx="8229240" cy="487080"/>
          </a:xfrm>
          <a:prstGeom prst="rect">
            <a:avLst/>
          </a:prstGeom>
        </p:spPr>
        <p:txBody>
          <a:bodyPr lIns="92160" tIns="46080" rIns="92160" bIns="46080" anchor="ctr"/>
          <a:lstStyle/>
          <a:p>
            <a:pPr algn="ctr">
              <a:lnSpc>
                <a:spcPct val="100000"/>
              </a:lnSpc>
            </a:pPr>
            <a:r>
              <a:rPr lang="en-US" sz="3600" b="1">
                <a:solidFill>
                  <a:srgbClr val="FF0000"/>
                </a:solidFill>
                <a:latin typeface="Times New Roman"/>
              </a:rPr>
              <a:t>Data Warehouse—Integrated</a:t>
            </a:r>
            <a:endParaRPr/>
          </a:p>
        </p:txBody>
      </p:sp>
      <p:sp>
        <p:nvSpPr>
          <p:cNvPr id="312" name="TextShape 2"/>
          <p:cNvSpPr txBox="1"/>
          <p:nvPr/>
        </p:nvSpPr>
        <p:spPr>
          <a:xfrm>
            <a:off x="457200" y="1143000"/>
            <a:ext cx="8229240" cy="5257440"/>
          </a:xfrm>
          <a:prstGeom prst="rect">
            <a:avLst/>
          </a:prstGeom>
        </p:spPr>
        <p:txBody>
          <a:bodyPr lIns="92160" tIns="46080" rIns="92160" bIns="46080"/>
          <a:lstStyle/>
          <a:p>
            <a:pPr>
              <a:lnSpc>
                <a:spcPct val="100000"/>
              </a:lnSpc>
              <a:buFont typeface="Arial"/>
              <a:buChar char="•"/>
            </a:pPr>
            <a:r>
              <a:rPr lang="en-US" sz="2500">
                <a:solidFill>
                  <a:srgbClr val="000000"/>
                </a:solidFill>
                <a:latin typeface="Times New Roman"/>
              </a:rPr>
              <a:t>Data Warehouse is constructed by integration of data from heterogeneous sources such as relational databases, on-line transaction records etc. </a:t>
            </a:r>
            <a:endParaRPr/>
          </a:p>
          <a:p>
            <a:pPr>
              <a:lnSpc>
                <a:spcPct val="100000"/>
              </a:lnSpc>
              <a:buFont typeface="Arial"/>
              <a:buChar char="•"/>
            </a:pPr>
            <a:r>
              <a:rPr lang="en-US" sz="2500">
                <a:solidFill>
                  <a:srgbClr val="000000"/>
                </a:solidFill>
                <a:latin typeface="Times New Roman"/>
              </a:rPr>
              <a:t>This integration enhance the effective analysis of data.</a:t>
            </a:r>
            <a:endParaRPr/>
          </a:p>
          <a:p>
            <a:pPr>
              <a:lnSpc>
                <a:spcPct val="100000"/>
              </a:lnSpc>
              <a:buFont typeface="Arial"/>
              <a:buChar char="•"/>
            </a:pPr>
            <a:r>
              <a:rPr lang="en-US" sz="2500">
                <a:solidFill>
                  <a:srgbClr val="000000"/>
                </a:solidFill>
                <a:latin typeface="Times New Roman"/>
              </a:rPr>
              <a:t>Data cleaning and data integration techniques are applied.</a:t>
            </a:r>
            <a:endParaRPr/>
          </a:p>
          <a:p>
            <a:pPr lvl="1">
              <a:lnSpc>
                <a:spcPct val="100000"/>
              </a:lnSpc>
              <a:buFont typeface="Arial"/>
              <a:buChar char="–"/>
            </a:pPr>
            <a:r>
              <a:rPr lang="en-US" sz="2500">
                <a:solidFill>
                  <a:srgbClr val="000000"/>
                </a:solidFill>
                <a:latin typeface="Times New Roman"/>
              </a:rPr>
              <a:t>Ensure consistency in naming conventions, encoding structures, attribute measures, etc. among different data sources</a:t>
            </a:r>
            <a:endParaRPr/>
          </a:p>
          <a:p>
            <a:pPr lvl="1">
              <a:lnSpc>
                <a:spcPct val="100000"/>
              </a:lnSpc>
              <a:buFont typeface="Arial"/>
              <a:buChar char="–"/>
            </a:pPr>
            <a:r>
              <a:rPr lang="en-US" sz="2500">
                <a:solidFill>
                  <a:srgbClr val="000000"/>
                </a:solidFill>
                <a:latin typeface="Times New Roman"/>
              </a:rPr>
              <a:t>When data is moved to the warehouse, it is converted.  </a:t>
            </a:r>
            <a:endParaRPr/>
          </a:p>
        </p:txBody>
      </p:sp>
      <p:sp>
        <p:nvSpPr>
          <p:cNvPr id="313" name="TextShape 3"/>
          <p:cNvSpPr txBox="1"/>
          <p:nvPr/>
        </p:nvSpPr>
        <p:spPr>
          <a:xfrm>
            <a:off x="0" y="0"/>
            <a:ext cx="0" cy="0"/>
          </a:xfrm>
          <a:prstGeom prst="rect">
            <a:avLst/>
          </a:prstGeom>
        </p:spPr>
        <p:txBody>
          <a:bodyPr lIns="90000" tIns="45000" rIns="90000" bIns="45000"/>
          <a:lstStyle/>
          <a:p>
            <a:pPr>
              <a:lnSpc>
                <a:spcPct val="100000"/>
              </a:lnSpc>
            </a:pPr>
            <a:fld id="{2121A191-4111-41F1-B191-11B1D1215151}" type="slidenum">
              <a:rPr lang="en-IN">
                <a:solidFill>
                  <a:srgbClr val="000000"/>
                </a:solidFill>
                <a:latin typeface="Calibri"/>
              </a:rPr>
              <a:pPr>
                <a:lnSpc>
                  <a:spcPct val="100000"/>
                </a:lnSpc>
              </a:pPr>
              <a:t>7</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TextShape 1"/>
          <p:cNvSpPr txBox="1"/>
          <p:nvPr/>
        </p:nvSpPr>
        <p:spPr>
          <a:xfrm>
            <a:off x="457200" y="228600"/>
            <a:ext cx="8229240" cy="5897160"/>
          </a:xfrm>
          <a:prstGeom prst="rect">
            <a:avLst/>
          </a:prstGeom>
        </p:spPr>
        <p:txBody>
          <a:bodyPr/>
          <a:lstStyle/>
          <a:p>
            <a:pPr>
              <a:lnSpc>
                <a:spcPct val="100000"/>
              </a:lnSpc>
              <a:buFont typeface="Arial"/>
              <a:buChar char="•"/>
            </a:pPr>
            <a:r>
              <a:rPr lang="en-US" sz="3200" dirty="0">
                <a:solidFill>
                  <a:srgbClr val="000000"/>
                </a:solidFill>
                <a:latin typeface="Times New Roman"/>
              </a:rPr>
              <a:t>The resulting data cube details the total sales per month rather than summarizing them by quarter.</a:t>
            </a:r>
            <a:endParaRPr dirty="0"/>
          </a:p>
          <a:p>
            <a:pPr>
              <a:lnSpc>
                <a:spcPct val="100000"/>
              </a:lnSpc>
            </a:pPr>
            <a:endParaRPr dirty="0"/>
          </a:p>
          <a:p>
            <a:pPr>
              <a:lnSpc>
                <a:spcPct val="100000"/>
              </a:lnSpc>
              <a:buFont typeface="Arial"/>
              <a:buChar char="•"/>
            </a:pPr>
            <a:r>
              <a:rPr lang="en-US" sz="3200" dirty="0">
                <a:solidFill>
                  <a:srgbClr val="000000"/>
                </a:solidFill>
                <a:latin typeface="Times New Roman"/>
              </a:rPr>
              <a:t>Because a drill down adds more detail to the given data</a:t>
            </a:r>
            <a:r>
              <a:rPr lang="en-US" sz="3200" dirty="0" smtClean="0">
                <a:solidFill>
                  <a:srgbClr val="000000"/>
                </a:solidFill>
                <a:latin typeface="Times New Roman"/>
              </a:rPr>
              <a:t>, it </a:t>
            </a:r>
            <a:r>
              <a:rPr lang="en-US" sz="3200" dirty="0">
                <a:solidFill>
                  <a:srgbClr val="000000"/>
                </a:solidFill>
                <a:latin typeface="Times New Roman"/>
              </a:rPr>
              <a:t>can also be performed by adding new dimensions to a cube.</a:t>
            </a:r>
            <a:endParaRPr dirty="0"/>
          </a:p>
          <a:p>
            <a:pPr>
              <a:lnSpc>
                <a:spcPct val="100000"/>
              </a:lnSpc>
            </a:pPr>
            <a:endParaRPr dirty="0"/>
          </a:p>
        </p:txBody>
      </p:sp>
      <p:sp>
        <p:nvSpPr>
          <p:cNvPr id="834" name="TextShape 2"/>
          <p:cNvSpPr txBox="1"/>
          <p:nvPr/>
        </p:nvSpPr>
        <p:spPr>
          <a:xfrm>
            <a:off x="0" y="0"/>
            <a:ext cx="0" cy="0"/>
          </a:xfrm>
          <a:prstGeom prst="rect">
            <a:avLst/>
          </a:prstGeom>
        </p:spPr>
        <p:txBody>
          <a:bodyPr lIns="90000" tIns="45000" rIns="90000" bIns="45000"/>
          <a:lstStyle/>
          <a:p>
            <a:pPr>
              <a:lnSpc>
                <a:spcPct val="100000"/>
              </a:lnSpc>
            </a:pPr>
            <a:fld id="{21B111B1-8111-41E1-B161-0171E1716181}" type="slidenum">
              <a:rPr lang="en-IN">
                <a:solidFill>
                  <a:srgbClr val="000000"/>
                </a:solidFill>
                <a:latin typeface="Calibri"/>
              </a:rPr>
              <a:pPr>
                <a:lnSpc>
                  <a:spcPct val="100000"/>
                </a:lnSpc>
              </a:pPr>
              <a:t>70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TextShape 1"/>
          <p:cNvSpPr txBox="1"/>
          <p:nvPr/>
        </p:nvSpPr>
        <p:spPr>
          <a:xfrm>
            <a:off x="457200" y="274680"/>
            <a:ext cx="8229240" cy="1020240"/>
          </a:xfrm>
          <a:prstGeom prst="rect">
            <a:avLst/>
          </a:prstGeom>
        </p:spPr>
        <p:txBody>
          <a:bodyPr anchor="ctr"/>
          <a:lstStyle/>
          <a:p>
            <a:pPr>
              <a:lnSpc>
                <a:spcPct val="100000"/>
              </a:lnSpc>
            </a:pPr>
            <a:r>
              <a:rPr lang="en-US" sz="5000" b="1">
                <a:solidFill>
                  <a:srgbClr val="FF0000"/>
                </a:solidFill>
                <a:latin typeface="Times New Roman"/>
              </a:rPr>
              <a:t>Slice Operation</a:t>
            </a:r>
            <a:r>
              <a:rPr lang="en-US" sz="4400" b="1">
                <a:solidFill>
                  <a:srgbClr val="000000"/>
                </a:solidFill>
                <a:latin typeface="Calibri"/>
              </a:rPr>
              <a:t>
</a:t>
            </a:r>
            <a:endParaRPr/>
          </a:p>
        </p:txBody>
      </p:sp>
      <p:sp>
        <p:nvSpPr>
          <p:cNvPr id="836" name="TextShape 2"/>
          <p:cNvSpPr txBox="1"/>
          <p:nvPr/>
        </p:nvSpPr>
        <p:spPr>
          <a:xfrm>
            <a:off x="228600" y="1066680"/>
            <a:ext cx="8686440" cy="5562360"/>
          </a:xfrm>
          <a:prstGeom prst="rect">
            <a:avLst/>
          </a:prstGeom>
        </p:spPr>
        <p:txBody>
          <a:bodyPr/>
          <a:lstStyle/>
          <a:p>
            <a:pPr>
              <a:lnSpc>
                <a:spcPct val="100000"/>
              </a:lnSpc>
              <a:buFont typeface="Arial"/>
              <a:buChar char="•"/>
            </a:pPr>
            <a:r>
              <a:rPr lang="en-US" sz="3200">
                <a:solidFill>
                  <a:srgbClr val="000000"/>
                </a:solidFill>
                <a:latin typeface="Times New Roman"/>
              </a:rPr>
              <a:t>The slice operation performs selection of one dimension on a given cube and give us a new sub cube. </a:t>
            </a:r>
            <a:endParaRPr/>
          </a:p>
          <a:p>
            <a:pPr>
              <a:lnSpc>
                <a:spcPct val="100000"/>
              </a:lnSpc>
              <a:buFont typeface="Arial"/>
              <a:buChar char="•"/>
            </a:pPr>
            <a:r>
              <a:rPr lang="en-US" sz="3200">
                <a:solidFill>
                  <a:srgbClr val="000000"/>
                </a:solidFill>
                <a:latin typeface="Times New Roman"/>
              </a:rPr>
              <a:t>The Slice operation is performed for the dimension time using the criterion time ="Q1".</a:t>
            </a:r>
            <a:endParaRPr/>
          </a:p>
          <a:p>
            <a:pPr>
              <a:lnSpc>
                <a:spcPct val="100000"/>
              </a:lnSpc>
              <a:buFont typeface="Arial"/>
              <a:buChar char="•"/>
            </a:pPr>
            <a:r>
              <a:rPr lang="en-US" sz="3200">
                <a:solidFill>
                  <a:srgbClr val="000000"/>
                </a:solidFill>
                <a:latin typeface="Times New Roman"/>
              </a:rPr>
              <a:t>It will form a new sub cube by selecting one or more dimensions.</a:t>
            </a:r>
            <a:endParaRPr/>
          </a:p>
          <a:p>
            <a:pPr>
              <a:lnSpc>
                <a:spcPct val="100000"/>
              </a:lnSpc>
              <a:buFont typeface="Arial"/>
              <a:buChar char="•"/>
            </a:pPr>
            <a:r>
              <a:rPr lang="en-US" sz="3200">
                <a:solidFill>
                  <a:srgbClr val="000000"/>
                </a:solidFill>
                <a:latin typeface="Times New Roman"/>
              </a:rPr>
              <a:t>Consider the diagram showing the slice operation. </a:t>
            </a:r>
            <a:endParaRPr/>
          </a:p>
          <a:p>
            <a:pPr>
              <a:lnSpc>
                <a:spcPct val="100000"/>
              </a:lnSpc>
            </a:pPr>
            <a:endParaRPr/>
          </a:p>
        </p:txBody>
      </p:sp>
      <p:sp>
        <p:nvSpPr>
          <p:cNvPr id="837" name="TextShape 3"/>
          <p:cNvSpPr txBox="1"/>
          <p:nvPr/>
        </p:nvSpPr>
        <p:spPr>
          <a:xfrm>
            <a:off x="0" y="0"/>
            <a:ext cx="0" cy="0"/>
          </a:xfrm>
          <a:prstGeom prst="rect">
            <a:avLst/>
          </a:prstGeom>
        </p:spPr>
        <p:txBody>
          <a:bodyPr lIns="90000" tIns="45000" rIns="90000" bIns="45000"/>
          <a:lstStyle/>
          <a:p>
            <a:pPr>
              <a:lnSpc>
                <a:spcPct val="100000"/>
              </a:lnSpc>
            </a:pPr>
            <a:fld id="{3181D100-C111-4131-A1A1-D14131D14111}" type="slidenum">
              <a:rPr lang="en-IN">
                <a:solidFill>
                  <a:srgbClr val="000000"/>
                </a:solidFill>
                <a:latin typeface="Calibri"/>
              </a:rPr>
              <a:pPr>
                <a:lnSpc>
                  <a:spcPct val="100000"/>
                </a:lnSpc>
              </a:pPr>
              <a:t>71</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Users\admin\Desktop\slice.jpg.png"/>
          <p:cNvPicPr>
            <a:picLocks noChangeAspect="1" noChangeArrowheads="1"/>
          </p:cNvPicPr>
          <p:nvPr/>
        </p:nvPicPr>
        <p:blipFill>
          <a:blip r:embed="rId2"/>
          <a:srcRect/>
          <a:stretch>
            <a:fillRect/>
          </a:stretch>
        </p:blipFill>
        <p:spPr bwMode="auto">
          <a:xfrm>
            <a:off x="1752600" y="0"/>
            <a:ext cx="563880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extShape 1"/>
          <p:cNvSpPr txBox="1"/>
          <p:nvPr/>
        </p:nvSpPr>
        <p:spPr>
          <a:xfrm>
            <a:off x="457200" y="274680"/>
            <a:ext cx="8229240" cy="867960"/>
          </a:xfrm>
          <a:prstGeom prst="rect">
            <a:avLst/>
          </a:prstGeom>
        </p:spPr>
        <p:txBody>
          <a:bodyPr anchor="ctr"/>
          <a:lstStyle/>
          <a:p>
            <a:pPr>
              <a:lnSpc>
                <a:spcPct val="100000"/>
              </a:lnSpc>
            </a:pPr>
            <a:r>
              <a:rPr lang="en-US" sz="4000" b="1">
                <a:solidFill>
                  <a:srgbClr val="FF0000"/>
                </a:solidFill>
                <a:latin typeface="Times New Roman"/>
              </a:rPr>
              <a:t>Dice Operation
</a:t>
            </a:r>
            <a:endParaRPr/>
          </a:p>
        </p:txBody>
      </p:sp>
      <p:sp>
        <p:nvSpPr>
          <p:cNvPr id="842" name="TextShape 2"/>
          <p:cNvSpPr txBox="1"/>
          <p:nvPr/>
        </p:nvSpPr>
        <p:spPr>
          <a:xfrm>
            <a:off x="228600" y="914400"/>
            <a:ext cx="8686440" cy="5638320"/>
          </a:xfrm>
          <a:prstGeom prst="rect">
            <a:avLst/>
          </a:prstGeom>
        </p:spPr>
        <p:txBody>
          <a:bodyPr/>
          <a:lstStyle/>
          <a:p>
            <a:pPr>
              <a:lnSpc>
                <a:spcPct val="100000"/>
              </a:lnSpc>
              <a:buFont typeface="Arial"/>
              <a:buChar char="•"/>
            </a:pPr>
            <a:r>
              <a:rPr lang="en-US" sz="3200">
                <a:solidFill>
                  <a:srgbClr val="000000"/>
                </a:solidFill>
                <a:latin typeface="Times New Roman"/>
              </a:rPr>
              <a:t>The Dice operation performs selection of two or more dimension on a given cube and give us a new subcube. </a:t>
            </a:r>
            <a:endParaRPr/>
          </a:p>
          <a:p>
            <a:pPr>
              <a:lnSpc>
                <a:spcPct val="100000"/>
              </a:lnSpc>
              <a:buFont typeface="Arial"/>
              <a:buChar char="•"/>
            </a:pPr>
            <a:r>
              <a:rPr lang="en-US" sz="3200">
                <a:solidFill>
                  <a:srgbClr val="000000"/>
                </a:solidFill>
                <a:latin typeface="Times New Roman"/>
              </a:rPr>
              <a:t>The dice operation on the cube based on the following selection criteria that involve three dimensions.</a:t>
            </a:r>
            <a:endParaRPr/>
          </a:p>
          <a:p>
            <a:pPr>
              <a:lnSpc>
                <a:spcPct val="100000"/>
              </a:lnSpc>
              <a:buFont typeface="Wingdings" charset="2"/>
              <a:buChar char=""/>
            </a:pPr>
            <a:r>
              <a:rPr lang="en-US" sz="3200">
                <a:solidFill>
                  <a:srgbClr val="000000"/>
                </a:solidFill>
                <a:latin typeface="Times New Roman"/>
              </a:rPr>
              <a:t>(location = "Toronto" or "Vancouver“)</a:t>
            </a:r>
            <a:endParaRPr/>
          </a:p>
          <a:p>
            <a:pPr>
              <a:lnSpc>
                <a:spcPct val="100000"/>
              </a:lnSpc>
              <a:buFont typeface="Wingdings" charset="2"/>
              <a:buChar char=""/>
            </a:pPr>
            <a:r>
              <a:rPr lang="en-US" sz="3200">
                <a:solidFill>
                  <a:srgbClr val="000000"/>
                </a:solidFill>
                <a:latin typeface="Times New Roman"/>
              </a:rPr>
              <a:t>(time = "Q1" or "Q2“)</a:t>
            </a:r>
            <a:endParaRPr/>
          </a:p>
          <a:p>
            <a:pPr>
              <a:lnSpc>
                <a:spcPct val="100000"/>
              </a:lnSpc>
              <a:buFont typeface="Wingdings" charset="2"/>
              <a:buChar char=""/>
            </a:pPr>
            <a:r>
              <a:rPr lang="en-US" sz="3200">
                <a:solidFill>
                  <a:srgbClr val="000000"/>
                </a:solidFill>
                <a:latin typeface="Times New Roman"/>
              </a:rPr>
              <a:t>(item =" Mobile" or "Modem").</a:t>
            </a:r>
            <a:endParaRPr/>
          </a:p>
          <a:p>
            <a:pPr>
              <a:lnSpc>
                <a:spcPct val="100000"/>
              </a:lnSpc>
            </a:pPr>
            <a:endParaRPr/>
          </a:p>
        </p:txBody>
      </p:sp>
      <p:sp>
        <p:nvSpPr>
          <p:cNvPr id="843" name="TextShape 3"/>
          <p:cNvSpPr txBox="1"/>
          <p:nvPr/>
        </p:nvSpPr>
        <p:spPr>
          <a:xfrm>
            <a:off x="0" y="0"/>
            <a:ext cx="0" cy="0"/>
          </a:xfrm>
          <a:prstGeom prst="rect">
            <a:avLst/>
          </a:prstGeom>
        </p:spPr>
        <p:txBody>
          <a:bodyPr lIns="90000" tIns="45000" rIns="90000" bIns="45000"/>
          <a:lstStyle/>
          <a:p>
            <a:pPr>
              <a:lnSpc>
                <a:spcPct val="100000"/>
              </a:lnSpc>
            </a:pPr>
            <a:fld id="{918171C1-6181-41F1-8161-E1E1F1115131}" type="slidenum">
              <a:rPr lang="en-IN">
                <a:solidFill>
                  <a:srgbClr val="000000"/>
                </a:solidFill>
                <a:latin typeface="Calibri"/>
              </a:rPr>
              <a:pPr>
                <a:lnSpc>
                  <a:spcPct val="100000"/>
                </a:lnSpc>
              </a:pPr>
              <a:t>73</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C:\Users\admin\Desktop\dice.jpg.png"/>
          <p:cNvPicPr>
            <a:picLocks noChangeAspect="1" noChangeArrowheads="1"/>
          </p:cNvPicPr>
          <p:nvPr/>
        </p:nvPicPr>
        <p:blipFill>
          <a:blip r:embed="rId2"/>
          <a:srcRect/>
          <a:stretch>
            <a:fillRect/>
          </a:stretch>
        </p:blipFill>
        <p:spPr bwMode="auto">
          <a:xfrm>
            <a:off x="1981200" y="0"/>
            <a:ext cx="480060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Pivot Operation</a:t>
            </a:r>
            <a:endParaRPr/>
          </a:p>
        </p:txBody>
      </p:sp>
      <p:sp>
        <p:nvSpPr>
          <p:cNvPr id="848" name="TextShape 2"/>
          <p:cNvSpPr txBox="1"/>
          <p:nvPr/>
        </p:nvSpPr>
        <p:spPr>
          <a:xfrm>
            <a:off x="228600" y="1600200"/>
            <a:ext cx="8762760" cy="4952520"/>
          </a:xfrm>
          <a:prstGeom prst="rect">
            <a:avLst/>
          </a:prstGeom>
        </p:spPr>
        <p:txBody>
          <a:bodyPr/>
          <a:lstStyle/>
          <a:p>
            <a:pPr>
              <a:lnSpc>
                <a:spcPct val="100000"/>
              </a:lnSpc>
              <a:buFont typeface="Arial"/>
              <a:buChar char="•"/>
            </a:pPr>
            <a:r>
              <a:rPr lang="en-US" sz="3200">
                <a:solidFill>
                  <a:srgbClr val="000000"/>
                </a:solidFill>
                <a:latin typeface="Times New Roman"/>
              </a:rPr>
              <a:t>The pivot operation is also known as rotation.</a:t>
            </a:r>
            <a:endParaRPr/>
          </a:p>
          <a:p>
            <a:pPr>
              <a:lnSpc>
                <a:spcPct val="100000"/>
              </a:lnSpc>
            </a:pPr>
            <a:endParaRPr/>
          </a:p>
          <a:p>
            <a:pPr>
              <a:lnSpc>
                <a:spcPct val="100000"/>
              </a:lnSpc>
              <a:buFont typeface="Arial"/>
              <a:buChar char="•"/>
            </a:pPr>
            <a:r>
              <a:rPr lang="en-US" sz="3200">
                <a:solidFill>
                  <a:srgbClr val="000000"/>
                </a:solidFill>
                <a:latin typeface="Times New Roman"/>
              </a:rPr>
              <a:t>It rotates the data axes in view in order to provide an alternative presentation of data.</a:t>
            </a:r>
            <a:endParaRPr/>
          </a:p>
          <a:p>
            <a:pPr>
              <a:lnSpc>
                <a:spcPct val="100000"/>
              </a:lnSpc>
            </a:pPr>
            <a:endParaRPr/>
          </a:p>
          <a:p>
            <a:pPr>
              <a:lnSpc>
                <a:spcPct val="100000"/>
              </a:lnSpc>
              <a:buFont typeface="Arial"/>
              <a:buChar char="•"/>
            </a:pPr>
            <a:r>
              <a:rPr lang="en-US" sz="3200">
                <a:solidFill>
                  <a:srgbClr val="000000"/>
                </a:solidFill>
                <a:latin typeface="Times New Roman"/>
              </a:rPr>
              <a:t>Consider the diagram showing the pivot operation.</a:t>
            </a:r>
            <a:endParaRPr/>
          </a:p>
          <a:p>
            <a:pPr>
              <a:lnSpc>
                <a:spcPct val="100000"/>
              </a:lnSpc>
            </a:pPr>
            <a:endParaRPr/>
          </a:p>
        </p:txBody>
      </p:sp>
      <p:sp>
        <p:nvSpPr>
          <p:cNvPr id="849" name="TextShape 3"/>
          <p:cNvSpPr txBox="1"/>
          <p:nvPr/>
        </p:nvSpPr>
        <p:spPr>
          <a:xfrm>
            <a:off x="0" y="0"/>
            <a:ext cx="0" cy="0"/>
          </a:xfrm>
          <a:prstGeom prst="rect">
            <a:avLst/>
          </a:prstGeom>
        </p:spPr>
        <p:txBody>
          <a:bodyPr lIns="90000" tIns="45000" rIns="90000" bIns="45000"/>
          <a:lstStyle/>
          <a:p>
            <a:pPr>
              <a:lnSpc>
                <a:spcPct val="100000"/>
              </a:lnSpc>
            </a:pPr>
            <a:fld id="{F1617121-51B1-41F1-B121-B15191C17191}" type="slidenum">
              <a:rPr lang="en-IN">
                <a:solidFill>
                  <a:srgbClr val="000000"/>
                </a:solidFill>
                <a:latin typeface="Calibri"/>
              </a:rPr>
              <a:pPr>
                <a:lnSpc>
                  <a:spcPct val="100000"/>
                </a:lnSpc>
              </a:pPr>
              <a:t>75</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C:\Users\admin\Desktop\pivot.jpg.png"/>
          <p:cNvPicPr>
            <a:picLocks noChangeAspect="1" noChangeArrowheads="1"/>
          </p:cNvPicPr>
          <p:nvPr/>
        </p:nvPicPr>
        <p:blipFill>
          <a:blip r:embed="rId2"/>
          <a:srcRect/>
          <a:stretch>
            <a:fillRect/>
          </a:stretch>
        </p:blipFill>
        <p:spPr bwMode="auto">
          <a:xfrm>
            <a:off x="1447800" y="0"/>
            <a:ext cx="6324600" cy="66294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77</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US" sz="4400" b="1">
                <a:solidFill>
                  <a:srgbClr val="FF0000"/>
                </a:solidFill>
                <a:latin typeface="Times New Roman"/>
              </a:rPr>
              <a:t>Other OLAP Operations</a:t>
            </a:r>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Drill-Across: </a:t>
            </a:r>
            <a:r>
              <a:rPr lang="en-IN" sz="2700">
                <a:solidFill>
                  <a:srgbClr val="000000"/>
                </a:solidFill>
                <a:latin typeface="Times New Roman"/>
              </a:rPr>
              <a:t>Queries involving more than one fact table.</a:t>
            </a:r>
            <a:endParaRPr/>
          </a:p>
          <a:p>
            <a:pPr>
              <a:lnSpc>
                <a:spcPct val="100000"/>
              </a:lnSpc>
            </a:pPr>
            <a:endParaRPr/>
          </a:p>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Drill-Through: </a:t>
            </a:r>
            <a:r>
              <a:rPr lang="en-IN" sz="2700">
                <a:solidFill>
                  <a:srgbClr val="000000"/>
                </a:solidFill>
                <a:latin typeface="Times New Roman"/>
              </a:rPr>
              <a:t>Makes use of SQL to drill through the bottom level of a data cube down to its back-end relational tables.</a:t>
            </a:r>
            <a:endParaRPr/>
          </a:p>
          <a:p>
            <a:pPr>
              <a:lnSpc>
                <a:spcPct val="100000"/>
              </a:lnSpc>
            </a:pPr>
            <a:endParaRPr/>
          </a:p>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Pivot (rotate): </a:t>
            </a:r>
            <a:r>
              <a:rPr lang="en-IN" sz="2700">
                <a:solidFill>
                  <a:srgbClr val="000000"/>
                </a:solidFill>
                <a:latin typeface="Times New Roman"/>
              </a:rPr>
              <a:t>Pivot (also called </a:t>
            </a:r>
            <a:r>
              <a:rPr lang="en-IN" sz="2700" b="1">
                <a:solidFill>
                  <a:srgbClr val="000000"/>
                </a:solidFill>
                <a:latin typeface="Times New Roman"/>
              </a:rPr>
              <a:t>"rotate") </a:t>
            </a:r>
            <a:r>
              <a:rPr lang="en-IN" sz="2700">
                <a:solidFill>
                  <a:srgbClr val="000000"/>
                </a:solidFill>
                <a:latin typeface="Times New Roman"/>
              </a:rPr>
              <a:t>is a visualization operation which rotates the data axes in view in order to provide an alternative presentation of the data. </a:t>
            </a:r>
            <a:endParaRPr/>
          </a:p>
          <a:p>
            <a:pPr>
              <a:lnSpc>
                <a:spcPct val="100000"/>
              </a:lnSpc>
            </a:pP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609480" y="380880"/>
            <a:ext cx="7792560" cy="456840"/>
          </a:xfrm>
          <a:prstGeom prst="rect">
            <a:avLst/>
          </a:prstGeom>
        </p:spPr>
        <p:txBody>
          <a:bodyPr lIns="92160" tIns="46080" rIns="92160" bIns="46080" anchor="ctr"/>
          <a:lstStyle/>
          <a:p>
            <a:pPr algn="ctr">
              <a:lnSpc>
                <a:spcPct val="100000"/>
              </a:lnSpc>
            </a:pPr>
            <a:r>
              <a:rPr lang="en-US" sz="3200" b="1">
                <a:solidFill>
                  <a:srgbClr val="FF0000"/>
                </a:solidFill>
                <a:latin typeface="Times New Roman"/>
              </a:rPr>
              <a:t>Data Warehouse vs. Operational DBMS</a:t>
            </a:r>
            <a:endParaRPr/>
          </a:p>
        </p:txBody>
      </p:sp>
      <p:sp>
        <p:nvSpPr>
          <p:cNvPr id="332" name="TextShape 2"/>
          <p:cNvSpPr txBox="1"/>
          <p:nvPr/>
        </p:nvSpPr>
        <p:spPr>
          <a:xfrm>
            <a:off x="380880" y="1066680"/>
            <a:ext cx="8534160" cy="5486040"/>
          </a:xfrm>
          <a:prstGeom prst="rect">
            <a:avLst/>
          </a:prstGeom>
        </p:spPr>
        <p:txBody>
          <a:bodyPr lIns="92160" tIns="46080" rIns="92160" bIns="46080"/>
          <a:lstStyle/>
          <a:p>
            <a:pPr>
              <a:lnSpc>
                <a:spcPct val="110000"/>
              </a:lnSpc>
              <a:buFont typeface="Arial"/>
              <a:buChar char="•"/>
            </a:pPr>
            <a:r>
              <a:rPr lang="en-US" sz="2700" b="1">
                <a:solidFill>
                  <a:srgbClr val="000000"/>
                </a:solidFill>
                <a:latin typeface="Times New Roman"/>
              </a:rPr>
              <a:t>OLTP (on-line transaction processing)</a:t>
            </a:r>
            <a:endParaRPr/>
          </a:p>
          <a:p>
            <a:pPr lvl="1">
              <a:lnSpc>
                <a:spcPct val="110000"/>
              </a:lnSpc>
              <a:buFont typeface="Arial"/>
              <a:buChar char="–"/>
            </a:pPr>
            <a:r>
              <a:rPr lang="en-US" sz="2700">
                <a:solidFill>
                  <a:srgbClr val="000000"/>
                </a:solidFill>
                <a:latin typeface="Times New Roman"/>
              </a:rPr>
              <a:t>Major task of traditional relational DBMS</a:t>
            </a:r>
            <a:endParaRPr/>
          </a:p>
          <a:p>
            <a:pPr lvl="1">
              <a:lnSpc>
                <a:spcPct val="110000"/>
              </a:lnSpc>
              <a:buFont typeface="Arial"/>
              <a:buChar char="–"/>
            </a:pPr>
            <a:r>
              <a:rPr lang="en-US" sz="2700">
                <a:solidFill>
                  <a:srgbClr val="000000"/>
                </a:solidFill>
                <a:latin typeface="Times New Roman"/>
              </a:rPr>
              <a:t>Day-to-day operations: purchasing, inventory, banking, manufacturing, registration, accounting, etc.</a:t>
            </a:r>
            <a:endParaRPr/>
          </a:p>
          <a:p>
            <a:endParaRPr/>
          </a:p>
          <a:p>
            <a:pPr>
              <a:lnSpc>
                <a:spcPct val="110000"/>
              </a:lnSpc>
              <a:buFont typeface="Arial"/>
              <a:buChar char="•"/>
            </a:pPr>
            <a:r>
              <a:rPr lang="en-US" sz="2700" b="1">
                <a:solidFill>
                  <a:srgbClr val="000000"/>
                </a:solidFill>
                <a:latin typeface="Times New Roman"/>
              </a:rPr>
              <a:t>OLAP (on-line analytical processing)</a:t>
            </a:r>
            <a:endParaRPr/>
          </a:p>
          <a:p>
            <a:pPr lvl="1">
              <a:lnSpc>
                <a:spcPct val="110000"/>
              </a:lnSpc>
              <a:buFont typeface="Arial"/>
              <a:buChar char="–"/>
            </a:pPr>
            <a:r>
              <a:rPr lang="en-US" sz="2700">
                <a:solidFill>
                  <a:srgbClr val="000000"/>
                </a:solidFill>
                <a:latin typeface="Times New Roman"/>
              </a:rPr>
              <a:t>Major task of data warehouse system</a:t>
            </a:r>
            <a:endParaRPr/>
          </a:p>
          <a:p>
            <a:pPr lvl="1">
              <a:lnSpc>
                <a:spcPct val="110000"/>
              </a:lnSpc>
              <a:buFont typeface="Arial"/>
              <a:buChar char="–"/>
            </a:pPr>
            <a:r>
              <a:rPr lang="en-US" sz="2700">
                <a:solidFill>
                  <a:srgbClr val="000000"/>
                </a:solidFill>
                <a:latin typeface="Times New Roman"/>
              </a:rPr>
              <a:t>Data analysis and decision making</a:t>
            </a:r>
            <a:endParaRPr/>
          </a:p>
          <a:p>
            <a:pPr>
              <a:lnSpc>
                <a:spcPct val="110000"/>
              </a:lnSpc>
            </a:pPr>
            <a:endParaRPr/>
          </a:p>
        </p:txBody>
      </p:sp>
      <p:sp>
        <p:nvSpPr>
          <p:cNvPr id="333" name="TextShape 3"/>
          <p:cNvSpPr txBox="1"/>
          <p:nvPr/>
        </p:nvSpPr>
        <p:spPr>
          <a:xfrm>
            <a:off x="0" y="0"/>
            <a:ext cx="0" cy="0"/>
          </a:xfrm>
          <a:prstGeom prst="rect">
            <a:avLst/>
          </a:prstGeom>
        </p:spPr>
        <p:txBody>
          <a:bodyPr lIns="90000" tIns="45000" rIns="90000" bIns="45000"/>
          <a:lstStyle/>
          <a:p>
            <a:pPr>
              <a:lnSpc>
                <a:spcPct val="100000"/>
              </a:lnSpc>
            </a:pPr>
            <a:fld id="{A1817191-4181-41F1-B111-A161C171F141}" type="slidenum">
              <a:rPr lang="en-IN">
                <a:solidFill>
                  <a:srgbClr val="000000"/>
                </a:solidFill>
                <a:latin typeface="Calibri"/>
              </a:rPr>
              <a:pPr>
                <a:lnSpc>
                  <a:spcPct val="100000"/>
                </a:lnSpc>
              </a:pPr>
              <a:t>78</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94690528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57200" y="228600"/>
            <a:ext cx="8229240" cy="6324120"/>
          </a:xfrm>
          <a:prstGeom prst="rect">
            <a:avLst/>
          </a:prstGeom>
        </p:spPr>
        <p:txBody>
          <a:bodyPr/>
          <a:lstStyle/>
          <a:p>
            <a:pPr lvl="1">
              <a:lnSpc>
                <a:spcPct val="100000"/>
              </a:lnSpc>
              <a:buFont typeface="Wingdings" charset="2"/>
              <a:buChar char=""/>
            </a:pPr>
            <a:r>
              <a:rPr lang="en-US" sz="2200" b="1">
                <a:solidFill>
                  <a:srgbClr val="FF0000"/>
                </a:solidFill>
                <a:latin typeface="Times New Roman"/>
              </a:rPr>
              <a:t>User and system orientation: </a:t>
            </a:r>
            <a:r>
              <a:rPr lang="en-US" sz="2200">
                <a:solidFill>
                  <a:srgbClr val="000000"/>
                </a:solidFill>
                <a:latin typeface="Times New Roman"/>
              </a:rPr>
              <a:t>customer vs. market:</a:t>
            </a:r>
            <a:endParaRPr/>
          </a:p>
          <a:p>
            <a:pPr lvl="1">
              <a:lnSpc>
                <a:spcPct val="100000"/>
              </a:lnSpc>
              <a:buFont typeface="Arial"/>
              <a:buChar char="•"/>
            </a:pPr>
            <a:r>
              <a:rPr lang="en-US" sz="2200">
                <a:solidFill>
                  <a:srgbClr val="000000"/>
                </a:solidFill>
                <a:latin typeface="Times New Roman"/>
              </a:rPr>
              <a:t>An OLTP is custom-oriented and is used for transaction and query processing by clerks, clients and information technology.</a:t>
            </a:r>
            <a:endParaRPr/>
          </a:p>
          <a:p>
            <a:pPr lvl="1">
              <a:lnSpc>
                <a:spcPct val="100000"/>
              </a:lnSpc>
              <a:buFont typeface="Arial"/>
              <a:buChar char="•"/>
            </a:pPr>
            <a:r>
              <a:rPr lang="en-US" sz="2200">
                <a:solidFill>
                  <a:srgbClr val="000000"/>
                </a:solidFill>
                <a:latin typeface="Times New Roman"/>
              </a:rPr>
              <a:t>An OLAP is market oriented and is used for data analysis by knowledge workers, including managers,executive and analysis.</a:t>
            </a:r>
            <a:endParaRPr/>
          </a:p>
          <a:p>
            <a:pPr lvl="1">
              <a:lnSpc>
                <a:spcPct val="100000"/>
              </a:lnSpc>
              <a:buFont typeface="Wingdings" charset="2"/>
              <a:buChar char=""/>
            </a:pPr>
            <a:r>
              <a:rPr lang="en-US" sz="2200" b="1">
                <a:solidFill>
                  <a:srgbClr val="FF0000"/>
                </a:solidFill>
                <a:latin typeface="Times New Roman"/>
              </a:rPr>
              <a:t>Data contents:</a:t>
            </a:r>
            <a:endParaRPr/>
          </a:p>
          <a:p>
            <a:pPr lvl="1">
              <a:lnSpc>
                <a:spcPct val="100000"/>
              </a:lnSpc>
              <a:buFont typeface="Arial"/>
              <a:buChar char="•"/>
            </a:pPr>
            <a:r>
              <a:rPr lang="en-US" sz="2200">
                <a:solidFill>
                  <a:srgbClr val="000000"/>
                </a:solidFill>
                <a:latin typeface="Times New Roman"/>
              </a:rPr>
              <a:t>An OLTP manages current data that are too detailed and can be easily used for decision making.</a:t>
            </a:r>
            <a:endParaRPr/>
          </a:p>
          <a:p>
            <a:pPr lvl="1">
              <a:lnSpc>
                <a:spcPct val="100000"/>
              </a:lnSpc>
              <a:buFont typeface="Arial"/>
              <a:buChar char="•"/>
            </a:pPr>
            <a:r>
              <a:rPr lang="en-US" sz="2200">
                <a:solidFill>
                  <a:srgbClr val="000000"/>
                </a:solidFill>
                <a:latin typeface="Times New Roman"/>
              </a:rPr>
              <a:t>An OLAP system manages large amount of historical data,provide facilities for summarization.</a:t>
            </a:r>
            <a:endParaRPr/>
          </a:p>
          <a:p>
            <a:pPr lvl="1">
              <a:lnSpc>
                <a:spcPct val="100000"/>
              </a:lnSpc>
              <a:buFont typeface="Wingdings" charset="2"/>
              <a:buChar char=""/>
            </a:pPr>
            <a:r>
              <a:rPr lang="en-US" sz="2200" b="1">
                <a:solidFill>
                  <a:srgbClr val="FF0000"/>
                </a:solidFill>
                <a:latin typeface="Times New Roman"/>
              </a:rPr>
              <a:t>Database design</a:t>
            </a:r>
            <a:endParaRPr/>
          </a:p>
          <a:p>
            <a:pPr lvl="1">
              <a:lnSpc>
                <a:spcPct val="100000"/>
              </a:lnSpc>
              <a:buFont typeface="Arial"/>
              <a:buChar char="•"/>
            </a:pPr>
            <a:r>
              <a:rPr lang="en-US" sz="2200">
                <a:solidFill>
                  <a:srgbClr val="000000"/>
                </a:solidFill>
                <a:latin typeface="Times New Roman"/>
              </a:rPr>
              <a:t>An OLTP uses ER-model and application oriented database design and an OLAP uses subject oriented database system.</a:t>
            </a:r>
            <a:endParaRPr/>
          </a:p>
          <a:p>
            <a:pPr lvl="1">
              <a:lnSpc>
                <a:spcPct val="100000"/>
              </a:lnSpc>
              <a:buFont typeface="Wingdings" charset="2"/>
              <a:buChar char=""/>
            </a:pPr>
            <a:r>
              <a:rPr lang="en-US" sz="2200" b="1">
                <a:solidFill>
                  <a:srgbClr val="FF0000"/>
                </a:solidFill>
                <a:latin typeface="Times New Roman"/>
              </a:rPr>
              <a:t>View</a:t>
            </a:r>
            <a:endParaRPr/>
          </a:p>
          <a:p>
            <a:pPr lvl="1">
              <a:lnSpc>
                <a:spcPct val="100000"/>
              </a:lnSpc>
              <a:buFont typeface="Arial"/>
              <a:buChar char="•"/>
            </a:pPr>
            <a:r>
              <a:rPr lang="en-US" sz="2200">
                <a:solidFill>
                  <a:srgbClr val="000000"/>
                </a:solidFill>
                <a:latin typeface="Times New Roman"/>
              </a:rPr>
              <a:t>An OLTP focuses on current data while OLAP focuses on historical data.</a:t>
            </a:r>
            <a:endParaRPr/>
          </a:p>
          <a:p>
            <a:endParaRPr/>
          </a:p>
          <a:p>
            <a:pPr>
              <a:lnSpc>
                <a:spcPct val="100000"/>
              </a:lnSpc>
            </a:pPr>
            <a:endParaRPr/>
          </a:p>
        </p:txBody>
      </p:sp>
      <p:sp>
        <p:nvSpPr>
          <p:cNvPr id="335" name="TextShape 2"/>
          <p:cNvSpPr txBox="1"/>
          <p:nvPr/>
        </p:nvSpPr>
        <p:spPr>
          <a:xfrm>
            <a:off x="0" y="0"/>
            <a:ext cx="0" cy="0"/>
          </a:xfrm>
          <a:prstGeom prst="rect">
            <a:avLst/>
          </a:prstGeom>
        </p:spPr>
        <p:txBody>
          <a:bodyPr lIns="90000" tIns="45000" rIns="90000" bIns="45000"/>
          <a:lstStyle/>
          <a:p>
            <a:pPr>
              <a:lnSpc>
                <a:spcPct val="100000"/>
              </a:lnSpc>
            </a:pPr>
            <a:fld id="{21F1E191-8111-41E1-B131-81B181A12181}" type="slidenum">
              <a:rPr lang="en-IN">
                <a:solidFill>
                  <a:srgbClr val="000000"/>
                </a:solidFill>
                <a:latin typeface="Calibri"/>
              </a:rPr>
              <a:pPr>
                <a:lnSpc>
                  <a:spcPct val="100000"/>
                </a:lnSpc>
              </a:pPr>
              <a:t>79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307852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57200" y="274680"/>
            <a:ext cx="8229240" cy="715680"/>
          </a:xfrm>
          <a:prstGeom prst="rect">
            <a:avLst/>
          </a:prstGeom>
        </p:spPr>
        <p:txBody>
          <a:bodyPr lIns="92160" tIns="46080" rIns="92160" bIns="46080" anchor="ctr"/>
          <a:lstStyle/>
          <a:p>
            <a:pPr algn="ctr">
              <a:lnSpc>
                <a:spcPct val="100000"/>
              </a:lnSpc>
            </a:pPr>
            <a:r>
              <a:rPr lang="en-US" sz="4000" b="1">
                <a:solidFill>
                  <a:srgbClr val="FF0000"/>
                </a:solidFill>
                <a:latin typeface="Times New Roman"/>
              </a:rPr>
              <a:t>Data Warehouse—Time Variant</a:t>
            </a:r>
            <a:endParaRPr/>
          </a:p>
        </p:txBody>
      </p:sp>
      <p:sp>
        <p:nvSpPr>
          <p:cNvPr id="315" name="TextShape 2"/>
          <p:cNvSpPr txBox="1"/>
          <p:nvPr/>
        </p:nvSpPr>
        <p:spPr>
          <a:xfrm>
            <a:off x="152280" y="1066680"/>
            <a:ext cx="8838720" cy="5562360"/>
          </a:xfrm>
          <a:prstGeom prst="rect">
            <a:avLst/>
          </a:prstGeom>
        </p:spPr>
        <p:txBody>
          <a:bodyPr lIns="92160" tIns="46080" rIns="92160" bIns="46080"/>
          <a:lstStyle/>
          <a:p>
            <a:pPr>
              <a:lnSpc>
                <a:spcPct val="120000"/>
              </a:lnSpc>
              <a:buFont typeface="Arial"/>
              <a:buChar char="•"/>
            </a:pPr>
            <a:r>
              <a:rPr lang="en-US" sz="2300">
                <a:solidFill>
                  <a:srgbClr val="000000"/>
                </a:solidFill>
                <a:latin typeface="Times New Roman"/>
              </a:rPr>
              <a:t>The Data in Data Warehouse is identified with a particular time period. The data in data warehouse provide information from historical point of view.</a:t>
            </a:r>
            <a:endParaRPr/>
          </a:p>
          <a:p>
            <a:pPr>
              <a:lnSpc>
                <a:spcPct val="120000"/>
              </a:lnSpc>
              <a:buFont typeface="Arial"/>
              <a:buChar char="•"/>
            </a:pPr>
            <a:r>
              <a:rPr lang="en-US" sz="2300">
                <a:solidFill>
                  <a:srgbClr val="000000"/>
                </a:solidFill>
                <a:latin typeface="Times New Roman"/>
              </a:rPr>
              <a:t>The time horizon /scope for the data warehouse is significantly longer than that of operational systems</a:t>
            </a:r>
            <a:endParaRPr/>
          </a:p>
          <a:p>
            <a:pPr lvl="1">
              <a:lnSpc>
                <a:spcPct val="120000"/>
              </a:lnSpc>
              <a:buFont typeface="Arial"/>
              <a:buChar char="–"/>
            </a:pPr>
            <a:r>
              <a:rPr lang="en-US" sz="2300">
                <a:solidFill>
                  <a:srgbClr val="FF0000"/>
                </a:solidFill>
                <a:latin typeface="Times New Roman"/>
              </a:rPr>
              <a:t>Operational database</a:t>
            </a:r>
            <a:r>
              <a:rPr lang="en-US" sz="2300">
                <a:solidFill>
                  <a:srgbClr val="000000"/>
                </a:solidFill>
                <a:latin typeface="Times New Roman"/>
              </a:rPr>
              <a:t>: current value data</a:t>
            </a:r>
            <a:endParaRPr/>
          </a:p>
          <a:p>
            <a:pPr lvl="1">
              <a:lnSpc>
                <a:spcPct val="120000"/>
              </a:lnSpc>
              <a:buFont typeface="Arial"/>
              <a:buChar char="–"/>
            </a:pPr>
            <a:r>
              <a:rPr lang="en-US" sz="2300">
                <a:solidFill>
                  <a:srgbClr val="FF0000"/>
                </a:solidFill>
                <a:latin typeface="Times New Roman"/>
              </a:rPr>
              <a:t>Data warehouse data:</a:t>
            </a:r>
            <a:r>
              <a:rPr lang="en-US" sz="2300">
                <a:solidFill>
                  <a:srgbClr val="000000"/>
                </a:solidFill>
                <a:latin typeface="Times New Roman"/>
              </a:rPr>
              <a:t> provide information from a historical perspective (e.g., past 5-10 years)</a:t>
            </a:r>
            <a:endParaRPr/>
          </a:p>
          <a:p>
            <a:pPr>
              <a:lnSpc>
                <a:spcPct val="120000"/>
              </a:lnSpc>
              <a:buFont typeface="Arial"/>
              <a:buChar char="•"/>
            </a:pPr>
            <a:r>
              <a:rPr lang="en-US" sz="2300">
                <a:solidFill>
                  <a:srgbClr val="000000"/>
                </a:solidFill>
                <a:latin typeface="Times New Roman"/>
              </a:rPr>
              <a:t>Every key structure in the data warehouse</a:t>
            </a:r>
            <a:endParaRPr/>
          </a:p>
          <a:p>
            <a:pPr lvl="1">
              <a:lnSpc>
                <a:spcPct val="120000"/>
              </a:lnSpc>
              <a:buFont typeface="Arial"/>
              <a:buChar char="–"/>
            </a:pPr>
            <a:r>
              <a:rPr lang="en-US" sz="2300">
                <a:solidFill>
                  <a:srgbClr val="000000"/>
                </a:solidFill>
                <a:latin typeface="Times New Roman"/>
              </a:rPr>
              <a:t>Contains an element of time</a:t>
            </a:r>
            <a:endParaRPr/>
          </a:p>
          <a:p>
            <a:pPr lvl="1">
              <a:lnSpc>
                <a:spcPct val="120000"/>
              </a:lnSpc>
              <a:buFont typeface="Arial"/>
              <a:buChar char="–"/>
            </a:pPr>
            <a:r>
              <a:rPr lang="en-US" sz="2300">
                <a:solidFill>
                  <a:srgbClr val="000000"/>
                </a:solidFill>
                <a:latin typeface="Times New Roman"/>
              </a:rPr>
              <a:t>But the key of operational data may or may not contain “time element”</a:t>
            </a:r>
            <a:endParaRPr/>
          </a:p>
          <a:p>
            <a:endParaRPr/>
          </a:p>
        </p:txBody>
      </p:sp>
      <p:sp>
        <p:nvSpPr>
          <p:cNvPr id="316" name="TextShape 3"/>
          <p:cNvSpPr txBox="1"/>
          <p:nvPr/>
        </p:nvSpPr>
        <p:spPr>
          <a:xfrm>
            <a:off x="0" y="0"/>
            <a:ext cx="0" cy="0"/>
          </a:xfrm>
          <a:prstGeom prst="rect">
            <a:avLst/>
          </a:prstGeom>
        </p:spPr>
        <p:txBody>
          <a:bodyPr lIns="90000" tIns="45000" rIns="90000" bIns="45000"/>
          <a:lstStyle/>
          <a:p>
            <a:pPr>
              <a:lnSpc>
                <a:spcPct val="100000"/>
              </a:lnSpc>
            </a:pPr>
            <a:fld id="{5191D141-9101-4171-81E1-5161E12151C1}" type="slidenum">
              <a:rPr lang="en-IN">
                <a:solidFill>
                  <a:srgbClr val="000000"/>
                </a:solidFill>
                <a:latin typeface="Calibri"/>
              </a:rPr>
              <a:pPr>
                <a:lnSpc>
                  <a:spcPct val="100000"/>
                </a:lnSpc>
              </a:pPr>
              <a:t>8</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 name="Table 1"/>
          <p:cNvGraphicFramePr/>
          <p:nvPr>
            <p:extLst>
              <p:ext uri="{D42A27DB-BD31-4B8C-83A1-F6EECF244321}">
                <p14:modId xmlns:p14="http://schemas.microsoft.com/office/powerpoint/2010/main" val="2099946072"/>
              </p:ext>
            </p:extLst>
          </p:nvPr>
        </p:nvGraphicFramePr>
        <p:xfrm>
          <a:off x="228600" y="380880"/>
          <a:ext cx="8762760" cy="6011400"/>
        </p:xfrm>
        <a:graphic>
          <a:graphicData uri="http://schemas.openxmlformats.org/drawingml/2006/table">
            <a:tbl>
              <a:tblPr/>
              <a:tblGrid>
                <a:gridCol w="1981080"/>
                <a:gridCol w="3454920"/>
                <a:gridCol w="3326760"/>
              </a:tblGrid>
              <a:tr h="351000">
                <a:tc>
                  <a:txBody>
                    <a:bodyPr/>
                    <a:lstStyle/>
                    <a:p>
                      <a:r>
                        <a:rPr lang="en-US" sz="2000" b="1" dirty="0" smtClean="0">
                          <a:solidFill>
                            <a:srgbClr val="FF0000"/>
                          </a:solidFill>
                          <a:latin typeface="Times New Roman" pitchFamily="18" charset="0"/>
                          <a:cs typeface="Times New Roman" pitchFamily="18" charset="0"/>
                        </a:rPr>
                        <a:t>Parameters</a:t>
                      </a:r>
                      <a:endParaRPr lang="en-US" sz="2000" b="1" dirty="0">
                        <a:solidFill>
                          <a:srgbClr val="FF0000"/>
                        </a:solidFill>
                        <a:latin typeface="Times New Roman" pitchFamily="18" charset="0"/>
                        <a:cs typeface="Times New Roman" pitchFamily="18" charset="0"/>
                      </a:endParaRPr>
                    </a:p>
                  </a:txBody>
                  <a:tcPr/>
                </a:tc>
                <a:tc>
                  <a:txBody>
                    <a:bodyPr/>
                    <a:lstStyle/>
                    <a:p>
                      <a:pPr>
                        <a:lnSpc>
                          <a:spcPct val="100000"/>
                        </a:lnSpc>
                      </a:pPr>
                      <a:r>
                        <a:rPr lang="en-IN" sz="2000" b="1">
                          <a:solidFill>
                            <a:srgbClr val="FF0000"/>
                          </a:solidFill>
                          <a:latin typeface="Times New Roman"/>
                          <a:ea typeface="Times New Roman"/>
                        </a:rPr>
                        <a:t>OLTP</a:t>
                      </a:r>
                      <a:endParaRPr sz="2000"/>
                    </a:p>
                  </a:txBody>
                  <a:tcPr/>
                </a:tc>
                <a:tc>
                  <a:txBody>
                    <a:bodyPr/>
                    <a:lstStyle/>
                    <a:p>
                      <a:pPr>
                        <a:lnSpc>
                          <a:spcPct val="100000"/>
                        </a:lnSpc>
                      </a:pPr>
                      <a:r>
                        <a:rPr lang="en-IN" sz="2000" b="1">
                          <a:solidFill>
                            <a:srgbClr val="FF0000"/>
                          </a:solidFill>
                          <a:latin typeface="Times New Roman"/>
                          <a:ea typeface="Times New Roman"/>
                        </a:rPr>
                        <a:t>OLAP</a:t>
                      </a:r>
                      <a:endParaRPr sz="2000"/>
                    </a:p>
                  </a:txBody>
                  <a:tcPr/>
                </a:tc>
              </a:tr>
              <a:tr h="412920">
                <a:tc>
                  <a:txBody>
                    <a:bodyPr/>
                    <a:lstStyle/>
                    <a:p>
                      <a:pPr>
                        <a:lnSpc>
                          <a:spcPct val="100000"/>
                        </a:lnSpc>
                      </a:pPr>
                      <a:r>
                        <a:rPr lang="en-IN" sz="2000">
                          <a:solidFill>
                            <a:srgbClr val="000000"/>
                          </a:solidFill>
                          <a:latin typeface="Times New Roman"/>
                          <a:ea typeface="Times New Roman"/>
                        </a:rPr>
                        <a:t>Characteristics</a:t>
                      </a:r>
                      <a:endParaRPr sz="2000"/>
                    </a:p>
                  </a:txBody>
                  <a:tcPr/>
                </a:tc>
                <a:tc>
                  <a:txBody>
                    <a:bodyPr/>
                    <a:lstStyle/>
                    <a:p>
                      <a:pPr>
                        <a:lnSpc>
                          <a:spcPct val="100000"/>
                        </a:lnSpc>
                      </a:pPr>
                      <a:r>
                        <a:rPr lang="en-IN" sz="2000">
                          <a:solidFill>
                            <a:srgbClr val="000000"/>
                          </a:solidFill>
                          <a:latin typeface="Times New Roman"/>
                          <a:ea typeface="Times New Roman"/>
                        </a:rPr>
                        <a:t>Operational processing</a:t>
                      </a:r>
                      <a:endParaRPr sz="2000"/>
                    </a:p>
                  </a:txBody>
                  <a:tcPr/>
                </a:tc>
                <a:tc>
                  <a:txBody>
                    <a:bodyPr/>
                    <a:lstStyle/>
                    <a:p>
                      <a:pPr>
                        <a:lnSpc>
                          <a:spcPct val="100000"/>
                        </a:lnSpc>
                      </a:pPr>
                      <a:r>
                        <a:rPr lang="en-IN" sz="2000">
                          <a:solidFill>
                            <a:srgbClr val="000000"/>
                          </a:solidFill>
                          <a:latin typeface="Times New Roman"/>
                          <a:ea typeface="Times New Roman"/>
                        </a:rPr>
                        <a:t>Informational processing</a:t>
                      </a:r>
                      <a:endParaRPr sz="2000"/>
                    </a:p>
                  </a:txBody>
                  <a:tcPr/>
                </a:tc>
              </a:tr>
              <a:tr h="412920">
                <a:tc>
                  <a:txBody>
                    <a:bodyPr/>
                    <a:lstStyle/>
                    <a:p>
                      <a:pPr>
                        <a:lnSpc>
                          <a:spcPct val="100000"/>
                        </a:lnSpc>
                      </a:pPr>
                      <a:r>
                        <a:rPr lang="en-IN" sz="2000">
                          <a:solidFill>
                            <a:srgbClr val="000000"/>
                          </a:solidFill>
                          <a:latin typeface="Times New Roman"/>
                          <a:ea typeface="Times New Roman"/>
                        </a:rPr>
                        <a:t>Orientation</a:t>
                      </a:r>
                      <a:endParaRPr sz="2000"/>
                    </a:p>
                  </a:txBody>
                  <a:tcPr/>
                </a:tc>
                <a:tc>
                  <a:txBody>
                    <a:bodyPr/>
                    <a:lstStyle/>
                    <a:p>
                      <a:pPr>
                        <a:lnSpc>
                          <a:spcPct val="100000"/>
                        </a:lnSpc>
                      </a:pPr>
                      <a:r>
                        <a:rPr lang="en-IN" sz="2000" dirty="0">
                          <a:solidFill>
                            <a:srgbClr val="000000"/>
                          </a:solidFill>
                          <a:latin typeface="Times New Roman"/>
                          <a:ea typeface="Times New Roman"/>
                        </a:rPr>
                        <a:t>Transaction </a:t>
                      </a:r>
                      <a:endParaRPr sz="2000" dirty="0"/>
                    </a:p>
                  </a:txBody>
                  <a:tcPr/>
                </a:tc>
                <a:tc>
                  <a:txBody>
                    <a:bodyPr/>
                    <a:lstStyle/>
                    <a:p>
                      <a:pPr>
                        <a:lnSpc>
                          <a:spcPct val="100000"/>
                        </a:lnSpc>
                      </a:pPr>
                      <a:r>
                        <a:rPr lang="en-IN" sz="2000">
                          <a:solidFill>
                            <a:srgbClr val="000000"/>
                          </a:solidFill>
                          <a:latin typeface="Times New Roman"/>
                          <a:ea typeface="Times New Roman"/>
                        </a:rPr>
                        <a:t>Analysis</a:t>
                      </a:r>
                      <a:endParaRPr sz="2000"/>
                    </a:p>
                  </a:txBody>
                  <a:tcPr/>
                </a:tc>
              </a:tr>
              <a:tr h="676080">
                <a:tc>
                  <a:txBody>
                    <a:bodyPr/>
                    <a:lstStyle/>
                    <a:p>
                      <a:pPr>
                        <a:lnSpc>
                          <a:spcPct val="100000"/>
                        </a:lnSpc>
                      </a:pPr>
                      <a:r>
                        <a:rPr lang="en-IN" sz="2000" b="1" dirty="0">
                          <a:solidFill>
                            <a:srgbClr val="000000"/>
                          </a:solidFill>
                          <a:latin typeface="Times New Roman"/>
                          <a:ea typeface="Times New Roman"/>
                        </a:rPr>
                        <a:t>users</a:t>
                      </a:r>
                      <a:endParaRPr sz="2000" dirty="0"/>
                    </a:p>
                  </a:txBody>
                  <a:tcPr/>
                </a:tc>
                <a:tc>
                  <a:txBody>
                    <a:bodyPr/>
                    <a:lstStyle/>
                    <a:p>
                      <a:pPr>
                        <a:lnSpc>
                          <a:spcPct val="100000"/>
                        </a:lnSpc>
                      </a:pPr>
                      <a:r>
                        <a:rPr lang="en-IN" sz="2000" dirty="0">
                          <a:solidFill>
                            <a:srgbClr val="000000"/>
                          </a:solidFill>
                          <a:latin typeface="Times New Roman"/>
                          <a:ea typeface="Times New Roman"/>
                        </a:rPr>
                        <a:t>clerk, IT &amp; database professional</a:t>
                      </a:r>
                      <a:endParaRPr sz="2000" dirty="0"/>
                    </a:p>
                  </a:txBody>
                  <a:tcPr/>
                </a:tc>
                <a:tc>
                  <a:txBody>
                    <a:bodyPr/>
                    <a:lstStyle/>
                    <a:p>
                      <a:pPr>
                        <a:lnSpc>
                          <a:spcPct val="100000"/>
                        </a:lnSpc>
                      </a:pPr>
                      <a:r>
                        <a:rPr lang="en-IN" sz="2000">
                          <a:solidFill>
                            <a:srgbClr val="000000"/>
                          </a:solidFill>
                          <a:latin typeface="Times New Roman"/>
                          <a:ea typeface="Times New Roman"/>
                        </a:rPr>
                        <a:t>knowledge worker(manager)</a:t>
                      </a:r>
                      <a:endParaRPr sz="2000"/>
                    </a:p>
                  </a:txBody>
                  <a:tcPr/>
                </a:tc>
              </a:tr>
              <a:tr h="412920">
                <a:tc>
                  <a:txBody>
                    <a:bodyPr/>
                    <a:lstStyle/>
                    <a:p>
                      <a:pPr>
                        <a:lnSpc>
                          <a:spcPct val="100000"/>
                        </a:lnSpc>
                      </a:pPr>
                      <a:r>
                        <a:rPr lang="en-IN" sz="2000" b="1">
                          <a:solidFill>
                            <a:srgbClr val="000000"/>
                          </a:solidFill>
                          <a:latin typeface="Times New Roman"/>
                          <a:ea typeface="Times New Roman"/>
                        </a:rPr>
                        <a:t>function</a:t>
                      </a:r>
                      <a:endParaRPr sz="2000"/>
                    </a:p>
                  </a:txBody>
                  <a:tcPr/>
                </a:tc>
                <a:tc>
                  <a:txBody>
                    <a:bodyPr/>
                    <a:lstStyle/>
                    <a:p>
                      <a:pPr>
                        <a:lnSpc>
                          <a:spcPct val="100000"/>
                        </a:lnSpc>
                      </a:pPr>
                      <a:r>
                        <a:rPr lang="en-IN" sz="2000">
                          <a:solidFill>
                            <a:srgbClr val="000000"/>
                          </a:solidFill>
                          <a:latin typeface="Times New Roman"/>
                          <a:ea typeface="Times New Roman"/>
                        </a:rPr>
                        <a:t>day to day operations</a:t>
                      </a:r>
                      <a:endParaRPr sz="2000"/>
                    </a:p>
                  </a:txBody>
                  <a:tcPr/>
                </a:tc>
                <a:tc>
                  <a:txBody>
                    <a:bodyPr/>
                    <a:lstStyle/>
                    <a:p>
                      <a:pPr>
                        <a:lnSpc>
                          <a:spcPct val="100000"/>
                        </a:lnSpc>
                      </a:pPr>
                      <a:r>
                        <a:rPr lang="en-IN" sz="2000">
                          <a:solidFill>
                            <a:srgbClr val="000000"/>
                          </a:solidFill>
                          <a:latin typeface="Times New Roman"/>
                          <a:ea typeface="Times New Roman"/>
                        </a:rPr>
                        <a:t>decision support</a:t>
                      </a:r>
                      <a:endParaRPr sz="2000"/>
                    </a:p>
                  </a:txBody>
                  <a:tcPr/>
                </a:tc>
              </a:tr>
              <a:tr h="720360">
                <a:tc>
                  <a:txBody>
                    <a:bodyPr/>
                    <a:lstStyle/>
                    <a:p>
                      <a:pPr>
                        <a:lnSpc>
                          <a:spcPct val="100000"/>
                        </a:lnSpc>
                      </a:pPr>
                      <a:r>
                        <a:rPr lang="en-IN" sz="2000" b="1">
                          <a:solidFill>
                            <a:srgbClr val="000000"/>
                          </a:solidFill>
                          <a:latin typeface="Times New Roman"/>
                          <a:ea typeface="Times New Roman"/>
                        </a:rPr>
                        <a:t>DB design</a:t>
                      </a:r>
                      <a:endParaRPr sz="2000"/>
                    </a:p>
                  </a:txBody>
                  <a:tcPr/>
                </a:tc>
                <a:tc>
                  <a:txBody>
                    <a:bodyPr/>
                    <a:lstStyle/>
                    <a:p>
                      <a:pPr>
                        <a:lnSpc>
                          <a:spcPct val="100000"/>
                        </a:lnSpc>
                      </a:pPr>
                      <a:r>
                        <a:rPr lang="en-IN" sz="2000" dirty="0">
                          <a:solidFill>
                            <a:srgbClr val="000000"/>
                          </a:solidFill>
                          <a:latin typeface="Times New Roman"/>
                          <a:ea typeface="Times New Roman"/>
                        </a:rPr>
                        <a:t>application-oriented, ER-based</a:t>
                      </a:r>
                      <a:endParaRPr sz="2000" dirty="0"/>
                    </a:p>
                  </a:txBody>
                  <a:tcPr/>
                </a:tc>
                <a:tc>
                  <a:txBody>
                    <a:bodyPr/>
                    <a:lstStyle/>
                    <a:p>
                      <a:pPr>
                        <a:lnSpc>
                          <a:spcPct val="100000"/>
                        </a:lnSpc>
                      </a:pPr>
                      <a:r>
                        <a:rPr lang="en-IN" sz="2000">
                          <a:solidFill>
                            <a:srgbClr val="000000"/>
                          </a:solidFill>
                          <a:latin typeface="Times New Roman"/>
                          <a:ea typeface="Times New Roman"/>
                        </a:rPr>
                        <a:t>subject-oriented(star,</a:t>
                      </a:r>
                      <a:r>
                        <a:rPr lang="en-IN" sz="2000">
                          <a:solidFill>
                            <a:srgbClr val="000000"/>
                          </a:solidFill>
                          <a:latin typeface="Calibri"/>
                          <a:ea typeface="Times New Roman"/>
                        </a:rPr>
                        <a:t> </a:t>
                      </a:r>
                      <a:r>
                        <a:rPr lang="en-IN" sz="2000">
                          <a:solidFill>
                            <a:srgbClr val="000000"/>
                          </a:solidFill>
                          <a:latin typeface="Times New Roman"/>
                          <a:ea typeface="Times New Roman"/>
                        </a:rPr>
                        <a:t>snowflake)</a:t>
                      </a:r>
                      <a:endParaRPr sz="2000"/>
                    </a:p>
                  </a:txBody>
                  <a:tcPr/>
                </a:tc>
              </a:tr>
              <a:tr h="1014120">
                <a:tc>
                  <a:txBody>
                    <a:bodyPr/>
                    <a:lstStyle/>
                    <a:p>
                      <a:pPr>
                        <a:lnSpc>
                          <a:spcPct val="100000"/>
                        </a:lnSpc>
                      </a:pPr>
                      <a:r>
                        <a:rPr lang="en-IN" sz="2000" b="1">
                          <a:solidFill>
                            <a:srgbClr val="000000"/>
                          </a:solidFill>
                          <a:latin typeface="Times New Roman"/>
                          <a:ea typeface="Times New Roman"/>
                        </a:rPr>
                        <a:t>data</a:t>
                      </a:r>
                      <a:endParaRPr sz="2000"/>
                    </a:p>
                  </a:txBody>
                  <a:tcPr/>
                </a:tc>
                <a:tc>
                  <a:txBody>
                    <a:bodyPr/>
                    <a:lstStyle/>
                    <a:p>
                      <a:pPr>
                        <a:lnSpc>
                          <a:spcPct val="100000"/>
                        </a:lnSpc>
                      </a:pPr>
                      <a:r>
                        <a:rPr lang="en-IN" sz="2000">
                          <a:solidFill>
                            <a:srgbClr val="000000"/>
                          </a:solidFill>
                          <a:latin typeface="Times New Roman"/>
                          <a:ea typeface="Times New Roman"/>
                        </a:rPr>
                        <a:t>current, up-to-date</a:t>
                      </a:r>
                      <a:endParaRPr sz="2000"/>
                    </a:p>
                    <a:p>
                      <a:pPr>
                        <a:lnSpc>
                          <a:spcPct val="100000"/>
                        </a:lnSpc>
                      </a:pPr>
                      <a:r>
                        <a:rPr lang="en-IN" sz="2000">
                          <a:solidFill>
                            <a:srgbClr val="000000"/>
                          </a:solidFill>
                          <a:latin typeface="Times New Roman"/>
                          <a:ea typeface="Times New Roman"/>
                        </a:rPr>
                        <a:t>detailed,</a:t>
                      </a:r>
                      <a:endParaRPr sz="2000"/>
                    </a:p>
                  </a:txBody>
                  <a:tcPr/>
                </a:tc>
                <a:tc>
                  <a:txBody>
                    <a:bodyPr/>
                    <a:lstStyle/>
                    <a:p>
                      <a:pPr>
                        <a:lnSpc>
                          <a:spcPct val="100000"/>
                        </a:lnSpc>
                      </a:pPr>
                      <a:r>
                        <a:rPr lang="en-IN" sz="2000">
                          <a:solidFill>
                            <a:srgbClr val="000000"/>
                          </a:solidFill>
                          <a:latin typeface="Times New Roman"/>
                          <a:ea typeface="Times New Roman"/>
                        </a:rPr>
                        <a:t>historical, </a:t>
                      </a:r>
                      <a:endParaRPr sz="2000"/>
                    </a:p>
                    <a:p>
                      <a:pPr>
                        <a:lnSpc>
                          <a:spcPct val="100000"/>
                        </a:lnSpc>
                      </a:pPr>
                      <a:r>
                        <a:rPr lang="en-IN" sz="2000">
                          <a:solidFill>
                            <a:srgbClr val="000000"/>
                          </a:solidFill>
                          <a:latin typeface="Times New Roman"/>
                          <a:ea typeface="Times New Roman"/>
                        </a:rPr>
                        <a:t>summarized, multidimensional</a:t>
                      </a:r>
                      <a:endParaRPr sz="2000"/>
                    </a:p>
                  </a:txBody>
                  <a:tcPr/>
                </a:tc>
              </a:tr>
              <a:tr h="676080">
                <a:tc>
                  <a:txBody>
                    <a:bodyPr/>
                    <a:lstStyle/>
                    <a:p>
                      <a:pPr>
                        <a:lnSpc>
                          <a:spcPct val="100000"/>
                        </a:lnSpc>
                      </a:pPr>
                      <a:r>
                        <a:rPr lang="en-IN" sz="2000" b="1">
                          <a:solidFill>
                            <a:srgbClr val="000000"/>
                          </a:solidFill>
                          <a:latin typeface="Times New Roman"/>
                          <a:ea typeface="Times New Roman"/>
                        </a:rPr>
                        <a:t>access</a:t>
                      </a:r>
                      <a:endParaRPr sz="2000"/>
                    </a:p>
                  </a:txBody>
                  <a:tcPr/>
                </a:tc>
                <a:tc>
                  <a:txBody>
                    <a:bodyPr/>
                    <a:lstStyle/>
                    <a:p>
                      <a:pPr>
                        <a:lnSpc>
                          <a:spcPct val="100000"/>
                        </a:lnSpc>
                      </a:pPr>
                      <a:r>
                        <a:rPr lang="en-IN" sz="2000">
                          <a:solidFill>
                            <a:srgbClr val="000000"/>
                          </a:solidFill>
                          <a:latin typeface="Times New Roman"/>
                          <a:ea typeface="Times New Roman"/>
                        </a:rPr>
                        <a:t>read/write</a:t>
                      </a:r>
                      <a:endParaRPr sz="2000"/>
                    </a:p>
                    <a:p>
                      <a:pPr>
                        <a:lnSpc>
                          <a:spcPct val="100000"/>
                        </a:lnSpc>
                      </a:pPr>
                      <a:r>
                        <a:rPr lang="en-IN" sz="2000">
                          <a:solidFill>
                            <a:srgbClr val="000000"/>
                          </a:solidFill>
                          <a:latin typeface="Times New Roman"/>
                          <a:ea typeface="Times New Roman"/>
                        </a:rPr>
                        <a:t>index/hash on primary key</a:t>
                      </a:r>
                      <a:endParaRPr sz="2000"/>
                    </a:p>
                  </a:txBody>
                  <a:tcPr/>
                </a:tc>
                <a:tc>
                  <a:txBody>
                    <a:bodyPr/>
                    <a:lstStyle/>
                    <a:p>
                      <a:pPr>
                        <a:lnSpc>
                          <a:spcPct val="100000"/>
                        </a:lnSpc>
                      </a:pPr>
                      <a:r>
                        <a:rPr lang="en-IN" sz="2000">
                          <a:solidFill>
                            <a:srgbClr val="000000"/>
                          </a:solidFill>
                          <a:latin typeface="Times New Roman"/>
                          <a:ea typeface="Times New Roman"/>
                        </a:rPr>
                        <a:t>lots of scans, mostly read</a:t>
                      </a:r>
                      <a:endParaRPr sz="2000"/>
                    </a:p>
                  </a:txBody>
                  <a:tcPr/>
                </a:tc>
              </a:tr>
              <a:tr h="412920">
                <a:tc>
                  <a:txBody>
                    <a:bodyPr/>
                    <a:lstStyle/>
                    <a:p>
                      <a:pPr>
                        <a:lnSpc>
                          <a:spcPct val="100000"/>
                        </a:lnSpc>
                      </a:pPr>
                      <a:r>
                        <a:rPr lang="en-IN" sz="2000" b="1">
                          <a:solidFill>
                            <a:srgbClr val="000000"/>
                          </a:solidFill>
                          <a:latin typeface="Times New Roman"/>
                          <a:ea typeface="Times New Roman"/>
                        </a:rPr>
                        <a:t>unit of work</a:t>
                      </a:r>
                      <a:endParaRPr sz="2000"/>
                    </a:p>
                  </a:txBody>
                  <a:tcPr/>
                </a:tc>
                <a:tc>
                  <a:txBody>
                    <a:bodyPr/>
                    <a:lstStyle/>
                    <a:p>
                      <a:pPr>
                        <a:lnSpc>
                          <a:spcPct val="100000"/>
                        </a:lnSpc>
                      </a:pPr>
                      <a:r>
                        <a:rPr lang="en-IN" sz="2000">
                          <a:solidFill>
                            <a:srgbClr val="000000"/>
                          </a:solidFill>
                          <a:latin typeface="Times New Roman"/>
                          <a:ea typeface="Times New Roman"/>
                        </a:rPr>
                        <a:t>short, simple transaction</a:t>
                      </a:r>
                      <a:endParaRPr sz="2000"/>
                    </a:p>
                  </a:txBody>
                  <a:tcPr/>
                </a:tc>
                <a:tc>
                  <a:txBody>
                    <a:bodyPr/>
                    <a:lstStyle/>
                    <a:p>
                      <a:pPr>
                        <a:lnSpc>
                          <a:spcPct val="100000"/>
                        </a:lnSpc>
                      </a:pPr>
                      <a:r>
                        <a:rPr lang="en-IN" sz="2000">
                          <a:solidFill>
                            <a:srgbClr val="000000"/>
                          </a:solidFill>
                          <a:latin typeface="Times New Roman"/>
                          <a:ea typeface="Times New Roman"/>
                        </a:rPr>
                        <a:t>complex query</a:t>
                      </a:r>
                      <a:endParaRPr sz="2000"/>
                    </a:p>
                  </a:txBody>
                  <a:tcPr/>
                </a:tc>
              </a:tr>
              <a:tr h="412920">
                <a:tc>
                  <a:txBody>
                    <a:bodyPr/>
                    <a:lstStyle/>
                    <a:p>
                      <a:pPr>
                        <a:lnSpc>
                          <a:spcPct val="100000"/>
                        </a:lnSpc>
                      </a:pPr>
                      <a:r>
                        <a:rPr lang="en-IN" sz="2000" b="1">
                          <a:solidFill>
                            <a:srgbClr val="000000"/>
                          </a:solidFill>
                          <a:latin typeface="Times New Roman"/>
                          <a:ea typeface="Times New Roman"/>
                        </a:rPr>
                        <a:t>No.of users</a:t>
                      </a:r>
                      <a:endParaRPr sz="2000"/>
                    </a:p>
                  </a:txBody>
                  <a:tcPr/>
                </a:tc>
                <a:tc>
                  <a:txBody>
                    <a:bodyPr/>
                    <a:lstStyle/>
                    <a:p>
                      <a:pPr>
                        <a:lnSpc>
                          <a:spcPct val="100000"/>
                        </a:lnSpc>
                      </a:pPr>
                      <a:r>
                        <a:rPr lang="en-IN" sz="2000">
                          <a:solidFill>
                            <a:srgbClr val="000000"/>
                          </a:solidFill>
                          <a:latin typeface="Times New Roman"/>
                          <a:ea typeface="Times New Roman"/>
                        </a:rPr>
                        <a:t>thousands</a:t>
                      </a:r>
                      <a:endParaRPr sz="2000"/>
                    </a:p>
                  </a:txBody>
                  <a:tcPr/>
                </a:tc>
                <a:tc>
                  <a:txBody>
                    <a:bodyPr/>
                    <a:lstStyle/>
                    <a:p>
                      <a:pPr>
                        <a:lnSpc>
                          <a:spcPct val="100000"/>
                        </a:lnSpc>
                      </a:pPr>
                      <a:r>
                        <a:rPr lang="en-IN" sz="2000">
                          <a:solidFill>
                            <a:srgbClr val="000000"/>
                          </a:solidFill>
                          <a:latin typeface="Times New Roman"/>
                          <a:ea typeface="Times New Roman"/>
                        </a:rPr>
                        <a:t>Hundreds</a:t>
                      </a:r>
                      <a:endParaRPr sz="2000"/>
                    </a:p>
                  </a:txBody>
                  <a:tcPr/>
                </a:tc>
              </a:tr>
              <a:tr h="414000">
                <a:tc>
                  <a:txBody>
                    <a:bodyPr/>
                    <a:lstStyle/>
                    <a:p>
                      <a:pPr>
                        <a:lnSpc>
                          <a:spcPct val="100000"/>
                        </a:lnSpc>
                      </a:pPr>
                      <a:r>
                        <a:rPr lang="en-IN" sz="2000">
                          <a:solidFill>
                            <a:srgbClr val="000000"/>
                          </a:solidFill>
                          <a:latin typeface="Times New Roman"/>
                          <a:ea typeface="Times New Roman"/>
                        </a:rPr>
                        <a:t>DB size</a:t>
                      </a:r>
                      <a:endParaRPr sz="2000"/>
                    </a:p>
                  </a:txBody>
                  <a:tcPr/>
                </a:tc>
                <a:tc>
                  <a:txBody>
                    <a:bodyPr/>
                    <a:lstStyle/>
                    <a:p>
                      <a:pPr>
                        <a:lnSpc>
                          <a:spcPct val="100000"/>
                        </a:lnSpc>
                      </a:pPr>
                      <a:r>
                        <a:rPr lang="en-IN" sz="2000">
                          <a:solidFill>
                            <a:srgbClr val="000000"/>
                          </a:solidFill>
                          <a:latin typeface="Times New Roman"/>
                          <a:ea typeface="Times New Roman"/>
                        </a:rPr>
                        <a:t>100 MB to GB</a:t>
                      </a:r>
                      <a:endParaRPr sz="2000"/>
                    </a:p>
                  </a:txBody>
                  <a:tcPr/>
                </a:tc>
                <a:tc>
                  <a:txBody>
                    <a:bodyPr/>
                    <a:lstStyle/>
                    <a:p>
                      <a:pPr>
                        <a:lnSpc>
                          <a:spcPct val="100000"/>
                        </a:lnSpc>
                      </a:pPr>
                      <a:r>
                        <a:rPr lang="en-IN" sz="2000" dirty="0">
                          <a:solidFill>
                            <a:srgbClr val="000000"/>
                          </a:solidFill>
                          <a:latin typeface="Times New Roman"/>
                          <a:ea typeface="Times New Roman"/>
                        </a:rPr>
                        <a:t>100 GB to TB</a:t>
                      </a:r>
                      <a:endParaRPr sz="2000" dirty="0"/>
                    </a:p>
                  </a:txBody>
                  <a:tcPr/>
                </a:tc>
              </a:tr>
            </a:tbl>
          </a:graphicData>
        </a:graphic>
      </p:graphicFrame>
      <p:sp>
        <p:nvSpPr>
          <p:cNvPr id="337" name="TextShape 2"/>
          <p:cNvSpPr txBox="1"/>
          <p:nvPr/>
        </p:nvSpPr>
        <p:spPr>
          <a:xfrm>
            <a:off x="0" y="0"/>
            <a:ext cx="0" cy="0"/>
          </a:xfrm>
          <a:prstGeom prst="rect">
            <a:avLst/>
          </a:prstGeom>
        </p:spPr>
        <p:txBody>
          <a:bodyPr lIns="90000" tIns="45000" rIns="90000" bIns="45000"/>
          <a:lstStyle/>
          <a:p>
            <a:pPr>
              <a:lnSpc>
                <a:spcPct val="100000"/>
              </a:lnSpc>
            </a:pPr>
            <a:fld id="{B1A19131-3141-4121-81A1-31A1B1116131}" type="slidenum">
              <a:rPr lang="en-IN">
                <a:solidFill>
                  <a:srgbClr val="000000"/>
                </a:solidFill>
                <a:latin typeface="Calibri"/>
              </a:rPr>
              <a:pPr>
                <a:lnSpc>
                  <a:spcPct val="100000"/>
                </a:lnSpc>
              </a:pPr>
              <a:t>80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53405731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6955465"/>
              </p:ext>
            </p:extLst>
          </p:nvPr>
        </p:nvGraphicFramePr>
        <p:xfrm>
          <a:off x="228600" y="381000"/>
          <a:ext cx="8763000" cy="5770880"/>
        </p:xfrm>
        <a:graphic>
          <a:graphicData uri="http://schemas.openxmlformats.org/drawingml/2006/table">
            <a:tbl>
              <a:tblPr firstRow="1" bandRow="1">
                <a:tableStyleId>{5C22544A-7EE6-4342-B048-85BDC9FD1C3A}</a:tableStyleId>
              </a:tblPr>
              <a:tblGrid>
                <a:gridCol w="1676400"/>
                <a:gridCol w="3902447"/>
                <a:gridCol w="3184153"/>
              </a:tblGrid>
              <a:tr h="370840">
                <a:tc>
                  <a:txBody>
                    <a:bodyPr/>
                    <a:lstStyle/>
                    <a:p>
                      <a:r>
                        <a:rPr lang="en-US" sz="1800" dirty="0" smtClean="0">
                          <a:latin typeface="Times New Roman" pitchFamily="18" charset="0"/>
                          <a:cs typeface="Times New Roman" pitchFamily="18" charset="0"/>
                        </a:rPr>
                        <a:t>Parameters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OLTP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OLAP</a:t>
                      </a:r>
                      <a:endParaRPr lang="en-US" sz="1800" dirty="0">
                        <a:latin typeface="Times New Roman" pitchFamily="18" charset="0"/>
                        <a:cs typeface="Times New Roman" pitchFamily="18" charset="0"/>
                      </a:endParaRPr>
                    </a:p>
                  </a:txBody>
                  <a:tcPr/>
                </a:tc>
              </a:tr>
              <a:tr h="370840">
                <a:tc>
                  <a:txBody>
                    <a:bodyPr/>
                    <a:lstStyle/>
                    <a:p>
                      <a:pPr fontAlgn="ctr"/>
                      <a:r>
                        <a:rPr lang="en-US" sz="1800" b="1" dirty="0">
                          <a:effectLst/>
                          <a:latin typeface="Times New Roman" pitchFamily="18" charset="0"/>
                          <a:cs typeface="Times New Roman" pitchFamily="18" charset="0"/>
                        </a:rPr>
                        <a:t>Characteristic</a:t>
                      </a:r>
                      <a:endParaRPr lang="en-US" sz="1800" dirty="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It is characterized by large numbers of short online transactions.</a:t>
                      </a:r>
                    </a:p>
                  </a:txBody>
                  <a:tcPr anchor="ctr"/>
                </a:tc>
                <a:tc>
                  <a:txBody>
                    <a:bodyPr/>
                    <a:lstStyle/>
                    <a:p>
                      <a:pPr fontAlgn="ctr"/>
                      <a:r>
                        <a:rPr lang="en-US" sz="1800" dirty="0">
                          <a:effectLst/>
                          <a:latin typeface="Times New Roman" pitchFamily="18" charset="0"/>
                          <a:cs typeface="Times New Roman" pitchFamily="18" charset="0"/>
                        </a:rPr>
                        <a:t>It is characterized by a large volume of data.</a:t>
                      </a:r>
                    </a:p>
                  </a:txBody>
                  <a:tcPr anchor="ctr"/>
                </a:tc>
              </a:tr>
              <a:tr h="370840">
                <a:tc>
                  <a:txBody>
                    <a:bodyPr/>
                    <a:lstStyle/>
                    <a:p>
                      <a:pPr fontAlgn="ctr"/>
                      <a:r>
                        <a:rPr lang="en-US" sz="1800" b="1" dirty="0">
                          <a:effectLst/>
                          <a:latin typeface="Times New Roman" pitchFamily="18" charset="0"/>
                          <a:cs typeface="Times New Roman" pitchFamily="18" charset="0"/>
                        </a:rPr>
                        <a:t>Functionality</a:t>
                      </a:r>
                      <a:endParaRPr lang="en-US" sz="1800" dirty="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OLTP is an online database modifying system.</a:t>
                      </a:r>
                    </a:p>
                  </a:txBody>
                  <a:tcPr anchor="ctr"/>
                </a:tc>
                <a:tc>
                  <a:txBody>
                    <a:bodyPr/>
                    <a:lstStyle/>
                    <a:p>
                      <a:pPr fontAlgn="ctr"/>
                      <a:r>
                        <a:rPr lang="en-US" sz="1800">
                          <a:effectLst/>
                          <a:latin typeface="Times New Roman" pitchFamily="18" charset="0"/>
                          <a:cs typeface="Times New Roman" pitchFamily="18" charset="0"/>
                        </a:rPr>
                        <a:t>OLAP is an online database query management system.</a:t>
                      </a:r>
                    </a:p>
                  </a:txBody>
                  <a:tcPr anchor="ctr"/>
                </a:tc>
              </a:tr>
              <a:tr h="370840">
                <a:tc>
                  <a:txBody>
                    <a:bodyPr/>
                    <a:lstStyle/>
                    <a:p>
                      <a:pPr fontAlgn="ctr"/>
                      <a:r>
                        <a:rPr lang="en-US" sz="1800" b="1">
                          <a:effectLst/>
                          <a:latin typeface="Times New Roman" pitchFamily="18" charset="0"/>
                          <a:cs typeface="Times New Roman" pitchFamily="18" charset="0"/>
                        </a:rPr>
                        <a:t>Method</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OLTP uses traditional DBMS.</a:t>
                      </a:r>
                    </a:p>
                  </a:txBody>
                  <a:tcPr anchor="ctr"/>
                </a:tc>
                <a:tc>
                  <a:txBody>
                    <a:bodyPr/>
                    <a:lstStyle/>
                    <a:p>
                      <a:pPr fontAlgn="ctr"/>
                      <a:r>
                        <a:rPr lang="en-US" sz="1800" dirty="0">
                          <a:effectLst/>
                          <a:latin typeface="Times New Roman" pitchFamily="18" charset="0"/>
                          <a:cs typeface="Times New Roman" pitchFamily="18" charset="0"/>
                        </a:rPr>
                        <a:t>OLAP uses the data warehouse.</a:t>
                      </a:r>
                    </a:p>
                  </a:txBody>
                  <a:tcPr anchor="ctr"/>
                </a:tc>
              </a:tr>
              <a:tr h="370840">
                <a:tc>
                  <a:txBody>
                    <a:bodyPr/>
                    <a:lstStyle/>
                    <a:p>
                      <a:pPr fontAlgn="ctr"/>
                      <a:r>
                        <a:rPr lang="en-US" sz="1800" b="1" dirty="0">
                          <a:effectLst/>
                          <a:latin typeface="Times New Roman" pitchFamily="18" charset="0"/>
                          <a:cs typeface="Times New Roman" pitchFamily="18" charset="0"/>
                        </a:rPr>
                        <a:t>Query</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Insert, Update, and Delete information from the database.</a:t>
                      </a:r>
                    </a:p>
                  </a:txBody>
                  <a:tcPr anchor="ctr"/>
                </a:tc>
                <a:tc>
                  <a:txBody>
                    <a:bodyPr/>
                    <a:lstStyle/>
                    <a:p>
                      <a:pPr fontAlgn="ctr"/>
                      <a:r>
                        <a:rPr lang="en-US" sz="1800">
                          <a:effectLst/>
                          <a:latin typeface="Times New Roman" pitchFamily="18" charset="0"/>
                          <a:cs typeface="Times New Roman" pitchFamily="18" charset="0"/>
                        </a:rPr>
                        <a:t>Mostly select operations</a:t>
                      </a:r>
                    </a:p>
                  </a:txBody>
                  <a:tcPr anchor="ctr"/>
                </a:tc>
              </a:tr>
              <a:tr h="370840">
                <a:tc>
                  <a:txBody>
                    <a:bodyPr/>
                    <a:lstStyle/>
                    <a:p>
                      <a:pPr fontAlgn="ctr"/>
                      <a:r>
                        <a:rPr lang="en-US" sz="1800" b="1">
                          <a:effectLst/>
                          <a:latin typeface="Times New Roman" pitchFamily="18" charset="0"/>
                          <a:cs typeface="Times New Roman" pitchFamily="18" charset="0"/>
                        </a:rPr>
                        <a:t>Table</a:t>
                      </a:r>
                      <a:endParaRPr lang="en-US" sz="180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Tables in OLTP database are normalized.</a:t>
                      </a:r>
                    </a:p>
                  </a:txBody>
                  <a:tcPr anchor="ctr"/>
                </a:tc>
                <a:tc>
                  <a:txBody>
                    <a:bodyPr/>
                    <a:lstStyle/>
                    <a:p>
                      <a:pPr fontAlgn="ctr"/>
                      <a:r>
                        <a:rPr lang="en-US" sz="1800">
                          <a:effectLst/>
                          <a:latin typeface="Times New Roman" pitchFamily="18" charset="0"/>
                          <a:cs typeface="Times New Roman" pitchFamily="18" charset="0"/>
                        </a:rPr>
                        <a:t>Tables in OLAP database are </a:t>
                      </a:r>
                      <a:r>
                        <a:rPr lang="en-US" sz="1800" b="1">
                          <a:effectLst/>
                          <a:latin typeface="Times New Roman" pitchFamily="18" charset="0"/>
                          <a:cs typeface="Times New Roman" pitchFamily="18" charset="0"/>
                        </a:rPr>
                        <a:t>not</a:t>
                      </a:r>
                      <a:r>
                        <a:rPr lang="en-US" sz="1800">
                          <a:effectLst/>
                          <a:latin typeface="Times New Roman" pitchFamily="18" charset="0"/>
                          <a:cs typeface="Times New Roman" pitchFamily="18" charset="0"/>
                        </a:rPr>
                        <a:t> normalized.</a:t>
                      </a:r>
                    </a:p>
                  </a:txBody>
                  <a:tcPr anchor="ctr"/>
                </a:tc>
              </a:tr>
              <a:tr h="370840">
                <a:tc>
                  <a:txBody>
                    <a:bodyPr/>
                    <a:lstStyle/>
                    <a:p>
                      <a:pPr fontAlgn="ctr"/>
                      <a:r>
                        <a:rPr lang="en-US" sz="1800" b="1">
                          <a:effectLst/>
                          <a:latin typeface="Times New Roman" pitchFamily="18" charset="0"/>
                          <a:cs typeface="Times New Roman" pitchFamily="18" charset="0"/>
                        </a:rPr>
                        <a:t>Source</a:t>
                      </a:r>
                      <a:endParaRPr lang="en-US" sz="180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OLTP and its transactions are the sources of data.</a:t>
                      </a:r>
                    </a:p>
                  </a:txBody>
                  <a:tcPr anchor="ctr"/>
                </a:tc>
                <a:tc>
                  <a:txBody>
                    <a:bodyPr/>
                    <a:lstStyle/>
                    <a:p>
                      <a:pPr fontAlgn="ctr"/>
                      <a:r>
                        <a:rPr lang="en-US" sz="1800" dirty="0">
                          <a:effectLst/>
                          <a:latin typeface="Times New Roman" pitchFamily="18" charset="0"/>
                          <a:cs typeface="Times New Roman" pitchFamily="18" charset="0"/>
                        </a:rPr>
                        <a:t>Different OLTP databases become the source of data for OLAP.</a:t>
                      </a:r>
                    </a:p>
                  </a:txBody>
                  <a:tcPr anchor="ctr"/>
                </a:tc>
              </a:tr>
              <a:tr h="370840">
                <a:tc>
                  <a:txBody>
                    <a:bodyPr/>
                    <a:lstStyle/>
                    <a:p>
                      <a:pPr fontAlgn="ctr"/>
                      <a:r>
                        <a:rPr lang="en-US" sz="1800" b="1" dirty="0">
                          <a:effectLst/>
                          <a:latin typeface="Times New Roman" pitchFamily="18" charset="0"/>
                          <a:cs typeface="Times New Roman" pitchFamily="18" charset="0"/>
                        </a:rPr>
                        <a:t>Data Integrity</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OLTP database must maintain data integrity constraint.</a:t>
                      </a:r>
                    </a:p>
                  </a:txBody>
                  <a:tcPr anchor="ctr"/>
                </a:tc>
                <a:tc>
                  <a:txBody>
                    <a:bodyPr/>
                    <a:lstStyle/>
                    <a:p>
                      <a:pPr fontAlgn="ctr"/>
                      <a:r>
                        <a:rPr lang="en-US" sz="1800">
                          <a:effectLst/>
                          <a:latin typeface="Times New Roman" pitchFamily="18" charset="0"/>
                          <a:cs typeface="Times New Roman" pitchFamily="18" charset="0"/>
                        </a:rPr>
                        <a:t>OLAP database does not get frequently modified. Hence, data integrity is not an issue.</a:t>
                      </a:r>
                    </a:p>
                  </a:txBody>
                  <a:tcPr anchor="ctr"/>
                </a:tc>
              </a:tr>
              <a:tr h="370840">
                <a:tc>
                  <a:txBody>
                    <a:bodyPr/>
                    <a:lstStyle/>
                    <a:p>
                      <a:pPr fontAlgn="ctr"/>
                      <a:r>
                        <a:rPr lang="en-US" sz="1800" b="1">
                          <a:effectLst/>
                          <a:latin typeface="Times New Roman" pitchFamily="18" charset="0"/>
                          <a:cs typeface="Times New Roman" pitchFamily="18" charset="0"/>
                        </a:rPr>
                        <a:t>Response time</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It's response time is in millisecond.</a:t>
                      </a:r>
                    </a:p>
                  </a:txBody>
                  <a:tcPr anchor="ctr"/>
                </a:tc>
                <a:tc>
                  <a:txBody>
                    <a:bodyPr/>
                    <a:lstStyle/>
                    <a:p>
                      <a:pPr fontAlgn="ctr"/>
                      <a:r>
                        <a:rPr lang="en-US" sz="1800" dirty="0">
                          <a:effectLst/>
                          <a:latin typeface="Times New Roman" pitchFamily="18" charset="0"/>
                          <a:cs typeface="Times New Roman" pitchFamily="18" charset="0"/>
                        </a:rPr>
                        <a:t>Response time in seconds to minutes.</a:t>
                      </a:r>
                    </a:p>
                  </a:txBody>
                  <a:tcPr anchor="ctr"/>
                </a:tc>
              </a:tr>
            </a:tbl>
          </a:graphicData>
        </a:graphic>
      </p:graphicFrame>
    </p:spTree>
    <p:extLst>
      <p:ext uri="{BB962C8B-B14F-4D97-AF65-F5344CB8AC3E}">
        <p14:creationId xmlns:p14="http://schemas.microsoft.com/office/powerpoint/2010/main" val="145505503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5721856"/>
              </p:ext>
            </p:extLst>
          </p:nvPr>
        </p:nvGraphicFramePr>
        <p:xfrm>
          <a:off x="304800" y="457200"/>
          <a:ext cx="8610600" cy="3210560"/>
        </p:xfrm>
        <a:graphic>
          <a:graphicData uri="http://schemas.openxmlformats.org/drawingml/2006/table">
            <a:tbl>
              <a:tblPr firstRow="1" bandRow="1">
                <a:tableStyleId>{5C22544A-7EE6-4342-B048-85BDC9FD1C3A}</a:tableStyleId>
              </a:tblPr>
              <a:tblGrid>
                <a:gridCol w="1640114"/>
                <a:gridCol w="3617686"/>
                <a:gridCol w="3352800"/>
              </a:tblGrid>
              <a:tr h="370840">
                <a:tc>
                  <a:txBody>
                    <a:bodyPr/>
                    <a:lstStyle/>
                    <a:p>
                      <a:r>
                        <a:rPr lang="en-US" sz="1800" dirty="0" smtClean="0">
                          <a:latin typeface="Times New Roman" pitchFamily="18" charset="0"/>
                          <a:cs typeface="Times New Roman" pitchFamily="18" charset="0"/>
                        </a:rPr>
                        <a:t>Parameters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OLTP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OLAP</a:t>
                      </a:r>
                      <a:endParaRPr lang="en-US" sz="1800" dirty="0">
                        <a:latin typeface="Times New Roman" pitchFamily="18" charset="0"/>
                        <a:cs typeface="Times New Roman" pitchFamily="18" charset="0"/>
                      </a:endParaRPr>
                    </a:p>
                  </a:txBody>
                  <a:tcPr/>
                </a:tc>
              </a:tr>
              <a:tr h="370840">
                <a:tc>
                  <a:txBody>
                    <a:bodyPr/>
                    <a:lstStyle/>
                    <a:p>
                      <a:pPr fontAlgn="ctr"/>
                      <a:r>
                        <a:rPr lang="en-US" sz="1800" b="1" dirty="0">
                          <a:effectLst/>
                          <a:latin typeface="Times New Roman" pitchFamily="18" charset="0"/>
                          <a:cs typeface="Times New Roman" pitchFamily="18" charset="0"/>
                        </a:rPr>
                        <a:t>Usefulness</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It helps to control and run fundamental business tasks.</a:t>
                      </a:r>
                    </a:p>
                  </a:txBody>
                  <a:tcPr anchor="ctr"/>
                </a:tc>
                <a:tc>
                  <a:txBody>
                    <a:bodyPr/>
                    <a:lstStyle/>
                    <a:p>
                      <a:pPr fontAlgn="ctr"/>
                      <a:r>
                        <a:rPr lang="en-US" sz="1800">
                          <a:effectLst/>
                          <a:latin typeface="Times New Roman" pitchFamily="18" charset="0"/>
                          <a:cs typeface="Times New Roman" pitchFamily="18" charset="0"/>
                        </a:rPr>
                        <a:t>It helps with planning, problem-solving, and decision support.</a:t>
                      </a:r>
                    </a:p>
                  </a:txBody>
                  <a:tcPr anchor="ctr"/>
                </a:tc>
              </a:tr>
              <a:tr h="370840">
                <a:tc>
                  <a:txBody>
                    <a:bodyPr/>
                    <a:lstStyle/>
                    <a:p>
                      <a:pPr fontAlgn="ctr"/>
                      <a:r>
                        <a:rPr lang="en-US" sz="1800" b="1">
                          <a:effectLst/>
                          <a:latin typeface="Times New Roman" pitchFamily="18" charset="0"/>
                          <a:cs typeface="Times New Roman" pitchFamily="18" charset="0"/>
                        </a:rPr>
                        <a:t>Operation</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Allow read/write operations.</a:t>
                      </a:r>
                    </a:p>
                  </a:txBody>
                  <a:tcPr anchor="ctr"/>
                </a:tc>
                <a:tc>
                  <a:txBody>
                    <a:bodyPr/>
                    <a:lstStyle/>
                    <a:p>
                      <a:pPr fontAlgn="ctr"/>
                      <a:r>
                        <a:rPr lang="en-US" sz="1800">
                          <a:effectLst/>
                          <a:latin typeface="Times New Roman" pitchFamily="18" charset="0"/>
                          <a:cs typeface="Times New Roman" pitchFamily="18" charset="0"/>
                        </a:rPr>
                        <a:t>Only read and rarely write.</a:t>
                      </a:r>
                    </a:p>
                  </a:txBody>
                  <a:tcPr anchor="ctr"/>
                </a:tc>
              </a:tr>
              <a:tr h="370840">
                <a:tc>
                  <a:txBody>
                    <a:bodyPr/>
                    <a:lstStyle/>
                    <a:p>
                      <a:pPr fontAlgn="ctr"/>
                      <a:r>
                        <a:rPr lang="en-US" sz="1800" b="1" dirty="0">
                          <a:effectLst/>
                          <a:latin typeface="Times New Roman" pitchFamily="18" charset="0"/>
                          <a:cs typeface="Times New Roman" pitchFamily="18" charset="0"/>
                        </a:rPr>
                        <a:t>Query Type</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Queries in this process are standardized and simple.</a:t>
                      </a:r>
                    </a:p>
                  </a:txBody>
                  <a:tcPr anchor="ctr"/>
                </a:tc>
                <a:tc>
                  <a:txBody>
                    <a:bodyPr/>
                    <a:lstStyle/>
                    <a:p>
                      <a:pPr fontAlgn="ctr"/>
                      <a:r>
                        <a:rPr lang="en-US" sz="1800">
                          <a:effectLst/>
                          <a:latin typeface="Times New Roman" pitchFamily="18" charset="0"/>
                          <a:cs typeface="Times New Roman" pitchFamily="18" charset="0"/>
                        </a:rPr>
                        <a:t>Complex queries involving aggregations.</a:t>
                      </a:r>
                    </a:p>
                  </a:txBody>
                  <a:tcPr anchor="ctr"/>
                </a:tc>
              </a:tr>
              <a:tr h="370840">
                <a:tc>
                  <a:txBody>
                    <a:bodyPr/>
                    <a:lstStyle/>
                    <a:p>
                      <a:pPr fontAlgn="ctr"/>
                      <a:r>
                        <a:rPr lang="en-US" sz="1800" b="1" dirty="0">
                          <a:effectLst/>
                          <a:latin typeface="Times New Roman" pitchFamily="18" charset="0"/>
                          <a:cs typeface="Times New Roman" pitchFamily="18" charset="0"/>
                        </a:rPr>
                        <a:t>Design</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DB design is application oriented. Example: Database design changes with industry like Retail, Airline, Banking, etc.</a:t>
                      </a:r>
                    </a:p>
                  </a:txBody>
                  <a:tcPr anchor="ctr"/>
                </a:tc>
                <a:tc>
                  <a:txBody>
                    <a:bodyPr/>
                    <a:lstStyle/>
                    <a:p>
                      <a:pPr fontAlgn="ctr"/>
                      <a:r>
                        <a:rPr lang="en-US" sz="1800" dirty="0">
                          <a:effectLst/>
                          <a:latin typeface="Times New Roman" pitchFamily="18" charset="0"/>
                          <a:cs typeface="Times New Roman" pitchFamily="18" charset="0"/>
                        </a:rPr>
                        <a:t>DB design is subject oriented. Example: Database design changes with subjects like sales, marketing, purchasing, etc.</a:t>
                      </a:r>
                    </a:p>
                  </a:txBody>
                  <a:tcPr anchor="ctr"/>
                </a:tc>
              </a:tr>
            </a:tbl>
          </a:graphicData>
        </a:graphic>
      </p:graphicFrame>
    </p:spTree>
    <p:extLst>
      <p:ext uri="{BB962C8B-B14F-4D97-AF65-F5344CB8AC3E}">
        <p14:creationId xmlns:p14="http://schemas.microsoft.com/office/powerpoint/2010/main" val="329026665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4162693"/>
              </p:ext>
            </p:extLst>
          </p:nvPr>
        </p:nvGraphicFramePr>
        <p:xfrm>
          <a:off x="381000" y="304800"/>
          <a:ext cx="8458200" cy="5308600"/>
        </p:xfrm>
        <a:graphic>
          <a:graphicData uri="http://schemas.openxmlformats.org/drawingml/2006/table">
            <a:tbl>
              <a:tblPr firstRow="1" bandRow="1">
                <a:tableStyleId>{5C22544A-7EE6-4342-B048-85BDC9FD1C3A}</a:tableStyleId>
              </a:tblPr>
              <a:tblGrid>
                <a:gridCol w="2057400"/>
                <a:gridCol w="2691063"/>
                <a:gridCol w="3709737"/>
              </a:tblGrid>
              <a:tr h="370840">
                <a:tc>
                  <a:txBody>
                    <a:bodyPr/>
                    <a:lstStyle/>
                    <a:p>
                      <a:r>
                        <a:rPr lang="en-US" sz="1800" dirty="0" smtClean="0">
                          <a:latin typeface="Times New Roman" pitchFamily="18" charset="0"/>
                          <a:cs typeface="Times New Roman" pitchFamily="18" charset="0"/>
                        </a:rPr>
                        <a:t>Parameters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OLTP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OLAP</a:t>
                      </a:r>
                      <a:endParaRPr lang="en-US" sz="1800" dirty="0">
                        <a:latin typeface="Times New Roman" pitchFamily="18" charset="0"/>
                        <a:cs typeface="Times New Roman" pitchFamily="18" charset="0"/>
                      </a:endParaRPr>
                    </a:p>
                  </a:txBody>
                  <a:tcPr/>
                </a:tc>
              </a:tr>
              <a:tr h="370840">
                <a:tc>
                  <a:txBody>
                    <a:bodyPr/>
                    <a:lstStyle/>
                    <a:p>
                      <a:pPr fontAlgn="ctr"/>
                      <a:r>
                        <a:rPr lang="en-US" sz="1800" b="1" dirty="0">
                          <a:effectLst/>
                          <a:latin typeface="Times New Roman" pitchFamily="18" charset="0"/>
                          <a:cs typeface="Times New Roman" pitchFamily="18" charset="0"/>
                        </a:rPr>
                        <a:t>User type</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It is used by Data critical users like clerk, DBA &amp; Data Base professionals.</a:t>
                      </a:r>
                    </a:p>
                  </a:txBody>
                  <a:tcPr anchor="ctr"/>
                </a:tc>
                <a:tc>
                  <a:txBody>
                    <a:bodyPr/>
                    <a:lstStyle/>
                    <a:p>
                      <a:pPr fontAlgn="ctr"/>
                      <a:r>
                        <a:rPr lang="en-US" sz="1800">
                          <a:effectLst/>
                          <a:latin typeface="Times New Roman" pitchFamily="18" charset="0"/>
                          <a:cs typeface="Times New Roman" pitchFamily="18" charset="0"/>
                        </a:rPr>
                        <a:t>Used by Data knowledge users like workers, managers, and CEO.</a:t>
                      </a:r>
                    </a:p>
                  </a:txBody>
                  <a:tcPr anchor="ctr"/>
                </a:tc>
              </a:tr>
              <a:tr h="370840">
                <a:tc>
                  <a:txBody>
                    <a:bodyPr/>
                    <a:lstStyle/>
                    <a:p>
                      <a:pPr fontAlgn="ctr"/>
                      <a:r>
                        <a:rPr lang="en-US" sz="1800" b="1">
                          <a:effectLst/>
                          <a:latin typeface="Times New Roman" pitchFamily="18" charset="0"/>
                          <a:cs typeface="Times New Roman" pitchFamily="18" charset="0"/>
                        </a:rPr>
                        <a:t>Purpose</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Designed for real time business operations.</a:t>
                      </a:r>
                    </a:p>
                  </a:txBody>
                  <a:tcPr anchor="ctr"/>
                </a:tc>
                <a:tc>
                  <a:txBody>
                    <a:bodyPr/>
                    <a:lstStyle/>
                    <a:p>
                      <a:pPr fontAlgn="ctr"/>
                      <a:r>
                        <a:rPr lang="en-US" sz="1800">
                          <a:effectLst/>
                          <a:latin typeface="Times New Roman" pitchFamily="18" charset="0"/>
                          <a:cs typeface="Times New Roman" pitchFamily="18" charset="0"/>
                        </a:rPr>
                        <a:t>Designed for analysis of business measures by category and attributes.</a:t>
                      </a:r>
                    </a:p>
                  </a:txBody>
                  <a:tcPr anchor="ctr"/>
                </a:tc>
              </a:tr>
              <a:tr h="370840">
                <a:tc>
                  <a:txBody>
                    <a:bodyPr/>
                    <a:lstStyle/>
                    <a:p>
                      <a:pPr fontAlgn="ctr"/>
                      <a:r>
                        <a:rPr lang="en-US" sz="1800" b="1">
                          <a:effectLst/>
                          <a:latin typeface="Times New Roman" pitchFamily="18" charset="0"/>
                          <a:cs typeface="Times New Roman" pitchFamily="18" charset="0"/>
                        </a:rPr>
                        <a:t>Performance metric</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Transaction throughput is the performance metric</a:t>
                      </a:r>
                    </a:p>
                  </a:txBody>
                  <a:tcPr anchor="ctr"/>
                </a:tc>
                <a:tc>
                  <a:txBody>
                    <a:bodyPr/>
                    <a:lstStyle/>
                    <a:p>
                      <a:pPr fontAlgn="ctr"/>
                      <a:r>
                        <a:rPr lang="en-US" sz="1800">
                          <a:effectLst/>
                          <a:latin typeface="Times New Roman" pitchFamily="18" charset="0"/>
                          <a:cs typeface="Times New Roman" pitchFamily="18" charset="0"/>
                        </a:rPr>
                        <a:t>Query throughput is the performance metric.</a:t>
                      </a:r>
                    </a:p>
                  </a:txBody>
                  <a:tcPr anchor="ctr"/>
                </a:tc>
              </a:tr>
              <a:tr h="370840">
                <a:tc>
                  <a:txBody>
                    <a:bodyPr/>
                    <a:lstStyle/>
                    <a:p>
                      <a:pPr fontAlgn="ctr"/>
                      <a:r>
                        <a:rPr lang="en-US" sz="1800" b="1">
                          <a:effectLst/>
                          <a:latin typeface="Times New Roman" pitchFamily="18" charset="0"/>
                          <a:cs typeface="Times New Roman" pitchFamily="18" charset="0"/>
                        </a:rPr>
                        <a:t>Number of users</a:t>
                      </a:r>
                      <a:endParaRPr lang="en-US" sz="180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This kind of Database users allows thousands of users.</a:t>
                      </a:r>
                    </a:p>
                  </a:txBody>
                  <a:tcPr anchor="ctr"/>
                </a:tc>
                <a:tc>
                  <a:txBody>
                    <a:bodyPr/>
                    <a:lstStyle/>
                    <a:p>
                      <a:pPr fontAlgn="ctr"/>
                      <a:r>
                        <a:rPr lang="en-US" sz="1800" dirty="0">
                          <a:effectLst/>
                          <a:latin typeface="Times New Roman" pitchFamily="18" charset="0"/>
                          <a:cs typeface="Times New Roman" pitchFamily="18" charset="0"/>
                        </a:rPr>
                        <a:t>This kind of Database allows only hundreds of users.</a:t>
                      </a:r>
                    </a:p>
                  </a:txBody>
                  <a:tcPr anchor="ctr"/>
                </a:tc>
              </a:tr>
              <a:tr h="370840">
                <a:tc>
                  <a:txBody>
                    <a:bodyPr/>
                    <a:lstStyle/>
                    <a:p>
                      <a:pPr fontAlgn="ctr"/>
                      <a:r>
                        <a:rPr lang="en-US" sz="1800" b="1" dirty="0">
                          <a:effectLst/>
                          <a:latin typeface="Times New Roman" pitchFamily="18" charset="0"/>
                          <a:cs typeface="Times New Roman" pitchFamily="18" charset="0"/>
                        </a:rPr>
                        <a:t>Productivity</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It helps to Increase user's self-service and productivity</a:t>
                      </a:r>
                    </a:p>
                  </a:txBody>
                  <a:tcPr anchor="ctr"/>
                </a:tc>
                <a:tc>
                  <a:txBody>
                    <a:bodyPr/>
                    <a:lstStyle/>
                    <a:p>
                      <a:pPr fontAlgn="ctr"/>
                      <a:r>
                        <a:rPr lang="en-US" sz="1800" dirty="0">
                          <a:effectLst/>
                          <a:latin typeface="Times New Roman" pitchFamily="18" charset="0"/>
                          <a:cs typeface="Times New Roman" pitchFamily="18" charset="0"/>
                        </a:rPr>
                        <a:t>Help to Increase productivity of the business analysts.</a:t>
                      </a:r>
                    </a:p>
                  </a:txBody>
                  <a:tcPr anchor="ctr"/>
                </a:tc>
              </a:tr>
              <a:tr h="370840">
                <a:tc>
                  <a:txBody>
                    <a:bodyPr/>
                    <a:lstStyle/>
                    <a:p>
                      <a:pPr fontAlgn="ctr"/>
                      <a:r>
                        <a:rPr lang="en-US" sz="1800" b="1" dirty="0">
                          <a:effectLst/>
                          <a:latin typeface="Times New Roman" pitchFamily="18" charset="0"/>
                          <a:cs typeface="Times New Roman" pitchFamily="18" charset="0"/>
                        </a:rPr>
                        <a:t>Data quality</a:t>
                      </a:r>
                      <a:endParaRPr lang="en-US" sz="1800" dirty="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The data in the OLTP database is always detailed and organized.</a:t>
                      </a:r>
                    </a:p>
                  </a:txBody>
                  <a:tcPr anchor="ctr"/>
                </a:tc>
                <a:tc>
                  <a:txBody>
                    <a:bodyPr/>
                    <a:lstStyle/>
                    <a:p>
                      <a:pPr fontAlgn="ctr"/>
                      <a:r>
                        <a:rPr lang="en-US" sz="1800" dirty="0">
                          <a:effectLst/>
                          <a:latin typeface="Times New Roman" pitchFamily="18" charset="0"/>
                          <a:cs typeface="Times New Roman" pitchFamily="18" charset="0"/>
                        </a:rPr>
                        <a:t>The data in OLAP process might not be organized.</a:t>
                      </a:r>
                    </a:p>
                  </a:txBody>
                  <a:tcPr anchor="ctr"/>
                </a:tc>
              </a:tr>
            </a:tbl>
          </a:graphicData>
        </a:graphic>
      </p:graphicFrame>
    </p:spTree>
    <p:extLst>
      <p:ext uri="{BB962C8B-B14F-4D97-AF65-F5344CB8AC3E}">
        <p14:creationId xmlns:p14="http://schemas.microsoft.com/office/powerpoint/2010/main" val="270418211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9219736"/>
              </p:ext>
            </p:extLst>
          </p:nvPr>
        </p:nvGraphicFramePr>
        <p:xfrm>
          <a:off x="381000" y="762000"/>
          <a:ext cx="8534400" cy="4302760"/>
        </p:xfrm>
        <a:graphic>
          <a:graphicData uri="http://schemas.openxmlformats.org/drawingml/2006/table">
            <a:tbl>
              <a:tblPr firstRow="1" bandRow="1">
                <a:tableStyleId>{5C22544A-7EE6-4342-B048-85BDC9FD1C3A}</a:tableStyleId>
              </a:tblPr>
              <a:tblGrid>
                <a:gridCol w="1828800"/>
                <a:gridCol w="3124200"/>
                <a:gridCol w="3581400"/>
              </a:tblGrid>
              <a:tr h="370840">
                <a:tc>
                  <a:txBody>
                    <a:bodyPr/>
                    <a:lstStyle/>
                    <a:p>
                      <a:r>
                        <a:rPr lang="en-US" sz="1800" dirty="0" smtClean="0">
                          <a:latin typeface="Times New Roman" pitchFamily="18" charset="0"/>
                          <a:cs typeface="Times New Roman" pitchFamily="18" charset="0"/>
                        </a:rPr>
                        <a:t>Parameters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OLTP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OLAP</a:t>
                      </a:r>
                      <a:endParaRPr lang="en-US" sz="1800" dirty="0">
                        <a:latin typeface="Times New Roman" pitchFamily="18" charset="0"/>
                        <a:cs typeface="Times New Roman" pitchFamily="18" charset="0"/>
                      </a:endParaRPr>
                    </a:p>
                  </a:txBody>
                  <a:tcPr/>
                </a:tc>
              </a:tr>
              <a:tr h="370840">
                <a:tc>
                  <a:txBody>
                    <a:bodyPr/>
                    <a:lstStyle/>
                    <a:p>
                      <a:pPr fontAlgn="ctr"/>
                      <a:r>
                        <a:rPr lang="en-US" sz="1800" b="1" dirty="0">
                          <a:effectLst/>
                          <a:latin typeface="Times New Roman" pitchFamily="18" charset="0"/>
                          <a:cs typeface="Times New Roman" pitchFamily="18" charset="0"/>
                        </a:rPr>
                        <a:t>Challenge</a:t>
                      </a:r>
                      <a:endParaRPr lang="en-US" sz="1800" dirty="0">
                        <a:effectLst/>
                        <a:latin typeface="Times New Roman" pitchFamily="18" charset="0"/>
                        <a:cs typeface="Times New Roman" pitchFamily="18" charset="0"/>
                      </a:endParaRPr>
                    </a:p>
                  </a:txBody>
                  <a:tcPr anchor="ctr"/>
                </a:tc>
                <a:tc>
                  <a:txBody>
                    <a:bodyPr/>
                    <a:lstStyle/>
                    <a:p>
                      <a:pPr fontAlgn="ctr"/>
                      <a:r>
                        <a:rPr lang="en-US" sz="1800">
                          <a:effectLst/>
                          <a:latin typeface="Times New Roman" pitchFamily="18" charset="0"/>
                          <a:cs typeface="Times New Roman" pitchFamily="18" charset="0"/>
                        </a:rPr>
                        <a:t>Data Warehouses historically have been a development project which may prove costly to build.</a:t>
                      </a:r>
                    </a:p>
                  </a:txBody>
                  <a:tcPr anchor="ctr"/>
                </a:tc>
                <a:tc>
                  <a:txBody>
                    <a:bodyPr/>
                    <a:lstStyle/>
                    <a:p>
                      <a:pPr fontAlgn="ctr"/>
                      <a:r>
                        <a:rPr lang="en-US" sz="1800">
                          <a:effectLst/>
                          <a:latin typeface="Times New Roman" pitchFamily="18" charset="0"/>
                          <a:cs typeface="Times New Roman" pitchFamily="18" charset="0"/>
                        </a:rPr>
                        <a:t>An OLAP cube is not an open SQL server data warehouse. Therefore, technical knowledge and experience is essential to manage the OLAP server.</a:t>
                      </a:r>
                    </a:p>
                  </a:txBody>
                  <a:tcPr anchor="ctr"/>
                </a:tc>
              </a:tr>
              <a:tr h="370840">
                <a:tc>
                  <a:txBody>
                    <a:bodyPr/>
                    <a:lstStyle/>
                    <a:p>
                      <a:pPr fontAlgn="ctr"/>
                      <a:r>
                        <a:rPr lang="en-US" sz="1800" b="1">
                          <a:effectLst/>
                          <a:latin typeface="Times New Roman" pitchFamily="18" charset="0"/>
                          <a:cs typeface="Times New Roman" pitchFamily="18" charset="0"/>
                        </a:rPr>
                        <a:t>Process</a:t>
                      </a:r>
                      <a:endParaRPr lang="en-US" sz="180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It provides fast result for daily used data.</a:t>
                      </a:r>
                    </a:p>
                  </a:txBody>
                  <a:tcPr anchor="ctr"/>
                </a:tc>
                <a:tc>
                  <a:txBody>
                    <a:bodyPr/>
                    <a:lstStyle/>
                    <a:p>
                      <a:pPr fontAlgn="ctr"/>
                      <a:r>
                        <a:rPr lang="en-US" sz="1800">
                          <a:effectLst/>
                          <a:latin typeface="Times New Roman" pitchFamily="18" charset="0"/>
                          <a:cs typeface="Times New Roman" pitchFamily="18" charset="0"/>
                        </a:rPr>
                        <a:t>It ensures that response to the query is quicker consistently.</a:t>
                      </a:r>
                    </a:p>
                  </a:txBody>
                  <a:tcPr anchor="ctr"/>
                </a:tc>
              </a:tr>
              <a:tr h="370840">
                <a:tc>
                  <a:txBody>
                    <a:bodyPr/>
                    <a:lstStyle/>
                    <a:p>
                      <a:pPr fontAlgn="ctr"/>
                      <a:r>
                        <a:rPr lang="en-US" sz="1800" b="1">
                          <a:effectLst/>
                          <a:latin typeface="Times New Roman" pitchFamily="18" charset="0"/>
                          <a:cs typeface="Times New Roman" pitchFamily="18" charset="0"/>
                        </a:rPr>
                        <a:t>Characteristic</a:t>
                      </a:r>
                      <a:endParaRPr lang="en-US" sz="180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It is easy to create and maintain.</a:t>
                      </a:r>
                    </a:p>
                  </a:txBody>
                  <a:tcPr anchor="ctr"/>
                </a:tc>
                <a:tc>
                  <a:txBody>
                    <a:bodyPr/>
                    <a:lstStyle/>
                    <a:p>
                      <a:pPr fontAlgn="ctr"/>
                      <a:r>
                        <a:rPr lang="en-US" sz="1800">
                          <a:effectLst/>
                          <a:latin typeface="Times New Roman" pitchFamily="18" charset="0"/>
                          <a:cs typeface="Times New Roman" pitchFamily="18" charset="0"/>
                        </a:rPr>
                        <a:t>It lets the user create a view with the help of a spreadsheet.</a:t>
                      </a:r>
                    </a:p>
                  </a:txBody>
                  <a:tcPr anchor="ctr"/>
                </a:tc>
              </a:tr>
              <a:tr h="370840">
                <a:tc>
                  <a:txBody>
                    <a:bodyPr/>
                    <a:lstStyle/>
                    <a:p>
                      <a:pPr fontAlgn="ctr"/>
                      <a:r>
                        <a:rPr lang="en-US" sz="1800" b="1">
                          <a:effectLst/>
                          <a:latin typeface="Times New Roman" pitchFamily="18" charset="0"/>
                          <a:cs typeface="Times New Roman" pitchFamily="18" charset="0"/>
                        </a:rPr>
                        <a:t>Style</a:t>
                      </a:r>
                      <a:endParaRPr lang="en-US" sz="1800">
                        <a:effectLst/>
                        <a:latin typeface="Times New Roman" pitchFamily="18" charset="0"/>
                        <a:cs typeface="Times New Roman" pitchFamily="18" charset="0"/>
                      </a:endParaRPr>
                    </a:p>
                  </a:txBody>
                  <a:tcPr anchor="ctr"/>
                </a:tc>
                <a:tc>
                  <a:txBody>
                    <a:bodyPr/>
                    <a:lstStyle/>
                    <a:p>
                      <a:pPr fontAlgn="ctr"/>
                      <a:r>
                        <a:rPr lang="en-US" sz="1800" dirty="0">
                          <a:effectLst/>
                          <a:latin typeface="Times New Roman" pitchFamily="18" charset="0"/>
                          <a:cs typeface="Times New Roman" pitchFamily="18" charset="0"/>
                        </a:rPr>
                        <a:t>OLTP is designed to have fast response time, low data redundancy and is normalized.</a:t>
                      </a:r>
                    </a:p>
                  </a:txBody>
                  <a:tcPr anchor="ctr"/>
                </a:tc>
                <a:tc>
                  <a:txBody>
                    <a:bodyPr/>
                    <a:lstStyle/>
                    <a:p>
                      <a:pPr fontAlgn="ctr"/>
                      <a:r>
                        <a:rPr lang="en-US" sz="1800" dirty="0">
                          <a:effectLst/>
                          <a:latin typeface="Times New Roman" pitchFamily="18" charset="0"/>
                          <a:cs typeface="Times New Roman" pitchFamily="18" charset="0"/>
                        </a:rPr>
                        <a:t>A data warehouse is created uniquely so that it can integrate different data sources for building a consolidated database</a:t>
                      </a:r>
                    </a:p>
                  </a:txBody>
                  <a:tcPr anchor="ctr"/>
                </a:tc>
              </a:tr>
            </a:tbl>
          </a:graphicData>
        </a:graphic>
      </p:graphicFrame>
    </p:spTree>
    <p:extLst>
      <p:ext uri="{BB962C8B-B14F-4D97-AF65-F5344CB8AC3E}">
        <p14:creationId xmlns:p14="http://schemas.microsoft.com/office/powerpoint/2010/main" val="314077101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85</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396946" y="1447800"/>
            <a:ext cx="8365813" cy="3539430"/>
          </a:xfrm>
          <a:prstGeom prst="rect">
            <a:avLst/>
          </a:prstGeom>
        </p:spPr>
        <p:txBody>
          <a:bodyPr wrap="square">
            <a:spAutoFit/>
          </a:bodyPr>
          <a:lstStyle/>
          <a:p>
            <a:pPr marL="457200" indent="-457200">
              <a:buFont typeface="Arial" pitchFamily="34" charset="0"/>
              <a:buChar char="•"/>
            </a:pPr>
            <a:r>
              <a:rPr lang="en-US" sz="3200" dirty="0">
                <a:latin typeface="Times New Roman" pitchFamily="18" charset="0"/>
                <a:cs typeface="Times New Roman" pitchFamily="18" charset="0"/>
              </a:rPr>
              <a:t>A </a:t>
            </a:r>
            <a:r>
              <a:rPr lang="en-US" sz="3200" b="1" dirty="0">
                <a:latin typeface="Times New Roman" pitchFamily="18" charset="0"/>
                <a:cs typeface="Times New Roman" pitchFamily="18" charset="0"/>
              </a:rPr>
              <a:t>data lake</a:t>
            </a:r>
            <a:r>
              <a:rPr lang="en-US" sz="3200" dirty="0">
                <a:latin typeface="Times New Roman" pitchFamily="18" charset="0"/>
                <a:cs typeface="Times New Roman" pitchFamily="18" charset="0"/>
              </a:rPr>
              <a:t> is a storage repository that holds a vast amount of raw </a:t>
            </a:r>
            <a:r>
              <a:rPr lang="en-US" sz="3200" b="1" dirty="0">
                <a:latin typeface="Times New Roman" pitchFamily="18" charset="0"/>
                <a:cs typeface="Times New Roman" pitchFamily="18" charset="0"/>
              </a:rPr>
              <a:t>data</a:t>
            </a:r>
            <a:r>
              <a:rPr lang="en-US" sz="3200" dirty="0">
                <a:latin typeface="Times New Roman" pitchFamily="18" charset="0"/>
                <a:cs typeface="Times New Roman" pitchFamily="18" charset="0"/>
              </a:rPr>
              <a:t> in its native format until it is needed. </a:t>
            </a:r>
            <a:endParaRPr lang="en-US" sz="3200" dirty="0" smtClean="0">
              <a:latin typeface="Times New Roman" pitchFamily="18" charset="0"/>
              <a:cs typeface="Times New Roman" pitchFamily="18" charset="0"/>
            </a:endParaRPr>
          </a:p>
          <a:p>
            <a:pPr marL="457200" indent="-457200">
              <a:buFont typeface="Arial" pitchFamily="34" charset="0"/>
              <a:buChar char="•"/>
            </a:pPr>
            <a:endParaRPr lang="en-US" sz="3200" dirty="0">
              <a:latin typeface="Times New Roman" pitchFamily="18" charset="0"/>
              <a:cs typeface="Times New Roman" pitchFamily="18" charset="0"/>
            </a:endParaRPr>
          </a:p>
          <a:p>
            <a:pPr marL="457200" indent="-457200">
              <a:buFont typeface="Arial" pitchFamily="34" charset="0"/>
              <a:buChar char="•"/>
            </a:pPr>
            <a:r>
              <a:rPr lang="en-US" sz="3200" dirty="0" smtClean="0">
                <a:latin typeface="Times New Roman" pitchFamily="18" charset="0"/>
                <a:cs typeface="Times New Roman" pitchFamily="18" charset="0"/>
              </a:rPr>
              <a:t>While </a:t>
            </a:r>
            <a:r>
              <a:rPr lang="en-US" sz="3200" dirty="0">
                <a:latin typeface="Times New Roman" pitchFamily="18" charset="0"/>
                <a:cs typeface="Times New Roman" pitchFamily="18" charset="0"/>
              </a:rPr>
              <a:t>a hierarchical </a:t>
            </a:r>
            <a:r>
              <a:rPr lang="en-US" sz="3200" b="1" dirty="0">
                <a:latin typeface="Times New Roman" pitchFamily="18" charset="0"/>
                <a:cs typeface="Times New Roman" pitchFamily="18" charset="0"/>
              </a:rPr>
              <a:t>data</a:t>
            </a:r>
            <a:r>
              <a:rPr lang="en-US" sz="3200" dirty="0">
                <a:latin typeface="Times New Roman" pitchFamily="18" charset="0"/>
                <a:cs typeface="Times New Roman" pitchFamily="18" charset="0"/>
              </a:rPr>
              <a:t> warehouse stores </a:t>
            </a:r>
            <a:r>
              <a:rPr lang="en-US" sz="3200" b="1" dirty="0">
                <a:latin typeface="Times New Roman" pitchFamily="18" charset="0"/>
                <a:cs typeface="Times New Roman" pitchFamily="18" charset="0"/>
              </a:rPr>
              <a:t>data</a:t>
            </a:r>
            <a:r>
              <a:rPr lang="en-US" sz="3200" dirty="0">
                <a:latin typeface="Times New Roman" pitchFamily="18" charset="0"/>
                <a:cs typeface="Times New Roman" pitchFamily="18" charset="0"/>
              </a:rPr>
              <a:t> in files or folders, a </a:t>
            </a:r>
            <a:r>
              <a:rPr lang="en-US" sz="3200" b="1" dirty="0">
                <a:latin typeface="Times New Roman" pitchFamily="18" charset="0"/>
                <a:cs typeface="Times New Roman" pitchFamily="18" charset="0"/>
              </a:rPr>
              <a:t>data lake</a:t>
            </a:r>
            <a:r>
              <a:rPr lang="en-US" sz="3200" dirty="0">
                <a:latin typeface="Times New Roman" pitchFamily="18" charset="0"/>
                <a:cs typeface="Times New Roman" pitchFamily="18" charset="0"/>
              </a:rPr>
              <a:t> uses a flat architecture to store </a:t>
            </a:r>
            <a:r>
              <a:rPr lang="en-US" sz="3200" b="1" dirty="0">
                <a:latin typeface="Times New Roman" pitchFamily="18" charset="0"/>
                <a:cs typeface="Times New Roman" pitchFamily="18" charset="0"/>
              </a:rPr>
              <a:t>data</a:t>
            </a:r>
            <a:r>
              <a:rPr lang="en-US" sz="3200" dirty="0">
                <a:latin typeface="Times New Roman" pitchFamily="18" charset="0"/>
                <a:cs typeface="Times New Roman"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1902162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86</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228600" y="1371600"/>
            <a:ext cx="8229600" cy="4154984"/>
          </a:xfrm>
          <a:prstGeom prst="rect">
            <a:avLst/>
          </a:prstGeom>
        </p:spPr>
        <p:txBody>
          <a:bodyPr wrap="square">
            <a:spAutoFit/>
          </a:bodyPr>
          <a:lstStyle/>
          <a:p>
            <a:pPr marL="285750" indent="-285750">
              <a:buFont typeface="Arial" pitchFamily="34" charset="0"/>
              <a:buChar char="•"/>
            </a:pPr>
            <a:r>
              <a:rPr lang="en-US" sz="2400" dirty="0">
                <a:latin typeface="Times New Roman" pitchFamily="18" charset="0"/>
                <a:cs typeface="Times New Roman" pitchFamily="18" charset="0"/>
              </a:rPr>
              <a:t>During the development of a data warehouse, a considerable amount of time is spent analyzing data sources, understanding business processes and profiling data. The result is a highly structured data model designed for reporting</a:t>
            </a:r>
            <a:r>
              <a:rPr lang="en-US" sz="2400" dirty="0" smtClean="0">
                <a:latin typeface="Times New Roman" pitchFamily="18" charset="0"/>
                <a:cs typeface="Times New Roman" pitchFamily="18" charset="0"/>
              </a:rPr>
              <a:t>.</a:t>
            </a:r>
          </a:p>
          <a:p>
            <a:pPr marL="285750" indent="-285750">
              <a:buFont typeface="Arial" pitchFamily="34" charset="0"/>
              <a:buChar char="•"/>
            </a:pP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large part of this process includes making decisions about what data to include and to not include in the warehouse. Generally, if data isn’t used to answer specific questions or in a defined report, it may be excluded from the warehouse</a:t>
            </a:r>
            <a:r>
              <a:rPr lang="en-US" sz="2400" dirty="0" smtClean="0">
                <a:latin typeface="Times New Roman" pitchFamily="18" charset="0"/>
                <a:cs typeface="Times New Roman" pitchFamily="18" charset="0"/>
              </a:rPr>
              <a:t>.</a:t>
            </a:r>
          </a:p>
          <a:p>
            <a:pPr marL="285750" indent="-285750">
              <a:buFont typeface="Arial" pitchFamily="34" charset="0"/>
              <a:buChar char="•"/>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7829705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87</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312773" y="1219320"/>
            <a:ext cx="8602627" cy="3970318"/>
          </a:xfrm>
          <a:prstGeom prst="rect">
            <a:avLst/>
          </a:prstGeom>
        </p:spPr>
        <p:txBody>
          <a:bodyPr wrap="square">
            <a:spAutoFit/>
          </a:bodyPr>
          <a:lstStyle/>
          <a:p>
            <a:pPr marL="285750" indent="-285750">
              <a:buFont typeface="Arial" pitchFamily="34" charset="0"/>
              <a:buChar char="•"/>
            </a:pPr>
            <a:r>
              <a:rPr lang="en-US" sz="2800" dirty="0">
                <a:latin typeface="Times New Roman" pitchFamily="18" charset="0"/>
                <a:cs typeface="Times New Roman" pitchFamily="18" charset="0"/>
              </a:rPr>
              <a:t>This is usually done to simplify the data model and also to conserve space on expensive disk storage that is used to make the data warehouse performant.</a:t>
            </a:r>
          </a:p>
          <a:p>
            <a:pPr marL="285750" indent="-285750">
              <a:buFont typeface="Arial" pitchFamily="34" charset="0"/>
              <a:buChar char="•"/>
            </a:pPr>
            <a:endParaRPr lang="en-US" sz="2800" dirty="0">
              <a:latin typeface="Times New Roman" pitchFamily="18" charset="0"/>
              <a:cs typeface="Times New Roman" pitchFamily="18" charset="0"/>
            </a:endParaRPr>
          </a:p>
          <a:p>
            <a:pPr marL="285750" indent="-285750">
              <a:buFont typeface="Arial" pitchFamily="34" charset="0"/>
              <a:buChar char="•"/>
            </a:pPr>
            <a:r>
              <a:rPr lang="en-US" sz="2800" dirty="0">
                <a:latin typeface="Times New Roman" pitchFamily="18" charset="0"/>
                <a:cs typeface="Times New Roman" pitchFamily="18" charset="0"/>
              </a:rPr>
              <a:t>In contrast, the data lake retains ALL data. Not just data that is in use today but data that may be used and even data that may never be used just because it MIGHT be used someday. Data is also kept for all time so that we can go back in time to any point to do analysis.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778245231"/>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88</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724623" y="1305342"/>
            <a:ext cx="7809777" cy="4493538"/>
          </a:xfrm>
          <a:prstGeom prst="rect">
            <a:avLst/>
          </a:prstGeom>
        </p:spPr>
        <p:txBody>
          <a:bodyPr wrap="square">
            <a:spAutoFit/>
          </a:bodyPr>
          <a:lstStyle/>
          <a:p>
            <a:pPr marL="285750" indent="-285750">
              <a:buFont typeface="Wingdings" pitchFamily="2" charset="2"/>
              <a:buChar char="Ø"/>
            </a:pPr>
            <a:r>
              <a:rPr lang="en-US" sz="2200" b="1" dirty="0">
                <a:latin typeface="Times New Roman" pitchFamily="18" charset="0"/>
                <a:cs typeface="Times New Roman" pitchFamily="18" charset="0"/>
              </a:rPr>
              <a:t>What is Data Lake?</a:t>
            </a:r>
          </a:p>
          <a:p>
            <a:pPr marL="285750" indent="-285750">
              <a:buFont typeface="Arial" pitchFamily="34" charset="0"/>
              <a:buChar char="•"/>
            </a:pPr>
            <a:r>
              <a:rPr lang="en-US" sz="2200" dirty="0">
                <a:latin typeface="Times New Roman" pitchFamily="18" charset="0"/>
                <a:cs typeface="Times New Roman" pitchFamily="18" charset="0"/>
              </a:rPr>
              <a:t>A Data Lake is a storage repository that can store large amount of structured, semi-structured, and unstructured data. It is a place to store every type of data in its native format with no fixed limits on account size or file. </a:t>
            </a:r>
            <a:endParaRPr lang="en-US" sz="2200" dirty="0" smtClean="0">
              <a:latin typeface="Times New Roman" pitchFamily="18" charset="0"/>
              <a:cs typeface="Times New Roman" pitchFamily="18" charset="0"/>
            </a:endParaRPr>
          </a:p>
          <a:p>
            <a:pPr marL="285750" indent="-285750">
              <a:buFont typeface="Arial" pitchFamily="34" charset="0"/>
              <a:buChar char="•"/>
            </a:pPr>
            <a:endParaRPr lang="en-US" sz="2200" dirty="0" smtClean="0">
              <a:latin typeface="Times New Roman" pitchFamily="18" charset="0"/>
              <a:cs typeface="Times New Roman" pitchFamily="18" charset="0"/>
            </a:endParaRPr>
          </a:p>
          <a:p>
            <a:pPr marL="285750" indent="-285750">
              <a:buFont typeface="Arial" pitchFamily="34" charset="0"/>
              <a:buChar char="•"/>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offers high data quantity to increase analytic performance and native </a:t>
            </a:r>
            <a:r>
              <a:rPr lang="en-US" sz="2200" dirty="0" smtClean="0">
                <a:latin typeface="Times New Roman" pitchFamily="18" charset="0"/>
                <a:cs typeface="Times New Roman" pitchFamily="18" charset="0"/>
              </a:rPr>
              <a:t>integration.</a:t>
            </a:r>
          </a:p>
          <a:p>
            <a:pPr marL="285750" indent="-285750">
              <a:buFont typeface="Arial" pitchFamily="34" charset="0"/>
              <a:buChar char="•"/>
            </a:pPr>
            <a:endParaRPr lang="en-US" sz="2200" dirty="0">
              <a:latin typeface="Times New Roman" pitchFamily="18" charset="0"/>
              <a:cs typeface="Times New Roman" pitchFamily="18" charset="0"/>
            </a:endParaRPr>
          </a:p>
          <a:p>
            <a:pPr marL="285750" indent="-285750">
              <a:buFont typeface="Arial" pitchFamily="34" charset="0"/>
              <a:buChar char="•"/>
            </a:pPr>
            <a:r>
              <a:rPr lang="en-US" sz="2200" dirty="0" smtClean="0">
                <a:latin typeface="Times New Roman" pitchFamily="18" charset="0"/>
                <a:cs typeface="Times New Roman" pitchFamily="18" charset="0"/>
              </a:rPr>
              <a:t>Data </a:t>
            </a:r>
            <a:r>
              <a:rPr lang="en-US" sz="2200" dirty="0">
                <a:latin typeface="Times New Roman" pitchFamily="18" charset="0"/>
                <a:cs typeface="Times New Roman" pitchFamily="18" charset="0"/>
              </a:rPr>
              <a:t>Lake is like a large container which is very similar to real lake and rivers. Just like in a lake you have multiple tributaries coming in, a data lake has structured data, unstructured data, machine to machine, logs flowing through in real-time.</a:t>
            </a:r>
          </a:p>
        </p:txBody>
      </p:sp>
    </p:spTree>
    <p:extLst>
      <p:ext uri="{BB962C8B-B14F-4D97-AF65-F5344CB8AC3E}">
        <p14:creationId xmlns:p14="http://schemas.microsoft.com/office/powerpoint/2010/main" val="92944959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89</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1026" name="Picture 2" descr="C:\Users\Administrator\Desktop\022218_0459_WhatisDataL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19320"/>
            <a:ext cx="5238750" cy="492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5319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57200" y="152280"/>
            <a:ext cx="8229240" cy="533160"/>
          </a:xfrm>
          <a:prstGeom prst="rect">
            <a:avLst/>
          </a:prstGeom>
        </p:spPr>
        <p:txBody>
          <a:bodyPr lIns="92160" tIns="46080" rIns="92160" bIns="46080" anchor="ctr"/>
          <a:lstStyle/>
          <a:p>
            <a:pPr algn="ctr">
              <a:lnSpc>
                <a:spcPct val="100000"/>
              </a:lnSpc>
            </a:pPr>
            <a:r>
              <a:rPr lang="en-US" sz="4000" b="1">
                <a:solidFill>
                  <a:srgbClr val="FF0000"/>
                </a:solidFill>
                <a:latin typeface="Times New Roman"/>
              </a:rPr>
              <a:t>Data Warehouse—Nonvolatile</a:t>
            </a:r>
            <a:endParaRPr/>
          </a:p>
        </p:txBody>
      </p:sp>
      <p:sp>
        <p:nvSpPr>
          <p:cNvPr id="318" name="TextShape 2"/>
          <p:cNvSpPr txBox="1"/>
          <p:nvPr/>
        </p:nvSpPr>
        <p:spPr>
          <a:xfrm>
            <a:off x="152280" y="838080"/>
            <a:ext cx="8762760" cy="5866920"/>
          </a:xfrm>
          <a:prstGeom prst="rect">
            <a:avLst/>
          </a:prstGeom>
        </p:spPr>
        <p:txBody>
          <a:bodyPr lIns="92160" tIns="46080" rIns="92160" bIns="46080"/>
          <a:lstStyle/>
          <a:p>
            <a:pPr>
              <a:lnSpc>
                <a:spcPct val="130000"/>
              </a:lnSpc>
              <a:buFont typeface="Arial"/>
              <a:buChar char="•"/>
            </a:pPr>
            <a:r>
              <a:rPr lang="en-US" sz="2100">
                <a:solidFill>
                  <a:srgbClr val="000000"/>
                </a:solidFill>
                <a:latin typeface="Times New Roman"/>
              </a:rPr>
              <a:t>Non volatile means that the previous data is not removed when new data is added to it. </a:t>
            </a:r>
            <a:endParaRPr/>
          </a:p>
          <a:p>
            <a:pPr>
              <a:lnSpc>
                <a:spcPct val="130000"/>
              </a:lnSpc>
              <a:buFont typeface="Arial"/>
              <a:buChar char="•"/>
            </a:pPr>
            <a:r>
              <a:rPr lang="en-US" sz="2100">
                <a:solidFill>
                  <a:srgbClr val="000000"/>
                </a:solidFill>
                <a:latin typeface="Times New Roman"/>
              </a:rPr>
              <a:t>The data warehouse is kept separate from the operational database therefore frequent changes in operational database is not reflected in data warehouse, that is a </a:t>
            </a:r>
            <a:r>
              <a:rPr lang="en-US" sz="2100">
                <a:solidFill>
                  <a:srgbClr val="0000FF"/>
                </a:solidFill>
                <a:latin typeface="Times New Roman"/>
              </a:rPr>
              <a:t>physically separate store</a:t>
            </a:r>
            <a:r>
              <a:rPr lang="en-US" sz="2100">
                <a:solidFill>
                  <a:srgbClr val="000000"/>
                </a:solidFill>
                <a:latin typeface="Times New Roman"/>
              </a:rPr>
              <a:t> of data transformed from the operational environment.</a:t>
            </a:r>
            <a:endParaRPr/>
          </a:p>
          <a:p>
            <a:pPr>
              <a:lnSpc>
                <a:spcPct val="130000"/>
              </a:lnSpc>
              <a:buFont typeface="Arial"/>
              <a:buChar char="•"/>
            </a:pPr>
            <a:r>
              <a:rPr lang="en-US" sz="2100">
                <a:solidFill>
                  <a:srgbClr val="000000"/>
                </a:solidFill>
                <a:latin typeface="Times New Roman"/>
              </a:rPr>
              <a:t>Operational </a:t>
            </a:r>
            <a:r>
              <a:rPr lang="en-US" sz="2100">
                <a:solidFill>
                  <a:srgbClr val="0000FF"/>
                </a:solidFill>
                <a:latin typeface="Times New Roman"/>
              </a:rPr>
              <a:t>update of data does not occur</a:t>
            </a:r>
            <a:r>
              <a:rPr lang="en-US" sz="2100">
                <a:solidFill>
                  <a:srgbClr val="000000"/>
                </a:solidFill>
                <a:latin typeface="Times New Roman"/>
              </a:rPr>
              <a:t> in the data warehouse environment</a:t>
            </a:r>
            <a:endParaRPr/>
          </a:p>
          <a:p>
            <a:pPr lvl="1">
              <a:lnSpc>
                <a:spcPct val="130000"/>
              </a:lnSpc>
              <a:buFont typeface="Arial"/>
              <a:buChar char="–"/>
            </a:pPr>
            <a:r>
              <a:rPr lang="en-US" sz="2100">
                <a:solidFill>
                  <a:srgbClr val="000000"/>
                </a:solidFill>
                <a:latin typeface="Times New Roman"/>
              </a:rPr>
              <a:t>Does not require transaction processing, recovery, and concurrency control mechanisms</a:t>
            </a:r>
            <a:endParaRPr/>
          </a:p>
          <a:p>
            <a:pPr lvl="1">
              <a:lnSpc>
                <a:spcPct val="130000"/>
              </a:lnSpc>
              <a:buFont typeface="Arial"/>
              <a:buChar char="–"/>
            </a:pPr>
            <a:r>
              <a:rPr lang="en-US" sz="2100">
                <a:solidFill>
                  <a:srgbClr val="000000"/>
                </a:solidFill>
                <a:latin typeface="Times New Roman"/>
              </a:rPr>
              <a:t>Data warehouse is read only.</a:t>
            </a:r>
            <a:endParaRPr/>
          </a:p>
          <a:p>
            <a:pPr lvl="1">
              <a:lnSpc>
                <a:spcPct val="130000"/>
              </a:lnSpc>
              <a:buFont typeface="Arial"/>
              <a:buChar char="–"/>
            </a:pPr>
            <a:r>
              <a:rPr lang="en-US" sz="2100">
                <a:solidFill>
                  <a:srgbClr val="000000"/>
                </a:solidFill>
                <a:latin typeface="Times New Roman"/>
              </a:rPr>
              <a:t>Requires only two operations in data accessing: </a:t>
            </a:r>
            <a:endParaRPr/>
          </a:p>
          <a:p>
            <a:pPr lvl="1">
              <a:buFont typeface="Arial"/>
              <a:buChar char="–"/>
            </a:pPr>
            <a:r>
              <a:rPr lang="en-US" sz="2100" i="1">
                <a:solidFill>
                  <a:srgbClr val="0000FF"/>
                </a:solidFill>
                <a:latin typeface="Times New Roman"/>
              </a:rPr>
              <a:t>initial loading of data</a:t>
            </a:r>
            <a:r>
              <a:rPr lang="en-US" sz="2100">
                <a:solidFill>
                  <a:srgbClr val="000000"/>
                </a:solidFill>
                <a:latin typeface="Times New Roman"/>
              </a:rPr>
              <a:t> and </a:t>
            </a:r>
            <a:r>
              <a:rPr lang="en-US" sz="2100" i="1">
                <a:solidFill>
                  <a:srgbClr val="0000FF"/>
                </a:solidFill>
                <a:latin typeface="Times New Roman"/>
              </a:rPr>
              <a:t>access of data</a:t>
            </a:r>
            <a:endParaRPr/>
          </a:p>
          <a:p>
            <a:endParaRPr/>
          </a:p>
        </p:txBody>
      </p:sp>
      <p:sp>
        <p:nvSpPr>
          <p:cNvPr id="319" name="TextShape 3"/>
          <p:cNvSpPr txBox="1"/>
          <p:nvPr/>
        </p:nvSpPr>
        <p:spPr>
          <a:xfrm>
            <a:off x="0" y="0"/>
            <a:ext cx="0" cy="0"/>
          </a:xfrm>
          <a:prstGeom prst="rect">
            <a:avLst/>
          </a:prstGeom>
        </p:spPr>
        <p:txBody>
          <a:bodyPr lIns="90000" tIns="45000" rIns="90000" bIns="45000"/>
          <a:lstStyle/>
          <a:p>
            <a:pPr>
              <a:lnSpc>
                <a:spcPct val="100000"/>
              </a:lnSpc>
            </a:pPr>
            <a:fld id="{61213111-4111-4141-81C1-91F16171F171}" type="slidenum">
              <a:rPr lang="en-IN">
                <a:solidFill>
                  <a:srgbClr val="000000"/>
                </a:solidFill>
                <a:latin typeface="Calibri"/>
              </a:rPr>
              <a:pPr>
                <a:lnSpc>
                  <a:spcPct val="100000"/>
                </a:lnSpc>
              </a:pPr>
              <a:t>9</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90</a:t>
            </a:fld>
            <a:endParaRPr/>
          </a:p>
        </p:txBody>
      </p:sp>
      <p:sp>
        <p:nvSpPr>
          <p:cNvPr id="854" name="TextShape 2"/>
          <p:cNvSpPr txBox="1"/>
          <p:nvPr/>
        </p:nvSpPr>
        <p:spPr>
          <a:xfrm>
            <a:off x="1219320" y="151062"/>
            <a:ext cx="6552720" cy="391083"/>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228600" y="1219320"/>
            <a:ext cx="8553089" cy="4832092"/>
          </a:xfrm>
          <a:prstGeom prst="rect">
            <a:avLst/>
          </a:prstGeom>
        </p:spPr>
        <p:txBody>
          <a:bodyPr wrap="square">
            <a:spAutoFit/>
          </a:bodyPr>
          <a:lstStyle/>
          <a:p>
            <a:pPr marL="342900" indent="-342900">
              <a:buFont typeface="Wingdings" pitchFamily="2" charset="2"/>
              <a:buChar char="Ø"/>
            </a:pPr>
            <a:r>
              <a:rPr lang="en-US" sz="2200" b="1" dirty="0" smtClean="0">
                <a:solidFill>
                  <a:srgbClr val="FF0000"/>
                </a:solidFill>
                <a:latin typeface="Times New Roman" pitchFamily="18" charset="0"/>
                <a:cs typeface="Times New Roman" pitchFamily="18" charset="0"/>
              </a:rPr>
              <a:t>Key points of Data Lake</a:t>
            </a:r>
          </a:p>
          <a:p>
            <a:r>
              <a:rPr lang="en-US" sz="2200" b="1" dirty="0" smtClean="0">
                <a:latin typeface="Times New Roman" pitchFamily="18" charset="0"/>
                <a:cs typeface="Times New Roman" pitchFamily="18" charset="0"/>
              </a:rPr>
              <a:t>Data </a:t>
            </a:r>
            <a:r>
              <a:rPr lang="en-US" sz="2200" b="1" dirty="0">
                <a:latin typeface="Times New Roman" pitchFamily="18" charset="0"/>
                <a:cs typeface="Times New Roman" pitchFamily="18" charset="0"/>
              </a:rPr>
              <a:t>Ingestion</a:t>
            </a:r>
          </a:p>
          <a:p>
            <a:r>
              <a:rPr lang="en-US" sz="2200" dirty="0">
                <a:latin typeface="Times New Roman" pitchFamily="18" charset="0"/>
                <a:cs typeface="Times New Roman" pitchFamily="18" charset="0"/>
              </a:rPr>
              <a:t>Data Ingestion allows connectors to get data from a different data sources and load into the Data lake.</a:t>
            </a:r>
          </a:p>
          <a:p>
            <a:r>
              <a:rPr lang="en-US" sz="2200" dirty="0">
                <a:latin typeface="Times New Roman" pitchFamily="18" charset="0"/>
                <a:cs typeface="Times New Roman" pitchFamily="18" charset="0"/>
              </a:rPr>
              <a:t>Data Ingestion </a:t>
            </a:r>
            <a:r>
              <a:rPr lang="en-US" sz="2200" dirty="0" smtClean="0">
                <a:latin typeface="Times New Roman" pitchFamily="18" charset="0"/>
                <a:cs typeface="Times New Roman" pitchFamily="18" charset="0"/>
              </a:rPr>
              <a:t>supports: All </a:t>
            </a:r>
            <a:r>
              <a:rPr lang="en-US" sz="2200" dirty="0">
                <a:latin typeface="Times New Roman" pitchFamily="18" charset="0"/>
                <a:cs typeface="Times New Roman" pitchFamily="18" charset="0"/>
              </a:rPr>
              <a:t>types of Structured, Semi-Structured, and Unstructured data.</a:t>
            </a:r>
          </a:p>
          <a:p>
            <a:r>
              <a:rPr lang="en-US" sz="2200" dirty="0">
                <a:latin typeface="Times New Roman" pitchFamily="18" charset="0"/>
                <a:cs typeface="Times New Roman" pitchFamily="18" charset="0"/>
              </a:rPr>
              <a:t>Multiple ingestions like Batch, Real-Time, One-time load.</a:t>
            </a:r>
          </a:p>
          <a:p>
            <a:r>
              <a:rPr lang="en-US" sz="2200" dirty="0">
                <a:latin typeface="Times New Roman" pitchFamily="18" charset="0"/>
                <a:cs typeface="Times New Roman" pitchFamily="18" charset="0"/>
              </a:rPr>
              <a:t>Many types of data sources like Databases, Webservers, Emails, </a:t>
            </a:r>
            <a:r>
              <a:rPr lang="en-US" sz="2200" dirty="0" err="1" smtClean="0">
                <a:latin typeface="Times New Roman" pitchFamily="18" charset="0"/>
                <a:cs typeface="Times New Roman" pitchFamily="18" charset="0"/>
              </a:rPr>
              <a:t>IoT</a:t>
            </a:r>
            <a:r>
              <a:rPr lang="en-US" sz="2200" dirty="0" smtClean="0">
                <a:latin typeface="Times New Roman" pitchFamily="18" charset="0"/>
                <a:cs typeface="Times New Roman" pitchFamily="18" charset="0"/>
              </a:rPr>
              <a:t> etc.</a:t>
            </a:r>
            <a:endParaRPr lang="en-US" sz="2200" dirty="0">
              <a:latin typeface="Times New Roman" pitchFamily="18" charset="0"/>
              <a:cs typeface="Times New Roman" pitchFamily="18" charset="0"/>
            </a:endParaRPr>
          </a:p>
          <a:p>
            <a:r>
              <a:rPr lang="en-US" sz="2200" b="1" dirty="0">
                <a:latin typeface="Times New Roman" pitchFamily="18" charset="0"/>
                <a:cs typeface="Times New Roman" pitchFamily="18" charset="0"/>
              </a:rPr>
              <a:t>Data Storage</a:t>
            </a:r>
          </a:p>
          <a:p>
            <a:r>
              <a:rPr lang="en-US" sz="2200" dirty="0">
                <a:latin typeface="Times New Roman" pitchFamily="18" charset="0"/>
                <a:cs typeface="Times New Roman" pitchFamily="18" charset="0"/>
              </a:rPr>
              <a:t>Data storage should be scalable, offers cost-effective storage and allow fast access to data exploration. It should support various data formats.</a:t>
            </a:r>
          </a:p>
          <a:p>
            <a:r>
              <a:rPr lang="en-US" sz="2200" b="1" dirty="0">
                <a:latin typeface="Times New Roman" pitchFamily="18" charset="0"/>
                <a:cs typeface="Times New Roman" pitchFamily="18" charset="0"/>
              </a:rPr>
              <a:t>Data Governance</a:t>
            </a:r>
          </a:p>
          <a:p>
            <a:r>
              <a:rPr lang="en-US" sz="2200" dirty="0">
                <a:latin typeface="Times New Roman" pitchFamily="18" charset="0"/>
                <a:cs typeface="Times New Roman" pitchFamily="18" charset="0"/>
              </a:rPr>
              <a:t>Data governance is a process of managing availability, usability, security, and integrity of data used in an organization</a:t>
            </a:r>
            <a:r>
              <a:rPr lang="en-US" sz="2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986149120"/>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91</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242455" y="1019168"/>
            <a:ext cx="8553089" cy="5262979"/>
          </a:xfrm>
          <a:prstGeom prst="rect">
            <a:avLst/>
          </a:prstGeom>
        </p:spPr>
        <p:txBody>
          <a:bodyPr wrap="square">
            <a:spAutoFit/>
          </a:bodyPr>
          <a:lstStyle/>
          <a:p>
            <a:r>
              <a:rPr lang="en-US" sz="2100" b="1" dirty="0">
                <a:latin typeface="Times New Roman" pitchFamily="18" charset="0"/>
                <a:cs typeface="Times New Roman" pitchFamily="18" charset="0"/>
              </a:rPr>
              <a:t>Security</a:t>
            </a:r>
          </a:p>
          <a:p>
            <a:r>
              <a:rPr lang="en-US" sz="2100" dirty="0">
                <a:latin typeface="Times New Roman" pitchFamily="18" charset="0"/>
                <a:cs typeface="Times New Roman" pitchFamily="18" charset="0"/>
              </a:rPr>
              <a:t>Security needs to be implemented in every layer of the Data lake. It starts with Storage, </a:t>
            </a:r>
            <a:r>
              <a:rPr lang="en-US" sz="2100" dirty="0" smtClean="0">
                <a:latin typeface="Times New Roman" pitchFamily="18" charset="0"/>
                <a:cs typeface="Times New Roman" pitchFamily="18" charset="0"/>
              </a:rPr>
              <a:t>Detection, </a:t>
            </a:r>
            <a:r>
              <a:rPr lang="en-US" sz="2100" dirty="0">
                <a:latin typeface="Times New Roman" pitchFamily="18" charset="0"/>
                <a:cs typeface="Times New Roman" pitchFamily="18" charset="0"/>
              </a:rPr>
              <a:t>and Consumption. The basic need is to stop access for unauthorized users. It should support different tools to access data with easy to navigate GUI and Dashboards.</a:t>
            </a:r>
          </a:p>
          <a:p>
            <a:r>
              <a:rPr lang="en-US" sz="2100" dirty="0">
                <a:latin typeface="Times New Roman" pitchFamily="18" charset="0"/>
                <a:cs typeface="Times New Roman" pitchFamily="18" charset="0"/>
              </a:rPr>
              <a:t>Authentication, Accounting, Authorization and Data Protection are some important features of data lake security.</a:t>
            </a:r>
          </a:p>
          <a:p>
            <a:r>
              <a:rPr lang="en-US" sz="2100" b="1" dirty="0" smtClean="0">
                <a:latin typeface="Times New Roman" pitchFamily="18" charset="0"/>
                <a:cs typeface="Times New Roman" pitchFamily="18" charset="0"/>
              </a:rPr>
              <a:t>Data </a:t>
            </a:r>
            <a:r>
              <a:rPr lang="en-US" sz="2100" b="1" dirty="0">
                <a:latin typeface="Times New Roman" pitchFamily="18" charset="0"/>
                <a:cs typeface="Times New Roman" pitchFamily="18" charset="0"/>
              </a:rPr>
              <a:t>Quality:</a:t>
            </a:r>
          </a:p>
          <a:p>
            <a:r>
              <a:rPr lang="en-US" sz="2100" dirty="0">
                <a:latin typeface="Times New Roman" pitchFamily="18" charset="0"/>
                <a:cs typeface="Times New Roman" pitchFamily="18" charset="0"/>
              </a:rPr>
              <a:t>Data quality is an essential component of Data Lake architecture. Data is used to </a:t>
            </a:r>
            <a:r>
              <a:rPr lang="en-US" sz="2100" dirty="0" smtClean="0">
                <a:latin typeface="Times New Roman" pitchFamily="18" charset="0"/>
                <a:cs typeface="Times New Roman" pitchFamily="18" charset="0"/>
              </a:rPr>
              <a:t>extract </a:t>
            </a:r>
            <a:r>
              <a:rPr lang="en-US" sz="2100" dirty="0">
                <a:latin typeface="Times New Roman" pitchFamily="18" charset="0"/>
                <a:cs typeface="Times New Roman" pitchFamily="18" charset="0"/>
              </a:rPr>
              <a:t>business value. Extracting insights from poor quality data will lead to poor quality insights.</a:t>
            </a:r>
          </a:p>
          <a:p>
            <a:r>
              <a:rPr lang="en-US" sz="2100" b="1" dirty="0">
                <a:latin typeface="Times New Roman" pitchFamily="18" charset="0"/>
                <a:cs typeface="Times New Roman" pitchFamily="18" charset="0"/>
              </a:rPr>
              <a:t>Data Discovery</a:t>
            </a:r>
          </a:p>
          <a:p>
            <a:r>
              <a:rPr lang="en-US" sz="2100" dirty="0">
                <a:latin typeface="Times New Roman" pitchFamily="18" charset="0"/>
                <a:cs typeface="Times New Roman" pitchFamily="18" charset="0"/>
              </a:rPr>
              <a:t>Data Discovery is another important stage before you can begin preparing data or analysis. In this stage, tagging technique is used to express the data understanding, by organizing and interpreting the data ingested in the Data lake</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160945494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92</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419040" y="1219320"/>
            <a:ext cx="8267760" cy="4616648"/>
          </a:xfrm>
          <a:prstGeom prst="rect">
            <a:avLst/>
          </a:prstGeom>
        </p:spPr>
        <p:txBody>
          <a:bodyPr wrap="square">
            <a:spAutoFit/>
          </a:bodyPr>
          <a:lstStyle/>
          <a:p>
            <a:r>
              <a:rPr lang="en-US" sz="2100" b="1" dirty="0" smtClean="0">
                <a:latin typeface="Times New Roman" pitchFamily="18" charset="0"/>
                <a:cs typeface="Times New Roman" pitchFamily="18" charset="0"/>
              </a:rPr>
              <a:t>Data </a:t>
            </a:r>
            <a:r>
              <a:rPr lang="en-US" sz="2100" b="1" dirty="0">
                <a:latin typeface="Times New Roman" pitchFamily="18" charset="0"/>
                <a:cs typeface="Times New Roman" pitchFamily="18" charset="0"/>
              </a:rPr>
              <a:t>Auditing</a:t>
            </a:r>
          </a:p>
          <a:p>
            <a:r>
              <a:rPr lang="en-US" sz="2100" dirty="0">
                <a:latin typeface="Times New Roman" pitchFamily="18" charset="0"/>
                <a:cs typeface="Times New Roman" pitchFamily="18" charset="0"/>
              </a:rPr>
              <a:t>Two major Data auditing tasks are tracking changes to the key dataset.</a:t>
            </a:r>
          </a:p>
          <a:p>
            <a:r>
              <a:rPr lang="en-US" sz="2100" dirty="0">
                <a:latin typeface="Times New Roman" pitchFamily="18" charset="0"/>
                <a:cs typeface="Times New Roman" pitchFamily="18" charset="0"/>
              </a:rPr>
              <a:t>Tracking changes to important dataset elements</a:t>
            </a:r>
          </a:p>
          <a:p>
            <a:r>
              <a:rPr lang="en-US" sz="2100" dirty="0">
                <a:latin typeface="Times New Roman" pitchFamily="18" charset="0"/>
                <a:cs typeface="Times New Roman" pitchFamily="18" charset="0"/>
              </a:rPr>
              <a:t>Captures how/ when/ and who changes to these elements.</a:t>
            </a:r>
          </a:p>
          <a:p>
            <a:r>
              <a:rPr lang="en-US" sz="2100" dirty="0">
                <a:latin typeface="Times New Roman" pitchFamily="18" charset="0"/>
                <a:cs typeface="Times New Roman" pitchFamily="18" charset="0"/>
              </a:rPr>
              <a:t>Data auditing helps to evaluate risk and compliance.</a:t>
            </a:r>
          </a:p>
          <a:p>
            <a:r>
              <a:rPr lang="en-US" sz="2100" b="1" dirty="0">
                <a:latin typeface="Times New Roman" pitchFamily="18" charset="0"/>
                <a:cs typeface="Times New Roman" pitchFamily="18" charset="0"/>
              </a:rPr>
              <a:t>Data Lineage</a:t>
            </a:r>
          </a:p>
          <a:p>
            <a:r>
              <a:rPr lang="en-US" sz="2100" dirty="0">
                <a:latin typeface="Times New Roman" pitchFamily="18" charset="0"/>
                <a:cs typeface="Times New Roman" pitchFamily="18" charset="0"/>
              </a:rPr>
              <a:t>This component deals with data's origins. It mainly deals with where it movers over time and what happens to it. It eases errors corrections in a data analytics process from origin to destination.</a:t>
            </a:r>
          </a:p>
          <a:p>
            <a:r>
              <a:rPr lang="en-US" sz="2100" b="1" dirty="0">
                <a:latin typeface="Times New Roman" pitchFamily="18" charset="0"/>
                <a:cs typeface="Times New Roman" pitchFamily="18" charset="0"/>
              </a:rPr>
              <a:t>Data Exploration</a:t>
            </a:r>
          </a:p>
          <a:p>
            <a:r>
              <a:rPr lang="en-US" sz="2100" dirty="0">
                <a:latin typeface="Times New Roman" pitchFamily="18" charset="0"/>
                <a:cs typeface="Times New Roman" pitchFamily="18" charset="0"/>
              </a:rPr>
              <a:t>It is the beginning stage of data analysis. It helps to identify right dataset is vital before starting Data Exploration.</a:t>
            </a:r>
          </a:p>
          <a:p>
            <a:r>
              <a:rPr lang="en-US" sz="2100" dirty="0">
                <a:latin typeface="Times New Roman" pitchFamily="18" charset="0"/>
                <a:cs typeface="Times New Roman" pitchFamily="18" charset="0"/>
              </a:rPr>
              <a:t>All given components need to work together to play an important part in Data lake building easily evolve and explore the environment.</a:t>
            </a:r>
          </a:p>
        </p:txBody>
      </p:sp>
    </p:spTree>
    <p:extLst>
      <p:ext uri="{BB962C8B-B14F-4D97-AF65-F5344CB8AC3E}">
        <p14:creationId xmlns:p14="http://schemas.microsoft.com/office/powerpoint/2010/main" val="265188153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93</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362311" y="1305342"/>
            <a:ext cx="8400449" cy="2800767"/>
          </a:xfrm>
          <a:prstGeom prst="rect">
            <a:avLst/>
          </a:prstGeom>
        </p:spPr>
        <p:txBody>
          <a:bodyPr wrap="square">
            <a:spAutoFit/>
          </a:bodyPr>
          <a:lstStyle/>
          <a:p>
            <a:pPr marL="285750" indent="-285750">
              <a:buFont typeface="Wingdings" pitchFamily="2" charset="2"/>
              <a:buChar char="Ø"/>
            </a:pPr>
            <a:r>
              <a:rPr lang="en-US" sz="2200" b="1" dirty="0">
                <a:latin typeface="Times New Roman" pitchFamily="18" charset="0"/>
                <a:cs typeface="Times New Roman" pitchFamily="18" charset="0"/>
              </a:rPr>
              <a:t>Reasons for using Data Lake are:</a:t>
            </a:r>
          </a:p>
          <a:p>
            <a:endParaRPr lang="en-US" sz="2200" dirty="0">
              <a:latin typeface="Times New Roman" pitchFamily="18" charset="0"/>
              <a:cs typeface="Times New Roman" pitchFamily="18" charset="0"/>
            </a:endParaRPr>
          </a:p>
          <a:p>
            <a:pPr marL="342900" indent="-342900">
              <a:buFont typeface="Arial" pitchFamily="34" charset="0"/>
              <a:buChar char="•"/>
            </a:pPr>
            <a:r>
              <a:rPr lang="en-US" sz="2200" dirty="0">
                <a:latin typeface="Times New Roman" pitchFamily="18" charset="0"/>
                <a:cs typeface="Times New Roman" pitchFamily="18" charset="0"/>
              </a:rPr>
              <a:t>With the increase in data volume, data quality, and metadata, the quality of analyses also increases.</a:t>
            </a:r>
          </a:p>
          <a:p>
            <a:pPr marL="342900" indent="-342900">
              <a:buFont typeface="Arial" pitchFamily="34" charset="0"/>
              <a:buChar char="•"/>
            </a:pPr>
            <a:r>
              <a:rPr lang="en-US" sz="2200" dirty="0">
                <a:latin typeface="Times New Roman" pitchFamily="18" charset="0"/>
                <a:cs typeface="Times New Roman" pitchFamily="18" charset="0"/>
              </a:rPr>
              <a:t>Data Lake offers business Agility</a:t>
            </a:r>
          </a:p>
          <a:p>
            <a:pPr marL="342900" indent="-342900">
              <a:buFont typeface="Arial" pitchFamily="34" charset="0"/>
              <a:buChar char="•"/>
            </a:pPr>
            <a:r>
              <a:rPr lang="en-US" sz="2200" dirty="0">
                <a:latin typeface="Times New Roman" pitchFamily="18" charset="0"/>
                <a:cs typeface="Times New Roman" pitchFamily="18" charset="0"/>
              </a:rPr>
              <a:t>Machine Learning and Artificial Intelligence can be used to make profitable predictions.</a:t>
            </a:r>
          </a:p>
          <a:p>
            <a:pPr marL="342900" indent="-342900">
              <a:buFont typeface="Arial" pitchFamily="34" charset="0"/>
              <a:buChar char="•"/>
            </a:pPr>
            <a:r>
              <a:rPr lang="en-US" sz="2200" dirty="0">
                <a:latin typeface="Times New Roman" pitchFamily="18" charset="0"/>
                <a:cs typeface="Times New Roman" pitchFamily="18" charset="0"/>
              </a:rPr>
              <a:t>It offers a competitive advantage to the implementing organization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98614912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94</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7254496"/>
              </p:ext>
            </p:extLst>
          </p:nvPr>
        </p:nvGraphicFramePr>
        <p:xfrm>
          <a:off x="228600" y="1397000"/>
          <a:ext cx="8686800" cy="3665220"/>
        </p:xfrm>
        <a:graphic>
          <a:graphicData uri="http://schemas.openxmlformats.org/drawingml/2006/table">
            <a:tbl>
              <a:tblPr firstRow="1" bandRow="1">
                <a:tableStyleId>{5C22544A-7EE6-4342-B048-85BDC9FD1C3A}</a:tableStyleId>
              </a:tblPr>
              <a:tblGrid>
                <a:gridCol w="2286000"/>
                <a:gridCol w="2895600"/>
                <a:gridCol w="3505200"/>
              </a:tblGrid>
              <a:tr h="370840">
                <a:tc>
                  <a:txBody>
                    <a:bodyPr/>
                    <a:lstStyle/>
                    <a:p>
                      <a:pPr algn="ctr"/>
                      <a:r>
                        <a:rPr lang="en-US" dirty="0">
                          <a:effectLst/>
                        </a:rPr>
                        <a:t>Characteristics</a:t>
                      </a:r>
                    </a:p>
                  </a:txBody>
                  <a:tcPr marL="76200" marR="76200" marT="95250" marB="95250" anchor="ctr"/>
                </a:tc>
                <a:tc>
                  <a:txBody>
                    <a:bodyPr/>
                    <a:lstStyle/>
                    <a:p>
                      <a:pPr algn="ctr"/>
                      <a:r>
                        <a:rPr lang="en-US" dirty="0">
                          <a:effectLst/>
                        </a:rPr>
                        <a:t>Data Warehouse</a:t>
                      </a:r>
                    </a:p>
                  </a:txBody>
                  <a:tcPr marL="76200" marR="76200" marT="95250" marB="95250" anchor="ctr"/>
                </a:tc>
                <a:tc>
                  <a:txBody>
                    <a:bodyPr/>
                    <a:lstStyle/>
                    <a:p>
                      <a:pPr algn="ctr"/>
                      <a:r>
                        <a:rPr lang="en-US" dirty="0">
                          <a:effectLst/>
                        </a:rPr>
                        <a:t>Data Lake</a:t>
                      </a:r>
                    </a:p>
                  </a:txBody>
                  <a:tcPr marL="76200" marR="76200" marT="95250" marB="95250" anchor="ctr"/>
                </a:tc>
              </a:tr>
              <a:tr h="370840">
                <a:tc>
                  <a:txBody>
                    <a:bodyPr/>
                    <a:lstStyle/>
                    <a:p>
                      <a:r>
                        <a:rPr lang="en-US" b="0">
                          <a:effectLst/>
                          <a:latin typeface="AmazonEmberBold"/>
                        </a:rPr>
                        <a:t>Data</a:t>
                      </a:r>
                      <a:endParaRPr lang="en-US">
                        <a:effectLst/>
                      </a:endParaRPr>
                    </a:p>
                  </a:txBody>
                  <a:tcPr marL="76200" marR="76200" marT="76200" marB="76200" anchor="ctr"/>
                </a:tc>
                <a:tc>
                  <a:txBody>
                    <a:bodyPr/>
                    <a:lstStyle/>
                    <a:p>
                      <a:r>
                        <a:rPr lang="en-US" dirty="0">
                          <a:effectLst/>
                        </a:rPr>
                        <a:t>Relational from transactional systems, operational databases, and line of business applications</a:t>
                      </a:r>
                    </a:p>
                  </a:txBody>
                  <a:tcPr marL="76200" marR="76200" marT="76200" marB="76200" anchor="ctr"/>
                </a:tc>
                <a:tc>
                  <a:txBody>
                    <a:bodyPr/>
                    <a:lstStyle/>
                    <a:p>
                      <a:r>
                        <a:rPr lang="en-US">
                          <a:effectLst/>
                        </a:rPr>
                        <a:t>Non-relational and relational from IoT devices, web sites, mobile apps, social media, and corporate applications</a:t>
                      </a:r>
                    </a:p>
                  </a:txBody>
                  <a:tcPr marL="76200" marR="76200" marT="76200" marB="76200" anchor="ctr"/>
                </a:tc>
              </a:tr>
              <a:tr h="370840">
                <a:tc>
                  <a:txBody>
                    <a:bodyPr/>
                    <a:lstStyle/>
                    <a:p>
                      <a:r>
                        <a:rPr lang="en-US" b="0">
                          <a:effectLst/>
                          <a:latin typeface="AmazonEmberBold"/>
                        </a:rPr>
                        <a:t>Schema</a:t>
                      </a:r>
                      <a:endParaRPr lang="en-US">
                        <a:effectLst/>
                      </a:endParaRPr>
                    </a:p>
                  </a:txBody>
                  <a:tcPr marL="76200" marR="76200" marT="76200" marB="76200" anchor="ctr"/>
                </a:tc>
                <a:tc>
                  <a:txBody>
                    <a:bodyPr/>
                    <a:lstStyle/>
                    <a:p>
                      <a:r>
                        <a:rPr lang="en-US">
                          <a:effectLst/>
                        </a:rPr>
                        <a:t>Designed prior to the DW implementation (schema-on-write)</a:t>
                      </a:r>
                    </a:p>
                  </a:txBody>
                  <a:tcPr marL="76200" marR="76200" marT="76200" marB="76200" anchor="ctr"/>
                </a:tc>
                <a:tc>
                  <a:txBody>
                    <a:bodyPr/>
                    <a:lstStyle/>
                    <a:p>
                      <a:r>
                        <a:rPr lang="en-US">
                          <a:effectLst/>
                        </a:rPr>
                        <a:t>Written at the time of analysis (schema-on-read)</a:t>
                      </a:r>
                    </a:p>
                  </a:txBody>
                  <a:tcPr marL="76200" marR="76200" marT="76200" marB="76200" anchor="ctr"/>
                </a:tc>
              </a:tr>
              <a:tr h="370840">
                <a:tc>
                  <a:txBody>
                    <a:bodyPr/>
                    <a:lstStyle/>
                    <a:p>
                      <a:r>
                        <a:rPr lang="en-US" b="0">
                          <a:effectLst/>
                          <a:latin typeface="AmazonEmberBold"/>
                        </a:rPr>
                        <a:t>Price/Performance</a:t>
                      </a:r>
                      <a:endParaRPr lang="en-US">
                        <a:effectLst/>
                      </a:endParaRPr>
                    </a:p>
                  </a:txBody>
                  <a:tcPr marL="76200" marR="76200" marT="76200" marB="76200" anchor="ctr"/>
                </a:tc>
                <a:tc>
                  <a:txBody>
                    <a:bodyPr/>
                    <a:lstStyle/>
                    <a:p>
                      <a:r>
                        <a:rPr lang="en-US">
                          <a:effectLst/>
                        </a:rPr>
                        <a:t>Fastest query results using higher cost storage</a:t>
                      </a:r>
                    </a:p>
                  </a:txBody>
                  <a:tcPr marL="76200" marR="76200" marT="76200" marB="76200" anchor="ctr"/>
                </a:tc>
                <a:tc>
                  <a:txBody>
                    <a:bodyPr/>
                    <a:lstStyle/>
                    <a:p>
                      <a:r>
                        <a:rPr lang="en-US" dirty="0">
                          <a:effectLst/>
                        </a:rPr>
                        <a:t>Query results getting faster using low-cost storage</a:t>
                      </a:r>
                    </a:p>
                  </a:txBody>
                  <a:tcPr marL="76200" marR="76200" marT="76200" marB="76200" anchor="ctr"/>
                </a:tc>
              </a:tr>
            </a:tbl>
          </a:graphicData>
        </a:graphic>
      </p:graphicFrame>
    </p:spTree>
    <p:extLst>
      <p:ext uri="{BB962C8B-B14F-4D97-AF65-F5344CB8AC3E}">
        <p14:creationId xmlns:p14="http://schemas.microsoft.com/office/powerpoint/2010/main" val="929449593"/>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95</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15344235"/>
              </p:ext>
            </p:extLst>
          </p:nvPr>
        </p:nvGraphicFramePr>
        <p:xfrm>
          <a:off x="609600" y="1397000"/>
          <a:ext cx="8153160" cy="3665220"/>
        </p:xfrm>
        <a:graphic>
          <a:graphicData uri="http://schemas.openxmlformats.org/drawingml/2006/table">
            <a:tbl>
              <a:tblPr firstRow="1" bandRow="1">
                <a:tableStyleId>{5C22544A-7EE6-4342-B048-85BDC9FD1C3A}</a:tableStyleId>
              </a:tblPr>
              <a:tblGrid>
                <a:gridCol w="2209800"/>
                <a:gridCol w="2514600"/>
                <a:gridCol w="3428760"/>
              </a:tblGrid>
              <a:tr h="370840">
                <a:tc>
                  <a:txBody>
                    <a:bodyPr/>
                    <a:lstStyle/>
                    <a:p>
                      <a:pPr algn="ctr"/>
                      <a:r>
                        <a:rPr lang="en-US" dirty="0">
                          <a:effectLst/>
                        </a:rPr>
                        <a:t>Characteristics</a:t>
                      </a:r>
                    </a:p>
                  </a:txBody>
                  <a:tcPr marL="76200" marR="76200" marT="95250" marB="95250" anchor="ctr"/>
                </a:tc>
                <a:tc>
                  <a:txBody>
                    <a:bodyPr/>
                    <a:lstStyle/>
                    <a:p>
                      <a:pPr algn="ctr"/>
                      <a:r>
                        <a:rPr lang="en-US" dirty="0">
                          <a:effectLst/>
                        </a:rPr>
                        <a:t>Data Warehouse</a:t>
                      </a:r>
                    </a:p>
                  </a:txBody>
                  <a:tcPr marL="76200" marR="76200" marT="95250" marB="95250" anchor="ctr"/>
                </a:tc>
                <a:tc>
                  <a:txBody>
                    <a:bodyPr/>
                    <a:lstStyle/>
                    <a:p>
                      <a:pPr algn="ctr"/>
                      <a:r>
                        <a:rPr lang="en-US" dirty="0">
                          <a:effectLst/>
                        </a:rPr>
                        <a:t>Data Lake</a:t>
                      </a:r>
                    </a:p>
                  </a:txBody>
                  <a:tcPr marL="76200" marR="76200" marT="95250" marB="95250" anchor="ctr"/>
                </a:tc>
              </a:tr>
              <a:tr h="370840">
                <a:tc>
                  <a:txBody>
                    <a:bodyPr/>
                    <a:lstStyle/>
                    <a:p>
                      <a:r>
                        <a:rPr lang="en-US" b="0" dirty="0">
                          <a:effectLst/>
                          <a:latin typeface="AmazonEmberBold"/>
                        </a:rPr>
                        <a:t>Data Quality</a:t>
                      </a:r>
                      <a:br>
                        <a:rPr lang="en-US" b="0" dirty="0">
                          <a:effectLst/>
                          <a:latin typeface="AmazonEmberBold"/>
                        </a:rPr>
                      </a:br>
                      <a:endParaRPr lang="en-US" dirty="0">
                        <a:effectLst/>
                      </a:endParaRPr>
                    </a:p>
                  </a:txBody>
                  <a:tcPr marL="76200" marR="76200" marT="76200" marB="76200" anchor="ctr"/>
                </a:tc>
                <a:tc>
                  <a:txBody>
                    <a:bodyPr/>
                    <a:lstStyle/>
                    <a:p>
                      <a:r>
                        <a:rPr lang="en-US">
                          <a:effectLst/>
                        </a:rPr>
                        <a:t>Highly curated data that serves as the central version of the truth</a:t>
                      </a:r>
                    </a:p>
                  </a:txBody>
                  <a:tcPr marL="76200" marR="76200" marT="76200" marB="76200" anchor="ctr"/>
                </a:tc>
                <a:tc>
                  <a:txBody>
                    <a:bodyPr/>
                    <a:lstStyle/>
                    <a:p>
                      <a:r>
                        <a:rPr lang="en-US">
                          <a:effectLst/>
                        </a:rPr>
                        <a:t>Any data that may or may not be curated (ie. raw data)</a:t>
                      </a:r>
                      <a:br>
                        <a:rPr lang="en-US">
                          <a:effectLst/>
                        </a:rPr>
                      </a:br>
                      <a:endParaRPr lang="en-US">
                        <a:effectLst/>
                      </a:endParaRPr>
                    </a:p>
                  </a:txBody>
                  <a:tcPr marL="76200" marR="76200" marT="76200" marB="76200" anchor="ctr"/>
                </a:tc>
              </a:tr>
              <a:tr h="370840">
                <a:tc>
                  <a:txBody>
                    <a:bodyPr/>
                    <a:lstStyle/>
                    <a:p>
                      <a:r>
                        <a:rPr lang="en-US" b="0" dirty="0">
                          <a:effectLst/>
                          <a:latin typeface="AmazonEmberBold"/>
                        </a:rPr>
                        <a:t>Users</a:t>
                      </a:r>
                      <a:endParaRPr lang="en-US" dirty="0">
                        <a:effectLst/>
                      </a:endParaRPr>
                    </a:p>
                  </a:txBody>
                  <a:tcPr marL="76200" marR="76200" marT="76200" marB="76200" anchor="ctr"/>
                </a:tc>
                <a:tc>
                  <a:txBody>
                    <a:bodyPr/>
                    <a:lstStyle/>
                    <a:p>
                      <a:r>
                        <a:rPr lang="en-US" dirty="0">
                          <a:effectLst/>
                        </a:rPr>
                        <a:t>Business analysts</a:t>
                      </a:r>
                    </a:p>
                  </a:txBody>
                  <a:tcPr marL="76200" marR="76200" marT="76200" marB="76200" anchor="ctr"/>
                </a:tc>
                <a:tc>
                  <a:txBody>
                    <a:bodyPr/>
                    <a:lstStyle/>
                    <a:p>
                      <a:r>
                        <a:rPr lang="en-US">
                          <a:effectLst/>
                        </a:rPr>
                        <a:t>Data scientists, Data developers, and Business analysts (using curated data)</a:t>
                      </a:r>
                    </a:p>
                  </a:txBody>
                  <a:tcPr marL="76200" marR="76200" marT="76200" marB="76200" anchor="ctr"/>
                </a:tc>
              </a:tr>
              <a:tr h="370840">
                <a:tc>
                  <a:txBody>
                    <a:bodyPr/>
                    <a:lstStyle/>
                    <a:p>
                      <a:r>
                        <a:rPr lang="en-US" b="0" dirty="0">
                          <a:effectLst/>
                          <a:latin typeface="AmazonEmberBold"/>
                        </a:rPr>
                        <a:t>Analytics</a:t>
                      </a:r>
                      <a:endParaRPr lang="en-US" dirty="0">
                        <a:effectLst/>
                      </a:endParaRPr>
                    </a:p>
                  </a:txBody>
                  <a:tcPr marL="76200" marR="76200" marT="76200" marB="76200" anchor="ctr"/>
                </a:tc>
                <a:tc>
                  <a:txBody>
                    <a:bodyPr/>
                    <a:lstStyle/>
                    <a:p>
                      <a:r>
                        <a:rPr lang="en-US" dirty="0">
                          <a:effectLst/>
                        </a:rPr>
                        <a:t>Batch reporting, BI and visualizations</a:t>
                      </a:r>
                    </a:p>
                  </a:txBody>
                  <a:tcPr marL="76200" marR="76200" marT="76200" marB="76200" anchor="ctr"/>
                </a:tc>
                <a:tc>
                  <a:txBody>
                    <a:bodyPr/>
                    <a:lstStyle/>
                    <a:p>
                      <a:r>
                        <a:rPr lang="en-US" dirty="0">
                          <a:effectLst/>
                        </a:rPr>
                        <a:t>Machine Learning, Predictive analytics, data discovery and profiling</a:t>
                      </a:r>
                    </a:p>
                  </a:txBody>
                  <a:tcPr marL="76200" marR="76200" marT="76200" marB="76200" anchor="ctr"/>
                </a:tc>
              </a:tr>
            </a:tbl>
          </a:graphicData>
        </a:graphic>
      </p:graphicFrame>
    </p:spTree>
    <p:extLst>
      <p:ext uri="{BB962C8B-B14F-4D97-AF65-F5344CB8AC3E}">
        <p14:creationId xmlns:p14="http://schemas.microsoft.com/office/powerpoint/2010/main" val="929449593"/>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96</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48456184"/>
              </p:ext>
            </p:extLst>
          </p:nvPr>
        </p:nvGraphicFramePr>
        <p:xfrm>
          <a:off x="724623" y="1397000"/>
          <a:ext cx="8190777" cy="4587240"/>
        </p:xfrm>
        <a:graphic>
          <a:graphicData uri="http://schemas.openxmlformats.org/drawingml/2006/table">
            <a:tbl>
              <a:tblPr firstRow="1" bandRow="1">
                <a:tableStyleId>{5C22544A-7EE6-4342-B048-85BDC9FD1C3A}</a:tableStyleId>
              </a:tblPr>
              <a:tblGrid>
                <a:gridCol w="1485177"/>
                <a:gridCol w="3352800"/>
                <a:gridCol w="3352800"/>
              </a:tblGrid>
              <a:tr h="370840">
                <a:tc>
                  <a:txBody>
                    <a:bodyPr/>
                    <a:lstStyle/>
                    <a:p>
                      <a:pPr algn="l" fontAlgn="ctr"/>
                      <a:r>
                        <a:rPr lang="en-US" b="1" dirty="0">
                          <a:effectLst/>
                        </a:rPr>
                        <a:t>Parameters</a:t>
                      </a:r>
                      <a:endParaRPr lang="en-US" dirty="0">
                        <a:effectLst/>
                      </a:endParaRPr>
                    </a:p>
                  </a:txBody>
                  <a:tcPr anchor="ctr"/>
                </a:tc>
                <a:tc>
                  <a:txBody>
                    <a:bodyPr/>
                    <a:lstStyle/>
                    <a:p>
                      <a:pPr algn="l" fontAlgn="ctr"/>
                      <a:r>
                        <a:rPr lang="en-US" b="1" dirty="0">
                          <a:effectLst/>
                        </a:rPr>
                        <a:t>Data Lakes</a:t>
                      </a:r>
                      <a:endParaRPr lang="en-US" dirty="0">
                        <a:effectLst/>
                      </a:endParaRPr>
                    </a:p>
                  </a:txBody>
                  <a:tcPr anchor="ctr"/>
                </a:tc>
                <a:tc>
                  <a:txBody>
                    <a:bodyPr/>
                    <a:lstStyle/>
                    <a:p>
                      <a:pPr algn="l" fontAlgn="ctr"/>
                      <a:r>
                        <a:rPr lang="en-US" b="1" dirty="0">
                          <a:effectLst/>
                        </a:rPr>
                        <a:t>Data Warehouse</a:t>
                      </a:r>
                      <a:endParaRPr lang="en-US" dirty="0">
                        <a:effectLst/>
                      </a:endParaRPr>
                    </a:p>
                  </a:txBody>
                  <a:tcPr anchor="ctr"/>
                </a:tc>
              </a:tr>
              <a:tr h="370840">
                <a:tc>
                  <a:txBody>
                    <a:bodyPr/>
                    <a:lstStyle/>
                    <a:p>
                      <a:pPr fontAlgn="ctr"/>
                      <a:r>
                        <a:rPr lang="en-US" b="1">
                          <a:effectLst/>
                        </a:rPr>
                        <a:t>Data</a:t>
                      </a:r>
                      <a:endParaRPr lang="en-US">
                        <a:effectLst/>
                      </a:endParaRPr>
                    </a:p>
                  </a:txBody>
                  <a:tcPr anchor="ctr"/>
                </a:tc>
                <a:tc>
                  <a:txBody>
                    <a:bodyPr/>
                    <a:lstStyle/>
                    <a:p>
                      <a:pPr fontAlgn="ctr"/>
                      <a:r>
                        <a:rPr lang="en-US" dirty="0">
                          <a:effectLst/>
                        </a:rPr>
                        <a:t>Data lakes store everything.</a:t>
                      </a:r>
                    </a:p>
                  </a:txBody>
                  <a:tcPr anchor="ctr"/>
                </a:tc>
                <a:tc>
                  <a:txBody>
                    <a:bodyPr/>
                    <a:lstStyle/>
                    <a:p>
                      <a:pPr fontAlgn="ctr"/>
                      <a:r>
                        <a:rPr lang="en-US">
                          <a:effectLst/>
                        </a:rPr>
                        <a:t>Data Warehouse focuses only on Business Processes.</a:t>
                      </a:r>
                    </a:p>
                  </a:txBody>
                  <a:tcPr anchor="ctr"/>
                </a:tc>
              </a:tr>
              <a:tr h="370840">
                <a:tc>
                  <a:txBody>
                    <a:bodyPr/>
                    <a:lstStyle/>
                    <a:p>
                      <a:pPr fontAlgn="ctr"/>
                      <a:r>
                        <a:rPr lang="en-US" b="1">
                          <a:effectLst/>
                        </a:rPr>
                        <a:t>Processing</a:t>
                      </a:r>
                      <a:endParaRPr lang="en-US">
                        <a:effectLst/>
                      </a:endParaRPr>
                    </a:p>
                  </a:txBody>
                  <a:tcPr anchor="ctr"/>
                </a:tc>
                <a:tc>
                  <a:txBody>
                    <a:bodyPr/>
                    <a:lstStyle/>
                    <a:p>
                      <a:pPr fontAlgn="ctr"/>
                      <a:r>
                        <a:rPr lang="en-US">
                          <a:effectLst/>
                        </a:rPr>
                        <a:t>Data are mainly unprocessed</a:t>
                      </a:r>
                    </a:p>
                  </a:txBody>
                  <a:tcPr anchor="ctr"/>
                </a:tc>
                <a:tc>
                  <a:txBody>
                    <a:bodyPr/>
                    <a:lstStyle/>
                    <a:p>
                      <a:pPr fontAlgn="ctr"/>
                      <a:r>
                        <a:rPr lang="en-US">
                          <a:effectLst/>
                        </a:rPr>
                        <a:t>Highly processed data.</a:t>
                      </a:r>
                    </a:p>
                  </a:txBody>
                  <a:tcPr anchor="ctr"/>
                </a:tc>
              </a:tr>
              <a:tr h="370840">
                <a:tc>
                  <a:txBody>
                    <a:bodyPr/>
                    <a:lstStyle/>
                    <a:p>
                      <a:pPr fontAlgn="ctr"/>
                      <a:r>
                        <a:rPr lang="en-US" b="1">
                          <a:effectLst/>
                        </a:rPr>
                        <a:t>Type of Data</a:t>
                      </a:r>
                      <a:endParaRPr lang="en-US">
                        <a:effectLst/>
                      </a:endParaRPr>
                    </a:p>
                  </a:txBody>
                  <a:tcPr anchor="ctr"/>
                </a:tc>
                <a:tc>
                  <a:txBody>
                    <a:bodyPr/>
                    <a:lstStyle/>
                    <a:p>
                      <a:pPr fontAlgn="ctr"/>
                      <a:r>
                        <a:rPr lang="en-US">
                          <a:effectLst/>
                        </a:rPr>
                        <a:t>It can be Unstructured, semi-structured and structured.</a:t>
                      </a:r>
                    </a:p>
                  </a:txBody>
                  <a:tcPr anchor="ctr"/>
                </a:tc>
                <a:tc>
                  <a:txBody>
                    <a:bodyPr/>
                    <a:lstStyle/>
                    <a:p>
                      <a:pPr fontAlgn="ctr"/>
                      <a:r>
                        <a:rPr lang="en-US">
                          <a:effectLst/>
                        </a:rPr>
                        <a:t>It is mostly in tabular form &amp; structure.</a:t>
                      </a:r>
                    </a:p>
                  </a:txBody>
                  <a:tcPr anchor="ctr"/>
                </a:tc>
              </a:tr>
              <a:tr h="370840">
                <a:tc>
                  <a:txBody>
                    <a:bodyPr/>
                    <a:lstStyle/>
                    <a:p>
                      <a:pPr fontAlgn="ctr"/>
                      <a:r>
                        <a:rPr lang="en-US" b="1">
                          <a:effectLst/>
                        </a:rPr>
                        <a:t>Task</a:t>
                      </a:r>
                      <a:endParaRPr lang="en-US">
                        <a:effectLst/>
                      </a:endParaRPr>
                    </a:p>
                  </a:txBody>
                  <a:tcPr anchor="ctr"/>
                </a:tc>
                <a:tc>
                  <a:txBody>
                    <a:bodyPr/>
                    <a:lstStyle/>
                    <a:p>
                      <a:pPr fontAlgn="ctr"/>
                      <a:r>
                        <a:rPr lang="en-US">
                          <a:effectLst/>
                        </a:rPr>
                        <a:t>Share data stewardship</a:t>
                      </a:r>
                    </a:p>
                  </a:txBody>
                  <a:tcPr anchor="ctr"/>
                </a:tc>
                <a:tc>
                  <a:txBody>
                    <a:bodyPr/>
                    <a:lstStyle/>
                    <a:p>
                      <a:pPr fontAlgn="ctr"/>
                      <a:r>
                        <a:rPr lang="en-US">
                          <a:effectLst/>
                        </a:rPr>
                        <a:t>Optimized for data retrieval</a:t>
                      </a:r>
                    </a:p>
                  </a:txBody>
                  <a:tcPr anchor="ctr"/>
                </a:tc>
              </a:tr>
              <a:tr h="370840">
                <a:tc>
                  <a:txBody>
                    <a:bodyPr/>
                    <a:lstStyle/>
                    <a:p>
                      <a:pPr fontAlgn="ctr"/>
                      <a:r>
                        <a:rPr lang="en-US" b="1">
                          <a:effectLst/>
                        </a:rPr>
                        <a:t>Agility</a:t>
                      </a:r>
                      <a:endParaRPr lang="en-US">
                        <a:effectLst/>
                      </a:endParaRPr>
                    </a:p>
                  </a:txBody>
                  <a:tcPr anchor="ctr"/>
                </a:tc>
                <a:tc>
                  <a:txBody>
                    <a:bodyPr/>
                    <a:lstStyle/>
                    <a:p>
                      <a:pPr fontAlgn="ctr"/>
                      <a:r>
                        <a:rPr lang="en-US">
                          <a:effectLst/>
                        </a:rPr>
                        <a:t>Highly agile, configure and reconfigure as needed.</a:t>
                      </a:r>
                    </a:p>
                  </a:txBody>
                  <a:tcPr anchor="ctr"/>
                </a:tc>
                <a:tc>
                  <a:txBody>
                    <a:bodyPr/>
                    <a:lstStyle/>
                    <a:p>
                      <a:pPr fontAlgn="ctr"/>
                      <a:r>
                        <a:rPr lang="en-US" dirty="0">
                          <a:effectLst/>
                        </a:rPr>
                        <a:t>Compare to Data lake it is less agile and has fixed configuration.</a:t>
                      </a:r>
                    </a:p>
                  </a:txBody>
                  <a:tcPr anchor="ctr"/>
                </a:tc>
              </a:tr>
              <a:tr h="370840">
                <a:tc>
                  <a:txBody>
                    <a:bodyPr/>
                    <a:lstStyle/>
                    <a:p>
                      <a:pPr fontAlgn="ctr"/>
                      <a:r>
                        <a:rPr lang="en-US" b="1" dirty="0">
                          <a:effectLst/>
                        </a:rPr>
                        <a:t>Users</a:t>
                      </a:r>
                      <a:endParaRPr lang="en-US" dirty="0">
                        <a:effectLst/>
                      </a:endParaRPr>
                    </a:p>
                  </a:txBody>
                  <a:tcPr anchor="ctr"/>
                </a:tc>
                <a:tc>
                  <a:txBody>
                    <a:bodyPr/>
                    <a:lstStyle/>
                    <a:p>
                      <a:pPr fontAlgn="ctr"/>
                      <a:r>
                        <a:rPr lang="en-US">
                          <a:effectLst/>
                        </a:rPr>
                        <a:t>Data Lake is mostly used by Data Scientist</a:t>
                      </a:r>
                    </a:p>
                  </a:txBody>
                  <a:tcPr anchor="ctr"/>
                </a:tc>
                <a:tc>
                  <a:txBody>
                    <a:bodyPr/>
                    <a:lstStyle/>
                    <a:p>
                      <a:pPr fontAlgn="ctr"/>
                      <a:r>
                        <a:rPr lang="en-US">
                          <a:effectLst/>
                        </a:rPr>
                        <a:t>Business professionals widely use data Warehouse</a:t>
                      </a:r>
                    </a:p>
                  </a:txBody>
                  <a:tcPr anchor="ctr"/>
                </a:tc>
              </a:tr>
              <a:tr h="370840">
                <a:tc>
                  <a:txBody>
                    <a:bodyPr/>
                    <a:lstStyle/>
                    <a:p>
                      <a:pPr fontAlgn="ctr"/>
                      <a:r>
                        <a:rPr lang="en-US" b="1" dirty="0">
                          <a:effectLst/>
                        </a:rPr>
                        <a:t>Storage</a:t>
                      </a:r>
                      <a:endParaRPr lang="en-US" dirty="0">
                        <a:effectLst/>
                      </a:endParaRPr>
                    </a:p>
                  </a:txBody>
                  <a:tcPr anchor="ctr"/>
                </a:tc>
                <a:tc>
                  <a:txBody>
                    <a:bodyPr/>
                    <a:lstStyle/>
                    <a:p>
                      <a:pPr fontAlgn="ctr"/>
                      <a:r>
                        <a:rPr lang="en-US">
                          <a:effectLst/>
                        </a:rPr>
                        <a:t>Data lakes design for low-cost storage.</a:t>
                      </a:r>
                    </a:p>
                  </a:txBody>
                  <a:tcPr anchor="ctr"/>
                </a:tc>
                <a:tc>
                  <a:txBody>
                    <a:bodyPr/>
                    <a:lstStyle/>
                    <a:p>
                      <a:pPr fontAlgn="ctr"/>
                      <a:r>
                        <a:rPr lang="en-US" dirty="0">
                          <a:effectLst/>
                        </a:rPr>
                        <a:t>Expensive storage that give fast response times are used</a:t>
                      </a:r>
                    </a:p>
                  </a:txBody>
                  <a:tcPr anchor="ctr"/>
                </a:tc>
              </a:tr>
            </a:tbl>
          </a:graphicData>
        </a:graphic>
      </p:graphicFrame>
    </p:spTree>
    <p:extLst>
      <p:ext uri="{BB962C8B-B14F-4D97-AF65-F5344CB8AC3E}">
        <p14:creationId xmlns:p14="http://schemas.microsoft.com/office/powerpoint/2010/main" val="101011134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97</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44847461"/>
              </p:ext>
            </p:extLst>
          </p:nvPr>
        </p:nvGraphicFramePr>
        <p:xfrm>
          <a:off x="533400" y="1397000"/>
          <a:ext cx="8382001" cy="4119880"/>
        </p:xfrm>
        <a:graphic>
          <a:graphicData uri="http://schemas.openxmlformats.org/drawingml/2006/table">
            <a:tbl>
              <a:tblPr firstRow="1" bandRow="1">
                <a:tableStyleId>{5C22544A-7EE6-4342-B048-85BDC9FD1C3A}</a:tableStyleId>
              </a:tblPr>
              <a:tblGrid>
                <a:gridCol w="2057400"/>
                <a:gridCol w="3906716"/>
                <a:gridCol w="2417885"/>
              </a:tblGrid>
              <a:tr h="370840">
                <a:tc>
                  <a:txBody>
                    <a:bodyPr/>
                    <a:lstStyle/>
                    <a:p>
                      <a:pPr algn="l" fontAlgn="ctr"/>
                      <a:r>
                        <a:rPr lang="en-US" b="1" dirty="0">
                          <a:effectLst/>
                        </a:rPr>
                        <a:t>Parameters</a:t>
                      </a:r>
                      <a:endParaRPr lang="en-US" dirty="0">
                        <a:effectLst/>
                      </a:endParaRPr>
                    </a:p>
                  </a:txBody>
                  <a:tcPr anchor="ctr"/>
                </a:tc>
                <a:tc>
                  <a:txBody>
                    <a:bodyPr/>
                    <a:lstStyle/>
                    <a:p>
                      <a:pPr algn="l" fontAlgn="ctr"/>
                      <a:r>
                        <a:rPr lang="en-US" b="1" dirty="0">
                          <a:effectLst/>
                        </a:rPr>
                        <a:t>Data Lakes</a:t>
                      </a:r>
                      <a:endParaRPr lang="en-US" dirty="0">
                        <a:effectLst/>
                      </a:endParaRPr>
                    </a:p>
                  </a:txBody>
                  <a:tcPr anchor="ctr"/>
                </a:tc>
                <a:tc>
                  <a:txBody>
                    <a:bodyPr/>
                    <a:lstStyle/>
                    <a:p>
                      <a:pPr algn="l" fontAlgn="ctr"/>
                      <a:r>
                        <a:rPr lang="en-US" b="1" dirty="0">
                          <a:effectLst/>
                        </a:rPr>
                        <a:t>Data Warehouse</a:t>
                      </a:r>
                      <a:endParaRPr lang="en-US" dirty="0">
                        <a:effectLst/>
                      </a:endParaRPr>
                    </a:p>
                  </a:txBody>
                  <a:tcPr anchor="ctr"/>
                </a:tc>
              </a:tr>
              <a:tr h="370840">
                <a:tc>
                  <a:txBody>
                    <a:bodyPr/>
                    <a:lstStyle/>
                    <a:p>
                      <a:pPr fontAlgn="ctr"/>
                      <a:r>
                        <a:rPr lang="en-US" b="1" dirty="0">
                          <a:effectLst/>
                        </a:rPr>
                        <a:t>Security</a:t>
                      </a:r>
                      <a:endParaRPr lang="en-US" dirty="0">
                        <a:effectLst/>
                      </a:endParaRPr>
                    </a:p>
                  </a:txBody>
                  <a:tcPr anchor="ctr"/>
                </a:tc>
                <a:tc>
                  <a:txBody>
                    <a:bodyPr/>
                    <a:lstStyle/>
                    <a:p>
                      <a:pPr fontAlgn="ctr"/>
                      <a:r>
                        <a:rPr lang="en-US" dirty="0">
                          <a:effectLst/>
                        </a:rPr>
                        <a:t>Offers lesser control.</a:t>
                      </a:r>
                    </a:p>
                  </a:txBody>
                  <a:tcPr anchor="ctr"/>
                </a:tc>
                <a:tc>
                  <a:txBody>
                    <a:bodyPr/>
                    <a:lstStyle/>
                    <a:p>
                      <a:pPr fontAlgn="ctr"/>
                      <a:r>
                        <a:rPr lang="en-US" dirty="0">
                          <a:effectLst/>
                        </a:rPr>
                        <a:t>Allows better control of the data.</a:t>
                      </a:r>
                    </a:p>
                  </a:txBody>
                  <a:tcPr anchor="ctr"/>
                </a:tc>
              </a:tr>
              <a:tr h="370840">
                <a:tc>
                  <a:txBody>
                    <a:bodyPr/>
                    <a:lstStyle/>
                    <a:p>
                      <a:pPr fontAlgn="ctr"/>
                      <a:r>
                        <a:rPr lang="en-US" b="1" dirty="0">
                          <a:effectLst/>
                        </a:rPr>
                        <a:t>Schema</a:t>
                      </a:r>
                      <a:endParaRPr lang="en-US" dirty="0">
                        <a:effectLst/>
                      </a:endParaRPr>
                    </a:p>
                  </a:txBody>
                  <a:tcPr anchor="ctr"/>
                </a:tc>
                <a:tc>
                  <a:txBody>
                    <a:bodyPr/>
                    <a:lstStyle/>
                    <a:p>
                      <a:pPr fontAlgn="ctr"/>
                      <a:r>
                        <a:rPr lang="en-US">
                          <a:effectLst/>
                        </a:rPr>
                        <a:t>Schema on reading (no predefined schemas)</a:t>
                      </a:r>
                    </a:p>
                  </a:txBody>
                  <a:tcPr anchor="ctr"/>
                </a:tc>
                <a:tc>
                  <a:txBody>
                    <a:bodyPr/>
                    <a:lstStyle/>
                    <a:p>
                      <a:pPr fontAlgn="ctr"/>
                      <a:r>
                        <a:rPr lang="en-US">
                          <a:effectLst/>
                        </a:rPr>
                        <a:t>Schema on write (predefined schemas)</a:t>
                      </a:r>
                    </a:p>
                  </a:txBody>
                  <a:tcPr anchor="ctr"/>
                </a:tc>
              </a:tr>
              <a:tr h="370840">
                <a:tc>
                  <a:txBody>
                    <a:bodyPr/>
                    <a:lstStyle/>
                    <a:p>
                      <a:pPr fontAlgn="ctr"/>
                      <a:r>
                        <a:rPr lang="en-US" b="1">
                          <a:effectLst/>
                        </a:rPr>
                        <a:t>Data Processing</a:t>
                      </a:r>
                      <a:endParaRPr lang="en-US">
                        <a:effectLst/>
                      </a:endParaRPr>
                    </a:p>
                  </a:txBody>
                  <a:tcPr anchor="ctr"/>
                </a:tc>
                <a:tc>
                  <a:txBody>
                    <a:bodyPr/>
                    <a:lstStyle/>
                    <a:p>
                      <a:pPr fontAlgn="ctr"/>
                      <a:r>
                        <a:rPr lang="en-US">
                          <a:effectLst/>
                        </a:rPr>
                        <a:t>Helps for fast ingestion of new data.</a:t>
                      </a:r>
                    </a:p>
                  </a:txBody>
                  <a:tcPr anchor="ctr"/>
                </a:tc>
                <a:tc>
                  <a:txBody>
                    <a:bodyPr/>
                    <a:lstStyle/>
                    <a:p>
                      <a:pPr fontAlgn="ctr"/>
                      <a:r>
                        <a:rPr lang="en-US">
                          <a:effectLst/>
                        </a:rPr>
                        <a:t>Time-consuming to introduce new content.</a:t>
                      </a:r>
                    </a:p>
                  </a:txBody>
                  <a:tcPr anchor="ctr"/>
                </a:tc>
              </a:tr>
              <a:tr h="370840">
                <a:tc>
                  <a:txBody>
                    <a:bodyPr/>
                    <a:lstStyle/>
                    <a:p>
                      <a:pPr fontAlgn="ctr"/>
                      <a:r>
                        <a:rPr lang="en-US" b="1" dirty="0">
                          <a:effectLst/>
                        </a:rPr>
                        <a:t>Data Granularity</a:t>
                      </a:r>
                      <a:endParaRPr lang="en-US" dirty="0">
                        <a:effectLst/>
                      </a:endParaRPr>
                    </a:p>
                  </a:txBody>
                  <a:tcPr anchor="ctr"/>
                </a:tc>
                <a:tc>
                  <a:txBody>
                    <a:bodyPr/>
                    <a:lstStyle/>
                    <a:p>
                      <a:pPr fontAlgn="ctr"/>
                      <a:r>
                        <a:rPr lang="en-US">
                          <a:effectLst/>
                        </a:rPr>
                        <a:t>Data at a low level of detail or granularity.</a:t>
                      </a:r>
                    </a:p>
                  </a:txBody>
                  <a:tcPr anchor="ctr"/>
                </a:tc>
                <a:tc>
                  <a:txBody>
                    <a:bodyPr/>
                    <a:lstStyle/>
                    <a:p>
                      <a:pPr fontAlgn="ctr"/>
                      <a:r>
                        <a:rPr lang="en-US">
                          <a:effectLst/>
                        </a:rPr>
                        <a:t>Data at the summary or aggregated level of detail.</a:t>
                      </a:r>
                    </a:p>
                  </a:txBody>
                  <a:tcPr anchor="ctr"/>
                </a:tc>
              </a:tr>
              <a:tr h="370840">
                <a:tc>
                  <a:txBody>
                    <a:bodyPr/>
                    <a:lstStyle/>
                    <a:p>
                      <a:pPr fontAlgn="ctr"/>
                      <a:r>
                        <a:rPr lang="en-US" b="1" dirty="0">
                          <a:effectLst/>
                        </a:rPr>
                        <a:t>Tools</a:t>
                      </a:r>
                      <a:endParaRPr lang="en-US" dirty="0">
                        <a:effectLst/>
                      </a:endParaRPr>
                    </a:p>
                  </a:txBody>
                  <a:tcPr anchor="ctr"/>
                </a:tc>
                <a:tc>
                  <a:txBody>
                    <a:bodyPr/>
                    <a:lstStyle/>
                    <a:p>
                      <a:pPr fontAlgn="ctr"/>
                      <a:r>
                        <a:rPr lang="en-US">
                          <a:effectLst/>
                        </a:rPr>
                        <a:t>Can use open source/tools like Hadoop/ Map Reduce</a:t>
                      </a:r>
                    </a:p>
                  </a:txBody>
                  <a:tcPr anchor="ctr"/>
                </a:tc>
                <a:tc>
                  <a:txBody>
                    <a:bodyPr/>
                    <a:lstStyle/>
                    <a:p>
                      <a:pPr fontAlgn="ctr"/>
                      <a:r>
                        <a:rPr lang="en-US" dirty="0">
                          <a:effectLst/>
                        </a:rPr>
                        <a:t>Mostly commercial tools.</a:t>
                      </a:r>
                    </a:p>
                  </a:txBody>
                  <a:tcPr anchor="ctr"/>
                </a:tc>
              </a:tr>
            </a:tbl>
          </a:graphicData>
        </a:graphic>
      </p:graphicFrame>
    </p:spTree>
    <p:extLst>
      <p:ext uri="{BB962C8B-B14F-4D97-AF65-F5344CB8AC3E}">
        <p14:creationId xmlns:p14="http://schemas.microsoft.com/office/powerpoint/2010/main" val="101011134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98</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362312" y="1233175"/>
            <a:ext cx="8400448" cy="4708981"/>
          </a:xfrm>
          <a:prstGeom prst="rect">
            <a:avLst/>
          </a:prstGeom>
        </p:spPr>
        <p:txBody>
          <a:bodyPr wrap="square">
            <a:spAutoFit/>
          </a:bodyPr>
          <a:lstStyle/>
          <a:p>
            <a:r>
              <a:rPr lang="en-US" sz="2000" b="1" dirty="0">
                <a:latin typeface="Times New Roman" pitchFamily="18" charset="0"/>
                <a:cs typeface="Times New Roman" pitchFamily="18" charset="0"/>
              </a:rPr>
              <a:t>Summary:</a:t>
            </a:r>
          </a:p>
          <a:p>
            <a:pPr marL="285750" indent="-285750">
              <a:buFont typeface="Arial" pitchFamily="34" charset="0"/>
              <a:buChar char="•"/>
            </a:pPr>
            <a:r>
              <a:rPr lang="en-US" sz="2000" dirty="0">
                <a:latin typeface="Times New Roman" pitchFamily="18" charset="0"/>
                <a:cs typeface="Times New Roman" pitchFamily="18" charset="0"/>
              </a:rPr>
              <a:t>A Data Lake is a storage repository that can store large amount of structured, semi-structured, and unstructured data.</a:t>
            </a:r>
          </a:p>
          <a:p>
            <a:pPr marL="285750" indent="-285750">
              <a:buFont typeface="Arial" pitchFamily="34" charset="0"/>
              <a:buChar char="•"/>
            </a:pPr>
            <a:r>
              <a:rPr lang="en-US" sz="2000" dirty="0">
                <a:latin typeface="Times New Roman" pitchFamily="18" charset="0"/>
                <a:cs typeface="Times New Roman" pitchFamily="18" charset="0"/>
              </a:rPr>
              <a:t>The main objective of building a data lake is to offer an unrefined view of data to data scientists.</a:t>
            </a:r>
          </a:p>
          <a:p>
            <a:pPr marL="285750" indent="-285750">
              <a:buFont typeface="Arial" pitchFamily="34" charset="0"/>
              <a:buChar char="•"/>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Ingestion, Data storage, Data quality, Data Auditing, Data exploration, Data discover are some important components of Data Lake Architecture</a:t>
            </a:r>
          </a:p>
          <a:p>
            <a:pPr marL="285750" indent="-285750">
              <a:buFont typeface="Arial" pitchFamily="34" charset="0"/>
              <a:buChar char="•"/>
            </a:pPr>
            <a:r>
              <a:rPr lang="en-US" sz="2000" dirty="0">
                <a:latin typeface="Times New Roman" pitchFamily="18" charset="0"/>
                <a:cs typeface="Times New Roman" pitchFamily="18" charset="0"/>
              </a:rPr>
              <a:t>Design of Data Lake should be driven by what is available instead of what is required.</a:t>
            </a:r>
          </a:p>
          <a:p>
            <a:pPr marL="285750" indent="-285750">
              <a:buFont typeface="Arial" pitchFamily="34" charset="0"/>
              <a:buChar char="•"/>
            </a:pPr>
            <a:r>
              <a:rPr lang="en-US" sz="2000" dirty="0">
                <a:latin typeface="Times New Roman" pitchFamily="18" charset="0"/>
                <a:cs typeface="Times New Roman" pitchFamily="18" charset="0"/>
              </a:rPr>
              <a:t>Data Lake reduces long-term cost of ownership and allows economic storage of files</a:t>
            </a:r>
          </a:p>
          <a:p>
            <a:pPr marL="285750" indent="-285750">
              <a:buFont typeface="Arial" pitchFamily="34" charset="0"/>
              <a:buChar char="•"/>
            </a:pPr>
            <a:r>
              <a:rPr lang="en-US" sz="2000" dirty="0">
                <a:latin typeface="Times New Roman" pitchFamily="18" charset="0"/>
                <a:cs typeface="Times New Roman" pitchFamily="18" charset="0"/>
              </a:rPr>
              <a:t>The biggest risk of data lakes is security and access control. Sometimes data can be placed into a lake without any oversight, as some of the data may have privacy and regulatory need.</a:t>
            </a:r>
          </a:p>
          <a:p>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326484069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99</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smtClean="0">
                <a:solidFill>
                  <a:srgbClr val="FF0000"/>
                </a:solidFill>
                <a:latin typeface="Times New Roman" pitchFamily="18" charset="0"/>
                <a:cs typeface="Times New Roman" pitchFamily="18" charset="0"/>
              </a:rPr>
              <a:t>Case Study: Data </a:t>
            </a:r>
            <a:r>
              <a:rPr lang="en-IN" sz="4500" b="1" dirty="0">
                <a:solidFill>
                  <a:srgbClr val="FF0000"/>
                </a:solidFill>
                <a:latin typeface="Times New Roman" pitchFamily="18" charset="0"/>
                <a:cs typeface="Times New Roman" pitchFamily="18" charset="0"/>
              </a:rPr>
              <a:t>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342780" y="1371600"/>
            <a:ext cx="8419980" cy="3816429"/>
          </a:xfrm>
          <a:prstGeom prst="rect">
            <a:avLst/>
          </a:prstGeom>
        </p:spPr>
        <p:txBody>
          <a:bodyPr wrap="square">
            <a:spAutoFit/>
          </a:bodyPr>
          <a:lstStyle/>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Amazon </a:t>
            </a:r>
            <a:r>
              <a:rPr lang="en-US" sz="2200" b="1" dirty="0">
                <a:latin typeface="Times New Roman" pitchFamily="18" charset="0"/>
                <a:cs typeface="Times New Roman" pitchFamily="18" charset="0"/>
              </a:rPr>
              <a:t>Simple Storage Service (S3) </a:t>
            </a:r>
            <a:r>
              <a:rPr lang="en-US" sz="2200" dirty="0">
                <a:latin typeface="Times New Roman" pitchFamily="18" charset="0"/>
                <a:cs typeface="Times New Roman" pitchFamily="18" charset="0"/>
              </a:rPr>
              <a:t>is the largest and most </a:t>
            </a:r>
            <a:r>
              <a:rPr lang="en-US" sz="2200" dirty="0" err="1">
                <a:latin typeface="Times New Roman" pitchFamily="18" charset="0"/>
                <a:cs typeface="Times New Roman" pitchFamily="18" charset="0"/>
              </a:rPr>
              <a:t>performant</a:t>
            </a:r>
            <a:r>
              <a:rPr lang="en-US" sz="2200" dirty="0">
                <a:latin typeface="Times New Roman" pitchFamily="18" charset="0"/>
                <a:cs typeface="Times New Roman" pitchFamily="18" charset="0"/>
              </a:rPr>
              <a:t> object storage service for structured and unstructured data and the storage service of choice to build a data lake. With Amazon S3, you can cost-effectively build and scale a data lake of any size in a secure environment where data is protected by 99.999999999% </a:t>
            </a:r>
            <a:r>
              <a:rPr lang="en-US" sz="2200" dirty="0" smtClean="0">
                <a:latin typeface="Times New Roman" pitchFamily="18" charset="0"/>
                <a:cs typeface="Times New Roman" pitchFamily="18" charset="0"/>
              </a:rPr>
              <a:t>of </a:t>
            </a:r>
            <a:r>
              <a:rPr lang="en-US" sz="2200" dirty="0">
                <a:latin typeface="Times New Roman" pitchFamily="18" charset="0"/>
                <a:cs typeface="Times New Roman" pitchFamily="18" charset="0"/>
              </a:rPr>
              <a:t>durability.</a:t>
            </a:r>
          </a:p>
          <a:p>
            <a:r>
              <a:rPr lang="en-US" sz="2200" dirty="0" smtClean="0">
                <a:latin typeface="Times New Roman" pitchFamily="18" charset="0"/>
                <a:cs typeface="Times New Roman" pitchFamily="18" charset="0"/>
              </a:rPr>
              <a:t>            With </a:t>
            </a:r>
            <a:r>
              <a:rPr lang="en-US" sz="2200" dirty="0">
                <a:latin typeface="Times New Roman" pitchFamily="18" charset="0"/>
                <a:cs typeface="Times New Roman" pitchFamily="18" charset="0"/>
              </a:rPr>
              <a:t>a data lake built on Amazon S3, you can use native AWS services to run big data analytics, artificial intelligence (AI), machine learning (ML), high-performance computing (HPC) and media data processing applications to gain insights from your unstructured data sets. </a:t>
            </a:r>
          </a:p>
        </p:txBody>
      </p:sp>
    </p:spTree>
    <p:extLst>
      <p:ext uri="{BB962C8B-B14F-4D97-AF65-F5344CB8AC3E}">
        <p14:creationId xmlns:p14="http://schemas.microsoft.com/office/powerpoint/2010/main" val="3190601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7510</Words>
  <Application>Microsoft Office PowerPoint</Application>
  <PresentationFormat>On-screen Show (4:3)</PresentationFormat>
  <Paragraphs>1262</Paragraphs>
  <Slides>102</Slides>
  <Notes>5</Notes>
  <HiddenSlides>0</HiddenSlides>
  <MMClips>0</MMClips>
  <ScaleCrop>false</ScaleCrop>
  <HeadingPairs>
    <vt:vector size="4" baseType="variant">
      <vt:variant>
        <vt:lpstr>Theme</vt:lpstr>
      </vt:variant>
      <vt:variant>
        <vt:i4>3</vt:i4>
      </vt:variant>
      <vt:variant>
        <vt:lpstr>Slide Titles</vt:lpstr>
      </vt:variant>
      <vt:variant>
        <vt:i4>102</vt:i4>
      </vt:variant>
    </vt:vector>
  </HeadingPairs>
  <TitlesOfParts>
    <vt:vector size="105" baseType="lpstr">
      <vt:lpstr>Office Theme</vt:lpstr>
      <vt:lpstr>Office Theme</vt:lpstr>
      <vt:lpstr>Office Theme</vt:lpstr>
      <vt:lpstr>PowerPoint Presentation</vt:lpstr>
      <vt:lpstr>Unit III Data Warehouse  Business Intelligence and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Names of Data Warehouse</vt:lpstr>
      <vt:lpstr>DWH Examples</vt:lpstr>
      <vt:lpstr>Applications</vt:lpstr>
      <vt:lpstr>          </vt:lpstr>
      <vt:lpstr>DWH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Managerial decision </vt:lpstr>
      <vt:lpstr>PowerPoint Presentation</vt:lpstr>
      <vt:lpstr>PowerPoint Presentation</vt:lpstr>
      <vt:lpstr>Multidimensional Data</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sai</cp:lastModifiedBy>
  <cp:revision>93</cp:revision>
  <dcterms:modified xsi:type="dcterms:W3CDTF">2020-09-03T10:10:55Z</dcterms:modified>
</cp:coreProperties>
</file>