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0"/>
  </p:notesMasterIdLst>
  <p:sldIdLst>
    <p:sldId id="256" r:id="rId2"/>
    <p:sldId id="435" r:id="rId3"/>
    <p:sldId id="257" r:id="rId4"/>
    <p:sldId id="274" r:id="rId5"/>
    <p:sldId id="267" r:id="rId6"/>
    <p:sldId id="268" r:id="rId7"/>
    <p:sldId id="269" r:id="rId8"/>
    <p:sldId id="270" r:id="rId9"/>
    <p:sldId id="271" r:id="rId10"/>
    <p:sldId id="272" r:id="rId11"/>
    <p:sldId id="273" r:id="rId12"/>
    <p:sldId id="258" r:id="rId13"/>
    <p:sldId id="275" r:id="rId14"/>
    <p:sldId id="276" r:id="rId15"/>
    <p:sldId id="294" r:id="rId16"/>
    <p:sldId id="293" r:id="rId17"/>
    <p:sldId id="261" r:id="rId18"/>
    <p:sldId id="278" r:id="rId19"/>
    <p:sldId id="298" r:id="rId20"/>
    <p:sldId id="279" r:id="rId21"/>
    <p:sldId id="280" r:id="rId22"/>
    <p:sldId id="281" r:id="rId23"/>
    <p:sldId id="282" r:id="rId24"/>
    <p:sldId id="260" r:id="rId25"/>
    <p:sldId id="285" r:id="rId26"/>
    <p:sldId id="288" r:id="rId27"/>
    <p:sldId id="287" r:id="rId28"/>
    <p:sldId id="286" r:id="rId29"/>
    <p:sldId id="259" r:id="rId30"/>
    <p:sldId id="290" r:id="rId31"/>
    <p:sldId id="289" r:id="rId32"/>
    <p:sldId id="296" r:id="rId33"/>
    <p:sldId id="283" r:id="rId34"/>
    <p:sldId id="297" r:id="rId35"/>
    <p:sldId id="262" r:id="rId36"/>
    <p:sldId id="318" r:id="rId37"/>
    <p:sldId id="319" r:id="rId38"/>
    <p:sldId id="308" r:id="rId39"/>
    <p:sldId id="309" r:id="rId40"/>
    <p:sldId id="310" r:id="rId41"/>
    <p:sldId id="311" r:id="rId42"/>
    <p:sldId id="312" r:id="rId43"/>
    <p:sldId id="313" r:id="rId44"/>
    <p:sldId id="317" r:id="rId45"/>
    <p:sldId id="315" r:id="rId46"/>
    <p:sldId id="316" r:id="rId47"/>
    <p:sldId id="301" r:id="rId48"/>
    <p:sldId id="306" r:id="rId49"/>
    <p:sldId id="305" r:id="rId50"/>
    <p:sldId id="325" r:id="rId51"/>
    <p:sldId id="324" r:id="rId52"/>
    <p:sldId id="323" r:id="rId53"/>
    <p:sldId id="322" r:id="rId54"/>
    <p:sldId id="321" r:id="rId55"/>
    <p:sldId id="320" r:id="rId56"/>
    <p:sldId id="300" r:id="rId57"/>
    <p:sldId id="299" r:id="rId58"/>
    <p:sldId id="327" r:id="rId59"/>
    <p:sldId id="329" r:id="rId60"/>
    <p:sldId id="328" r:id="rId61"/>
    <p:sldId id="330" r:id="rId62"/>
    <p:sldId id="355" r:id="rId63"/>
    <p:sldId id="356" r:id="rId64"/>
    <p:sldId id="358" r:id="rId65"/>
    <p:sldId id="399" r:id="rId66"/>
    <p:sldId id="400" r:id="rId67"/>
    <p:sldId id="401" r:id="rId68"/>
    <p:sldId id="402" r:id="rId69"/>
    <p:sldId id="403" r:id="rId70"/>
    <p:sldId id="404" r:id="rId71"/>
    <p:sldId id="405" r:id="rId72"/>
    <p:sldId id="406" r:id="rId73"/>
    <p:sldId id="407" r:id="rId74"/>
    <p:sldId id="357" r:id="rId75"/>
    <p:sldId id="349" r:id="rId76"/>
    <p:sldId id="332" r:id="rId77"/>
    <p:sldId id="341" r:id="rId78"/>
    <p:sldId id="344" r:id="rId79"/>
    <p:sldId id="350" r:id="rId80"/>
    <p:sldId id="343" r:id="rId81"/>
    <p:sldId id="342" r:id="rId82"/>
    <p:sldId id="348" r:id="rId83"/>
    <p:sldId id="381" r:id="rId84"/>
    <p:sldId id="345" r:id="rId85"/>
    <p:sldId id="333" r:id="rId86"/>
    <p:sldId id="265" r:id="rId87"/>
    <p:sldId id="351" r:id="rId88"/>
    <p:sldId id="339" r:id="rId89"/>
    <p:sldId id="264" r:id="rId90"/>
    <p:sldId id="360" r:id="rId91"/>
    <p:sldId id="363" r:id="rId92"/>
    <p:sldId id="365" r:id="rId93"/>
    <p:sldId id="367" r:id="rId94"/>
    <p:sldId id="370" r:id="rId95"/>
    <p:sldId id="371" r:id="rId96"/>
    <p:sldId id="372" r:id="rId97"/>
    <p:sldId id="375" r:id="rId98"/>
    <p:sldId id="383" r:id="rId99"/>
    <p:sldId id="386" r:id="rId100"/>
    <p:sldId id="387" r:id="rId101"/>
    <p:sldId id="393" r:id="rId102"/>
    <p:sldId id="394" r:id="rId103"/>
    <p:sldId id="388" r:id="rId104"/>
    <p:sldId id="395" r:id="rId105"/>
    <p:sldId id="389" r:id="rId106"/>
    <p:sldId id="396" r:id="rId107"/>
    <p:sldId id="390" r:id="rId108"/>
    <p:sldId id="397" r:id="rId109"/>
    <p:sldId id="391" r:id="rId110"/>
    <p:sldId id="392" r:id="rId111"/>
    <p:sldId id="398" r:id="rId112"/>
    <p:sldId id="408" r:id="rId113"/>
    <p:sldId id="373" r:id="rId114"/>
    <p:sldId id="374" r:id="rId115"/>
    <p:sldId id="380" r:id="rId116"/>
    <p:sldId id="368" r:id="rId117"/>
    <p:sldId id="369" r:id="rId118"/>
    <p:sldId id="377" r:id="rId119"/>
    <p:sldId id="378" r:id="rId120"/>
    <p:sldId id="379" r:id="rId121"/>
    <p:sldId id="362" r:id="rId122"/>
    <p:sldId id="382" r:id="rId123"/>
    <p:sldId id="415" r:id="rId124"/>
    <p:sldId id="416" r:id="rId125"/>
    <p:sldId id="414" r:id="rId126"/>
    <p:sldId id="418" r:id="rId127"/>
    <p:sldId id="420" r:id="rId128"/>
    <p:sldId id="421" r:id="rId129"/>
    <p:sldId id="413" r:id="rId130"/>
    <p:sldId id="412" r:id="rId131"/>
    <p:sldId id="409" r:id="rId132"/>
    <p:sldId id="417" r:id="rId133"/>
    <p:sldId id="411" r:id="rId134"/>
    <p:sldId id="426" r:id="rId135"/>
    <p:sldId id="425" r:id="rId136"/>
    <p:sldId id="434" r:id="rId137"/>
    <p:sldId id="424" r:id="rId138"/>
    <p:sldId id="423" r:id="rId139"/>
    <p:sldId id="422" r:id="rId140"/>
    <p:sldId id="430" r:id="rId141"/>
    <p:sldId id="429" r:id="rId142"/>
    <p:sldId id="428" r:id="rId143"/>
    <p:sldId id="433" r:id="rId144"/>
    <p:sldId id="432" r:id="rId145"/>
    <p:sldId id="431" r:id="rId146"/>
    <p:sldId id="277" r:id="rId147"/>
    <p:sldId id="284" r:id="rId148"/>
    <p:sldId id="266" r:id="rId1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p:scale>
          <a:sx n="68" d="100"/>
          <a:sy n="68" d="100"/>
        </p:scale>
        <p:origin x="-1458"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8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B53E31-B595-4548-8217-92F06D8E9C49}" type="doc">
      <dgm:prSet loTypeId="urn:microsoft.com/office/officeart/2005/8/layout/cycle4" loCatId="relationship" qsTypeId="urn:microsoft.com/office/officeart/2005/8/quickstyle/simple1" qsCatId="simple" csTypeId="urn:microsoft.com/office/officeart/2005/8/colors/accent1_2" csCatId="accent1" phldr="1"/>
      <dgm:spPr/>
      <dgm:t>
        <a:bodyPr/>
        <a:lstStyle/>
        <a:p>
          <a:endParaRPr lang="en-IN"/>
        </a:p>
      </dgm:t>
    </dgm:pt>
    <dgm:pt modelId="{69524AD3-3F13-406B-AF14-8C10ADEC4099}">
      <dgm:prSet phldrT="[Text]"/>
      <dgm:spPr/>
      <dgm:t>
        <a:bodyPr/>
        <a:lstStyle/>
        <a:p>
          <a:pPr>
            <a:lnSpc>
              <a:spcPct val="100000"/>
            </a:lnSpc>
          </a:pPr>
          <a:r>
            <a:rPr lang="en-IN" dirty="0"/>
            <a:t>1.sparse and high dimensional)</a:t>
          </a:r>
        </a:p>
      </dgm:t>
    </dgm:pt>
    <dgm:pt modelId="{79E002A7-94E7-4EBC-B1A8-6DEFC10773B3}" type="parTrans" cxnId="{0B3BBB00-456F-4531-B3C7-B051B7787CB8}">
      <dgm:prSet/>
      <dgm:spPr/>
      <dgm:t>
        <a:bodyPr/>
        <a:lstStyle/>
        <a:p>
          <a:endParaRPr lang="en-IN"/>
        </a:p>
      </dgm:t>
    </dgm:pt>
    <dgm:pt modelId="{076E7BD6-EE7E-49CD-8BC6-FAA40C43CCA6}" type="sibTrans" cxnId="{0B3BBB00-456F-4531-B3C7-B051B7787CB8}">
      <dgm:prSet/>
      <dgm:spPr/>
      <dgm:t>
        <a:bodyPr/>
        <a:lstStyle/>
        <a:p>
          <a:endParaRPr lang="en-IN"/>
        </a:p>
      </dgm:t>
    </dgm:pt>
    <dgm:pt modelId="{B727A88C-EE42-4BBC-A954-D3372172C920}">
      <dgm:prSet phldrT="[Text]"/>
      <dgm:spPr/>
      <dgm:t>
        <a:bodyPr/>
        <a:lstStyle/>
        <a:p>
          <a:pPr>
            <a:lnSpc>
              <a:spcPct val="100000"/>
            </a:lnSpc>
          </a:pPr>
          <a:r>
            <a:rPr lang="en-IN" dirty="0"/>
            <a:t>lack of structures</a:t>
          </a:r>
        </a:p>
      </dgm:t>
    </dgm:pt>
    <dgm:pt modelId="{C2AEC86A-8DCA-4A9D-84DE-3796985A9F11}" type="parTrans" cxnId="{357DDD10-F7D3-4561-8769-3763ACCEAB6E}">
      <dgm:prSet/>
      <dgm:spPr/>
      <dgm:t>
        <a:bodyPr/>
        <a:lstStyle/>
        <a:p>
          <a:endParaRPr lang="en-IN"/>
        </a:p>
      </dgm:t>
    </dgm:pt>
    <dgm:pt modelId="{8BF626A2-3A33-4B1F-859C-B406ADB88257}" type="sibTrans" cxnId="{357DDD10-F7D3-4561-8769-3763ACCEAB6E}">
      <dgm:prSet/>
      <dgm:spPr/>
      <dgm:t>
        <a:bodyPr/>
        <a:lstStyle/>
        <a:p>
          <a:endParaRPr lang="en-IN"/>
        </a:p>
      </dgm:t>
    </dgm:pt>
    <dgm:pt modelId="{AEADFADA-FE06-4AC4-9691-5F5965B82B43}">
      <dgm:prSet phldrT="[Text]"/>
      <dgm:spPr/>
      <dgm:t>
        <a:bodyPr/>
        <a:lstStyle/>
        <a:p>
          <a:pPr>
            <a:lnSpc>
              <a:spcPct val="100000"/>
            </a:lnSpc>
          </a:pPr>
          <a:r>
            <a:rPr lang="en-IN" dirty="0"/>
            <a:t>2.Bag-of-words</a:t>
          </a:r>
        </a:p>
        <a:p>
          <a:endParaRPr lang="en-IN" dirty="0"/>
        </a:p>
      </dgm:t>
    </dgm:pt>
    <dgm:pt modelId="{2526335C-58D5-40E4-8359-A06A18A1DC45}" type="parTrans" cxnId="{2012B7C2-6A5D-451A-AB35-AFE5BCFC3D21}">
      <dgm:prSet/>
      <dgm:spPr/>
      <dgm:t>
        <a:bodyPr/>
        <a:lstStyle/>
        <a:p>
          <a:endParaRPr lang="en-IN"/>
        </a:p>
      </dgm:t>
    </dgm:pt>
    <dgm:pt modelId="{BD3DED06-90CE-40B1-9496-4646F3C39740}" type="sibTrans" cxnId="{2012B7C2-6A5D-451A-AB35-AFE5BCFC3D21}">
      <dgm:prSet/>
      <dgm:spPr/>
      <dgm:t>
        <a:bodyPr/>
        <a:lstStyle/>
        <a:p>
          <a:endParaRPr lang="en-IN"/>
        </a:p>
      </dgm:t>
    </dgm:pt>
    <dgm:pt modelId="{220C1285-57B2-47CC-B8C9-45D0C973B706}">
      <dgm:prSet phldrT="[Text]"/>
      <dgm:spPr/>
      <dgm:t>
        <a:bodyPr/>
        <a:lstStyle/>
        <a:p>
          <a:pPr>
            <a:lnSpc>
              <a:spcPct val="100000"/>
            </a:lnSpc>
          </a:pPr>
          <a:r>
            <a:rPr lang="en-IN" dirty="0"/>
            <a:t>information analysis.</a:t>
          </a:r>
        </a:p>
      </dgm:t>
    </dgm:pt>
    <dgm:pt modelId="{64D88055-3F2E-4A42-88B8-D68F8332C2B8}" type="parTrans" cxnId="{BF3E0185-96B1-46D7-8B69-1F66B5B8F09F}">
      <dgm:prSet/>
      <dgm:spPr/>
      <dgm:t>
        <a:bodyPr/>
        <a:lstStyle/>
        <a:p>
          <a:endParaRPr lang="en-IN"/>
        </a:p>
      </dgm:t>
    </dgm:pt>
    <dgm:pt modelId="{C7BB3BF2-3D18-43BA-8C5A-8A717942A4C3}" type="sibTrans" cxnId="{BF3E0185-96B1-46D7-8B69-1F66B5B8F09F}">
      <dgm:prSet/>
      <dgm:spPr/>
      <dgm:t>
        <a:bodyPr/>
        <a:lstStyle/>
        <a:p>
          <a:endParaRPr lang="en-IN"/>
        </a:p>
      </dgm:t>
    </dgm:pt>
    <dgm:pt modelId="{3AA4FA28-0AB4-40A1-8AA0-F3CA8ECEFDA9}">
      <dgm:prSet phldrT="[Text]"/>
      <dgm:spPr/>
      <dgm:t>
        <a:bodyPr/>
        <a:lstStyle/>
        <a:p>
          <a:pPr>
            <a:lnSpc>
              <a:spcPct val="100000"/>
            </a:lnSpc>
          </a:pPr>
          <a:r>
            <a:rPr lang="en-IN" dirty="0"/>
            <a:t>3. Semantical representations </a:t>
          </a:r>
        </a:p>
      </dgm:t>
    </dgm:pt>
    <dgm:pt modelId="{61C135F6-4EB5-4E3A-8327-F4F4F748D6B5}" type="parTrans" cxnId="{1103D8C1-49C9-4D77-BCF7-EDD33D90CB70}">
      <dgm:prSet/>
      <dgm:spPr/>
      <dgm:t>
        <a:bodyPr/>
        <a:lstStyle/>
        <a:p>
          <a:endParaRPr lang="en-IN"/>
        </a:p>
      </dgm:t>
    </dgm:pt>
    <dgm:pt modelId="{EBB28CEC-C54B-4F67-9266-42C8BCECB43C}" type="sibTrans" cxnId="{1103D8C1-49C9-4D77-BCF7-EDD33D90CB70}">
      <dgm:prSet/>
      <dgm:spPr/>
      <dgm:t>
        <a:bodyPr/>
        <a:lstStyle/>
        <a:p>
          <a:endParaRPr lang="en-IN"/>
        </a:p>
      </dgm:t>
    </dgm:pt>
    <dgm:pt modelId="{F9E2B094-5C38-49C4-A733-DBDD53FD3F98}">
      <dgm:prSet phldrT="[Text]"/>
      <dgm:spPr/>
      <dgm:t>
        <a:bodyPr/>
        <a:lstStyle/>
        <a:p>
          <a:pPr>
            <a:lnSpc>
              <a:spcPct val="100000"/>
            </a:lnSpc>
          </a:pPr>
          <a:r>
            <a:rPr lang="en-IN" dirty="0"/>
            <a:t>cross-lingual linkages </a:t>
          </a:r>
        </a:p>
      </dgm:t>
    </dgm:pt>
    <dgm:pt modelId="{11646B55-649C-40EC-BBDB-D98542330169}" type="parTrans" cxnId="{06D0D8F2-12CE-420C-B876-7D68CE4E7BBD}">
      <dgm:prSet/>
      <dgm:spPr/>
      <dgm:t>
        <a:bodyPr/>
        <a:lstStyle/>
        <a:p>
          <a:endParaRPr lang="en-IN"/>
        </a:p>
      </dgm:t>
    </dgm:pt>
    <dgm:pt modelId="{E6D17546-148C-4614-97B8-61EED34D3EB8}" type="sibTrans" cxnId="{06D0D8F2-12CE-420C-B876-7D68CE4E7BBD}">
      <dgm:prSet/>
      <dgm:spPr/>
      <dgm:t>
        <a:bodyPr/>
        <a:lstStyle/>
        <a:p>
          <a:endParaRPr lang="en-IN"/>
        </a:p>
      </dgm:t>
    </dgm:pt>
    <dgm:pt modelId="{C3E206E9-B860-4189-8D19-F3298F85549F}">
      <dgm:prSet phldrT="[Text]"/>
      <dgm:spPr/>
      <dgm:t>
        <a:bodyPr/>
        <a:lstStyle/>
        <a:p>
          <a:pPr>
            <a:lnSpc>
              <a:spcPct val="100000"/>
            </a:lnSpc>
          </a:pPr>
          <a:r>
            <a:rPr lang="en-IN" dirty="0"/>
            <a:t>4. String of words</a:t>
          </a:r>
        </a:p>
      </dgm:t>
    </dgm:pt>
    <dgm:pt modelId="{8B32167C-DA52-46E9-B3FB-DC4CD3E0DF61}" type="parTrans" cxnId="{E94D63AF-6B9E-4C91-AFB6-A2105D64BAEE}">
      <dgm:prSet/>
      <dgm:spPr/>
      <dgm:t>
        <a:bodyPr/>
        <a:lstStyle/>
        <a:p>
          <a:endParaRPr lang="en-IN"/>
        </a:p>
      </dgm:t>
    </dgm:pt>
    <dgm:pt modelId="{34B00496-7883-45EF-992A-244D964318FE}" type="sibTrans" cxnId="{E94D63AF-6B9E-4C91-AFB6-A2105D64BAEE}">
      <dgm:prSet/>
      <dgm:spPr/>
      <dgm:t>
        <a:bodyPr/>
        <a:lstStyle/>
        <a:p>
          <a:endParaRPr lang="en-IN"/>
        </a:p>
      </dgm:t>
    </dgm:pt>
    <dgm:pt modelId="{FEFB1FAC-34EF-4C7C-B1C3-5522B4F31254}">
      <dgm:prSet phldrT="[Text]"/>
      <dgm:spPr/>
      <dgm:t>
        <a:bodyPr/>
        <a:lstStyle/>
        <a:p>
          <a:pPr>
            <a:lnSpc>
              <a:spcPct val="100000"/>
            </a:lnSpc>
          </a:pPr>
          <a:r>
            <a:rPr lang="en-US" dirty="0"/>
            <a:t>joint mining of text data</a:t>
          </a:r>
          <a:endParaRPr lang="en-IN" dirty="0"/>
        </a:p>
      </dgm:t>
    </dgm:pt>
    <dgm:pt modelId="{29649F59-6F9D-4097-9EEE-F6C41F18AEA4}" type="parTrans" cxnId="{72D91DA9-8AC7-4BF7-B976-944B1247451D}">
      <dgm:prSet/>
      <dgm:spPr/>
      <dgm:t>
        <a:bodyPr/>
        <a:lstStyle/>
        <a:p>
          <a:endParaRPr lang="en-IN"/>
        </a:p>
      </dgm:t>
    </dgm:pt>
    <dgm:pt modelId="{291F94CB-6B94-422D-9967-C8A52098883C}" type="sibTrans" cxnId="{72D91DA9-8AC7-4BF7-B976-944B1247451D}">
      <dgm:prSet/>
      <dgm:spPr/>
      <dgm:t>
        <a:bodyPr/>
        <a:lstStyle/>
        <a:p>
          <a:endParaRPr lang="en-IN"/>
        </a:p>
      </dgm:t>
    </dgm:pt>
    <dgm:pt modelId="{016543E9-6482-443F-A776-7FBCBA823E08}" type="pres">
      <dgm:prSet presAssocID="{49B53E31-B595-4548-8217-92F06D8E9C49}" presName="cycleMatrixDiagram" presStyleCnt="0">
        <dgm:presLayoutVars>
          <dgm:chMax val="1"/>
          <dgm:dir/>
          <dgm:animLvl val="lvl"/>
          <dgm:resizeHandles val="exact"/>
        </dgm:presLayoutVars>
      </dgm:prSet>
      <dgm:spPr/>
      <dgm:t>
        <a:bodyPr/>
        <a:lstStyle/>
        <a:p>
          <a:endParaRPr lang="en-US"/>
        </a:p>
      </dgm:t>
    </dgm:pt>
    <dgm:pt modelId="{96132906-61D4-4A20-88E0-53F7353A8F9D}" type="pres">
      <dgm:prSet presAssocID="{49B53E31-B595-4548-8217-92F06D8E9C49}" presName="children" presStyleCnt="0"/>
      <dgm:spPr/>
    </dgm:pt>
    <dgm:pt modelId="{57D12975-99DA-4C7D-A978-24A25F0D3A7A}" type="pres">
      <dgm:prSet presAssocID="{49B53E31-B595-4548-8217-92F06D8E9C49}" presName="child1group" presStyleCnt="0"/>
      <dgm:spPr/>
    </dgm:pt>
    <dgm:pt modelId="{01AD2780-22CA-4FF6-B92E-7FF0F73D28EA}" type="pres">
      <dgm:prSet presAssocID="{49B53E31-B595-4548-8217-92F06D8E9C49}" presName="child1" presStyleLbl="bgAcc1" presStyleIdx="0" presStyleCnt="4"/>
      <dgm:spPr/>
      <dgm:t>
        <a:bodyPr/>
        <a:lstStyle/>
        <a:p>
          <a:endParaRPr lang="en-US"/>
        </a:p>
      </dgm:t>
    </dgm:pt>
    <dgm:pt modelId="{270FF30E-B5D8-4823-AFE7-585874358703}" type="pres">
      <dgm:prSet presAssocID="{49B53E31-B595-4548-8217-92F06D8E9C49}" presName="child1Text" presStyleLbl="bgAcc1" presStyleIdx="0" presStyleCnt="4">
        <dgm:presLayoutVars>
          <dgm:bulletEnabled val="1"/>
        </dgm:presLayoutVars>
      </dgm:prSet>
      <dgm:spPr/>
      <dgm:t>
        <a:bodyPr/>
        <a:lstStyle/>
        <a:p>
          <a:endParaRPr lang="en-US"/>
        </a:p>
      </dgm:t>
    </dgm:pt>
    <dgm:pt modelId="{442BA1A2-0E5D-46E9-9600-6EDD23F59867}" type="pres">
      <dgm:prSet presAssocID="{49B53E31-B595-4548-8217-92F06D8E9C49}" presName="child2group" presStyleCnt="0"/>
      <dgm:spPr/>
    </dgm:pt>
    <dgm:pt modelId="{DE092959-6EDF-49B7-920E-82B81185AE47}" type="pres">
      <dgm:prSet presAssocID="{49B53E31-B595-4548-8217-92F06D8E9C49}" presName="child2" presStyleLbl="bgAcc1" presStyleIdx="1" presStyleCnt="4"/>
      <dgm:spPr/>
      <dgm:t>
        <a:bodyPr/>
        <a:lstStyle/>
        <a:p>
          <a:endParaRPr lang="en-US"/>
        </a:p>
      </dgm:t>
    </dgm:pt>
    <dgm:pt modelId="{5A35D4DB-FE62-496F-BA51-E2932A4C4AEB}" type="pres">
      <dgm:prSet presAssocID="{49B53E31-B595-4548-8217-92F06D8E9C49}" presName="child2Text" presStyleLbl="bgAcc1" presStyleIdx="1" presStyleCnt="4">
        <dgm:presLayoutVars>
          <dgm:bulletEnabled val="1"/>
        </dgm:presLayoutVars>
      </dgm:prSet>
      <dgm:spPr/>
      <dgm:t>
        <a:bodyPr/>
        <a:lstStyle/>
        <a:p>
          <a:endParaRPr lang="en-US"/>
        </a:p>
      </dgm:t>
    </dgm:pt>
    <dgm:pt modelId="{B44823C5-7DCC-4393-BA08-6000023E342D}" type="pres">
      <dgm:prSet presAssocID="{49B53E31-B595-4548-8217-92F06D8E9C49}" presName="child3group" presStyleCnt="0"/>
      <dgm:spPr/>
    </dgm:pt>
    <dgm:pt modelId="{A0A4E120-EF18-4E95-B5C8-0B900A20B1D2}" type="pres">
      <dgm:prSet presAssocID="{49B53E31-B595-4548-8217-92F06D8E9C49}" presName="child3" presStyleLbl="bgAcc1" presStyleIdx="2" presStyleCnt="4"/>
      <dgm:spPr/>
      <dgm:t>
        <a:bodyPr/>
        <a:lstStyle/>
        <a:p>
          <a:endParaRPr lang="en-US"/>
        </a:p>
      </dgm:t>
    </dgm:pt>
    <dgm:pt modelId="{F1004F6F-EDB8-4C2B-8EB8-8907EB3B334D}" type="pres">
      <dgm:prSet presAssocID="{49B53E31-B595-4548-8217-92F06D8E9C49}" presName="child3Text" presStyleLbl="bgAcc1" presStyleIdx="2" presStyleCnt="4">
        <dgm:presLayoutVars>
          <dgm:bulletEnabled val="1"/>
        </dgm:presLayoutVars>
      </dgm:prSet>
      <dgm:spPr/>
      <dgm:t>
        <a:bodyPr/>
        <a:lstStyle/>
        <a:p>
          <a:endParaRPr lang="en-US"/>
        </a:p>
      </dgm:t>
    </dgm:pt>
    <dgm:pt modelId="{0A4087E2-9DDC-4150-85A6-3615D26C31F0}" type="pres">
      <dgm:prSet presAssocID="{49B53E31-B595-4548-8217-92F06D8E9C49}" presName="child4group" presStyleCnt="0"/>
      <dgm:spPr/>
    </dgm:pt>
    <dgm:pt modelId="{A9FCE145-FE2E-498E-AD49-78AA5CC271E4}" type="pres">
      <dgm:prSet presAssocID="{49B53E31-B595-4548-8217-92F06D8E9C49}" presName="child4" presStyleLbl="bgAcc1" presStyleIdx="3" presStyleCnt="4"/>
      <dgm:spPr/>
      <dgm:t>
        <a:bodyPr/>
        <a:lstStyle/>
        <a:p>
          <a:endParaRPr lang="en-US"/>
        </a:p>
      </dgm:t>
    </dgm:pt>
    <dgm:pt modelId="{C353F4D0-2B2D-4D92-9FCB-F09ED8C552ED}" type="pres">
      <dgm:prSet presAssocID="{49B53E31-B595-4548-8217-92F06D8E9C49}" presName="child4Text" presStyleLbl="bgAcc1" presStyleIdx="3" presStyleCnt="4">
        <dgm:presLayoutVars>
          <dgm:bulletEnabled val="1"/>
        </dgm:presLayoutVars>
      </dgm:prSet>
      <dgm:spPr/>
      <dgm:t>
        <a:bodyPr/>
        <a:lstStyle/>
        <a:p>
          <a:endParaRPr lang="en-US"/>
        </a:p>
      </dgm:t>
    </dgm:pt>
    <dgm:pt modelId="{D30864F1-1C7C-4B65-B04B-1DAD2763769B}" type="pres">
      <dgm:prSet presAssocID="{49B53E31-B595-4548-8217-92F06D8E9C49}" presName="childPlaceholder" presStyleCnt="0"/>
      <dgm:spPr/>
    </dgm:pt>
    <dgm:pt modelId="{0C67F803-0055-4FCE-A79A-46DDF3375052}" type="pres">
      <dgm:prSet presAssocID="{49B53E31-B595-4548-8217-92F06D8E9C49}" presName="circle" presStyleCnt="0"/>
      <dgm:spPr/>
    </dgm:pt>
    <dgm:pt modelId="{831B365E-41B1-40A3-ADA3-3B18B0E6DADB}" type="pres">
      <dgm:prSet presAssocID="{49B53E31-B595-4548-8217-92F06D8E9C49}" presName="quadrant1" presStyleLbl="node1" presStyleIdx="0" presStyleCnt="4">
        <dgm:presLayoutVars>
          <dgm:chMax val="1"/>
          <dgm:bulletEnabled val="1"/>
        </dgm:presLayoutVars>
      </dgm:prSet>
      <dgm:spPr/>
      <dgm:t>
        <a:bodyPr/>
        <a:lstStyle/>
        <a:p>
          <a:endParaRPr lang="en-US"/>
        </a:p>
      </dgm:t>
    </dgm:pt>
    <dgm:pt modelId="{401E0AB0-F504-4796-A920-22C61155486D}" type="pres">
      <dgm:prSet presAssocID="{49B53E31-B595-4548-8217-92F06D8E9C49}" presName="quadrant2" presStyleLbl="node1" presStyleIdx="1" presStyleCnt="4">
        <dgm:presLayoutVars>
          <dgm:chMax val="1"/>
          <dgm:bulletEnabled val="1"/>
        </dgm:presLayoutVars>
      </dgm:prSet>
      <dgm:spPr/>
      <dgm:t>
        <a:bodyPr/>
        <a:lstStyle/>
        <a:p>
          <a:endParaRPr lang="en-US"/>
        </a:p>
      </dgm:t>
    </dgm:pt>
    <dgm:pt modelId="{A4DD7852-FB71-4BCD-957E-80E35301A62F}" type="pres">
      <dgm:prSet presAssocID="{49B53E31-B595-4548-8217-92F06D8E9C49}" presName="quadrant3" presStyleLbl="node1" presStyleIdx="2" presStyleCnt="4">
        <dgm:presLayoutVars>
          <dgm:chMax val="1"/>
          <dgm:bulletEnabled val="1"/>
        </dgm:presLayoutVars>
      </dgm:prSet>
      <dgm:spPr/>
      <dgm:t>
        <a:bodyPr/>
        <a:lstStyle/>
        <a:p>
          <a:endParaRPr lang="en-US"/>
        </a:p>
      </dgm:t>
    </dgm:pt>
    <dgm:pt modelId="{95D95CC6-DE74-4A01-AE13-862637B5C53F}" type="pres">
      <dgm:prSet presAssocID="{49B53E31-B595-4548-8217-92F06D8E9C49}" presName="quadrant4" presStyleLbl="node1" presStyleIdx="3" presStyleCnt="4">
        <dgm:presLayoutVars>
          <dgm:chMax val="1"/>
          <dgm:bulletEnabled val="1"/>
        </dgm:presLayoutVars>
      </dgm:prSet>
      <dgm:spPr/>
      <dgm:t>
        <a:bodyPr/>
        <a:lstStyle/>
        <a:p>
          <a:endParaRPr lang="en-US"/>
        </a:p>
      </dgm:t>
    </dgm:pt>
    <dgm:pt modelId="{A1EA1060-ED89-4025-8FFB-755C574A117D}" type="pres">
      <dgm:prSet presAssocID="{49B53E31-B595-4548-8217-92F06D8E9C49}" presName="quadrantPlaceholder" presStyleCnt="0"/>
      <dgm:spPr/>
    </dgm:pt>
    <dgm:pt modelId="{7F2C0359-AC23-44ED-A62D-6E9264F933B9}" type="pres">
      <dgm:prSet presAssocID="{49B53E31-B595-4548-8217-92F06D8E9C49}" presName="center1" presStyleLbl="fgShp" presStyleIdx="0" presStyleCnt="2"/>
      <dgm:spPr/>
    </dgm:pt>
    <dgm:pt modelId="{110DAAD0-52BB-4A4D-A615-E50AA3D3BC82}" type="pres">
      <dgm:prSet presAssocID="{49B53E31-B595-4548-8217-92F06D8E9C49}" presName="center2" presStyleLbl="fgShp" presStyleIdx="1" presStyleCnt="2"/>
      <dgm:spPr/>
    </dgm:pt>
  </dgm:ptLst>
  <dgm:cxnLst>
    <dgm:cxn modelId="{FDF91E0F-ED0A-473E-8956-9ADA62E2676F}" type="presOf" srcId="{49B53E31-B595-4548-8217-92F06D8E9C49}" destId="{016543E9-6482-443F-A776-7FBCBA823E08}" srcOrd="0" destOrd="0" presId="urn:microsoft.com/office/officeart/2005/8/layout/cycle4"/>
    <dgm:cxn modelId="{ADA0344E-0222-4D17-A1CC-8C8500DA42B6}" type="presOf" srcId="{AEADFADA-FE06-4AC4-9691-5F5965B82B43}" destId="{401E0AB0-F504-4796-A920-22C61155486D}" srcOrd="0" destOrd="0" presId="urn:microsoft.com/office/officeart/2005/8/layout/cycle4"/>
    <dgm:cxn modelId="{3568881C-A651-4543-AE49-14B8512A3937}" type="presOf" srcId="{B727A88C-EE42-4BBC-A954-D3372172C920}" destId="{01AD2780-22CA-4FF6-B92E-7FF0F73D28EA}" srcOrd="0" destOrd="0" presId="urn:microsoft.com/office/officeart/2005/8/layout/cycle4"/>
    <dgm:cxn modelId="{F9D54E12-2997-49A6-8A9D-8A83C6E26971}" type="presOf" srcId="{FEFB1FAC-34EF-4C7C-B1C3-5522B4F31254}" destId="{C353F4D0-2B2D-4D92-9FCB-F09ED8C552ED}" srcOrd="1" destOrd="0" presId="urn:microsoft.com/office/officeart/2005/8/layout/cycle4"/>
    <dgm:cxn modelId="{E94D63AF-6B9E-4C91-AFB6-A2105D64BAEE}" srcId="{49B53E31-B595-4548-8217-92F06D8E9C49}" destId="{C3E206E9-B860-4189-8D19-F3298F85549F}" srcOrd="3" destOrd="0" parTransId="{8B32167C-DA52-46E9-B3FB-DC4CD3E0DF61}" sibTransId="{34B00496-7883-45EF-992A-244D964318FE}"/>
    <dgm:cxn modelId="{BF3E0185-96B1-46D7-8B69-1F66B5B8F09F}" srcId="{AEADFADA-FE06-4AC4-9691-5F5965B82B43}" destId="{220C1285-57B2-47CC-B8C9-45D0C973B706}" srcOrd="0" destOrd="0" parTransId="{64D88055-3F2E-4A42-88B8-D68F8332C2B8}" sibTransId="{C7BB3BF2-3D18-43BA-8C5A-8A717942A4C3}"/>
    <dgm:cxn modelId="{BFFECF4F-1A73-4F4A-B6A8-8E365497657D}" type="presOf" srcId="{220C1285-57B2-47CC-B8C9-45D0C973B706}" destId="{DE092959-6EDF-49B7-920E-82B81185AE47}" srcOrd="0" destOrd="0" presId="urn:microsoft.com/office/officeart/2005/8/layout/cycle4"/>
    <dgm:cxn modelId="{37C3296C-201B-4422-B310-E6F40F36EE14}" type="presOf" srcId="{220C1285-57B2-47CC-B8C9-45D0C973B706}" destId="{5A35D4DB-FE62-496F-BA51-E2932A4C4AEB}" srcOrd="1" destOrd="0" presId="urn:microsoft.com/office/officeart/2005/8/layout/cycle4"/>
    <dgm:cxn modelId="{1103D8C1-49C9-4D77-BCF7-EDD33D90CB70}" srcId="{49B53E31-B595-4548-8217-92F06D8E9C49}" destId="{3AA4FA28-0AB4-40A1-8AA0-F3CA8ECEFDA9}" srcOrd="2" destOrd="0" parTransId="{61C135F6-4EB5-4E3A-8327-F4F4F748D6B5}" sibTransId="{EBB28CEC-C54B-4F67-9266-42C8BCECB43C}"/>
    <dgm:cxn modelId="{72D91DA9-8AC7-4BF7-B976-944B1247451D}" srcId="{C3E206E9-B860-4189-8D19-F3298F85549F}" destId="{FEFB1FAC-34EF-4C7C-B1C3-5522B4F31254}" srcOrd="0" destOrd="0" parTransId="{29649F59-6F9D-4097-9EEE-F6C41F18AEA4}" sibTransId="{291F94CB-6B94-422D-9967-C8A52098883C}"/>
    <dgm:cxn modelId="{FDD44863-AF3A-4B53-9559-D9F49B4AF9CD}" type="presOf" srcId="{C3E206E9-B860-4189-8D19-F3298F85549F}" destId="{95D95CC6-DE74-4A01-AE13-862637B5C53F}" srcOrd="0" destOrd="0" presId="urn:microsoft.com/office/officeart/2005/8/layout/cycle4"/>
    <dgm:cxn modelId="{50F9D309-5297-42AD-8305-B97CA7D72ECD}" type="presOf" srcId="{B727A88C-EE42-4BBC-A954-D3372172C920}" destId="{270FF30E-B5D8-4823-AFE7-585874358703}" srcOrd="1" destOrd="0" presId="urn:microsoft.com/office/officeart/2005/8/layout/cycle4"/>
    <dgm:cxn modelId="{2012B7C2-6A5D-451A-AB35-AFE5BCFC3D21}" srcId="{49B53E31-B595-4548-8217-92F06D8E9C49}" destId="{AEADFADA-FE06-4AC4-9691-5F5965B82B43}" srcOrd="1" destOrd="0" parTransId="{2526335C-58D5-40E4-8359-A06A18A1DC45}" sibTransId="{BD3DED06-90CE-40B1-9496-4646F3C39740}"/>
    <dgm:cxn modelId="{434E898E-4F60-444B-9C90-5543CF652C9C}" type="presOf" srcId="{3AA4FA28-0AB4-40A1-8AA0-F3CA8ECEFDA9}" destId="{A4DD7852-FB71-4BCD-957E-80E35301A62F}" srcOrd="0" destOrd="0" presId="urn:microsoft.com/office/officeart/2005/8/layout/cycle4"/>
    <dgm:cxn modelId="{09305ADD-E2A2-469D-9AB8-85826C8BC2D4}" type="presOf" srcId="{FEFB1FAC-34EF-4C7C-B1C3-5522B4F31254}" destId="{A9FCE145-FE2E-498E-AD49-78AA5CC271E4}" srcOrd="0" destOrd="0" presId="urn:microsoft.com/office/officeart/2005/8/layout/cycle4"/>
    <dgm:cxn modelId="{0B3BBB00-456F-4531-B3C7-B051B7787CB8}" srcId="{49B53E31-B595-4548-8217-92F06D8E9C49}" destId="{69524AD3-3F13-406B-AF14-8C10ADEC4099}" srcOrd="0" destOrd="0" parTransId="{79E002A7-94E7-4EBC-B1A8-6DEFC10773B3}" sibTransId="{076E7BD6-EE7E-49CD-8BC6-FAA40C43CCA6}"/>
    <dgm:cxn modelId="{06D0D8F2-12CE-420C-B876-7D68CE4E7BBD}" srcId="{3AA4FA28-0AB4-40A1-8AA0-F3CA8ECEFDA9}" destId="{F9E2B094-5C38-49C4-A733-DBDD53FD3F98}" srcOrd="0" destOrd="0" parTransId="{11646B55-649C-40EC-BBDB-D98542330169}" sibTransId="{E6D17546-148C-4614-97B8-61EED34D3EB8}"/>
    <dgm:cxn modelId="{A0D6CEB8-325F-4C56-9BEF-7A812C2D977E}" type="presOf" srcId="{69524AD3-3F13-406B-AF14-8C10ADEC4099}" destId="{831B365E-41B1-40A3-ADA3-3B18B0E6DADB}" srcOrd="0" destOrd="0" presId="urn:microsoft.com/office/officeart/2005/8/layout/cycle4"/>
    <dgm:cxn modelId="{357DDD10-F7D3-4561-8769-3763ACCEAB6E}" srcId="{69524AD3-3F13-406B-AF14-8C10ADEC4099}" destId="{B727A88C-EE42-4BBC-A954-D3372172C920}" srcOrd="0" destOrd="0" parTransId="{C2AEC86A-8DCA-4A9D-84DE-3796985A9F11}" sibTransId="{8BF626A2-3A33-4B1F-859C-B406ADB88257}"/>
    <dgm:cxn modelId="{AE0E7897-CFC2-46E8-9BE8-F05FC2CB49F6}" type="presOf" srcId="{F9E2B094-5C38-49C4-A733-DBDD53FD3F98}" destId="{A0A4E120-EF18-4E95-B5C8-0B900A20B1D2}" srcOrd="0" destOrd="0" presId="urn:microsoft.com/office/officeart/2005/8/layout/cycle4"/>
    <dgm:cxn modelId="{69109D0E-C4AA-4358-866F-7149778BA4FC}" type="presOf" srcId="{F9E2B094-5C38-49C4-A733-DBDD53FD3F98}" destId="{F1004F6F-EDB8-4C2B-8EB8-8907EB3B334D}" srcOrd="1" destOrd="0" presId="urn:microsoft.com/office/officeart/2005/8/layout/cycle4"/>
    <dgm:cxn modelId="{DC224D08-D075-486E-9B40-A208ABFC49BA}" type="presParOf" srcId="{016543E9-6482-443F-A776-7FBCBA823E08}" destId="{96132906-61D4-4A20-88E0-53F7353A8F9D}" srcOrd="0" destOrd="0" presId="urn:microsoft.com/office/officeart/2005/8/layout/cycle4"/>
    <dgm:cxn modelId="{7BDC1E33-E411-4E45-9AB6-20EF1C101027}" type="presParOf" srcId="{96132906-61D4-4A20-88E0-53F7353A8F9D}" destId="{57D12975-99DA-4C7D-A978-24A25F0D3A7A}" srcOrd="0" destOrd="0" presId="urn:microsoft.com/office/officeart/2005/8/layout/cycle4"/>
    <dgm:cxn modelId="{EED2AF51-2D82-4351-B060-466211D7A187}" type="presParOf" srcId="{57D12975-99DA-4C7D-A978-24A25F0D3A7A}" destId="{01AD2780-22CA-4FF6-B92E-7FF0F73D28EA}" srcOrd="0" destOrd="0" presId="urn:microsoft.com/office/officeart/2005/8/layout/cycle4"/>
    <dgm:cxn modelId="{1F8460AF-1EF6-4D0B-951E-CCFE980CB47E}" type="presParOf" srcId="{57D12975-99DA-4C7D-A978-24A25F0D3A7A}" destId="{270FF30E-B5D8-4823-AFE7-585874358703}" srcOrd="1" destOrd="0" presId="urn:microsoft.com/office/officeart/2005/8/layout/cycle4"/>
    <dgm:cxn modelId="{78A6188F-098B-4F8D-9C9A-4AC5A6108C03}" type="presParOf" srcId="{96132906-61D4-4A20-88E0-53F7353A8F9D}" destId="{442BA1A2-0E5D-46E9-9600-6EDD23F59867}" srcOrd="1" destOrd="0" presId="urn:microsoft.com/office/officeart/2005/8/layout/cycle4"/>
    <dgm:cxn modelId="{E1BC3451-D56D-4F73-8FF3-50BB13C834C0}" type="presParOf" srcId="{442BA1A2-0E5D-46E9-9600-6EDD23F59867}" destId="{DE092959-6EDF-49B7-920E-82B81185AE47}" srcOrd="0" destOrd="0" presId="urn:microsoft.com/office/officeart/2005/8/layout/cycle4"/>
    <dgm:cxn modelId="{BA13795A-4751-48BC-BB50-E2A1E66B2B4A}" type="presParOf" srcId="{442BA1A2-0E5D-46E9-9600-6EDD23F59867}" destId="{5A35D4DB-FE62-496F-BA51-E2932A4C4AEB}" srcOrd="1" destOrd="0" presId="urn:microsoft.com/office/officeart/2005/8/layout/cycle4"/>
    <dgm:cxn modelId="{81B06CF5-08F8-4395-A982-B8E0B694B928}" type="presParOf" srcId="{96132906-61D4-4A20-88E0-53F7353A8F9D}" destId="{B44823C5-7DCC-4393-BA08-6000023E342D}" srcOrd="2" destOrd="0" presId="urn:microsoft.com/office/officeart/2005/8/layout/cycle4"/>
    <dgm:cxn modelId="{96F82339-C4DC-4701-9614-115E54BF38EF}" type="presParOf" srcId="{B44823C5-7DCC-4393-BA08-6000023E342D}" destId="{A0A4E120-EF18-4E95-B5C8-0B900A20B1D2}" srcOrd="0" destOrd="0" presId="urn:microsoft.com/office/officeart/2005/8/layout/cycle4"/>
    <dgm:cxn modelId="{20921753-CF91-4371-86DA-C339C846DAA4}" type="presParOf" srcId="{B44823C5-7DCC-4393-BA08-6000023E342D}" destId="{F1004F6F-EDB8-4C2B-8EB8-8907EB3B334D}" srcOrd="1" destOrd="0" presId="urn:microsoft.com/office/officeart/2005/8/layout/cycle4"/>
    <dgm:cxn modelId="{74CFD21B-8DA2-44E0-A09D-FFBD79CBEF49}" type="presParOf" srcId="{96132906-61D4-4A20-88E0-53F7353A8F9D}" destId="{0A4087E2-9DDC-4150-85A6-3615D26C31F0}" srcOrd="3" destOrd="0" presId="urn:microsoft.com/office/officeart/2005/8/layout/cycle4"/>
    <dgm:cxn modelId="{706BBA7C-547E-4CC1-8529-364A7388AF26}" type="presParOf" srcId="{0A4087E2-9DDC-4150-85A6-3615D26C31F0}" destId="{A9FCE145-FE2E-498E-AD49-78AA5CC271E4}" srcOrd="0" destOrd="0" presId="urn:microsoft.com/office/officeart/2005/8/layout/cycle4"/>
    <dgm:cxn modelId="{1095B493-EDC3-4AC8-92AA-3E0C42315F73}" type="presParOf" srcId="{0A4087E2-9DDC-4150-85A6-3615D26C31F0}" destId="{C353F4D0-2B2D-4D92-9FCB-F09ED8C552ED}" srcOrd="1" destOrd="0" presId="urn:microsoft.com/office/officeart/2005/8/layout/cycle4"/>
    <dgm:cxn modelId="{22647B2E-D4EC-40B4-928C-309FDADE2EB8}" type="presParOf" srcId="{96132906-61D4-4A20-88E0-53F7353A8F9D}" destId="{D30864F1-1C7C-4B65-B04B-1DAD2763769B}" srcOrd="4" destOrd="0" presId="urn:microsoft.com/office/officeart/2005/8/layout/cycle4"/>
    <dgm:cxn modelId="{84EC2A56-2E21-48AD-9443-1D53C91242A5}" type="presParOf" srcId="{016543E9-6482-443F-A776-7FBCBA823E08}" destId="{0C67F803-0055-4FCE-A79A-46DDF3375052}" srcOrd="1" destOrd="0" presId="urn:microsoft.com/office/officeart/2005/8/layout/cycle4"/>
    <dgm:cxn modelId="{0618B84F-E4F7-4075-9A34-366451ED1DD7}" type="presParOf" srcId="{0C67F803-0055-4FCE-A79A-46DDF3375052}" destId="{831B365E-41B1-40A3-ADA3-3B18B0E6DADB}" srcOrd="0" destOrd="0" presId="urn:microsoft.com/office/officeart/2005/8/layout/cycle4"/>
    <dgm:cxn modelId="{5A3E1C21-AFE2-4000-BA07-24E41D56ABBE}" type="presParOf" srcId="{0C67F803-0055-4FCE-A79A-46DDF3375052}" destId="{401E0AB0-F504-4796-A920-22C61155486D}" srcOrd="1" destOrd="0" presId="urn:microsoft.com/office/officeart/2005/8/layout/cycle4"/>
    <dgm:cxn modelId="{136CB788-CF4B-4C0E-96FD-D5989166D2C4}" type="presParOf" srcId="{0C67F803-0055-4FCE-A79A-46DDF3375052}" destId="{A4DD7852-FB71-4BCD-957E-80E35301A62F}" srcOrd="2" destOrd="0" presId="urn:microsoft.com/office/officeart/2005/8/layout/cycle4"/>
    <dgm:cxn modelId="{26452D1E-1B20-4122-A767-9461802D07A3}" type="presParOf" srcId="{0C67F803-0055-4FCE-A79A-46DDF3375052}" destId="{95D95CC6-DE74-4A01-AE13-862637B5C53F}" srcOrd="3" destOrd="0" presId="urn:microsoft.com/office/officeart/2005/8/layout/cycle4"/>
    <dgm:cxn modelId="{5E609C3A-544D-4BCD-A69B-A5DA8D15366E}" type="presParOf" srcId="{0C67F803-0055-4FCE-A79A-46DDF3375052}" destId="{A1EA1060-ED89-4025-8FFB-755C574A117D}" srcOrd="4" destOrd="0" presId="urn:microsoft.com/office/officeart/2005/8/layout/cycle4"/>
    <dgm:cxn modelId="{3C097000-64F9-4F34-8AC6-682F253436D9}" type="presParOf" srcId="{016543E9-6482-443F-A776-7FBCBA823E08}" destId="{7F2C0359-AC23-44ED-A62D-6E9264F933B9}" srcOrd="2" destOrd="0" presId="urn:microsoft.com/office/officeart/2005/8/layout/cycle4"/>
    <dgm:cxn modelId="{22E81615-C756-4191-9DE7-86E4BDCD4B6E}" type="presParOf" srcId="{016543E9-6482-443F-A776-7FBCBA823E08}" destId="{110DAAD0-52BB-4A4D-A615-E50AA3D3BC82}"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27F378-0EEF-4467-BB60-9C484D292FB6}" type="datetimeFigureOut">
              <a:rPr lang="en-US" smtClean="0"/>
              <a:t>9/27/2020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C68EBC-478F-4B80-8352-04A138A01A11}" type="slidenum">
              <a:rPr lang="en-US" smtClean="0"/>
              <a:t>‹#›</a:t>
            </a:fld>
            <a:endParaRPr lang="en-US"/>
          </a:p>
        </p:txBody>
      </p:sp>
    </p:spTree>
    <p:extLst>
      <p:ext uri="{BB962C8B-B14F-4D97-AF65-F5344CB8AC3E}">
        <p14:creationId xmlns:p14="http://schemas.microsoft.com/office/powerpoint/2010/main" val="159480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28D59FF0-00B0-4747-8955-B65CB75B959E}" type="slidenum">
              <a:rPr lang="en-CA"/>
              <a:pPr/>
              <a:t>11</a:t>
            </a:fld>
            <a:endParaRPr lang="en-CA"/>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47</a:t>
            </a:fld>
            <a:endParaRPr lang="en-IN"/>
          </a:p>
        </p:txBody>
      </p:sp>
    </p:spTree>
    <p:extLst>
      <p:ext uri="{BB962C8B-B14F-4D97-AF65-F5344CB8AC3E}">
        <p14:creationId xmlns:p14="http://schemas.microsoft.com/office/powerpoint/2010/main" val="3558568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68EBC-478F-4B80-8352-04A138A01A11}" type="slidenum">
              <a:rPr lang="en-US" smtClean="0"/>
              <a:t>54</a:t>
            </a:fld>
            <a:endParaRPr lang="en-US"/>
          </a:p>
        </p:txBody>
      </p:sp>
    </p:spTree>
    <p:extLst>
      <p:ext uri="{BB962C8B-B14F-4D97-AF65-F5344CB8AC3E}">
        <p14:creationId xmlns:p14="http://schemas.microsoft.com/office/powerpoint/2010/main" val="2184572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3.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64.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66.jpeg"/><Relationship Id="rId2" Type="http://schemas.openxmlformats.org/officeDocument/2006/relationships/image" Target="../media/image16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eeksforgeeks.org/structured-data/"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hyperlink" Target="https://www.smartinsights.com/social-media-marketing/social-media-strategy/new-global-social-media-research/" TargetMode="Externa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68.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8" Type="http://schemas.openxmlformats.org/officeDocument/2006/relationships/hyperlink" Target="https://www.tutorialride.com/data-mining/web-mining.htm" TargetMode="External"/><Relationship Id="rId3" Type="http://schemas.openxmlformats.org/officeDocument/2006/relationships/hyperlink" Target="https://dzone.com/articles/top-10-steps-for-analyzing-unstructured-data-for-s" TargetMode="External"/><Relationship Id="rId7" Type="http://schemas.openxmlformats.org/officeDocument/2006/relationships/hyperlink" Target="https://www.geeksforgeeks.org/web-mining/" TargetMode="External"/><Relationship Id="rId12" Type="http://schemas.openxmlformats.org/officeDocument/2006/relationships/image" Target="../media/image1.png"/><Relationship Id="rId2" Type="http://schemas.openxmlformats.org/officeDocument/2006/relationships/hyperlink" Target="https://www.geeksforgeeks.org/what-is-unstructured-data/" TargetMode="External"/><Relationship Id="rId1" Type="http://schemas.openxmlformats.org/officeDocument/2006/relationships/slideLayout" Target="../slideLayouts/slideLayout2.xml"/><Relationship Id="rId6" Type="http://schemas.openxmlformats.org/officeDocument/2006/relationships/hyperlink" Target="https://roboticsbiz.com/text-mining-methods-and-techniques-the-beginners-guide/" TargetMode="External"/><Relationship Id="rId11" Type="http://schemas.openxmlformats.org/officeDocument/2006/relationships/hyperlink" Target="https://medium.com/analytics-vidhya/confusion-matrix-accuracy-precision-recall-f1-score-ade299cf63cd" TargetMode="External"/><Relationship Id="rId5" Type="http://schemas.openxmlformats.org/officeDocument/2006/relationships/hyperlink" Target="https://www.upgrad.com/blog/what-is-text-mining-techniques-and-applications/" TargetMode="External"/><Relationship Id="rId10" Type="http://schemas.openxmlformats.org/officeDocument/2006/relationships/hyperlink" Target="https://www.tutorialspoint.com/web_analytics/google_analytics.htm" TargetMode="External"/><Relationship Id="rId4" Type="http://schemas.openxmlformats.org/officeDocument/2006/relationships/hyperlink" Target="https://tdwi.org/articles/2018/09/25/data-all-3-use-cases-unstructured-data.aspx" TargetMode="External"/><Relationship Id="rId9" Type="http://schemas.openxmlformats.org/officeDocument/2006/relationships/hyperlink" Target="https://monkeylearn.com/blog/text-analysis-tools/" TargetMode="External"/></Relationships>
</file>

<file path=ppt/slides/_rels/slide1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etapp.com/us/products/data-management-software/object-storage-grid-sds.asp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archsecurity.techtarget.com/feature/Managing-big-data-privacy-concerns-Tactics-for-proactive-enterprise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6" Type="http://schemas.openxmlformats.org/officeDocument/2006/relationships/image" Target="../media/image26.png"/><Relationship Id="rId117" Type="http://schemas.openxmlformats.org/officeDocument/2006/relationships/image" Target="../media/image117.png"/><Relationship Id="rId21" Type="http://schemas.openxmlformats.org/officeDocument/2006/relationships/image" Target="../media/image21.png"/><Relationship Id="rId42" Type="http://schemas.openxmlformats.org/officeDocument/2006/relationships/image" Target="../media/image42.png"/><Relationship Id="rId47" Type="http://schemas.openxmlformats.org/officeDocument/2006/relationships/image" Target="../media/image47.png"/><Relationship Id="rId63" Type="http://schemas.openxmlformats.org/officeDocument/2006/relationships/image" Target="../media/image63.png"/><Relationship Id="rId68" Type="http://schemas.openxmlformats.org/officeDocument/2006/relationships/image" Target="../media/image68.png"/><Relationship Id="rId84" Type="http://schemas.openxmlformats.org/officeDocument/2006/relationships/image" Target="../media/image84.png"/><Relationship Id="rId89" Type="http://schemas.openxmlformats.org/officeDocument/2006/relationships/image" Target="../media/image89.png"/><Relationship Id="rId112" Type="http://schemas.openxmlformats.org/officeDocument/2006/relationships/image" Target="../media/image112.png"/><Relationship Id="rId133" Type="http://schemas.openxmlformats.org/officeDocument/2006/relationships/image" Target="../media/image133.png"/><Relationship Id="rId138" Type="http://schemas.openxmlformats.org/officeDocument/2006/relationships/image" Target="../media/image138.png"/><Relationship Id="rId154" Type="http://schemas.openxmlformats.org/officeDocument/2006/relationships/image" Target="../media/image154.png"/><Relationship Id="rId16" Type="http://schemas.openxmlformats.org/officeDocument/2006/relationships/image" Target="../media/image16.png"/><Relationship Id="rId107" Type="http://schemas.openxmlformats.org/officeDocument/2006/relationships/image" Target="../media/image107.png"/><Relationship Id="rId11" Type="http://schemas.openxmlformats.org/officeDocument/2006/relationships/image" Target="../media/image11.png"/><Relationship Id="rId32" Type="http://schemas.openxmlformats.org/officeDocument/2006/relationships/image" Target="../media/image32.png"/><Relationship Id="rId37" Type="http://schemas.openxmlformats.org/officeDocument/2006/relationships/image" Target="../media/image37.png"/><Relationship Id="rId53" Type="http://schemas.openxmlformats.org/officeDocument/2006/relationships/image" Target="../media/image53.png"/><Relationship Id="rId58" Type="http://schemas.openxmlformats.org/officeDocument/2006/relationships/image" Target="../media/image58.png"/><Relationship Id="rId74" Type="http://schemas.openxmlformats.org/officeDocument/2006/relationships/image" Target="../media/image74.png"/><Relationship Id="rId79" Type="http://schemas.openxmlformats.org/officeDocument/2006/relationships/image" Target="../media/image79.png"/><Relationship Id="rId102" Type="http://schemas.openxmlformats.org/officeDocument/2006/relationships/image" Target="../media/image102.png"/><Relationship Id="rId123" Type="http://schemas.openxmlformats.org/officeDocument/2006/relationships/image" Target="../media/image123.png"/><Relationship Id="rId128" Type="http://schemas.openxmlformats.org/officeDocument/2006/relationships/image" Target="../media/image128.png"/><Relationship Id="rId144" Type="http://schemas.openxmlformats.org/officeDocument/2006/relationships/image" Target="../media/image144.png"/><Relationship Id="rId149" Type="http://schemas.openxmlformats.org/officeDocument/2006/relationships/image" Target="../media/image149.png"/><Relationship Id="rId5" Type="http://schemas.openxmlformats.org/officeDocument/2006/relationships/image" Target="../media/image5.png"/><Relationship Id="rId90" Type="http://schemas.openxmlformats.org/officeDocument/2006/relationships/image" Target="../media/image90.png"/><Relationship Id="rId95" Type="http://schemas.openxmlformats.org/officeDocument/2006/relationships/image" Target="../media/image95.png"/><Relationship Id="rId22" Type="http://schemas.openxmlformats.org/officeDocument/2006/relationships/image" Target="../media/image22.png"/><Relationship Id="rId27" Type="http://schemas.openxmlformats.org/officeDocument/2006/relationships/image" Target="../media/image27.png"/><Relationship Id="rId43" Type="http://schemas.openxmlformats.org/officeDocument/2006/relationships/image" Target="../media/image43.png"/><Relationship Id="rId48" Type="http://schemas.openxmlformats.org/officeDocument/2006/relationships/image" Target="../media/image48.png"/><Relationship Id="rId64" Type="http://schemas.openxmlformats.org/officeDocument/2006/relationships/image" Target="../media/image64.png"/><Relationship Id="rId69" Type="http://schemas.openxmlformats.org/officeDocument/2006/relationships/image" Target="../media/image69.png"/><Relationship Id="rId113" Type="http://schemas.openxmlformats.org/officeDocument/2006/relationships/image" Target="../media/image113.png"/><Relationship Id="rId118" Type="http://schemas.openxmlformats.org/officeDocument/2006/relationships/image" Target="../media/image118.png"/><Relationship Id="rId134" Type="http://schemas.openxmlformats.org/officeDocument/2006/relationships/image" Target="../media/image134.png"/><Relationship Id="rId139" Type="http://schemas.openxmlformats.org/officeDocument/2006/relationships/image" Target="../media/image139.png"/><Relationship Id="rId80" Type="http://schemas.openxmlformats.org/officeDocument/2006/relationships/image" Target="../media/image80.png"/><Relationship Id="rId85" Type="http://schemas.openxmlformats.org/officeDocument/2006/relationships/image" Target="../media/image85.png"/><Relationship Id="rId150" Type="http://schemas.openxmlformats.org/officeDocument/2006/relationships/image" Target="../media/image150.png"/><Relationship Id="rId155" Type="http://schemas.openxmlformats.org/officeDocument/2006/relationships/image" Target="../media/image155.png"/><Relationship Id="rId12" Type="http://schemas.openxmlformats.org/officeDocument/2006/relationships/image" Target="../media/image12.png"/><Relationship Id="rId17" Type="http://schemas.openxmlformats.org/officeDocument/2006/relationships/image" Target="../media/image17.png"/><Relationship Id="rId33" Type="http://schemas.openxmlformats.org/officeDocument/2006/relationships/image" Target="../media/image33.png"/><Relationship Id="rId38" Type="http://schemas.openxmlformats.org/officeDocument/2006/relationships/image" Target="../media/image38.png"/><Relationship Id="rId59" Type="http://schemas.openxmlformats.org/officeDocument/2006/relationships/image" Target="../media/image59.png"/><Relationship Id="rId103" Type="http://schemas.openxmlformats.org/officeDocument/2006/relationships/image" Target="../media/image103.png"/><Relationship Id="rId108" Type="http://schemas.openxmlformats.org/officeDocument/2006/relationships/image" Target="../media/image108.png"/><Relationship Id="rId124" Type="http://schemas.openxmlformats.org/officeDocument/2006/relationships/image" Target="../media/image124.png"/><Relationship Id="rId129" Type="http://schemas.openxmlformats.org/officeDocument/2006/relationships/image" Target="../media/image129.png"/><Relationship Id="rId20" Type="http://schemas.openxmlformats.org/officeDocument/2006/relationships/image" Target="../media/image20.png"/><Relationship Id="rId41" Type="http://schemas.openxmlformats.org/officeDocument/2006/relationships/image" Target="../media/image41.png"/><Relationship Id="rId54" Type="http://schemas.openxmlformats.org/officeDocument/2006/relationships/image" Target="../media/image54.png"/><Relationship Id="rId62" Type="http://schemas.openxmlformats.org/officeDocument/2006/relationships/image" Target="../media/image62.png"/><Relationship Id="rId70" Type="http://schemas.openxmlformats.org/officeDocument/2006/relationships/image" Target="../media/image70.png"/><Relationship Id="rId75" Type="http://schemas.openxmlformats.org/officeDocument/2006/relationships/image" Target="../media/image75.png"/><Relationship Id="rId83" Type="http://schemas.openxmlformats.org/officeDocument/2006/relationships/image" Target="../media/image83.png"/><Relationship Id="rId88" Type="http://schemas.openxmlformats.org/officeDocument/2006/relationships/image" Target="../media/image88.png"/><Relationship Id="rId91" Type="http://schemas.openxmlformats.org/officeDocument/2006/relationships/image" Target="../media/image91.png"/><Relationship Id="rId96" Type="http://schemas.openxmlformats.org/officeDocument/2006/relationships/image" Target="../media/image96.png"/><Relationship Id="rId111" Type="http://schemas.openxmlformats.org/officeDocument/2006/relationships/image" Target="../media/image111.png"/><Relationship Id="rId132" Type="http://schemas.openxmlformats.org/officeDocument/2006/relationships/image" Target="../media/image132.png"/><Relationship Id="rId140" Type="http://schemas.openxmlformats.org/officeDocument/2006/relationships/image" Target="../media/image140.png"/><Relationship Id="rId145" Type="http://schemas.openxmlformats.org/officeDocument/2006/relationships/image" Target="../media/image145.png"/><Relationship Id="rId153" Type="http://schemas.openxmlformats.org/officeDocument/2006/relationships/image" Target="../media/image153.png"/><Relationship Id="rId1" Type="http://schemas.openxmlformats.org/officeDocument/2006/relationships/slideLayout" Target="../slideLayouts/slideLayout2.xml"/><Relationship Id="rId6" Type="http://schemas.openxmlformats.org/officeDocument/2006/relationships/image" Target="../media/image6.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image" Target="../media/image49.png"/><Relationship Id="rId57" Type="http://schemas.openxmlformats.org/officeDocument/2006/relationships/image" Target="../media/image57.png"/><Relationship Id="rId106" Type="http://schemas.openxmlformats.org/officeDocument/2006/relationships/image" Target="../media/image106.png"/><Relationship Id="rId114" Type="http://schemas.openxmlformats.org/officeDocument/2006/relationships/image" Target="../media/image114.png"/><Relationship Id="rId119" Type="http://schemas.openxmlformats.org/officeDocument/2006/relationships/image" Target="../media/image119.png"/><Relationship Id="rId127" Type="http://schemas.openxmlformats.org/officeDocument/2006/relationships/image" Target="../media/image127.png"/><Relationship Id="rId10" Type="http://schemas.openxmlformats.org/officeDocument/2006/relationships/image" Target="../media/image10.png"/><Relationship Id="rId31" Type="http://schemas.openxmlformats.org/officeDocument/2006/relationships/image" Target="../media/image31.png"/><Relationship Id="rId44" Type="http://schemas.openxmlformats.org/officeDocument/2006/relationships/image" Target="../media/image44.png"/><Relationship Id="rId52" Type="http://schemas.openxmlformats.org/officeDocument/2006/relationships/image" Target="../media/image52.png"/><Relationship Id="rId60" Type="http://schemas.openxmlformats.org/officeDocument/2006/relationships/image" Target="../media/image60.png"/><Relationship Id="rId65" Type="http://schemas.openxmlformats.org/officeDocument/2006/relationships/image" Target="../media/image65.png"/><Relationship Id="rId73" Type="http://schemas.openxmlformats.org/officeDocument/2006/relationships/image" Target="../media/image73.png"/><Relationship Id="rId78" Type="http://schemas.openxmlformats.org/officeDocument/2006/relationships/image" Target="../media/image78.png"/><Relationship Id="rId81" Type="http://schemas.openxmlformats.org/officeDocument/2006/relationships/image" Target="../media/image81.png"/><Relationship Id="rId86" Type="http://schemas.openxmlformats.org/officeDocument/2006/relationships/image" Target="../media/image86.png"/><Relationship Id="rId94" Type="http://schemas.openxmlformats.org/officeDocument/2006/relationships/image" Target="../media/image94.png"/><Relationship Id="rId99" Type="http://schemas.openxmlformats.org/officeDocument/2006/relationships/image" Target="../media/image99.png"/><Relationship Id="rId101" Type="http://schemas.openxmlformats.org/officeDocument/2006/relationships/image" Target="../media/image101.png"/><Relationship Id="rId122" Type="http://schemas.openxmlformats.org/officeDocument/2006/relationships/image" Target="../media/image122.png"/><Relationship Id="rId130" Type="http://schemas.openxmlformats.org/officeDocument/2006/relationships/image" Target="../media/image130.png"/><Relationship Id="rId135" Type="http://schemas.openxmlformats.org/officeDocument/2006/relationships/image" Target="../media/image135.png"/><Relationship Id="rId143" Type="http://schemas.openxmlformats.org/officeDocument/2006/relationships/image" Target="../media/image143.png"/><Relationship Id="rId148" Type="http://schemas.openxmlformats.org/officeDocument/2006/relationships/image" Target="../media/image148.png"/><Relationship Id="rId151" Type="http://schemas.openxmlformats.org/officeDocument/2006/relationships/image" Target="../media/image151.png"/><Relationship Id="rId156" Type="http://schemas.openxmlformats.org/officeDocument/2006/relationships/image" Target="../media/image156.png"/><Relationship Id="rId4" Type="http://schemas.openxmlformats.org/officeDocument/2006/relationships/image" Target="../media/image4.png"/><Relationship Id="rId9" Type="http://schemas.openxmlformats.org/officeDocument/2006/relationships/image" Target="../media/image9.png"/><Relationship Id="rId13" Type="http://schemas.openxmlformats.org/officeDocument/2006/relationships/image" Target="../media/image13.png"/><Relationship Id="rId18" Type="http://schemas.openxmlformats.org/officeDocument/2006/relationships/image" Target="../media/image18.png"/><Relationship Id="rId39" Type="http://schemas.openxmlformats.org/officeDocument/2006/relationships/image" Target="../media/image39.png"/><Relationship Id="rId109" Type="http://schemas.openxmlformats.org/officeDocument/2006/relationships/image" Target="../media/image109.png"/><Relationship Id="rId34" Type="http://schemas.openxmlformats.org/officeDocument/2006/relationships/image" Target="../media/image34.png"/><Relationship Id="rId50" Type="http://schemas.openxmlformats.org/officeDocument/2006/relationships/image" Target="../media/image50.png"/><Relationship Id="rId55" Type="http://schemas.openxmlformats.org/officeDocument/2006/relationships/image" Target="../media/image55.png"/><Relationship Id="rId76" Type="http://schemas.openxmlformats.org/officeDocument/2006/relationships/image" Target="../media/image76.png"/><Relationship Id="rId97" Type="http://schemas.openxmlformats.org/officeDocument/2006/relationships/image" Target="../media/image97.png"/><Relationship Id="rId104" Type="http://schemas.openxmlformats.org/officeDocument/2006/relationships/image" Target="../media/image104.png"/><Relationship Id="rId120" Type="http://schemas.openxmlformats.org/officeDocument/2006/relationships/image" Target="../media/image120.png"/><Relationship Id="rId125" Type="http://schemas.openxmlformats.org/officeDocument/2006/relationships/image" Target="../media/image125.png"/><Relationship Id="rId141" Type="http://schemas.openxmlformats.org/officeDocument/2006/relationships/image" Target="../media/image141.png"/><Relationship Id="rId146" Type="http://schemas.openxmlformats.org/officeDocument/2006/relationships/image" Target="../media/image146.png"/><Relationship Id="rId7" Type="http://schemas.openxmlformats.org/officeDocument/2006/relationships/image" Target="../media/image7.png"/><Relationship Id="rId71" Type="http://schemas.openxmlformats.org/officeDocument/2006/relationships/image" Target="../media/image71.png"/><Relationship Id="rId92" Type="http://schemas.openxmlformats.org/officeDocument/2006/relationships/image" Target="../media/image92.png"/><Relationship Id="rId2" Type="http://schemas.openxmlformats.org/officeDocument/2006/relationships/image" Target="../media/image2.png"/><Relationship Id="rId29" Type="http://schemas.openxmlformats.org/officeDocument/2006/relationships/image" Target="../media/image29.png"/><Relationship Id="rId24" Type="http://schemas.openxmlformats.org/officeDocument/2006/relationships/image" Target="../media/image24.png"/><Relationship Id="rId40" Type="http://schemas.openxmlformats.org/officeDocument/2006/relationships/image" Target="../media/image40.png"/><Relationship Id="rId45" Type="http://schemas.openxmlformats.org/officeDocument/2006/relationships/image" Target="../media/image45.png"/><Relationship Id="rId66" Type="http://schemas.openxmlformats.org/officeDocument/2006/relationships/image" Target="../media/image66.png"/><Relationship Id="rId87" Type="http://schemas.openxmlformats.org/officeDocument/2006/relationships/image" Target="../media/image87.png"/><Relationship Id="rId110" Type="http://schemas.openxmlformats.org/officeDocument/2006/relationships/image" Target="../media/image110.png"/><Relationship Id="rId115" Type="http://schemas.openxmlformats.org/officeDocument/2006/relationships/image" Target="../media/image115.png"/><Relationship Id="rId131" Type="http://schemas.openxmlformats.org/officeDocument/2006/relationships/image" Target="../media/image131.png"/><Relationship Id="rId136" Type="http://schemas.openxmlformats.org/officeDocument/2006/relationships/image" Target="../media/image136.png"/><Relationship Id="rId157" Type="http://schemas.openxmlformats.org/officeDocument/2006/relationships/image" Target="../media/image157.png"/><Relationship Id="rId61" Type="http://schemas.openxmlformats.org/officeDocument/2006/relationships/image" Target="../media/image61.png"/><Relationship Id="rId82" Type="http://schemas.openxmlformats.org/officeDocument/2006/relationships/image" Target="../media/image82.png"/><Relationship Id="rId152" Type="http://schemas.openxmlformats.org/officeDocument/2006/relationships/image" Target="../media/image152.png"/><Relationship Id="rId19" Type="http://schemas.openxmlformats.org/officeDocument/2006/relationships/image" Target="../media/image19.png"/><Relationship Id="rId14" Type="http://schemas.openxmlformats.org/officeDocument/2006/relationships/image" Target="../media/image14.png"/><Relationship Id="rId30" Type="http://schemas.openxmlformats.org/officeDocument/2006/relationships/image" Target="../media/image30.png"/><Relationship Id="rId35" Type="http://schemas.openxmlformats.org/officeDocument/2006/relationships/image" Target="../media/image35.png"/><Relationship Id="rId56" Type="http://schemas.openxmlformats.org/officeDocument/2006/relationships/image" Target="../media/image56.png"/><Relationship Id="rId77" Type="http://schemas.openxmlformats.org/officeDocument/2006/relationships/image" Target="../media/image77.png"/><Relationship Id="rId100" Type="http://schemas.openxmlformats.org/officeDocument/2006/relationships/image" Target="../media/image100.png"/><Relationship Id="rId105" Type="http://schemas.openxmlformats.org/officeDocument/2006/relationships/image" Target="../media/image105.png"/><Relationship Id="rId126" Type="http://schemas.openxmlformats.org/officeDocument/2006/relationships/image" Target="../media/image126.png"/><Relationship Id="rId147" Type="http://schemas.openxmlformats.org/officeDocument/2006/relationships/image" Target="../media/image147.png"/><Relationship Id="rId8" Type="http://schemas.openxmlformats.org/officeDocument/2006/relationships/image" Target="../media/image8.png"/><Relationship Id="rId51" Type="http://schemas.openxmlformats.org/officeDocument/2006/relationships/image" Target="../media/image51.png"/><Relationship Id="rId72" Type="http://schemas.openxmlformats.org/officeDocument/2006/relationships/image" Target="../media/image72.png"/><Relationship Id="rId93" Type="http://schemas.openxmlformats.org/officeDocument/2006/relationships/image" Target="../media/image93.png"/><Relationship Id="rId98" Type="http://schemas.openxmlformats.org/officeDocument/2006/relationships/image" Target="../media/image98.png"/><Relationship Id="rId121" Type="http://schemas.openxmlformats.org/officeDocument/2006/relationships/image" Target="../media/image121.png"/><Relationship Id="rId142" Type="http://schemas.openxmlformats.org/officeDocument/2006/relationships/image" Target="../media/image142.png"/><Relationship Id="rId3" Type="http://schemas.openxmlformats.org/officeDocument/2006/relationships/image" Target="../media/image3.png"/><Relationship Id="rId25" Type="http://schemas.openxmlformats.org/officeDocument/2006/relationships/image" Target="../media/image25.png"/><Relationship Id="rId46" Type="http://schemas.openxmlformats.org/officeDocument/2006/relationships/image" Target="../media/image46.png"/><Relationship Id="rId67" Type="http://schemas.openxmlformats.org/officeDocument/2006/relationships/image" Target="../media/image67.png"/><Relationship Id="rId116" Type="http://schemas.openxmlformats.org/officeDocument/2006/relationships/image" Target="../media/image116.png"/><Relationship Id="rId137" Type="http://schemas.openxmlformats.org/officeDocument/2006/relationships/image" Target="../media/image137.png"/><Relationship Id="rId158" Type="http://schemas.openxmlformats.org/officeDocument/2006/relationships/image" Target="../media/image1.png"/></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scikit-learn.org/stable/modules/preprocessing.html"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hyperlink" Target="https://monkeylearn.com/blog/text-mining-tools/#meaningcloud" TargetMode="External"/><Relationship Id="rId3" Type="http://schemas.openxmlformats.org/officeDocument/2006/relationships/hyperlink" Target="https://monkeylearn.com/blog/text-mining-tools/#aylien" TargetMode="External"/><Relationship Id="rId7" Type="http://schemas.openxmlformats.org/officeDocument/2006/relationships/hyperlink" Target="https://monkeylearn.com/blog/text-mining-tools/#amazon" TargetMode="External"/><Relationship Id="rId2" Type="http://schemas.openxmlformats.org/officeDocument/2006/relationships/hyperlink" Target="https://monkeylearn.com/blog/text-mining-tools/#monkeylearn" TargetMode="External"/><Relationship Id="rId1" Type="http://schemas.openxmlformats.org/officeDocument/2006/relationships/slideLayout" Target="../slideLayouts/slideLayout2.xml"/><Relationship Id="rId6" Type="http://schemas.openxmlformats.org/officeDocument/2006/relationships/hyperlink" Target="https://monkeylearn.com/blog/text-mining-tools/#google-cloud" TargetMode="External"/><Relationship Id="rId5" Type="http://schemas.openxmlformats.org/officeDocument/2006/relationships/hyperlink" Target="https://monkeylearn.com/blog/text-mining-tools/#thematic" TargetMode="External"/><Relationship Id="rId10" Type="http://schemas.openxmlformats.org/officeDocument/2006/relationships/image" Target="../media/image1.png"/><Relationship Id="rId4" Type="http://schemas.openxmlformats.org/officeDocument/2006/relationships/hyperlink" Target="https://monkeylearn.com/blog/text-mining-tools/#ibm-watson" TargetMode="External"/><Relationship Id="rId9" Type="http://schemas.openxmlformats.org/officeDocument/2006/relationships/hyperlink" Target="https://monkeylearn.com/blog/text-mining-tools/#lexalytics" TargetMode="Externa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eeksforgeeks.org/data-mining/"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6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43000"/>
            <a:ext cx="7772400" cy="1470025"/>
          </a:xfrm>
        </p:spPr>
        <p:txBody>
          <a:bodyPr>
            <a:normAutofit/>
          </a:bodyPr>
          <a:lstStyle/>
          <a:p>
            <a:r>
              <a:rPr lang="en-US" sz="4000" b="1" dirty="0" smtClean="0">
                <a:solidFill>
                  <a:srgbClr val="FF0000"/>
                </a:solidFill>
                <a:latin typeface="Times New Roman" pitchFamily="18" charset="0"/>
                <a:cs typeface="Times New Roman" pitchFamily="18" charset="0"/>
              </a:rPr>
              <a:t>Unit IV</a:t>
            </a:r>
            <a:endParaRPr lang="en-US" sz="4000"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685800" y="2895600"/>
            <a:ext cx="7772400" cy="1752600"/>
          </a:xfrm>
        </p:spPr>
        <p:txBody>
          <a:bodyPr>
            <a:normAutofit/>
          </a:bodyPr>
          <a:lstStyle/>
          <a:p>
            <a:r>
              <a:rPr lang="en-IN" sz="4500" b="1" dirty="0">
                <a:solidFill>
                  <a:srgbClr val="FF0000"/>
                </a:solidFill>
                <a:latin typeface="Times New Roman" pitchFamily="18" charset="0"/>
                <a:cs typeface="Times New Roman" pitchFamily="18" charset="0"/>
              </a:rPr>
              <a:t>Web  and Social Media Analytics</a:t>
            </a:r>
            <a:endParaRPr lang="en-US" sz="4500" dirty="0">
              <a:solidFill>
                <a:srgbClr val="FF0000"/>
              </a:solidFill>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143344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b="1" dirty="0" smtClean="0">
                <a:solidFill>
                  <a:srgbClr val="FF0000"/>
                </a:solidFill>
                <a:latin typeface="Times New Roman" pitchFamily="18" charset="0"/>
                <a:cs typeface="Times New Roman" pitchFamily="18" charset="0"/>
              </a:rPr>
              <a:t>Unstructured Data</a:t>
            </a:r>
          </a:p>
          <a:p>
            <a:pPr>
              <a:buNone/>
            </a:pPr>
            <a:r>
              <a:rPr lang="en-US" dirty="0" smtClean="0">
                <a:latin typeface="Times New Roman" pitchFamily="18" charset="0"/>
                <a:cs typeface="Times New Roman" pitchFamily="18" charset="0"/>
              </a:rPr>
              <a:t>-data can be of any type</a:t>
            </a:r>
          </a:p>
          <a:p>
            <a:pPr>
              <a:buNone/>
            </a:pPr>
            <a:r>
              <a:rPr lang="en-US" dirty="0" smtClean="0">
                <a:latin typeface="Times New Roman" pitchFamily="18" charset="0"/>
                <a:cs typeface="Times New Roman" pitchFamily="18" charset="0"/>
              </a:rPr>
              <a:t>-not necessarily following any format or sequence</a:t>
            </a:r>
          </a:p>
          <a:p>
            <a:pPr>
              <a:buNone/>
            </a:pPr>
            <a:r>
              <a:rPr lang="en-US" dirty="0" smtClean="0">
                <a:latin typeface="Times New Roman" pitchFamily="18" charset="0"/>
                <a:cs typeface="Times New Roman" pitchFamily="18" charset="0"/>
              </a:rPr>
              <a:t>-does not follow any rules</a:t>
            </a:r>
          </a:p>
          <a:p>
            <a:pPr>
              <a:buNone/>
            </a:pPr>
            <a:r>
              <a:rPr lang="en-US" dirty="0" smtClean="0">
                <a:latin typeface="Times New Roman" pitchFamily="18" charset="0"/>
                <a:cs typeface="Times New Roman" pitchFamily="18" charset="0"/>
              </a:rPr>
              <a:t>-is not predictable</a:t>
            </a:r>
          </a:p>
          <a:p>
            <a:pPr>
              <a:buNone/>
            </a:pPr>
            <a:r>
              <a:rPr lang="en-US" dirty="0" smtClean="0">
                <a:latin typeface="Times New Roman" pitchFamily="18" charset="0"/>
                <a:cs typeface="Times New Roman" pitchFamily="18" charset="0"/>
              </a:rPr>
              <a:t>-examples include </a:t>
            </a:r>
          </a:p>
          <a:p>
            <a:pPr lvl="1"/>
            <a:r>
              <a:rPr lang="en-US" dirty="0" smtClean="0">
                <a:latin typeface="Times New Roman" pitchFamily="18" charset="0"/>
                <a:cs typeface="Times New Roman" pitchFamily="18" charset="0"/>
              </a:rPr>
              <a:t>text</a:t>
            </a:r>
          </a:p>
          <a:p>
            <a:pPr lvl="1"/>
            <a:r>
              <a:rPr lang="en-US" dirty="0" smtClean="0">
                <a:latin typeface="Times New Roman" pitchFamily="18" charset="0"/>
                <a:cs typeface="Times New Roman" pitchFamily="18" charset="0"/>
              </a:rPr>
              <a:t>video</a:t>
            </a:r>
          </a:p>
          <a:p>
            <a:pPr lvl="1"/>
            <a:r>
              <a:rPr lang="en-US" dirty="0" smtClean="0">
                <a:latin typeface="Times New Roman" pitchFamily="18" charset="0"/>
                <a:cs typeface="Times New Roman" pitchFamily="18" charset="0"/>
              </a:rPr>
              <a:t>sound</a:t>
            </a:r>
          </a:p>
          <a:p>
            <a:pPr lvl="1"/>
            <a:r>
              <a:rPr lang="en-US" dirty="0" smtClean="0">
                <a:latin typeface="Times New Roman" pitchFamily="18" charset="0"/>
                <a:cs typeface="Times New Roman" pitchFamily="18" charset="0"/>
              </a:rPr>
              <a:t>images</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93119410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LL\Desktop\google_analytic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304800"/>
            <a:ext cx="7772400" cy="5943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23988731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
          <p:cNvSpPr txBox="1"/>
          <p:nvPr/>
        </p:nvSpPr>
        <p:spPr>
          <a:xfrm>
            <a:off x="967677" y="276625"/>
            <a:ext cx="2403030" cy="333425"/>
          </a:xfrm>
          <a:prstGeom prst="rect">
            <a:avLst/>
          </a:prstGeom>
          <a:noFill/>
        </p:spPr>
        <p:txBody>
          <a:bodyPr vert="horz" wrap="none" lIns="0" tIns="0" rIns="0" bIns="0" rtlCol="0">
            <a:spAutoFit/>
          </a:bodyPr>
          <a:lstStyle/>
          <a:p>
            <a:pPr>
              <a:lnSpc>
                <a:spcPts val="1259"/>
              </a:lnSpc>
            </a:pPr>
            <a:r>
              <a:rPr lang="en-CA" sz="1000" spc="-18" dirty="0">
                <a:solidFill>
                  <a:srgbClr val="3A0E56"/>
                </a:solidFill>
                <a:latin typeface="Arial"/>
                <a:cs typeface="Arial"/>
              </a:rPr>
              <a:t>Getting the most from your Google Analytics</a:t>
            </a:r>
          </a:p>
          <a:p>
            <a:pPr>
              <a:lnSpc>
                <a:spcPts val="1259"/>
              </a:lnSpc>
            </a:pPr>
            <a:endParaRPr lang="en-CA" sz="1100" dirty="0">
              <a:solidFill>
                <a:srgbClr val="000000"/>
              </a:solidFill>
            </a:endParaRPr>
          </a:p>
        </p:txBody>
      </p:sp>
      <p:sp>
        <p:nvSpPr>
          <p:cNvPr id="3" name="TextBox 3"/>
          <p:cNvSpPr txBox="1"/>
          <p:nvPr/>
        </p:nvSpPr>
        <p:spPr>
          <a:xfrm>
            <a:off x="956804" y="1198709"/>
            <a:ext cx="3938001" cy="923330"/>
          </a:xfrm>
          <a:prstGeom prst="rect">
            <a:avLst/>
          </a:prstGeom>
          <a:noFill/>
        </p:spPr>
        <p:txBody>
          <a:bodyPr vert="horz" wrap="none" lIns="0" tIns="0" rIns="0" bIns="0" rtlCol="0">
            <a:spAutoFit/>
          </a:bodyPr>
          <a:lstStyle/>
          <a:p>
            <a:pPr>
              <a:lnSpc>
                <a:spcPts val="3580"/>
              </a:lnSpc>
            </a:pPr>
            <a:r>
              <a:rPr lang="en-CA" sz="2900" b="1" spc="-18" dirty="0">
                <a:solidFill>
                  <a:srgbClr val="FF0000"/>
                </a:solidFill>
                <a:latin typeface="Times New Roman" pitchFamily="18" charset="0"/>
                <a:cs typeface="Times New Roman" pitchFamily="18" charset="0"/>
              </a:rPr>
              <a:t>What is Google Analytics</a:t>
            </a:r>
          </a:p>
          <a:p>
            <a:pPr>
              <a:lnSpc>
                <a:spcPts val="3580"/>
              </a:lnSpc>
            </a:pPr>
            <a:endParaRPr lang="en-CA" sz="3100" dirty="0">
              <a:solidFill>
                <a:srgbClr val="FF0000"/>
              </a:solidFill>
              <a:latin typeface="Times New Roman" pitchFamily="18" charset="0"/>
              <a:cs typeface="Times New Roman" pitchFamily="18" charset="0"/>
            </a:endParaRPr>
          </a:p>
        </p:txBody>
      </p:sp>
      <p:sp>
        <p:nvSpPr>
          <p:cNvPr id="4" name="TextBox 4"/>
          <p:cNvSpPr txBox="1"/>
          <p:nvPr/>
        </p:nvSpPr>
        <p:spPr>
          <a:xfrm>
            <a:off x="956804" y="2374366"/>
            <a:ext cx="7857792" cy="961802"/>
          </a:xfrm>
          <a:prstGeom prst="rect">
            <a:avLst/>
          </a:prstGeom>
          <a:noFill/>
        </p:spPr>
        <p:txBody>
          <a:bodyPr vert="horz" wrap="none" lIns="0" tIns="0" rIns="0" bIns="0" rtlCol="0">
            <a:spAutoFit/>
          </a:bodyPr>
          <a:lstStyle/>
          <a:p>
            <a:pPr>
              <a:lnSpc>
                <a:spcPts val="2457"/>
              </a:lnSpc>
              <a:tabLst>
                <a:tab pos="345432" algn="l"/>
              </a:tabLst>
            </a:pPr>
            <a:r>
              <a:rPr lang="en-CA" sz="3200" spc="-9" dirty="0">
                <a:solidFill>
                  <a:srgbClr val="4D1C65"/>
                </a:solidFill>
                <a:latin typeface="Arial"/>
                <a:cs typeface="Arial"/>
              </a:rPr>
              <a:t>•</a:t>
            </a:r>
            <a:r>
              <a:rPr lang="en-CA" sz="2200" spc="-9" dirty="0">
                <a:solidFill>
                  <a:srgbClr val="4D1C65"/>
                </a:solidFill>
                <a:latin typeface="Arial"/>
                <a:cs typeface="Arial"/>
              </a:rPr>
              <a:t> Service provided by Google for generating statistics about the</a:t>
            </a:r>
            <a:r>
              <a:rPr lang="en-CA" sz="2300" dirty="0">
                <a:solidFill>
                  <a:srgbClr val="000000"/>
                </a:solidFill>
                <a:latin typeface="Times New Roman"/>
              </a:rPr>
              <a:t/>
            </a:r>
            <a:br>
              <a:rPr lang="en-CA" sz="2300" dirty="0">
                <a:solidFill>
                  <a:srgbClr val="000000"/>
                </a:solidFill>
                <a:latin typeface="Times New Roman"/>
              </a:rPr>
            </a:br>
            <a:r>
              <a:rPr lang="en-CA" sz="2200" spc="-9" dirty="0">
                <a:solidFill>
                  <a:srgbClr val="4D1C65"/>
                </a:solidFill>
                <a:latin typeface="Arial"/>
                <a:cs typeface="Arial"/>
              </a:rPr>
              <a:t>	visits to a web site</a:t>
            </a:r>
          </a:p>
          <a:p>
            <a:pPr>
              <a:lnSpc>
                <a:spcPts val="2457"/>
              </a:lnSpc>
            </a:pPr>
            <a:endParaRPr lang="en-CA" sz="2300" dirty="0">
              <a:solidFill>
                <a:srgbClr val="000000"/>
              </a:solidFill>
            </a:endParaRPr>
          </a:p>
        </p:txBody>
      </p:sp>
      <p:sp>
        <p:nvSpPr>
          <p:cNvPr id="5" name="TextBox 5"/>
          <p:cNvSpPr txBox="1"/>
          <p:nvPr/>
        </p:nvSpPr>
        <p:spPr>
          <a:xfrm>
            <a:off x="956804" y="3054403"/>
            <a:ext cx="2633541" cy="692497"/>
          </a:xfrm>
          <a:prstGeom prst="rect">
            <a:avLst/>
          </a:prstGeom>
          <a:noFill/>
        </p:spPr>
        <p:txBody>
          <a:bodyPr vert="horz" wrap="none" lIns="0" tIns="0" rIns="0" bIns="0" rtlCol="0">
            <a:spAutoFit/>
          </a:bodyPr>
          <a:lstStyle/>
          <a:p>
            <a:pPr>
              <a:lnSpc>
                <a:spcPts val="2724"/>
              </a:lnSpc>
            </a:pPr>
            <a:r>
              <a:rPr lang="en-CA" sz="3200" spc="-9">
                <a:solidFill>
                  <a:srgbClr val="4D1C65"/>
                </a:solidFill>
                <a:latin typeface="Arial"/>
                <a:cs typeface="Arial"/>
              </a:rPr>
              <a:t>•</a:t>
            </a:r>
            <a:r>
              <a:rPr lang="en-CA" sz="2200" spc="-9">
                <a:solidFill>
                  <a:srgbClr val="4D1C65"/>
                </a:solidFill>
                <a:latin typeface="Arial"/>
                <a:cs typeface="Arial"/>
              </a:rPr>
              <a:t> Aimed at marketers</a:t>
            </a:r>
          </a:p>
          <a:p>
            <a:pPr>
              <a:lnSpc>
                <a:spcPts val="2724"/>
              </a:lnSpc>
            </a:pPr>
            <a:endParaRPr lang="en-CA" sz="2400">
              <a:solidFill>
                <a:srgbClr val="000000"/>
              </a:solidFill>
            </a:endParaRPr>
          </a:p>
        </p:txBody>
      </p:sp>
      <p:sp>
        <p:nvSpPr>
          <p:cNvPr id="6" name="TextBox 6"/>
          <p:cNvSpPr txBox="1"/>
          <p:nvPr/>
        </p:nvSpPr>
        <p:spPr>
          <a:xfrm>
            <a:off x="956804" y="3446289"/>
            <a:ext cx="6811993" cy="692497"/>
          </a:xfrm>
          <a:prstGeom prst="rect">
            <a:avLst/>
          </a:prstGeom>
          <a:noFill/>
        </p:spPr>
        <p:txBody>
          <a:bodyPr vert="horz" wrap="none" lIns="0" tIns="0" rIns="0" bIns="0" rtlCol="0">
            <a:spAutoFit/>
          </a:bodyPr>
          <a:lstStyle/>
          <a:p>
            <a:pPr>
              <a:lnSpc>
                <a:spcPts val="2672"/>
              </a:lnSpc>
            </a:pPr>
            <a:r>
              <a:rPr lang="en-CA" sz="3200" spc="-9" dirty="0">
                <a:solidFill>
                  <a:srgbClr val="4D1C65"/>
                </a:solidFill>
                <a:latin typeface="Arial"/>
                <a:cs typeface="Arial"/>
              </a:rPr>
              <a:t>•</a:t>
            </a:r>
            <a:r>
              <a:rPr lang="en-CA" sz="2200" spc="-9" dirty="0">
                <a:solidFill>
                  <a:srgbClr val="4D1C65"/>
                </a:solidFill>
                <a:latin typeface="Arial"/>
                <a:cs typeface="Arial"/>
              </a:rPr>
              <a:t> Available since August 2006 to anyone free of charge</a:t>
            </a:r>
          </a:p>
          <a:p>
            <a:pPr>
              <a:lnSpc>
                <a:spcPts val="2672"/>
              </a:lnSpc>
            </a:pPr>
            <a:endParaRPr lang="en-CA" sz="2300" dirty="0">
              <a:solidFill>
                <a:srgbClr val="000000"/>
              </a:solidFill>
            </a:endParaRPr>
          </a:p>
        </p:txBody>
      </p:sp>
      <p:sp>
        <p:nvSpPr>
          <p:cNvPr id="7" name="TextBox 7"/>
          <p:cNvSpPr txBox="1"/>
          <p:nvPr/>
        </p:nvSpPr>
        <p:spPr>
          <a:xfrm>
            <a:off x="956804" y="3826649"/>
            <a:ext cx="5104731" cy="692497"/>
          </a:xfrm>
          <a:prstGeom prst="rect">
            <a:avLst/>
          </a:prstGeom>
          <a:noFill/>
        </p:spPr>
        <p:txBody>
          <a:bodyPr vert="horz" wrap="none" lIns="0" tIns="0" rIns="0" bIns="0" rtlCol="0">
            <a:spAutoFit/>
          </a:bodyPr>
          <a:lstStyle/>
          <a:p>
            <a:pPr>
              <a:lnSpc>
                <a:spcPts val="2672"/>
              </a:lnSpc>
            </a:pPr>
            <a:r>
              <a:rPr lang="en-CA" sz="3200" spc="-9">
                <a:solidFill>
                  <a:srgbClr val="4D1C65"/>
                </a:solidFill>
                <a:latin typeface="Arial"/>
                <a:cs typeface="Arial"/>
              </a:rPr>
              <a:t>•</a:t>
            </a:r>
            <a:r>
              <a:rPr lang="en-CA" sz="2200" spc="-9">
                <a:solidFill>
                  <a:srgbClr val="4D1C65"/>
                </a:solidFill>
                <a:latin typeface="Arial"/>
                <a:cs typeface="Arial"/>
              </a:rPr>
              <a:t> Paid for premium version also available</a:t>
            </a:r>
          </a:p>
          <a:p>
            <a:pPr>
              <a:lnSpc>
                <a:spcPts val="2672"/>
              </a:lnSpc>
            </a:pPr>
            <a:endParaRPr lang="en-CA" sz="2300">
              <a:solidFill>
                <a:srgbClr val="000000"/>
              </a:solidFill>
            </a:endParaRPr>
          </a:p>
        </p:txBody>
      </p:sp>
      <p:sp>
        <p:nvSpPr>
          <p:cNvPr id="8" name="TextBox 8"/>
          <p:cNvSpPr txBox="1"/>
          <p:nvPr/>
        </p:nvSpPr>
        <p:spPr>
          <a:xfrm>
            <a:off x="956804" y="4218534"/>
            <a:ext cx="6925614" cy="692497"/>
          </a:xfrm>
          <a:prstGeom prst="rect">
            <a:avLst/>
          </a:prstGeom>
          <a:noFill/>
        </p:spPr>
        <p:txBody>
          <a:bodyPr vert="horz" wrap="none" lIns="0" tIns="0" rIns="0" bIns="0" rtlCol="0">
            <a:spAutoFit/>
          </a:bodyPr>
          <a:lstStyle/>
          <a:p>
            <a:pPr>
              <a:lnSpc>
                <a:spcPts val="2672"/>
              </a:lnSpc>
            </a:pPr>
            <a:r>
              <a:rPr lang="en-CA" sz="3200" spc="-9">
                <a:solidFill>
                  <a:srgbClr val="4D1C65"/>
                </a:solidFill>
                <a:latin typeface="Arial"/>
                <a:cs typeface="Arial"/>
              </a:rPr>
              <a:t>•</a:t>
            </a:r>
            <a:r>
              <a:rPr lang="en-CA" sz="2200" spc="-9">
                <a:solidFill>
                  <a:srgbClr val="4D1C65"/>
                </a:solidFill>
                <a:latin typeface="Arial"/>
                <a:cs typeface="Arial"/>
              </a:rPr>
              <a:t> New features and functionality being added constantly</a:t>
            </a:r>
          </a:p>
          <a:p>
            <a:pPr>
              <a:lnSpc>
                <a:spcPts val="2672"/>
              </a:lnSpc>
            </a:pPr>
            <a:endParaRPr lang="en-CA" sz="2300">
              <a:solidFill>
                <a:srgbClr val="000000"/>
              </a:solidFill>
            </a:endParaRPr>
          </a:p>
        </p:txBody>
      </p:sp>
      <p:sp>
        <p:nvSpPr>
          <p:cNvPr id="9" name="TextBox 9"/>
          <p:cNvSpPr txBox="1"/>
          <p:nvPr/>
        </p:nvSpPr>
        <p:spPr>
          <a:xfrm>
            <a:off x="956804" y="4621946"/>
            <a:ext cx="7795147" cy="1282402"/>
          </a:xfrm>
          <a:prstGeom prst="rect">
            <a:avLst/>
          </a:prstGeom>
          <a:noFill/>
        </p:spPr>
        <p:txBody>
          <a:bodyPr vert="horz" wrap="none" lIns="0" tIns="0" rIns="0" bIns="0" rtlCol="0">
            <a:spAutoFit/>
          </a:bodyPr>
          <a:lstStyle/>
          <a:p>
            <a:pPr>
              <a:lnSpc>
                <a:spcPts val="2501"/>
              </a:lnSpc>
              <a:tabLst>
                <a:tab pos="345432" algn="l"/>
                <a:tab pos="345432" algn="l"/>
              </a:tabLst>
            </a:pPr>
            <a:r>
              <a:rPr lang="en-CA" sz="3200" spc="-9" dirty="0">
                <a:solidFill>
                  <a:srgbClr val="4D1C65"/>
                </a:solidFill>
                <a:latin typeface="Arial"/>
                <a:cs typeface="Arial"/>
              </a:rPr>
              <a:t>•</a:t>
            </a:r>
            <a:r>
              <a:rPr lang="en-CA" sz="2200" spc="-9" dirty="0">
                <a:solidFill>
                  <a:srgbClr val="4D1C65"/>
                </a:solidFill>
                <a:latin typeface="Arial"/>
                <a:cs typeface="Arial"/>
              </a:rPr>
              <a:t> Works by loading and executing tracking code on the visitor’s</a:t>
            </a:r>
            <a:r>
              <a:rPr lang="en-CA" sz="2300" dirty="0">
                <a:solidFill>
                  <a:srgbClr val="000000"/>
                </a:solidFill>
                <a:latin typeface="Times New Roman"/>
              </a:rPr>
              <a:t/>
            </a:r>
            <a:br>
              <a:rPr lang="en-CA" sz="2300" dirty="0">
                <a:solidFill>
                  <a:srgbClr val="000000"/>
                </a:solidFill>
                <a:latin typeface="Times New Roman"/>
              </a:rPr>
            </a:br>
            <a:r>
              <a:rPr lang="en-CA" sz="2200" spc="-9" dirty="0">
                <a:solidFill>
                  <a:srgbClr val="4D1C65"/>
                </a:solidFill>
                <a:latin typeface="Arial"/>
                <a:cs typeface="Arial"/>
              </a:rPr>
              <a:t>	device then saving information gathered by this code on</a:t>
            </a:r>
            <a:r>
              <a:rPr lang="en-CA" sz="2300" dirty="0">
                <a:solidFill>
                  <a:srgbClr val="000000"/>
                </a:solidFill>
                <a:latin typeface="Times New Roman"/>
              </a:rPr>
              <a:t/>
            </a:r>
            <a:br>
              <a:rPr lang="en-CA" sz="2300" dirty="0">
                <a:solidFill>
                  <a:srgbClr val="000000"/>
                </a:solidFill>
                <a:latin typeface="Times New Roman"/>
              </a:rPr>
            </a:br>
            <a:r>
              <a:rPr lang="en-CA" sz="2200" spc="-18" dirty="0">
                <a:solidFill>
                  <a:srgbClr val="4D1C65"/>
                </a:solidFill>
                <a:latin typeface="Arial"/>
                <a:cs typeface="Arial"/>
              </a:rPr>
              <a:t>	Google servers in a Google Analytics account</a:t>
            </a:r>
          </a:p>
          <a:p>
            <a:pPr>
              <a:lnSpc>
                <a:spcPts val="2501"/>
              </a:lnSpc>
            </a:pPr>
            <a:endParaRPr lang="en-CA" sz="2300" dirty="0">
              <a:solidFill>
                <a:srgbClr val="000000"/>
              </a:solidFill>
            </a:endParaRPr>
          </a:p>
        </p:txBody>
      </p:sp>
      <p:sp>
        <p:nvSpPr>
          <p:cNvPr id="10" name="TextBox 10"/>
          <p:cNvSpPr txBox="1"/>
          <p:nvPr/>
        </p:nvSpPr>
        <p:spPr>
          <a:xfrm>
            <a:off x="967677" y="6546797"/>
            <a:ext cx="5257273" cy="333425"/>
          </a:xfrm>
          <a:prstGeom prst="rect">
            <a:avLst/>
          </a:prstGeom>
          <a:noFill/>
        </p:spPr>
        <p:txBody>
          <a:bodyPr vert="horz" wrap="none" lIns="0" tIns="0" rIns="0" bIns="0" rtlCol="0">
            <a:spAutoFit/>
          </a:bodyPr>
          <a:lstStyle/>
          <a:p>
            <a:pPr>
              <a:lnSpc>
                <a:spcPts val="1259"/>
              </a:lnSpc>
            </a:pPr>
            <a:r>
              <a:rPr lang="en-CA" sz="1000" spc="-9">
                <a:solidFill>
                  <a:srgbClr val="000000"/>
                </a:solidFill>
                <a:latin typeface="Arial"/>
                <a:cs typeface="Arial"/>
              </a:rPr>
              <a:t>http://support.google.com/analytics/bin/answer.py?topic=1008008&amp;ctx=topic&amp;answer=1008065</a:t>
            </a:r>
          </a:p>
          <a:p>
            <a:pPr>
              <a:lnSpc>
                <a:spcPts val="1259"/>
              </a:lnSpc>
            </a:pPr>
            <a:endParaRPr lang="en-CA" sz="1100">
              <a:solidFill>
                <a:srgbClr val="000000"/>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3" name="Rectangle 12"/>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5709099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It(Google Analytics) </a:t>
            </a:r>
            <a:r>
              <a:rPr lang="en-US" b="1" dirty="0">
                <a:latin typeface="Times New Roman" pitchFamily="18" charset="0"/>
                <a:cs typeface="Times New Roman" pitchFamily="18" charset="0"/>
              </a:rPr>
              <a:t>basically generates reports on −</a:t>
            </a:r>
          </a:p>
          <a:p>
            <a:pPr>
              <a:buFont typeface="Wingdings" pitchFamily="2" charset="2"/>
              <a:buChar char="ü"/>
            </a:pPr>
            <a:r>
              <a:rPr lang="en-US" dirty="0">
                <a:latin typeface="Times New Roman" pitchFamily="18" charset="0"/>
                <a:cs typeface="Times New Roman" pitchFamily="18" charset="0"/>
              </a:rPr>
              <a:t>Audience Analysis</a:t>
            </a:r>
          </a:p>
          <a:p>
            <a:pPr>
              <a:buFont typeface="Wingdings" pitchFamily="2" charset="2"/>
              <a:buChar char="ü"/>
            </a:pPr>
            <a:r>
              <a:rPr lang="en-US" dirty="0">
                <a:latin typeface="Times New Roman" pitchFamily="18" charset="0"/>
                <a:cs typeface="Times New Roman" pitchFamily="18" charset="0"/>
              </a:rPr>
              <a:t>Acquisition Analysis</a:t>
            </a:r>
          </a:p>
          <a:p>
            <a:pPr>
              <a:buFont typeface="Wingdings" pitchFamily="2" charset="2"/>
              <a:buChar char="ü"/>
            </a:pPr>
            <a:r>
              <a:rPr lang="en-US" dirty="0">
                <a:latin typeface="Times New Roman" pitchFamily="18" charset="0"/>
                <a:cs typeface="Times New Roman" pitchFamily="18" charset="0"/>
              </a:rPr>
              <a:t>Behavior Analysis</a:t>
            </a:r>
          </a:p>
          <a:p>
            <a:pPr>
              <a:buFont typeface="Wingdings" pitchFamily="2" charset="2"/>
              <a:buChar char="ü"/>
            </a:pPr>
            <a:r>
              <a:rPr lang="en-US" dirty="0">
                <a:latin typeface="Times New Roman" pitchFamily="18" charset="0"/>
                <a:cs typeface="Times New Roman" pitchFamily="18" charset="0"/>
              </a:rPr>
              <a:t>Conversion Analysis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413960424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248400"/>
          </a:xfrm>
        </p:spPr>
        <p:txBody>
          <a:bodyPr>
            <a:normAutofit/>
          </a:bodyPr>
          <a:lstStyle/>
          <a:p>
            <a:pPr>
              <a:buFont typeface="Wingdings" pitchFamily="2" charset="2"/>
              <a:buChar char="Ø"/>
            </a:pPr>
            <a:r>
              <a:rPr lang="en-US" sz="2400" b="1" dirty="0">
                <a:solidFill>
                  <a:srgbClr val="FF0000"/>
                </a:solidFill>
                <a:latin typeface="Times New Roman" pitchFamily="18" charset="0"/>
                <a:cs typeface="Times New Roman" pitchFamily="18" charset="0"/>
              </a:rPr>
              <a:t>Audience Analysis</a:t>
            </a:r>
          </a:p>
          <a:p>
            <a:r>
              <a:rPr lang="en-US" sz="2200" dirty="0">
                <a:latin typeface="Times New Roman" pitchFamily="18" charset="0"/>
                <a:cs typeface="Times New Roman" pitchFamily="18" charset="0"/>
              </a:rPr>
              <a:t>As the name suggests, audience analysis gives you an overview of the audience who visit your site along with their session history, page-views, bounce </a:t>
            </a:r>
            <a:r>
              <a:rPr lang="en-US" sz="2200" dirty="0" smtClean="0">
                <a:latin typeface="Times New Roman" pitchFamily="18" charset="0"/>
                <a:cs typeface="Times New Roman" pitchFamily="18" charset="0"/>
              </a:rPr>
              <a:t>rate(</a:t>
            </a:r>
            <a:r>
              <a:rPr lang="en-US" sz="2200" b="1" dirty="0">
                <a:latin typeface="Times New Roman" pitchFamily="18" charset="0"/>
                <a:cs typeface="Times New Roman" pitchFamily="18" charset="0"/>
              </a:rPr>
              <a:t>Bounce rate</a:t>
            </a:r>
            <a:r>
              <a:rPr lang="en-US" sz="2200" dirty="0">
                <a:latin typeface="Times New Roman" pitchFamily="18" charset="0"/>
                <a:cs typeface="Times New Roman" pitchFamily="18" charset="0"/>
              </a:rPr>
              <a:t> is single-page sessions divided by all sessions, or the </a:t>
            </a:r>
            <a:r>
              <a:rPr lang="en-US" sz="2200" b="1" dirty="0">
                <a:latin typeface="Times New Roman" pitchFamily="18" charset="0"/>
                <a:cs typeface="Times New Roman" pitchFamily="18" charset="0"/>
              </a:rPr>
              <a:t>percentage</a:t>
            </a:r>
            <a:r>
              <a:rPr lang="en-US" sz="2200" dirty="0">
                <a:latin typeface="Times New Roman" pitchFamily="18" charset="0"/>
                <a:cs typeface="Times New Roman" pitchFamily="18" charset="0"/>
              </a:rPr>
              <a:t> of all sessions on your site in which users viewed only a single page and triggered only a single request to the </a:t>
            </a:r>
            <a:r>
              <a:rPr lang="en-US" sz="2200" b="1" dirty="0">
                <a:latin typeface="Times New Roman" pitchFamily="18" charset="0"/>
                <a:cs typeface="Times New Roman" pitchFamily="18" charset="0"/>
              </a:rPr>
              <a:t>Analytics</a:t>
            </a:r>
            <a:r>
              <a:rPr lang="en-US" sz="2200" dirty="0">
                <a:latin typeface="Times New Roman" pitchFamily="18" charset="0"/>
                <a:cs typeface="Times New Roman" pitchFamily="18" charset="0"/>
              </a:rPr>
              <a:t> server</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etc. You can trace the new as well as the returning users along with their geographical locations.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You </a:t>
            </a:r>
            <a:r>
              <a:rPr lang="en-US" sz="2200" dirty="0">
                <a:latin typeface="Times New Roman" pitchFamily="18" charset="0"/>
                <a:cs typeface="Times New Roman" pitchFamily="18" charset="0"/>
              </a:rPr>
              <a:t>can track −</a:t>
            </a:r>
          </a:p>
          <a:p>
            <a:pPr>
              <a:buFont typeface="Wingdings" pitchFamily="2" charset="2"/>
              <a:buChar char="§"/>
            </a:pPr>
            <a:r>
              <a:rPr lang="en-US" sz="2200" dirty="0">
                <a:latin typeface="Times New Roman" pitchFamily="18" charset="0"/>
                <a:cs typeface="Times New Roman" pitchFamily="18" charset="0"/>
              </a:rPr>
              <a:t>The age and gender of your audience under </a:t>
            </a:r>
            <a:r>
              <a:rPr lang="en-US" sz="2200" b="1" dirty="0">
                <a:latin typeface="Times New Roman" pitchFamily="18" charset="0"/>
                <a:cs typeface="Times New Roman" pitchFamily="18" charset="0"/>
              </a:rPr>
              <a:t>Demographics</a:t>
            </a:r>
            <a:r>
              <a:rPr lang="en-US" sz="2200" dirty="0">
                <a:latin typeface="Times New Roman" pitchFamily="18" charset="0"/>
                <a:cs typeface="Times New Roman" pitchFamily="18" charset="0"/>
              </a:rPr>
              <a:t>.</a:t>
            </a:r>
          </a:p>
          <a:p>
            <a:pPr>
              <a:buFont typeface="Wingdings" pitchFamily="2" charset="2"/>
              <a:buChar char="§"/>
            </a:pPr>
            <a:r>
              <a:rPr lang="en-US" sz="2200" dirty="0">
                <a:latin typeface="Times New Roman" pitchFamily="18" charset="0"/>
                <a:cs typeface="Times New Roman" pitchFamily="18" charset="0"/>
              </a:rPr>
              <a:t>The affinity reach and market segmentation under </a:t>
            </a:r>
            <a:r>
              <a:rPr lang="en-US" sz="2200" b="1" dirty="0">
                <a:latin typeface="Times New Roman" pitchFamily="18" charset="0"/>
                <a:cs typeface="Times New Roman" pitchFamily="18" charset="0"/>
              </a:rPr>
              <a:t>Interests</a:t>
            </a:r>
            <a:r>
              <a:rPr lang="en-US" sz="2200" dirty="0">
                <a:latin typeface="Times New Roman" pitchFamily="18" charset="0"/>
                <a:cs typeface="Times New Roman" pitchFamily="18" charset="0"/>
              </a:rPr>
              <a:t>.</a:t>
            </a:r>
          </a:p>
          <a:p>
            <a:pPr>
              <a:buFont typeface="Wingdings" pitchFamily="2" charset="2"/>
              <a:buChar char="§"/>
            </a:pPr>
            <a:r>
              <a:rPr lang="en-US" sz="2200" dirty="0">
                <a:latin typeface="Times New Roman" pitchFamily="18" charset="0"/>
                <a:cs typeface="Times New Roman" pitchFamily="18" charset="0"/>
              </a:rPr>
              <a:t>Language and location under </a:t>
            </a:r>
            <a:r>
              <a:rPr lang="en-US" sz="2200" b="1" dirty="0">
                <a:latin typeface="Times New Roman" pitchFamily="18" charset="0"/>
                <a:cs typeface="Times New Roman" pitchFamily="18" charset="0"/>
              </a:rPr>
              <a:t>Geo</a:t>
            </a:r>
            <a:r>
              <a:rPr lang="en-US" sz="2200" dirty="0">
                <a:latin typeface="Times New Roman" pitchFamily="18" charset="0"/>
                <a:cs typeface="Times New Roman" pitchFamily="18" charset="0"/>
              </a:rPr>
              <a:t>.</a:t>
            </a:r>
          </a:p>
          <a:p>
            <a:pPr>
              <a:buFont typeface="Wingdings" pitchFamily="2" charset="2"/>
              <a:buChar char="§"/>
            </a:pPr>
            <a:r>
              <a:rPr lang="en-US" sz="2200" dirty="0">
                <a:latin typeface="Times New Roman" pitchFamily="18" charset="0"/>
                <a:cs typeface="Times New Roman" pitchFamily="18" charset="0"/>
              </a:rPr>
              <a:t>New and returning visitors, their frequency, and engagement under </a:t>
            </a:r>
            <a:r>
              <a:rPr lang="en-US" sz="2200" b="1" dirty="0">
                <a:latin typeface="Times New Roman" pitchFamily="18" charset="0"/>
                <a:cs typeface="Times New Roman" pitchFamily="18" charset="0"/>
              </a:rPr>
              <a:t>Behavior</a:t>
            </a:r>
            <a:r>
              <a:rPr lang="en-US" sz="2200" dirty="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37916159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normAutofit/>
          </a:bodyPr>
          <a:lstStyle/>
          <a:p>
            <a:pPr>
              <a:buFont typeface="Wingdings" pitchFamily="2" charset="2"/>
              <a:buChar char="§"/>
            </a:pPr>
            <a:r>
              <a:rPr lang="en-US" sz="2800" dirty="0">
                <a:latin typeface="Times New Roman" pitchFamily="18" charset="0"/>
                <a:cs typeface="Times New Roman" pitchFamily="18" charset="0"/>
              </a:rPr>
              <a:t>Browsers, Operating systems, and network of your audience in </a:t>
            </a:r>
            <a:r>
              <a:rPr lang="en-US" sz="2800" b="1" dirty="0">
                <a:latin typeface="Times New Roman" pitchFamily="18" charset="0"/>
                <a:cs typeface="Times New Roman" pitchFamily="18" charset="0"/>
              </a:rPr>
              <a:t>Technology</a:t>
            </a:r>
            <a:r>
              <a:rPr lang="en-US" sz="2800" dirty="0">
                <a:latin typeface="Times New Roman" pitchFamily="18" charset="0"/>
                <a:cs typeface="Times New Roman" pitchFamily="18" charset="0"/>
              </a:rPr>
              <a:t>.</a:t>
            </a:r>
          </a:p>
          <a:p>
            <a:pPr>
              <a:buFont typeface="Wingdings" pitchFamily="2" charset="2"/>
              <a:buChar char="§"/>
            </a:pPr>
            <a:r>
              <a:rPr lang="en-US" sz="2500" dirty="0" smtClean="0">
                <a:latin typeface="Times New Roman" pitchFamily="18" charset="0"/>
                <a:cs typeface="Times New Roman" pitchFamily="18" charset="0"/>
              </a:rPr>
              <a:t>Mobile </a:t>
            </a:r>
            <a:r>
              <a:rPr lang="en-US" sz="2500" dirty="0">
                <a:latin typeface="Times New Roman" pitchFamily="18" charset="0"/>
                <a:cs typeface="Times New Roman" pitchFamily="18" charset="0"/>
              </a:rPr>
              <a:t>device info under </a:t>
            </a:r>
            <a:r>
              <a:rPr lang="en-US" sz="2500" b="1" dirty="0">
                <a:latin typeface="Times New Roman" pitchFamily="18" charset="0"/>
                <a:cs typeface="Times New Roman" pitchFamily="18" charset="0"/>
              </a:rPr>
              <a:t>Mobile</a:t>
            </a:r>
            <a:r>
              <a:rPr lang="en-US" sz="2500" dirty="0">
                <a:latin typeface="Times New Roman" pitchFamily="18" charset="0"/>
                <a:cs typeface="Times New Roman" pitchFamily="18" charset="0"/>
              </a:rPr>
              <a:t>.</a:t>
            </a:r>
          </a:p>
          <a:p>
            <a:pPr>
              <a:buFont typeface="Wingdings" pitchFamily="2" charset="2"/>
              <a:buChar char="§"/>
            </a:pPr>
            <a:r>
              <a:rPr lang="en-US" sz="2500" dirty="0">
                <a:latin typeface="Times New Roman" pitchFamily="18" charset="0"/>
                <a:cs typeface="Times New Roman" pitchFamily="18" charset="0"/>
              </a:rPr>
              <a:t>Custom variable report under </a:t>
            </a:r>
            <a:r>
              <a:rPr lang="en-US" sz="2500" b="1" dirty="0">
                <a:latin typeface="Times New Roman" pitchFamily="18" charset="0"/>
                <a:cs typeface="Times New Roman" pitchFamily="18" charset="0"/>
              </a:rPr>
              <a:t>Custom</a:t>
            </a:r>
            <a:r>
              <a:rPr lang="en-US" sz="2500" dirty="0">
                <a:latin typeface="Times New Roman" pitchFamily="18" charset="0"/>
                <a:cs typeface="Times New Roman" pitchFamily="18" charset="0"/>
              </a:rPr>
              <a:t>. This report shows the activity by custom modules that you created to capture the selections.</a:t>
            </a:r>
          </a:p>
          <a:p>
            <a:pPr>
              <a:buFont typeface="Wingdings" pitchFamily="2" charset="2"/>
              <a:buChar char="§"/>
            </a:pPr>
            <a:r>
              <a:rPr lang="en-US" sz="2500" dirty="0">
                <a:latin typeface="Times New Roman" pitchFamily="18" charset="0"/>
                <a:cs typeface="Times New Roman" pitchFamily="18" charset="0"/>
              </a:rPr>
              <a:t>Benchmarking channels, locations, and devices under </a:t>
            </a:r>
            <a:r>
              <a:rPr lang="en-US" sz="2500" b="1" dirty="0">
                <a:latin typeface="Times New Roman" pitchFamily="18" charset="0"/>
                <a:cs typeface="Times New Roman" pitchFamily="18" charset="0"/>
              </a:rPr>
              <a:t>Benchmarking</a:t>
            </a:r>
            <a:r>
              <a:rPr lang="en-US" sz="2500" dirty="0">
                <a:latin typeface="Times New Roman" pitchFamily="18" charset="0"/>
                <a:cs typeface="Times New Roman" pitchFamily="18" charset="0"/>
              </a:rPr>
              <a:t>. Benchmarking allows you to compare your metrics with other related industries. So, you can plot what you need to </a:t>
            </a:r>
            <a:r>
              <a:rPr lang="en-US" sz="2500" dirty="0" smtClean="0">
                <a:latin typeface="Times New Roman" pitchFamily="18" charset="0"/>
                <a:cs typeface="Times New Roman" pitchFamily="18" charset="0"/>
              </a:rPr>
              <a:t>acquire </a:t>
            </a:r>
            <a:r>
              <a:rPr lang="en-US" sz="2500" dirty="0">
                <a:latin typeface="Times New Roman" pitchFamily="18" charset="0"/>
                <a:cs typeface="Times New Roman" pitchFamily="18" charset="0"/>
              </a:rPr>
              <a:t>in order to overtake the market.</a:t>
            </a:r>
          </a:p>
          <a:p>
            <a:pPr>
              <a:buFont typeface="Wingdings" pitchFamily="2" charset="2"/>
              <a:buChar char="§"/>
            </a:pPr>
            <a:r>
              <a:rPr lang="en-US" sz="2500" dirty="0">
                <a:latin typeface="Times New Roman" pitchFamily="18" charset="0"/>
                <a:cs typeface="Times New Roman" pitchFamily="18" charset="0"/>
              </a:rPr>
              <a:t>Flow of user activity under </a:t>
            </a:r>
            <a:r>
              <a:rPr lang="en-US" sz="2500" b="1" dirty="0">
                <a:latin typeface="Times New Roman" pitchFamily="18" charset="0"/>
                <a:cs typeface="Times New Roman" pitchFamily="18" charset="0"/>
              </a:rPr>
              <a:t>Users flow</a:t>
            </a:r>
            <a:r>
              <a:rPr lang="en-US" sz="2500" dirty="0">
                <a:latin typeface="Times New Roman" pitchFamily="18" charset="0"/>
                <a:cs typeface="Times New Roman" pitchFamily="18" charset="0"/>
              </a:rPr>
              <a:t> to see the path they took on your website.</a:t>
            </a:r>
          </a:p>
          <a:p>
            <a:pPr>
              <a:buFont typeface="Wingdings" pitchFamily="2" charset="2"/>
              <a:buChar char="§"/>
            </a:pPr>
            <a:endParaRPr lang="en-US" sz="2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5513456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19344"/>
            <a:ext cx="8610600" cy="5429055"/>
          </a:xfrm>
        </p:spPr>
        <p:txBody>
          <a:bodyPr>
            <a:noAutofit/>
          </a:bodyPr>
          <a:lstStyle/>
          <a:p>
            <a:pPr>
              <a:buFont typeface="Wingdings" pitchFamily="2" charset="2"/>
              <a:buChar char="Ø"/>
            </a:pPr>
            <a:r>
              <a:rPr lang="en-US" sz="2500" b="1" dirty="0" smtClean="0">
                <a:solidFill>
                  <a:srgbClr val="FF0000"/>
                </a:solidFill>
                <a:latin typeface="Times New Roman" pitchFamily="18" charset="0"/>
                <a:cs typeface="Times New Roman" pitchFamily="18" charset="0"/>
              </a:rPr>
              <a:t>Acquisition Analysis</a:t>
            </a:r>
          </a:p>
          <a:p>
            <a:r>
              <a:rPr lang="en-US" sz="2500" dirty="0" smtClean="0">
                <a:latin typeface="Times New Roman" pitchFamily="18" charset="0"/>
                <a:cs typeface="Times New Roman" pitchFamily="18" charset="0"/>
              </a:rPr>
              <a:t>Acquisition means ‘to acquire.’ Acquisition analysis is carried out to find out the sources from where your web traffic originates. Using acquisition analysis, you can −</a:t>
            </a:r>
          </a:p>
          <a:p>
            <a:pPr>
              <a:buFont typeface="Wingdings" pitchFamily="2" charset="2"/>
              <a:buChar char="§"/>
            </a:pPr>
            <a:r>
              <a:rPr lang="en-US" sz="2500" dirty="0" smtClean="0">
                <a:latin typeface="Times New Roman" pitchFamily="18" charset="0"/>
                <a:cs typeface="Times New Roman" pitchFamily="18" charset="0"/>
              </a:rPr>
              <a:t>Capture traffic from all channels, particular source/medium, and from referrals.</a:t>
            </a:r>
          </a:p>
          <a:p>
            <a:pPr>
              <a:buFont typeface="Wingdings" pitchFamily="2" charset="2"/>
              <a:buChar char="§"/>
            </a:pPr>
            <a:r>
              <a:rPr lang="en-US" sz="2500" dirty="0" smtClean="0">
                <a:latin typeface="Times New Roman" pitchFamily="18" charset="0"/>
                <a:cs typeface="Times New Roman" pitchFamily="18" charset="0"/>
              </a:rPr>
              <a:t>Trace traffic from </a:t>
            </a:r>
            <a:r>
              <a:rPr lang="en-US" sz="2500" b="1" dirty="0" err="1" smtClean="0">
                <a:latin typeface="Times New Roman" pitchFamily="18" charset="0"/>
                <a:cs typeface="Times New Roman" pitchFamily="18" charset="0"/>
              </a:rPr>
              <a:t>AdWords</a:t>
            </a:r>
            <a:r>
              <a:rPr lang="en-US" sz="2500" dirty="0" smtClean="0">
                <a:latin typeface="Times New Roman" pitchFamily="18" charset="0"/>
                <a:cs typeface="Times New Roman" pitchFamily="18" charset="0"/>
              </a:rPr>
              <a:t> (paid search).</a:t>
            </a:r>
          </a:p>
          <a:p>
            <a:pPr>
              <a:buFont typeface="Wingdings" pitchFamily="2" charset="2"/>
              <a:buChar char="§"/>
            </a:pPr>
            <a:r>
              <a:rPr lang="en-US" sz="2500" dirty="0" smtClean="0">
                <a:latin typeface="Times New Roman" pitchFamily="18" charset="0"/>
                <a:cs typeface="Times New Roman" pitchFamily="18" charset="0"/>
              </a:rPr>
              <a:t>See traffic from </a:t>
            </a:r>
            <a:r>
              <a:rPr lang="en-US" sz="2500" b="1" dirty="0" smtClean="0">
                <a:latin typeface="Times New Roman" pitchFamily="18" charset="0"/>
                <a:cs typeface="Times New Roman" pitchFamily="18" charset="0"/>
              </a:rPr>
              <a:t>search engines</a:t>
            </a:r>
            <a:r>
              <a:rPr lang="en-US" sz="2500" dirty="0" smtClean="0">
                <a:latin typeface="Times New Roman" pitchFamily="18" charset="0"/>
                <a:cs typeface="Times New Roman" pitchFamily="18" charset="0"/>
              </a:rPr>
              <a:t>. Here, you can see Queries, triggered landing pages, and geographical summary.</a:t>
            </a:r>
          </a:p>
          <a:p>
            <a:pPr>
              <a:buFont typeface="Wingdings" pitchFamily="2" charset="2"/>
              <a:buChar char="§"/>
            </a:pP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59214381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6019800"/>
          </a:xfrm>
        </p:spPr>
        <p:txBody>
          <a:bodyPr>
            <a:normAutofit fontScale="85000" lnSpcReduction="20000"/>
          </a:bodyPr>
          <a:lstStyle/>
          <a:p>
            <a:r>
              <a:rPr lang="en-US" dirty="0">
                <a:latin typeface="Times New Roman" pitchFamily="18" charset="0"/>
                <a:cs typeface="Times New Roman" pitchFamily="18" charset="0"/>
              </a:rPr>
              <a:t>Track </a:t>
            </a:r>
            <a:r>
              <a:rPr lang="en-US" b="1" dirty="0">
                <a:latin typeface="Times New Roman" pitchFamily="18" charset="0"/>
                <a:cs typeface="Times New Roman" pitchFamily="18" charset="0"/>
              </a:rPr>
              <a:t>social media traffic</a:t>
            </a:r>
            <a:r>
              <a:rPr lang="en-US" dirty="0">
                <a:latin typeface="Times New Roman" pitchFamily="18" charset="0"/>
                <a:cs typeface="Times New Roman" pitchFamily="18" charset="0"/>
              </a:rPr>
              <a:t>. It helps you to identify networks where your users are engaged. You can see referrals from where your traffic originates.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You </a:t>
            </a:r>
            <a:r>
              <a:rPr lang="en-US" dirty="0">
                <a:latin typeface="Times New Roman" pitchFamily="18" charset="0"/>
                <a:cs typeface="Times New Roman" pitchFamily="18" charset="0"/>
              </a:rPr>
              <a:t>can also have a view of your hub activity, bookmarking sites follow-up, etc</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the same tab, you can have a look at your </a:t>
            </a:r>
            <a:r>
              <a:rPr lang="en-US" dirty="0" smtClean="0">
                <a:latin typeface="Times New Roman" pitchFamily="18" charset="0"/>
                <a:cs typeface="Times New Roman" pitchFamily="18" charset="0"/>
              </a:rPr>
              <a:t>authorizations </a:t>
            </a:r>
            <a:r>
              <a:rPr lang="en-US" dirty="0">
                <a:latin typeface="Times New Roman" pitchFamily="18" charset="0"/>
                <a:cs typeface="Times New Roman" pitchFamily="18" charset="0"/>
              </a:rPr>
              <a:t>in details. It helps you measure the impact of social media on your website.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See </a:t>
            </a:r>
            <a:r>
              <a:rPr lang="en-US" dirty="0">
                <a:latin typeface="Times New Roman" pitchFamily="18" charset="0"/>
                <a:cs typeface="Times New Roman" pitchFamily="18" charset="0"/>
              </a:rPr>
              <a:t>which plug-ins gave you traffic.</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Have </a:t>
            </a:r>
            <a:r>
              <a:rPr lang="en-US" dirty="0">
                <a:latin typeface="Times New Roman" pitchFamily="18" charset="0"/>
                <a:cs typeface="Times New Roman" pitchFamily="18" charset="0"/>
              </a:rPr>
              <a:t>a look at all the campaigns you built throughout your website with detailed statistics of paid/organic keywords and the cost incurred on it.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21732884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310" y="819344"/>
            <a:ext cx="8553089" cy="5429055"/>
          </a:xfrm>
        </p:spPr>
        <p:txBody>
          <a:bodyPr>
            <a:noAutofit/>
          </a:bodyPr>
          <a:lstStyle/>
          <a:p>
            <a:pPr>
              <a:buFont typeface="Wingdings" pitchFamily="2" charset="2"/>
              <a:buChar char="Ø"/>
            </a:pPr>
            <a:r>
              <a:rPr lang="en-US" sz="2400" b="1" dirty="0">
                <a:solidFill>
                  <a:srgbClr val="FF0000"/>
                </a:solidFill>
                <a:latin typeface="Times New Roman" pitchFamily="18" charset="0"/>
                <a:cs typeface="Times New Roman" pitchFamily="18" charset="0"/>
              </a:rPr>
              <a:t>Behavior Analysis</a:t>
            </a:r>
          </a:p>
          <a:p>
            <a:r>
              <a:rPr lang="en-US" sz="2100" dirty="0">
                <a:latin typeface="Times New Roman" pitchFamily="18" charset="0"/>
                <a:cs typeface="Times New Roman" pitchFamily="18" charset="0"/>
              </a:rPr>
              <a:t>Behavior analysis monitors users’ activities on a website. You can find behavioral data under the following four segments −</a:t>
            </a:r>
          </a:p>
          <a:p>
            <a:r>
              <a:rPr lang="en-US" sz="2100" b="1" dirty="0">
                <a:latin typeface="Times New Roman" pitchFamily="18" charset="0"/>
                <a:cs typeface="Times New Roman" pitchFamily="18" charset="0"/>
              </a:rPr>
              <a:t>Site Content</a:t>
            </a:r>
            <a:r>
              <a:rPr lang="en-US" sz="2100" dirty="0">
                <a:latin typeface="Times New Roman" pitchFamily="18" charset="0"/>
                <a:cs typeface="Times New Roman" pitchFamily="18" charset="0"/>
              </a:rPr>
              <a:t> − It shows how many pages were viewed. You can see the detailed interaction of data across all pages or in segments like content drill-down, landing pages, and exit pages. </a:t>
            </a:r>
            <a:r>
              <a:rPr lang="en-US" sz="2100" b="1" dirty="0">
                <a:latin typeface="Times New Roman" pitchFamily="18" charset="0"/>
                <a:cs typeface="Times New Roman" pitchFamily="18" charset="0"/>
              </a:rPr>
              <a:t>Content drill-down</a:t>
            </a:r>
            <a:r>
              <a:rPr lang="en-US" sz="2100" dirty="0">
                <a:latin typeface="Times New Roman" pitchFamily="18" charset="0"/>
                <a:cs typeface="Times New Roman" pitchFamily="18" charset="0"/>
              </a:rPr>
              <a:t> is breaking up of data into sub-folders. </a:t>
            </a:r>
            <a:r>
              <a:rPr lang="en-US" sz="2100" b="1" dirty="0">
                <a:latin typeface="Times New Roman" pitchFamily="18" charset="0"/>
                <a:cs typeface="Times New Roman" pitchFamily="18" charset="0"/>
              </a:rPr>
              <a:t>Landing page</a:t>
            </a:r>
            <a:r>
              <a:rPr lang="en-US" sz="2100" dirty="0">
                <a:latin typeface="Times New Roman" pitchFamily="18" charset="0"/>
                <a:cs typeface="Times New Roman" pitchFamily="18" charset="0"/>
              </a:rPr>
              <a:t> is the page where the user lands, and </a:t>
            </a:r>
            <a:r>
              <a:rPr lang="en-US" sz="2100" b="1" dirty="0">
                <a:latin typeface="Times New Roman" pitchFamily="18" charset="0"/>
                <a:cs typeface="Times New Roman" pitchFamily="18" charset="0"/>
              </a:rPr>
              <a:t>exit page</a:t>
            </a:r>
            <a:r>
              <a:rPr lang="en-US" sz="2100" dirty="0">
                <a:latin typeface="Times New Roman" pitchFamily="18" charset="0"/>
                <a:cs typeface="Times New Roman" pitchFamily="18" charset="0"/>
              </a:rPr>
              <a:t> is where the user exits your site. You can measure the behavioral flow in terms of content.</a:t>
            </a:r>
          </a:p>
          <a:p>
            <a:r>
              <a:rPr lang="en-US" sz="2100" b="1" dirty="0">
                <a:latin typeface="Times New Roman" pitchFamily="18" charset="0"/>
                <a:cs typeface="Times New Roman" pitchFamily="18" charset="0"/>
              </a:rPr>
              <a:t>Site Speed</a:t>
            </a:r>
            <a:r>
              <a:rPr lang="en-US" sz="2100" dirty="0">
                <a:latin typeface="Times New Roman" pitchFamily="18" charset="0"/>
                <a:cs typeface="Times New Roman" pitchFamily="18" charset="0"/>
              </a:rPr>
              <a:t> − Here, you can capture page load time, execution speed, and performance data. You can see how quickly the browser can parse through the page. Further, you can measure page timings, user timings, and get speed suggestion. It helps you to know where you are lagging</a:t>
            </a:r>
            <a:r>
              <a:rPr lang="en-US" sz="2100" dirty="0" smtClean="0">
                <a:latin typeface="Times New Roman" pitchFamily="18" charset="0"/>
                <a:cs typeface="Times New Roman" pitchFamily="18" charset="0"/>
              </a:rPr>
              <a:t>.</a:t>
            </a:r>
            <a:endParaRPr lang="en-US" sz="21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72603962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4525963"/>
          </a:xfrm>
        </p:spPr>
        <p:txBody>
          <a:bodyPr>
            <a:normAutofit fontScale="92500"/>
          </a:bodyPr>
          <a:lstStyle/>
          <a:p>
            <a:r>
              <a:rPr lang="en-US" b="1" dirty="0">
                <a:latin typeface="Times New Roman" pitchFamily="18" charset="0"/>
                <a:cs typeface="Times New Roman" pitchFamily="18" charset="0"/>
              </a:rPr>
              <a:t>Site Search</a:t>
            </a:r>
            <a:r>
              <a:rPr lang="en-US" dirty="0">
                <a:latin typeface="Times New Roman" pitchFamily="18" charset="0"/>
                <a:cs typeface="Times New Roman" pitchFamily="18" charset="0"/>
              </a:rPr>
              <a:t> − It gives you a full picture of how the users search across your site, what they normally look for, and how they arrive at a particular landing page. You can analyze what they search for before landing on your website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Events</a:t>
            </a:r>
            <a:r>
              <a:rPr lang="en-US" dirty="0">
                <a:latin typeface="Times New Roman" pitchFamily="18" charset="0"/>
                <a:cs typeface="Times New Roman" pitchFamily="18" charset="0"/>
              </a:rPr>
              <a:t> − Events are visitors’ actions with content, which can be traced independently. Example − downloads, sign up, log-in, etc.</a:t>
            </a:r>
          </a:p>
          <a:p>
            <a:endParaRPr lang="en-US" dirty="0">
              <a:latin typeface="Times New Roman" pitchFamily="18" charset="0"/>
              <a:cs typeface="Times New Roman"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0370573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82000" cy="6324600"/>
          </a:xfrm>
        </p:spPr>
        <p:txBody>
          <a:bodyPr>
            <a:noAutofit/>
          </a:bodyPr>
          <a:lstStyle/>
          <a:p>
            <a:pPr>
              <a:buFont typeface="Wingdings" pitchFamily="2" charset="2"/>
              <a:buChar char="Ø"/>
            </a:pPr>
            <a:r>
              <a:rPr lang="en-US" sz="2400" b="1" dirty="0">
                <a:solidFill>
                  <a:srgbClr val="FF0000"/>
                </a:solidFill>
                <a:latin typeface="Times New Roman" pitchFamily="18" charset="0"/>
                <a:cs typeface="Times New Roman" pitchFamily="18" charset="0"/>
              </a:rPr>
              <a:t>Conversion Analysis</a:t>
            </a:r>
          </a:p>
          <a:p>
            <a:r>
              <a:rPr lang="en-US" sz="2400" dirty="0">
                <a:latin typeface="Times New Roman" pitchFamily="18" charset="0"/>
                <a:cs typeface="Times New Roman" pitchFamily="18" charset="0"/>
              </a:rPr>
              <a:t>Conversion is a goal completion or a transaction by a user on your website. For example, download, checkout, buy, etc. To track conversions in analytics, you need to define a goal and set a URL that is traceable.</a:t>
            </a:r>
          </a:p>
          <a:p>
            <a:r>
              <a:rPr lang="en-US" sz="2400" b="1" dirty="0">
                <a:latin typeface="Times New Roman" pitchFamily="18" charset="0"/>
                <a:cs typeface="Times New Roman" pitchFamily="18" charset="0"/>
              </a:rPr>
              <a:t>Goals</a:t>
            </a:r>
            <a:r>
              <a:rPr lang="en-US" sz="2400" dirty="0">
                <a:latin typeface="Times New Roman" pitchFamily="18" charset="0"/>
                <a:cs typeface="Times New Roman" pitchFamily="18" charset="0"/>
              </a:rPr>
              <a:t> − Metrics that measure a profitable activity that you want the user to complete. You can set them to track the actions. Each time a goal is achieved, a conversion is added to your data. You can observe goal completion, value, reverse path, and goal flow.</a:t>
            </a:r>
          </a:p>
          <a:p>
            <a:r>
              <a:rPr lang="en-US" sz="2400" b="1" dirty="0">
                <a:latin typeface="Times New Roman" pitchFamily="18" charset="0"/>
                <a:cs typeface="Times New Roman" pitchFamily="18" charset="0"/>
              </a:rPr>
              <a:t>Ecommerce</a:t>
            </a:r>
            <a:r>
              <a:rPr lang="en-US" sz="2400" dirty="0">
                <a:latin typeface="Times New Roman" pitchFamily="18" charset="0"/>
                <a:cs typeface="Times New Roman" pitchFamily="18" charset="0"/>
              </a:rPr>
              <a:t> − You can set ecommerce tracking to know what the users buy from your website. It helps you to find product performance, sale performance, transactions, and purchase time. Based on these data, you can analyze what can be beneficial and what can incur you loss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850303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274638"/>
            <a:ext cx="8229600" cy="258762"/>
          </a:xfrm>
        </p:spPr>
        <p:txBody>
          <a:bodyPr>
            <a:normAutofit fontScale="90000"/>
          </a:bodyPr>
          <a:lstStyle/>
          <a:p>
            <a:pPr eaLnBrk="1" hangingPunct="1"/>
            <a:r>
              <a:rPr lang="en-US" sz="2800" b="1" dirty="0" smtClean="0">
                <a:solidFill>
                  <a:srgbClr val="FF0000"/>
                </a:solidFill>
                <a:latin typeface="Times New Roman" pitchFamily="18" charset="0"/>
                <a:cs typeface="Times New Roman" pitchFamily="18" charset="0"/>
              </a:rPr>
              <a:t>Structured, Semi-structured, and Unstructured data</a:t>
            </a:r>
          </a:p>
        </p:txBody>
      </p:sp>
      <p:sp>
        <p:nvSpPr>
          <p:cNvPr id="7172" name="Rectangle 3"/>
          <p:cNvSpPr>
            <a:spLocks noGrp="1" noChangeArrowheads="1"/>
          </p:cNvSpPr>
          <p:nvPr>
            <p:ph type="body" idx="1"/>
          </p:nvPr>
        </p:nvSpPr>
        <p:spPr>
          <a:xfrm>
            <a:off x="457200" y="838200"/>
            <a:ext cx="8229600" cy="5791200"/>
          </a:xfrm>
        </p:spPr>
        <p:txBody>
          <a:bodyPr>
            <a:normAutofit/>
          </a:bodyPr>
          <a:lstStyle/>
          <a:p>
            <a:pPr eaLnBrk="1" hangingPunct="1">
              <a:lnSpc>
                <a:spcPct val="80000"/>
              </a:lnSpc>
            </a:pPr>
            <a:r>
              <a:rPr lang="en-US" sz="2200" b="1" dirty="0" smtClean="0">
                <a:solidFill>
                  <a:srgbClr val="FF0000"/>
                </a:solidFill>
                <a:latin typeface="Times New Roman" pitchFamily="18" charset="0"/>
                <a:cs typeface="Times New Roman" pitchFamily="18" charset="0"/>
              </a:rPr>
              <a:t>Structured data</a:t>
            </a:r>
          </a:p>
          <a:p>
            <a:pPr lvl="1" eaLnBrk="1" hangingPunct="1">
              <a:lnSpc>
                <a:spcPct val="80000"/>
              </a:lnSpc>
            </a:pPr>
            <a:r>
              <a:rPr lang="en-US" sz="2200" dirty="0" smtClean="0">
                <a:latin typeface="Times New Roman" pitchFamily="18" charset="0"/>
                <a:cs typeface="Times New Roman" pitchFamily="18" charset="0"/>
              </a:rPr>
              <a:t>Information stored DB</a:t>
            </a:r>
          </a:p>
          <a:p>
            <a:pPr lvl="1" eaLnBrk="1" hangingPunct="1">
              <a:lnSpc>
                <a:spcPct val="80000"/>
              </a:lnSpc>
            </a:pPr>
            <a:r>
              <a:rPr lang="en-US" sz="2200" dirty="0" smtClean="0">
                <a:latin typeface="Times New Roman" pitchFamily="18" charset="0"/>
                <a:cs typeface="Times New Roman" pitchFamily="18" charset="0"/>
              </a:rPr>
              <a:t>Strict format</a:t>
            </a:r>
          </a:p>
          <a:p>
            <a:pPr lvl="1" eaLnBrk="1" hangingPunct="1">
              <a:lnSpc>
                <a:spcPct val="80000"/>
              </a:lnSpc>
            </a:pPr>
            <a:r>
              <a:rPr lang="en-US" sz="2200" b="1" dirty="0" smtClean="0">
                <a:latin typeface="Times New Roman" pitchFamily="18" charset="0"/>
                <a:cs typeface="Times New Roman" pitchFamily="18" charset="0"/>
              </a:rPr>
              <a:t>Example-</a:t>
            </a:r>
            <a:r>
              <a:rPr lang="en-US" sz="2200" b="1" dirty="0" smtClean="0">
                <a:solidFill>
                  <a:srgbClr val="FF0000"/>
                </a:solidFill>
                <a:latin typeface="Times New Roman" pitchFamily="18" charset="0"/>
                <a:cs typeface="Times New Roman" pitchFamily="18" charset="0"/>
              </a:rPr>
              <a:t>Databases, DataWarehouse,Enterprise systems(ERP)</a:t>
            </a:r>
          </a:p>
          <a:p>
            <a:pPr lvl="2" eaLnBrk="1" hangingPunct="1">
              <a:lnSpc>
                <a:spcPct val="80000"/>
              </a:lnSpc>
            </a:pPr>
            <a:endParaRPr lang="en-US" sz="2200" dirty="0" smtClean="0">
              <a:latin typeface="Times New Roman" pitchFamily="18" charset="0"/>
              <a:cs typeface="Times New Roman" pitchFamily="18" charset="0"/>
            </a:endParaRPr>
          </a:p>
          <a:p>
            <a:pPr eaLnBrk="1" hangingPunct="1">
              <a:lnSpc>
                <a:spcPct val="80000"/>
              </a:lnSpc>
            </a:pPr>
            <a:r>
              <a:rPr lang="en-US" sz="2200" b="1" dirty="0" smtClean="0">
                <a:solidFill>
                  <a:srgbClr val="FF0000"/>
                </a:solidFill>
                <a:latin typeface="Times New Roman" pitchFamily="18" charset="0"/>
                <a:cs typeface="Times New Roman" pitchFamily="18" charset="0"/>
              </a:rPr>
              <a:t>Semi-structured data</a:t>
            </a:r>
          </a:p>
          <a:p>
            <a:pPr lvl="1" eaLnBrk="1" hangingPunct="1">
              <a:lnSpc>
                <a:spcPct val="80000"/>
              </a:lnSpc>
            </a:pPr>
            <a:r>
              <a:rPr lang="en-US" sz="2200" dirty="0" smtClean="0">
                <a:latin typeface="Times New Roman" pitchFamily="18" charset="0"/>
                <a:cs typeface="Times New Roman" pitchFamily="18" charset="0"/>
              </a:rPr>
              <a:t>Data may have certain structure but not all information collected has identical structure</a:t>
            </a:r>
          </a:p>
          <a:p>
            <a:pPr lvl="1" eaLnBrk="1" hangingPunct="1">
              <a:lnSpc>
                <a:spcPct val="80000"/>
              </a:lnSpc>
            </a:pPr>
            <a:r>
              <a:rPr lang="en-US" sz="2200" dirty="0" smtClean="0">
                <a:latin typeface="Times New Roman" pitchFamily="18" charset="0"/>
                <a:cs typeface="Times New Roman" pitchFamily="18" charset="0"/>
              </a:rPr>
              <a:t>Some attributes may exist in some of the entities of a particular type but not in others</a:t>
            </a:r>
          </a:p>
          <a:p>
            <a:pPr lvl="1" eaLnBrk="1" hangingPunct="1">
              <a:lnSpc>
                <a:spcPct val="80000"/>
              </a:lnSpc>
            </a:pPr>
            <a:r>
              <a:rPr lang="en-US" sz="2200" b="1" dirty="0" smtClean="0">
                <a:latin typeface="Times New Roman" pitchFamily="18" charset="0"/>
                <a:cs typeface="Times New Roman" pitchFamily="18" charset="0"/>
              </a:rPr>
              <a:t>Example: </a:t>
            </a:r>
            <a:r>
              <a:rPr lang="en-US" sz="2200" dirty="0" smtClean="0">
                <a:solidFill>
                  <a:srgbClr val="FF0000"/>
                </a:solidFill>
                <a:latin typeface="Times New Roman" pitchFamily="18" charset="0"/>
                <a:cs typeface="Times New Roman" pitchFamily="18" charset="0"/>
              </a:rPr>
              <a:t>XML,E-Mail</a:t>
            </a:r>
          </a:p>
          <a:p>
            <a:pPr lvl="1" eaLnBrk="1" hangingPunct="1">
              <a:lnSpc>
                <a:spcPct val="80000"/>
              </a:lnSpc>
            </a:pPr>
            <a:endParaRPr lang="en-US" sz="2200" dirty="0" smtClean="0">
              <a:solidFill>
                <a:srgbClr val="FF0000"/>
              </a:solidFill>
              <a:latin typeface="Times New Roman" pitchFamily="18" charset="0"/>
              <a:cs typeface="Times New Roman" pitchFamily="18" charset="0"/>
            </a:endParaRPr>
          </a:p>
          <a:p>
            <a:pPr eaLnBrk="1" hangingPunct="1">
              <a:lnSpc>
                <a:spcPct val="80000"/>
              </a:lnSpc>
            </a:pPr>
            <a:r>
              <a:rPr lang="en-US" sz="2200" b="1" dirty="0" smtClean="0">
                <a:solidFill>
                  <a:srgbClr val="FF0000"/>
                </a:solidFill>
                <a:latin typeface="Times New Roman" pitchFamily="18" charset="0"/>
                <a:cs typeface="Times New Roman" pitchFamily="18" charset="0"/>
              </a:rPr>
              <a:t>Unstructured data</a:t>
            </a:r>
          </a:p>
          <a:p>
            <a:pPr lvl="1" eaLnBrk="1" hangingPunct="1">
              <a:lnSpc>
                <a:spcPct val="80000"/>
              </a:lnSpc>
            </a:pPr>
            <a:r>
              <a:rPr lang="en-US" sz="2200" dirty="0" smtClean="0">
                <a:latin typeface="Times New Roman" pitchFamily="18" charset="0"/>
                <a:cs typeface="Times New Roman" pitchFamily="18" charset="0"/>
              </a:rPr>
              <a:t>Very limited indication of data type</a:t>
            </a:r>
          </a:p>
          <a:p>
            <a:pPr lvl="2" eaLnBrk="1" hangingPunct="1">
              <a:lnSpc>
                <a:spcPct val="80000"/>
              </a:lnSpc>
            </a:pPr>
            <a:r>
              <a:rPr lang="en-US" sz="2200" b="1" dirty="0" smtClean="0">
                <a:latin typeface="Times New Roman" pitchFamily="18" charset="0"/>
                <a:cs typeface="Times New Roman" pitchFamily="18" charset="0"/>
              </a:rPr>
              <a:t>Example</a:t>
            </a:r>
            <a:r>
              <a:rPr lang="en-US" sz="2200" dirty="0" smtClean="0">
                <a:solidFill>
                  <a:srgbClr val="FF0000"/>
                </a:solidFill>
                <a:latin typeface="Times New Roman" pitchFamily="18" charset="0"/>
                <a:cs typeface="Times New Roman" pitchFamily="18" charset="0"/>
              </a:rPr>
              <a:t> a simple text document, Analog data,GPS Tracking information,Audio/video data.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092451080"/>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10600" cy="4190999"/>
          </a:xfrm>
        </p:spPr>
        <p:txBody>
          <a:bodyPr>
            <a:noAutofit/>
          </a:bodyPr>
          <a:lstStyle/>
          <a:p>
            <a:endParaRPr lang="en-US" sz="2300" b="1" dirty="0">
              <a:latin typeface="Times New Roman" pitchFamily="18" charset="0"/>
              <a:cs typeface="Times New Roman" pitchFamily="18" charset="0"/>
            </a:endParaRPr>
          </a:p>
          <a:p>
            <a:r>
              <a:rPr lang="en-US" sz="2300" b="1" dirty="0" smtClean="0">
                <a:latin typeface="Times New Roman" pitchFamily="18" charset="0"/>
                <a:cs typeface="Times New Roman" pitchFamily="18" charset="0"/>
              </a:rPr>
              <a:t>Multi-channel </a:t>
            </a:r>
            <a:r>
              <a:rPr lang="en-US" sz="2300" b="1" dirty="0">
                <a:latin typeface="Times New Roman" pitchFamily="18" charset="0"/>
                <a:cs typeface="Times New Roman" pitchFamily="18" charset="0"/>
              </a:rPr>
              <a:t>funnels</a:t>
            </a:r>
            <a:r>
              <a:rPr lang="en-US" sz="2300" dirty="0">
                <a:latin typeface="Times New Roman" pitchFamily="18" charset="0"/>
                <a:cs typeface="Times New Roman" pitchFamily="18" charset="0"/>
              </a:rPr>
              <a:t> − Multi-channel funnels or MCF reports the source of conversion; what roles the website plays, referrals’ role in that conversion; and what all slabs did when users pass through landing page to conversion</a:t>
            </a:r>
            <a:r>
              <a:rPr lang="en-US" sz="2300" dirty="0" smtClean="0">
                <a:latin typeface="Times New Roman" pitchFamily="18" charset="0"/>
                <a:cs typeface="Times New Roman" pitchFamily="18" charset="0"/>
              </a:rPr>
              <a:t>.</a:t>
            </a:r>
          </a:p>
          <a:p>
            <a:pPr marL="0" indent="0">
              <a:buNone/>
            </a:pPr>
            <a:r>
              <a:rPr lang="en-US" sz="2300" dirty="0">
                <a:latin typeface="Times New Roman" pitchFamily="18" charset="0"/>
                <a:cs typeface="Times New Roman" pitchFamily="18" charset="0"/>
              </a:rPr>
              <a:t>	</a:t>
            </a:r>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For example, a user searched for a query on Google search </a:t>
            </a:r>
            <a:r>
              <a:rPr lang="en-US" sz="2300" dirty="0" smtClean="0">
                <a:latin typeface="Times New Roman" pitchFamily="18" charset="0"/>
                <a:cs typeface="Times New Roman" pitchFamily="18" charset="0"/>
              </a:rPr>
              <a:t>	page</a:t>
            </a:r>
            <a:r>
              <a:rPr lang="en-US" sz="2300" dirty="0">
                <a:latin typeface="Times New Roman" pitchFamily="18" charset="0"/>
                <a:cs typeface="Times New Roman" pitchFamily="18" charset="0"/>
              </a:rPr>
              <a:t>, he visited the website, but did not convert. Later on, he </a:t>
            </a:r>
            <a:r>
              <a:rPr lang="en-US" sz="2300" dirty="0" smtClean="0">
                <a:latin typeface="Times New Roman" pitchFamily="18" charset="0"/>
                <a:cs typeface="Times New Roman" pitchFamily="18" charset="0"/>
              </a:rPr>
              <a:t>	directly </a:t>
            </a:r>
            <a:r>
              <a:rPr lang="en-US" sz="2300" dirty="0">
                <a:latin typeface="Times New Roman" pitchFamily="18" charset="0"/>
                <a:cs typeface="Times New Roman" pitchFamily="18" charset="0"/>
              </a:rPr>
              <a:t>typed your website name and made a purchase. All </a:t>
            </a:r>
            <a:r>
              <a:rPr lang="en-US" sz="2300" dirty="0" smtClean="0">
                <a:latin typeface="Times New Roman" pitchFamily="18" charset="0"/>
                <a:cs typeface="Times New Roman" pitchFamily="18" charset="0"/>
              </a:rPr>
              <a:t>	these </a:t>
            </a:r>
            <a:r>
              <a:rPr lang="en-US" sz="2300" dirty="0">
                <a:latin typeface="Times New Roman" pitchFamily="18" charset="0"/>
                <a:cs typeface="Times New Roman" pitchFamily="18" charset="0"/>
              </a:rPr>
              <a:t>activities can be traced on MCF</a:t>
            </a:r>
            <a:r>
              <a:rPr lang="en-US" sz="2300" dirty="0" smtClean="0">
                <a:latin typeface="Times New Roman" pitchFamily="18" charset="0"/>
                <a:cs typeface="Times New Roman" pitchFamily="18" charset="0"/>
              </a:rPr>
              <a:t>.</a:t>
            </a:r>
          </a:p>
          <a:p>
            <a:endParaRPr lang="en-US" sz="2300" dirty="0">
              <a:latin typeface="Times New Roman" pitchFamily="18" charset="0"/>
              <a:cs typeface="Times New Roman" pitchFamily="18" charset="0"/>
            </a:endParaRPr>
          </a:p>
          <a:p>
            <a:endParaRPr lang="en-US" sz="2300" dirty="0">
              <a:latin typeface="Times New Roman" pitchFamily="18" charset="0"/>
              <a:cs typeface="Times New Roman" pitchFamily="18" charset="0"/>
            </a:endParaRPr>
          </a:p>
          <a:p>
            <a:endParaRPr lang="en-US" sz="23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49987026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19344"/>
            <a:ext cx="8610600" cy="5429055"/>
          </a:xfrm>
        </p:spPr>
        <p:txBody>
          <a:bodyPr>
            <a:noAutofit/>
          </a:bodyPr>
          <a:lstStyle/>
          <a:p>
            <a:r>
              <a:rPr lang="en-US" sz="2100" b="1" dirty="0">
                <a:latin typeface="Times New Roman" pitchFamily="18" charset="0"/>
                <a:cs typeface="Times New Roman" pitchFamily="18" charset="0"/>
              </a:rPr>
              <a:t>Attribution</a:t>
            </a:r>
            <a:r>
              <a:rPr lang="en-US" sz="2100" dirty="0">
                <a:latin typeface="Times New Roman" pitchFamily="18" charset="0"/>
                <a:cs typeface="Times New Roman" pitchFamily="18" charset="0"/>
              </a:rPr>
              <a:t> − Attribution modeling credits sales and conversions to touch points in conversion tracking. It lets you decide what platforms or strategy or module is the best for your business. </a:t>
            </a:r>
            <a:endParaRPr lang="en-US" sz="2100" dirty="0" smtClean="0">
              <a:latin typeface="Times New Roman" pitchFamily="18" charset="0"/>
              <a:cs typeface="Times New Roman" pitchFamily="18" charset="0"/>
            </a:endParaRPr>
          </a:p>
          <a:p>
            <a:pPr marL="0" indent="0">
              <a:buNone/>
            </a:pP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	Suppose </a:t>
            </a:r>
            <a:r>
              <a:rPr lang="en-US" sz="2100" dirty="0">
                <a:latin typeface="Times New Roman" pitchFamily="18" charset="0"/>
                <a:cs typeface="Times New Roman" pitchFamily="18" charset="0"/>
              </a:rPr>
              <a:t>a person visited your website through </a:t>
            </a:r>
            <a:r>
              <a:rPr lang="en-US" sz="2100" b="1" dirty="0" err="1">
                <a:solidFill>
                  <a:srgbClr val="FF0000"/>
                </a:solidFill>
                <a:latin typeface="Times New Roman" pitchFamily="18" charset="0"/>
                <a:cs typeface="Times New Roman" pitchFamily="18" charset="0"/>
              </a:rPr>
              <a:t>AdWords</a:t>
            </a:r>
            <a:r>
              <a:rPr lang="en-US" sz="2100" b="1" dirty="0">
                <a:solidFill>
                  <a:srgbClr val="FF0000"/>
                </a:solidFill>
                <a:latin typeface="Times New Roman" pitchFamily="18" charset="0"/>
                <a:cs typeface="Times New Roman" pitchFamily="18" charset="0"/>
              </a:rPr>
              <a:t> </a:t>
            </a:r>
            <a:r>
              <a:rPr lang="en-US" sz="2100" dirty="0" smtClean="0">
                <a:latin typeface="Times New Roman" pitchFamily="18" charset="0"/>
                <a:cs typeface="Times New Roman" pitchFamily="18" charset="0"/>
              </a:rPr>
              <a:t>ad(</a:t>
            </a:r>
            <a:r>
              <a:rPr lang="en-US" sz="2100" b="1" dirty="0">
                <a:latin typeface="Times New Roman" pitchFamily="18" charset="0"/>
                <a:cs typeface="Times New Roman" pitchFamily="18" charset="0"/>
              </a:rPr>
              <a:t>Google </a:t>
            </a:r>
            <a:r>
              <a:rPr lang="en-US" sz="2100" b="1" dirty="0" err="1">
                <a:latin typeface="Times New Roman" pitchFamily="18" charset="0"/>
                <a:cs typeface="Times New Roman" pitchFamily="18" charset="0"/>
              </a:rPr>
              <a:t>AdWords</a:t>
            </a:r>
            <a:r>
              <a:rPr lang="en-US" sz="2100" dirty="0">
                <a:latin typeface="Times New Roman" pitchFamily="18" charset="0"/>
                <a:cs typeface="Times New Roman" pitchFamily="18" charset="0"/>
              </a:rPr>
              <a:t> is one of the services advertisers use for online promotion of their content, brand, website, </a:t>
            </a:r>
            <a:r>
              <a:rPr lang="en-US" sz="2100" dirty="0" err="1">
                <a:latin typeface="Times New Roman" pitchFamily="18" charset="0"/>
                <a:cs typeface="Times New Roman" pitchFamily="18" charset="0"/>
              </a:rPr>
              <a:t>etc</a:t>
            </a:r>
            <a:r>
              <a:rPr lang="en-US" sz="2100" dirty="0">
                <a:latin typeface="Times New Roman" pitchFamily="18" charset="0"/>
                <a:cs typeface="Times New Roman" pitchFamily="18" charset="0"/>
              </a:rPr>
              <a:t> through certain defined keywords to achieve traffic or leads</a:t>
            </a:r>
            <a:r>
              <a:rPr lang="en-US" sz="2100" dirty="0" smtClean="0">
                <a:latin typeface="Times New Roman" pitchFamily="18" charset="0"/>
                <a:cs typeface="Times New Roman" pitchFamily="18" charset="0"/>
              </a:rPr>
              <a:t>.</a:t>
            </a:r>
            <a:r>
              <a:rPr lang="en-US" sz="2100" b="1" dirty="0">
                <a:latin typeface="Times New Roman" pitchFamily="18" charset="0"/>
                <a:cs typeface="Times New Roman" pitchFamily="18" charset="0"/>
              </a:rPr>
              <a:t> Google</a:t>
            </a:r>
            <a:r>
              <a:rPr lang="en-US" sz="2100" dirty="0">
                <a:latin typeface="Times New Roman" pitchFamily="18" charset="0"/>
                <a:cs typeface="Times New Roman" pitchFamily="18" charset="0"/>
              </a:rPr>
              <a:t> Ads, AKA </a:t>
            </a:r>
            <a:r>
              <a:rPr lang="en-US" sz="2100" b="1" dirty="0">
                <a:latin typeface="Times New Roman" pitchFamily="18" charset="0"/>
                <a:cs typeface="Times New Roman" pitchFamily="18" charset="0"/>
              </a:rPr>
              <a:t>Google </a:t>
            </a:r>
            <a:r>
              <a:rPr lang="en-US" sz="2100" b="1" dirty="0" err="1">
                <a:latin typeface="Times New Roman" pitchFamily="18" charset="0"/>
                <a:cs typeface="Times New Roman" pitchFamily="18" charset="0"/>
              </a:rPr>
              <a:t>AdWords</a:t>
            </a:r>
            <a:r>
              <a:rPr lang="en-US" sz="2100" dirty="0">
                <a:latin typeface="Times New Roman" pitchFamily="18" charset="0"/>
                <a:cs typeface="Times New Roman" pitchFamily="18" charset="0"/>
              </a:rPr>
              <a:t>, is </a:t>
            </a:r>
            <a:r>
              <a:rPr lang="en-US" sz="2100" b="1" dirty="0">
                <a:latin typeface="Times New Roman" pitchFamily="18" charset="0"/>
                <a:cs typeface="Times New Roman" pitchFamily="18" charset="0"/>
              </a:rPr>
              <a:t>Google's</a:t>
            </a:r>
            <a:r>
              <a:rPr lang="en-US" sz="2100" dirty="0">
                <a:latin typeface="Times New Roman" pitchFamily="18" charset="0"/>
                <a:cs typeface="Times New Roman" pitchFamily="18" charset="0"/>
              </a:rPr>
              <a:t> advertising system in which advertisers bid on certain keywords in order for their clickable ads to appear in </a:t>
            </a:r>
            <a:r>
              <a:rPr lang="en-US" sz="2100" b="1" dirty="0">
                <a:latin typeface="Times New Roman" pitchFamily="18" charset="0"/>
                <a:cs typeface="Times New Roman" pitchFamily="18" charset="0"/>
              </a:rPr>
              <a:t>Google's</a:t>
            </a:r>
            <a:r>
              <a:rPr lang="en-US" sz="2100" dirty="0">
                <a:latin typeface="Times New Roman" pitchFamily="18" charset="0"/>
                <a:cs typeface="Times New Roman" pitchFamily="18" charset="0"/>
              </a:rPr>
              <a:t> search results. Since advertisers have to pay for these clicks, this is how </a:t>
            </a:r>
            <a:r>
              <a:rPr lang="en-US" sz="2100" b="1" dirty="0">
                <a:latin typeface="Times New Roman" pitchFamily="18" charset="0"/>
                <a:cs typeface="Times New Roman" pitchFamily="18" charset="0"/>
              </a:rPr>
              <a:t>Google</a:t>
            </a:r>
            <a:r>
              <a:rPr lang="en-US" sz="2100" dirty="0">
                <a:latin typeface="Times New Roman" pitchFamily="18" charset="0"/>
                <a:cs typeface="Times New Roman" pitchFamily="18" charset="0"/>
              </a:rPr>
              <a:t> makes money from search.</a:t>
            </a:r>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and made no purchase. A month later, he visits via a social platform and again does not buy. Third time, he visited directly and converted</a:t>
            </a:r>
            <a:r>
              <a:rPr lang="en-US" sz="2100" dirty="0" smtClean="0">
                <a:latin typeface="Times New Roman" pitchFamily="18" charset="0"/>
                <a:cs typeface="Times New Roman" pitchFamily="18" charset="0"/>
              </a:rPr>
              <a:t>.</a:t>
            </a:r>
          </a:p>
          <a:p>
            <a:pPr marL="0" indent="0">
              <a:buNone/>
            </a:pPr>
            <a:r>
              <a:rPr lang="en-US" sz="2100" dirty="0" smtClean="0">
                <a:latin typeface="Times New Roman" pitchFamily="18" charset="0"/>
                <a:cs typeface="Times New Roman" pitchFamily="18" charset="0"/>
              </a:rPr>
              <a:t> 		Here</a:t>
            </a:r>
            <a:r>
              <a:rPr lang="en-US" sz="2100" dirty="0">
                <a:latin typeface="Times New Roman" pitchFamily="18" charset="0"/>
                <a:cs typeface="Times New Roman" pitchFamily="18" charset="0"/>
              </a:rPr>
              <a:t>, the last interaction model will credit direct for the conversion, whereas first interaction model will assign credit to paid medium. </a:t>
            </a:r>
            <a:r>
              <a:rPr lang="en-US" sz="2100" dirty="0" smtClean="0">
                <a:latin typeface="Times New Roman" pitchFamily="18" charset="0"/>
                <a:cs typeface="Times New Roman" pitchFamily="18" charset="0"/>
              </a:rPr>
              <a:t>This </a:t>
            </a:r>
            <a:r>
              <a:rPr lang="en-US" sz="2100" dirty="0">
                <a:latin typeface="Times New Roman" pitchFamily="18" charset="0"/>
                <a:cs typeface="Times New Roman" pitchFamily="18" charset="0"/>
              </a:rPr>
              <a:t>way, you can analyze what module should be credited for a conversion.</a:t>
            </a:r>
          </a:p>
          <a:p>
            <a:endParaRPr lang="en-US" sz="21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50194497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b="1" dirty="0" smtClean="0">
              <a:solidFill>
                <a:srgbClr val="FF0000"/>
              </a:solidFill>
              <a:latin typeface="Times New Roman" pitchFamily="18" charset="0"/>
              <a:cs typeface="Times New Roman" pitchFamily="18" charset="0"/>
            </a:endParaRPr>
          </a:p>
          <a:p>
            <a:pPr marL="0" indent="0" algn="ctr">
              <a:buNone/>
            </a:pPr>
            <a:r>
              <a:rPr lang="en-US" b="1" dirty="0" smtClean="0">
                <a:solidFill>
                  <a:srgbClr val="FF0000"/>
                </a:solidFill>
                <a:latin typeface="Times New Roman" pitchFamily="18" charset="0"/>
                <a:cs typeface="Times New Roman" pitchFamily="18" charset="0"/>
              </a:rPr>
              <a:t>Google </a:t>
            </a:r>
            <a:r>
              <a:rPr lang="en-US" b="1" dirty="0">
                <a:solidFill>
                  <a:srgbClr val="FF0000"/>
                </a:solidFill>
                <a:latin typeface="Times New Roman" pitchFamily="18" charset="0"/>
                <a:cs typeface="Times New Roman" pitchFamily="18" charset="0"/>
              </a:rPr>
              <a:t>Analytics Guide</a:t>
            </a:r>
          </a:p>
        </p:txBody>
      </p:sp>
    </p:spTree>
    <p:extLst>
      <p:ext uri="{BB962C8B-B14F-4D97-AF65-F5344CB8AC3E}">
        <p14:creationId xmlns:p14="http://schemas.microsoft.com/office/powerpoint/2010/main" val="37416508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10600" cy="1143000"/>
          </a:xfrm>
        </p:spPr>
        <p:txBody>
          <a:bodyPr>
            <a:noAutofit/>
          </a:bodyPr>
          <a:lstStyle/>
          <a:p>
            <a:r>
              <a:rPr lang="en-US" sz="2800" b="1" dirty="0">
                <a:solidFill>
                  <a:srgbClr val="FF0000"/>
                </a:solidFill>
                <a:latin typeface="Times New Roman" pitchFamily="18" charset="0"/>
                <a:cs typeface="Times New Roman" pitchFamily="18" charset="0"/>
              </a:rPr>
              <a:t>Key Features and Capabilities of Google Analytics</a:t>
            </a:r>
            <a:br>
              <a:rPr lang="en-US" sz="2800" b="1" dirty="0">
                <a:solidFill>
                  <a:srgbClr val="FF0000"/>
                </a:solidFill>
                <a:latin typeface="Times New Roman" pitchFamily="18" charset="0"/>
                <a:cs typeface="Times New Roman" pitchFamily="18" charset="0"/>
              </a:rPr>
            </a:br>
            <a:endParaRPr lang="en-US" sz="2800" dirty="0">
              <a:solidFill>
                <a:srgbClr val="FF0000"/>
              </a:solidFill>
            </a:endParaRPr>
          </a:p>
        </p:txBody>
      </p:sp>
      <p:sp>
        <p:nvSpPr>
          <p:cNvPr id="3" name="Content Placeholder 2"/>
          <p:cNvSpPr>
            <a:spLocks noGrp="1"/>
          </p:cNvSpPr>
          <p:nvPr>
            <p:ph idx="1"/>
          </p:nvPr>
        </p:nvSpPr>
        <p:spPr>
          <a:xfrm>
            <a:off x="228600" y="1143000"/>
            <a:ext cx="8534400" cy="5410200"/>
          </a:xfrm>
        </p:spPr>
        <p:txBody>
          <a:bodyPr>
            <a:noAutofit/>
          </a:bodyPr>
          <a:lstStyle/>
          <a:p>
            <a:pPr>
              <a:buFont typeface="Wingdings" pitchFamily="2" charset="2"/>
              <a:buChar char="Ø"/>
            </a:pPr>
            <a:r>
              <a:rPr lang="en-US" sz="2000" b="1" dirty="0">
                <a:latin typeface="Times New Roman" pitchFamily="18" charset="0"/>
                <a:cs typeface="Times New Roman" pitchFamily="18" charset="0"/>
              </a:rPr>
              <a:t>Standard Features</a:t>
            </a: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tool includes the “must have” basic metrics you </a:t>
            </a:r>
            <a:r>
              <a:rPr lang="en-US" sz="2000" dirty="0" smtClean="0">
                <a:latin typeface="Times New Roman" pitchFamily="18" charset="0"/>
                <a:cs typeface="Times New Roman" pitchFamily="18" charset="0"/>
              </a:rPr>
              <a:t>need in </a:t>
            </a:r>
            <a:r>
              <a:rPr lang="en-US" sz="2000" dirty="0">
                <a:latin typeface="Times New Roman" pitchFamily="18" charset="0"/>
                <a:cs typeface="Times New Roman" pitchFamily="18" charset="0"/>
              </a:rPr>
              <a:t>order to get an initial understanding of your website performance.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However</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these are </a:t>
            </a:r>
            <a:r>
              <a:rPr lang="en-US" sz="2000" dirty="0">
                <a:latin typeface="Times New Roman" pitchFamily="18" charset="0"/>
                <a:cs typeface="Times New Roman" pitchFamily="18" charset="0"/>
              </a:rPr>
              <a:t>not basic reports. You can quickly extract rich detail with a couple of mouse </a:t>
            </a:r>
            <a:r>
              <a:rPr lang="en-US" sz="2000" dirty="0" smtClean="0">
                <a:latin typeface="Times New Roman" pitchFamily="18" charset="0"/>
                <a:cs typeface="Times New Roman" pitchFamily="18" charset="0"/>
              </a:rPr>
              <a:t>clicks, for </a:t>
            </a:r>
            <a:r>
              <a:rPr lang="en-US" sz="2000" dirty="0">
                <a:latin typeface="Times New Roman" pitchFamily="18" charset="0"/>
                <a:cs typeface="Times New Roman" pitchFamily="18" charset="0"/>
              </a:rPr>
              <a:t>example, cross-referencing e-commerce revenue by referral source or search </a:t>
            </a:r>
            <a:r>
              <a:rPr lang="en-US" sz="2000" dirty="0" smtClean="0">
                <a:latin typeface="Times New Roman" pitchFamily="18" charset="0"/>
                <a:cs typeface="Times New Roman" pitchFamily="18" charset="0"/>
              </a:rPr>
              <a:t>engine keyword.</a:t>
            </a:r>
          </a:p>
          <a:p>
            <a:endParaRPr lang="en-US" sz="2000" dirty="0">
              <a:latin typeface="Times New Roman" pitchFamily="18" charset="0"/>
              <a:cs typeface="Times New Roman" pitchFamily="18" charset="0"/>
            </a:endParaRPr>
          </a:p>
          <a:p>
            <a:pPr>
              <a:buFont typeface="Wingdings" pitchFamily="2" charset="2"/>
              <a:buChar char="Ø"/>
            </a:pPr>
            <a:r>
              <a:rPr lang="en-US" sz="2000" b="1" dirty="0">
                <a:latin typeface="Times New Roman" pitchFamily="18" charset="0"/>
                <a:cs typeface="Times New Roman" pitchFamily="18" charset="0"/>
              </a:rPr>
              <a:t>Full Campaign Reporting—Not Just </a:t>
            </a:r>
            <a:r>
              <a:rPr lang="en-US" sz="2000" b="1" dirty="0" err="1">
                <a:latin typeface="Times New Roman" pitchFamily="18" charset="0"/>
                <a:cs typeface="Times New Roman" pitchFamily="18" charset="0"/>
              </a:rPr>
              <a:t>AdWords</a:t>
            </a:r>
            <a:endParaRPr lang="en-US" sz="2000" b="1" dirty="0">
              <a:latin typeface="Times New Roman" pitchFamily="18" charset="0"/>
              <a:cs typeface="Times New Roman" pitchFamily="18" charset="0"/>
            </a:endParaRPr>
          </a:p>
          <a:p>
            <a:r>
              <a:rPr lang="en-US" sz="2000" dirty="0">
                <a:latin typeface="Times New Roman" pitchFamily="18" charset="0"/>
                <a:cs typeface="Times New Roman" pitchFamily="18" charset="0"/>
              </a:rPr>
              <a:t>Google Analytics enables you to track and compare all your visitors—from </a:t>
            </a:r>
            <a:r>
              <a:rPr lang="en-US" sz="2000" dirty="0" smtClean="0">
                <a:latin typeface="Times New Roman" pitchFamily="18" charset="0"/>
                <a:cs typeface="Times New Roman" pitchFamily="18" charset="0"/>
              </a:rPr>
              <a:t>nonpaid organic </a:t>
            </a:r>
            <a:r>
              <a:rPr lang="en-US" sz="2000" dirty="0">
                <a:latin typeface="Times New Roman" pitchFamily="18" charset="0"/>
                <a:cs typeface="Times New Roman" pitchFamily="18" charset="0"/>
              </a:rPr>
              <a:t>search, paid ads (pay per click, banners), referrals, email newsletters, </a:t>
            </a:r>
            <a:r>
              <a:rPr lang="en-US" sz="2000" dirty="0" smtClean="0">
                <a:latin typeface="Times New Roman" pitchFamily="18" charset="0"/>
                <a:cs typeface="Times New Roman" pitchFamily="18" charset="0"/>
              </a:rPr>
              <a:t>affiliate campaigns</a:t>
            </a:r>
            <a:r>
              <a:rPr lang="en-US" sz="2000" dirty="0">
                <a:latin typeface="Times New Roman" pitchFamily="18" charset="0"/>
                <a:cs typeface="Times New Roman" pitchFamily="18" charset="0"/>
              </a:rPr>
              <a:t>, links from within digital collateral such as PDF files, and any other </a:t>
            </a:r>
            <a:r>
              <a:rPr lang="en-US" sz="2000" dirty="0" smtClean="0">
                <a:latin typeface="Times New Roman" pitchFamily="18" charset="0"/>
                <a:cs typeface="Times New Roman" pitchFamily="18" charset="0"/>
              </a:rPr>
              <a:t>search engine </a:t>
            </a:r>
            <a:r>
              <a:rPr lang="en-US" sz="2000" dirty="0">
                <a:latin typeface="Times New Roman" pitchFamily="18" charset="0"/>
                <a:cs typeface="Times New Roman" pitchFamily="18" charset="0"/>
              </a:rPr>
              <a:t>or medium that forwards a visitor to your website. </a:t>
            </a:r>
            <a:endParaRPr lang="en-US" sz="2000"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4116709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096000"/>
          </a:xfrm>
        </p:spPr>
        <p:txBody>
          <a:bodyPr>
            <a:noAutofit/>
          </a:bodyPr>
          <a:lstStyle/>
          <a:p>
            <a:pPr>
              <a:buFont typeface="Wingdings" pitchFamily="2" charset="2"/>
              <a:buChar char="Ø"/>
            </a:pPr>
            <a:r>
              <a:rPr lang="en-US" sz="2200" b="1" dirty="0">
                <a:latin typeface="Times New Roman" pitchFamily="18" charset="0"/>
                <a:cs typeface="Times New Roman" pitchFamily="18" charset="0"/>
              </a:rPr>
              <a:t>E-commerce Reporting</a:t>
            </a:r>
          </a:p>
          <a:p>
            <a:r>
              <a:rPr lang="en-US" sz="2200" dirty="0">
                <a:latin typeface="Times New Roman" pitchFamily="18" charset="0"/>
                <a:cs typeface="Times New Roman" pitchFamily="18" charset="0"/>
              </a:rPr>
              <a:t>You can trace transactions to campaigns and keywords, get loyalty and latency </a:t>
            </a:r>
            <a:r>
              <a:rPr lang="en-US" sz="2200" dirty="0" smtClean="0">
                <a:latin typeface="Times New Roman" pitchFamily="18" charset="0"/>
                <a:cs typeface="Times New Roman" pitchFamily="18" charset="0"/>
              </a:rPr>
              <a:t>metrics, and </a:t>
            </a:r>
            <a:r>
              <a:rPr lang="en-US" sz="2200" dirty="0">
                <a:latin typeface="Times New Roman" pitchFamily="18" charset="0"/>
                <a:cs typeface="Times New Roman" pitchFamily="18" charset="0"/>
              </a:rPr>
              <a:t>identify your revenue sources. Similarly, you can drill down to this information </a:t>
            </a:r>
            <a:r>
              <a:rPr lang="en-US" sz="2200" dirty="0" smtClean="0">
                <a:latin typeface="Times New Roman" pitchFamily="18" charset="0"/>
                <a:cs typeface="Times New Roman" pitchFamily="18" charset="0"/>
              </a:rPr>
              <a:t>on a </a:t>
            </a:r>
            <a:r>
              <a:rPr lang="en-US" sz="2200" dirty="0">
                <a:latin typeface="Times New Roman" pitchFamily="18" charset="0"/>
                <a:cs typeface="Times New Roman" pitchFamily="18" charset="0"/>
              </a:rPr>
              <a:t>per-product or per-category basis</a:t>
            </a:r>
            <a:r>
              <a:rPr lang="en-US" sz="2200" dirty="0" smtClean="0">
                <a:latin typeface="Times New Roman" pitchFamily="18" charset="0"/>
                <a:cs typeface="Times New Roman" pitchFamily="18" charset="0"/>
              </a:rPr>
              <a:t>.</a:t>
            </a:r>
          </a:p>
          <a:p>
            <a:endParaRPr lang="en-US" sz="2200" dirty="0" smtClean="0">
              <a:latin typeface="Times New Roman" pitchFamily="18" charset="0"/>
              <a:cs typeface="Times New Roman" pitchFamily="18" charset="0"/>
            </a:endParaRPr>
          </a:p>
          <a:p>
            <a:pPr>
              <a:buFont typeface="Wingdings" pitchFamily="2" charset="2"/>
              <a:buChar char="Ø"/>
            </a:pPr>
            <a:r>
              <a:rPr lang="en-US" sz="2200" b="1" dirty="0">
                <a:latin typeface="Times New Roman" pitchFamily="18" charset="0"/>
                <a:cs typeface="Times New Roman" pitchFamily="18" charset="0"/>
              </a:rPr>
              <a:t>Advertising ROI—Integration with </a:t>
            </a:r>
            <a:r>
              <a:rPr lang="en-US" sz="2200" b="1" dirty="0" err="1">
                <a:latin typeface="Times New Roman" pitchFamily="18" charset="0"/>
                <a:cs typeface="Times New Roman" pitchFamily="18" charset="0"/>
              </a:rPr>
              <a:t>AdWords</a:t>
            </a:r>
            <a:r>
              <a:rPr lang="en-US" sz="2200" b="1" dirty="0">
                <a:latin typeface="Times New Roman" pitchFamily="18" charset="0"/>
                <a:cs typeface="Times New Roman" pitchFamily="18" charset="0"/>
              </a:rPr>
              <a:t> and AdSense</a:t>
            </a:r>
          </a:p>
          <a:p>
            <a:r>
              <a:rPr lang="en-US" sz="2200" dirty="0">
                <a:latin typeface="Times New Roman" pitchFamily="18" charset="0"/>
                <a:cs typeface="Times New Roman" pitchFamily="18" charset="0"/>
              </a:rPr>
              <a:t>If you manage a pay-per-click campaign, you know what a chore tagging your </a:t>
            </a:r>
            <a:r>
              <a:rPr lang="en-US" sz="2200" dirty="0" smtClean="0">
                <a:latin typeface="Times New Roman" pitchFamily="18" charset="0"/>
                <a:cs typeface="Times New Roman" pitchFamily="18" charset="0"/>
              </a:rPr>
              <a:t>landing page </a:t>
            </a:r>
            <a:r>
              <a:rPr lang="en-US" sz="2200" dirty="0">
                <a:latin typeface="Times New Roman" pitchFamily="18" charset="0"/>
                <a:cs typeface="Times New Roman" pitchFamily="18" charset="0"/>
              </a:rPr>
              <a:t>URL s can be—each one has to have at least one campaign variable appended </a:t>
            </a:r>
            <a:r>
              <a:rPr lang="en-US" sz="2200" dirty="0" smtClean="0">
                <a:latin typeface="Times New Roman" pitchFamily="18" charset="0"/>
                <a:cs typeface="Times New Roman" pitchFamily="18" charset="0"/>
              </a:rPr>
              <a:t>to differentiate </a:t>
            </a:r>
            <a:r>
              <a:rPr lang="en-US" sz="2200" dirty="0">
                <a:latin typeface="Times New Roman" pitchFamily="18" charset="0"/>
                <a:cs typeface="Times New Roman" pitchFamily="18" charset="0"/>
              </a:rPr>
              <a:t>visitors who click through from nonpaid search results.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In </a:t>
            </a:r>
            <a:r>
              <a:rPr lang="en-US" sz="2200" dirty="0">
                <a:latin typeface="Times New Roman" pitchFamily="18" charset="0"/>
                <a:cs typeface="Times New Roman" pitchFamily="18" charset="0"/>
              </a:rPr>
              <a:t>addition, </a:t>
            </a:r>
            <a:r>
              <a:rPr lang="en-US" sz="2200" dirty="0" smtClean="0">
                <a:latin typeface="Times New Roman" pitchFamily="18" charset="0"/>
                <a:cs typeface="Times New Roman" pitchFamily="18" charset="0"/>
              </a:rPr>
              <a:t>you will </a:t>
            </a:r>
            <a:r>
              <a:rPr lang="en-US" sz="2200" dirty="0">
                <a:latin typeface="Times New Roman" pitchFamily="18" charset="0"/>
                <a:cs typeface="Times New Roman" pitchFamily="18" charset="0"/>
              </a:rPr>
              <a:t>want to import your </a:t>
            </a:r>
            <a:r>
              <a:rPr lang="en-US" sz="2200" dirty="0" err="1">
                <a:latin typeface="Times New Roman" pitchFamily="18" charset="0"/>
                <a:cs typeface="Times New Roman" pitchFamily="18" charset="0"/>
              </a:rPr>
              <a:t>AdWords</a:t>
            </a:r>
            <a:r>
              <a:rPr lang="en-US" sz="2200" dirty="0">
                <a:latin typeface="Times New Roman" pitchFamily="18" charset="0"/>
                <a:cs typeface="Times New Roman" pitchFamily="18" charset="0"/>
              </a:rPr>
              <a:t> cost and impression data. As you might </a:t>
            </a:r>
            <a:r>
              <a:rPr lang="en-US" sz="2200" dirty="0" err="1" smtClean="0">
                <a:latin typeface="Times New Roman" pitchFamily="18" charset="0"/>
                <a:cs typeface="Times New Roman" pitchFamily="18" charset="0"/>
              </a:rPr>
              <a:t>expect,Google</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has simplified the integration process as much as possible, in fact to just </a:t>
            </a:r>
            <a:r>
              <a:rPr lang="en-US" sz="2200" dirty="0" smtClean="0">
                <a:latin typeface="Times New Roman" pitchFamily="18" charset="0"/>
                <a:cs typeface="Times New Roman" pitchFamily="18" charset="0"/>
              </a:rPr>
              <a:t>two </a:t>
            </a:r>
            <a:r>
              <a:rPr lang="en-US" sz="2200" dirty="0">
                <a:latin typeface="Times New Roman" pitchFamily="18" charset="0"/>
                <a:cs typeface="Times New Roman" pitchFamily="18" charset="0"/>
              </a:rPr>
              <a:t>check boxes. </a:t>
            </a:r>
            <a:endParaRPr lang="en-US" sz="2200"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4116709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4525963"/>
          </a:xfrm>
        </p:spPr>
        <p:txBody>
          <a:bodyPr>
            <a:normAutofit/>
          </a:bodyPr>
          <a:lstStyle/>
          <a:p>
            <a:r>
              <a:rPr lang="en-US" sz="2400" dirty="0">
                <a:latin typeface="Times New Roman" pitchFamily="18" charset="0"/>
                <a:cs typeface="Times New Roman" pitchFamily="18" charset="0"/>
              </a:rPr>
              <a:t>As a result, all your </a:t>
            </a:r>
            <a:r>
              <a:rPr lang="en-US" sz="2400" dirty="0" err="1">
                <a:latin typeface="Times New Roman" pitchFamily="18" charset="0"/>
                <a:cs typeface="Times New Roman" pitchFamily="18" charset="0"/>
              </a:rPr>
              <a:t>AdWords</a:t>
            </a:r>
            <a:r>
              <a:rPr lang="en-US" sz="2400" dirty="0">
                <a:latin typeface="Times New Roman" pitchFamily="18" charset="0"/>
                <a:cs typeface="Times New Roman" pitchFamily="18" charset="0"/>
              </a:rPr>
              <a:t> landing page URL s are tagged, and cost data is imported automatically each day</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Similarly </a:t>
            </a:r>
            <a:r>
              <a:rPr lang="en-US" sz="2400" dirty="0">
                <a:latin typeface="Times New Roman" pitchFamily="18" charset="0"/>
                <a:cs typeface="Times New Roman" pitchFamily="18" charset="0"/>
              </a:rPr>
              <a:t>for publishers who display </a:t>
            </a:r>
            <a:r>
              <a:rPr lang="en-US" sz="2400" dirty="0" err="1">
                <a:latin typeface="Times New Roman" pitchFamily="18" charset="0"/>
                <a:cs typeface="Times New Roman" pitchFamily="18" charset="0"/>
              </a:rPr>
              <a:t>AdWords</a:t>
            </a:r>
            <a:r>
              <a:rPr lang="en-US" sz="2400" dirty="0">
                <a:latin typeface="Times New Roman" pitchFamily="18" charset="0"/>
                <a:cs typeface="Times New Roman" pitchFamily="18" charset="0"/>
              </a:rPr>
              <a:t> on their site, that is, use </a:t>
            </a:r>
            <a:r>
              <a:rPr lang="en-US" sz="2400" dirty="0" smtClean="0">
                <a:latin typeface="Times New Roman" pitchFamily="18" charset="0"/>
                <a:cs typeface="Times New Roman" pitchFamily="18" charset="0"/>
              </a:rPr>
              <a:t>AdSense, the </a:t>
            </a:r>
            <a:r>
              <a:rPr lang="en-US" sz="2400" dirty="0">
                <a:latin typeface="Times New Roman" pitchFamily="18" charset="0"/>
                <a:cs typeface="Times New Roman" pitchFamily="18" charset="0"/>
              </a:rPr>
              <a:t>integration is straightforward</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result is reports showing you which </a:t>
            </a:r>
            <a:r>
              <a:rPr lang="en-US" sz="2400" dirty="0" smtClean="0">
                <a:latin typeface="Times New Roman" pitchFamily="18" charset="0"/>
                <a:cs typeface="Times New Roman" pitchFamily="18" charset="0"/>
              </a:rPr>
              <a:t>content drives </a:t>
            </a:r>
            <a:r>
              <a:rPr lang="en-US" sz="2400" dirty="0">
                <a:latin typeface="Times New Roman" pitchFamily="18" charset="0"/>
                <a:cs typeface="Times New Roman" pitchFamily="18" charset="0"/>
              </a:rPr>
              <a:t>the most revenue alongside the import of AdSense page impressions and the</a:t>
            </a:r>
          </a:p>
          <a:p>
            <a:pPr marL="0" indent="0">
              <a:buNone/>
            </a:pPr>
            <a:r>
              <a:rPr lang="en-US" sz="2400" dirty="0" smtClean="0">
                <a:latin typeface="Times New Roman" pitchFamily="18" charset="0"/>
                <a:cs typeface="Times New Roman" pitchFamily="18" charset="0"/>
              </a:rPr>
              <a:t>     number </a:t>
            </a:r>
            <a:r>
              <a:rPr lang="en-US" sz="2400" dirty="0">
                <a:latin typeface="Times New Roman" pitchFamily="18" charset="0"/>
                <a:cs typeface="Times New Roman" pitchFamily="18" charset="0"/>
              </a:rPr>
              <a:t>of AdSense ads clicked on.</a:t>
            </a:r>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96561158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324600"/>
          </a:xfrm>
        </p:spPr>
        <p:txBody>
          <a:bodyPr>
            <a:noAutofit/>
          </a:bodyPr>
          <a:lstStyle/>
          <a:p>
            <a:r>
              <a:rPr lang="en-US" sz="2300" b="1" dirty="0">
                <a:latin typeface="Times New Roman" pitchFamily="18" charset="0"/>
                <a:cs typeface="Times New Roman" pitchFamily="18" charset="0"/>
              </a:rPr>
              <a:t>Goal Conversions (Key Performance Indicators)</a:t>
            </a:r>
          </a:p>
          <a:p>
            <a:r>
              <a:rPr lang="en-US" sz="2300" dirty="0">
                <a:latin typeface="Times New Roman" pitchFamily="18" charset="0"/>
                <a:cs typeface="Times New Roman" pitchFamily="18" charset="0"/>
              </a:rPr>
              <a:t>A </a:t>
            </a:r>
            <a:r>
              <a:rPr lang="en-US" sz="2300" i="1" dirty="0">
                <a:latin typeface="Times New Roman" pitchFamily="18" charset="0"/>
                <a:cs typeface="Times New Roman" pitchFamily="18" charset="0"/>
              </a:rPr>
              <a:t>goal conversion </a:t>
            </a:r>
            <a:r>
              <a:rPr lang="en-US" sz="2300" dirty="0">
                <a:latin typeface="Times New Roman" pitchFamily="18" charset="0"/>
                <a:cs typeface="Times New Roman" pitchFamily="18" charset="0"/>
              </a:rPr>
              <a:t>is a key </a:t>
            </a:r>
            <a:r>
              <a:rPr lang="en-US" sz="2300" dirty="0" err="1">
                <a:latin typeface="Times New Roman" pitchFamily="18" charset="0"/>
                <a:cs typeface="Times New Roman" pitchFamily="18" charset="0"/>
              </a:rPr>
              <a:t>pageview</a:t>
            </a:r>
            <a:r>
              <a:rPr lang="en-US" sz="2300" dirty="0">
                <a:latin typeface="Times New Roman" pitchFamily="18" charset="0"/>
                <a:cs typeface="Times New Roman" pitchFamily="18" charset="0"/>
              </a:rPr>
              <a:t> that brings you closer to your otherwise </a:t>
            </a:r>
            <a:r>
              <a:rPr lang="en-US" sz="2300" dirty="0" smtClean="0">
                <a:latin typeface="Times New Roman" pitchFamily="18" charset="0"/>
                <a:cs typeface="Times New Roman" pitchFamily="18" charset="0"/>
              </a:rPr>
              <a:t>anonymous visitors</a:t>
            </a:r>
            <a:r>
              <a:rPr lang="en-US" sz="2300" dirty="0">
                <a:latin typeface="Times New Roman" pitchFamily="18" charset="0"/>
                <a:cs typeface="Times New Roman" pitchFamily="18" charset="0"/>
              </a:rPr>
              <a:t>. Think of these as your more valuable </a:t>
            </a:r>
            <a:r>
              <a:rPr lang="en-US" sz="2300" dirty="0" err="1">
                <a:latin typeface="Times New Roman" pitchFamily="18" charset="0"/>
                <a:cs typeface="Times New Roman" pitchFamily="18" charset="0"/>
              </a:rPr>
              <a:t>pageviews</a:t>
            </a:r>
            <a:r>
              <a:rPr lang="en-US" sz="2300" dirty="0">
                <a:latin typeface="Times New Roman" pitchFamily="18" charset="0"/>
                <a:cs typeface="Times New Roman" pitchFamily="18" charset="0"/>
              </a:rPr>
              <a:t>. </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An </a:t>
            </a:r>
            <a:r>
              <a:rPr lang="en-US" sz="2300" dirty="0">
                <a:latin typeface="Times New Roman" pitchFamily="18" charset="0"/>
                <a:cs typeface="Times New Roman" pitchFamily="18" charset="0"/>
              </a:rPr>
              <a:t>obvious </a:t>
            </a:r>
            <a:r>
              <a:rPr lang="en-US" sz="2300" dirty="0" smtClean="0">
                <a:latin typeface="Times New Roman" pitchFamily="18" charset="0"/>
                <a:cs typeface="Times New Roman" pitchFamily="18" charset="0"/>
              </a:rPr>
              <a:t>goal conversion </a:t>
            </a:r>
            <a:r>
              <a:rPr lang="en-US" sz="2300" dirty="0">
                <a:latin typeface="Times New Roman" pitchFamily="18" charset="0"/>
                <a:cs typeface="Times New Roman" pitchFamily="18" charset="0"/>
              </a:rPr>
              <a:t>is an e-commerce purchase-confirmation page. </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However</a:t>
            </a:r>
            <a:r>
              <a:rPr lang="en-US" sz="2300" dirty="0">
                <a:latin typeface="Times New Roman" pitchFamily="18" charset="0"/>
                <a:cs typeface="Times New Roman" pitchFamily="18" charset="0"/>
              </a:rPr>
              <a:t>, other </a:t>
            </a:r>
            <a:r>
              <a:rPr lang="en-US" sz="2300" dirty="0" err="1" smtClean="0">
                <a:latin typeface="Times New Roman" pitchFamily="18" charset="0"/>
                <a:cs typeface="Times New Roman" pitchFamily="18" charset="0"/>
              </a:rPr>
              <a:t>nontransactional</a:t>
            </a:r>
            <a:r>
              <a:rPr lang="en-US" sz="2300" dirty="0" smtClean="0">
                <a:latin typeface="Times New Roman" pitchFamily="18" charset="0"/>
                <a:cs typeface="Times New Roman" pitchFamily="18" charset="0"/>
              </a:rPr>
              <a:t> goals </a:t>
            </a:r>
            <a:r>
              <a:rPr lang="en-US" sz="2300" dirty="0">
                <a:latin typeface="Times New Roman" pitchFamily="18" charset="0"/>
                <a:cs typeface="Times New Roman" pitchFamily="18" charset="0"/>
              </a:rPr>
              <a:t>exist, for example, completing a registration or feedback form, </a:t>
            </a:r>
            <a:r>
              <a:rPr lang="en-US" sz="2300" dirty="0" smtClean="0">
                <a:latin typeface="Times New Roman" pitchFamily="18" charset="0"/>
                <a:cs typeface="Times New Roman" pitchFamily="18" charset="0"/>
              </a:rPr>
              <a:t>downloading a </a:t>
            </a:r>
            <a:r>
              <a:rPr lang="en-US" sz="2300" dirty="0">
                <a:latin typeface="Times New Roman" pitchFamily="18" charset="0"/>
                <a:cs typeface="Times New Roman" pitchFamily="18" charset="0"/>
              </a:rPr>
              <a:t>file, watching a movie (how-to guides, product demonstrations), commenting </a:t>
            </a:r>
            <a:r>
              <a:rPr lang="en-US" sz="2300" dirty="0" smtClean="0">
                <a:latin typeface="Times New Roman" pitchFamily="18" charset="0"/>
                <a:cs typeface="Times New Roman" pitchFamily="18" charset="0"/>
              </a:rPr>
              <a:t>on blogs</a:t>
            </a:r>
            <a:r>
              <a:rPr lang="en-US" sz="2300" dirty="0">
                <a:latin typeface="Times New Roman" pitchFamily="18" charset="0"/>
                <a:cs typeface="Times New Roman" pitchFamily="18" charset="0"/>
              </a:rPr>
              <a:t>, submitting surveys, or clicking an outbound link.</a:t>
            </a:r>
          </a:p>
          <a:p>
            <a:r>
              <a:rPr lang="en-US" sz="2300" dirty="0">
                <a:latin typeface="Times New Roman" pitchFamily="18" charset="0"/>
                <a:cs typeface="Times New Roman" pitchFamily="18" charset="0"/>
              </a:rPr>
              <a:t>In addition to defining </a:t>
            </a:r>
            <a:r>
              <a:rPr lang="en-US" sz="2300" dirty="0" err="1">
                <a:latin typeface="Times New Roman" pitchFamily="18" charset="0"/>
                <a:cs typeface="Times New Roman" pitchFamily="18" charset="0"/>
              </a:rPr>
              <a:t>pageviews</a:t>
            </a:r>
            <a:r>
              <a:rPr lang="en-US" sz="2300" dirty="0">
                <a:latin typeface="Times New Roman" pitchFamily="18" charset="0"/>
                <a:cs typeface="Times New Roman" pitchFamily="18" charset="0"/>
              </a:rPr>
              <a:t> as goal conversions, you can also set </a:t>
            </a:r>
            <a:r>
              <a:rPr lang="en-US" sz="2300" dirty="0" smtClean="0">
                <a:latin typeface="Times New Roman" pitchFamily="18" charset="0"/>
                <a:cs typeface="Times New Roman" pitchFamily="18" charset="0"/>
              </a:rPr>
              <a:t>thresholds. For </a:t>
            </a:r>
            <a:r>
              <a:rPr lang="en-US" sz="2300" dirty="0">
                <a:latin typeface="Times New Roman" pitchFamily="18" charset="0"/>
                <a:cs typeface="Times New Roman" pitchFamily="18" charset="0"/>
              </a:rPr>
              <a:t>example, time on site greater than 30 seconds or pages per visit greater </a:t>
            </a:r>
            <a:r>
              <a:rPr lang="en-US" sz="2300" dirty="0" smtClean="0">
                <a:latin typeface="Times New Roman" pitchFamily="18" charset="0"/>
                <a:cs typeface="Times New Roman" pitchFamily="18" charset="0"/>
              </a:rPr>
              <a:t>than 2.5</a:t>
            </a:r>
            <a:r>
              <a:rPr lang="en-US" sz="2300" dirty="0">
                <a:latin typeface="Times New Roman" pitchFamily="18" charset="0"/>
                <a:cs typeface="Times New Roman" pitchFamily="18" charset="0"/>
              </a:rPr>
              <a:t>. </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In </a:t>
            </a:r>
            <a:r>
              <a:rPr lang="en-US" sz="2300" dirty="0">
                <a:latin typeface="Times New Roman" pitchFamily="18" charset="0"/>
                <a:cs typeface="Times New Roman" pitchFamily="18" charset="0"/>
              </a:rPr>
              <a:t>total, you can define up to 20 separate goals, which can be grouped into </a:t>
            </a:r>
            <a:r>
              <a:rPr lang="en-US" sz="2300" dirty="0" smtClean="0">
                <a:latin typeface="Times New Roman" pitchFamily="18" charset="0"/>
                <a:cs typeface="Times New Roman" pitchFamily="18" charset="0"/>
              </a:rPr>
              <a:t>four categories </a:t>
            </a:r>
            <a:r>
              <a:rPr lang="en-US" sz="2300" dirty="0">
                <a:latin typeface="Times New Roman" pitchFamily="18" charset="0"/>
                <a:cs typeface="Times New Roman" pitchFamily="18" charset="0"/>
              </a:rPr>
              <a:t>(termed </a:t>
            </a:r>
            <a:r>
              <a:rPr lang="en-US" sz="2300" i="1" dirty="0">
                <a:latin typeface="Times New Roman" pitchFamily="18" charset="0"/>
                <a:cs typeface="Times New Roman" pitchFamily="18" charset="0"/>
              </a:rPr>
              <a:t>goal types</a:t>
            </a:r>
            <a:r>
              <a:rPr lang="en-US" sz="2300" dirty="0">
                <a:latin typeface="Times New Roman" pitchFamily="18" charset="0"/>
                <a:cs typeface="Times New Roman"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80165691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p:spPr>
        <p:txBody>
          <a:bodyPr>
            <a:noAutofit/>
          </a:bodyPr>
          <a:lstStyle/>
          <a:p>
            <a:r>
              <a:rPr lang="en-US" sz="2400" b="1" dirty="0">
                <a:latin typeface="Times New Roman" pitchFamily="18" charset="0"/>
                <a:cs typeface="Times New Roman" pitchFamily="18" charset="0"/>
              </a:rPr>
              <a:t>Funnel Visualization</a:t>
            </a:r>
          </a:p>
          <a:p>
            <a:r>
              <a:rPr lang="en-US" sz="2400" i="1" dirty="0">
                <a:latin typeface="Times New Roman" pitchFamily="18" charset="0"/>
                <a:cs typeface="Times New Roman" pitchFamily="18" charset="0"/>
              </a:rPr>
              <a:t>Funnels </a:t>
            </a:r>
            <a:r>
              <a:rPr lang="en-US" sz="2400" dirty="0">
                <a:latin typeface="Times New Roman" pitchFamily="18" charset="0"/>
                <a:cs typeface="Times New Roman" pitchFamily="18" charset="0"/>
              </a:rPr>
              <a:t>are set paths visitors take before achieving a goal conversion. An obvious </a:t>
            </a:r>
            <a:r>
              <a:rPr lang="en-US" sz="2400" dirty="0" smtClean="0">
                <a:latin typeface="Times New Roman" pitchFamily="18" charset="0"/>
                <a:cs typeface="Times New Roman" pitchFamily="18" charset="0"/>
              </a:rPr>
              <a:t>funnel is </a:t>
            </a:r>
            <a:r>
              <a:rPr lang="en-US" sz="2400" dirty="0">
                <a:latin typeface="Times New Roman" pitchFamily="18" charset="0"/>
                <a:cs typeface="Times New Roman" pitchFamily="18" charset="0"/>
              </a:rPr>
              <a:t>an e-commerce checkout process. However, just as for goal conversions, other</a:t>
            </a:r>
          </a:p>
          <a:p>
            <a:r>
              <a:rPr lang="en-US" sz="2400" dirty="0" err="1">
                <a:latin typeface="Times New Roman" pitchFamily="18" charset="0"/>
                <a:cs typeface="Times New Roman" pitchFamily="18" charset="0"/>
              </a:rPr>
              <a:t>nontransactional</a:t>
            </a:r>
            <a:r>
              <a:rPr lang="en-US" sz="2400" dirty="0">
                <a:latin typeface="Times New Roman" pitchFamily="18" charset="0"/>
                <a:cs typeface="Times New Roman" pitchFamily="18" charset="0"/>
              </a:rPr>
              <a:t> funnels exist—for example, a multiform subscription process </a:t>
            </a:r>
            <a:r>
              <a:rPr lang="en-US" sz="2400" dirty="0" smtClean="0">
                <a:latin typeface="Times New Roman" pitchFamily="18" charset="0"/>
                <a:cs typeface="Times New Roman" pitchFamily="18" charset="0"/>
              </a:rPr>
              <a:t>where each </a:t>
            </a:r>
            <a:r>
              <a:rPr lang="en-US" sz="2400" dirty="0">
                <a:latin typeface="Times New Roman" pitchFamily="18" charset="0"/>
                <a:cs typeface="Times New Roman" pitchFamily="18" charset="0"/>
              </a:rPr>
              <a:t>completed form is a funnel step.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also possible to define funnel steps as </a:t>
            </a:r>
            <a:r>
              <a:rPr lang="en-US" sz="2400" dirty="0" smtClean="0">
                <a:latin typeface="Times New Roman" pitchFamily="18" charset="0"/>
                <a:cs typeface="Times New Roman" pitchFamily="18" charset="0"/>
              </a:rPr>
              <a:t>the completion </a:t>
            </a:r>
            <a:r>
              <a:rPr lang="en-US" sz="2400" dirty="0">
                <a:latin typeface="Times New Roman" pitchFamily="18" charset="0"/>
                <a:cs typeface="Times New Roman" pitchFamily="18" charset="0"/>
              </a:rPr>
              <a:t>of individual form fields, such as name or product selection, so that </a:t>
            </a:r>
            <a:r>
              <a:rPr lang="en-US" sz="2400" dirty="0" smtClean="0">
                <a:latin typeface="Times New Roman" pitchFamily="18" charset="0"/>
                <a:cs typeface="Times New Roman" pitchFamily="18" charset="0"/>
              </a:rPr>
              <a:t>partial form </a:t>
            </a:r>
            <a:r>
              <a:rPr lang="en-US" sz="2400" dirty="0">
                <a:latin typeface="Times New Roman" pitchFamily="18" charset="0"/>
                <a:cs typeface="Times New Roman" pitchFamily="18" charset="0"/>
              </a:rPr>
              <a:t>completion can be visualized.</a:t>
            </a:r>
          </a:p>
          <a:p>
            <a:r>
              <a:rPr lang="en-US" sz="2400" dirty="0">
                <a:latin typeface="Times New Roman" pitchFamily="18" charset="0"/>
                <a:cs typeface="Times New Roman" pitchFamily="18" charset="0"/>
              </a:rPr>
              <a:t>By visualizing the visitor path (the funnel), you can discover which pages </a:t>
            </a:r>
            <a:r>
              <a:rPr lang="en-US" sz="2400" dirty="0" smtClean="0">
                <a:latin typeface="Times New Roman" pitchFamily="18" charset="0"/>
                <a:cs typeface="Times New Roman" pitchFamily="18" charset="0"/>
              </a:rPr>
              <a:t>result in </a:t>
            </a:r>
            <a:r>
              <a:rPr lang="en-US" sz="2400" dirty="0">
                <a:latin typeface="Times New Roman" pitchFamily="18" charset="0"/>
                <a:cs typeface="Times New Roman" pitchFamily="18" charset="0"/>
              </a:rPr>
              <a:t>lost conversions and where your would-be customers go. Each funnel can contain </a:t>
            </a:r>
            <a:r>
              <a:rPr lang="en-US" sz="2400" dirty="0" smtClean="0">
                <a:latin typeface="Times New Roman" pitchFamily="18" charset="0"/>
                <a:cs typeface="Times New Roman" pitchFamily="18" charset="0"/>
              </a:rPr>
              <a:t>up to </a:t>
            </a:r>
            <a:r>
              <a:rPr lang="en-US" sz="2400" dirty="0">
                <a:latin typeface="Times New Roman" pitchFamily="18" charset="0"/>
                <a:cs typeface="Times New Roman" pitchFamily="18" charset="0"/>
              </a:rPr>
              <a:t>10 steps.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80165691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534400" cy="6019800"/>
          </a:xfrm>
        </p:spPr>
        <p:txBody>
          <a:bodyPr>
            <a:noAutofit/>
          </a:bodyPr>
          <a:lstStyle/>
          <a:p>
            <a:r>
              <a:rPr lang="en-US" sz="2400" b="1" dirty="0">
                <a:latin typeface="Times New Roman" pitchFamily="18" charset="0"/>
                <a:cs typeface="Times New Roman" pitchFamily="18" charset="0"/>
              </a:rPr>
              <a:t>Customized Dashboards</a:t>
            </a:r>
          </a:p>
          <a:p>
            <a:r>
              <a:rPr lang="en-US" sz="2400" dirty="0">
                <a:latin typeface="Times New Roman" pitchFamily="18" charset="0"/>
                <a:cs typeface="Times New Roman" pitchFamily="18" charset="0"/>
              </a:rPr>
              <a:t>The </a:t>
            </a:r>
            <a:r>
              <a:rPr lang="en-US" sz="2400" i="1" dirty="0">
                <a:latin typeface="Times New Roman" pitchFamily="18" charset="0"/>
                <a:cs typeface="Times New Roman" pitchFamily="18" charset="0"/>
              </a:rPr>
              <a:t>dashboard </a:t>
            </a:r>
            <a:r>
              <a:rPr lang="en-US" sz="2400" dirty="0">
                <a:latin typeface="Times New Roman" pitchFamily="18" charset="0"/>
                <a:cs typeface="Times New Roman" pitchFamily="18" charset="0"/>
              </a:rPr>
              <a:t>is the first section you see when viewing your reports. The </a:t>
            </a:r>
            <a:r>
              <a:rPr lang="en-US" sz="2400" dirty="0" smtClean="0">
                <a:latin typeface="Times New Roman" pitchFamily="18" charset="0"/>
                <a:cs typeface="Times New Roman" pitchFamily="18" charset="0"/>
              </a:rPr>
              <a:t>dashboard is </a:t>
            </a:r>
            <a:r>
              <a:rPr lang="en-US" sz="2400" dirty="0">
                <a:latin typeface="Times New Roman" pitchFamily="18" charset="0"/>
                <a:cs typeface="Times New Roman" pitchFamily="18" charset="0"/>
              </a:rPr>
              <a:t>a selection of abridged reports from the main sections of Google Analytics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Here you </a:t>
            </a:r>
            <a:r>
              <a:rPr lang="en-US" sz="2400" dirty="0">
                <a:latin typeface="Times New Roman" pitchFamily="18" charset="0"/>
                <a:cs typeface="Times New Roman" pitchFamily="18" charset="0"/>
              </a:rPr>
              <a:t>place and organize your key data selections for an at-a-glance comparison. </a:t>
            </a:r>
            <a:r>
              <a:rPr lang="en-US" sz="2400" dirty="0" err="1" smtClean="0">
                <a:latin typeface="Times New Roman" pitchFamily="18" charset="0"/>
                <a:cs typeface="Times New Roman" pitchFamily="18" charset="0"/>
              </a:rPr>
              <a:t>Upto</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12 reports can be added, changed, and reordered within the dashboard at </a:t>
            </a:r>
            <a:r>
              <a:rPr lang="en-US" sz="2400" dirty="0" smtClean="0">
                <a:latin typeface="Times New Roman" pitchFamily="18" charset="0"/>
                <a:cs typeface="Times New Roman" pitchFamily="18" charset="0"/>
              </a:rPr>
              <a:t>any </a:t>
            </a:r>
            <a:r>
              <a:rPr lang="en-US" sz="2400" dirty="0">
                <a:latin typeface="Times New Roman" pitchFamily="18" charset="0"/>
                <a:cs typeface="Times New Roman" pitchFamily="18" charset="0"/>
              </a:rPr>
              <a:t>time.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Dashboards </a:t>
            </a:r>
            <a:r>
              <a:rPr lang="en-US" sz="2400" dirty="0">
                <a:latin typeface="Times New Roman" pitchFamily="18" charset="0"/>
                <a:cs typeface="Times New Roman" pitchFamily="18" charset="0"/>
              </a:rPr>
              <a:t>are on a per-user basis; that is, different user logins have </a:t>
            </a:r>
            <a:r>
              <a:rPr lang="en-US" sz="2400" dirty="0" smtClean="0">
                <a:latin typeface="Times New Roman" pitchFamily="18" charset="0"/>
                <a:cs typeface="Times New Roman" pitchFamily="18" charset="0"/>
              </a:rPr>
              <a:t>different dashboards</a:t>
            </a:r>
            <a:r>
              <a:rPr lang="en-US" sz="2400" dirty="0">
                <a:latin typeface="Times New Roman" pitchFamily="18" charset="0"/>
                <a:cs typeface="Times New Roman" pitchFamily="18" charset="0"/>
              </a:rPr>
              <a:t>.</a:t>
            </a:r>
          </a:p>
          <a:p>
            <a:r>
              <a:rPr lang="en-US" sz="2400" b="1" dirty="0">
                <a:latin typeface="Times New Roman" pitchFamily="18" charset="0"/>
                <a:cs typeface="Times New Roman" pitchFamily="18" charset="0"/>
              </a:rPr>
              <a:t>Site Overlay Report</a:t>
            </a:r>
          </a:p>
          <a:p>
            <a:pPr marL="0" indent="0">
              <a:buNone/>
            </a:pPr>
            <a:r>
              <a:rPr lang="en-US" sz="2400" i="1" dirty="0" smtClean="0">
                <a:latin typeface="Times New Roman" pitchFamily="18" charset="0"/>
                <a:cs typeface="Times New Roman" pitchFamily="18" charset="0"/>
              </a:rPr>
              <a:t> Site </a:t>
            </a:r>
            <a:r>
              <a:rPr lang="en-US" sz="2400" i="1" dirty="0">
                <a:latin typeface="Times New Roman" pitchFamily="18" charset="0"/>
                <a:cs typeface="Times New Roman" pitchFamily="18" charset="0"/>
              </a:rPr>
              <a:t>overlay </a:t>
            </a:r>
            <a:r>
              <a:rPr lang="en-US" sz="2400" dirty="0">
                <a:latin typeface="Times New Roman" pitchFamily="18" charset="0"/>
                <a:cs typeface="Times New Roman" pitchFamily="18" charset="0"/>
              </a:rPr>
              <a:t>is a graphical way of looking at the popularity of links on your pages. </a:t>
            </a:r>
            <a:r>
              <a:rPr lang="en-US" sz="2400" dirty="0" smtClean="0">
                <a:latin typeface="Times New Roman" pitchFamily="18" charset="0"/>
                <a:cs typeface="Times New Roman" pitchFamily="18" charset="0"/>
              </a:rPr>
              <a:t>You view </a:t>
            </a:r>
            <a:r>
              <a:rPr lang="en-US" sz="2400" dirty="0">
                <a:latin typeface="Times New Roman" pitchFamily="18" charset="0"/>
                <a:cs typeface="Times New Roman" pitchFamily="18" charset="0"/>
              </a:rPr>
              <a:t>your key metrics overlaid on your web page links. It’s an easy-to-view snapshot </a:t>
            </a:r>
            <a:r>
              <a:rPr lang="en-US" sz="2400" dirty="0" smtClean="0">
                <a:latin typeface="Times New Roman" pitchFamily="18" charset="0"/>
                <a:cs typeface="Times New Roman" pitchFamily="18" charset="0"/>
              </a:rPr>
              <a:t>of which </a:t>
            </a:r>
            <a:r>
              <a:rPr lang="en-US" sz="2400" dirty="0">
                <a:latin typeface="Times New Roman" pitchFamily="18" charset="0"/>
                <a:cs typeface="Times New Roman" pitchFamily="18" charset="0"/>
              </a:rPr>
              <a:t>links are working for you.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10379102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5943600"/>
          </a:xfrm>
        </p:spPr>
        <p:txBody>
          <a:bodyPr>
            <a:noAutofit/>
          </a:bodyPr>
          <a:lstStyle/>
          <a:p>
            <a:r>
              <a:rPr lang="en-US" sz="2400" b="1" dirty="0">
                <a:latin typeface="Times New Roman" pitchFamily="18" charset="0"/>
                <a:cs typeface="Times New Roman" pitchFamily="18" charset="0"/>
              </a:rPr>
              <a:t>Map Overlay Reports</a:t>
            </a:r>
          </a:p>
          <a:p>
            <a:r>
              <a:rPr lang="en-US" sz="2400" dirty="0">
                <a:latin typeface="Times New Roman" pitchFamily="18" charset="0"/>
                <a:cs typeface="Times New Roman" pitchFamily="18" charset="0"/>
              </a:rPr>
              <a:t>Similar to site overlay, </a:t>
            </a:r>
            <a:r>
              <a:rPr lang="en-US" sz="2400" i="1" dirty="0">
                <a:latin typeface="Times New Roman" pitchFamily="18" charset="0"/>
                <a:cs typeface="Times New Roman" pitchFamily="18" charset="0"/>
              </a:rPr>
              <a:t>map overlay </a:t>
            </a:r>
            <a:r>
              <a:rPr lang="en-US" sz="2400" dirty="0">
                <a:latin typeface="Times New Roman" pitchFamily="18" charset="0"/>
                <a:cs typeface="Times New Roman" pitchFamily="18" charset="0"/>
              </a:rPr>
              <a:t>is a graphical way of presenting data that </a:t>
            </a:r>
            <a:r>
              <a:rPr lang="en-US" sz="2400" dirty="0" smtClean="0">
                <a:latin typeface="Times New Roman" pitchFamily="18" charset="0"/>
                <a:cs typeface="Times New Roman" pitchFamily="18" charset="0"/>
              </a:rPr>
              <a:t>reflects where </a:t>
            </a:r>
            <a:r>
              <a:rPr lang="en-US" sz="2400" dirty="0">
                <a:latin typeface="Times New Roman" pitchFamily="18" charset="0"/>
                <a:cs typeface="Times New Roman" pitchFamily="18" charset="0"/>
              </a:rPr>
              <a:t>visitors are connecting from around the world when viewing your website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Based on </a:t>
            </a:r>
            <a:r>
              <a:rPr lang="en-US" sz="2400" dirty="0">
                <a:latin typeface="Times New Roman" pitchFamily="18" charset="0"/>
                <a:cs typeface="Times New Roman" pitchFamily="18" charset="0"/>
              </a:rPr>
              <a:t>IP address location databases, they show your key metrics overlaid on a </a:t>
            </a:r>
            <a:r>
              <a:rPr lang="en-US" sz="2400" dirty="0" smtClean="0">
                <a:latin typeface="Times New Roman" pitchFamily="18" charset="0"/>
                <a:cs typeface="Times New Roman" pitchFamily="18" charset="0"/>
              </a:rPr>
              <a:t>world, regional</a:t>
            </a:r>
            <a:r>
              <a:rPr lang="en-US" sz="2400" dirty="0">
                <a:latin typeface="Times New Roman" pitchFamily="18" charset="0"/>
                <a:cs typeface="Times New Roman" pitchFamily="18" charset="0"/>
              </a:rPr>
              <a:t>, or country map, depending on your zoom level.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provides a clear </a:t>
            </a:r>
            <a:r>
              <a:rPr lang="en-US" sz="2400" dirty="0" smtClean="0">
                <a:latin typeface="Times New Roman" pitchFamily="18" charset="0"/>
                <a:cs typeface="Times New Roman" pitchFamily="18" charset="0"/>
              </a:rPr>
              <a:t>representation of </a:t>
            </a:r>
            <a:r>
              <a:rPr lang="en-US" sz="2400" dirty="0">
                <a:latin typeface="Times New Roman" pitchFamily="18" charset="0"/>
                <a:cs typeface="Times New Roman" pitchFamily="18" charset="0"/>
              </a:rPr>
              <a:t>which parts of the world visitors are connecting from, down to city level.</a:t>
            </a:r>
          </a:p>
          <a:p>
            <a:r>
              <a:rPr lang="en-US" sz="2400" dirty="0" smtClean="0">
                <a:latin typeface="Times New Roman" pitchFamily="18" charset="0"/>
                <a:cs typeface="Times New Roman" pitchFamily="18" charset="0"/>
              </a:rPr>
              <a:t>This report </a:t>
            </a:r>
            <a:r>
              <a:rPr lang="en-US" sz="2400" dirty="0">
                <a:latin typeface="Times New Roman" pitchFamily="18" charset="0"/>
                <a:cs typeface="Times New Roman" pitchFamily="18" charset="0"/>
              </a:rPr>
              <a:t>sets the industry standard for visualizing where visitors </a:t>
            </a:r>
            <a:r>
              <a:rPr lang="en-US" sz="2400" dirty="0" smtClean="0">
                <a:latin typeface="Times New Roman" pitchFamily="18" charset="0"/>
                <a:cs typeface="Times New Roman" pitchFamily="18" charset="0"/>
              </a:rPr>
              <a:t>come from </a:t>
            </a:r>
            <a:r>
              <a:rPr lang="en-US" sz="2400" dirty="0">
                <a:latin typeface="Times New Roman" pitchFamily="18" charset="0"/>
                <a:cs typeface="Times New Roman" pitchFamily="18" charset="0"/>
              </a:rPr>
              <a:t>to your site.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103791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311" y="812418"/>
            <a:ext cx="8578057" cy="5734860"/>
          </a:xfrm>
        </p:spPr>
        <p:txBody>
          <a:bodyPr>
            <a:noAutofit/>
          </a:bodyPr>
          <a:lstStyle/>
          <a:p>
            <a:pPr fontAlgn="base"/>
            <a:r>
              <a:rPr lang="en-US" sz="2000" b="1" dirty="0">
                <a:latin typeface="Times New Roman" pitchFamily="18" charset="0"/>
                <a:cs typeface="Times New Roman" pitchFamily="18" charset="0"/>
              </a:rPr>
              <a:t>Characteristics of Unstructured Data:</a:t>
            </a:r>
            <a:endParaRPr lang="en-US" sz="2000"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Data neither conforms to a data model nor has any structure.</a:t>
            </a:r>
          </a:p>
          <a:p>
            <a:pPr fontAlgn="base"/>
            <a:r>
              <a:rPr lang="en-US" sz="2000" dirty="0">
                <a:latin typeface="Times New Roman" pitchFamily="18" charset="0"/>
                <a:cs typeface="Times New Roman" pitchFamily="18" charset="0"/>
              </a:rPr>
              <a:t>Data can not be stored in the form of rows and columns as in Databases</a:t>
            </a:r>
          </a:p>
          <a:p>
            <a:pPr fontAlgn="base"/>
            <a:r>
              <a:rPr lang="en-US" sz="2000" dirty="0">
                <a:latin typeface="Times New Roman" pitchFamily="18" charset="0"/>
                <a:cs typeface="Times New Roman" pitchFamily="18" charset="0"/>
              </a:rPr>
              <a:t>Data does not follows any semantic or rules</a:t>
            </a:r>
          </a:p>
          <a:p>
            <a:pPr fontAlgn="base"/>
            <a:r>
              <a:rPr lang="en-US" sz="2000" dirty="0">
                <a:latin typeface="Times New Roman" pitchFamily="18" charset="0"/>
                <a:cs typeface="Times New Roman" pitchFamily="18" charset="0"/>
              </a:rPr>
              <a:t>Data lacks any particular format or sequence</a:t>
            </a:r>
          </a:p>
          <a:p>
            <a:pPr fontAlgn="base"/>
            <a:r>
              <a:rPr lang="en-US" sz="2000" dirty="0">
                <a:latin typeface="Times New Roman" pitchFamily="18" charset="0"/>
                <a:cs typeface="Times New Roman" pitchFamily="18" charset="0"/>
              </a:rPr>
              <a:t>Data has no easily identifiable structure</a:t>
            </a:r>
          </a:p>
          <a:p>
            <a:pPr fontAlgn="base"/>
            <a:r>
              <a:rPr lang="en-US" sz="2000" dirty="0">
                <a:latin typeface="Times New Roman" pitchFamily="18" charset="0"/>
                <a:cs typeface="Times New Roman" pitchFamily="18" charset="0"/>
              </a:rPr>
              <a:t>Due to lack of identifiable structure, it can not used by computer programs easily</a:t>
            </a:r>
          </a:p>
          <a:p>
            <a:pPr fontAlgn="base"/>
            <a:r>
              <a:rPr lang="en-US" sz="2000" b="1" dirty="0">
                <a:latin typeface="Times New Roman" pitchFamily="18" charset="0"/>
                <a:cs typeface="Times New Roman" pitchFamily="18" charset="0"/>
              </a:rPr>
              <a:t>Sources of Unstructured Data:</a:t>
            </a:r>
            <a:endParaRPr lang="en-US" sz="2000"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Web pages</a:t>
            </a:r>
          </a:p>
          <a:p>
            <a:pPr fontAlgn="base"/>
            <a:r>
              <a:rPr lang="en-US" sz="2000" dirty="0">
                <a:latin typeface="Times New Roman" pitchFamily="18" charset="0"/>
                <a:cs typeface="Times New Roman" pitchFamily="18" charset="0"/>
              </a:rPr>
              <a:t>Images (JPEG, GIF, PNG, etc.)</a:t>
            </a:r>
          </a:p>
          <a:p>
            <a:pPr fontAlgn="base"/>
            <a:r>
              <a:rPr lang="en-US" sz="2000" dirty="0">
                <a:latin typeface="Times New Roman" pitchFamily="18" charset="0"/>
                <a:cs typeface="Times New Roman" pitchFamily="18" charset="0"/>
              </a:rPr>
              <a:t>Videos</a:t>
            </a:r>
          </a:p>
          <a:p>
            <a:pPr fontAlgn="base"/>
            <a:r>
              <a:rPr lang="en-US" sz="2000" dirty="0">
                <a:latin typeface="Times New Roman" pitchFamily="18" charset="0"/>
                <a:cs typeface="Times New Roman" pitchFamily="18" charset="0"/>
              </a:rPr>
              <a:t>Memos</a:t>
            </a:r>
          </a:p>
          <a:p>
            <a:pPr fontAlgn="base"/>
            <a:r>
              <a:rPr lang="en-US" sz="2000" dirty="0">
                <a:latin typeface="Times New Roman" pitchFamily="18" charset="0"/>
                <a:cs typeface="Times New Roman" pitchFamily="18" charset="0"/>
              </a:rPr>
              <a:t>Reports</a:t>
            </a:r>
          </a:p>
          <a:p>
            <a:pPr fontAlgn="base"/>
            <a:r>
              <a:rPr lang="en-US" sz="2000" dirty="0">
                <a:latin typeface="Times New Roman" pitchFamily="18" charset="0"/>
                <a:cs typeface="Times New Roman" pitchFamily="18" charset="0"/>
              </a:rPr>
              <a:t>Word documents and PowerPoint </a:t>
            </a:r>
            <a:r>
              <a:rPr lang="en-US" sz="2000" dirty="0" smtClean="0">
                <a:latin typeface="Times New Roman" pitchFamily="18" charset="0"/>
                <a:cs typeface="Times New Roman" pitchFamily="18" charset="0"/>
              </a:rPr>
              <a:t>presentations</a:t>
            </a: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83655455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10600" cy="6248400"/>
          </a:xfrm>
        </p:spPr>
        <p:txBody>
          <a:bodyPr>
            <a:noAutofit/>
          </a:bodyPr>
          <a:lstStyle/>
          <a:p>
            <a:r>
              <a:rPr lang="en-US" sz="2300" b="1" dirty="0">
                <a:latin typeface="Times New Roman" pitchFamily="18" charset="0"/>
                <a:cs typeface="Times New Roman" pitchFamily="18" charset="0"/>
              </a:rPr>
              <a:t>Cross Segmenting Drill-Down</a:t>
            </a:r>
          </a:p>
          <a:p>
            <a:r>
              <a:rPr lang="en-US" sz="2300" i="1" dirty="0">
                <a:latin typeface="Times New Roman" pitchFamily="18" charset="0"/>
                <a:cs typeface="Times New Roman" pitchFamily="18" charset="0"/>
              </a:rPr>
              <a:t>Cross segmenting </a:t>
            </a:r>
            <a:r>
              <a:rPr lang="en-US" sz="2300" dirty="0">
                <a:latin typeface="Times New Roman" pitchFamily="18" charset="0"/>
                <a:cs typeface="Times New Roman" pitchFamily="18" charset="0"/>
              </a:rPr>
              <a:t>is the terminology used for cross-referencing, or correlating, </a:t>
            </a:r>
            <a:r>
              <a:rPr lang="en-US" sz="2300" dirty="0" smtClean="0">
                <a:latin typeface="Times New Roman" pitchFamily="18" charset="0"/>
                <a:cs typeface="Times New Roman" pitchFamily="18" charset="0"/>
              </a:rPr>
              <a:t>one set </a:t>
            </a:r>
            <a:r>
              <a:rPr lang="en-US" sz="2300" dirty="0">
                <a:latin typeface="Times New Roman" pitchFamily="18" charset="0"/>
                <a:cs typeface="Times New Roman" pitchFamily="18" charset="0"/>
              </a:rPr>
              <a:t>of data against another. </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An </a:t>
            </a:r>
            <a:r>
              <a:rPr lang="en-US" sz="2300" dirty="0">
                <a:latin typeface="Times New Roman" pitchFamily="18" charset="0"/>
                <a:cs typeface="Times New Roman" pitchFamily="18" charset="0"/>
              </a:rPr>
              <a:t>example of cross segmentation might be </a:t>
            </a:r>
            <a:r>
              <a:rPr lang="en-US" sz="2300" dirty="0" smtClean="0">
                <a:latin typeface="Times New Roman" pitchFamily="18" charset="0"/>
                <a:cs typeface="Times New Roman" pitchFamily="18" charset="0"/>
              </a:rPr>
              <a:t>displaying the </a:t>
            </a:r>
            <a:r>
              <a:rPr lang="en-US" sz="2300" dirty="0" err="1">
                <a:latin typeface="Times New Roman" pitchFamily="18" charset="0"/>
                <a:cs typeface="Times New Roman" pitchFamily="18" charset="0"/>
              </a:rPr>
              <a:t>geolocation</a:t>
            </a:r>
            <a:r>
              <a:rPr lang="en-US" sz="2300" dirty="0">
                <a:latin typeface="Times New Roman" pitchFamily="18" charset="0"/>
                <a:cs typeface="Times New Roman" pitchFamily="18" charset="0"/>
              </a:rPr>
              <a:t> report for California and then cross segmenting to display </a:t>
            </a:r>
            <a:r>
              <a:rPr lang="en-US" sz="2300" dirty="0" smtClean="0">
                <a:latin typeface="Times New Roman" pitchFamily="18" charset="0"/>
                <a:cs typeface="Times New Roman" pitchFamily="18" charset="0"/>
              </a:rPr>
              <a:t>which search </a:t>
            </a:r>
            <a:r>
              <a:rPr lang="en-US" sz="2300" dirty="0">
                <a:latin typeface="Times New Roman" pitchFamily="18" charset="0"/>
                <a:cs typeface="Times New Roman" pitchFamily="18" charset="0"/>
              </a:rPr>
              <a:t>engines these visitors are coming from. </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As </a:t>
            </a:r>
            <a:r>
              <a:rPr lang="en-US" sz="2300" dirty="0">
                <a:latin typeface="Times New Roman" pitchFamily="18" charset="0"/>
                <a:cs typeface="Times New Roman" pitchFamily="18" charset="0"/>
              </a:rPr>
              <a:t>another example, suppose you </a:t>
            </a:r>
            <a:r>
              <a:rPr lang="en-US" sz="2300" dirty="0" smtClean="0">
                <a:latin typeface="Times New Roman" pitchFamily="18" charset="0"/>
                <a:cs typeface="Times New Roman" pitchFamily="18" charset="0"/>
              </a:rPr>
              <a:t>want to </a:t>
            </a:r>
            <a:r>
              <a:rPr lang="en-US" sz="2300" dirty="0">
                <a:latin typeface="Times New Roman" pitchFamily="18" charset="0"/>
                <a:cs typeface="Times New Roman" pitchFamily="18" charset="0"/>
              </a:rPr>
              <a:t>determine, for U.K. visitors, the most frequently used keywords to find your site.</a:t>
            </a:r>
          </a:p>
          <a:p>
            <a:r>
              <a:rPr lang="en-US" sz="2300" dirty="0">
                <a:latin typeface="Times New Roman" pitchFamily="18" charset="0"/>
                <a:cs typeface="Times New Roman" pitchFamily="18" charset="0"/>
              </a:rPr>
              <a:t>That would be a cross-reference of U.K. visitors against keywords. Similarly, for </a:t>
            </a:r>
            <a:r>
              <a:rPr lang="en-US" sz="2300" dirty="0" smtClean="0">
                <a:latin typeface="Times New Roman" pitchFamily="18" charset="0"/>
                <a:cs typeface="Times New Roman" pitchFamily="18" charset="0"/>
              </a:rPr>
              <a:t>new </a:t>
            </a:r>
            <a:r>
              <a:rPr lang="en-US" sz="2300" dirty="0">
                <a:latin typeface="Times New Roman" pitchFamily="18" charset="0"/>
                <a:cs typeface="Times New Roman" pitchFamily="18" charset="0"/>
              </a:rPr>
              <a:t>visitors, what landing pages they arrived at—a cross-reference of visitor type </a:t>
            </a:r>
            <a:r>
              <a:rPr lang="en-US" sz="2300" dirty="0" smtClean="0">
                <a:latin typeface="Times New Roman" pitchFamily="18" charset="0"/>
                <a:cs typeface="Times New Roman" pitchFamily="18" charset="0"/>
              </a:rPr>
              <a:t>against landing </a:t>
            </a:r>
            <a:r>
              <a:rPr lang="en-US" sz="2300" dirty="0">
                <a:latin typeface="Times New Roman" pitchFamily="18" charset="0"/>
                <a:cs typeface="Times New Roman" pitchFamily="18" charset="0"/>
              </a:rPr>
              <a:t>page.</a:t>
            </a:r>
          </a:p>
          <a:p>
            <a:r>
              <a:rPr lang="en-US" sz="2300" dirty="0">
                <a:latin typeface="Times New Roman" pitchFamily="18" charset="0"/>
                <a:cs typeface="Times New Roman" pitchFamily="18" charset="0"/>
              </a:rPr>
              <a:t>There are many other examples, and cross segmentation is available </a:t>
            </a:r>
            <a:r>
              <a:rPr lang="en-US" sz="2300" dirty="0" smtClean="0">
                <a:latin typeface="Times New Roman" pitchFamily="18" charset="0"/>
                <a:cs typeface="Times New Roman" pitchFamily="18" charset="0"/>
              </a:rPr>
              <a:t>within nearly </a:t>
            </a:r>
            <a:r>
              <a:rPr lang="en-US" sz="2300" dirty="0">
                <a:latin typeface="Times New Roman" pitchFamily="18" charset="0"/>
                <a:cs typeface="Times New Roman" pitchFamily="18" charset="0"/>
              </a:rPr>
              <a:t>every Google Analytics report. It’s a powerful feature that allows you to </a:t>
            </a:r>
            <a:r>
              <a:rPr lang="en-US" sz="2300" dirty="0" smtClean="0">
                <a:latin typeface="Times New Roman" pitchFamily="18" charset="0"/>
                <a:cs typeface="Times New Roman" pitchFamily="18" charset="0"/>
              </a:rPr>
              <a:t>drill into </a:t>
            </a:r>
            <a:r>
              <a:rPr lang="en-US" sz="2300" dirty="0">
                <a:latin typeface="Times New Roman" pitchFamily="18" charset="0"/>
                <a:cs typeface="Times New Roman" pitchFamily="18" charset="0"/>
              </a:rPr>
              <a:t>table data to isolate particular visit types.</a:t>
            </a:r>
          </a:p>
          <a:p>
            <a:endParaRPr lang="en-US" sz="23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1037910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610600" cy="4525963"/>
          </a:xfrm>
        </p:spPr>
        <p:txBody>
          <a:bodyPr>
            <a:normAutofit fontScale="77500" lnSpcReduction="20000"/>
          </a:bodyPr>
          <a:lstStyle/>
          <a:p>
            <a:r>
              <a:rPr lang="en-US" b="1" dirty="0" smtClean="0">
                <a:latin typeface="Times New Roman" pitchFamily="18" charset="0"/>
                <a:cs typeface="Times New Roman" pitchFamily="18" charset="0"/>
              </a:rPr>
              <a:t>Data </a:t>
            </a:r>
            <a:r>
              <a:rPr lang="en-US" b="1" dirty="0">
                <a:latin typeface="Times New Roman" pitchFamily="18" charset="0"/>
                <a:cs typeface="Times New Roman" pitchFamily="18" charset="0"/>
              </a:rPr>
              <a:t>Export and Scheduling</a:t>
            </a:r>
          </a:p>
          <a:p>
            <a:r>
              <a:rPr lang="en-US" dirty="0">
                <a:latin typeface="Times New Roman" pitchFamily="18" charset="0"/>
                <a:cs typeface="Times New Roman" pitchFamily="18" charset="0"/>
              </a:rPr>
              <a:t>Report data can be manually exported in a variety of formats, including CS V (</a:t>
            </a:r>
            <a:r>
              <a:rPr lang="en-US" dirty="0" smtClean="0">
                <a:latin typeface="Times New Roman" pitchFamily="18" charset="0"/>
                <a:cs typeface="Times New Roman" pitchFamily="18" charset="0"/>
              </a:rPr>
              <a:t>best for </a:t>
            </a:r>
            <a:r>
              <a:rPr lang="en-US" dirty="0">
                <a:latin typeface="Times New Roman" pitchFamily="18" charset="0"/>
                <a:cs typeface="Times New Roman" pitchFamily="18" charset="0"/>
              </a:rPr>
              <a:t>Excel), TS V, PDF (best for printing), or the open-source XML (best for </a:t>
            </a:r>
            <a:r>
              <a:rPr lang="en-US" dirty="0" smtClean="0">
                <a:latin typeface="Times New Roman" pitchFamily="18" charset="0"/>
                <a:cs typeface="Times New Roman" pitchFamily="18" charset="0"/>
              </a:rPr>
              <a:t>importing into </a:t>
            </a:r>
            <a:r>
              <a:rPr lang="en-US" dirty="0">
                <a:latin typeface="Times New Roman" pitchFamily="18" charset="0"/>
                <a:cs typeface="Times New Roman" pitchFamily="18" charset="0"/>
              </a:rPr>
              <a:t>another system).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You </a:t>
            </a:r>
            <a:r>
              <a:rPr lang="en-US" dirty="0">
                <a:latin typeface="Times New Roman" pitchFamily="18" charset="0"/>
                <a:cs typeface="Times New Roman" pitchFamily="18" charset="0"/>
              </a:rPr>
              <a:t>can also schedule any report to be emailed to you and </a:t>
            </a:r>
            <a:r>
              <a:rPr lang="en-US" dirty="0" smtClean="0">
                <a:latin typeface="Times New Roman" pitchFamily="18" charset="0"/>
                <a:cs typeface="Times New Roman" pitchFamily="18" charset="0"/>
              </a:rPr>
              <a:t>your colleagues </a:t>
            </a:r>
            <a:r>
              <a:rPr lang="en-US" dirty="0">
                <a:latin typeface="Times New Roman" pitchFamily="18" charset="0"/>
                <a:cs typeface="Times New Roman" pitchFamily="18" charset="0"/>
              </a:rPr>
              <a:t>automatically, for up to 10 email addresses.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example, you may want </a:t>
            </a:r>
            <a:r>
              <a:rPr lang="en-US" dirty="0" smtClean="0">
                <a:latin typeface="Times New Roman" pitchFamily="18" charset="0"/>
                <a:cs typeface="Times New Roman" pitchFamily="18" charset="0"/>
              </a:rPr>
              <a:t>to email </a:t>
            </a:r>
            <a:r>
              <a:rPr lang="en-US" dirty="0">
                <a:latin typeface="Times New Roman" pitchFamily="18" charset="0"/>
                <a:cs typeface="Times New Roman" pitchFamily="18" charset="0"/>
              </a:rPr>
              <a:t>your e-commerce manager the list of top-selling products each week, your </a:t>
            </a:r>
            <a:r>
              <a:rPr lang="en-US" dirty="0" smtClean="0">
                <a:latin typeface="Times New Roman" pitchFamily="18" charset="0"/>
                <a:cs typeface="Times New Roman" pitchFamily="18" charset="0"/>
              </a:rPr>
              <a:t>marketing manager </a:t>
            </a:r>
            <a:r>
              <a:rPr lang="en-US" dirty="0">
                <a:latin typeface="Times New Roman" pitchFamily="18" charset="0"/>
                <a:cs typeface="Times New Roman" pitchFamily="18" charset="0"/>
              </a:rPr>
              <a:t>the list of campaign performance, or your web designer the list of </a:t>
            </a:r>
            <a:r>
              <a:rPr lang="en-US" dirty="0" smtClean="0">
                <a:latin typeface="Times New Roman" pitchFamily="18" charset="0"/>
                <a:cs typeface="Times New Roman" pitchFamily="18" charset="0"/>
              </a:rPr>
              <a:t>error pages </a:t>
            </a:r>
            <a:r>
              <a:rPr lang="en-US" dirty="0">
                <a:latin typeface="Times New Roman" pitchFamily="18" charset="0"/>
                <a:cs typeface="Times New Roman" pitchFamily="18" charset="0"/>
              </a:rPr>
              <a:t>generated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73027738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240" y="2133600"/>
            <a:ext cx="8229600" cy="1143000"/>
          </a:xfrm>
        </p:spPr>
        <p:txBody>
          <a:bodyPr>
            <a:normAutofit fontScale="90000"/>
          </a:bodyPr>
          <a:lstStyle/>
          <a:p>
            <a:r>
              <a:rPr lang="en-IN" b="1" dirty="0">
                <a:solidFill>
                  <a:srgbClr val="FF0000"/>
                </a:solidFill>
                <a:latin typeface="Times New Roman" pitchFamily="18" charset="0"/>
                <a:cs typeface="Times New Roman" pitchFamily="18" charset="0"/>
              </a:rPr>
              <a:t>Performance and evaluation measures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75536652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00800"/>
          </a:xfrm>
        </p:spPr>
        <p:txBody>
          <a:bodyPr>
            <a:noAutofit/>
          </a:bodyPr>
          <a:lstStyle/>
          <a:p>
            <a:pPr fontAlgn="base"/>
            <a:r>
              <a:rPr lang="en-US" sz="2400" b="1" dirty="0">
                <a:latin typeface="Times New Roman" pitchFamily="18" charset="0"/>
                <a:cs typeface="Times New Roman" pitchFamily="18" charset="0"/>
              </a:rPr>
              <a:t>True Positives (TP)</a:t>
            </a:r>
            <a:r>
              <a:rPr lang="en-US" sz="2400" dirty="0">
                <a:latin typeface="Times New Roman" pitchFamily="18" charset="0"/>
                <a:cs typeface="Times New Roman" pitchFamily="18" charset="0"/>
              </a:rPr>
              <a:t> - These are the correctly predicted positive values which means that the value of actual class is yes and the value of predicted class is also yes. E.g. if actual class value indicates that this passenger survived and predicted class tells you the same thing</a:t>
            </a:r>
            <a:r>
              <a:rPr lang="en-US" sz="2400" dirty="0" smtClean="0">
                <a:latin typeface="Times New Roman" pitchFamily="18" charset="0"/>
                <a:cs typeface="Times New Roman" pitchFamily="18" charset="0"/>
              </a:rPr>
              <a:t>.</a:t>
            </a:r>
          </a:p>
          <a:p>
            <a:pPr fontAlgn="base"/>
            <a:endParaRPr lang="en-US" sz="2400" dirty="0">
              <a:latin typeface="Times New Roman" pitchFamily="18" charset="0"/>
              <a:cs typeface="Times New Roman" pitchFamily="18" charset="0"/>
            </a:endParaRPr>
          </a:p>
          <a:p>
            <a:pPr fontAlgn="base"/>
            <a:r>
              <a:rPr lang="en-US" sz="2400" b="1" dirty="0">
                <a:latin typeface="Times New Roman" pitchFamily="18" charset="0"/>
                <a:cs typeface="Times New Roman" pitchFamily="18" charset="0"/>
              </a:rPr>
              <a:t>True Negatives (TN)</a:t>
            </a:r>
            <a:r>
              <a:rPr lang="en-US" sz="2400" dirty="0">
                <a:latin typeface="Times New Roman" pitchFamily="18" charset="0"/>
                <a:cs typeface="Times New Roman" pitchFamily="18" charset="0"/>
              </a:rPr>
              <a:t> - These are the correctly predicted negative values which means that the value of actual class is no and value of predicted class is also no. E.g. if actual class says this passenger did not survive and predicted class tells you the same thing</a:t>
            </a:r>
            <a:r>
              <a:rPr lang="en-US" sz="2400" dirty="0" smtClean="0">
                <a:latin typeface="Times New Roman" pitchFamily="18" charset="0"/>
                <a:cs typeface="Times New Roman" pitchFamily="18" charset="0"/>
              </a:rPr>
              <a:t>.</a:t>
            </a:r>
          </a:p>
          <a:p>
            <a:pPr fontAlgn="base"/>
            <a:endParaRPr lang="en-US" sz="2400" dirty="0">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False positives and false negatives, these values occur when your actual class contradicts with the predicted class</a:t>
            </a:r>
            <a:r>
              <a:rPr lang="en-US" sz="2400" dirty="0" smtClean="0">
                <a:latin typeface="Times New Roman" pitchFamily="18" charset="0"/>
                <a:cs typeface="Times New Roman" pitchFamily="18" charset="0"/>
              </a:rPr>
              <a:t>.</a:t>
            </a:r>
          </a:p>
          <a:p>
            <a:pPr fontAlgn="base"/>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7030592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4525963"/>
          </a:xfrm>
        </p:spPr>
        <p:txBody>
          <a:bodyPr>
            <a:normAutofit/>
          </a:bodyPr>
          <a:lstStyle/>
          <a:p>
            <a:pPr fontAlgn="base"/>
            <a:r>
              <a:rPr lang="en-US" sz="2500" b="1" dirty="0">
                <a:latin typeface="Times New Roman" pitchFamily="18" charset="0"/>
                <a:cs typeface="Times New Roman" pitchFamily="18" charset="0"/>
              </a:rPr>
              <a:t>False Positives (FP)</a:t>
            </a:r>
            <a:r>
              <a:rPr lang="en-US" sz="2500" dirty="0">
                <a:latin typeface="Times New Roman" pitchFamily="18" charset="0"/>
                <a:cs typeface="Times New Roman" pitchFamily="18" charset="0"/>
              </a:rPr>
              <a:t> – When actual class is no and predicted class is yes. E.g. if actual class says this passenger did not survive but predicted class tells you that this passenger will survive</a:t>
            </a:r>
            <a:r>
              <a:rPr lang="en-US" sz="2500" dirty="0" smtClean="0">
                <a:latin typeface="Times New Roman" pitchFamily="18" charset="0"/>
                <a:cs typeface="Times New Roman" pitchFamily="18" charset="0"/>
              </a:rPr>
              <a:t>.</a:t>
            </a:r>
          </a:p>
          <a:p>
            <a:pPr fontAlgn="base"/>
            <a:endParaRPr lang="en-US" sz="2500" dirty="0">
              <a:latin typeface="Times New Roman" pitchFamily="18" charset="0"/>
              <a:cs typeface="Times New Roman" pitchFamily="18" charset="0"/>
            </a:endParaRPr>
          </a:p>
          <a:p>
            <a:pPr fontAlgn="base"/>
            <a:endParaRPr lang="en-US" sz="2500" dirty="0">
              <a:latin typeface="Times New Roman" pitchFamily="18" charset="0"/>
              <a:cs typeface="Times New Roman" pitchFamily="18" charset="0"/>
            </a:endParaRPr>
          </a:p>
          <a:p>
            <a:pPr fontAlgn="base"/>
            <a:r>
              <a:rPr lang="en-US" sz="2500" b="1" dirty="0">
                <a:latin typeface="Times New Roman" pitchFamily="18" charset="0"/>
                <a:cs typeface="Times New Roman" pitchFamily="18" charset="0"/>
              </a:rPr>
              <a:t>False Negatives (FN)</a:t>
            </a:r>
            <a:r>
              <a:rPr lang="en-US" sz="2500" dirty="0">
                <a:latin typeface="Times New Roman" pitchFamily="18" charset="0"/>
                <a:cs typeface="Times New Roman" pitchFamily="18" charset="0"/>
              </a:rPr>
              <a:t> – When actual class is yes but predicted class in no. E.g. if actual class value indicates that this passenger survived and predicted class tells you that passenger will die.</a:t>
            </a:r>
          </a:p>
          <a:p>
            <a:endParaRPr lang="en-US" sz="2500" dirty="0">
              <a:latin typeface="Times New Roman" pitchFamily="18" charset="0"/>
              <a:cs typeface="Times New Roman" pitchFamily="18" charset="0"/>
            </a:endParaRPr>
          </a:p>
          <a:p>
            <a:endParaRPr lang="en-US" sz="2500" dirty="0"/>
          </a:p>
        </p:txBody>
      </p:sp>
    </p:spTree>
    <p:extLst>
      <p:ext uri="{BB962C8B-B14F-4D97-AF65-F5344CB8AC3E}">
        <p14:creationId xmlns:p14="http://schemas.microsoft.com/office/powerpoint/2010/main" val="249125908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82000" cy="5867400"/>
          </a:xfrm>
        </p:spPr>
        <p:txBody>
          <a:bodyPr>
            <a:normAutofit/>
          </a:bodyPr>
          <a:lstStyle/>
          <a:p>
            <a:pPr fontAlgn="base"/>
            <a:r>
              <a:rPr lang="en-US" sz="2500" dirty="0">
                <a:latin typeface="Times New Roman" pitchFamily="18" charset="0"/>
                <a:cs typeface="Times New Roman" pitchFamily="18" charset="0"/>
              </a:rPr>
              <a:t>Once you understand these four parameters then we can calculate Accuracy, Precision, Recall and F1 score</a:t>
            </a:r>
            <a:r>
              <a:rPr lang="en-US" sz="2500" dirty="0" smtClean="0">
                <a:latin typeface="Times New Roman" pitchFamily="18" charset="0"/>
                <a:cs typeface="Times New Roman" pitchFamily="18" charset="0"/>
              </a:rPr>
              <a:t>.</a:t>
            </a:r>
          </a:p>
          <a:p>
            <a:pPr fontAlgn="base"/>
            <a:endParaRPr lang="en-US" sz="2500" dirty="0">
              <a:latin typeface="Times New Roman" pitchFamily="18" charset="0"/>
              <a:cs typeface="Times New Roman" pitchFamily="18" charset="0"/>
            </a:endParaRPr>
          </a:p>
          <a:p>
            <a:pPr fontAlgn="base"/>
            <a:r>
              <a:rPr lang="en-US" sz="2500" b="1" dirty="0">
                <a:latin typeface="Times New Roman" pitchFamily="18" charset="0"/>
                <a:cs typeface="Times New Roman" pitchFamily="18" charset="0"/>
              </a:rPr>
              <a:t>Accuracy</a:t>
            </a:r>
            <a:r>
              <a:rPr lang="en-US" sz="2500" dirty="0">
                <a:latin typeface="Times New Roman" pitchFamily="18" charset="0"/>
                <a:cs typeface="Times New Roman" pitchFamily="18" charset="0"/>
              </a:rPr>
              <a:t> - Accuracy is the </a:t>
            </a:r>
            <a:r>
              <a:rPr lang="en-US" sz="2500" dirty="0" smtClean="0">
                <a:latin typeface="Times New Roman" pitchFamily="18" charset="0"/>
                <a:cs typeface="Times New Roman" pitchFamily="18" charset="0"/>
              </a:rPr>
              <a:t>performance </a:t>
            </a:r>
            <a:r>
              <a:rPr lang="en-US" sz="2500" dirty="0">
                <a:latin typeface="Times New Roman" pitchFamily="18" charset="0"/>
                <a:cs typeface="Times New Roman" pitchFamily="18" charset="0"/>
              </a:rPr>
              <a:t>measure and it is simply a ratio of correctly predicted observation to the total observations. </a:t>
            </a:r>
            <a:endParaRPr lang="en-US" sz="2500" dirty="0" smtClean="0">
              <a:latin typeface="Times New Roman" pitchFamily="18" charset="0"/>
              <a:cs typeface="Times New Roman" pitchFamily="18" charset="0"/>
            </a:endParaRPr>
          </a:p>
          <a:p>
            <a:pPr marL="0" indent="0" fontAlgn="base">
              <a:buNone/>
            </a:pPr>
            <a:r>
              <a:rPr lang="en-US" sz="2500" dirty="0" smtClean="0">
                <a:latin typeface="Times New Roman" pitchFamily="18" charset="0"/>
                <a:cs typeface="Times New Roman" pitchFamily="18" charset="0"/>
              </a:rPr>
              <a:t>	Accuracy is </a:t>
            </a:r>
            <a:r>
              <a:rPr lang="en-US" sz="2500" dirty="0">
                <a:latin typeface="Times New Roman" pitchFamily="18" charset="0"/>
                <a:cs typeface="Times New Roman" pitchFamily="18" charset="0"/>
              </a:rPr>
              <a:t>a great measure but only when you have symmetric datasets where values of false positive and false negatives are almost same. </a:t>
            </a:r>
            <a:endParaRPr lang="en-US" sz="2500" dirty="0" smtClean="0">
              <a:latin typeface="Times New Roman" pitchFamily="18" charset="0"/>
              <a:cs typeface="Times New Roman" pitchFamily="18" charset="0"/>
            </a:endParaRPr>
          </a:p>
          <a:p>
            <a:pPr marL="0" indent="0" fontAlgn="base">
              <a:buNone/>
            </a:pPr>
            <a:endParaRPr lang="en-US" sz="2500" dirty="0">
              <a:latin typeface="Times New Roman" pitchFamily="18" charset="0"/>
              <a:cs typeface="Times New Roman" pitchFamily="18" charset="0"/>
            </a:endParaRPr>
          </a:p>
          <a:p>
            <a:pPr marL="0" indent="0" fontAlgn="base">
              <a:buNone/>
            </a:pPr>
            <a:r>
              <a:rPr lang="en-US" sz="2500" dirty="0" smtClean="0">
                <a:latin typeface="Times New Roman" pitchFamily="18" charset="0"/>
                <a:cs typeface="Times New Roman" pitchFamily="18" charset="0"/>
              </a:rPr>
              <a:t>		Accuracy </a:t>
            </a:r>
            <a:r>
              <a:rPr lang="en-US" sz="2500" dirty="0">
                <a:latin typeface="Times New Roman" pitchFamily="18" charset="0"/>
                <a:cs typeface="Times New Roman" pitchFamily="18" charset="0"/>
              </a:rPr>
              <a:t>= TP+TN</a:t>
            </a:r>
            <a:r>
              <a:rPr lang="en-US" sz="2500" dirty="0" smtClean="0">
                <a:latin typeface="Times New Roman" pitchFamily="18" charset="0"/>
                <a:cs typeface="Times New Roman" pitchFamily="18" charset="0"/>
              </a:rPr>
              <a:t>/(TP+FP+FN+TN)</a:t>
            </a:r>
            <a:endParaRPr lang="en-US" sz="2500" dirty="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val="307030592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400800"/>
          </a:xfrm>
        </p:spPr>
        <p:txBody>
          <a:bodyPr>
            <a:noAutofit/>
          </a:bodyPr>
          <a:lstStyle/>
          <a:p>
            <a:pPr>
              <a:buFont typeface="Wingdings" pitchFamily="2" charset="2"/>
              <a:buChar char="Ø"/>
            </a:pPr>
            <a:r>
              <a:rPr lang="en-US" sz="2200" b="1" dirty="0">
                <a:solidFill>
                  <a:srgbClr val="FF0000"/>
                </a:solidFill>
                <a:latin typeface="Times New Roman" pitchFamily="18" charset="0"/>
                <a:cs typeface="Times New Roman" pitchFamily="18" charset="0"/>
              </a:rPr>
              <a:t>Is accuracy the best measure?</a:t>
            </a:r>
          </a:p>
          <a:p>
            <a:r>
              <a:rPr lang="en-US" sz="2200" dirty="0">
                <a:latin typeface="Times New Roman" pitchFamily="18" charset="0"/>
                <a:cs typeface="Times New Roman" pitchFamily="18" charset="0"/>
              </a:rPr>
              <a:t>Accuracy may not be a good measure if the dataset is not balanced (both negative and positive classes have different number of data instances</a:t>
            </a:r>
            <a:r>
              <a:rPr lang="en-US" sz="2200" dirty="0" smtClean="0">
                <a:latin typeface="Times New Roman" pitchFamily="18" charset="0"/>
                <a:cs typeface="Times New Roman" pitchFamily="18" charset="0"/>
              </a:rPr>
              <a:t>).</a:t>
            </a: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Consider </a:t>
            </a:r>
            <a:r>
              <a:rPr lang="en-US" sz="2200" dirty="0">
                <a:latin typeface="Times New Roman" pitchFamily="18" charset="0"/>
                <a:cs typeface="Times New Roman" pitchFamily="18" charset="0"/>
              </a:rPr>
              <a:t>the following scenario: There are 90 people who are healthy (negative) and 10 people who have some disease (positive).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Now </a:t>
            </a:r>
            <a:r>
              <a:rPr lang="en-US" sz="2200" dirty="0">
                <a:latin typeface="Times New Roman" pitchFamily="18" charset="0"/>
                <a:cs typeface="Times New Roman" pitchFamily="18" charset="0"/>
              </a:rPr>
              <a:t>let’s say our machine learning model perfectly classified the 90 people as healthy but it also classified the unhealthy people as healthy. What will happen in this scenario? </a:t>
            </a: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For that consider the confusion matrix and find out the accuracy.</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In this example, </a:t>
            </a:r>
            <a:r>
              <a:rPr lang="en-US" sz="2200" b="1" i="1" dirty="0">
                <a:latin typeface="Times New Roman" pitchFamily="18" charset="0"/>
                <a:cs typeface="Times New Roman" pitchFamily="18" charset="0"/>
              </a:rPr>
              <a:t>TN</a:t>
            </a:r>
            <a:r>
              <a:rPr lang="en-US" sz="2200" dirty="0">
                <a:latin typeface="Times New Roman" pitchFamily="18" charset="0"/>
                <a:cs typeface="Times New Roman" pitchFamily="18" charset="0"/>
              </a:rPr>
              <a:t> = 90, </a:t>
            </a:r>
            <a:r>
              <a:rPr lang="en-US" sz="2200" b="1" i="1" dirty="0">
                <a:latin typeface="Times New Roman" pitchFamily="18" charset="0"/>
                <a:cs typeface="Times New Roman" pitchFamily="18" charset="0"/>
              </a:rPr>
              <a:t>FP</a:t>
            </a:r>
            <a:r>
              <a:rPr lang="en-US" sz="2200" dirty="0">
                <a:latin typeface="Times New Roman" pitchFamily="18" charset="0"/>
                <a:cs typeface="Times New Roman" pitchFamily="18" charset="0"/>
              </a:rPr>
              <a:t> = 0, </a:t>
            </a:r>
            <a:r>
              <a:rPr lang="en-US" sz="2200" b="1" i="1" dirty="0">
                <a:latin typeface="Times New Roman" pitchFamily="18" charset="0"/>
                <a:cs typeface="Times New Roman" pitchFamily="18" charset="0"/>
              </a:rPr>
              <a:t>FN </a:t>
            </a:r>
            <a:r>
              <a:rPr lang="en-US" sz="2200" dirty="0">
                <a:latin typeface="Times New Roman" pitchFamily="18" charset="0"/>
                <a:cs typeface="Times New Roman" pitchFamily="18" charset="0"/>
              </a:rPr>
              <a:t>= 10 and </a:t>
            </a:r>
            <a:r>
              <a:rPr lang="en-US" sz="2200" b="1" i="1" dirty="0">
                <a:latin typeface="Times New Roman" pitchFamily="18" charset="0"/>
                <a:cs typeface="Times New Roman" pitchFamily="18" charset="0"/>
              </a:rPr>
              <a:t>TP</a:t>
            </a:r>
            <a:r>
              <a:rPr lang="en-US" sz="2200" dirty="0">
                <a:latin typeface="Times New Roman" pitchFamily="18" charset="0"/>
                <a:cs typeface="Times New Roman" pitchFamily="18" charset="0"/>
              </a:rPr>
              <a:t> = 0. The confusion matrix is as follows.</a:t>
            </a: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118245773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ELL\Desktop\1_1cFV9vNv1RgW7m211Nv1yQ.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04800"/>
            <a:ext cx="6532317" cy="45259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5334000"/>
            <a:ext cx="8610600" cy="830997"/>
          </a:xfrm>
          <a:prstGeom prst="rect">
            <a:avLst/>
          </a:prstGeom>
        </p:spPr>
        <p:txBody>
          <a:bodyPr wrap="square">
            <a:spAutoFit/>
          </a:bodyPr>
          <a:lstStyle/>
          <a:p>
            <a:r>
              <a:rPr lang="en-US" sz="2400" dirty="0">
                <a:latin typeface="Times New Roman" pitchFamily="18" charset="0"/>
                <a:cs typeface="Times New Roman" pitchFamily="18" charset="0"/>
              </a:rPr>
              <a:t>Accuracy in this case will be (90 + 0)/(100) = 0.9 and in percentage the accuracy is 90 %.</a:t>
            </a:r>
          </a:p>
        </p:txBody>
      </p:sp>
    </p:spTree>
    <p:extLst>
      <p:ext uri="{BB962C8B-B14F-4D97-AF65-F5344CB8AC3E}">
        <p14:creationId xmlns:p14="http://schemas.microsoft.com/office/powerpoint/2010/main" val="209709522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458200" cy="4525963"/>
          </a:xfrm>
        </p:spPr>
        <p:txBody>
          <a:bodyPr>
            <a:normAutofit/>
          </a:bodyPr>
          <a:lstStyle/>
          <a:p>
            <a:r>
              <a:rPr lang="en-US" sz="2500" dirty="0">
                <a:latin typeface="Times New Roman" pitchFamily="18" charset="0"/>
                <a:cs typeface="Times New Roman" pitchFamily="18" charset="0"/>
              </a:rPr>
              <a:t>The accuracy, in this case, is 90 % but this model is very poor because all the 10 people who are unhealthy are classified as healthy</a:t>
            </a:r>
            <a:r>
              <a:rPr lang="en-US" sz="2500" dirty="0" smtClean="0">
                <a:latin typeface="Times New Roman" pitchFamily="18" charset="0"/>
                <a:cs typeface="Times New Roman" pitchFamily="18" charset="0"/>
              </a:rPr>
              <a:t>.</a:t>
            </a:r>
          </a:p>
          <a:p>
            <a:r>
              <a:rPr lang="en-US" sz="2500" dirty="0" smtClean="0">
                <a:latin typeface="Times New Roman" pitchFamily="18" charset="0"/>
                <a:cs typeface="Times New Roman" pitchFamily="18" charset="0"/>
              </a:rPr>
              <a:t>From this example it is clear that </a:t>
            </a:r>
            <a:r>
              <a:rPr lang="en-US" sz="2500" dirty="0">
                <a:latin typeface="Times New Roman" pitchFamily="18" charset="0"/>
                <a:cs typeface="Times New Roman" pitchFamily="18" charset="0"/>
              </a:rPr>
              <a:t>accuracy is not a good metric when the data set is unbalanced. Using accuracy in such scenarios can result in misleading interpretation of results</a:t>
            </a:r>
            <a:r>
              <a:rPr lang="en-US" sz="2500" dirty="0" smtClean="0">
                <a:latin typeface="Times New Roman" pitchFamily="18" charset="0"/>
                <a:cs typeface="Times New Roman" pitchFamily="18" charset="0"/>
              </a:rPr>
              <a:t>. </a:t>
            </a:r>
          </a:p>
          <a:p>
            <a:r>
              <a:rPr lang="en-US" sz="2500" dirty="0" smtClean="0">
                <a:latin typeface="Times New Roman" pitchFamily="18" charset="0"/>
                <a:cs typeface="Times New Roman" pitchFamily="18" charset="0"/>
              </a:rPr>
              <a:t>Hence consider another metric called as </a:t>
            </a:r>
            <a:r>
              <a:rPr lang="en-US" sz="2500" b="1" dirty="0" smtClean="0">
                <a:latin typeface="Times New Roman" pitchFamily="18" charset="0"/>
                <a:cs typeface="Times New Roman" pitchFamily="18" charset="0"/>
              </a:rPr>
              <a:t>F-measure.</a:t>
            </a:r>
            <a:endParaRPr lang="en-US" sz="2500" b="1" dirty="0">
              <a:latin typeface="Times New Roman" pitchFamily="18" charset="0"/>
              <a:cs typeface="Times New Roman" pitchFamily="18" charset="0"/>
            </a:endParaRPr>
          </a:p>
        </p:txBody>
      </p:sp>
    </p:spTree>
    <p:extLst>
      <p:ext uri="{BB962C8B-B14F-4D97-AF65-F5344CB8AC3E}">
        <p14:creationId xmlns:p14="http://schemas.microsoft.com/office/powerpoint/2010/main" val="205139934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324600"/>
          </a:xfrm>
        </p:spPr>
        <p:txBody>
          <a:bodyPr>
            <a:noAutofit/>
          </a:bodyPr>
          <a:lstStyle/>
          <a:p>
            <a:pPr fontAlgn="base"/>
            <a:r>
              <a:rPr lang="en-US" sz="2200" b="1" dirty="0">
                <a:latin typeface="Times New Roman" pitchFamily="18" charset="0"/>
                <a:cs typeface="Times New Roman" pitchFamily="18" charset="0"/>
              </a:rPr>
              <a:t>Precision</a:t>
            </a:r>
            <a:r>
              <a:rPr lang="en-US" sz="2200" dirty="0">
                <a:latin typeface="Times New Roman" pitchFamily="18" charset="0"/>
                <a:cs typeface="Times New Roman" pitchFamily="18" charset="0"/>
              </a:rPr>
              <a:t> - Precision is the ratio of correctly predicted positive observations to the total predicted positive observations. The question that this metric answer is of all passengers that labeled as survived, how many actually survived? High precision relates to the low </a:t>
            </a:r>
            <a:r>
              <a:rPr lang="en-US" sz="2200" dirty="0">
                <a:solidFill>
                  <a:srgbClr val="FF0000"/>
                </a:solidFill>
                <a:latin typeface="Times New Roman" pitchFamily="18" charset="0"/>
                <a:cs typeface="Times New Roman" pitchFamily="18" charset="0"/>
              </a:rPr>
              <a:t>false positive rate. </a:t>
            </a:r>
            <a:endParaRPr lang="en-US" sz="2200" dirty="0" smtClean="0">
              <a:solidFill>
                <a:srgbClr val="FF0000"/>
              </a:solidFill>
              <a:latin typeface="Times New Roman" pitchFamily="18" charset="0"/>
              <a:cs typeface="Times New Roman" pitchFamily="18" charset="0"/>
            </a:endParaRPr>
          </a:p>
          <a:p>
            <a:pPr marL="0" indent="0" fontAlgn="base">
              <a:buNone/>
            </a:pPr>
            <a:r>
              <a:rPr lang="en-US" sz="2200" dirty="0" smtClean="0">
                <a:latin typeface="Times New Roman" pitchFamily="18" charset="0"/>
                <a:cs typeface="Times New Roman" pitchFamily="18" charset="0"/>
              </a:rPr>
              <a:t>		Precision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TP/TP+FP </a:t>
            </a:r>
          </a:p>
          <a:p>
            <a:pPr marL="0" indent="0" fontAlgn="base">
              <a:buNone/>
            </a:pPr>
            <a:r>
              <a:rPr lang="en-US" sz="2200" dirty="0">
                <a:latin typeface="Times New Roman" pitchFamily="18" charset="0"/>
                <a:cs typeface="Times New Roman" pitchFamily="18" charset="0"/>
              </a:rPr>
              <a:t>Precision alone is not very helpful because it ignores the negative class. The metric is usually paired with Recall metric. Recall is also called sensitivity or </a:t>
            </a:r>
            <a:r>
              <a:rPr lang="en-US" sz="2200" dirty="0">
                <a:solidFill>
                  <a:srgbClr val="FF0000"/>
                </a:solidFill>
                <a:latin typeface="Times New Roman" pitchFamily="18" charset="0"/>
                <a:cs typeface="Times New Roman" pitchFamily="18" charset="0"/>
              </a:rPr>
              <a:t>true positive rate.</a:t>
            </a:r>
          </a:p>
          <a:p>
            <a:pPr marL="0" indent="0" fontAlgn="base">
              <a:buNone/>
            </a:pPr>
            <a:endParaRPr lang="en-US" sz="2200" dirty="0">
              <a:latin typeface="Times New Roman" pitchFamily="18" charset="0"/>
              <a:cs typeface="Times New Roman" pitchFamily="18" charset="0"/>
            </a:endParaRPr>
          </a:p>
          <a:p>
            <a:pPr fontAlgn="base"/>
            <a:r>
              <a:rPr lang="en-US" sz="2200" b="1" dirty="0">
                <a:latin typeface="Times New Roman" pitchFamily="18" charset="0"/>
                <a:cs typeface="Times New Roman" pitchFamily="18" charset="0"/>
              </a:rPr>
              <a:t>Recall </a:t>
            </a:r>
            <a:r>
              <a:rPr lang="en-US" sz="2200" dirty="0">
                <a:latin typeface="Times New Roman" pitchFamily="18" charset="0"/>
                <a:cs typeface="Times New Roman" pitchFamily="18" charset="0"/>
              </a:rPr>
              <a:t>(Sensitivity) - Recall is the ratio of correctly predicted positive observations to the all observations in actual class - yes. The question recall answers is: Of all the passengers that truly survived, how many did we label? </a:t>
            </a:r>
            <a:endParaRPr lang="en-US" sz="2200" dirty="0" smtClean="0">
              <a:latin typeface="Times New Roman" pitchFamily="18" charset="0"/>
              <a:cs typeface="Times New Roman" pitchFamily="18" charset="0"/>
            </a:endParaRPr>
          </a:p>
          <a:p>
            <a:pPr marL="0" indent="0" fontAlgn="base">
              <a:buNone/>
            </a:pPr>
            <a:r>
              <a:rPr lang="en-US" sz="2200" dirty="0" smtClean="0">
                <a:latin typeface="Times New Roman" pitchFamily="18" charset="0"/>
                <a:cs typeface="Times New Roman" pitchFamily="18" charset="0"/>
              </a:rPr>
              <a:t>		Recall </a:t>
            </a:r>
            <a:r>
              <a:rPr lang="en-US" sz="2200" dirty="0">
                <a:latin typeface="Times New Roman" pitchFamily="18" charset="0"/>
                <a:cs typeface="Times New Roman" pitchFamily="18" charset="0"/>
              </a:rPr>
              <a:t>= TP/TP+FN</a:t>
            </a:r>
          </a:p>
          <a:p>
            <a:endParaRPr lang="en-US" sz="2200" dirty="0">
              <a:latin typeface="Times New Roman" pitchFamily="18" charset="0"/>
              <a:cs typeface="Times New Roman" pitchFamily="18" charset="0"/>
            </a:endParaRPr>
          </a:p>
        </p:txBody>
      </p:sp>
      <p:pic>
        <p:nvPicPr>
          <p:cNvPr id="4" name="Picture 2" descr="https://www.guru99.com/images/tensorflow/082918_1030_LinearClass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160" y="1600200"/>
            <a:ext cx="22860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DELL\Desktop\082918_1030_LinearClass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3025" y="5334000"/>
            <a:ext cx="264795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305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248400"/>
          </a:xfrm>
        </p:spPr>
        <p:txBody>
          <a:bodyPr>
            <a:noAutofit/>
          </a:bodyPr>
          <a:lstStyle/>
          <a:p>
            <a:pPr fontAlgn="base">
              <a:buFont typeface="Wingdings" pitchFamily="2" charset="2"/>
              <a:buChar char="Ø"/>
            </a:pPr>
            <a:r>
              <a:rPr lang="en-US" sz="2200" b="1" dirty="0">
                <a:latin typeface="Times New Roman" pitchFamily="18" charset="0"/>
                <a:cs typeface="Times New Roman" pitchFamily="18" charset="0"/>
              </a:rPr>
              <a:t>Problems faced in storing unstructured data:</a:t>
            </a:r>
            <a:endParaRPr lang="en-US" sz="2200" dirty="0">
              <a:latin typeface="Times New Roman" pitchFamily="18" charset="0"/>
              <a:cs typeface="Times New Roman" pitchFamily="18" charset="0"/>
            </a:endParaRPr>
          </a:p>
          <a:p>
            <a:pPr fontAlgn="base"/>
            <a:r>
              <a:rPr lang="en-US" sz="2200" dirty="0">
                <a:latin typeface="Times New Roman" pitchFamily="18" charset="0"/>
                <a:cs typeface="Times New Roman" pitchFamily="18" charset="0"/>
              </a:rPr>
              <a:t>It requires a lot of storage space to store unstructured data.</a:t>
            </a:r>
          </a:p>
          <a:p>
            <a:pPr fontAlgn="base"/>
            <a:r>
              <a:rPr lang="en-US" sz="2200" dirty="0">
                <a:latin typeface="Times New Roman" pitchFamily="18" charset="0"/>
                <a:cs typeface="Times New Roman" pitchFamily="18" charset="0"/>
              </a:rPr>
              <a:t>It is difficult to store videos, images, audios, etc.</a:t>
            </a:r>
          </a:p>
          <a:p>
            <a:pPr fontAlgn="base"/>
            <a:r>
              <a:rPr lang="en-US" sz="2200" dirty="0">
                <a:latin typeface="Times New Roman" pitchFamily="18" charset="0"/>
                <a:cs typeface="Times New Roman" pitchFamily="18" charset="0"/>
              </a:rPr>
              <a:t>Due to unclear structure, operations like update, delete and search is very difficult.</a:t>
            </a:r>
          </a:p>
          <a:p>
            <a:pPr fontAlgn="base"/>
            <a:r>
              <a:rPr lang="en-US" sz="2200" dirty="0">
                <a:latin typeface="Times New Roman" pitchFamily="18" charset="0"/>
                <a:cs typeface="Times New Roman" pitchFamily="18" charset="0"/>
              </a:rPr>
              <a:t>Storage cost is high as compared to </a:t>
            </a:r>
            <a:r>
              <a:rPr lang="en-US" sz="2200" dirty="0">
                <a:latin typeface="Times New Roman" pitchFamily="18" charset="0"/>
                <a:cs typeface="Times New Roman" pitchFamily="18" charset="0"/>
                <a:hlinkClick r:id="rId2"/>
              </a:rPr>
              <a:t>structured data</a:t>
            </a:r>
            <a:endParaRPr lang="en-US" sz="2200" dirty="0">
              <a:latin typeface="Times New Roman" pitchFamily="18" charset="0"/>
              <a:cs typeface="Times New Roman" pitchFamily="18" charset="0"/>
            </a:endParaRPr>
          </a:p>
          <a:p>
            <a:pPr fontAlgn="base"/>
            <a:r>
              <a:rPr lang="en-US" sz="2200" dirty="0">
                <a:latin typeface="Times New Roman" pitchFamily="18" charset="0"/>
                <a:cs typeface="Times New Roman" pitchFamily="18" charset="0"/>
              </a:rPr>
              <a:t>Indexing the unstructured data is difficult</a:t>
            </a:r>
          </a:p>
          <a:p>
            <a:pPr fontAlgn="base">
              <a:buFont typeface="Wingdings" pitchFamily="2" charset="2"/>
              <a:buChar char="Ø"/>
            </a:pPr>
            <a:r>
              <a:rPr lang="en-US" sz="2200" b="1" dirty="0">
                <a:latin typeface="Times New Roman" pitchFamily="18" charset="0"/>
                <a:cs typeface="Times New Roman" pitchFamily="18" charset="0"/>
              </a:rPr>
              <a:t>Possible solution for storing Unstructured data:</a:t>
            </a:r>
            <a:endParaRPr lang="en-US" sz="2200" dirty="0">
              <a:latin typeface="Times New Roman" pitchFamily="18" charset="0"/>
              <a:cs typeface="Times New Roman" pitchFamily="18" charset="0"/>
            </a:endParaRPr>
          </a:p>
          <a:p>
            <a:pPr fontAlgn="base"/>
            <a:r>
              <a:rPr lang="en-US" sz="2200" dirty="0">
                <a:latin typeface="Times New Roman" pitchFamily="18" charset="0"/>
                <a:cs typeface="Times New Roman" pitchFamily="18" charset="0"/>
              </a:rPr>
              <a:t>Unstructured data can be converted to easily manageable </a:t>
            </a:r>
            <a:r>
              <a:rPr lang="en-US" sz="2200" dirty="0" smtClean="0">
                <a:latin typeface="Times New Roman" pitchFamily="18" charset="0"/>
                <a:cs typeface="Times New Roman" pitchFamily="18" charset="0"/>
              </a:rPr>
              <a:t>formats using </a:t>
            </a:r>
            <a:r>
              <a:rPr lang="en-US" sz="2200" dirty="0">
                <a:latin typeface="Times New Roman" pitchFamily="18" charset="0"/>
                <a:cs typeface="Times New Roman" pitchFamily="18" charset="0"/>
              </a:rPr>
              <a:t>Content addressable storage system (CAS) to store unstructured data.</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It stores data based on their metadata and a unique name is assigned to every object stored in it</a:t>
            </a:r>
            <a:r>
              <a:rPr lang="en-US" sz="2200" dirty="0" smtClean="0">
                <a:latin typeface="Times New Roman" pitchFamily="18" charset="0"/>
                <a:cs typeface="Times New Roman" pitchFamily="18" charset="0"/>
              </a:rPr>
              <a:t>. The </a:t>
            </a:r>
            <a:r>
              <a:rPr lang="en-US" sz="2200" dirty="0">
                <a:latin typeface="Times New Roman" pitchFamily="18" charset="0"/>
                <a:cs typeface="Times New Roman" pitchFamily="18" charset="0"/>
              </a:rPr>
              <a:t>object is retrieved based on content not its location.</a:t>
            </a:r>
          </a:p>
          <a:p>
            <a:pPr fontAlgn="base"/>
            <a:r>
              <a:rPr lang="en-US" sz="2200" dirty="0">
                <a:latin typeface="Times New Roman" pitchFamily="18" charset="0"/>
                <a:cs typeface="Times New Roman" pitchFamily="18" charset="0"/>
              </a:rPr>
              <a:t>Unstructured data can be stored in XML format.</a:t>
            </a:r>
          </a:p>
          <a:p>
            <a:pPr fontAlgn="base"/>
            <a:r>
              <a:rPr lang="en-US" sz="2200" dirty="0">
                <a:latin typeface="Times New Roman" pitchFamily="18" charset="0"/>
                <a:cs typeface="Times New Roman" pitchFamily="18" charset="0"/>
              </a:rPr>
              <a:t>Unstructured data can be stored in RDBMS which supports BLOBs</a:t>
            </a:r>
          </a:p>
          <a:p>
            <a:endParaRPr lang="en-US" sz="2200"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66951401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534400" cy="6324600"/>
          </a:xfrm>
        </p:spPr>
        <p:txBody>
          <a:bodyPr>
            <a:normAutofit/>
          </a:bodyPr>
          <a:lstStyle/>
          <a:p>
            <a:pPr fontAlgn="base"/>
            <a:r>
              <a:rPr lang="en-US" sz="2400" b="1" dirty="0">
                <a:latin typeface="Times New Roman" pitchFamily="18" charset="0"/>
                <a:cs typeface="Times New Roman" pitchFamily="18" charset="0"/>
              </a:rPr>
              <a:t>F1 score</a:t>
            </a:r>
            <a:r>
              <a:rPr lang="en-US" sz="2400" dirty="0">
                <a:latin typeface="Times New Roman" pitchFamily="18" charset="0"/>
                <a:cs typeface="Times New Roman" pitchFamily="18" charset="0"/>
              </a:rPr>
              <a:t> - F1 Score is the weighted average of Precision and Recall. Therefore, this score takes both false positives and false negatives into account. </a:t>
            </a:r>
            <a:r>
              <a:rPr lang="en-US" sz="2400" dirty="0" smtClean="0">
                <a:latin typeface="Times New Roman" pitchFamily="18" charset="0"/>
                <a:cs typeface="Times New Roman" pitchFamily="18" charset="0"/>
              </a:rPr>
              <a:t>Naturally </a:t>
            </a:r>
            <a:r>
              <a:rPr lang="en-US" sz="2400" dirty="0">
                <a:latin typeface="Times New Roman" pitchFamily="18" charset="0"/>
                <a:cs typeface="Times New Roman" pitchFamily="18" charset="0"/>
              </a:rPr>
              <a:t>it is not as easy to understand as accuracy, but F1 is usually more useful than accuracy, especially if you have an uneven class distribution. </a:t>
            </a:r>
            <a:endParaRPr lang="en-US" sz="2400" dirty="0" smtClean="0">
              <a:latin typeface="Times New Roman" pitchFamily="18" charset="0"/>
              <a:cs typeface="Times New Roman" pitchFamily="18" charset="0"/>
            </a:endParaRPr>
          </a:p>
          <a:p>
            <a:pPr marL="0" indent="0" fontAlgn="base">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Accuracy </a:t>
            </a:r>
            <a:r>
              <a:rPr lang="en-US" sz="2400" dirty="0">
                <a:latin typeface="Times New Roman" pitchFamily="18" charset="0"/>
                <a:cs typeface="Times New Roman" pitchFamily="18" charset="0"/>
              </a:rPr>
              <a:t>works best if false positives and false negatives have similar cost. If the cost of false positives and false negatives are very different, it’s better to look at both Precision and Recall. </a:t>
            </a:r>
            <a:endParaRPr lang="en-US" sz="2400" dirty="0" smtClean="0">
              <a:latin typeface="Times New Roman" pitchFamily="18" charset="0"/>
              <a:cs typeface="Times New Roman" pitchFamily="18" charset="0"/>
            </a:endParaRPr>
          </a:p>
          <a:p>
            <a:pPr marL="0" indent="0" fontAlgn="base">
              <a:buNone/>
            </a:pPr>
            <a:endParaRPr lang="en-US" sz="2400" dirty="0">
              <a:latin typeface="Times New Roman" pitchFamily="18" charset="0"/>
              <a:cs typeface="Times New Roman" pitchFamily="18" charset="0"/>
            </a:endParaRPr>
          </a:p>
          <a:p>
            <a:pPr marL="0" indent="0" fontAlgn="base">
              <a:buNone/>
            </a:pPr>
            <a:r>
              <a:rPr lang="en-US" sz="2400" dirty="0" smtClean="0">
                <a:latin typeface="Times New Roman" pitchFamily="18" charset="0"/>
                <a:cs typeface="Times New Roman" pitchFamily="18" charset="0"/>
              </a:rPr>
              <a:t>	F1 </a:t>
            </a:r>
            <a:r>
              <a:rPr lang="en-US" sz="2400" dirty="0">
                <a:latin typeface="Times New Roman" pitchFamily="18" charset="0"/>
                <a:cs typeface="Times New Roman" pitchFamily="18" charset="0"/>
              </a:rPr>
              <a:t>Score = 2*(Recall * Precision) / (Recall + Precision</a:t>
            </a:r>
            <a:r>
              <a:rPr lang="en-US" sz="2400" dirty="0" smtClean="0">
                <a:latin typeface="Times New Roman" pitchFamily="18" charset="0"/>
                <a:cs typeface="Times New Roman" pitchFamily="18" charset="0"/>
              </a:rPr>
              <a:t>)</a:t>
            </a:r>
          </a:p>
          <a:p>
            <a:pPr fontAlgn="base"/>
            <a:endParaRPr lang="en-US" sz="2400" dirty="0" smtClean="0">
              <a:latin typeface="Times New Roman" pitchFamily="18" charset="0"/>
              <a:cs typeface="Times New Roman" pitchFamily="18" charset="0"/>
            </a:endParaRPr>
          </a:p>
          <a:p>
            <a:pPr fontAlgn="base"/>
            <a:r>
              <a:rPr lang="en-US" sz="2200" dirty="0">
                <a:latin typeface="Times New Roman" pitchFamily="18" charset="0"/>
                <a:cs typeface="Times New Roman" pitchFamily="18" charset="0"/>
              </a:rPr>
              <a:t>F1 Score becomes 1 only when precision and recall are both 1. F1 score becomes high only when </a:t>
            </a:r>
            <a:r>
              <a:rPr lang="en-US" sz="2200" dirty="0" smtClean="0">
                <a:latin typeface="Times New Roman" pitchFamily="18" charset="0"/>
                <a:cs typeface="Times New Roman" pitchFamily="18" charset="0"/>
              </a:rPr>
              <a:t>both</a:t>
            </a:r>
            <a:r>
              <a:rPr lang="en-US" sz="2200" dirty="0">
                <a:latin typeface="Times New Roman" pitchFamily="18" charset="0"/>
                <a:cs typeface="Times New Roman" pitchFamily="18" charset="0"/>
              </a:rPr>
              <a:t> precision and recall are high. F1 score is the harmonic mean of precision and recall and is a better measure than accuracy.</a:t>
            </a:r>
            <a:endParaRPr lang="en-US" sz="2200" dirty="0" smtClean="0">
              <a:latin typeface="Times New Roman" pitchFamily="18" charset="0"/>
              <a:cs typeface="Times New Roman" pitchFamily="18" charset="0"/>
            </a:endParaRPr>
          </a:p>
          <a:p>
            <a:pPr fontAlgn="base"/>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7030592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solidFill>
                  <a:srgbClr val="FF0000"/>
                </a:solidFill>
                <a:latin typeface="Times New Roman" pitchFamily="18" charset="0"/>
                <a:cs typeface="Times New Roman" pitchFamily="18" charset="0"/>
              </a:rPr>
              <a:t>Confusion Matrix</a:t>
            </a:r>
            <a:endParaRPr lang="en-US" sz="3600" b="1" dirty="0">
              <a:solidFill>
                <a:srgbClr val="FF0000"/>
              </a:solidFill>
              <a:latin typeface="Times New Roman" pitchFamily="18" charset="0"/>
              <a:cs typeface="Times New Roman" pitchFamily="18" charset="0"/>
            </a:endParaRPr>
          </a:p>
        </p:txBody>
      </p:sp>
      <p:pic>
        <p:nvPicPr>
          <p:cNvPr id="2050" name="Picture 2" descr="C:\Users\DELL\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81200" y="1676400"/>
            <a:ext cx="42672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66989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5486400"/>
          </a:xfrm>
        </p:spPr>
        <p:txBody>
          <a:bodyPr>
            <a:normAutofit/>
          </a:bodyPr>
          <a:lstStyle/>
          <a:p>
            <a:pPr fontAlgn="base"/>
            <a:r>
              <a:rPr lang="en-US" sz="2300" dirty="0">
                <a:latin typeface="Times New Roman" pitchFamily="18" charset="0"/>
                <a:cs typeface="Times New Roman" pitchFamily="18" charset="0"/>
              </a:rPr>
              <a:t>Consider a dataset with a 1:100 minority to majority ratio, with 100 minority examples and 10,000 majority class examples.</a:t>
            </a:r>
          </a:p>
          <a:p>
            <a:pPr fontAlgn="base"/>
            <a:r>
              <a:rPr lang="en-US" sz="2300" dirty="0">
                <a:latin typeface="Times New Roman" pitchFamily="18" charset="0"/>
                <a:cs typeface="Times New Roman" pitchFamily="18" charset="0"/>
              </a:rPr>
              <a:t>A model makes predictions and predicts 120 examples as belonging to the minority class, 90 of which are correct, and 30 of which are incorrect.</a:t>
            </a:r>
          </a:p>
          <a:p>
            <a:pPr fontAlgn="base">
              <a:buFont typeface="Wingdings" pitchFamily="2" charset="2"/>
              <a:buChar char="Ø"/>
            </a:pPr>
            <a:r>
              <a:rPr lang="en-US" sz="2300" b="1" dirty="0">
                <a:latin typeface="Times New Roman" pitchFamily="18" charset="0"/>
                <a:cs typeface="Times New Roman" pitchFamily="18" charset="0"/>
              </a:rPr>
              <a:t>The precision for this model is calculated as:</a:t>
            </a:r>
          </a:p>
          <a:p>
            <a:pPr fontAlgn="base"/>
            <a:r>
              <a:rPr lang="en-US" sz="2300" dirty="0">
                <a:latin typeface="Times New Roman" pitchFamily="18" charset="0"/>
                <a:cs typeface="Times New Roman" pitchFamily="18" charset="0"/>
              </a:rPr>
              <a:t>Precision = </a:t>
            </a:r>
            <a:r>
              <a:rPr lang="en-US" sz="2300" dirty="0" err="1">
                <a:latin typeface="Times New Roman" pitchFamily="18" charset="0"/>
                <a:cs typeface="Times New Roman" pitchFamily="18" charset="0"/>
              </a:rPr>
              <a:t>TruePositives</a:t>
            </a:r>
            <a:r>
              <a:rPr lang="en-US" sz="2300" dirty="0">
                <a:latin typeface="Times New Roman" pitchFamily="18" charset="0"/>
                <a:cs typeface="Times New Roman" pitchFamily="18" charset="0"/>
              </a:rPr>
              <a:t> / (</a:t>
            </a:r>
            <a:r>
              <a:rPr lang="en-US" sz="2300" dirty="0" err="1">
                <a:latin typeface="Times New Roman" pitchFamily="18" charset="0"/>
                <a:cs typeface="Times New Roman" pitchFamily="18" charset="0"/>
              </a:rPr>
              <a:t>TruePositives</a:t>
            </a:r>
            <a:r>
              <a:rPr lang="en-US" sz="2300" dirty="0">
                <a:latin typeface="Times New Roman" pitchFamily="18" charset="0"/>
                <a:cs typeface="Times New Roman" pitchFamily="18" charset="0"/>
              </a:rPr>
              <a:t> + </a:t>
            </a:r>
            <a:r>
              <a:rPr lang="en-US" sz="2300" dirty="0" err="1">
                <a:latin typeface="Times New Roman" pitchFamily="18" charset="0"/>
                <a:cs typeface="Times New Roman" pitchFamily="18" charset="0"/>
              </a:rPr>
              <a:t>FalsePositives</a:t>
            </a:r>
            <a:r>
              <a:rPr lang="en-US" sz="2300" dirty="0">
                <a:latin typeface="Times New Roman" pitchFamily="18" charset="0"/>
                <a:cs typeface="Times New Roman" pitchFamily="18" charset="0"/>
              </a:rPr>
              <a:t>)</a:t>
            </a:r>
          </a:p>
          <a:p>
            <a:pPr fontAlgn="base"/>
            <a:r>
              <a:rPr lang="en-US" sz="2300" dirty="0">
                <a:latin typeface="Times New Roman" pitchFamily="18" charset="0"/>
                <a:cs typeface="Times New Roman" pitchFamily="18" charset="0"/>
              </a:rPr>
              <a:t>Precision = 90 / (90 + 30)</a:t>
            </a:r>
          </a:p>
          <a:p>
            <a:pPr fontAlgn="base"/>
            <a:r>
              <a:rPr lang="en-US" sz="2300" dirty="0">
                <a:latin typeface="Times New Roman" pitchFamily="18" charset="0"/>
                <a:cs typeface="Times New Roman" pitchFamily="18" charset="0"/>
              </a:rPr>
              <a:t>Precision = 90 / 120</a:t>
            </a:r>
          </a:p>
          <a:p>
            <a:pPr fontAlgn="base"/>
            <a:r>
              <a:rPr lang="en-US" sz="2300" dirty="0">
                <a:latin typeface="Times New Roman" pitchFamily="18" charset="0"/>
                <a:cs typeface="Times New Roman" pitchFamily="18" charset="0"/>
              </a:rPr>
              <a:t>Precision = 0.75</a:t>
            </a:r>
          </a:p>
          <a:p>
            <a:pPr fontAlgn="base"/>
            <a:r>
              <a:rPr lang="en-US" sz="2300" dirty="0">
                <a:latin typeface="Times New Roman" pitchFamily="18" charset="0"/>
                <a:cs typeface="Times New Roman" pitchFamily="18" charset="0"/>
              </a:rPr>
              <a:t>The result is a precision of 0.75, which is a reasonable value but not outstanding.</a:t>
            </a:r>
          </a:p>
          <a:p>
            <a:endParaRPr lang="en-US" sz="2300" dirty="0">
              <a:latin typeface="Times New Roman" pitchFamily="18" charset="0"/>
              <a:cs typeface="Times New Roman" pitchFamily="18" charset="0"/>
            </a:endParaRPr>
          </a:p>
        </p:txBody>
      </p:sp>
    </p:spTree>
    <p:extLst>
      <p:ext uri="{BB962C8B-B14F-4D97-AF65-F5344CB8AC3E}">
        <p14:creationId xmlns:p14="http://schemas.microsoft.com/office/powerpoint/2010/main" val="251792235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096000"/>
          </a:xfrm>
        </p:spPr>
        <p:txBody>
          <a:bodyPr>
            <a:noAutofit/>
          </a:bodyPr>
          <a:lstStyle/>
          <a:p>
            <a:pPr>
              <a:buFont typeface="Wingdings" pitchFamily="2" charset="2"/>
              <a:buChar char="Ø"/>
            </a:pPr>
            <a:r>
              <a:rPr lang="en-US" sz="2200" b="1" dirty="0">
                <a:solidFill>
                  <a:srgbClr val="FF0000"/>
                </a:solidFill>
                <a:latin typeface="Times New Roman" pitchFamily="18" charset="0"/>
                <a:cs typeface="Times New Roman" pitchFamily="18" charset="0"/>
              </a:rPr>
              <a:t>Other Important Terms using a Confusion matrix</a:t>
            </a:r>
          </a:p>
          <a:p>
            <a:endParaRPr lang="en-US" sz="2200" b="1" dirty="0" smtClean="0">
              <a:latin typeface="Times New Roman" pitchFamily="18" charset="0"/>
              <a:cs typeface="Times New Roman" pitchFamily="18" charset="0"/>
            </a:endParaRPr>
          </a:p>
          <a:p>
            <a:r>
              <a:rPr lang="en-US" sz="2100" b="1" dirty="0" smtClean="0">
                <a:latin typeface="Times New Roman" pitchFamily="18" charset="0"/>
                <a:cs typeface="Times New Roman" pitchFamily="18" charset="0"/>
              </a:rPr>
              <a:t>Positive </a:t>
            </a:r>
            <a:r>
              <a:rPr lang="en-US" sz="2100" b="1" dirty="0">
                <a:latin typeface="Times New Roman" pitchFamily="18" charset="0"/>
                <a:cs typeface="Times New Roman" pitchFamily="18" charset="0"/>
              </a:rPr>
              <a:t>Predictive Value(PVV):</a:t>
            </a:r>
            <a:r>
              <a:rPr lang="en-US" sz="2100" dirty="0">
                <a:latin typeface="Times New Roman" pitchFamily="18" charset="0"/>
                <a:cs typeface="Times New Roman" pitchFamily="18" charset="0"/>
              </a:rPr>
              <a:t> This is very much near to precision. One significant difference between the two-term is that PVV </a:t>
            </a:r>
            <a:r>
              <a:rPr lang="en-US" sz="2100">
                <a:latin typeface="Times New Roman" pitchFamily="18" charset="0"/>
                <a:cs typeface="Times New Roman" pitchFamily="18" charset="0"/>
              </a:rPr>
              <a:t>considers </a:t>
            </a:r>
            <a:r>
              <a:rPr lang="en-US" sz="2100" smtClean="0">
                <a:latin typeface="Times New Roman" pitchFamily="18" charset="0"/>
                <a:cs typeface="Times New Roman" pitchFamily="18" charset="0"/>
              </a:rPr>
              <a:t>occurrence. </a:t>
            </a:r>
            <a:r>
              <a:rPr lang="en-US" sz="2100" dirty="0">
                <a:latin typeface="Times New Roman" pitchFamily="18" charset="0"/>
                <a:cs typeface="Times New Roman" pitchFamily="18" charset="0"/>
              </a:rPr>
              <a:t>In the situation where the classes are perfectly balanced, the positive predictive value is the same as precision.</a:t>
            </a:r>
          </a:p>
          <a:p>
            <a:r>
              <a:rPr lang="en-US" sz="2100" b="1" dirty="0">
                <a:latin typeface="Times New Roman" pitchFamily="18" charset="0"/>
                <a:cs typeface="Times New Roman" pitchFamily="18" charset="0"/>
              </a:rPr>
              <a:t>Null Error Rate:</a:t>
            </a:r>
            <a:r>
              <a:rPr lang="en-US" sz="2100" dirty="0">
                <a:latin typeface="Times New Roman" pitchFamily="18" charset="0"/>
                <a:cs typeface="Times New Roman" pitchFamily="18" charset="0"/>
              </a:rPr>
              <a:t> This term is used to define how many times your prediction would be wrong if you can predict the majority class. You can consider it as a baseline metric to compare your classifier.</a:t>
            </a:r>
          </a:p>
          <a:p>
            <a:r>
              <a:rPr lang="en-US" sz="2100" b="1" dirty="0">
                <a:latin typeface="Times New Roman" pitchFamily="18" charset="0"/>
                <a:cs typeface="Times New Roman" pitchFamily="18" charset="0"/>
              </a:rPr>
              <a:t>F Score:</a:t>
            </a:r>
            <a:r>
              <a:rPr lang="en-US" sz="2100" dirty="0">
                <a:latin typeface="Times New Roman" pitchFamily="18" charset="0"/>
                <a:cs typeface="Times New Roman" pitchFamily="18" charset="0"/>
              </a:rPr>
              <a:t> F1 score is a weighted average score of the true positive (recall) and precision.</a:t>
            </a:r>
          </a:p>
          <a:p>
            <a:r>
              <a:rPr lang="en-US" sz="2100" b="1" dirty="0">
                <a:latin typeface="Times New Roman" pitchFamily="18" charset="0"/>
                <a:cs typeface="Times New Roman" pitchFamily="18" charset="0"/>
              </a:rPr>
              <a:t>Roc </a:t>
            </a:r>
            <a:r>
              <a:rPr lang="en-US" sz="2100" b="1" dirty="0" smtClean="0">
                <a:latin typeface="Times New Roman" pitchFamily="18" charset="0"/>
                <a:cs typeface="Times New Roman" pitchFamily="18" charset="0"/>
              </a:rPr>
              <a:t>Curve(Receiver </a:t>
            </a:r>
            <a:r>
              <a:rPr lang="en-US" sz="2100" b="1" dirty="0">
                <a:latin typeface="Times New Roman" pitchFamily="18" charset="0"/>
                <a:cs typeface="Times New Roman" pitchFamily="18" charset="0"/>
              </a:rPr>
              <a:t>operating characteristic </a:t>
            </a:r>
            <a:r>
              <a:rPr lang="en-US" sz="2100" b="1" dirty="0" smtClean="0">
                <a:latin typeface="Times New Roman" pitchFamily="18" charset="0"/>
                <a:cs typeface="Times New Roman" pitchFamily="18" charset="0"/>
              </a:rPr>
              <a:t>curve):</a:t>
            </a:r>
            <a:r>
              <a:rPr lang="en-US" sz="2100" dirty="0">
                <a:latin typeface="Times New Roman" pitchFamily="18" charset="0"/>
                <a:cs typeface="Times New Roman" pitchFamily="18" charset="0"/>
              </a:rPr>
              <a:t> Roc curve shows the true positive rates against the false positive rate at various cut points. It also demonstrates a trade-off between sensitivity (recall and specificity or the true negative rate</a:t>
            </a:r>
            <a:r>
              <a:rPr lang="en-US" sz="2100" dirty="0" smtClean="0">
                <a:latin typeface="Times New Roman" pitchFamily="18" charset="0"/>
                <a:cs typeface="Times New Roman" pitchFamily="18" charset="0"/>
              </a:rPr>
              <a:t>).</a:t>
            </a:r>
            <a:endParaRPr lang="en-US" sz="2100" dirty="0">
              <a:latin typeface="Times New Roman" pitchFamily="18" charset="0"/>
              <a:cs typeface="Times New Roman" pitchFamily="18" charset="0"/>
            </a:endParaRPr>
          </a:p>
        </p:txBody>
      </p:sp>
    </p:spTree>
    <p:extLst>
      <p:ext uri="{BB962C8B-B14F-4D97-AF65-F5344CB8AC3E}">
        <p14:creationId xmlns:p14="http://schemas.microsoft.com/office/powerpoint/2010/main" val="307030592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r>
              <a:rPr lang="en-IN" sz="4000" b="1" dirty="0">
                <a:solidFill>
                  <a:srgbClr val="FF0000"/>
                </a:solidFill>
                <a:latin typeface="Times New Roman" pitchFamily="18" charset="0"/>
                <a:cs typeface="Times New Roman" pitchFamily="18" charset="0"/>
              </a:rPr>
              <a:t>Campaign analytics</a:t>
            </a:r>
            <a:endParaRPr lang="en-US" sz="4000" b="1" dirty="0">
              <a:solidFill>
                <a:srgbClr val="FF0000"/>
              </a:solidFill>
            </a:endParaRPr>
          </a:p>
        </p:txBody>
      </p:sp>
      <p:sp>
        <p:nvSpPr>
          <p:cNvPr id="3" name="Content Placeholder 2"/>
          <p:cNvSpPr>
            <a:spLocks noGrp="1"/>
          </p:cNvSpPr>
          <p:nvPr>
            <p:ph idx="1"/>
          </p:nvPr>
        </p:nvSpPr>
        <p:spPr>
          <a:xfrm>
            <a:off x="304800" y="1143000"/>
            <a:ext cx="8610600" cy="5486400"/>
          </a:xfrm>
        </p:spPr>
        <p:txBody>
          <a:bodyPr>
            <a:normAutofit/>
          </a:bodyPr>
          <a:lstStyle/>
          <a:p>
            <a:r>
              <a:rPr lang="en-US" sz="2100" dirty="0">
                <a:latin typeface="Times New Roman" pitchFamily="18" charset="0"/>
                <a:cs typeface="Times New Roman" pitchFamily="18" charset="0"/>
              </a:rPr>
              <a:t>Understand whether the </a:t>
            </a:r>
            <a:r>
              <a:rPr lang="en-US" sz="2100" b="1" dirty="0">
                <a:latin typeface="Times New Roman" pitchFamily="18" charset="0"/>
                <a:cs typeface="Times New Roman" pitchFamily="18" charset="0"/>
              </a:rPr>
              <a:t>campaign</a:t>
            </a:r>
            <a:r>
              <a:rPr lang="en-US" sz="2100" dirty="0">
                <a:latin typeface="Times New Roman" pitchFamily="18" charset="0"/>
                <a:cs typeface="Times New Roman" pitchFamily="18" charset="0"/>
              </a:rPr>
              <a:t> was able to successfully deliver the intended message or not. You can also test the effectiveness of your Call to actions.</a:t>
            </a:r>
            <a:endParaRPr lang="en-US" sz="2100" dirty="0" smtClean="0">
              <a:latin typeface="Times New Roman" pitchFamily="18" charset="0"/>
              <a:cs typeface="Times New Roman" pitchFamily="18" charset="0"/>
            </a:endParaRPr>
          </a:p>
          <a:p>
            <a:r>
              <a:rPr lang="en-US" sz="2100" dirty="0" smtClean="0">
                <a:latin typeface="Times New Roman" pitchFamily="18" charset="0"/>
                <a:cs typeface="Times New Roman" pitchFamily="18" charset="0"/>
              </a:rPr>
              <a:t>Marketers </a:t>
            </a:r>
            <a:r>
              <a:rPr lang="en-US" sz="2100" dirty="0">
                <a:latin typeface="Times New Roman" pitchFamily="18" charset="0"/>
                <a:cs typeface="Times New Roman" pitchFamily="18" charset="0"/>
              </a:rPr>
              <a:t>are faced with the burden of bringing in good and high-quality leads for the business. This could include both short term as well as long term goals. But how do they achieve these goals? By running various campaigns, of course. </a:t>
            </a:r>
            <a:endParaRPr lang="en-US" sz="2100" dirty="0" smtClean="0">
              <a:latin typeface="Times New Roman" pitchFamily="18" charset="0"/>
              <a:cs typeface="Times New Roman" pitchFamily="18" charset="0"/>
            </a:endParaRPr>
          </a:p>
          <a:p>
            <a:pPr marL="0" indent="0">
              <a:buNone/>
            </a:pP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	This </a:t>
            </a:r>
            <a:r>
              <a:rPr lang="en-US" sz="2100" dirty="0">
                <a:latin typeface="Times New Roman" pitchFamily="18" charset="0"/>
                <a:cs typeface="Times New Roman" pitchFamily="18" charset="0"/>
              </a:rPr>
              <a:t>also means that they have to measure if their efforts are worth it. And that is where campaign analytics come in</a:t>
            </a:r>
            <a:r>
              <a:rPr lang="en-US" sz="2100" dirty="0" smtClean="0">
                <a:latin typeface="Times New Roman" pitchFamily="18" charset="0"/>
                <a:cs typeface="Times New Roman" pitchFamily="18" charset="0"/>
              </a:rPr>
              <a:t>.</a:t>
            </a:r>
            <a:r>
              <a:rPr lang="en-US" sz="2100" dirty="0">
                <a:latin typeface="Times New Roman" pitchFamily="18" charset="0"/>
                <a:cs typeface="Times New Roman" pitchFamily="18" charset="0"/>
              </a:rPr>
              <a:t> It affects a marketer’s decision on where to invest marketing funds and what strategy he needs to adapt for the future. It is also great at boosting the effectiveness and quality of the business.  And, instead of putting all their eggs in the wrong basket, marketers will know where to invest and why.</a:t>
            </a:r>
          </a:p>
        </p:txBody>
      </p:sp>
    </p:spTree>
    <p:extLst>
      <p:ext uri="{BB962C8B-B14F-4D97-AF65-F5344CB8AC3E}">
        <p14:creationId xmlns:p14="http://schemas.microsoft.com/office/powerpoint/2010/main" val="250991360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763000" cy="6248400"/>
          </a:xfrm>
        </p:spPr>
        <p:txBody>
          <a:bodyPr>
            <a:noAutofit/>
          </a:bodyPr>
          <a:lstStyle/>
          <a:p>
            <a:r>
              <a:rPr lang="en-US" sz="2400" b="1" dirty="0">
                <a:solidFill>
                  <a:srgbClr val="FF0000"/>
                </a:solidFill>
                <a:latin typeface="Times New Roman" pitchFamily="18" charset="0"/>
                <a:cs typeface="Times New Roman" pitchFamily="18" charset="0"/>
              </a:rPr>
              <a:t>What are campaign analytics?</a:t>
            </a:r>
          </a:p>
          <a:p>
            <a:r>
              <a:rPr lang="en-US" sz="2400" dirty="0">
                <a:latin typeface="Times New Roman" pitchFamily="18" charset="0"/>
                <a:cs typeface="Times New Roman" pitchFamily="18" charset="0"/>
              </a:rPr>
              <a:t>Campaign analytics is the data pertaining to the results of marketing campaigns. Marketing may be running promotional campaigns via email or even through social media. In order to measure the ROI of these marketing efforts, it is necessary to analyze and test various parameters</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b="1" dirty="0">
                <a:solidFill>
                  <a:srgbClr val="FF0000"/>
                </a:solidFill>
                <a:latin typeface="Times New Roman" pitchFamily="18" charset="0"/>
                <a:cs typeface="Times New Roman" pitchFamily="18" charset="0"/>
              </a:rPr>
              <a:t>Different campaigns created by businesses</a:t>
            </a:r>
          </a:p>
          <a:p>
            <a:r>
              <a:rPr lang="en-US" sz="2400" dirty="0">
                <a:latin typeface="Times New Roman" pitchFamily="18" charset="0"/>
                <a:cs typeface="Times New Roman" pitchFamily="18" charset="0"/>
              </a:rPr>
              <a:t>You may think that creating a business campaign is as difficult as moving a mountain. But, in reality, it is not. Though it may seem complicated and time-consuming, a well planned out marketing campaign can significantly boost your revenue.</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1350154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5257800"/>
          </a:xfrm>
        </p:spPr>
        <p:txBody>
          <a:bodyPr>
            <a:normAutofit fontScale="92500" lnSpcReduction="20000"/>
          </a:bodyPr>
          <a:lstStyle/>
          <a:p>
            <a:r>
              <a:rPr lang="en-US" dirty="0">
                <a:latin typeface="Times New Roman" pitchFamily="18" charset="0"/>
                <a:cs typeface="Times New Roman" pitchFamily="18" charset="0"/>
              </a:rPr>
              <a:t>Usually, marketing campaigns are designed to target and reach a very specific set of audiences. You need to identify the goal of the campaign before setting one.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more precise your goals, the more success you can enjoy. There are various types of campaigns that marketers set.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3 Types of campaigns are:</a:t>
            </a:r>
          </a:p>
          <a:p>
            <a:pPr>
              <a:buFont typeface="Wingdings" pitchFamily="2" charset="2"/>
              <a:buChar char="ü"/>
            </a:pPr>
            <a:r>
              <a:rPr lang="en-US" dirty="0" smtClean="0">
                <a:latin typeface="Times New Roman" pitchFamily="18" charset="0"/>
                <a:cs typeface="Times New Roman" pitchFamily="18" charset="0"/>
              </a:rPr>
              <a:t>Social </a:t>
            </a:r>
            <a:r>
              <a:rPr lang="en-US" dirty="0">
                <a:latin typeface="Times New Roman" pitchFamily="18" charset="0"/>
                <a:cs typeface="Times New Roman" pitchFamily="18" charset="0"/>
              </a:rPr>
              <a:t>media</a:t>
            </a:r>
          </a:p>
          <a:p>
            <a:pPr>
              <a:buFont typeface="Wingdings" pitchFamily="2" charset="2"/>
              <a:buChar char="ü"/>
            </a:pPr>
            <a:r>
              <a:rPr lang="en-US" dirty="0">
                <a:latin typeface="Times New Roman" pitchFamily="18" charset="0"/>
                <a:cs typeface="Times New Roman" pitchFamily="18" charset="0"/>
              </a:rPr>
              <a:t>Email campaigns</a:t>
            </a:r>
          </a:p>
          <a:p>
            <a:pPr>
              <a:buFont typeface="Wingdings" pitchFamily="2" charset="2"/>
              <a:buChar char="ü"/>
            </a:pPr>
            <a:r>
              <a:rPr lang="en-US" dirty="0">
                <a:latin typeface="Times New Roman" pitchFamily="18" charset="0"/>
                <a:cs typeface="Times New Roman" pitchFamily="18" charset="0"/>
              </a:rPr>
              <a:t>Paid campaigns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8235328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4525963"/>
          </a:xfrm>
        </p:spPr>
        <p:txBody>
          <a:bodyPr/>
          <a:lstStyle/>
          <a:p>
            <a:pPr>
              <a:buFont typeface="Wingdings" pitchFamily="2" charset="2"/>
              <a:buChar char="Ø"/>
            </a:pPr>
            <a:r>
              <a:rPr lang="en-US" b="1" dirty="0">
                <a:solidFill>
                  <a:srgbClr val="FF0000"/>
                </a:solidFill>
                <a:latin typeface="Times New Roman" pitchFamily="18" charset="0"/>
                <a:cs typeface="Times New Roman" pitchFamily="18" charset="0"/>
              </a:rPr>
              <a:t>Social media campaign</a:t>
            </a:r>
          </a:p>
          <a:p>
            <a:r>
              <a:rPr lang="en-US" dirty="0">
                <a:latin typeface="Times New Roman" pitchFamily="18" charset="0"/>
                <a:cs typeface="Times New Roman" pitchFamily="18" charset="0"/>
              </a:rPr>
              <a:t>Social media is a great way to reach your audience. As of 2018, there are 3.196 active social media users (</a:t>
            </a:r>
            <a:r>
              <a:rPr lang="en-US" dirty="0">
                <a:latin typeface="Times New Roman" pitchFamily="18" charset="0"/>
                <a:cs typeface="Times New Roman" pitchFamily="18" charset="0"/>
                <a:hlinkClick r:id="rId2"/>
              </a:rPr>
              <a:t>Source</a:t>
            </a:r>
            <a:r>
              <a:rPr lang="en-US" dirty="0">
                <a:latin typeface="Times New Roman" pitchFamily="18" charset="0"/>
                <a:cs typeface="Times New Roman" pitchFamily="18" charset="0"/>
              </a:rPr>
              <a:t>). This is a huge market right there. And, marketers are fast adopting this as a platform to raise brand awareness. To do this right, you have to first perform a social media audit.</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1071266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534400" cy="4525963"/>
          </a:xfrm>
        </p:spPr>
        <p:txBody>
          <a:bodyPr>
            <a:normAutofit/>
          </a:bodyPr>
          <a:lstStyle/>
          <a:p>
            <a:r>
              <a:rPr lang="en-US" sz="2500" dirty="0">
                <a:latin typeface="Times New Roman" pitchFamily="18" charset="0"/>
                <a:cs typeface="Times New Roman" pitchFamily="18" charset="0"/>
              </a:rPr>
              <a:t>A social media audit lets you know how popular your social presence is. Once you know this, then you can focus on what you need to do to build it or expand your audience further. You can then start building a social media marketing strategy. How do you build this?</a:t>
            </a:r>
          </a:p>
        </p:txBody>
      </p:sp>
      <p:pic>
        <p:nvPicPr>
          <p:cNvPr id="1026" name="Picture 2" descr="C:\Users\DELL\Desktop\img1-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222" y="2514600"/>
            <a:ext cx="60960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67624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6096000"/>
          </a:xfrm>
        </p:spPr>
        <p:txBody>
          <a:bodyPr>
            <a:noAutofit/>
          </a:bodyPr>
          <a:lstStyle/>
          <a:p>
            <a:r>
              <a:rPr lang="en-US" sz="2200" b="1" dirty="0">
                <a:latin typeface="Times New Roman" pitchFamily="18" charset="0"/>
                <a:cs typeface="Times New Roman" pitchFamily="18" charset="0"/>
              </a:rPr>
              <a:t>Know your audience</a:t>
            </a:r>
            <a:r>
              <a:rPr lang="en-US" sz="2200" dirty="0">
                <a:latin typeface="Times New Roman" pitchFamily="18" charset="0"/>
                <a:cs typeface="Times New Roman" pitchFamily="18" charset="0"/>
              </a:rPr>
              <a:t>: Identify your target users. Know where they are most likely to spend their time and be on it. Is your ideal audience, at home mothers between the ages of 30-50? Chances are they use a lot of </a:t>
            </a:r>
            <a:r>
              <a:rPr lang="en-US" sz="2200" dirty="0" err="1">
                <a:latin typeface="Times New Roman" pitchFamily="18" charset="0"/>
                <a:cs typeface="Times New Roman" pitchFamily="18" charset="0"/>
              </a:rPr>
              <a:t>Pinterest</a:t>
            </a:r>
            <a:r>
              <a:rPr lang="en-US" sz="2200" dirty="0">
                <a:latin typeface="Times New Roman" pitchFamily="18" charset="0"/>
                <a:cs typeface="Times New Roman" pitchFamily="18" charset="0"/>
              </a:rPr>
              <a:t>.</a:t>
            </a:r>
          </a:p>
          <a:p>
            <a:r>
              <a:rPr lang="en-US" sz="2200" b="1" dirty="0">
                <a:latin typeface="Times New Roman" pitchFamily="18" charset="0"/>
                <a:cs typeface="Times New Roman" pitchFamily="18" charset="0"/>
              </a:rPr>
              <a:t>Understand the mode of communication</a:t>
            </a:r>
            <a:r>
              <a:rPr lang="en-US" sz="2200" dirty="0">
                <a:latin typeface="Times New Roman" pitchFamily="18" charset="0"/>
                <a:cs typeface="Times New Roman" pitchFamily="18" charset="0"/>
              </a:rPr>
              <a:t>: You know where your audience is. Now figure out what to tell them and how. Do you think a very detailed image would do the trick? Or maybe a nice long article? Or perhaps, a video is the way to go.</a:t>
            </a:r>
          </a:p>
          <a:p>
            <a:r>
              <a:rPr lang="en-US" sz="2200" b="1" dirty="0">
                <a:latin typeface="Times New Roman" pitchFamily="18" charset="0"/>
                <a:cs typeface="Times New Roman" pitchFamily="18" charset="0"/>
              </a:rPr>
              <a:t>Find out when to send the message</a:t>
            </a:r>
            <a:r>
              <a:rPr lang="en-US" sz="2200" dirty="0">
                <a:latin typeface="Times New Roman" pitchFamily="18" charset="0"/>
                <a:cs typeface="Times New Roman" pitchFamily="18" charset="0"/>
              </a:rPr>
              <a:t>: Now, you need to know when your audience is mostly active. Imagine sending messaged at 3 am to an audience that largely falls asleep at 11 pm.</a:t>
            </a:r>
          </a:p>
          <a:p>
            <a:r>
              <a:rPr lang="en-US" sz="2200" b="1" dirty="0">
                <a:latin typeface="Times New Roman" pitchFamily="18" charset="0"/>
                <a:cs typeface="Times New Roman" pitchFamily="18" charset="0"/>
              </a:rPr>
              <a:t>Curate your content</a:t>
            </a:r>
            <a:r>
              <a:rPr lang="en-US" sz="2200" dirty="0">
                <a:latin typeface="Times New Roman" pitchFamily="18" charset="0"/>
                <a:cs typeface="Times New Roman" pitchFamily="18" charset="0"/>
              </a:rPr>
              <a:t>: Don’t just send random messages on a </a:t>
            </a:r>
            <a:r>
              <a:rPr lang="en-US" sz="2200" dirty="0" smtClean="0">
                <a:latin typeface="Times New Roman" pitchFamily="18" charset="0"/>
                <a:cs typeface="Times New Roman" pitchFamily="18" charset="0"/>
              </a:rPr>
              <a:t>craze. </a:t>
            </a:r>
            <a:r>
              <a:rPr lang="en-US" sz="2200" dirty="0">
                <a:latin typeface="Times New Roman" pitchFamily="18" charset="0"/>
                <a:cs typeface="Times New Roman" pitchFamily="18" charset="0"/>
              </a:rPr>
              <a:t>Do your research and send them a mix of various content. Test and keep testing, to know what works best</a:t>
            </a: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188176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82000" cy="6096000"/>
          </a:xfrm>
        </p:spPr>
        <p:txBody>
          <a:bodyPr>
            <a:noAutofit/>
          </a:bodyPr>
          <a:lstStyle/>
          <a:p>
            <a:pPr fontAlgn="base">
              <a:buFont typeface="Wingdings" pitchFamily="2" charset="2"/>
              <a:buChar char="Ø"/>
            </a:pPr>
            <a:r>
              <a:rPr lang="en-US" sz="2200" b="1" dirty="0">
                <a:latin typeface="Times New Roman" pitchFamily="18" charset="0"/>
                <a:cs typeface="Times New Roman" pitchFamily="18" charset="0"/>
              </a:rPr>
              <a:t>Extracting information from unstructured Data:</a:t>
            </a: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unstructured data do not have any structure. So it can not easily interpreted by conventional algorithms. It is also difficult to tag and index unstructured data. So extracting information from them is tough job. Here are possible solutions:</a:t>
            </a:r>
          </a:p>
          <a:p>
            <a:pPr fontAlgn="base"/>
            <a:r>
              <a:rPr lang="en-US" sz="2200" dirty="0">
                <a:latin typeface="Times New Roman" pitchFamily="18" charset="0"/>
                <a:cs typeface="Times New Roman" pitchFamily="18" charset="0"/>
              </a:rPr>
              <a:t>Taxonomies or classification of data helps in </a:t>
            </a:r>
            <a:r>
              <a:rPr lang="en-US" sz="2200" dirty="0" smtClean="0">
                <a:latin typeface="Times New Roman" pitchFamily="18" charset="0"/>
                <a:cs typeface="Times New Roman" pitchFamily="18" charset="0"/>
              </a:rPr>
              <a:t>organizing </a:t>
            </a:r>
            <a:r>
              <a:rPr lang="en-US" sz="2200" dirty="0">
                <a:latin typeface="Times New Roman" pitchFamily="18" charset="0"/>
                <a:cs typeface="Times New Roman" pitchFamily="18" charset="0"/>
              </a:rPr>
              <a:t>data in hierarchical structure. Which will make search process easy.</a:t>
            </a:r>
          </a:p>
          <a:p>
            <a:pPr fontAlgn="base"/>
            <a:r>
              <a:rPr lang="en-US" sz="2200" dirty="0">
                <a:latin typeface="Times New Roman" pitchFamily="18" charset="0"/>
                <a:cs typeface="Times New Roman" pitchFamily="18" charset="0"/>
              </a:rPr>
              <a:t>Data can be stored in virtual repository and be automatically tagged. For example </a:t>
            </a:r>
            <a:r>
              <a:rPr lang="en-US" sz="2200" dirty="0" err="1" smtClean="0">
                <a:latin typeface="Times New Roman" pitchFamily="18" charset="0"/>
                <a:cs typeface="Times New Roman" pitchFamily="18" charset="0"/>
              </a:rPr>
              <a:t>Documentum</a:t>
            </a:r>
            <a:r>
              <a:rPr lang="en-US" sz="2200" dirty="0" smtClean="0">
                <a:latin typeface="Times New Roman" pitchFamily="18" charset="0"/>
                <a:cs typeface="Times New Roman" pitchFamily="18" charset="0"/>
              </a:rPr>
              <a:t> (</a:t>
            </a:r>
            <a:r>
              <a:rPr lang="en-US" sz="2200" b="1" dirty="0" err="1">
                <a:latin typeface="Times New Roman" pitchFamily="18" charset="0"/>
                <a:cs typeface="Times New Roman" pitchFamily="18" charset="0"/>
              </a:rPr>
              <a:t>Documentum</a:t>
            </a:r>
            <a:r>
              <a:rPr lang="en-US" sz="2200" dirty="0">
                <a:latin typeface="Times New Roman" pitchFamily="18" charset="0"/>
                <a:cs typeface="Times New Roman" pitchFamily="18" charset="0"/>
              </a:rPr>
              <a:t> is Document Management </a:t>
            </a:r>
            <a:r>
              <a:rPr lang="en-US" sz="2200" dirty="0" smtClean="0">
                <a:latin typeface="Times New Roman" pitchFamily="18" charset="0"/>
                <a:cs typeface="Times New Roman" pitchFamily="18" charset="0"/>
              </a:rPr>
              <a:t>software).</a:t>
            </a:r>
            <a:endParaRPr lang="en-US" sz="2200" dirty="0">
              <a:latin typeface="Times New Roman" pitchFamily="18" charset="0"/>
              <a:cs typeface="Times New Roman" pitchFamily="18" charset="0"/>
            </a:endParaRPr>
          </a:p>
          <a:p>
            <a:pPr fontAlgn="base"/>
            <a:r>
              <a:rPr lang="en-US" sz="2200" dirty="0">
                <a:latin typeface="Times New Roman" pitchFamily="18" charset="0"/>
                <a:cs typeface="Times New Roman" pitchFamily="18" charset="0"/>
              </a:rPr>
              <a:t>Use of application platforms like </a:t>
            </a:r>
            <a:r>
              <a:rPr lang="en-US" sz="2200" dirty="0" smtClean="0">
                <a:latin typeface="Times New Roman" pitchFamily="18" charset="0"/>
                <a:cs typeface="Times New Roman" pitchFamily="18" charset="0"/>
              </a:rPr>
              <a:t>XOLAP-XOLAP </a:t>
            </a:r>
            <a:r>
              <a:rPr lang="en-US" sz="2200" dirty="0">
                <a:latin typeface="Times New Roman" pitchFamily="18" charset="0"/>
                <a:cs typeface="Times New Roman" pitchFamily="18" charset="0"/>
              </a:rPr>
              <a:t>helps in extracting information from e-mails and XML based documents</a:t>
            </a:r>
          </a:p>
          <a:p>
            <a:pPr fontAlgn="base"/>
            <a:r>
              <a:rPr lang="en-US" sz="2200" dirty="0">
                <a:latin typeface="Times New Roman" pitchFamily="18" charset="0"/>
                <a:cs typeface="Times New Roman" pitchFamily="18" charset="0"/>
              </a:rPr>
              <a:t>Use of various data mining </a:t>
            </a:r>
            <a:r>
              <a:rPr lang="en-US" sz="2200" dirty="0" smtClean="0">
                <a:latin typeface="Times New Roman" pitchFamily="18" charset="0"/>
                <a:cs typeface="Times New Roman" pitchFamily="18" charset="0"/>
              </a:rPr>
              <a:t>tools.</a:t>
            </a:r>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58008361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4525963"/>
          </a:xfrm>
        </p:spPr>
        <p:txBody>
          <a:bodyPr>
            <a:normAutofit fontScale="92500" lnSpcReduction="20000"/>
          </a:bodyPr>
          <a:lstStyle/>
          <a:p>
            <a:pPr>
              <a:buFont typeface="Wingdings" pitchFamily="2" charset="2"/>
              <a:buChar char="Ø"/>
            </a:pPr>
            <a:r>
              <a:rPr lang="en-US" b="1" dirty="0">
                <a:solidFill>
                  <a:srgbClr val="FF0000"/>
                </a:solidFill>
                <a:latin typeface="Times New Roman" pitchFamily="18" charset="0"/>
                <a:cs typeface="Times New Roman" pitchFamily="18" charset="0"/>
              </a:rPr>
              <a:t>Email campaigns</a:t>
            </a:r>
          </a:p>
          <a:p>
            <a:r>
              <a:rPr lang="en-US" dirty="0">
                <a:latin typeface="Times New Roman" pitchFamily="18" charset="0"/>
                <a:cs typeface="Times New Roman" pitchFamily="18" charset="0"/>
              </a:rPr>
              <a:t>Email is perhaps the most effective method in which you can get your marketing message across. The best part is that it is highly measurable, easy to </a:t>
            </a:r>
            <a:r>
              <a:rPr lang="en-US" dirty="0" smtClean="0">
                <a:latin typeface="Times New Roman" pitchFamily="18" charset="0"/>
                <a:cs typeface="Times New Roman" pitchFamily="18" charset="0"/>
              </a:rPr>
              <a:t>create.</a:t>
            </a:r>
          </a:p>
          <a:p>
            <a:r>
              <a:rPr lang="en-US" dirty="0" smtClean="0">
                <a:latin typeface="Times New Roman" pitchFamily="18" charset="0"/>
                <a:cs typeface="Times New Roman" pitchFamily="18" charset="0"/>
              </a:rPr>
              <a:t>Similar </a:t>
            </a:r>
            <a:r>
              <a:rPr lang="en-US" dirty="0">
                <a:latin typeface="Times New Roman" pitchFamily="18" charset="0"/>
                <a:cs typeface="Times New Roman" pitchFamily="18" charset="0"/>
              </a:rPr>
              <a:t>to social media campaigns, email campaigns also need to be well planned</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Make </a:t>
            </a:r>
            <a:r>
              <a:rPr lang="en-US" dirty="0">
                <a:latin typeface="Times New Roman" pitchFamily="18" charset="0"/>
                <a:cs typeface="Times New Roman" pitchFamily="18" charset="0"/>
              </a:rPr>
              <a:t>your message clear and concise and plan your campaigns in advance.</a:t>
            </a:r>
          </a:p>
          <a:p>
            <a:r>
              <a:rPr lang="en-US" dirty="0">
                <a:latin typeface="Times New Roman" pitchFamily="18" charset="0"/>
                <a:cs typeface="Times New Roman" pitchFamily="18" charset="0"/>
              </a:rPr>
              <a:t>But, how do you know if your campaigns are working?</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8881377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610600" cy="6019800"/>
          </a:xfrm>
        </p:spPr>
        <p:txBody>
          <a:bodyPr>
            <a:noAutofit/>
          </a:bodyPr>
          <a:lstStyle/>
          <a:p>
            <a:r>
              <a:rPr lang="en-US" sz="2000" b="1" dirty="0">
                <a:latin typeface="Times New Roman" pitchFamily="18" charset="0"/>
                <a:cs typeface="Times New Roman" pitchFamily="18" charset="0"/>
              </a:rPr>
              <a:t>Metrics to Measure:</a:t>
            </a:r>
          </a:p>
          <a:p>
            <a:r>
              <a:rPr lang="en-US" sz="2000" b="1" dirty="0">
                <a:latin typeface="Times New Roman" pitchFamily="18" charset="0"/>
                <a:cs typeface="Times New Roman" pitchFamily="18" charset="0"/>
              </a:rPr>
              <a:t>The open rate: </a:t>
            </a:r>
            <a:r>
              <a:rPr lang="en-US" sz="2000" dirty="0">
                <a:latin typeface="Times New Roman" pitchFamily="18" charset="0"/>
                <a:cs typeface="Times New Roman" pitchFamily="18" charset="0"/>
              </a:rPr>
              <a:t>This shows the number of emails that were opened out of the total number of emails that were sent for the campaign. The most beneficial open statistic is the </a:t>
            </a:r>
            <a:r>
              <a:rPr lang="en-US" sz="2000" b="1" dirty="0">
                <a:latin typeface="Times New Roman" pitchFamily="18" charset="0"/>
                <a:cs typeface="Times New Roman" pitchFamily="18" charset="0"/>
              </a:rPr>
              <a:t>unique open</a:t>
            </a:r>
            <a:r>
              <a:rPr lang="en-US" sz="2000" dirty="0">
                <a:latin typeface="Times New Roman" pitchFamily="18" charset="0"/>
                <a:cs typeface="Times New Roman" pitchFamily="18" charset="0"/>
              </a:rPr>
              <a:t> because it entails the number of people that have opened the sent emails more than once.</a:t>
            </a:r>
          </a:p>
          <a:p>
            <a:r>
              <a:rPr lang="en-US" sz="2000" b="1" dirty="0">
                <a:latin typeface="Times New Roman" pitchFamily="18" charset="0"/>
                <a:cs typeface="Times New Roman" pitchFamily="18" charset="0"/>
              </a:rPr>
              <a:t>Delivery and bounce rate: </a:t>
            </a:r>
            <a:r>
              <a:rPr lang="en-US" sz="2000" dirty="0">
                <a:latin typeface="Times New Roman" pitchFamily="18" charset="0"/>
                <a:cs typeface="Times New Roman" pitchFamily="18" charset="0"/>
              </a:rPr>
              <a:t>This refers to how many emails were delivered and how many bounced, that is, undelivered.</a:t>
            </a:r>
          </a:p>
          <a:p>
            <a:r>
              <a:rPr lang="en-US" sz="2000" b="1" dirty="0">
                <a:latin typeface="Times New Roman" pitchFamily="18" charset="0"/>
                <a:cs typeface="Times New Roman" pitchFamily="18" charset="0"/>
              </a:rPr>
              <a:t>Click through rate: </a:t>
            </a:r>
            <a:r>
              <a:rPr lang="en-US" sz="2000" dirty="0">
                <a:latin typeface="Times New Roman" pitchFamily="18" charset="0"/>
                <a:cs typeface="Times New Roman" pitchFamily="18" charset="0"/>
              </a:rPr>
              <a:t>Click through rate refers to or shows who is interested enough to read your emails and also to click on the website to gain more information. When the click-through rates of your company increases then it leads to higher conversion rates.</a:t>
            </a:r>
          </a:p>
          <a:p>
            <a:r>
              <a:rPr lang="en-US" sz="2000" b="1" dirty="0">
                <a:latin typeface="Times New Roman" pitchFamily="18" charset="0"/>
                <a:cs typeface="Times New Roman" pitchFamily="18" charset="0"/>
              </a:rPr>
              <a:t>Unsubscribed rates: </a:t>
            </a:r>
            <a:r>
              <a:rPr lang="en-US" sz="2000" dirty="0">
                <a:latin typeface="Times New Roman" pitchFamily="18" charset="0"/>
                <a:cs typeface="Times New Roman" pitchFamily="18" charset="0"/>
              </a:rPr>
              <a:t>Unsubscribed rates are the result received from how many opt out of receiving emails from you. It is important because it allows businesses to quickly know something is wrong. They can then take measures to find out why, and how to fix it.</a:t>
            </a:r>
          </a:p>
          <a:p>
            <a:r>
              <a:rPr lang="en-US" sz="2000" b="1" dirty="0">
                <a:latin typeface="Times New Roman" pitchFamily="18" charset="0"/>
                <a:cs typeface="Times New Roman" pitchFamily="18" charset="0"/>
              </a:rPr>
              <a:t>Conversion rates: </a:t>
            </a:r>
            <a:r>
              <a:rPr lang="en-US" sz="2000" dirty="0">
                <a:latin typeface="Times New Roman" pitchFamily="18" charset="0"/>
                <a:cs typeface="Times New Roman" pitchFamily="18" charset="0"/>
              </a:rPr>
              <a:t>Marketers or businesses use this data to measure if the important message was related to the target audience.</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4761345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525963"/>
          </a:xfrm>
        </p:spPr>
        <p:txBody>
          <a:bodyPr>
            <a:normAutofit/>
          </a:bodyPr>
          <a:lstStyle/>
          <a:p>
            <a:pPr>
              <a:buFont typeface="Wingdings" pitchFamily="2" charset="2"/>
              <a:buChar char="Ø"/>
            </a:pPr>
            <a:r>
              <a:rPr lang="en-US" sz="3000" b="1" dirty="0">
                <a:solidFill>
                  <a:srgbClr val="FF0000"/>
                </a:solidFill>
                <a:latin typeface="Times New Roman" pitchFamily="18" charset="0"/>
                <a:cs typeface="Times New Roman" pitchFamily="18" charset="0"/>
              </a:rPr>
              <a:t>Paid Campaigns</a:t>
            </a:r>
          </a:p>
          <a:p>
            <a:r>
              <a:rPr lang="en-US" sz="3000" dirty="0">
                <a:latin typeface="Times New Roman" pitchFamily="18" charset="0"/>
                <a:cs typeface="Times New Roman" pitchFamily="18" charset="0"/>
              </a:rPr>
              <a:t>Paid search campaigns can give your business a great boost and gives you an advantage over your competition. With paid campaigns, businesses can advertise over different platforms and search engines like Google. Search engine users type relevant keywords, and then your business </a:t>
            </a:r>
            <a:r>
              <a:rPr lang="en-US" sz="3000" dirty="0" smtClean="0">
                <a:latin typeface="Times New Roman" pitchFamily="18" charset="0"/>
                <a:cs typeface="Times New Roman" pitchFamily="18" charset="0"/>
              </a:rPr>
              <a:t>advertisement </a:t>
            </a:r>
            <a:r>
              <a:rPr lang="en-US" sz="3000" dirty="0">
                <a:latin typeface="Times New Roman" pitchFamily="18" charset="0"/>
                <a:cs typeface="Times New Roman" pitchFamily="18" charset="0"/>
              </a:rPr>
              <a:t>comes up.</a:t>
            </a:r>
          </a:p>
        </p:txBody>
      </p:sp>
    </p:spTree>
    <p:extLst>
      <p:ext uri="{BB962C8B-B14F-4D97-AF65-F5344CB8AC3E}">
        <p14:creationId xmlns:p14="http://schemas.microsoft.com/office/powerpoint/2010/main" val="348730999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229600" cy="4525963"/>
          </a:xfrm>
        </p:spPr>
        <p:txBody>
          <a:bodyPr>
            <a:normAutofit fontScale="77500" lnSpcReduction="20000"/>
          </a:bodyPr>
          <a:lstStyle/>
          <a:p>
            <a:r>
              <a:rPr lang="en-US" dirty="0">
                <a:latin typeface="Times New Roman" pitchFamily="18" charset="0"/>
                <a:cs typeface="Times New Roman" pitchFamily="18" charset="0"/>
              </a:rPr>
              <a:t>Although paid ad platforms do charge a fee, there are more benefits to be gained. Most </a:t>
            </a:r>
            <a:r>
              <a:rPr lang="en-US" dirty="0" smtClean="0">
                <a:latin typeface="Times New Roman" pitchFamily="18" charset="0"/>
                <a:cs typeface="Times New Roman" pitchFamily="18" charset="0"/>
              </a:rPr>
              <a:t>PPC(Pay Per Click) </a:t>
            </a:r>
            <a:r>
              <a:rPr lang="en-US" dirty="0">
                <a:latin typeface="Times New Roman" pitchFamily="18" charset="0"/>
                <a:cs typeface="Times New Roman" pitchFamily="18" charset="0"/>
              </a:rPr>
              <a:t>platforms allow you to selectively choose an audience. This allows you to ensure that only relevant people see your ad.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Here </a:t>
            </a:r>
            <a:r>
              <a:rPr lang="en-US" b="1" dirty="0">
                <a:latin typeface="Times New Roman" pitchFamily="18" charset="0"/>
                <a:cs typeface="Times New Roman" pitchFamily="18" charset="0"/>
              </a:rPr>
              <a:t>are some benefits to paid campaigns.</a:t>
            </a:r>
          </a:p>
          <a:p>
            <a:r>
              <a:rPr lang="en-US" dirty="0">
                <a:latin typeface="Times New Roman" pitchFamily="18" charset="0"/>
                <a:cs typeface="Times New Roman" pitchFamily="18" charset="0"/>
              </a:rPr>
              <a:t>It produces a faster result without a lot of time and effort spent.</a:t>
            </a:r>
          </a:p>
          <a:p>
            <a:r>
              <a:rPr lang="en-US" dirty="0">
                <a:latin typeface="Times New Roman" pitchFamily="18" charset="0"/>
                <a:cs typeface="Times New Roman" pitchFamily="18" charset="0"/>
              </a:rPr>
              <a:t>It helps in bringing more customers and leads to your website.</a:t>
            </a:r>
          </a:p>
          <a:p>
            <a:r>
              <a:rPr lang="en-US" dirty="0">
                <a:latin typeface="Times New Roman" pitchFamily="18" charset="0"/>
                <a:cs typeface="Times New Roman" pitchFamily="18" charset="0"/>
              </a:rPr>
              <a:t>It provides better leads.</a:t>
            </a:r>
          </a:p>
          <a:p>
            <a:r>
              <a:rPr lang="en-US" dirty="0">
                <a:latin typeface="Times New Roman" pitchFamily="18" charset="0"/>
                <a:cs typeface="Times New Roman" pitchFamily="18" charset="0"/>
              </a:rPr>
              <a:t>It boosts brand awareness.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1662305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10600" cy="6096000"/>
          </a:xfrm>
        </p:spPr>
        <p:txBody>
          <a:bodyPr>
            <a:noAutofit/>
          </a:bodyPr>
          <a:lstStyle/>
          <a:p>
            <a:r>
              <a:rPr lang="en-US" sz="2400" b="1" dirty="0">
                <a:latin typeface="Times New Roman" pitchFamily="18" charset="0"/>
                <a:cs typeface="Times New Roman" pitchFamily="18" charset="0"/>
              </a:rPr>
              <a:t>Metrics to Measure:</a:t>
            </a:r>
          </a:p>
          <a:p>
            <a:r>
              <a:rPr lang="en-US" sz="2400" b="1" dirty="0">
                <a:latin typeface="Times New Roman" pitchFamily="18" charset="0"/>
                <a:cs typeface="Times New Roman" pitchFamily="18" charset="0"/>
              </a:rPr>
              <a:t>Device: </a:t>
            </a:r>
            <a:r>
              <a:rPr lang="en-US" sz="2400" dirty="0">
                <a:latin typeface="Times New Roman" pitchFamily="18" charset="0"/>
                <a:cs typeface="Times New Roman" pitchFamily="18" charset="0"/>
              </a:rPr>
              <a:t>You can measure the performance of your paid campaigns by the device you run it on. Some ads perform better on desktops, while some work better on mobile devices. This actually helps you determine which one to focus </a:t>
            </a:r>
            <a:r>
              <a:rPr lang="en-US" sz="2400" dirty="0" smtClean="0">
                <a:latin typeface="Times New Roman" pitchFamily="18" charset="0"/>
                <a:cs typeface="Times New Roman" pitchFamily="18" charset="0"/>
              </a:rPr>
              <a:t>on</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Click through rates: </a:t>
            </a:r>
            <a:r>
              <a:rPr lang="en-US" sz="2400" dirty="0">
                <a:latin typeface="Times New Roman" pitchFamily="18" charset="0"/>
                <a:cs typeface="Times New Roman" pitchFamily="18" charset="0"/>
              </a:rPr>
              <a:t>This is calculated by dividing the number of clicks by the total number of impressions made multiplied by 100%. A higher CTR means, more people are clicking on your ad and that your ad is relevant to your audience</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Conversion rates: </a:t>
            </a:r>
            <a:r>
              <a:rPr lang="en-US" sz="2400" dirty="0">
                <a:latin typeface="Times New Roman" pitchFamily="18" charset="0"/>
                <a:cs typeface="Times New Roman" pitchFamily="18" charset="0"/>
              </a:rPr>
              <a:t>This is the math that tells you how well your business is performing. To calculate- the number of conversions divided by the total number of clicks multiplied by 100.</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26815829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4525963"/>
          </a:xfrm>
        </p:spPr>
        <p:txBody>
          <a:bodyPr>
            <a:normAutofit/>
          </a:bodyPr>
          <a:lstStyle/>
          <a:p>
            <a:r>
              <a:rPr lang="en-US" sz="2500" b="1" dirty="0">
                <a:latin typeface="Times New Roman" pitchFamily="18" charset="0"/>
                <a:cs typeface="Times New Roman" pitchFamily="18" charset="0"/>
              </a:rPr>
              <a:t>Bounce rates: </a:t>
            </a:r>
            <a:r>
              <a:rPr lang="en-US" sz="2500" dirty="0">
                <a:latin typeface="Times New Roman" pitchFamily="18" charset="0"/>
                <a:cs typeface="Times New Roman" pitchFamily="18" charset="0"/>
              </a:rPr>
              <a:t>You can measure your bounce rate using your Google Analytics tool. A bounce is when a user clicks an advert but does not do anything. This will tell you that maybe you need to make your ad a </a:t>
            </a:r>
            <a:r>
              <a:rPr lang="en-US" sz="2500" dirty="0" smtClean="0">
                <a:latin typeface="Times New Roman" pitchFamily="18" charset="0"/>
                <a:cs typeface="Times New Roman" pitchFamily="18" charset="0"/>
              </a:rPr>
              <a:t>little </a:t>
            </a:r>
            <a:r>
              <a:rPr lang="en-US" sz="2500" dirty="0">
                <a:latin typeface="Times New Roman" pitchFamily="18" charset="0"/>
                <a:cs typeface="Times New Roman" pitchFamily="18" charset="0"/>
              </a:rPr>
              <a:t>more interesting</a:t>
            </a:r>
            <a:r>
              <a:rPr lang="en-US" sz="2500" dirty="0" smtClean="0">
                <a:latin typeface="Times New Roman" pitchFamily="18" charset="0"/>
                <a:cs typeface="Times New Roman" pitchFamily="18" charset="0"/>
              </a:rPr>
              <a:t>.</a:t>
            </a:r>
          </a:p>
          <a:p>
            <a:endParaRPr lang="en-US" sz="2500" dirty="0">
              <a:latin typeface="Times New Roman" pitchFamily="18" charset="0"/>
              <a:cs typeface="Times New Roman" pitchFamily="18" charset="0"/>
            </a:endParaRPr>
          </a:p>
          <a:p>
            <a:r>
              <a:rPr lang="en-US" sz="2500" b="1" dirty="0">
                <a:latin typeface="Times New Roman" pitchFamily="18" charset="0"/>
                <a:cs typeface="Times New Roman" pitchFamily="18" charset="0"/>
              </a:rPr>
              <a:t>Lead Quality: </a:t>
            </a:r>
            <a:r>
              <a:rPr lang="en-US" sz="2500" dirty="0">
                <a:latin typeface="Times New Roman" pitchFamily="18" charset="0"/>
                <a:cs typeface="Times New Roman" pitchFamily="18" charset="0"/>
              </a:rPr>
              <a:t> This is an underrated but very important metric. The quality of the lead tells you if it’s worth running the ad or not. If your ad gives you poor leads who are not interested, it’s all a waste.</a:t>
            </a:r>
          </a:p>
          <a:p>
            <a:endParaRPr lang="en-US" sz="2500" dirty="0"/>
          </a:p>
        </p:txBody>
      </p:sp>
    </p:spTree>
    <p:extLst>
      <p:ext uri="{BB962C8B-B14F-4D97-AF65-F5344CB8AC3E}">
        <p14:creationId xmlns:p14="http://schemas.microsoft.com/office/powerpoint/2010/main" val="259098606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4500" b="1" dirty="0" smtClean="0">
                <a:solidFill>
                  <a:srgbClr val="FF0000"/>
                </a:solidFill>
                <a:latin typeface="Times New Roman" pitchFamily="18" charset="0"/>
                <a:cs typeface="Times New Roman" pitchFamily="18" charset="0"/>
              </a:rPr>
              <a:t>References</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610600" cy="4525963"/>
          </a:xfrm>
        </p:spPr>
        <p:txBody>
          <a:bodyPr>
            <a:normAutofit fontScale="47500" lnSpcReduction="20000"/>
          </a:bodyPr>
          <a:lstStyle/>
          <a:p>
            <a:r>
              <a:rPr lang="en-US" dirty="0">
                <a:hlinkClick r:id="rId2"/>
              </a:rPr>
              <a:t>https://www.geeksforgeeks.org/what-is-unstructured-data</a:t>
            </a:r>
            <a:r>
              <a:rPr lang="en-US" dirty="0" smtClean="0">
                <a:hlinkClick r:id="rId2"/>
              </a:rPr>
              <a:t>/</a:t>
            </a:r>
            <a:endParaRPr lang="en-US" dirty="0" smtClean="0"/>
          </a:p>
          <a:p>
            <a:r>
              <a:rPr lang="en-US" dirty="0">
                <a:hlinkClick r:id="rId3"/>
              </a:rPr>
              <a:t>https://</a:t>
            </a:r>
            <a:r>
              <a:rPr lang="en-US" dirty="0" smtClean="0">
                <a:hlinkClick r:id="rId3"/>
              </a:rPr>
              <a:t>dzone.com/articles/top-10-steps-for-analyzing-unstructured-data-for-s</a:t>
            </a:r>
            <a:endParaRPr lang="en-US" dirty="0" smtClean="0"/>
          </a:p>
          <a:p>
            <a:r>
              <a:rPr lang="en-US" dirty="0">
                <a:hlinkClick r:id="rId4"/>
              </a:rPr>
              <a:t>https://</a:t>
            </a:r>
            <a:r>
              <a:rPr lang="en-US" dirty="0" smtClean="0">
                <a:hlinkClick r:id="rId4"/>
              </a:rPr>
              <a:t>tdwi.org/articles/2018/09/25/data-all-3-use-cases-unstructured-data.aspx</a:t>
            </a:r>
            <a:endParaRPr lang="en-US" dirty="0" smtClean="0"/>
          </a:p>
          <a:p>
            <a:r>
              <a:rPr lang="en-US" dirty="0">
                <a:hlinkClick r:id="rId5"/>
              </a:rPr>
              <a:t>https://www.upgrad.com/blog/what-is-text-mining-techniques-and-applications</a:t>
            </a:r>
            <a:r>
              <a:rPr lang="en-US" dirty="0" smtClean="0">
                <a:hlinkClick r:id="rId5"/>
              </a:rPr>
              <a:t>/</a:t>
            </a:r>
            <a:endParaRPr lang="en-US" dirty="0" smtClean="0"/>
          </a:p>
          <a:p>
            <a:r>
              <a:rPr lang="en-US" dirty="0">
                <a:hlinkClick r:id="rId6"/>
              </a:rPr>
              <a:t>https://roboticsbiz.com/text-mining-methods-and-techniques-the-beginners-guide</a:t>
            </a:r>
            <a:r>
              <a:rPr lang="en-US" dirty="0" smtClean="0">
                <a:hlinkClick r:id="rId6"/>
              </a:rPr>
              <a:t>/</a:t>
            </a:r>
            <a:endParaRPr lang="en-US" dirty="0" smtClean="0"/>
          </a:p>
          <a:p>
            <a:r>
              <a:rPr lang="en-US" dirty="0">
                <a:hlinkClick r:id="rId7"/>
              </a:rPr>
              <a:t>https://www.geeksforgeeks.org/web-mining</a:t>
            </a:r>
            <a:r>
              <a:rPr lang="en-US" dirty="0" smtClean="0">
                <a:hlinkClick r:id="rId7"/>
              </a:rPr>
              <a:t>/</a:t>
            </a:r>
            <a:endParaRPr lang="en-US" dirty="0" smtClean="0"/>
          </a:p>
          <a:p>
            <a:r>
              <a:rPr lang="en-US" dirty="0">
                <a:hlinkClick r:id="rId8"/>
              </a:rPr>
              <a:t>https://</a:t>
            </a:r>
            <a:r>
              <a:rPr lang="en-US" dirty="0" smtClean="0">
                <a:hlinkClick r:id="rId8"/>
              </a:rPr>
              <a:t>www.tutorialride.com/data-mining/web-mining.htm</a:t>
            </a:r>
            <a:endParaRPr lang="en-US" dirty="0" smtClean="0"/>
          </a:p>
          <a:p>
            <a:r>
              <a:rPr lang="en-US" dirty="0">
                <a:hlinkClick r:id="rId9"/>
              </a:rPr>
              <a:t>https://monkeylearn.com/blog/text-analysis-tools</a:t>
            </a:r>
            <a:r>
              <a:rPr lang="en-US" dirty="0" smtClean="0">
                <a:hlinkClick r:id="rId9"/>
              </a:rPr>
              <a:t>/</a:t>
            </a:r>
            <a:endParaRPr lang="en-US" dirty="0" smtClean="0"/>
          </a:p>
          <a:p>
            <a:r>
              <a:rPr lang="en-US" dirty="0">
                <a:hlinkClick r:id="rId10"/>
              </a:rPr>
              <a:t>https://</a:t>
            </a:r>
            <a:r>
              <a:rPr lang="en-US" dirty="0" smtClean="0">
                <a:hlinkClick r:id="rId10"/>
              </a:rPr>
              <a:t>www.tutorialspoint.com/web_analytics/google_analytics.htm</a:t>
            </a:r>
            <a:endParaRPr lang="en-US" dirty="0" smtClean="0"/>
          </a:p>
          <a:p>
            <a:r>
              <a:rPr lang="en-US" dirty="0"/>
              <a:t>https://blog.exsilio.com/all/accuracy-precision-recall-f1-score-interpretation-of-performance-measures/#:~:text=Recall%20(Sensitivity)%20%2D%20Recall%20is,observations%20in%20actual%20class%20%2D%20yes.&amp;text=F1%20score%20%2D%20F1%20Score%20is,and%20false%20negatives%20into%20account</a:t>
            </a:r>
            <a:r>
              <a:rPr lang="en-US" dirty="0" smtClean="0"/>
              <a:t>.</a:t>
            </a:r>
          </a:p>
          <a:p>
            <a:r>
              <a:rPr lang="en-US" dirty="0">
                <a:hlinkClick r:id="rId11"/>
              </a:rPr>
              <a:t>https://</a:t>
            </a:r>
            <a:r>
              <a:rPr lang="en-US" dirty="0" smtClean="0">
                <a:hlinkClick r:id="rId11"/>
              </a:rPr>
              <a:t>medium.com/analytics-vidhya/confusion-matrix-accuracy-precision-recall-f1-score-ade299cf63cd</a:t>
            </a:r>
            <a:endParaRPr lang="en-US" dirty="0" smtClean="0"/>
          </a:p>
          <a:p>
            <a:r>
              <a:rPr lang="en-US" dirty="0"/>
              <a:t>https://www.leadsquared.com/campaign-analytics/#:~:text=Campaign%20analytics%20is%20the%20data,or%20even%20through%20social%20media.</a:t>
            </a:r>
          </a:p>
          <a:p>
            <a:endParaRPr lang="en-US" dirty="0"/>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26599965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UNSTRUCTURED DATA MINING AND ITS APPLICATIONS 1 </a:t>
            </a:r>
            <a:r>
              <a:rPr lang="en-US" dirty="0" err="1"/>
              <a:t>Jagruti</a:t>
            </a:r>
            <a:r>
              <a:rPr lang="en-US" dirty="0"/>
              <a:t> </a:t>
            </a:r>
            <a:r>
              <a:rPr lang="en-US" dirty="0" err="1"/>
              <a:t>Jangal</a:t>
            </a:r>
            <a:r>
              <a:rPr lang="en-US" dirty="0"/>
              <a:t> </a:t>
            </a:r>
            <a:r>
              <a:rPr lang="en-US" dirty="0" err="1"/>
              <a:t>Wagh</a:t>
            </a:r>
            <a:r>
              <a:rPr lang="en-US" dirty="0"/>
              <a:t>, 2 </a:t>
            </a:r>
            <a:r>
              <a:rPr lang="en-US" dirty="0" err="1"/>
              <a:t>Jidnyasa</a:t>
            </a:r>
            <a:r>
              <a:rPr lang="en-US" dirty="0"/>
              <a:t> </a:t>
            </a:r>
            <a:r>
              <a:rPr lang="en-US" dirty="0" err="1"/>
              <a:t>Dharmik</a:t>
            </a:r>
            <a:r>
              <a:rPr lang="en-US" dirty="0"/>
              <a:t> </a:t>
            </a:r>
            <a:r>
              <a:rPr lang="en-US" dirty="0" err="1"/>
              <a:t>Gondane</a:t>
            </a:r>
            <a:r>
              <a:rPr lang="en-US" dirty="0"/>
              <a:t>, 3 </a:t>
            </a:r>
            <a:r>
              <a:rPr lang="en-US" dirty="0" err="1"/>
              <a:t>Ashvini</a:t>
            </a:r>
            <a:r>
              <a:rPr lang="en-US" dirty="0"/>
              <a:t> </a:t>
            </a:r>
            <a:r>
              <a:rPr lang="en-US" dirty="0" err="1"/>
              <a:t>Tulshiram</a:t>
            </a:r>
            <a:r>
              <a:rPr lang="en-US" dirty="0"/>
              <a:t> </a:t>
            </a:r>
            <a:r>
              <a:rPr lang="en-US" dirty="0" err="1"/>
              <a:t>Dukare</a:t>
            </a:r>
            <a:r>
              <a:rPr lang="en-US" dirty="0"/>
              <a:t>. 1,2Student, Department of Computer Engineering, Cummins College of Engineering for Women Pune, </a:t>
            </a:r>
            <a:r>
              <a:rPr lang="en-US" dirty="0" err="1"/>
              <a:t>Savitribai</a:t>
            </a:r>
            <a:r>
              <a:rPr lang="en-US" dirty="0"/>
              <a:t> </a:t>
            </a:r>
            <a:r>
              <a:rPr lang="en-US" dirty="0" err="1"/>
              <a:t>Phule</a:t>
            </a:r>
            <a:r>
              <a:rPr lang="en-US" dirty="0"/>
              <a:t> Pune University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0544311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TextShape 1"/>
          <p:cNvSpPr txBox="1"/>
          <p:nvPr/>
        </p:nvSpPr>
        <p:spPr>
          <a:xfrm>
            <a:off x="457200" y="2438280"/>
            <a:ext cx="8229240" cy="1142640"/>
          </a:xfrm>
          <a:prstGeom prst="rect">
            <a:avLst/>
          </a:prstGeom>
        </p:spPr>
        <p:txBody>
          <a:bodyPr anchor="ctr"/>
          <a:lstStyle/>
          <a:p>
            <a:pPr algn="ctr">
              <a:lnSpc>
                <a:spcPct val="100000"/>
              </a:lnSpc>
            </a:pPr>
            <a:r>
              <a:rPr lang="en-US" sz="6000" b="1" dirty="0" smtClean="0">
                <a:solidFill>
                  <a:srgbClr val="FF0000"/>
                </a:solidFill>
                <a:latin typeface="Times New Roman"/>
              </a:rPr>
              <a:t>Thank You</a:t>
            </a:r>
            <a:endParaRPr dirty="0"/>
          </a:p>
        </p:txBody>
      </p:sp>
      <p:sp>
        <p:nvSpPr>
          <p:cNvPr id="1093" name="TextShape 2"/>
          <p:cNvSpPr txBox="1"/>
          <p:nvPr/>
        </p:nvSpPr>
        <p:spPr>
          <a:xfrm>
            <a:off x="0" y="0"/>
            <a:ext cx="0" cy="0"/>
          </a:xfrm>
          <a:prstGeom prst="rect">
            <a:avLst/>
          </a:prstGeom>
        </p:spPr>
        <p:txBody>
          <a:bodyPr lIns="90000" tIns="45000" rIns="90000" bIns="45000"/>
          <a:lstStyle/>
          <a:p>
            <a:pPr>
              <a:lnSpc>
                <a:spcPct val="100000"/>
              </a:lnSpc>
            </a:pPr>
            <a:fld id="{B1017181-4121-4151-9161-D1A13171B1C1}" type="slidenum">
              <a:rPr lang="en-IN">
                <a:solidFill>
                  <a:srgbClr val="000000"/>
                </a:solidFill>
                <a:latin typeface="Calibri"/>
              </a:rPr>
              <a:pPr>
                <a:lnSpc>
                  <a:spcPct val="100000"/>
                </a:lnSpc>
              </a:pPr>
              <a:t>148</a:t>
            </a:f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598787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534400" cy="5562600"/>
          </a:xfrm>
        </p:spPr>
        <p:txBody>
          <a:bodyPr>
            <a:noAutofit/>
          </a:bodyPr>
          <a:lstStyle/>
          <a:p>
            <a:pPr fontAlgn="base">
              <a:buFont typeface="Wingdings" pitchFamily="2" charset="2"/>
              <a:buChar char="Ø"/>
            </a:pPr>
            <a:r>
              <a:rPr lang="en-US" sz="2700" b="1" dirty="0">
                <a:solidFill>
                  <a:srgbClr val="FF0000"/>
                </a:solidFill>
                <a:latin typeface="Times New Roman" pitchFamily="18" charset="0"/>
                <a:cs typeface="Times New Roman" pitchFamily="18" charset="0"/>
              </a:rPr>
              <a:t>Advantages of Unstructured Data:</a:t>
            </a:r>
            <a:endParaRPr lang="en-US" sz="2700" dirty="0">
              <a:solidFill>
                <a:srgbClr val="FF0000"/>
              </a:solidFill>
              <a:latin typeface="Times New Roman" pitchFamily="18" charset="0"/>
              <a:cs typeface="Times New Roman" pitchFamily="18" charset="0"/>
            </a:endParaRPr>
          </a:p>
          <a:p>
            <a:pPr fontAlgn="base"/>
            <a:r>
              <a:rPr lang="en-US" sz="2700" dirty="0">
                <a:latin typeface="Times New Roman" pitchFamily="18" charset="0"/>
                <a:cs typeface="Times New Roman" pitchFamily="18" charset="0"/>
              </a:rPr>
              <a:t>Its supports the data which lacks a proper format or sequence</a:t>
            </a:r>
          </a:p>
          <a:p>
            <a:pPr fontAlgn="base"/>
            <a:r>
              <a:rPr lang="en-US" sz="2700" dirty="0">
                <a:latin typeface="Times New Roman" pitchFamily="18" charset="0"/>
                <a:cs typeface="Times New Roman" pitchFamily="18" charset="0"/>
              </a:rPr>
              <a:t>The data is not constrained by a fixed schema</a:t>
            </a:r>
          </a:p>
          <a:p>
            <a:pPr fontAlgn="base"/>
            <a:r>
              <a:rPr lang="en-US" sz="2700" dirty="0">
                <a:latin typeface="Times New Roman" pitchFamily="18" charset="0"/>
                <a:cs typeface="Times New Roman" pitchFamily="18" charset="0"/>
              </a:rPr>
              <a:t>Very Flexible due to absence of schema.</a:t>
            </a:r>
          </a:p>
          <a:p>
            <a:pPr fontAlgn="base"/>
            <a:r>
              <a:rPr lang="en-US" sz="2700" dirty="0">
                <a:latin typeface="Times New Roman" pitchFamily="18" charset="0"/>
                <a:cs typeface="Times New Roman" pitchFamily="18" charset="0"/>
              </a:rPr>
              <a:t>Data is portable</a:t>
            </a:r>
          </a:p>
          <a:p>
            <a:pPr fontAlgn="base"/>
            <a:r>
              <a:rPr lang="en-US" sz="2700" dirty="0">
                <a:latin typeface="Times New Roman" pitchFamily="18" charset="0"/>
                <a:cs typeface="Times New Roman" pitchFamily="18" charset="0"/>
              </a:rPr>
              <a:t>It is very scalable</a:t>
            </a:r>
          </a:p>
          <a:p>
            <a:pPr fontAlgn="base"/>
            <a:r>
              <a:rPr lang="en-US" sz="2700" dirty="0">
                <a:latin typeface="Times New Roman" pitchFamily="18" charset="0"/>
                <a:cs typeface="Times New Roman" pitchFamily="18" charset="0"/>
              </a:rPr>
              <a:t>It can deal easily with the heterogeneity of sources.</a:t>
            </a:r>
          </a:p>
          <a:p>
            <a:pPr fontAlgn="base"/>
            <a:r>
              <a:rPr lang="en-US" sz="2700" dirty="0">
                <a:latin typeface="Times New Roman" pitchFamily="18" charset="0"/>
                <a:cs typeface="Times New Roman" pitchFamily="18" charset="0"/>
              </a:rPr>
              <a:t>These type of data have a variety of business intelligence and analytics applications.</a:t>
            </a:r>
          </a:p>
          <a:p>
            <a:endParaRPr lang="en-US" sz="27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014809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rmAutofit/>
          </a:bodyPr>
          <a:lstStyle/>
          <a:p>
            <a:pPr fontAlgn="base">
              <a:buFont typeface="Wingdings" pitchFamily="2" charset="2"/>
              <a:buChar char="Ø"/>
            </a:pPr>
            <a:r>
              <a:rPr lang="en-US" sz="3000" b="1" dirty="0" smtClean="0">
                <a:solidFill>
                  <a:srgbClr val="FF0000"/>
                </a:solidFill>
                <a:latin typeface="Times New Roman" pitchFamily="18" charset="0"/>
                <a:cs typeface="Times New Roman" pitchFamily="18" charset="0"/>
              </a:rPr>
              <a:t>Disadvantages </a:t>
            </a:r>
            <a:r>
              <a:rPr lang="en-US" sz="3000" b="1" dirty="0">
                <a:solidFill>
                  <a:srgbClr val="FF0000"/>
                </a:solidFill>
                <a:latin typeface="Times New Roman" pitchFamily="18" charset="0"/>
                <a:cs typeface="Times New Roman" pitchFamily="18" charset="0"/>
              </a:rPr>
              <a:t>of Unstructured Data:</a:t>
            </a:r>
            <a:endParaRPr lang="en-US" sz="3000" dirty="0">
              <a:solidFill>
                <a:srgbClr val="FF0000"/>
              </a:solidFill>
              <a:latin typeface="Times New Roman" pitchFamily="18" charset="0"/>
              <a:cs typeface="Times New Roman" pitchFamily="18" charset="0"/>
            </a:endParaRPr>
          </a:p>
          <a:p>
            <a:pPr fontAlgn="base"/>
            <a:r>
              <a:rPr lang="en-US" sz="3000" dirty="0" smtClean="0">
                <a:latin typeface="Times New Roman" pitchFamily="18" charset="0"/>
                <a:cs typeface="Times New Roman" pitchFamily="18" charset="0"/>
              </a:rPr>
              <a:t>It </a:t>
            </a:r>
            <a:r>
              <a:rPr lang="en-US" sz="3000" dirty="0">
                <a:latin typeface="Times New Roman" pitchFamily="18" charset="0"/>
                <a:cs typeface="Times New Roman" pitchFamily="18" charset="0"/>
              </a:rPr>
              <a:t>is difficult to store and manage unstructured data due to lack of schema and structure</a:t>
            </a:r>
          </a:p>
          <a:p>
            <a:pPr fontAlgn="base"/>
            <a:r>
              <a:rPr lang="en-US" sz="3000" dirty="0">
                <a:latin typeface="Times New Roman" pitchFamily="18" charset="0"/>
                <a:cs typeface="Times New Roman" pitchFamily="18" charset="0"/>
              </a:rPr>
              <a:t>Indexing the data is difficult and error prone due to unclear structure and not having pre-defined attributes. Due to which search results are not very accurate.</a:t>
            </a:r>
          </a:p>
          <a:p>
            <a:pPr fontAlgn="base"/>
            <a:r>
              <a:rPr lang="en-US" sz="3000" dirty="0">
                <a:latin typeface="Times New Roman" pitchFamily="18" charset="0"/>
                <a:cs typeface="Times New Roman" pitchFamily="18" charset="0"/>
              </a:rPr>
              <a:t>Ensuring security to data is difficult task.</a:t>
            </a:r>
          </a:p>
          <a:p>
            <a:endParaRPr lang="en-US" sz="3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6357890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691" y="247845"/>
            <a:ext cx="7952509" cy="571500"/>
          </a:xfrm>
        </p:spPr>
        <p:txBody>
          <a:bodyPr>
            <a:normAutofit fontScale="90000"/>
          </a:bodyPr>
          <a:lstStyle/>
          <a:p>
            <a:r>
              <a:rPr lang="en-IN" sz="3700" b="1" dirty="0">
                <a:solidFill>
                  <a:srgbClr val="FF0000"/>
                </a:solidFill>
                <a:latin typeface="Times New Roman" pitchFamily="18" charset="0"/>
                <a:cs typeface="Times New Roman" pitchFamily="18" charset="0"/>
              </a:rPr>
              <a:t>Pre-processing of unstructured data</a:t>
            </a:r>
            <a:endParaRPr lang="en-US" sz="3700" b="1" dirty="0">
              <a:solidFill>
                <a:srgbClr val="FF0000"/>
              </a:solidFill>
            </a:endParaRPr>
          </a:p>
        </p:txBody>
      </p:sp>
      <p:sp>
        <p:nvSpPr>
          <p:cNvPr id="3" name="Content Placeholder 2"/>
          <p:cNvSpPr>
            <a:spLocks noGrp="1"/>
          </p:cNvSpPr>
          <p:nvPr>
            <p:ph idx="1"/>
          </p:nvPr>
        </p:nvSpPr>
        <p:spPr>
          <a:xfrm>
            <a:off x="228600" y="1066800"/>
            <a:ext cx="8763000" cy="4525963"/>
          </a:xfrm>
        </p:spPr>
        <p:txBody>
          <a:bodyPr>
            <a:normAutofit/>
          </a:bodyPr>
          <a:lstStyle/>
          <a:p>
            <a:r>
              <a:rPr lang="en-US" sz="2700" b="1" dirty="0">
                <a:latin typeface="Times New Roman" pitchFamily="18" charset="0"/>
                <a:cs typeface="Times New Roman" pitchFamily="18" charset="0"/>
              </a:rPr>
              <a:t>Processing unstructured data</a:t>
            </a:r>
            <a:r>
              <a:rPr lang="en-US" sz="2700" dirty="0">
                <a:latin typeface="Times New Roman" pitchFamily="18" charset="0"/>
                <a:cs typeface="Times New Roman" pitchFamily="18" charset="0"/>
              </a:rPr>
              <a:t> means extracting structure from it. </a:t>
            </a:r>
            <a:r>
              <a:rPr lang="en-US" sz="2700" dirty="0" smtClean="0">
                <a:latin typeface="Times New Roman" pitchFamily="18" charset="0"/>
                <a:cs typeface="Times New Roman" pitchFamily="18" charset="0"/>
              </a:rPr>
              <a:t>The example </a:t>
            </a:r>
            <a:r>
              <a:rPr lang="en-US" sz="2700" dirty="0">
                <a:latin typeface="Times New Roman" pitchFamily="18" charset="0"/>
                <a:cs typeface="Times New Roman" pitchFamily="18" charset="0"/>
              </a:rPr>
              <a:t>of sentiment analysis, which is also known as opinion mining. </a:t>
            </a:r>
            <a:endParaRPr lang="en-US" sz="2700" dirty="0" smtClean="0">
              <a:latin typeface="Times New Roman" pitchFamily="18" charset="0"/>
              <a:cs typeface="Times New Roman" pitchFamily="18" charset="0"/>
            </a:endParaRPr>
          </a:p>
          <a:p>
            <a:pPr marL="0" indent="0">
              <a:buNone/>
            </a:pPr>
            <a:r>
              <a:rPr lang="en-US" sz="2700" dirty="0">
                <a:latin typeface="Times New Roman" pitchFamily="18" charset="0"/>
                <a:cs typeface="Times New Roman" pitchFamily="18" charset="0"/>
              </a:rPr>
              <a:t>	</a:t>
            </a:r>
            <a:r>
              <a:rPr lang="en-US" sz="2700" dirty="0" smtClean="0">
                <a:latin typeface="Times New Roman" pitchFamily="18" charset="0"/>
                <a:cs typeface="Times New Roman" pitchFamily="18" charset="0"/>
              </a:rPr>
              <a:t>	It </a:t>
            </a:r>
            <a:r>
              <a:rPr lang="en-US" sz="2700" dirty="0">
                <a:latin typeface="Times New Roman" pitchFamily="18" charset="0"/>
                <a:cs typeface="Times New Roman" pitchFamily="18" charset="0"/>
              </a:rPr>
              <a:t>determines </a:t>
            </a:r>
            <a:r>
              <a:rPr lang="en-US" sz="2700" dirty="0" smtClean="0">
                <a:latin typeface="Times New Roman" pitchFamily="18" charset="0"/>
                <a:cs typeface="Times New Roman" pitchFamily="18" charset="0"/>
              </a:rPr>
              <a:t>judgment, </a:t>
            </a:r>
            <a:r>
              <a:rPr lang="en-US" sz="2700" dirty="0">
                <a:latin typeface="Times New Roman" pitchFamily="18" charset="0"/>
                <a:cs typeface="Times New Roman" pitchFamily="18" charset="0"/>
              </a:rPr>
              <a:t>evaluation, or even emotional state by </a:t>
            </a:r>
            <a:r>
              <a:rPr lang="en-US" sz="2700" b="1" dirty="0">
                <a:latin typeface="Times New Roman" pitchFamily="18" charset="0"/>
                <a:cs typeface="Times New Roman" pitchFamily="18" charset="0"/>
              </a:rPr>
              <a:t>processing unstructured</a:t>
            </a:r>
            <a:r>
              <a:rPr lang="en-US" sz="2700" dirty="0">
                <a:latin typeface="Times New Roman" pitchFamily="18" charset="0"/>
                <a:cs typeface="Times New Roman" pitchFamily="18" charset="0"/>
              </a:rPr>
              <a:t> text and analyzing how the words fit together</a:t>
            </a:r>
            <a:r>
              <a:rPr lang="en-US" sz="2700" dirty="0" smtClean="0">
                <a:latin typeface="Times New Roman" pitchFamily="18" charset="0"/>
                <a:cs typeface="Times New Roman" pitchFamily="18" charset="0"/>
              </a:rPr>
              <a:t>.</a:t>
            </a:r>
          </a:p>
          <a:p>
            <a:endParaRPr lang="en-US" sz="27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6942903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18</a:t>
            </a:fld>
            <a:endParaRPr/>
          </a:p>
        </p:txBody>
      </p:sp>
      <p:sp>
        <p:nvSpPr>
          <p:cNvPr id="854" name="TextShape 2"/>
          <p:cNvSpPr txBox="1"/>
          <p:nvPr/>
        </p:nvSpPr>
        <p:spPr>
          <a:xfrm>
            <a:off x="990720" y="304920"/>
            <a:ext cx="7772040" cy="612360"/>
          </a:xfrm>
          <a:prstGeom prst="rect">
            <a:avLst/>
          </a:prstGeom>
        </p:spPr>
        <p:txBody>
          <a:bodyPr anchor="ctr"/>
          <a:lstStyle/>
          <a:p>
            <a:pPr algn="ctr">
              <a:lnSpc>
                <a:spcPct val="100000"/>
              </a:lnSpc>
            </a:pPr>
            <a:r>
              <a:rPr lang="en-US" sz="2400" b="1" dirty="0">
                <a:solidFill>
                  <a:srgbClr val="FF0000"/>
                </a:solidFill>
                <a:latin typeface="Times New Roman" pitchFamily="18" charset="0"/>
                <a:cs typeface="Times New Roman" pitchFamily="18" charset="0"/>
              </a:rPr>
              <a:t>10 steps to follow that will help analyze unstructured data for successful business enterprises.</a:t>
            </a:r>
            <a:endParaRPr sz="2400" b="1" dirty="0">
              <a:solidFill>
                <a:srgbClr val="FF0000"/>
              </a:solidFill>
              <a:latin typeface="Times New Roman" pitchFamily="18" charset="0"/>
              <a:cs typeface="Times New Roman" pitchFamily="18" charset="0"/>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
        <p:nvSpPr>
          <p:cNvPr id="8" name="Rectangle 7"/>
          <p:cNvSpPr/>
          <p:nvPr/>
        </p:nvSpPr>
        <p:spPr>
          <a:xfrm>
            <a:off x="228601" y="1206372"/>
            <a:ext cx="8763000" cy="3785652"/>
          </a:xfrm>
          <a:prstGeom prst="rect">
            <a:avLst/>
          </a:prstGeom>
        </p:spPr>
        <p:txBody>
          <a:bodyPr wrap="square">
            <a:spAutoFit/>
          </a:bodyPr>
          <a:lstStyle/>
          <a:p>
            <a:r>
              <a:rPr lang="en-US" sz="2400" b="1" dirty="0">
                <a:latin typeface="Times New Roman" pitchFamily="18" charset="0"/>
                <a:cs typeface="Times New Roman" pitchFamily="18" charset="0"/>
              </a:rPr>
              <a:t>1. Decide on a Data Source</a:t>
            </a:r>
          </a:p>
          <a:p>
            <a:r>
              <a:rPr lang="en-US" sz="2400" dirty="0">
                <a:latin typeface="Times New Roman" pitchFamily="18" charset="0"/>
                <a:cs typeface="Times New Roman" pitchFamily="18" charset="0"/>
              </a:rPr>
              <a:t>It’s very important to understand the source of data that is beneficial for your small business enterprise. You may use one or more data source to collect the information that is relevant to your business. Collecting data from random sources is never a good idea because you might corrupt the data or even lose some. Hence it’s recommended to survey the relevant data source before you start collecting data. There are some online big data development tools that you can use to collect the data</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451027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48145"/>
            <a:ext cx="8305800" cy="3785652"/>
          </a:xfrm>
          <a:prstGeom prst="rect">
            <a:avLst/>
          </a:prstGeom>
        </p:spPr>
        <p:txBody>
          <a:bodyPr wrap="square">
            <a:spAutoFit/>
          </a:bodyPr>
          <a:lstStyle/>
          <a:p>
            <a:r>
              <a:rPr lang="en-US" sz="2400" b="1" dirty="0">
                <a:latin typeface="Times New Roman" pitchFamily="18" charset="0"/>
                <a:cs typeface="Times New Roman" pitchFamily="18" charset="0"/>
              </a:rPr>
              <a:t>2. Manage Your Unstructured Data Search</a:t>
            </a:r>
          </a:p>
          <a:p>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Collected </a:t>
            </a:r>
            <a:r>
              <a:rPr lang="en-US" sz="2400" dirty="0">
                <a:latin typeface="Times New Roman" pitchFamily="18" charset="0"/>
                <a:cs typeface="Times New Roman" pitchFamily="18" charset="0"/>
              </a:rPr>
              <a:t>data will vary in usage if it’s structured or unstructured. Finding and collecting data is only one step; structuring your unstructured data search and making it useful is entirely another thing. The second step is as important as collecting the data but can have a negative impact on your clients and your own business if not managed properly. Invest in a good business management tool before you have too much unstructured data.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635138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2322FD-CCA9-4406-9618-24339941CFF9}"/>
              </a:ext>
            </a:extLst>
          </p:cNvPr>
          <p:cNvSpPr>
            <a:spLocks noGrp="1"/>
          </p:cNvSpPr>
          <p:nvPr>
            <p:ph type="ctrTitle"/>
          </p:nvPr>
        </p:nvSpPr>
        <p:spPr>
          <a:xfrm>
            <a:off x="823305" y="422731"/>
            <a:ext cx="7516836" cy="1202872"/>
          </a:xfrm>
        </p:spPr>
        <p:txBody>
          <a:bodyPr>
            <a:normAutofit fontScale="90000"/>
          </a:bodyPr>
          <a:lstStyle/>
          <a:p>
            <a:r>
              <a:rPr lang="en-IN" sz="2700" b="1" dirty="0" smtClean="0">
                <a:latin typeface="Times New Roman" panose="02020603050405020304" pitchFamily="18" charset="0"/>
                <a:cs typeface="Times New Roman" panose="02020603050405020304" pitchFamily="18" charset="0"/>
              </a:rPr>
              <a:t>Unit IV </a:t>
            </a:r>
            <a:r>
              <a:rPr lang="en-IN" sz="2800" b="1" dirty="0">
                <a:latin typeface="Times New Roman" pitchFamily="18" charset="0"/>
                <a:cs typeface="Times New Roman" pitchFamily="18" charset="0"/>
              </a:rPr>
              <a:t>Web  and Social Media Analytics</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IN" sz="2700" b="1" dirty="0">
                <a:latin typeface="Times New Roman" panose="02020603050405020304" pitchFamily="18" charset="0"/>
                <a:cs typeface="Times New Roman" panose="02020603050405020304" pitchFamily="18" charset="0"/>
              </a:rPr>
              <a:t/>
            </a:r>
            <a:br>
              <a:rPr lang="en-IN" sz="2700" b="1" dirty="0">
                <a:latin typeface="Times New Roman" panose="02020603050405020304" pitchFamily="18" charset="0"/>
                <a:cs typeface="Times New Roman" panose="02020603050405020304" pitchFamily="18" charset="0"/>
              </a:rPr>
            </a:br>
            <a:r>
              <a:rPr lang="en-IN" sz="2400" b="1" dirty="0" smtClean="0"/>
              <a:t>Business </a:t>
            </a:r>
            <a:r>
              <a:rPr lang="en-IN" sz="2400" b="1" dirty="0"/>
              <a:t>Intelligence and Data </a:t>
            </a:r>
            <a:r>
              <a:rPr lang="en-IN" sz="2400" b="1" dirty="0" smtClean="0"/>
              <a:t>Analytics</a:t>
            </a:r>
            <a:endParaRPr lang="en-IN" sz="2400" b="1" dirty="0">
              <a:latin typeface="Lucida Sans Typewriter" panose="020B0509030504030204" pitchFamily="49" charset="0"/>
            </a:endParaRPr>
          </a:p>
        </p:txBody>
      </p:sp>
      <p:sp>
        <p:nvSpPr>
          <p:cNvPr id="3" name="Subtitle 2">
            <a:extLst>
              <a:ext uri="{FF2B5EF4-FFF2-40B4-BE49-F238E27FC236}">
                <a16:creationId xmlns="" xmlns:a16="http://schemas.microsoft.com/office/drawing/2014/main" id="{82E6DDC4-FD95-4802-92CF-9A0A66152708}"/>
              </a:ext>
            </a:extLst>
          </p:cNvPr>
          <p:cNvSpPr>
            <a:spLocks noGrp="1"/>
          </p:cNvSpPr>
          <p:nvPr>
            <p:ph type="subTitle" idx="4294967295"/>
          </p:nvPr>
        </p:nvSpPr>
        <p:spPr>
          <a:xfrm>
            <a:off x="974616" y="1930883"/>
            <a:ext cx="7214214" cy="1312936"/>
          </a:xfrm>
          <a:prstGeom prst="rect">
            <a:avLst/>
          </a:prstGeom>
        </p:spPr>
        <p:txBody>
          <a:bodyPr>
            <a:noAutofit/>
          </a:bodyPr>
          <a:lstStyle/>
          <a:p>
            <a:pPr algn="ctr">
              <a:lnSpc>
                <a:spcPct val="100000"/>
              </a:lnSpc>
              <a:spcBef>
                <a:spcPts val="0"/>
              </a:spcBef>
            </a:pPr>
            <a:r>
              <a:rPr lang="en-IN" dirty="0" err="1" smtClean="0">
                <a:latin typeface="Times New Roman" panose="02020603050405020304" pitchFamily="18" charset="0"/>
                <a:cs typeface="Times New Roman" panose="02020603050405020304" pitchFamily="18" charset="0"/>
              </a:rPr>
              <a:t>Mrs.</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Madhuri</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Prashant</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Karnik</a:t>
            </a:r>
            <a:endParaRPr lang="en-IN" dirty="0" smtClean="0">
              <a:latin typeface="Times New Roman" panose="02020603050405020304" pitchFamily="18" charset="0"/>
              <a:cs typeface="Times New Roman" panose="02020603050405020304" pitchFamily="18" charset="0"/>
            </a:endParaRPr>
          </a:p>
          <a:p>
            <a:pPr algn="ctr">
              <a:lnSpc>
                <a:spcPct val="100000"/>
              </a:lnSpc>
              <a:spcBef>
                <a:spcPts val="0"/>
              </a:spcBef>
            </a:pPr>
            <a:r>
              <a:rPr lang="en-IN" dirty="0" smtClean="0">
                <a:latin typeface="Times New Roman" panose="02020603050405020304" pitchFamily="18" charset="0"/>
                <a:cs typeface="Times New Roman" panose="02020603050405020304" pitchFamily="18" charset="0"/>
              </a:rPr>
              <a:t>madhuri.chavan@viit.ac.in</a:t>
            </a:r>
          </a:p>
          <a:p>
            <a:pPr>
              <a:lnSpc>
                <a:spcPct val="100000"/>
              </a:lnSpc>
              <a:spcBef>
                <a:spcPts val="0"/>
              </a:spcBef>
            </a:pPr>
            <a:endParaRPr lang="en-IN" dirty="0">
              <a:latin typeface="Times New Roman" panose="02020603050405020304" pitchFamily="18" charset="0"/>
              <a:cs typeface="Times New Roman" panose="02020603050405020304" pitchFamily="18" charset="0"/>
            </a:endParaRPr>
          </a:p>
          <a:p>
            <a:pPr algn="ctr">
              <a:lnSpc>
                <a:spcPct val="100000"/>
              </a:lnSpc>
              <a:spcBef>
                <a:spcPts val="0"/>
              </a:spcBef>
            </a:pPr>
            <a:r>
              <a:rPr lang="en-IN" sz="2000" b="1" dirty="0">
                <a:latin typeface="Times New Roman" panose="02020603050405020304" pitchFamily="18" charset="0"/>
                <a:cs typeface="Times New Roman" panose="02020603050405020304" pitchFamily="18" charset="0"/>
              </a:rPr>
              <a:t>Department of Computer Engineering</a:t>
            </a:r>
          </a:p>
        </p:txBody>
      </p:sp>
      <p:sp>
        <p:nvSpPr>
          <p:cNvPr id="5" name="Subtitle 2">
            <a:extLst>
              <a:ext uri="{FF2B5EF4-FFF2-40B4-BE49-F238E27FC236}">
                <a16:creationId xmlns="" xmlns:a16="http://schemas.microsoft.com/office/drawing/2014/main" id="{82E6DDC4-FD95-4802-92CF-9A0A66152708}"/>
              </a:ext>
            </a:extLst>
          </p:cNvPr>
          <p:cNvSpPr txBox="1">
            <a:spLocks/>
          </p:cNvSpPr>
          <p:nvPr/>
        </p:nvSpPr>
        <p:spPr>
          <a:xfrm>
            <a:off x="249211" y="5361425"/>
            <a:ext cx="8645581" cy="560615"/>
          </a:xfrm>
          <a:prstGeom prst="rect">
            <a:avLst/>
          </a:prstGeom>
          <a:solidFill>
            <a:srgbClr val="25A2FF"/>
          </a:solidFill>
          <a:ln>
            <a:noFill/>
          </a:ln>
        </p:spPr>
        <p:style>
          <a:lnRef idx="1">
            <a:schemeClr val="accent1"/>
          </a:lnRef>
          <a:fillRef idx="3">
            <a:schemeClr val="accent1"/>
          </a:fillRef>
          <a:effectRef idx="2">
            <a:schemeClr val="accent1"/>
          </a:effectRef>
          <a:fontRef idx="minor">
            <a:schemeClr val="lt1"/>
          </a:fontRef>
        </p:style>
        <p:txBody>
          <a:bodyPr vert="horz" lIns="68580" tIns="34290" rIns="68580" bIns="3429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IN" sz="2000" b="1" dirty="0">
                <a:solidFill>
                  <a:schemeClr val="bg1"/>
                </a:solidFill>
                <a:latin typeface="Arial" pitchFamily="34" charset="0"/>
                <a:cs typeface="Arial" pitchFamily="34" charset="0"/>
              </a:rPr>
              <a:t>BRACT’S, Vishwakarma Institute of Information Technology, Pune-48</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605" y="3361957"/>
            <a:ext cx="1326236" cy="1999467"/>
          </a:xfrm>
          <a:prstGeom prst="rect">
            <a:avLst/>
          </a:prstGeom>
        </p:spPr>
      </p:pic>
      <p:sp>
        <p:nvSpPr>
          <p:cNvPr id="6" name="Rectangle 5"/>
          <p:cNvSpPr/>
          <p:nvPr/>
        </p:nvSpPr>
        <p:spPr>
          <a:xfrm>
            <a:off x="407052" y="5903896"/>
            <a:ext cx="8349342" cy="646331"/>
          </a:xfrm>
          <a:prstGeom prst="rect">
            <a:avLst/>
          </a:prstGeom>
        </p:spPr>
        <p:txBody>
          <a:bodyPr wrap="square">
            <a:spAutoFit/>
          </a:bodyPr>
          <a:lstStyle/>
          <a:p>
            <a:pPr algn="ctr"/>
            <a:r>
              <a:rPr lang="en-IN" b="1" dirty="0">
                <a:solidFill>
                  <a:schemeClr val="tx1">
                    <a:lumMod val="50000"/>
                    <a:lumOff val="50000"/>
                  </a:schemeClr>
                </a:solidFill>
                <a:latin typeface="Arial" pitchFamily="34" charset="0"/>
                <a:cs typeface="Arial" pitchFamily="34" charset="0"/>
              </a:rPr>
              <a:t>(An Autonomous Institute affiliated to Savitribai Phule Pune University)</a:t>
            </a:r>
          </a:p>
          <a:p>
            <a:pPr algn="ctr"/>
            <a:r>
              <a:rPr lang="en-IN" b="1" dirty="0">
                <a:solidFill>
                  <a:schemeClr val="tx1">
                    <a:lumMod val="50000"/>
                    <a:lumOff val="50000"/>
                  </a:schemeClr>
                </a:solidFill>
                <a:latin typeface="Arial" pitchFamily="34" charset="0"/>
                <a:cs typeface="Arial" pitchFamily="34" charset="0"/>
              </a:rPr>
              <a:t>(NBA and NAAC accredited, ISO 9001:2015 certified) </a:t>
            </a:r>
          </a:p>
        </p:txBody>
      </p:sp>
    </p:spTree>
    <p:extLst>
      <p:ext uri="{BB962C8B-B14F-4D97-AF65-F5344CB8AC3E}">
        <p14:creationId xmlns:p14="http://schemas.microsoft.com/office/powerpoint/2010/main" val="239176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20</a:t>
            </a:fld>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
        <p:nvSpPr>
          <p:cNvPr id="2" name="Rectangle 1"/>
          <p:cNvSpPr/>
          <p:nvPr/>
        </p:nvSpPr>
        <p:spPr>
          <a:xfrm>
            <a:off x="256310" y="930942"/>
            <a:ext cx="8686800" cy="4524315"/>
          </a:xfrm>
          <a:prstGeom prst="rect">
            <a:avLst/>
          </a:prstGeom>
        </p:spPr>
        <p:txBody>
          <a:bodyPr wrap="square">
            <a:spAutoFit/>
          </a:bodyPr>
          <a:lstStyle/>
          <a:p>
            <a:r>
              <a:rPr lang="en-US" sz="2400" b="1" dirty="0">
                <a:latin typeface="Times New Roman" pitchFamily="18" charset="0"/>
                <a:cs typeface="Times New Roman" pitchFamily="18" charset="0"/>
              </a:rPr>
              <a:t>3. Eliminating Useless Data</a:t>
            </a:r>
          </a:p>
          <a:p>
            <a:r>
              <a:rPr lang="en-US" sz="2400" dirty="0">
                <a:latin typeface="Times New Roman" pitchFamily="18" charset="0"/>
                <a:cs typeface="Times New Roman" pitchFamily="18" charset="0"/>
              </a:rPr>
              <a:t>After collection and structuring the data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third step of eliminating </a:t>
            </a:r>
            <a:r>
              <a:rPr lang="en-US" sz="2400" dirty="0" smtClean="0">
                <a:latin typeface="Times New Roman" pitchFamily="18" charset="0"/>
                <a:cs typeface="Times New Roman" pitchFamily="18" charset="0"/>
              </a:rPr>
              <a:t>data comes. If </a:t>
            </a:r>
            <a:r>
              <a:rPr lang="en-US" sz="2400" dirty="0">
                <a:latin typeface="Times New Roman" pitchFamily="18" charset="0"/>
                <a:cs typeface="Times New Roman" pitchFamily="18" charset="0"/>
              </a:rPr>
              <a:t>your unstructured data takes up too much space on your businesses hard drives, storage, or backups, this may affect your business' ability to strive. This reduces further confusion and saves you from wasting your time on data that are not beneficial</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4. Prepare Data for Storage</a:t>
            </a:r>
          </a:p>
          <a:p>
            <a:r>
              <a:rPr lang="en-US" sz="2400" dirty="0">
                <a:latin typeface="Times New Roman" pitchFamily="18" charset="0"/>
                <a:cs typeface="Times New Roman" pitchFamily="18" charset="0"/>
              </a:rPr>
              <a:t>Preparing data means to remove all the whitespace, formatting issues, etc. from the data. </a:t>
            </a:r>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you have all the data, no matter useful for the business or not, you can start making a stack of useful data and indexing unstructured data once the data is prepared.</a:t>
            </a:r>
          </a:p>
        </p:txBody>
      </p:sp>
    </p:spTree>
    <p:extLst>
      <p:ext uri="{BB962C8B-B14F-4D97-AF65-F5344CB8AC3E}">
        <p14:creationId xmlns:p14="http://schemas.microsoft.com/office/powerpoint/2010/main" val="2594032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21</a:t>
            </a:fld>
            <a:endParaRPr/>
          </a:p>
        </p:txBody>
      </p:sp>
      <p:sp>
        <p:nvSpPr>
          <p:cNvPr id="854" name="TextShape 2"/>
          <p:cNvSpPr txBox="1"/>
          <p:nvPr/>
        </p:nvSpPr>
        <p:spPr>
          <a:xfrm>
            <a:off x="990720" y="304920"/>
            <a:ext cx="6552720" cy="612360"/>
          </a:xfrm>
          <a:prstGeom prst="rect">
            <a:avLst/>
          </a:prstGeom>
        </p:spPr>
        <p:txBody>
          <a:bodyPr anchor="ctr"/>
          <a:lstStyle/>
          <a:p>
            <a:pPr algn="ctr">
              <a:lnSpc>
                <a:spcPct val="100000"/>
              </a:lnSpc>
            </a:pPr>
            <a:endParaRPr sz="4500" b="1" dirty="0">
              <a:solidFill>
                <a:srgbClr val="FF0000"/>
              </a:solidFill>
              <a:latin typeface="Times New Roman" pitchFamily="18" charset="0"/>
              <a:cs typeface="Times New Roman" pitchFamily="18" charset="0"/>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
        <p:nvSpPr>
          <p:cNvPr id="3" name="Rectangle 2"/>
          <p:cNvSpPr/>
          <p:nvPr/>
        </p:nvSpPr>
        <p:spPr>
          <a:xfrm>
            <a:off x="362311" y="945229"/>
            <a:ext cx="8572620" cy="5262979"/>
          </a:xfrm>
          <a:prstGeom prst="rect">
            <a:avLst/>
          </a:prstGeom>
        </p:spPr>
        <p:txBody>
          <a:bodyPr wrap="square">
            <a:spAutoFit/>
          </a:bodyPr>
          <a:lstStyle/>
          <a:p>
            <a:r>
              <a:rPr lang="en-US" sz="2400" b="1" dirty="0">
                <a:latin typeface="Times New Roman" pitchFamily="18" charset="0"/>
                <a:cs typeface="Times New Roman" pitchFamily="18" charset="0"/>
              </a:rPr>
              <a:t>5. Decide the Technology for Data Stack and Storage</a:t>
            </a:r>
          </a:p>
          <a:p>
            <a:r>
              <a:rPr lang="en-US" sz="2400" dirty="0">
                <a:latin typeface="Times New Roman" pitchFamily="18" charset="0"/>
                <a:cs typeface="Times New Roman" pitchFamily="18" charset="0"/>
              </a:rPr>
              <a:t>After the elimination of useless data, </a:t>
            </a:r>
            <a:r>
              <a:rPr lang="en-US" sz="2400" i="1" dirty="0">
                <a:latin typeface="Times New Roman" pitchFamily="18" charset="0"/>
                <a:cs typeface="Times New Roman" pitchFamily="18" charset="0"/>
              </a:rPr>
              <a:t>stacking</a:t>
            </a:r>
            <a:r>
              <a:rPr lang="en-US" sz="2400" dirty="0">
                <a:latin typeface="Times New Roman" pitchFamily="18" charset="0"/>
                <a:cs typeface="Times New Roman" pitchFamily="18" charset="0"/>
              </a:rPr>
              <a:t> your data is the ideal next step. Be sure to use the latest technology to save and stack data so that it is easy for you and your employees who are also working with data to fetch the most important and mandatory data in no time. Also, ensure that you have a maintained and updated data backup and recovery service</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6. Keep All the Data Until It Is Stored</a:t>
            </a:r>
          </a:p>
          <a:p>
            <a:r>
              <a:rPr lang="en-US" sz="2400" dirty="0" smtClean="0">
                <a:latin typeface="Times New Roman" pitchFamily="18" charset="0"/>
                <a:cs typeface="Times New Roman" pitchFamily="18" charset="0"/>
              </a:rPr>
              <a:t>Always </a:t>
            </a:r>
            <a:r>
              <a:rPr lang="en-US" sz="2400" dirty="0">
                <a:latin typeface="Times New Roman" pitchFamily="18" charset="0"/>
                <a:cs typeface="Times New Roman" pitchFamily="18" charset="0"/>
              </a:rPr>
              <a:t>make sure you save data — whether it is structured or unstructured — before deleting </a:t>
            </a:r>
            <a:r>
              <a:rPr lang="en-US" sz="2400" dirty="0" smtClean="0">
                <a:latin typeface="Times New Roman" pitchFamily="18" charset="0"/>
                <a:cs typeface="Times New Roman" pitchFamily="18" charset="0"/>
              </a:rPr>
              <a:t>anything. Current </a:t>
            </a:r>
            <a:r>
              <a:rPr lang="en-US" sz="2400" dirty="0">
                <a:latin typeface="Times New Roman" pitchFamily="18" charset="0"/>
                <a:cs typeface="Times New Roman" pitchFamily="18" charset="0"/>
              </a:rPr>
              <a:t>and updated data backup recovery system is essential and necessary, especially during times of crisis. You may not know that all of your data is about to get deleted. So, think ahead and save your work often.</a:t>
            </a:r>
          </a:p>
        </p:txBody>
      </p:sp>
    </p:spTree>
    <p:extLst>
      <p:ext uri="{BB962C8B-B14F-4D97-AF65-F5344CB8AC3E}">
        <p14:creationId xmlns:p14="http://schemas.microsoft.com/office/powerpoint/2010/main" val="1537479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22</a:t>
            </a:fld>
            <a:endParaRPr/>
          </a:p>
        </p:txBody>
      </p:sp>
      <p:sp>
        <p:nvSpPr>
          <p:cNvPr id="854" name="TextShape 2"/>
          <p:cNvSpPr txBox="1"/>
          <p:nvPr/>
        </p:nvSpPr>
        <p:spPr>
          <a:xfrm>
            <a:off x="990720" y="304920"/>
            <a:ext cx="6552720" cy="612360"/>
          </a:xfrm>
          <a:prstGeom prst="rect">
            <a:avLst/>
          </a:prstGeom>
        </p:spPr>
        <p:txBody>
          <a:bodyPr anchor="ctr"/>
          <a:lstStyle/>
          <a:p>
            <a:pPr algn="ctr">
              <a:lnSpc>
                <a:spcPct val="100000"/>
              </a:lnSpc>
            </a:pPr>
            <a:endParaRPr sz="4500" b="1" dirty="0">
              <a:solidFill>
                <a:srgbClr val="FF0000"/>
              </a:solidFill>
              <a:latin typeface="Times New Roman" pitchFamily="18" charset="0"/>
              <a:cs typeface="Times New Roman" pitchFamily="18" charset="0"/>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
        <p:nvSpPr>
          <p:cNvPr id="3" name="Rectangle 2"/>
          <p:cNvSpPr/>
          <p:nvPr/>
        </p:nvSpPr>
        <p:spPr>
          <a:xfrm>
            <a:off x="228600" y="1166843"/>
            <a:ext cx="8534160" cy="3816429"/>
          </a:xfrm>
          <a:prstGeom prst="rect">
            <a:avLst/>
          </a:prstGeom>
        </p:spPr>
        <p:txBody>
          <a:bodyPr wrap="square">
            <a:spAutoFit/>
          </a:bodyPr>
          <a:lstStyle/>
          <a:p>
            <a:r>
              <a:rPr lang="en-US" sz="2200" b="1" dirty="0">
                <a:latin typeface="Times New Roman" pitchFamily="18" charset="0"/>
                <a:cs typeface="Times New Roman" pitchFamily="18" charset="0"/>
              </a:rPr>
              <a:t>7. Retrieve Useful Information</a:t>
            </a:r>
          </a:p>
          <a:p>
            <a:r>
              <a:rPr lang="en-US" sz="2200" dirty="0">
                <a:latin typeface="Times New Roman" pitchFamily="18" charset="0"/>
                <a:cs typeface="Times New Roman" pitchFamily="18" charset="0"/>
              </a:rPr>
              <a:t>After a proper data backup, you can recover data. This step is useful because you will need to retrieve data after converting unstructured information as well</a:t>
            </a:r>
            <a:r>
              <a:rPr lang="en-US" sz="2200" dirty="0" smtClean="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a:p>
            <a:r>
              <a:rPr lang="en-US" sz="2200" b="1" dirty="0">
                <a:latin typeface="Times New Roman" pitchFamily="18" charset="0"/>
                <a:cs typeface="Times New Roman" pitchFamily="18" charset="0"/>
              </a:rPr>
              <a:t>8. Ontology Evaluation</a:t>
            </a:r>
          </a:p>
          <a:p>
            <a:r>
              <a:rPr lang="en-US" sz="2200" dirty="0">
                <a:latin typeface="Times New Roman" pitchFamily="18" charset="0"/>
                <a:cs typeface="Times New Roman" pitchFamily="18" charset="0"/>
              </a:rPr>
              <a:t>It’s good if you can show a relationship between the source of information and the data extracted. This will help you in providing useful insights in regards to the organization of data. Your company will need to be able to explain the steps and processes you took, so keep a record in order to recognize patterns and keep consistent with the process</a:t>
            </a:r>
            <a:r>
              <a:rPr lang="en-US" sz="22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244354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extShape 1"/>
          <p:cNvSpPr txBox="1"/>
          <p:nvPr/>
        </p:nvSpPr>
        <p:spPr>
          <a:xfrm>
            <a:off x="0" y="0"/>
            <a:ext cx="0" cy="0"/>
          </a:xfrm>
          <a:prstGeom prst="rect">
            <a:avLst/>
          </a:prstGeom>
        </p:spPr>
        <p:txBody>
          <a:bodyPr lIns="90000" tIns="45000" rIns="90000" bIns="45000"/>
          <a:lstStyle/>
          <a:p>
            <a:pPr>
              <a:lnSpc>
                <a:spcPct val="100000"/>
              </a:lnSpc>
            </a:pPr>
            <a:fld id="{01B181F1-01E1-4121-9101-8191C121E1F1}" type="slidenum">
              <a:rPr lang="en-IN">
                <a:solidFill>
                  <a:srgbClr val="000000"/>
                </a:solidFill>
                <a:latin typeface="Calibri"/>
              </a:rPr>
              <a:pPr>
                <a:lnSpc>
                  <a:spcPct val="100000"/>
                </a:lnSpc>
              </a:pPr>
              <a:t>23</a:t>
            </a:fld>
            <a:endParaRPr/>
          </a:p>
        </p:txBody>
      </p:sp>
      <p:sp>
        <p:nvSpPr>
          <p:cNvPr id="854" name="TextShape 2"/>
          <p:cNvSpPr txBox="1"/>
          <p:nvPr/>
        </p:nvSpPr>
        <p:spPr>
          <a:xfrm>
            <a:off x="990720" y="304920"/>
            <a:ext cx="6552720" cy="612360"/>
          </a:xfrm>
          <a:prstGeom prst="rect">
            <a:avLst/>
          </a:prstGeom>
        </p:spPr>
        <p:txBody>
          <a:bodyPr anchor="ctr"/>
          <a:lstStyle/>
          <a:p>
            <a:pPr algn="ctr">
              <a:lnSpc>
                <a:spcPct val="100000"/>
              </a:lnSpc>
            </a:pPr>
            <a:endParaRPr sz="4500" b="1" dirty="0">
              <a:solidFill>
                <a:srgbClr val="FF0000"/>
              </a:solidFill>
              <a:latin typeface="Times New Roman" pitchFamily="18" charset="0"/>
              <a:cs typeface="Times New Roman" pitchFamily="18" charset="0"/>
            </a:endParaRPr>
          </a:p>
        </p:txBody>
      </p:sp>
      <p:sp>
        <p:nvSpPr>
          <p:cNvPr id="855" name="CustomShape 3"/>
          <p:cNvSpPr/>
          <p:nvPr/>
        </p:nvSpPr>
        <p:spPr>
          <a:xfrm>
            <a:off x="228600" y="1219320"/>
            <a:ext cx="8534160" cy="4205160"/>
          </a:xfrm>
          <a:prstGeom prst="rect">
            <a:avLst/>
          </a:prstGeom>
        </p:spPr>
        <p:txBody>
          <a:bodyPr lIns="90000" tIns="45000" rIns="90000" bIns="45000"/>
          <a:lstStyle/>
          <a:p>
            <a:pPr>
              <a:lnSpc>
                <a:spcPct val="100000"/>
              </a:lnSpc>
            </a:pPr>
            <a:r>
              <a:rPr lang="en-IN" sz="2700" dirty="0">
                <a:solidFill>
                  <a:srgbClr val="000000"/>
                </a:solidFill>
                <a:latin typeface="Times New Roman"/>
              </a:rPr>
              <a:t> </a:t>
            </a:r>
            <a:endParaRP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7620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
        <p:nvSpPr>
          <p:cNvPr id="3" name="Rectangle 2"/>
          <p:cNvSpPr/>
          <p:nvPr/>
        </p:nvSpPr>
        <p:spPr>
          <a:xfrm>
            <a:off x="228600" y="906487"/>
            <a:ext cx="8534160" cy="4493538"/>
          </a:xfrm>
          <a:prstGeom prst="rect">
            <a:avLst/>
          </a:prstGeom>
        </p:spPr>
        <p:txBody>
          <a:bodyPr wrap="square">
            <a:spAutoFit/>
          </a:bodyPr>
          <a:lstStyle/>
          <a:p>
            <a:r>
              <a:rPr lang="en-US" sz="2200" b="1" dirty="0" smtClean="0">
                <a:latin typeface="Times New Roman" pitchFamily="18" charset="0"/>
                <a:cs typeface="Times New Roman" pitchFamily="18" charset="0"/>
              </a:rPr>
              <a:t>9</a:t>
            </a:r>
            <a:r>
              <a:rPr lang="en-US" sz="2200" b="1" dirty="0">
                <a:latin typeface="Times New Roman" pitchFamily="18" charset="0"/>
                <a:cs typeface="Times New Roman" pitchFamily="18" charset="0"/>
              </a:rPr>
              <a:t>. Record Statistics</a:t>
            </a:r>
          </a:p>
          <a:p>
            <a:r>
              <a:rPr lang="en-US" sz="2200" dirty="0">
                <a:latin typeface="Times New Roman" pitchFamily="18" charset="0"/>
                <a:cs typeface="Times New Roman" pitchFamily="18" charset="0"/>
              </a:rPr>
              <a:t>Once you have made the unstructured data search into the structured data through all the steps mentioned above</a:t>
            </a:r>
            <a:r>
              <a:rPr lang="en-US" sz="2200" dirty="0" smtClean="0">
                <a:latin typeface="Times New Roman" pitchFamily="18" charset="0"/>
                <a:cs typeface="Times New Roman" pitchFamily="18" charset="0"/>
              </a:rPr>
              <a:t>, then next step is to create </a:t>
            </a:r>
            <a:r>
              <a:rPr lang="en-US" sz="2200" dirty="0">
                <a:latin typeface="Times New Roman" pitchFamily="18" charset="0"/>
                <a:cs typeface="Times New Roman" pitchFamily="18" charset="0"/>
              </a:rPr>
              <a:t>statistics. Classify and segment the data for easy use and study in order to create a great flow for future use</a:t>
            </a:r>
            <a:r>
              <a:rPr lang="en-US" sz="2200" dirty="0" smtClean="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a:p>
            <a:r>
              <a:rPr lang="en-US" sz="2200" b="1" dirty="0">
                <a:latin typeface="Times New Roman" pitchFamily="18" charset="0"/>
                <a:cs typeface="Times New Roman" pitchFamily="18" charset="0"/>
              </a:rPr>
              <a:t>10. Analyze the Data</a:t>
            </a:r>
          </a:p>
          <a:p>
            <a:r>
              <a:rPr lang="en-US" sz="2200" dirty="0">
                <a:latin typeface="Times New Roman" pitchFamily="18" charset="0"/>
                <a:cs typeface="Times New Roman" pitchFamily="18" charset="0"/>
              </a:rPr>
              <a:t>This is the last step of indexing unstructured data. After all the raw data are structured, it comes the time to analyze and make decisions that are relevant and beneficial for the business. Indexing also helps your small business make consistent patterns for future use.</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468924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FF0000"/>
                </a:solidFill>
                <a:latin typeface="Times New Roman" pitchFamily="18" charset="0"/>
                <a:cs typeface="Times New Roman" pitchFamily="18" charset="0"/>
              </a:rPr>
              <a:t>Challenges in processing of unstructured data</a:t>
            </a:r>
            <a:endParaRPr lang="en-US" sz="3200" b="1" dirty="0">
              <a:solidFill>
                <a:srgbClr val="FF0000"/>
              </a:solidFill>
            </a:endParaRPr>
          </a:p>
        </p:txBody>
      </p:sp>
      <p:sp>
        <p:nvSpPr>
          <p:cNvPr id="3" name="Content Placeholder 2"/>
          <p:cNvSpPr>
            <a:spLocks noGrp="1"/>
          </p:cNvSpPr>
          <p:nvPr>
            <p:ph idx="1"/>
          </p:nvPr>
        </p:nvSpPr>
        <p:spPr>
          <a:xfrm>
            <a:off x="152400" y="1600200"/>
            <a:ext cx="8763000" cy="4525963"/>
          </a:xfrm>
        </p:spPr>
        <p:txBody>
          <a:bodyPr>
            <a:normAutofit/>
          </a:bodyPr>
          <a:lstStyle/>
          <a:p>
            <a:pPr>
              <a:buFont typeface="Wingdings" pitchFamily="2" charset="2"/>
              <a:buChar char="Ø"/>
            </a:pPr>
            <a:r>
              <a:rPr lang="en-US" sz="2100" b="1" dirty="0">
                <a:solidFill>
                  <a:srgbClr val="FF0000"/>
                </a:solidFill>
                <a:latin typeface="Times New Roman" pitchFamily="18" charset="0"/>
                <a:cs typeface="Times New Roman" pitchFamily="18" charset="0"/>
              </a:rPr>
              <a:t>Deriving value</a:t>
            </a:r>
          </a:p>
          <a:p>
            <a:r>
              <a:rPr lang="en-US" sz="2100" dirty="0">
                <a:latin typeface="Times New Roman" pitchFamily="18" charset="0"/>
                <a:cs typeface="Times New Roman" pitchFamily="18" charset="0"/>
              </a:rPr>
              <a:t>Gaining insight into unstructured data requires a combination of tools and teams</a:t>
            </a:r>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Data value may be derived through mining or placing unstructured data into workflows that enhance business processes and outcomes</a:t>
            </a:r>
            <a:r>
              <a:rPr lang="en-US" sz="2100" dirty="0" smtClean="0">
                <a:latin typeface="Times New Roman" pitchFamily="18" charset="0"/>
                <a:cs typeface="Times New Roman" pitchFamily="18" charset="0"/>
              </a:rPr>
              <a:t>.</a:t>
            </a:r>
          </a:p>
          <a:p>
            <a:pPr marL="0" indent="0">
              <a:buNone/>
            </a:pP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                      </a:t>
            </a:r>
            <a:r>
              <a:rPr lang="en-US" sz="2100" dirty="0" err="1" smtClean="0">
                <a:latin typeface="Times New Roman" pitchFamily="18" charset="0"/>
                <a:cs typeface="Times New Roman" pitchFamily="18" charset="0"/>
              </a:rPr>
              <a:t>NetApp</a:t>
            </a:r>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is working on this challenge through the use of its </a:t>
            </a:r>
            <a:r>
              <a:rPr lang="en-US" sz="2100" dirty="0" err="1">
                <a:latin typeface="Times New Roman" pitchFamily="18" charset="0"/>
                <a:cs typeface="Times New Roman" pitchFamily="18" charset="0"/>
              </a:rPr>
              <a:t>StorageGrid</a:t>
            </a:r>
            <a:r>
              <a:rPr lang="en-US" sz="2100" dirty="0">
                <a:latin typeface="Times New Roman" pitchFamily="18" charset="0"/>
                <a:cs typeface="Times New Roman" pitchFamily="18" charset="0"/>
              </a:rPr>
              <a:t>, a </a:t>
            </a:r>
            <a:r>
              <a:rPr lang="en-US" sz="2100" u="sng" dirty="0">
                <a:latin typeface="Times New Roman" pitchFamily="18" charset="0"/>
                <a:cs typeface="Times New Roman" pitchFamily="18" charset="0"/>
                <a:hlinkClick r:id="rId2"/>
              </a:rPr>
              <a:t>massively scalable object data storage</a:t>
            </a:r>
            <a:r>
              <a:rPr lang="en-US" sz="2100" dirty="0">
                <a:latin typeface="Times New Roman" pitchFamily="18" charset="0"/>
                <a:cs typeface="Times New Roman" pitchFamily="18" charset="0"/>
              </a:rPr>
              <a:t> across the hybrid cloud, enabling organization-spanning automated workflows. For example, you can create a workflow for media files that moves some to lower-cost storage, others to higher-performing storage or to a location for a specific team's action.</a:t>
            </a:r>
          </a:p>
          <a:p>
            <a:endParaRPr lang="en-US" sz="2100"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6461546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248400"/>
          </a:xfrm>
        </p:spPr>
        <p:txBody>
          <a:bodyPr>
            <a:noAutofit/>
          </a:bodyPr>
          <a:lstStyle/>
          <a:p>
            <a:pPr>
              <a:buFont typeface="Wingdings" pitchFamily="2" charset="2"/>
              <a:buChar char="Ø"/>
            </a:pPr>
            <a:r>
              <a:rPr lang="en-US" sz="2200" b="1" dirty="0">
                <a:solidFill>
                  <a:srgbClr val="FF0000"/>
                </a:solidFill>
                <a:latin typeface="Times New Roman" pitchFamily="18" charset="0"/>
                <a:cs typeface="Times New Roman" pitchFamily="18" charset="0"/>
              </a:rPr>
              <a:t>Relevance:</a:t>
            </a:r>
          </a:p>
          <a:p>
            <a:r>
              <a:rPr lang="en-US" sz="2200" dirty="0">
                <a:latin typeface="Times New Roman" pitchFamily="18" charset="0"/>
                <a:cs typeface="Times New Roman" pitchFamily="18" charset="0"/>
              </a:rPr>
              <a:t>One way in which relevance comes into play is lack of insight into “backstory” of certain pieces of data. For instance, a student might do a search on a particular topic or product to gather information for a school paper, and then never search for those keywords again. If so, that search would be irrelevant to any subsequent consumer behavior, but the computers doing Big Data analysis wouldn’t know that. The system assumes a relationship that simply wasn’t there</a:t>
            </a:r>
            <a:r>
              <a:rPr lang="en-US" sz="2200" dirty="0" smtClean="0">
                <a:latin typeface="Times New Roman" pitchFamily="18" charset="0"/>
                <a:cs typeface="Times New Roman" pitchFamily="18" charset="0"/>
              </a:rPr>
              <a:t>. </a:t>
            </a:r>
          </a:p>
          <a:p>
            <a:pPr marL="0" indent="0">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Another </a:t>
            </a:r>
            <a:r>
              <a:rPr lang="en-US" sz="2200" dirty="0">
                <a:latin typeface="Times New Roman" pitchFamily="18" charset="0"/>
                <a:cs typeface="Times New Roman" pitchFamily="18" charset="0"/>
              </a:rPr>
              <a:t>big challenge in working with unstructured data comes into play with machine learning and highlights the importance of knowing which factors actually drive consumer </a:t>
            </a:r>
            <a:r>
              <a:rPr lang="en-US" sz="2200" dirty="0" smtClean="0">
                <a:latin typeface="Times New Roman" pitchFamily="18" charset="0"/>
                <a:cs typeface="Times New Roman" pitchFamily="18" charset="0"/>
              </a:rPr>
              <a:t>behavior. </a:t>
            </a:r>
            <a:endParaRPr lang="en-US" sz="22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6124240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229600" cy="4525963"/>
          </a:xfrm>
        </p:spPr>
        <p:txBody>
          <a:bodyPr>
            <a:normAutofit/>
          </a:bodyPr>
          <a:lstStyle/>
          <a:p>
            <a:pPr>
              <a:buFont typeface="Wingdings" pitchFamily="2" charset="2"/>
              <a:buChar char="Ø"/>
            </a:pPr>
            <a:r>
              <a:rPr lang="en-US" sz="2700" b="1" dirty="0">
                <a:solidFill>
                  <a:srgbClr val="FF0000"/>
                </a:solidFill>
                <a:latin typeface="Times New Roman" pitchFamily="18" charset="0"/>
                <a:cs typeface="Times New Roman" pitchFamily="18" charset="0"/>
              </a:rPr>
              <a:t>Volume</a:t>
            </a:r>
          </a:p>
          <a:p>
            <a:r>
              <a:rPr lang="en-US" sz="2700" dirty="0">
                <a:latin typeface="Times New Roman" pitchFamily="18" charset="0"/>
                <a:cs typeface="Times New Roman" pitchFamily="18" charset="0"/>
              </a:rPr>
              <a:t>For many businesses, that’s more than they can keep up with, and they may be collecting information they’re not even aware of. That presents challenges for both using and securing the data. </a:t>
            </a:r>
            <a:endParaRPr lang="en-US" sz="2700" dirty="0" smtClean="0">
              <a:latin typeface="Times New Roman" pitchFamily="18" charset="0"/>
              <a:cs typeface="Times New Roman" pitchFamily="18" charset="0"/>
            </a:endParaRPr>
          </a:p>
          <a:p>
            <a:pPr marL="0" indent="0">
              <a:buNone/>
            </a:pPr>
            <a:r>
              <a:rPr lang="en-US" sz="2700" dirty="0">
                <a:latin typeface="Times New Roman" pitchFamily="18" charset="0"/>
                <a:cs typeface="Times New Roman" pitchFamily="18" charset="0"/>
              </a:rPr>
              <a:t>	</a:t>
            </a:r>
            <a:r>
              <a:rPr lang="en-US" sz="2700" dirty="0" smtClean="0">
                <a:latin typeface="Times New Roman" pitchFamily="18" charset="0"/>
                <a:cs typeface="Times New Roman" pitchFamily="18" charset="0"/>
              </a:rPr>
              <a:t>	Such </a:t>
            </a:r>
            <a:r>
              <a:rPr lang="en-US" sz="2700" dirty="0">
                <a:latin typeface="Times New Roman" pitchFamily="18" charset="0"/>
                <a:cs typeface="Times New Roman" pitchFamily="18" charset="0"/>
              </a:rPr>
              <a:t>a large volume of data also requires infrastructure that many businesses don’t currently have, or haven’t budgeted for.</a:t>
            </a:r>
          </a:p>
          <a:p>
            <a:endParaRPr lang="en-US" sz="27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5589539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82000" cy="6096000"/>
          </a:xfrm>
        </p:spPr>
        <p:txBody>
          <a:bodyPr>
            <a:noAutofit/>
          </a:bodyPr>
          <a:lstStyle/>
          <a:p>
            <a:pPr>
              <a:buFont typeface="Wingdings" pitchFamily="2" charset="2"/>
              <a:buChar char="Ø"/>
            </a:pPr>
            <a:r>
              <a:rPr lang="en-US" sz="2400" b="1" dirty="0">
                <a:solidFill>
                  <a:srgbClr val="FF0000"/>
                </a:solidFill>
                <a:latin typeface="Times New Roman" pitchFamily="18" charset="0"/>
                <a:cs typeface="Times New Roman" pitchFamily="18" charset="0"/>
              </a:rPr>
              <a:t>Quality:</a:t>
            </a:r>
          </a:p>
          <a:p>
            <a:r>
              <a:rPr lang="en-US" sz="2400" dirty="0">
                <a:latin typeface="Times New Roman" pitchFamily="18" charset="0"/>
                <a:cs typeface="Times New Roman" pitchFamily="18" charset="0"/>
              </a:rPr>
              <a:t>By nature, a large volume of unstructured data is </a:t>
            </a:r>
            <a:r>
              <a:rPr lang="en-US" sz="2400" dirty="0">
                <a:latin typeface="Times New Roman" pitchFamily="18" charset="0"/>
                <a:cs typeface="Times New Roman" pitchFamily="18" charset="0"/>
                <a:hlinkClick r:id="rId2"/>
              </a:rPr>
              <a:t>unverified</a:t>
            </a:r>
            <a:r>
              <a:rPr lang="en-US" sz="2400" dirty="0">
                <a:latin typeface="Times New Roman" pitchFamily="18" charset="0"/>
                <a:cs typeface="Times New Roman" pitchFamily="18" charset="0"/>
              </a:rPr>
              <a:t> . </a:t>
            </a: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presents serious challenges for consumers and enterprises. On a consumer level, people could be negatively impacted by companies that make decisions based on </a:t>
            </a:r>
            <a:r>
              <a:rPr lang="en-US" sz="2400" dirty="0" smtClean="0">
                <a:latin typeface="Times New Roman" pitchFamily="18" charset="0"/>
                <a:cs typeface="Times New Roman" pitchFamily="18" charset="0"/>
              </a:rPr>
              <a:t>weak </a:t>
            </a:r>
            <a:r>
              <a:rPr lang="en-US" sz="2400" dirty="0">
                <a:latin typeface="Times New Roman" pitchFamily="18" charset="0"/>
                <a:cs typeface="Times New Roman" pitchFamily="18" charset="0"/>
              </a:rPr>
              <a:t>unstructured data, like using a person’s social media posts to help determine insurance rates. On an enterprise level, making business decisions based on inaccurate data could be extremely costly.</a:t>
            </a:r>
          </a:p>
          <a:p>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7049546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4525963"/>
          </a:xfrm>
        </p:spPr>
        <p:txBody>
          <a:bodyPr>
            <a:normAutofit/>
          </a:bodyPr>
          <a:lstStyle/>
          <a:p>
            <a:pPr>
              <a:buFont typeface="Wingdings" pitchFamily="2" charset="2"/>
              <a:buChar char="Ø"/>
            </a:pPr>
            <a:r>
              <a:rPr lang="en-US" b="1" dirty="0">
                <a:solidFill>
                  <a:srgbClr val="FF0000"/>
                </a:solidFill>
                <a:latin typeface="Times New Roman" pitchFamily="18" charset="0"/>
                <a:cs typeface="Times New Roman" pitchFamily="18" charset="0"/>
              </a:rPr>
              <a:t>Usability:</a:t>
            </a:r>
          </a:p>
          <a:p>
            <a:r>
              <a:rPr lang="en-US" sz="2700" dirty="0">
                <a:latin typeface="Times New Roman" pitchFamily="18" charset="0"/>
                <a:cs typeface="Times New Roman" pitchFamily="18" charset="0"/>
              </a:rPr>
              <a:t>For unstructured data to be usable, businesses will have to come up with a way to locate, extract, organize, and store the data. This means coming up with an entirely new type of database to store information that doesn’t fit the mold.</a:t>
            </a:r>
          </a:p>
          <a:p>
            <a:r>
              <a:rPr lang="en-US" sz="2700" dirty="0">
                <a:latin typeface="Times New Roman" pitchFamily="18" charset="0"/>
                <a:cs typeface="Times New Roman" pitchFamily="18" charset="0"/>
              </a:rPr>
              <a:t>Unstructured Big Data isn’t going away. And that’s a good thing, because it holds the opportunity for greatly enhanced planning and decision-making.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3255292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IN" sz="4000" b="1" dirty="0">
                <a:solidFill>
                  <a:srgbClr val="FF0000"/>
                </a:solidFill>
                <a:latin typeface="Times New Roman" pitchFamily="18" charset="0"/>
                <a:cs typeface="Times New Roman" pitchFamily="18" charset="0"/>
              </a:rPr>
              <a:t>Applications</a:t>
            </a:r>
            <a:endParaRPr lang="en-US" sz="4000" b="1" dirty="0">
              <a:solidFill>
                <a:srgbClr val="FF0000"/>
              </a:solidFill>
            </a:endParaRPr>
          </a:p>
        </p:txBody>
      </p:sp>
      <p:sp>
        <p:nvSpPr>
          <p:cNvPr id="3" name="Content Placeholder 2"/>
          <p:cNvSpPr>
            <a:spLocks noGrp="1"/>
          </p:cNvSpPr>
          <p:nvPr>
            <p:ph idx="1"/>
          </p:nvPr>
        </p:nvSpPr>
        <p:spPr>
          <a:xfrm>
            <a:off x="228600" y="1219200"/>
            <a:ext cx="8763000" cy="4876800"/>
          </a:xfrm>
        </p:spPr>
        <p:txBody>
          <a:bodyPr>
            <a:normAutofit fontScale="85000" lnSpcReduction="20000"/>
          </a:bodyPr>
          <a:lstStyle/>
          <a:p>
            <a:pPr>
              <a:buFont typeface="Wingdings" pitchFamily="2" charset="2"/>
              <a:buChar char="v"/>
            </a:pPr>
            <a:r>
              <a:rPr lang="en-US" b="1" dirty="0">
                <a:solidFill>
                  <a:srgbClr val="FF0000"/>
                </a:solidFill>
                <a:latin typeface="Times New Roman" pitchFamily="18" charset="0"/>
                <a:cs typeface="Times New Roman" pitchFamily="18" charset="0"/>
              </a:rPr>
              <a:t>Real-World Use Cases</a:t>
            </a:r>
            <a:endParaRPr lang="en-US" dirty="0">
              <a:solidFill>
                <a:srgbClr val="FF0000"/>
              </a:solidFill>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Here are a few examples where unstructured data is being used in analytics today.</a:t>
            </a:r>
          </a:p>
          <a:p>
            <a:pPr>
              <a:buFont typeface="Wingdings" pitchFamily="2" charset="2"/>
              <a:buChar char="Ø"/>
            </a:pPr>
            <a:r>
              <a:rPr lang="en-US" b="1" dirty="0">
                <a:solidFill>
                  <a:srgbClr val="0000FF"/>
                </a:solidFill>
                <a:latin typeface="Times New Roman" pitchFamily="18" charset="0"/>
                <a:cs typeface="Times New Roman" pitchFamily="18" charset="0"/>
              </a:rPr>
              <a:t>Classifying image and sound.</a:t>
            </a:r>
            <a:r>
              <a:rPr lang="en-US" dirty="0">
                <a:latin typeface="Times New Roman" pitchFamily="18" charset="0"/>
                <a:cs typeface="Times New Roman" pitchFamily="18" charset="0"/>
              </a:rPr>
              <a:t> Using deep learning, a system can be trained to recognize images and sounds. The systems learn from labeled examples in order to accurately classify new images or sounds. For instance, a computer can be trained to identify certain sounds that indicate that a motor is failing. This kind of application is being used in automobiles and aviation.</a:t>
            </a:r>
          </a:p>
          <a:p>
            <a:pPr marL="0" indent="0">
              <a:buNone/>
            </a:pPr>
            <a:r>
              <a:rPr lang="en-US" dirty="0" smtClean="0">
                <a:latin typeface="Times New Roman" pitchFamily="18" charset="0"/>
                <a:cs typeface="Times New Roman" pitchFamily="18" charset="0"/>
              </a:rPr>
              <a:t>              Such </a:t>
            </a:r>
            <a:r>
              <a:rPr lang="en-US" dirty="0">
                <a:latin typeface="Times New Roman" pitchFamily="18" charset="0"/>
                <a:cs typeface="Times New Roman" pitchFamily="18" charset="0"/>
              </a:rPr>
              <a:t>technology is also being employed to classify business photos for online auto sales or for identifying other products.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477688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229600" cy="4525963"/>
          </a:xfrm>
        </p:spPr>
        <p:txBody>
          <a:bodyPr>
            <a:normAutofit/>
          </a:bodyPr>
          <a:lstStyle/>
          <a:p>
            <a:r>
              <a:rPr lang="en-IN" sz="3000" dirty="0">
                <a:latin typeface="Times New Roman" pitchFamily="18" charset="0"/>
                <a:cs typeface="Times New Roman" pitchFamily="18" charset="0"/>
              </a:rPr>
              <a:t>Introduction of unstructured data, </a:t>
            </a:r>
            <a:r>
              <a:rPr lang="en-IN" sz="3000" dirty="0" smtClean="0">
                <a:latin typeface="Times New Roman" pitchFamily="18" charset="0"/>
                <a:cs typeface="Times New Roman" pitchFamily="18" charset="0"/>
              </a:rPr>
              <a:t>Pre-processing </a:t>
            </a:r>
            <a:r>
              <a:rPr lang="en-IN" sz="3000" dirty="0">
                <a:latin typeface="Times New Roman" pitchFamily="18" charset="0"/>
                <a:cs typeface="Times New Roman" pitchFamily="18" charset="0"/>
              </a:rPr>
              <a:t>of unstructured data, Challenges in processing of unstructured data, </a:t>
            </a:r>
            <a:r>
              <a:rPr lang="en-IN" sz="3000" dirty="0" smtClean="0">
                <a:latin typeface="Times New Roman" pitchFamily="18" charset="0"/>
                <a:cs typeface="Times New Roman" pitchFamily="18" charset="0"/>
              </a:rPr>
              <a:t>Applications</a:t>
            </a:r>
          </a:p>
          <a:p>
            <a:r>
              <a:rPr lang="en-IN" sz="3000" dirty="0" smtClean="0">
                <a:latin typeface="Times New Roman" pitchFamily="18" charset="0"/>
                <a:cs typeface="Times New Roman" pitchFamily="18" charset="0"/>
              </a:rPr>
              <a:t>Introduction </a:t>
            </a:r>
            <a:r>
              <a:rPr lang="en-IN" sz="3000" dirty="0">
                <a:latin typeface="Times New Roman" pitchFamily="18" charset="0"/>
                <a:cs typeface="Times New Roman" pitchFamily="18" charset="0"/>
              </a:rPr>
              <a:t>of Text Mining and Web </a:t>
            </a:r>
            <a:r>
              <a:rPr lang="en-IN" sz="3000" dirty="0" smtClean="0">
                <a:latin typeface="Times New Roman" pitchFamily="18" charset="0"/>
                <a:cs typeface="Times New Roman" pitchFamily="18" charset="0"/>
              </a:rPr>
              <a:t>Mining,</a:t>
            </a:r>
            <a:r>
              <a:rPr lang="en-IN" sz="3000" dirty="0">
                <a:latin typeface="Times New Roman" pitchFamily="18" charset="0"/>
                <a:cs typeface="Times New Roman" pitchFamily="18" charset="0"/>
              </a:rPr>
              <a:t> Social Media </a:t>
            </a:r>
            <a:r>
              <a:rPr lang="en-IN" sz="3000" dirty="0" smtClean="0">
                <a:latin typeface="Times New Roman" pitchFamily="18" charset="0"/>
                <a:cs typeface="Times New Roman" pitchFamily="18" charset="0"/>
              </a:rPr>
              <a:t>Platforms </a:t>
            </a:r>
            <a:endParaRPr lang="en-US" sz="3000" dirty="0">
              <a:latin typeface="Times New Roman" pitchFamily="18" charset="0"/>
              <a:cs typeface="Times New Roman" pitchFamily="18" charset="0"/>
            </a:endParaRPr>
          </a:p>
          <a:p>
            <a:r>
              <a:rPr lang="en-IN" sz="3000" dirty="0">
                <a:latin typeface="Times New Roman" pitchFamily="18" charset="0"/>
                <a:cs typeface="Times New Roman" pitchFamily="18" charset="0"/>
              </a:rPr>
              <a:t>Performance and evaluation measures ,Basic &amp; Advanced Web Metrics Google Analytics, Campaign analytics IP </a:t>
            </a:r>
            <a:endParaRPr lang="en-US" sz="3000" dirty="0">
              <a:latin typeface="Times New Roman" pitchFamily="18" charset="0"/>
              <a:cs typeface="Times New Roman" pitchFamily="18" charset="0"/>
            </a:endParaRPr>
          </a:p>
        </p:txBody>
      </p:sp>
      <p:sp>
        <p:nvSpPr>
          <p:cNvPr id="5" name="Title 1"/>
          <p:cNvSpPr txBox="1">
            <a:spLocks/>
          </p:cNvSpPr>
          <p:nvPr/>
        </p:nvSpPr>
        <p:spPr>
          <a:xfrm>
            <a:off x="762000" y="401063"/>
            <a:ext cx="7772400" cy="7350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rgbClr val="FF0000"/>
                </a:solidFill>
                <a:latin typeface="Times New Roman" pitchFamily="18" charset="0"/>
                <a:cs typeface="Times New Roman" pitchFamily="18" charset="0"/>
              </a:rPr>
              <a:t>Contents</a:t>
            </a:r>
            <a:endParaRPr lang="en-US" sz="4000" b="1" dirty="0">
              <a:solidFill>
                <a:srgbClr val="FF0000"/>
              </a:solidFill>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7566022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6172200"/>
          </a:xfrm>
        </p:spPr>
        <p:txBody>
          <a:bodyPr>
            <a:noAutofit/>
          </a:bodyPr>
          <a:lstStyle/>
          <a:p>
            <a:pPr>
              <a:buFont typeface="Wingdings" pitchFamily="2" charset="2"/>
              <a:buChar char="Ø"/>
            </a:pPr>
            <a:r>
              <a:rPr lang="en-US" sz="2100" b="1" dirty="0">
                <a:solidFill>
                  <a:srgbClr val="0000FF"/>
                </a:solidFill>
                <a:latin typeface="Times New Roman" pitchFamily="18" charset="0"/>
                <a:cs typeface="Times New Roman" pitchFamily="18" charset="0"/>
              </a:rPr>
              <a:t>As input to predictive models.</a:t>
            </a:r>
            <a:r>
              <a:rPr lang="en-US" sz="2100" dirty="0">
                <a:latin typeface="Times New Roman" pitchFamily="18" charset="0"/>
                <a:cs typeface="Times New Roman" pitchFamily="18" charset="0"/>
              </a:rPr>
              <a:t> Text analytics -- using natural language processing (NLP) or machine learning -- is being used to structure unstructured text. For example, organizations can extract entities (people, places, or things), themes, or sentiment from call center notes. That information can then be combined with other information about customers to build predictive models. For example, entities, concepts, and themes can be clustered using statistical techniques</a:t>
            </a:r>
            <a:r>
              <a:rPr lang="en-US" sz="2100" dirty="0" smtClean="0">
                <a:latin typeface="Times New Roman" pitchFamily="18" charset="0"/>
                <a:cs typeface="Times New Roman" pitchFamily="18" charset="0"/>
              </a:rPr>
              <a:t>.</a:t>
            </a:r>
          </a:p>
          <a:p>
            <a:pPr>
              <a:buFont typeface="Wingdings" pitchFamily="2" charset="2"/>
              <a:buChar char="Ø"/>
            </a:pPr>
            <a:endParaRPr lang="en-US" sz="2100" dirty="0">
              <a:latin typeface="Times New Roman" pitchFamily="18" charset="0"/>
              <a:cs typeface="Times New Roman" pitchFamily="18" charset="0"/>
            </a:endParaRPr>
          </a:p>
          <a:p>
            <a:pPr>
              <a:buFont typeface="Wingdings" pitchFamily="2" charset="2"/>
              <a:buChar char="Ø"/>
            </a:pPr>
            <a:r>
              <a:rPr lang="en-IN" sz="2100" b="1" dirty="0">
                <a:solidFill>
                  <a:srgbClr val="0000FF"/>
                </a:solidFill>
                <a:latin typeface="Times New Roman" pitchFamily="18" charset="0"/>
                <a:cs typeface="Times New Roman" pitchFamily="18" charset="0"/>
              </a:rPr>
              <a:t>Social Media</a:t>
            </a:r>
            <a:endParaRPr lang="en-US" sz="2100" dirty="0">
              <a:solidFill>
                <a:srgbClr val="0000FF"/>
              </a:solidFill>
              <a:latin typeface="Times New Roman" pitchFamily="18" charset="0"/>
              <a:cs typeface="Times New Roman" pitchFamily="18" charset="0"/>
            </a:endParaRPr>
          </a:p>
          <a:p>
            <a:r>
              <a:rPr lang="en-IN" sz="2100" dirty="0">
                <a:latin typeface="Times New Roman" pitchFamily="18" charset="0"/>
                <a:cs typeface="Times New Roman" pitchFamily="18" charset="0"/>
              </a:rPr>
              <a:t>Social media in the current scenario is considered as the largest data generator. The stats have shown that around 500+ terabytes of new data get generated into the databases of social media every day, particularly in the case of Facebook. The data generated mainly consist of videos, photos, message exchanges, etc. A single activity on any social media site generates a lot of data which is again stored and gets processed whenever required. Since the data stored is in terabytes, it would take a lot of time for processing if it is done by our legacy systems. </a:t>
            </a:r>
            <a:endParaRPr lang="en-US" sz="2100" dirty="0">
              <a:latin typeface="Times New Roman" pitchFamily="18" charset="0"/>
              <a:cs typeface="Times New Roman" pitchFamily="18" charset="0"/>
            </a:endParaRPr>
          </a:p>
          <a:p>
            <a:pPr marL="0" indent="0">
              <a:buNone/>
            </a:pPr>
            <a:r>
              <a:rPr lang="en-US" sz="2100" dirty="0" smtClean="0">
                <a:latin typeface="Times New Roman" pitchFamily="18" charset="0"/>
                <a:cs typeface="Times New Roman" pitchFamily="18" charset="0"/>
              </a:rPr>
              <a:t>                   </a:t>
            </a:r>
            <a:endParaRPr lang="en-US" sz="21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3117604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229600" cy="4525963"/>
          </a:xfrm>
        </p:spPr>
        <p:txBody>
          <a:bodyPr>
            <a:normAutofit/>
          </a:bodyPr>
          <a:lstStyle/>
          <a:p>
            <a:pPr>
              <a:buFont typeface="Wingdings" pitchFamily="2" charset="2"/>
              <a:buChar char="Ø"/>
            </a:pPr>
            <a:r>
              <a:rPr lang="en-US" sz="2400" b="1" dirty="0">
                <a:solidFill>
                  <a:srgbClr val="0000FF"/>
                </a:solidFill>
                <a:latin typeface="Times New Roman" pitchFamily="18" charset="0"/>
                <a:cs typeface="Times New Roman" pitchFamily="18" charset="0"/>
              </a:rPr>
              <a:t>Chatbots in customer experience.</a:t>
            </a:r>
            <a:r>
              <a:rPr lang="en-US" sz="2400" dirty="0">
                <a:solidFill>
                  <a:srgbClr val="0000FF"/>
                </a:solidFill>
                <a:latin typeface="Times New Roman" pitchFamily="18" charset="0"/>
                <a:cs typeface="Times New Roman" pitchFamily="18" charset="0"/>
              </a:rPr>
              <a:t> </a:t>
            </a:r>
            <a:r>
              <a:rPr lang="en-US" sz="2400" dirty="0">
                <a:latin typeface="Times New Roman" pitchFamily="18" charset="0"/>
                <a:cs typeface="Times New Roman" pitchFamily="18" charset="0"/>
              </a:rPr>
              <a:t>Chatbots have been in the market for a number of years, but the newer ones have a better understanding of language and are more interactive. Here, based on who you are (e.g., whether you have status with the company) and what you asked for (using NLP for text analysis), you will be routed to the right customer representative to answer your specific questions. Other companies use </a:t>
            </a:r>
            <a:r>
              <a:rPr lang="en-US" sz="2400" dirty="0" err="1">
                <a:latin typeface="Times New Roman" pitchFamily="18" charset="0"/>
                <a:cs typeface="Times New Roman" pitchFamily="18" charset="0"/>
              </a:rPr>
              <a:t>chatbots</a:t>
            </a:r>
            <a:r>
              <a:rPr lang="en-US" sz="2400" dirty="0">
                <a:latin typeface="Times New Roman" pitchFamily="18" charset="0"/>
                <a:cs typeface="Times New Roman" pitchFamily="18" charset="0"/>
              </a:rPr>
              <a:t> for personalized shopping that involves understanding what you and people similar to you bought, in addition to what you are searching for. These use cases require smart NLP-based search as well as machine learning.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5139817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172200"/>
          </a:xfrm>
        </p:spPr>
        <p:txBody>
          <a:bodyPr>
            <a:noAutofit/>
          </a:bodyPr>
          <a:lstStyle/>
          <a:p>
            <a:pPr>
              <a:buFont typeface="Wingdings" pitchFamily="2" charset="2"/>
              <a:buChar char="Ø"/>
            </a:pPr>
            <a:r>
              <a:rPr lang="en-IN" sz="2400" b="1" dirty="0">
                <a:solidFill>
                  <a:srgbClr val="0000FF"/>
                </a:solidFill>
                <a:latin typeface="Times New Roman" pitchFamily="18" charset="0"/>
                <a:cs typeface="Times New Roman" pitchFamily="18" charset="0"/>
              </a:rPr>
              <a:t>E-commerce</a:t>
            </a:r>
            <a:endParaRPr lang="en-US" sz="2400" dirty="0">
              <a:solidFill>
                <a:srgbClr val="0000FF"/>
              </a:solidFill>
              <a:latin typeface="Times New Roman" pitchFamily="18" charset="0"/>
              <a:cs typeface="Times New Roman" pitchFamily="18" charset="0"/>
            </a:endParaRPr>
          </a:p>
          <a:p>
            <a:r>
              <a:rPr lang="en-IN" sz="2400" dirty="0">
                <a:latin typeface="Times New Roman" pitchFamily="18" charset="0"/>
                <a:cs typeface="Times New Roman" pitchFamily="18" charset="0"/>
              </a:rPr>
              <a:t>Maintaining customer relationships is the most important in the e-commerce industry. E-commerce websites have different marketing ideas to retail their </a:t>
            </a:r>
            <a:r>
              <a:rPr lang="en-IN" sz="2400" dirty="0" smtClean="0">
                <a:latin typeface="Times New Roman" pitchFamily="18" charset="0"/>
                <a:cs typeface="Times New Roman" pitchFamily="18" charset="0"/>
              </a:rPr>
              <a:t>goods </a:t>
            </a:r>
            <a:r>
              <a:rPr lang="en-IN" sz="2400" dirty="0">
                <a:latin typeface="Times New Roman" pitchFamily="18" charset="0"/>
                <a:cs typeface="Times New Roman" pitchFamily="18" charset="0"/>
              </a:rPr>
              <a:t>to their customers, to manage transactions, and to implement better </a:t>
            </a:r>
            <a:r>
              <a:rPr lang="en-IN" sz="2400" dirty="0" smtClean="0">
                <a:latin typeface="Times New Roman" pitchFamily="18" charset="0"/>
                <a:cs typeface="Times New Roman" pitchFamily="18" charset="0"/>
              </a:rPr>
              <a:t>strategies </a:t>
            </a:r>
            <a:r>
              <a:rPr lang="en-IN" sz="2400" dirty="0">
                <a:latin typeface="Times New Roman" pitchFamily="18" charset="0"/>
                <a:cs typeface="Times New Roman" pitchFamily="18" charset="0"/>
              </a:rPr>
              <a:t>of using innovative ideas with Big Data to improve businesses</a:t>
            </a:r>
            <a:r>
              <a:rPr lang="en-IN" sz="24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pPr>
              <a:buFont typeface="Wingdings" pitchFamily="2" charset="2"/>
              <a:buChar char="Ø"/>
            </a:pPr>
            <a:r>
              <a:rPr lang="en-IN" sz="2400" b="1" dirty="0" smtClean="0">
                <a:solidFill>
                  <a:srgbClr val="0000FF"/>
                </a:solidFill>
                <a:latin typeface="Times New Roman" pitchFamily="18" charset="0"/>
                <a:cs typeface="Times New Roman" pitchFamily="18" charset="0"/>
              </a:rPr>
              <a:t>Healthcare</a:t>
            </a:r>
            <a:endParaRPr lang="en-US" sz="2400" dirty="0">
              <a:solidFill>
                <a:srgbClr val="0000FF"/>
              </a:solidFill>
              <a:latin typeface="Times New Roman" pitchFamily="18" charset="0"/>
              <a:cs typeface="Times New Roman" pitchFamily="18" charset="0"/>
            </a:endParaRPr>
          </a:p>
          <a:p>
            <a:pPr marL="0" indent="0">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It </a:t>
            </a:r>
            <a:r>
              <a:rPr lang="en-IN" sz="2400" dirty="0">
                <a:latin typeface="Times New Roman" pitchFamily="18" charset="0"/>
                <a:cs typeface="Times New Roman" pitchFamily="18" charset="0"/>
              </a:rPr>
              <a:t>includes collecting data, </a:t>
            </a:r>
            <a:r>
              <a:rPr lang="en-IN" sz="2400" dirty="0" err="1">
                <a:latin typeface="Times New Roman" pitchFamily="18" charset="0"/>
                <a:cs typeface="Times New Roman" pitchFamily="18" charset="0"/>
              </a:rPr>
              <a:t>analyzing</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it. </a:t>
            </a:r>
            <a:r>
              <a:rPr lang="en-IN" sz="2400" dirty="0">
                <a:latin typeface="Times New Roman" pitchFamily="18" charset="0"/>
                <a:cs typeface="Times New Roman" pitchFamily="18" charset="0"/>
              </a:rPr>
              <a:t>Also, patients’ clinical data is too complex to be solved or understood by traditional systems. Since big data is processed by Machine Learning algorithms and Data Scientists, tackling such huge data becomes manageable.</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8123277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Autofit/>
          </a:bodyPr>
          <a:lstStyle/>
          <a:p>
            <a:pPr>
              <a:buFont typeface="Wingdings" pitchFamily="2" charset="2"/>
              <a:buChar char="Ø"/>
            </a:pPr>
            <a:r>
              <a:rPr lang="en-US" sz="2400" b="1" dirty="0">
                <a:solidFill>
                  <a:srgbClr val="0000FF"/>
                </a:solidFill>
                <a:latin typeface="Times New Roman" pitchFamily="18" charset="0"/>
                <a:cs typeface="Times New Roman" pitchFamily="18" charset="0"/>
              </a:rPr>
              <a:t>Diseases Cure and Bio-informatics: </a:t>
            </a:r>
            <a:r>
              <a:rPr lang="en-US" sz="2400" dirty="0">
                <a:latin typeface="Times New Roman" pitchFamily="18" charset="0"/>
                <a:cs typeface="Times New Roman" pitchFamily="18" charset="0"/>
              </a:rPr>
              <a:t>One of the most important application trends dealing with mining and interpretation of biological structures and sequences. Data mining tools are rapidly being used in finding genes regarding cure of </a:t>
            </a:r>
            <a:r>
              <a:rPr lang="en-US" sz="2400" dirty="0" smtClean="0">
                <a:latin typeface="Times New Roman" pitchFamily="18" charset="0"/>
                <a:cs typeface="Times New Roman" pitchFamily="18" charset="0"/>
              </a:rPr>
              <a:t>diseases. </a:t>
            </a:r>
          </a:p>
          <a:p>
            <a:pPr marL="0" indent="0">
              <a:buNone/>
            </a:pPr>
            <a:endParaRPr lang="en-US" sz="2400" dirty="0" smtClean="0">
              <a:latin typeface="Times New Roman" pitchFamily="18" charset="0"/>
              <a:cs typeface="Times New Roman" pitchFamily="18" charset="0"/>
            </a:endParaRPr>
          </a:p>
          <a:p>
            <a:pPr>
              <a:buFont typeface="Wingdings" pitchFamily="2" charset="2"/>
              <a:buChar char="Ø"/>
            </a:pPr>
            <a:r>
              <a:rPr lang="en-US" sz="2400" b="1" dirty="0" smtClean="0">
                <a:solidFill>
                  <a:srgbClr val="0000FF"/>
                </a:solidFill>
                <a:latin typeface="Times New Roman" pitchFamily="18" charset="0"/>
                <a:cs typeface="Times New Roman" pitchFamily="18" charset="0"/>
              </a:rPr>
              <a:t>Business </a:t>
            </a:r>
            <a:r>
              <a:rPr lang="en-US" sz="2400" b="1" dirty="0">
                <a:solidFill>
                  <a:srgbClr val="0000FF"/>
                </a:solidFill>
                <a:latin typeface="Times New Roman" pitchFamily="18" charset="0"/>
                <a:cs typeface="Times New Roman" pitchFamily="18" charset="0"/>
              </a:rPr>
              <a:t>Trends: </a:t>
            </a:r>
            <a:r>
              <a:rPr lang="en-US" sz="2400" dirty="0">
                <a:latin typeface="Times New Roman" pitchFamily="18" charset="0"/>
                <a:cs typeface="Times New Roman" pitchFamily="18" charset="0"/>
              </a:rPr>
              <a:t>Today’s business environment is more dynamic, so businesses must be able to react quickly, must be profitable, and also offer high quality services than ever before. Here, data mining serves as a technology that is fundamental in enabling customer’s transactions more accurately, faster and meaningfully. The Business analyst will get meaningful insights to address business problems and helps business decision making</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188469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6324600"/>
          </a:xfrm>
        </p:spPr>
        <p:txBody>
          <a:bodyPr>
            <a:noAutofit/>
          </a:bodyPr>
          <a:lstStyle/>
          <a:p>
            <a:pPr>
              <a:buFont typeface="Wingdings" pitchFamily="2" charset="2"/>
              <a:buChar char="Ø"/>
            </a:pPr>
            <a:r>
              <a:rPr lang="en-US" sz="2400" b="1" dirty="0" smtClean="0">
                <a:latin typeface="Times New Roman" pitchFamily="18" charset="0"/>
                <a:cs typeface="Times New Roman" pitchFamily="18" charset="0"/>
              </a:rPr>
              <a:t> </a:t>
            </a:r>
            <a:r>
              <a:rPr lang="en-US" sz="2400" b="1" dirty="0">
                <a:solidFill>
                  <a:srgbClr val="0000FF"/>
                </a:solidFill>
                <a:latin typeface="Times New Roman" pitchFamily="18" charset="0"/>
                <a:cs typeface="Times New Roman" pitchFamily="18" charset="0"/>
              </a:rPr>
              <a:t>Finance </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Most financial institutions and banks offer a very large variety of banking services like saving checking and individual and business customer transactions, credit like mortgage, business and automobile loans and investment services like the mutual funds. Some also offer stock services. Financial data that is being collected in the banking and financial industry is often relatively reliable, high quality and complete which facilitates systematic data analysis. </a:t>
            </a:r>
            <a:endParaRPr lang="en-US" sz="2400" dirty="0" smtClean="0">
              <a:latin typeface="Times New Roman" pitchFamily="18" charset="0"/>
              <a:cs typeface="Times New Roman" pitchFamily="18" charset="0"/>
            </a:endParaRPr>
          </a:p>
          <a:p>
            <a:pPr>
              <a:buFont typeface="Wingdings" pitchFamily="2" charset="2"/>
              <a:buChar char="Ø"/>
            </a:pPr>
            <a:endParaRPr lang="en-US" sz="2400" b="1" dirty="0">
              <a:solidFill>
                <a:srgbClr val="0000FF"/>
              </a:solidFill>
              <a:latin typeface="Times New Roman" pitchFamily="18" charset="0"/>
              <a:cs typeface="Times New Roman" pitchFamily="18" charset="0"/>
            </a:endParaRPr>
          </a:p>
          <a:p>
            <a:pPr>
              <a:buFont typeface="Wingdings" pitchFamily="2" charset="2"/>
              <a:buChar char="Ø"/>
            </a:pPr>
            <a:r>
              <a:rPr lang="en-US" sz="2400" b="1" dirty="0" smtClean="0">
                <a:solidFill>
                  <a:srgbClr val="0000FF"/>
                </a:solidFill>
                <a:latin typeface="Times New Roman" pitchFamily="18" charset="0"/>
                <a:cs typeface="Times New Roman" pitchFamily="18" charset="0"/>
              </a:rPr>
              <a:t>Area </a:t>
            </a:r>
            <a:r>
              <a:rPr lang="en-US" sz="2400" b="1" dirty="0">
                <a:solidFill>
                  <a:srgbClr val="0000FF"/>
                </a:solidFill>
                <a:latin typeface="Times New Roman" pitchFamily="18" charset="0"/>
                <a:cs typeface="Times New Roman" pitchFamily="18" charset="0"/>
              </a:rPr>
              <a:t>of forensics, security and intelligence: </a:t>
            </a:r>
            <a:r>
              <a:rPr lang="en-US" sz="2400" dirty="0">
                <a:latin typeface="Times New Roman" pitchFamily="18" charset="0"/>
                <a:cs typeface="Times New Roman" pitchFamily="18" charset="0"/>
              </a:rPr>
              <a:t>The manual monitoring of masses usually of unstructured data is not feasible. The ability of identifying the person’s names, credit card, addresses and bank account numbers and other entities automatically is the key.</a:t>
            </a:r>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1347463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020" y="1981200"/>
            <a:ext cx="8229600" cy="1828800"/>
          </a:xfrm>
        </p:spPr>
        <p:txBody>
          <a:bodyPr>
            <a:noAutofit/>
          </a:bodyPr>
          <a:lstStyle/>
          <a:p>
            <a:r>
              <a:rPr lang="en-IN" sz="3600" b="1" dirty="0">
                <a:solidFill>
                  <a:srgbClr val="FF0000"/>
                </a:solidFill>
                <a:latin typeface="Times New Roman" pitchFamily="18" charset="0"/>
                <a:cs typeface="Times New Roman" pitchFamily="18" charset="0"/>
              </a:rPr>
              <a:t>Introduction of Text Mining and Web Mining, Social Media </a:t>
            </a:r>
            <a:r>
              <a:rPr lang="en-IN" sz="3600" b="1" dirty="0" smtClean="0">
                <a:solidFill>
                  <a:srgbClr val="FF0000"/>
                </a:solidFill>
                <a:latin typeface="Times New Roman" pitchFamily="18" charset="0"/>
                <a:cs typeface="Times New Roman" pitchFamily="18" charset="0"/>
              </a:rPr>
              <a:t>Platforms </a:t>
            </a:r>
            <a:r>
              <a:rPr lang="en-US" sz="3600" b="1" dirty="0">
                <a:solidFill>
                  <a:srgbClr val="FF0000"/>
                </a:solidFill>
                <a:latin typeface="Times New Roman" pitchFamily="18" charset="0"/>
                <a:cs typeface="Times New Roman" pitchFamily="18" charset="0"/>
              </a:rPr>
              <a:t/>
            </a:r>
            <a:br>
              <a:rPr lang="en-US" sz="3600" b="1" dirty="0">
                <a:solidFill>
                  <a:srgbClr val="FF0000"/>
                </a:solidFill>
                <a:latin typeface="Times New Roman" pitchFamily="18" charset="0"/>
                <a:cs typeface="Times New Roman" pitchFamily="18" charset="0"/>
              </a:rPr>
            </a:br>
            <a:endParaRPr lang="en-US" sz="3600"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5466341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228600"/>
            <a:ext cx="5231692" cy="627783"/>
          </a:xfrm>
          <a:prstGeom prst="rect">
            <a:avLst/>
          </a:prstGeom>
        </p:spPr>
        <p:txBody>
          <a:bodyPr vert="horz" wrap="square" lIns="0" tIns="12112" rIns="0" bIns="0" rtlCol="0">
            <a:spAutoFit/>
          </a:bodyPr>
          <a:lstStyle/>
          <a:p>
            <a:pPr marL="12750">
              <a:spcBef>
                <a:spcPts val="95"/>
              </a:spcBef>
            </a:pPr>
            <a:r>
              <a:rPr sz="4000" b="1" spc="-5" dirty="0">
                <a:solidFill>
                  <a:srgbClr val="FF0000"/>
                </a:solidFill>
                <a:latin typeface="Times New Roman" pitchFamily="18" charset="0"/>
                <a:cs typeface="Times New Roman" pitchFamily="18" charset="0"/>
              </a:rPr>
              <a:t>What is</a:t>
            </a:r>
            <a:r>
              <a:rPr sz="4000" b="1" spc="-25" dirty="0">
                <a:solidFill>
                  <a:srgbClr val="FF0000"/>
                </a:solidFill>
                <a:latin typeface="Times New Roman" pitchFamily="18" charset="0"/>
                <a:cs typeface="Times New Roman" pitchFamily="18" charset="0"/>
              </a:rPr>
              <a:t> </a:t>
            </a:r>
            <a:r>
              <a:rPr sz="4000" b="1" spc="-5" dirty="0">
                <a:solidFill>
                  <a:srgbClr val="FF0000"/>
                </a:solidFill>
                <a:latin typeface="Times New Roman" pitchFamily="18" charset="0"/>
                <a:cs typeface="Times New Roman" pitchFamily="18" charset="0"/>
              </a:rPr>
              <a:t>Text-Mining?</a:t>
            </a:r>
          </a:p>
        </p:txBody>
      </p:sp>
      <p:sp>
        <p:nvSpPr>
          <p:cNvPr id="3" name="object 3"/>
          <p:cNvSpPr txBox="1"/>
          <p:nvPr/>
        </p:nvSpPr>
        <p:spPr>
          <a:xfrm>
            <a:off x="381000" y="1600200"/>
            <a:ext cx="8534400" cy="3036135"/>
          </a:xfrm>
          <a:prstGeom prst="rect">
            <a:avLst/>
          </a:prstGeom>
        </p:spPr>
        <p:txBody>
          <a:bodyPr vert="horz" wrap="square" lIns="0" tIns="12112" rIns="0" bIns="0" rtlCol="0">
            <a:spAutoFit/>
          </a:bodyPr>
          <a:lstStyle/>
          <a:p>
            <a:pPr marL="356987" marR="30599" indent="-344875">
              <a:spcBef>
                <a:spcPts val="95"/>
              </a:spcBef>
              <a:buClr>
                <a:srgbClr val="3333CC"/>
              </a:buClr>
              <a:buSzPct val="59375"/>
              <a:buFont typeface="Wingdings"/>
              <a:buChar char=""/>
              <a:tabLst>
                <a:tab pos="356349" algn="l"/>
                <a:tab pos="357624" algn="l"/>
              </a:tabLst>
            </a:pPr>
            <a:r>
              <a:rPr sz="3200" spc="-5" dirty="0">
                <a:latin typeface="Times New Roman" pitchFamily="18" charset="0"/>
                <a:cs typeface="Times New Roman" pitchFamily="18" charset="0"/>
              </a:rPr>
              <a:t>“…finding </a:t>
            </a:r>
            <a:r>
              <a:rPr sz="3200" b="1" spc="-5" dirty="0">
                <a:latin typeface="Times New Roman" pitchFamily="18" charset="0"/>
                <a:cs typeface="Times New Roman" pitchFamily="18" charset="0"/>
              </a:rPr>
              <a:t>interesting </a:t>
            </a:r>
            <a:r>
              <a:rPr sz="3200" spc="-5" dirty="0">
                <a:latin typeface="Times New Roman" pitchFamily="18" charset="0"/>
                <a:cs typeface="Times New Roman" pitchFamily="18" charset="0"/>
              </a:rPr>
              <a:t>regularities </a:t>
            </a:r>
            <a:r>
              <a:rPr sz="3200" dirty="0">
                <a:latin typeface="Times New Roman" pitchFamily="18" charset="0"/>
                <a:cs typeface="Times New Roman" pitchFamily="18" charset="0"/>
              </a:rPr>
              <a:t>in  large </a:t>
            </a:r>
            <a:r>
              <a:rPr sz="3200" b="1" spc="-5" dirty="0">
                <a:latin typeface="Times New Roman" pitchFamily="18" charset="0"/>
                <a:cs typeface="Times New Roman" pitchFamily="18" charset="0"/>
              </a:rPr>
              <a:t>textual </a:t>
            </a:r>
            <a:r>
              <a:rPr sz="3200" dirty="0">
                <a:latin typeface="Times New Roman" pitchFamily="18" charset="0"/>
                <a:cs typeface="Times New Roman" pitchFamily="18" charset="0"/>
              </a:rPr>
              <a:t>datasets…” </a:t>
            </a:r>
            <a:r>
              <a:rPr dirty="0">
                <a:latin typeface="Times New Roman" pitchFamily="18" charset="0"/>
                <a:cs typeface="Times New Roman" pitchFamily="18" charset="0"/>
              </a:rPr>
              <a:t>(Usama </a:t>
            </a:r>
            <a:r>
              <a:rPr spc="-5" dirty="0">
                <a:latin typeface="Times New Roman" pitchFamily="18" charset="0"/>
                <a:cs typeface="Times New Roman" pitchFamily="18" charset="0"/>
              </a:rPr>
              <a:t>Fayad,</a:t>
            </a:r>
            <a:r>
              <a:rPr spc="50" dirty="0">
                <a:latin typeface="Times New Roman" pitchFamily="18" charset="0"/>
                <a:cs typeface="Times New Roman" pitchFamily="18" charset="0"/>
              </a:rPr>
              <a:t> </a:t>
            </a:r>
            <a:r>
              <a:rPr spc="-5" dirty="0">
                <a:latin typeface="Times New Roman" pitchFamily="18" charset="0"/>
                <a:cs typeface="Times New Roman" pitchFamily="18" charset="0"/>
              </a:rPr>
              <a:t>adapted)</a:t>
            </a:r>
            <a:endParaRPr dirty="0">
              <a:latin typeface="Times New Roman" pitchFamily="18" charset="0"/>
              <a:cs typeface="Times New Roman" pitchFamily="18" charset="0"/>
            </a:endParaRPr>
          </a:p>
          <a:p>
            <a:pPr marL="757960" marR="5100" lvl="1" indent="-286864">
              <a:spcBef>
                <a:spcPts val="678"/>
              </a:spcBef>
              <a:buClr>
                <a:srgbClr val="FF0000"/>
              </a:buClr>
              <a:buSzPct val="53571"/>
              <a:buFont typeface="Wingdings"/>
              <a:buChar char=""/>
              <a:tabLst>
                <a:tab pos="757960" algn="l"/>
                <a:tab pos="758597" algn="l"/>
              </a:tabLst>
            </a:pPr>
            <a:r>
              <a:rPr sz="2800" spc="-5" dirty="0">
                <a:latin typeface="Times New Roman" pitchFamily="18" charset="0"/>
                <a:cs typeface="Times New Roman" pitchFamily="18" charset="0"/>
              </a:rPr>
              <a:t>…where </a:t>
            </a:r>
            <a:r>
              <a:rPr sz="2800" b="1" dirty="0">
                <a:latin typeface="Times New Roman" pitchFamily="18" charset="0"/>
                <a:cs typeface="Times New Roman" pitchFamily="18" charset="0"/>
              </a:rPr>
              <a:t>interesting </a:t>
            </a:r>
            <a:r>
              <a:rPr sz="2800" dirty="0">
                <a:latin typeface="Times New Roman" pitchFamily="18" charset="0"/>
                <a:cs typeface="Times New Roman" pitchFamily="18" charset="0"/>
              </a:rPr>
              <a:t>means: non-trivial,  hidden, previously unknown and potentially  useful</a:t>
            </a:r>
          </a:p>
          <a:p>
            <a:pPr marL="356987" marR="653413" indent="-344875">
              <a:spcBef>
                <a:spcPts val="768"/>
              </a:spcBef>
              <a:buClr>
                <a:srgbClr val="3333CC"/>
              </a:buClr>
              <a:buSzPct val="59375"/>
              <a:buFont typeface="Wingdings"/>
              <a:buChar char=""/>
              <a:tabLst>
                <a:tab pos="356349" algn="l"/>
                <a:tab pos="357624" algn="l"/>
              </a:tabLst>
            </a:pPr>
            <a:r>
              <a:rPr sz="3200" spc="-5" dirty="0">
                <a:latin typeface="Times New Roman" pitchFamily="18" charset="0"/>
                <a:cs typeface="Times New Roman" pitchFamily="18" charset="0"/>
              </a:rPr>
              <a:t>“…finding semantic and </a:t>
            </a:r>
            <a:r>
              <a:rPr sz="3200" dirty="0">
                <a:latin typeface="Times New Roman" pitchFamily="18" charset="0"/>
                <a:cs typeface="Times New Roman" pitchFamily="18" charset="0"/>
              </a:rPr>
              <a:t>abstract  information </a:t>
            </a:r>
            <a:r>
              <a:rPr sz="3200" spc="-5" dirty="0">
                <a:latin typeface="Times New Roman" pitchFamily="18" charset="0"/>
                <a:cs typeface="Times New Roman" pitchFamily="18" charset="0"/>
              </a:rPr>
              <a:t>from the </a:t>
            </a:r>
            <a:r>
              <a:rPr sz="3200" dirty="0">
                <a:latin typeface="Times New Roman" pitchFamily="18" charset="0"/>
                <a:cs typeface="Times New Roman" pitchFamily="18" charset="0"/>
              </a:rPr>
              <a:t>surface </a:t>
            </a:r>
            <a:r>
              <a:rPr sz="3200" spc="-5" dirty="0">
                <a:latin typeface="Times New Roman" pitchFamily="18" charset="0"/>
                <a:cs typeface="Times New Roman" pitchFamily="18" charset="0"/>
              </a:rPr>
              <a:t>form </a:t>
            </a:r>
            <a:r>
              <a:rPr sz="3200" dirty="0">
                <a:latin typeface="Times New Roman" pitchFamily="18" charset="0"/>
                <a:cs typeface="Times New Roman" pitchFamily="18" charset="0"/>
              </a:rPr>
              <a:t>of  </a:t>
            </a:r>
            <a:r>
              <a:rPr sz="3200" spc="-5" dirty="0">
                <a:latin typeface="Times New Roman" pitchFamily="18" charset="0"/>
                <a:cs typeface="Times New Roman" pitchFamily="18" charset="0"/>
              </a:rPr>
              <a:t>textual</a:t>
            </a:r>
            <a:r>
              <a:rPr sz="3200" spc="5" dirty="0">
                <a:latin typeface="Times New Roman" pitchFamily="18" charset="0"/>
                <a:cs typeface="Times New Roman" pitchFamily="18" charset="0"/>
              </a:rPr>
              <a:t> </a:t>
            </a:r>
            <a:r>
              <a:rPr sz="3200" spc="-5" dirty="0">
                <a:latin typeface="Times New Roman" pitchFamily="18" charset="0"/>
                <a:cs typeface="Times New Roman" pitchFamily="18" charset="0"/>
              </a:rPr>
              <a:t>data…”</a:t>
            </a:r>
            <a:endParaRPr sz="32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095710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9781" y="8428"/>
            <a:ext cx="5686345" cy="639186"/>
          </a:xfrm>
          <a:prstGeom prst="rect">
            <a:avLst/>
          </a:prstGeom>
        </p:spPr>
        <p:txBody>
          <a:bodyPr vert="horz" wrap="square" lIns="0" tIns="12750" rIns="0" bIns="0" rtlCol="0">
            <a:spAutoFit/>
          </a:bodyPr>
          <a:lstStyle/>
          <a:p>
            <a:pPr marL="12750">
              <a:spcBef>
                <a:spcPts val="100"/>
              </a:spcBef>
            </a:pPr>
            <a:r>
              <a:rPr sz="4000" spc="-5" dirty="0">
                <a:solidFill>
                  <a:srgbClr val="FF0000"/>
                </a:solidFill>
              </a:rPr>
              <a:t>Which areas are active</a:t>
            </a:r>
            <a:r>
              <a:rPr sz="4000" spc="-30" dirty="0">
                <a:solidFill>
                  <a:srgbClr val="FF0000"/>
                </a:solidFill>
              </a:rPr>
              <a:t> </a:t>
            </a:r>
            <a:r>
              <a:rPr sz="4000" spc="-5" dirty="0">
                <a:solidFill>
                  <a:srgbClr val="FF0000"/>
                </a:solidFill>
              </a:rPr>
              <a:t>in</a:t>
            </a:r>
            <a:endParaRPr sz="4000" dirty="0">
              <a:solidFill>
                <a:srgbClr val="FF0000"/>
              </a:solidFill>
            </a:endParaRPr>
          </a:p>
        </p:txBody>
      </p:sp>
      <p:sp>
        <p:nvSpPr>
          <p:cNvPr id="3" name="object 3"/>
          <p:cNvSpPr txBox="1"/>
          <p:nvPr/>
        </p:nvSpPr>
        <p:spPr>
          <a:xfrm>
            <a:off x="3144262" y="621434"/>
            <a:ext cx="3791321" cy="639186"/>
          </a:xfrm>
          <a:prstGeom prst="rect">
            <a:avLst/>
          </a:prstGeom>
        </p:spPr>
        <p:txBody>
          <a:bodyPr vert="horz" wrap="square" lIns="0" tIns="12750" rIns="0" bIns="0" rtlCol="0">
            <a:spAutoFit/>
          </a:bodyPr>
          <a:lstStyle/>
          <a:p>
            <a:pPr marL="12750">
              <a:spcBef>
                <a:spcPts val="100"/>
              </a:spcBef>
            </a:pPr>
            <a:r>
              <a:rPr sz="4000" spc="-5" dirty="0">
                <a:solidFill>
                  <a:srgbClr val="FF0000"/>
                </a:solidFill>
                <a:latin typeface="Tahoma"/>
                <a:cs typeface="Tahoma"/>
              </a:rPr>
              <a:t>Text</a:t>
            </a:r>
            <a:r>
              <a:rPr sz="4000" spc="-80" dirty="0">
                <a:solidFill>
                  <a:srgbClr val="FF0000"/>
                </a:solidFill>
                <a:latin typeface="Tahoma"/>
                <a:cs typeface="Tahoma"/>
              </a:rPr>
              <a:t> </a:t>
            </a:r>
            <a:r>
              <a:rPr sz="4000" spc="-5" dirty="0">
                <a:solidFill>
                  <a:srgbClr val="FF0000"/>
                </a:solidFill>
                <a:latin typeface="Tahoma"/>
                <a:cs typeface="Tahoma"/>
              </a:rPr>
              <a:t>Processing?</a:t>
            </a:r>
            <a:endParaRPr sz="4000" dirty="0">
              <a:solidFill>
                <a:srgbClr val="FF0000"/>
              </a:solidFill>
              <a:latin typeface="Tahoma"/>
              <a:cs typeface="Tahoma"/>
            </a:endParaRPr>
          </a:p>
        </p:txBody>
      </p:sp>
      <p:grpSp>
        <p:nvGrpSpPr>
          <p:cNvPr id="4" name="object 4"/>
          <p:cNvGrpSpPr/>
          <p:nvPr/>
        </p:nvGrpSpPr>
        <p:grpSpPr>
          <a:xfrm>
            <a:off x="298020" y="1768649"/>
            <a:ext cx="8579186" cy="4978116"/>
            <a:chOff x="297192" y="1758823"/>
            <a:chExt cx="8555355" cy="4950460"/>
          </a:xfrm>
        </p:grpSpPr>
        <p:sp>
          <p:nvSpPr>
            <p:cNvPr id="5" name="object 5"/>
            <p:cNvSpPr/>
            <p:nvPr/>
          </p:nvSpPr>
          <p:spPr>
            <a:xfrm>
              <a:off x="297192" y="1880933"/>
              <a:ext cx="7619796" cy="463048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962287" y="5429757"/>
              <a:ext cx="151638" cy="41605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797695" y="5352033"/>
              <a:ext cx="161544" cy="464819"/>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636913" y="5293360"/>
              <a:ext cx="160020" cy="40005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461653" y="5204968"/>
              <a:ext cx="169164" cy="405384"/>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2288679" y="5141722"/>
              <a:ext cx="163829" cy="416051"/>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2108085" y="5060188"/>
              <a:ext cx="167639" cy="387096"/>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2590431" y="5905245"/>
              <a:ext cx="171380" cy="484631"/>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925967" y="5006086"/>
              <a:ext cx="163068" cy="363474"/>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1789569" y="4865877"/>
              <a:ext cx="123443" cy="435863"/>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2406027" y="5800089"/>
              <a:ext cx="178308" cy="446532"/>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2305443" y="5678932"/>
              <a:ext cx="89915" cy="463295"/>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2133231" y="5694933"/>
              <a:ext cx="163830" cy="380238"/>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1615833" y="4798822"/>
              <a:ext cx="86868" cy="424433"/>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1955044" y="5625592"/>
              <a:ext cx="165995" cy="374142"/>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1758327" y="5560822"/>
              <a:ext cx="177546" cy="370331"/>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1418475" y="4813300"/>
              <a:ext cx="177545" cy="374903"/>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1275981" y="4741672"/>
              <a:ext cx="142494" cy="373379"/>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1067193" y="4663186"/>
              <a:ext cx="201930" cy="420624"/>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1558683" y="5501386"/>
              <a:ext cx="179831" cy="374141"/>
            </a:xfrm>
            <a:prstGeom prst="rect">
              <a:avLst/>
            </a:prstGeom>
            <a:blipFill>
              <a:blip r:embed="rId21" cstate="print"/>
              <a:stretch>
                <a:fillRect/>
              </a:stretch>
            </a:blipFill>
          </p:spPr>
          <p:txBody>
            <a:bodyPr wrap="square" lIns="0" tIns="0" rIns="0" bIns="0" rtlCol="0"/>
            <a:lstStyle/>
            <a:p>
              <a:endParaRPr/>
            </a:p>
          </p:txBody>
        </p:sp>
        <p:sp>
          <p:nvSpPr>
            <p:cNvPr id="25" name="object 25"/>
            <p:cNvSpPr/>
            <p:nvPr/>
          </p:nvSpPr>
          <p:spPr>
            <a:xfrm>
              <a:off x="946035" y="4568698"/>
              <a:ext cx="125729" cy="461772"/>
            </a:xfrm>
            <a:prstGeom prst="rect">
              <a:avLst/>
            </a:prstGeom>
            <a:blipFill>
              <a:blip r:embed="rId22" cstate="print"/>
              <a:stretch>
                <a:fillRect/>
              </a:stretch>
            </a:blipFill>
          </p:spPr>
          <p:txBody>
            <a:bodyPr wrap="square" lIns="0" tIns="0" rIns="0" bIns="0" rtlCol="0"/>
            <a:lstStyle/>
            <a:p>
              <a:endParaRPr/>
            </a:p>
          </p:txBody>
        </p:sp>
        <p:sp>
          <p:nvSpPr>
            <p:cNvPr id="26" name="object 26"/>
            <p:cNvSpPr/>
            <p:nvPr/>
          </p:nvSpPr>
          <p:spPr>
            <a:xfrm>
              <a:off x="725055" y="4558030"/>
              <a:ext cx="204215" cy="436625"/>
            </a:xfrm>
            <a:prstGeom prst="rect">
              <a:avLst/>
            </a:prstGeom>
            <a:blipFill>
              <a:blip r:embed="rId23" cstate="print"/>
              <a:stretch>
                <a:fillRect/>
              </a:stretch>
            </a:blipFill>
          </p:spPr>
          <p:txBody>
            <a:bodyPr wrap="square" lIns="0" tIns="0" rIns="0" bIns="0" rtlCol="0"/>
            <a:lstStyle/>
            <a:p>
              <a:endParaRPr/>
            </a:p>
          </p:txBody>
        </p:sp>
        <p:sp>
          <p:nvSpPr>
            <p:cNvPr id="27" name="object 27"/>
            <p:cNvSpPr/>
            <p:nvPr/>
          </p:nvSpPr>
          <p:spPr>
            <a:xfrm>
              <a:off x="488073" y="4360672"/>
              <a:ext cx="246126" cy="582929"/>
            </a:xfrm>
            <a:prstGeom prst="rect">
              <a:avLst/>
            </a:prstGeom>
            <a:blipFill>
              <a:blip r:embed="rId24" cstate="print"/>
              <a:stretch>
                <a:fillRect/>
              </a:stretch>
            </a:blipFill>
          </p:spPr>
          <p:txBody>
            <a:bodyPr wrap="square" lIns="0" tIns="0" rIns="0" bIns="0" rtlCol="0"/>
            <a:lstStyle/>
            <a:p>
              <a:endParaRPr/>
            </a:p>
          </p:txBody>
        </p:sp>
        <p:sp>
          <p:nvSpPr>
            <p:cNvPr id="28" name="object 28"/>
            <p:cNvSpPr/>
            <p:nvPr/>
          </p:nvSpPr>
          <p:spPr>
            <a:xfrm>
              <a:off x="1346847" y="5448045"/>
              <a:ext cx="192024" cy="385571"/>
            </a:xfrm>
            <a:prstGeom prst="rect">
              <a:avLst/>
            </a:prstGeom>
            <a:blipFill>
              <a:blip r:embed="rId25" cstate="print"/>
              <a:stretch>
                <a:fillRect/>
              </a:stretch>
            </a:blipFill>
          </p:spPr>
          <p:txBody>
            <a:bodyPr wrap="square" lIns="0" tIns="0" rIns="0" bIns="0" rtlCol="0"/>
            <a:lstStyle/>
            <a:p>
              <a:endParaRPr/>
            </a:p>
          </p:txBody>
        </p:sp>
        <p:sp>
          <p:nvSpPr>
            <p:cNvPr id="29" name="object 29"/>
            <p:cNvSpPr/>
            <p:nvPr/>
          </p:nvSpPr>
          <p:spPr>
            <a:xfrm>
              <a:off x="1190637" y="5407660"/>
              <a:ext cx="153924" cy="396239"/>
            </a:xfrm>
            <a:prstGeom prst="rect">
              <a:avLst/>
            </a:prstGeom>
            <a:blipFill>
              <a:blip r:embed="rId26" cstate="print"/>
              <a:stretch>
                <a:fillRect/>
              </a:stretch>
            </a:blipFill>
          </p:spPr>
          <p:txBody>
            <a:bodyPr wrap="square" lIns="0" tIns="0" rIns="0" bIns="0" rtlCol="0"/>
            <a:lstStyle/>
            <a:p>
              <a:endParaRPr/>
            </a:p>
          </p:txBody>
        </p:sp>
        <p:sp>
          <p:nvSpPr>
            <p:cNvPr id="30" name="object 30"/>
            <p:cNvSpPr/>
            <p:nvPr/>
          </p:nvSpPr>
          <p:spPr>
            <a:xfrm>
              <a:off x="974991" y="5284216"/>
              <a:ext cx="216408" cy="503682"/>
            </a:xfrm>
            <a:prstGeom prst="rect">
              <a:avLst/>
            </a:prstGeom>
            <a:blipFill>
              <a:blip r:embed="rId27" cstate="print"/>
              <a:stretch>
                <a:fillRect/>
              </a:stretch>
            </a:blipFill>
          </p:spPr>
          <p:txBody>
            <a:bodyPr wrap="square" lIns="0" tIns="0" rIns="0" bIns="0" rtlCol="0"/>
            <a:lstStyle/>
            <a:p>
              <a:endParaRPr/>
            </a:p>
          </p:txBody>
        </p:sp>
        <p:sp>
          <p:nvSpPr>
            <p:cNvPr id="31" name="object 31"/>
            <p:cNvSpPr/>
            <p:nvPr/>
          </p:nvSpPr>
          <p:spPr>
            <a:xfrm>
              <a:off x="896886" y="1758823"/>
              <a:ext cx="2683001" cy="748664"/>
            </a:xfrm>
            <a:prstGeom prst="rect">
              <a:avLst/>
            </a:prstGeom>
            <a:blipFill>
              <a:blip r:embed="rId28" cstate="print"/>
              <a:stretch>
                <a:fillRect/>
              </a:stretch>
            </a:blipFill>
          </p:spPr>
          <p:txBody>
            <a:bodyPr wrap="square" lIns="0" tIns="0" rIns="0" bIns="0" rtlCol="0"/>
            <a:lstStyle/>
            <a:p>
              <a:endParaRPr/>
            </a:p>
          </p:txBody>
        </p:sp>
        <p:sp>
          <p:nvSpPr>
            <p:cNvPr id="32" name="object 32"/>
            <p:cNvSpPr/>
            <p:nvPr/>
          </p:nvSpPr>
          <p:spPr>
            <a:xfrm>
              <a:off x="3398151" y="2117344"/>
              <a:ext cx="217931" cy="389382"/>
            </a:xfrm>
            <a:prstGeom prst="rect">
              <a:avLst/>
            </a:prstGeom>
            <a:blipFill>
              <a:blip r:embed="rId29" cstate="print"/>
              <a:stretch>
                <a:fillRect/>
              </a:stretch>
            </a:blipFill>
          </p:spPr>
          <p:txBody>
            <a:bodyPr wrap="square" lIns="0" tIns="0" rIns="0" bIns="0" rtlCol="0"/>
            <a:lstStyle/>
            <a:p>
              <a:endParaRPr/>
            </a:p>
          </p:txBody>
        </p:sp>
        <p:sp>
          <p:nvSpPr>
            <p:cNvPr id="33" name="object 33"/>
            <p:cNvSpPr/>
            <p:nvPr/>
          </p:nvSpPr>
          <p:spPr>
            <a:xfrm>
              <a:off x="3209937" y="2217166"/>
              <a:ext cx="176022" cy="289560"/>
            </a:xfrm>
            <a:prstGeom prst="rect">
              <a:avLst/>
            </a:prstGeom>
            <a:blipFill>
              <a:blip r:embed="rId30" cstate="print"/>
              <a:stretch>
                <a:fillRect/>
              </a:stretch>
            </a:blipFill>
          </p:spPr>
          <p:txBody>
            <a:bodyPr wrap="square" lIns="0" tIns="0" rIns="0" bIns="0" rtlCol="0"/>
            <a:lstStyle/>
            <a:p>
              <a:endParaRPr/>
            </a:p>
          </p:txBody>
        </p:sp>
        <p:sp>
          <p:nvSpPr>
            <p:cNvPr id="34" name="object 34"/>
            <p:cNvSpPr/>
            <p:nvPr/>
          </p:nvSpPr>
          <p:spPr>
            <a:xfrm>
              <a:off x="2796171" y="1967230"/>
              <a:ext cx="430530" cy="540257"/>
            </a:xfrm>
            <a:prstGeom prst="rect">
              <a:avLst/>
            </a:prstGeom>
            <a:blipFill>
              <a:blip r:embed="rId31" cstate="print"/>
              <a:stretch>
                <a:fillRect/>
              </a:stretch>
            </a:blipFill>
          </p:spPr>
          <p:txBody>
            <a:bodyPr wrap="square" lIns="0" tIns="0" rIns="0" bIns="0" rtlCol="0"/>
            <a:lstStyle/>
            <a:p>
              <a:endParaRPr/>
            </a:p>
          </p:txBody>
        </p:sp>
        <p:sp>
          <p:nvSpPr>
            <p:cNvPr id="35" name="object 35"/>
            <p:cNvSpPr/>
            <p:nvPr/>
          </p:nvSpPr>
          <p:spPr>
            <a:xfrm>
              <a:off x="2491371" y="2090674"/>
              <a:ext cx="176022" cy="415289"/>
            </a:xfrm>
            <a:prstGeom prst="rect">
              <a:avLst/>
            </a:prstGeom>
            <a:blipFill>
              <a:blip r:embed="rId32" cstate="print"/>
              <a:stretch>
                <a:fillRect/>
              </a:stretch>
            </a:blipFill>
          </p:spPr>
          <p:txBody>
            <a:bodyPr wrap="square" lIns="0" tIns="0" rIns="0" bIns="0" rtlCol="0"/>
            <a:lstStyle/>
            <a:p>
              <a:endParaRPr/>
            </a:p>
          </p:txBody>
        </p:sp>
        <p:sp>
          <p:nvSpPr>
            <p:cNvPr id="36" name="object 36"/>
            <p:cNvSpPr/>
            <p:nvPr/>
          </p:nvSpPr>
          <p:spPr>
            <a:xfrm>
              <a:off x="2390787" y="1839976"/>
              <a:ext cx="45719" cy="93725"/>
            </a:xfrm>
            <a:prstGeom prst="rect">
              <a:avLst/>
            </a:prstGeom>
            <a:blipFill>
              <a:blip r:embed="rId33" cstate="print"/>
              <a:stretch>
                <a:fillRect/>
              </a:stretch>
            </a:blipFill>
          </p:spPr>
          <p:txBody>
            <a:bodyPr wrap="square" lIns="0" tIns="0" rIns="0" bIns="0" rtlCol="0"/>
            <a:lstStyle/>
            <a:p>
              <a:endParaRPr/>
            </a:p>
          </p:txBody>
        </p:sp>
        <p:sp>
          <p:nvSpPr>
            <p:cNvPr id="37" name="object 37"/>
            <p:cNvSpPr/>
            <p:nvPr/>
          </p:nvSpPr>
          <p:spPr>
            <a:xfrm>
              <a:off x="2359545" y="2061718"/>
              <a:ext cx="104381" cy="432054"/>
            </a:xfrm>
            <a:prstGeom prst="rect">
              <a:avLst/>
            </a:prstGeom>
            <a:blipFill>
              <a:blip r:embed="rId34" cstate="print"/>
              <a:stretch>
                <a:fillRect/>
              </a:stretch>
            </a:blipFill>
          </p:spPr>
          <p:txBody>
            <a:bodyPr wrap="square" lIns="0" tIns="0" rIns="0" bIns="0" rtlCol="0"/>
            <a:lstStyle/>
            <a:p>
              <a:endParaRPr/>
            </a:p>
          </p:txBody>
        </p:sp>
        <p:sp>
          <p:nvSpPr>
            <p:cNvPr id="38" name="object 38"/>
            <p:cNvSpPr/>
            <p:nvPr/>
          </p:nvSpPr>
          <p:spPr>
            <a:xfrm>
              <a:off x="2221623" y="1909318"/>
              <a:ext cx="124967" cy="590550"/>
            </a:xfrm>
            <a:prstGeom prst="rect">
              <a:avLst/>
            </a:prstGeom>
            <a:blipFill>
              <a:blip r:embed="rId35" cstate="print"/>
              <a:stretch>
                <a:fillRect/>
              </a:stretch>
            </a:blipFill>
          </p:spPr>
          <p:txBody>
            <a:bodyPr wrap="square" lIns="0" tIns="0" rIns="0" bIns="0" rtlCol="0"/>
            <a:lstStyle/>
            <a:p>
              <a:endParaRPr/>
            </a:p>
          </p:txBody>
        </p:sp>
        <p:sp>
          <p:nvSpPr>
            <p:cNvPr id="39" name="object 39"/>
            <p:cNvSpPr/>
            <p:nvPr/>
          </p:nvSpPr>
          <p:spPr>
            <a:xfrm>
              <a:off x="1986165" y="2068576"/>
              <a:ext cx="228600" cy="425957"/>
            </a:xfrm>
            <a:prstGeom prst="rect">
              <a:avLst/>
            </a:prstGeom>
            <a:blipFill>
              <a:blip r:embed="rId36" cstate="print"/>
              <a:stretch>
                <a:fillRect/>
              </a:stretch>
            </a:blipFill>
          </p:spPr>
          <p:txBody>
            <a:bodyPr wrap="square" lIns="0" tIns="0" rIns="0" bIns="0" rtlCol="0"/>
            <a:lstStyle/>
            <a:p>
              <a:endParaRPr/>
            </a:p>
          </p:txBody>
        </p:sp>
        <p:sp>
          <p:nvSpPr>
            <p:cNvPr id="40" name="object 40"/>
            <p:cNvSpPr/>
            <p:nvPr/>
          </p:nvSpPr>
          <p:spPr>
            <a:xfrm>
              <a:off x="1793379" y="2112772"/>
              <a:ext cx="189737" cy="390144"/>
            </a:xfrm>
            <a:prstGeom prst="rect">
              <a:avLst/>
            </a:prstGeom>
            <a:blipFill>
              <a:blip r:embed="rId37" cstate="print"/>
              <a:stretch>
                <a:fillRect/>
              </a:stretch>
            </a:blipFill>
          </p:spPr>
          <p:txBody>
            <a:bodyPr wrap="square" lIns="0" tIns="0" rIns="0" bIns="0" rtlCol="0"/>
            <a:lstStyle/>
            <a:p>
              <a:endParaRPr/>
            </a:p>
          </p:txBody>
        </p:sp>
        <p:sp>
          <p:nvSpPr>
            <p:cNvPr id="41" name="object 41"/>
            <p:cNvSpPr/>
            <p:nvPr/>
          </p:nvSpPr>
          <p:spPr>
            <a:xfrm>
              <a:off x="1418475" y="2147062"/>
              <a:ext cx="356615" cy="350519"/>
            </a:xfrm>
            <a:prstGeom prst="rect">
              <a:avLst/>
            </a:prstGeom>
            <a:blipFill>
              <a:blip r:embed="rId38" cstate="print"/>
              <a:stretch>
                <a:fillRect/>
              </a:stretch>
            </a:blipFill>
          </p:spPr>
          <p:txBody>
            <a:bodyPr wrap="square" lIns="0" tIns="0" rIns="0" bIns="0" rtlCol="0"/>
            <a:lstStyle/>
            <a:p>
              <a:endParaRPr/>
            </a:p>
          </p:txBody>
        </p:sp>
        <p:sp>
          <p:nvSpPr>
            <p:cNvPr id="42" name="object 42"/>
            <p:cNvSpPr/>
            <p:nvPr/>
          </p:nvSpPr>
          <p:spPr>
            <a:xfrm>
              <a:off x="1224927" y="2211070"/>
              <a:ext cx="176784" cy="295655"/>
            </a:xfrm>
            <a:prstGeom prst="rect">
              <a:avLst/>
            </a:prstGeom>
            <a:blipFill>
              <a:blip r:embed="rId39" cstate="print"/>
              <a:stretch>
                <a:fillRect/>
              </a:stretch>
            </a:blipFill>
          </p:spPr>
          <p:txBody>
            <a:bodyPr wrap="square" lIns="0" tIns="0" rIns="0" bIns="0" rtlCol="0"/>
            <a:lstStyle/>
            <a:p>
              <a:endParaRPr/>
            </a:p>
          </p:txBody>
        </p:sp>
        <p:sp>
          <p:nvSpPr>
            <p:cNvPr id="43" name="object 43"/>
            <p:cNvSpPr/>
            <p:nvPr/>
          </p:nvSpPr>
          <p:spPr>
            <a:xfrm>
              <a:off x="978039" y="2119630"/>
              <a:ext cx="204978" cy="387858"/>
            </a:xfrm>
            <a:prstGeom prst="rect">
              <a:avLst/>
            </a:prstGeom>
            <a:blipFill>
              <a:blip r:embed="rId40" cstate="print"/>
              <a:stretch>
                <a:fillRect/>
              </a:stretch>
            </a:blipFill>
          </p:spPr>
          <p:txBody>
            <a:bodyPr wrap="square" lIns="0" tIns="0" rIns="0" bIns="0" rtlCol="0"/>
            <a:lstStyle/>
            <a:p>
              <a:endParaRPr/>
            </a:p>
          </p:txBody>
        </p:sp>
        <p:sp>
          <p:nvSpPr>
            <p:cNvPr id="44" name="object 44"/>
            <p:cNvSpPr/>
            <p:nvPr/>
          </p:nvSpPr>
          <p:spPr>
            <a:xfrm>
              <a:off x="5373255" y="2306320"/>
              <a:ext cx="460248" cy="70104"/>
            </a:xfrm>
            <a:prstGeom prst="rect">
              <a:avLst/>
            </a:prstGeom>
            <a:blipFill>
              <a:blip r:embed="rId41" cstate="print"/>
              <a:stretch>
                <a:fillRect/>
              </a:stretch>
            </a:blipFill>
          </p:spPr>
          <p:txBody>
            <a:bodyPr wrap="square" lIns="0" tIns="0" rIns="0" bIns="0" rtlCol="0"/>
            <a:lstStyle/>
            <a:p>
              <a:endParaRPr/>
            </a:p>
          </p:txBody>
        </p:sp>
        <p:sp>
          <p:nvSpPr>
            <p:cNvPr id="45" name="object 45"/>
            <p:cNvSpPr/>
            <p:nvPr/>
          </p:nvSpPr>
          <p:spPr>
            <a:xfrm>
              <a:off x="5764148" y="2305558"/>
              <a:ext cx="1342656" cy="72390"/>
            </a:xfrm>
            <a:prstGeom prst="rect">
              <a:avLst/>
            </a:prstGeom>
            <a:blipFill>
              <a:blip r:embed="rId42" cstate="print"/>
              <a:stretch>
                <a:fillRect/>
              </a:stretch>
            </a:blipFill>
          </p:spPr>
          <p:txBody>
            <a:bodyPr wrap="square" lIns="0" tIns="0" rIns="0" bIns="0" rtlCol="0"/>
            <a:lstStyle/>
            <a:p>
              <a:endParaRPr/>
            </a:p>
          </p:txBody>
        </p:sp>
        <p:sp>
          <p:nvSpPr>
            <p:cNvPr id="46" name="object 46"/>
            <p:cNvSpPr/>
            <p:nvPr/>
          </p:nvSpPr>
          <p:spPr>
            <a:xfrm>
              <a:off x="7021448" y="2306320"/>
              <a:ext cx="902220" cy="71628"/>
            </a:xfrm>
            <a:prstGeom prst="rect">
              <a:avLst/>
            </a:prstGeom>
            <a:blipFill>
              <a:blip r:embed="rId43" cstate="print"/>
              <a:stretch>
                <a:fillRect/>
              </a:stretch>
            </a:blipFill>
          </p:spPr>
          <p:txBody>
            <a:bodyPr wrap="square" lIns="0" tIns="0" rIns="0" bIns="0" rtlCol="0"/>
            <a:lstStyle/>
            <a:p>
              <a:endParaRPr/>
            </a:p>
          </p:txBody>
        </p:sp>
        <p:sp>
          <p:nvSpPr>
            <p:cNvPr id="47" name="object 47"/>
            <p:cNvSpPr/>
            <p:nvPr/>
          </p:nvSpPr>
          <p:spPr>
            <a:xfrm>
              <a:off x="5899022" y="2457196"/>
              <a:ext cx="506742" cy="99822"/>
            </a:xfrm>
            <a:prstGeom prst="rect">
              <a:avLst/>
            </a:prstGeom>
            <a:blipFill>
              <a:blip r:embed="rId44" cstate="print"/>
              <a:stretch>
                <a:fillRect/>
              </a:stretch>
            </a:blipFill>
          </p:spPr>
          <p:txBody>
            <a:bodyPr wrap="square" lIns="0" tIns="0" rIns="0" bIns="0" rtlCol="0"/>
            <a:lstStyle/>
            <a:p>
              <a:endParaRPr/>
            </a:p>
          </p:txBody>
        </p:sp>
        <p:sp>
          <p:nvSpPr>
            <p:cNvPr id="48" name="object 48"/>
            <p:cNvSpPr/>
            <p:nvPr/>
          </p:nvSpPr>
          <p:spPr>
            <a:xfrm>
              <a:off x="6306705" y="2457196"/>
              <a:ext cx="337566" cy="101346"/>
            </a:xfrm>
            <a:prstGeom prst="rect">
              <a:avLst/>
            </a:prstGeom>
            <a:blipFill>
              <a:blip r:embed="rId45" cstate="print"/>
              <a:stretch>
                <a:fillRect/>
              </a:stretch>
            </a:blipFill>
          </p:spPr>
          <p:txBody>
            <a:bodyPr wrap="square" lIns="0" tIns="0" rIns="0" bIns="0" rtlCol="0"/>
            <a:lstStyle/>
            <a:p>
              <a:endParaRPr/>
            </a:p>
          </p:txBody>
        </p:sp>
        <p:sp>
          <p:nvSpPr>
            <p:cNvPr id="49" name="object 49"/>
            <p:cNvSpPr/>
            <p:nvPr/>
          </p:nvSpPr>
          <p:spPr>
            <a:xfrm>
              <a:off x="6617589" y="2457196"/>
              <a:ext cx="288035" cy="101346"/>
            </a:xfrm>
            <a:prstGeom prst="rect">
              <a:avLst/>
            </a:prstGeom>
            <a:blipFill>
              <a:blip r:embed="rId46" cstate="print"/>
              <a:stretch>
                <a:fillRect/>
              </a:stretch>
            </a:blipFill>
          </p:spPr>
          <p:txBody>
            <a:bodyPr wrap="square" lIns="0" tIns="0" rIns="0" bIns="0" rtlCol="0"/>
            <a:lstStyle/>
            <a:p>
              <a:endParaRPr/>
            </a:p>
          </p:txBody>
        </p:sp>
        <p:sp>
          <p:nvSpPr>
            <p:cNvPr id="50" name="object 50"/>
            <p:cNvSpPr/>
            <p:nvPr/>
          </p:nvSpPr>
          <p:spPr>
            <a:xfrm>
              <a:off x="6760857" y="2482342"/>
              <a:ext cx="72390" cy="67056"/>
            </a:xfrm>
            <a:prstGeom prst="rect">
              <a:avLst/>
            </a:prstGeom>
            <a:blipFill>
              <a:blip r:embed="rId47" cstate="print"/>
              <a:stretch>
                <a:fillRect/>
              </a:stretch>
            </a:blipFill>
          </p:spPr>
          <p:txBody>
            <a:bodyPr wrap="square" lIns="0" tIns="0" rIns="0" bIns="0" rtlCol="0"/>
            <a:lstStyle/>
            <a:p>
              <a:endParaRPr/>
            </a:p>
          </p:txBody>
        </p:sp>
        <p:sp>
          <p:nvSpPr>
            <p:cNvPr id="51" name="object 51"/>
            <p:cNvSpPr/>
            <p:nvPr/>
          </p:nvSpPr>
          <p:spPr>
            <a:xfrm>
              <a:off x="6829437" y="2480818"/>
              <a:ext cx="142481" cy="68580"/>
            </a:xfrm>
            <a:prstGeom prst="rect">
              <a:avLst/>
            </a:prstGeom>
            <a:blipFill>
              <a:blip r:embed="rId48" cstate="print"/>
              <a:stretch>
                <a:fillRect/>
              </a:stretch>
            </a:blipFill>
          </p:spPr>
          <p:txBody>
            <a:bodyPr wrap="square" lIns="0" tIns="0" rIns="0" bIns="0" rtlCol="0"/>
            <a:lstStyle/>
            <a:p>
              <a:endParaRPr/>
            </a:p>
          </p:txBody>
        </p:sp>
        <p:sp>
          <p:nvSpPr>
            <p:cNvPr id="52" name="object 52"/>
            <p:cNvSpPr/>
            <p:nvPr/>
          </p:nvSpPr>
          <p:spPr>
            <a:xfrm>
              <a:off x="6888874" y="2457196"/>
              <a:ext cx="368045" cy="99822"/>
            </a:xfrm>
            <a:prstGeom prst="rect">
              <a:avLst/>
            </a:prstGeom>
            <a:blipFill>
              <a:blip r:embed="rId49" cstate="print"/>
              <a:stretch>
                <a:fillRect/>
              </a:stretch>
            </a:blipFill>
          </p:spPr>
          <p:txBody>
            <a:bodyPr wrap="square" lIns="0" tIns="0" rIns="0" bIns="0" rtlCol="0"/>
            <a:lstStyle/>
            <a:p>
              <a:endParaRPr/>
            </a:p>
          </p:txBody>
        </p:sp>
        <p:sp>
          <p:nvSpPr>
            <p:cNvPr id="53" name="object 53"/>
            <p:cNvSpPr/>
            <p:nvPr/>
          </p:nvSpPr>
          <p:spPr>
            <a:xfrm>
              <a:off x="7150989" y="2480818"/>
              <a:ext cx="378726" cy="77724"/>
            </a:xfrm>
            <a:prstGeom prst="rect">
              <a:avLst/>
            </a:prstGeom>
            <a:blipFill>
              <a:blip r:embed="rId50" cstate="print"/>
              <a:stretch>
                <a:fillRect/>
              </a:stretch>
            </a:blipFill>
          </p:spPr>
          <p:txBody>
            <a:bodyPr wrap="square" lIns="0" tIns="0" rIns="0" bIns="0" rtlCol="0"/>
            <a:lstStyle/>
            <a:p>
              <a:endParaRPr/>
            </a:p>
          </p:txBody>
        </p:sp>
        <p:sp>
          <p:nvSpPr>
            <p:cNvPr id="54" name="object 54"/>
            <p:cNvSpPr/>
            <p:nvPr/>
          </p:nvSpPr>
          <p:spPr>
            <a:xfrm>
              <a:off x="7360539" y="2480818"/>
              <a:ext cx="419100" cy="76200"/>
            </a:xfrm>
            <a:prstGeom prst="rect">
              <a:avLst/>
            </a:prstGeom>
            <a:blipFill>
              <a:blip r:embed="rId51" cstate="print"/>
              <a:stretch>
                <a:fillRect/>
              </a:stretch>
            </a:blipFill>
          </p:spPr>
          <p:txBody>
            <a:bodyPr wrap="square" lIns="0" tIns="0" rIns="0" bIns="0" rtlCol="0"/>
            <a:lstStyle/>
            <a:p>
              <a:endParaRPr/>
            </a:p>
          </p:txBody>
        </p:sp>
        <p:sp>
          <p:nvSpPr>
            <p:cNvPr id="55" name="object 55"/>
            <p:cNvSpPr/>
            <p:nvPr/>
          </p:nvSpPr>
          <p:spPr>
            <a:xfrm>
              <a:off x="7765160" y="2480818"/>
              <a:ext cx="418338" cy="77724"/>
            </a:xfrm>
            <a:prstGeom prst="rect">
              <a:avLst/>
            </a:prstGeom>
            <a:blipFill>
              <a:blip r:embed="rId52" cstate="print"/>
              <a:stretch>
                <a:fillRect/>
              </a:stretch>
            </a:blipFill>
          </p:spPr>
          <p:txBody>
            <a:bodyPr wrap="square" lIns="0" tIns="0" rIns="0" bIns="0" rtlCol="0"/>
            <a:lstStyle/>
            <a:p>
              <a:endParaRPr/>
            </a:p>
          </p:txBody>
        </p:sp>
        <p:sp>
          <p:nvSpPr>
            <p:cNvPr id="56" name="object 56"/>
            <p:cNvSpPr/>
            <p:nvPr/>
          </p:nvSpPr>
          <p:spPr>
            <a:xfrm>
              <a:off x="7858124" y="2457196"/>
              <a:ext cx="467880" cy="99821"/>
            </a:xfrm>
            <a:prstGeom prst="rect">
              <a:avLst/>
            </a:prstGeom>
            <a:blipFill>
              <a:blip r:embed="rId53" cstate="print"/>
              <a:stretch>
                <a:fillRect/>
              </a:stretch>
            </a:blipFill>
          </p:spPr>
          <p:txBody>
            <a:bodyPr wrap="square" lIns="0" tIns="0" rIns="0" bIns="0" rtlCol="0"/>
            <a:lstStyle/>
            <a:p>
              <a:endParaRPr/>
            </a:p>
          </p:txBody>
        </p:sp>
        <p:sp>
          <p:nvSpPr>
            <p:cNvPr id="57" name="object 57"/>
            <p:cNvSpPr/>
            <p:nvPr/>
          </p:nvSpPr>
          <p:spPr>
            <a:xfrm>
              <a:off x="5702427" y="1889506"/>
              <a:ext cx="105168" cy="215646"/>
            </a:xfrm>
            <a:prstGeom prst="rect">
              <a:avLst/>
            </a:prstGeom>
            <a:blipFill>
              <a:blip r:embed="rId54" cstate="print"/>
              <a:stretch>
                <a:fillRect/>
              </a:stretch>
            </a:blipFill>
          </p:spPr>
          <p:txBody>
            <a:bodyPr wrap="square" lIns="0" tIns="0" rIns="0" bIns="0" rtlCol="0"/>
            <a:lstStyle/>
            <a:p>
              <a:endParaRPr/>
            </a:p>
          </p:txBody>
        </p:sp>
        <p:sp>
          <p:nvSpPr>
            <p:cNvPr id="58" name="object 58"/>
            <p:cNvSpPr/>
            <p:nvPr/>
          </p:nvSpPr>
          <p:spPr>
            <a:xfrm>
              <a:off x="5876924" y="1945132"/>
              <a:ext cx="260616" cy="160020"/>
            </a:xfrm>
            <a:prstGeom prst="rect">
              <a:avLst/>
            </a:prstGeom>
            <a:blipFill>
              <a:blip r:embed="rId55" cstate="print"/>
              <a:stretch>
                <a:fillRect/>
              </a:stretch>
            </a:blipFill>
          </p:spPr>
          <p:txBody>
            <a:bodyPr wrap="square" lIns="0" tIns="0" rIns="0" bIns="0" rtlCol="0"/>
            <a:lstStyle/>
            <a:p>
              <a:endParaRPr/>
            </a:p>
          </p:txBody>
        </p:sp>
        <p:sp>
          <p:nvSpPr>
            <p:cNvPr id="59" name="object 59"/>
            <p:cNvSpPr/>
            <p:nvPr/>
          </p:nvSpPr>
          <p:spPr>
            <a:xfrm>
              <a:off x="6169545" y="1885696"/>
              <a:ext cx="195071" cy="219456"/>
            </a:xfrm>
            <a:prstGeom prst="rect">
              <a:avLst/>
            </a:prstGeom>
            <a:blipFill>
              <a:blip r:embed="rId56" cstate="print"/>
              <a:stretch>
                <a:fillRect/>
              </a:stretch>
            </a:blipFill>
          </p:spPr>
          <p:txBody>
            <a:bodyPr wrap="square" lIns="0" tIns="0" rIns="0" bIns="0" rtlCol="0"/>
            <a:lstStyle/>
            <a:p>
              <a:endParaRPr/>
            </a:p>
          </p:txBody>
        </p:sp>
        <p:sp>
          <p:nvSpPr>
            <p:cNvPr id="60" name="object 60"/>
            <p:cNvSpPr/>
            <p:nvPr/>
          </p:nvSpPr>
          <p:spPr>
            <a:xfrm>
              <a:off x="6359271" y="1945132"/>
              <a:ext cx="283476" cy="163068"/>
            </a:xfrm>
            <a:prstGeom prst="rect">
              <a:avLst/>
            </a:prstGeom>
            <a:blipFill>
              <a:blip r:embed="rId57" cstate="print"/>
              <a:stretch>
                <a:fillRect/>
              </a:stretch>
            </a:blipFill>
          </p:spPr>
          <p:txBody>
            <a:bodyPr wrap="square" lIns="0" tIns="0" rIns="0" bIns="0" rtlCol="0"/>
            <a:lstStyle/>
            <a:p>
              <a:endParaRPr/>
            </a:p>
          </p:txBody>
        </p:sp>
        <p:sp>
          <p:nvSpPr>
            <p:cNvPr id="61" name="object 61"/>
            <p:cNvSpPr/>
            <p:nvPr/>
          </p:nvSpPr>
          <p:spPr>
            <a:xfrm>
              <a:off x="6689229" y="1945132"/>
              <a:ext cx="194297" cy="160020"/>
            </a:xfrm>
            <a:prstGeom prst="rect">
              <a:avLst/>
            </a:prstGeom>
            <a:blipFill>
              <a:blip r:embed="rId58" cstate="print"/>
              <a:stretch>
                <a:fillRect/>
              </a:stretch>
            </a:blipFill>
          </p:spPr>
          <p:txBody>
            <a:bodyPr wrap="square" lIns="0" tIns="0" rIns="0" bIns="0" rtlCol="0"/>
            <a:lstStyle/>
            <a:p>
              <a:endParaRPr/>
            </a:p>
          </p:txBody>
        </p:sp>
        <p:sp>
          <p:nvSpPr>
            <p:cNvPr id="62" name="object 62"/>
            <p:cNvSpPr/>
            <p:nvPr/>
          </p:nvSpPr>
          <p:spPr>
            <a:xfrm>
              <a:off x="6923913" y="1945132"/>
              <a:ext cx="418337" cy="160020"/>
            </a:xfrm>
            <a:prstGeom prst="rect">
              <a:avLst/>
            </a:prstGeom>
            <a:blipFill>
              <a:blip r:embed="rId59" cstate="print"/>
              <a:stretch>
                <a:fillRect/>
              </a:stretch>
            </a:blipFill>
          </p:spPr>
          <p:txBody>
            <a:bodyPr wrap="square" lIns="0" tIns="0" rIns="0" bIns="0" rtlCol="0"/>
            <a:lstStyle/>
            <a:p>
              <a:endParaRPr/>
            </a:p>
          </p:txBody>
        </p:sp>
        <p:sp>
          <p:nvSpPr>
            <p:cNvPr id="63" name="object 63"/>
            <p:cNvSpPr/>
            <p:nvPr/>
          </p:nvSpPr>
          <p:spPr>
            <a:xfrm>
              <a:off x="7387221" y="1945132"/>
              <a:ext cx="283451" cy="163068"/>
            </a:xfrm>
            <a:prstGeom prst="rect">
              <a:avLst/>
            </a:prstGeom>
            <a:blipFill>
              <a:blip r:embed="rId60" cstate="print"/>
              <a:stretch>
                <a:fillRect/>
              </a:stretch>
            </a:blipFill>
          </p:spPr>
          <p:txBody>
            <a:bodyPr wrap="square" lIns="0" tIns="0" rIns="0" bIns="0" rtlCol="0"/>
            <a:lstStyle/>
            <a:p>
              <a:endParaRPr/>
            </a:p>
          </p:txBody>
        </p:sp>
        <p:sp>
          <p:nvSpPr>
            <p:cNvPr id="64" name="object 64"/>
            <p:cNvSpPr/>
            <p:nvPr/>
          </p:nvSpPr>
          <p:spPr>
            <a:xfrm>
              <a:off x="7692021" y="1889506"/>
              <a:ext cx="185153" cy="218694"/>
            </a:xfrm>
            <a:prstGeom prst="rect">
              <a:avLst/>
            </a:prstGeom>
            <a:blipFill>
              <a:blip r:embed="rId61" cstate="print"/>
              <a:stretch>
                <a:fillRect/>
              </a:stretch>
            </a:blipFill>
          </p:spPr>
          <p:txBody>
            <a:bodyPr wrap="square" lIns="0" tIns="0" rIns="0" bIns="0" rtlCol="0"/>
            <a:lstStyle/>
            <a:p>
              <a:endParaRPr/>
            </a:p>
          </p:txBody>
        </p:sp>
        <p:sp>
          <p:nvSpPr>
            <p:cNvPr id="65" name="object 65"/>
            <p:cNvSpPr/>
            <p:nvPr/>
          </p:nvSpPr>
          <p:spPr>
            <a:xfrm>
              <a:off x="7922145" y="1948942"/>
              <a:ext cx="94475" cy="156210"/>
            </a:xfrm>
            <a:prstGeom prst="rect">
              <a:avLst/>
            </a:prstGeom>
            <a:blipFill>
              <a:blip r:embed="rId62" cstate="print"/>
              <a:stretch>
                <a:fillRect/>
              </a:stretch>
            </a:blipFill>
          </p:spPr>
          <p:txBody>
            <a:bodyPr wrap="square" lIns="0" tIns="0" rIns="0" bIns="0" rtlCol="0"/>
            <a:lstStyle/>
            <a:p>
              <a:endParaRPr/>
            </a:p>
          </p:txBody>
        </p:sp>
        <p:sp>
          <p:nvSpPr>
            <p:cNvPr id="66" name="object 66"/>
            <p:cNvSpPr/>
            <p:nvPr/>
          </p:nvSpPr>
          <p:spPr>
            <a:xfrm>
              <a:off x="8065389" y="1945132"/>
              <a:ext cx="283476" cy="163067"/>
            </a:xfrm>
            <a:prstGeom prst="rect">
              <a:avLst/>
            </a:prstGeom>
            <a:blipFill>
              <a:blip r:embed="rId63" cstate="print"/>
              <a:stretch>
                <a:fillRect/>
              </a:stretch>
            </a:blipFill>
          </p:spPr>
          <p:txBody>
            <a:bodyPr wrap="square" lIns="0" tIns="0" rIns="0" bIns="0" rtlCol="0"/>
            <a:lstStyle/>
            <a:p>
              <a:endParaRPr/>
            </a:p>
          </p:txBody>
        </p:sp>
        <p:sp>
          <p:nvSpPr>
            <p:cNvPr id="67" name="object 67"/>
            <p:cNvSpPr/>
            <p:nvPr/>
          </p:nvSpPr>
          <p:spPr>
            <a:xfrm>
              <a:off x="6049136" y="2313940"/>
              <a:ext cx="335292" cy="215646"/>
            </a:xfrm>
            <a:prstGeom prst="rect">
              <a:avLst/>
            </a:prstGeom>
            <a:blipFill>
              <a:blip r:embed="rId64" cstate="print"/>
              <a:stretch>
                <a:fillRect/>
              </a:stretch>
            </a:blipFill>
          </p:spPr>
          <p:txBody>
            <a:bodyPr wrap="square" lIns="0" tIns="0" rIns="0" bIns="0" rtlCol="0"/>
            <a:lstStyle/>
            <a:p>
              <a:endParaRPr/>
            </a:p>
          </p:txBody>
        </p:sp>
        <p:sp>
          <p:nvSpPr>
            <p:cNvPr id="68" name="object 68"/>
            <p:cNvSpPr/>
            <p:nvPr/>
          </p:nvSpPr>
          <p:spPr>
            <a:xfrm>
              <a:off x="6388227" y="2370328"/>
              <a:ext cx="285000" cy="163067"/>
            </a:xfrm>
            <a:prstGeom prst="rect">
              <a:avLst/>
            </a:prstGeom>
            <a:blipFill>
              <a:blip r:embed="rId65" cstate="print"/>
              <a:stretch>
                <a:fillRect/>
              </a:stretch>
            </a:blipFill>
          </p:spPr>
          <p:txBody>
            <a:bodyPr wrap="square" lIns="0" tIns="0" rIns="0" bIns="0" rtlCol="0"/>
            <a:lstStyle/>
            <a:p>
              <a:endParaRPr/>
            </a:p>
          </p:txBody>
        </p:sp>
        <p:sp>
          <p:nvSpPr>
            <p:cNvPr id="69" name="object 69"/>
            <p:cNvSpPr/>
            <p:nvPr/>
          </p:nvSpPr>
          <p:spPr>
            <a:xfrm>
              <a:off x="6701421" y="2313940"/>
              <a:ext cx="185153" cy="219456"/>
            </a:xfrm>
            <a:prstGeom prst="rect">
              <a:avLst/>
            </a:prstGeom>
            <a:blipFill>
              <a:blip r:embed="rId66" cstate="print"/>
              <a:stretch>
                <a:fillRect/>
              </a:stretch>
            </a:blipFill>
          </p:spPr>
          <p:txBody>
            <a:bodyPr wrap="square" lIns="0" tIns="0" rIns="0" bIns="0" rtlCol="0"/>
            <a:lstStyle/>
            <a:p>
              <a:endParaRPr/>
            </a:p>
          </p:txBody>
        </p:sp>
        <p:sp>
          <p:nvSpPr>
            <p:cNvPr id="70" name="object 70"/>
            <p:cNvSpPr/>
            <p:nvPr/>
          </p:nvSpPr>
          <p:spPr>
            <a:xfrm>
              <a:off x="6929246" y="2370328"/>
              <a:ext cx="193560" cy="159257"/>
            </a:xfrm>
            <a:prstGeom prst="rect">
              <a:avLst/>
            </a:prstGeom>
            <a:blipFill>
              <a:blip r:embed="rId67" cstate="print"/>
              <a:stretch>
                <a:fillRect/>
              </a:stretch>
            </a:blipFill>
          </p:spPr>
          <p:txBody>
            <a:bodyPr wrap="square" lIns="0" tIns="0" rIns="0" bIns="0" rtlCol="0"/>
            <a:lstStyle/>
            <a:p>
              <a:endParaRPr/>
            </a:p>
          </p:txBody>
        </p:sp>
        <p:sp>
          <p:nvSpPr>
            <p:cNvPr id="71" name="object 71"/>
            <p:cNvSpPr/>
            <p:nvPr/>
          </p:nvSpPr>
          <p:spPr>
            <a:xfrm>
              <a:off x="7142619" y="2373376"/>
              <a:ext cx="94488" cy="156209"/>
            </a:xfrm>
            <a:prstGeom prst="rect">
              <a:avLst/>
            </a:prstGeom>
            <a:blipFill>
              <a:blip r:embed="rId68" cstate="print"/>
              <a:stretch>
                <a:fillRect/>
              </a:stretch>
            </a:blipFill>
          </p:spPr>
          <p:txBody>
            <a:bodyPr wrap="square" lIns="0" tIns="0" rIns="0" bIns="0" rtlCol="0"/>
            <a:lstStyle/>
            <a:p>
              <a:endParaRPr/>
            </a:p>
          </p:txBody>
        </p:sp>
        <p:sp>
          <p:nvSpPr>
            <p:cNvPr id="72" name="object 72"/>
            <p:cNvSpPr/>
            <p:nvPr/>
          </p:nvSpPr>
          <p:spPr>
            <a:xfrm>
              <a:off x="7285863" y="2370328"/>
              <a:ext cx="284987" cy="163067"/>
            </a:xfrm>
            <a:prstGeom prst="rect">
              <a:avLst/>
            </a:prstGeom>
            <a:blipFill>
              <a:blip r:embed="rId69" cstate="print"/>
              <a:stretch>
                <a:fillRect/>
              </a:stretch>
            </a:blipFill>
          </p:spPr>
          <p:txBody>
            <a:bodyPr wrap="square" lIns="0" tIns="0" rIns="0" bIns="0" rtlCol="0"/>
            <a:lstStyle/>
            <a:p>
              <a:endParaRPr/>
            </a:p>
          </p:txBody>
        </p:sp>
        <p:sp>
          <p:nvSpPr>
            <p:cNvPr id="73" name="object 73"/>
            <p:cNvSpPr/>
            <p:nvPr/>
          </p:nvSpPr>
          <p:spPr>
            <a:xfrm>
              <a:off x="7574674" y="2373376"/>
              <a:ext cx="291071" cy="156209"/>
            </a:xfrm>
            <a:prstGeom prst="rect">
              <a:avLst/>
            </a:prstGeom>
            <a:blipFill>
              <a:blip r:embed="rId70" cstate="print"/>
              <a:stretch>
                <a:fillRect/>
              </a:stretch>
            </a:blipFill>
          </p:spPr>
          <p:txBody>
            <a:bodyPr wrap="square" lIns="0" tIns="0" rIns="0" bIns="0" rtlCol="0"/>
            <a:lstStyle/>
            <a:p>
              <a:endParaRPr/>
            </a:p>
          </p:txBody>
        </p:sp>
        <p:sp>
          <p:nvSpPr>
            <p:cNvPr id="74" name="object 74"/>
            <p:cNvSpPr/>
            <p:nvPr/>
          </p:nvSpPr>
          <p:spPr>
            <a:xfrm>
              <a:off x="7880997" y="2370328"/>
              <a:ext cx="284225" cy="163067"/>
            </a:xfrm>
            <a:prstGeom prst="rect">
              <a:avLst/>
            </a:prstGeom>
            <a:blipFill>
              <a:blip r:embed="rId71" cstate="print"/>
              <a:stretch>
                <a:fillRect/>
              </a:stretch>
            </a:blipFill>
          </p:spPr>
          <p:txBody>
            <a:bodyPr wrap="square" lIns="0" tIns="0" rIns="0" bIns="0" rtlCol="0"/>
            <a:lstStyle/>
            <a:p>
              <a:endParaRPr/>
            </a:p>
          </p:txBody>
        </p:sp>
        <p:sp>
          <p:nvSpPr>
            <p:cNvPr id="75" name="object 75"/>
            <p:cNvSpPr/>
            <p:nvPr/>
          </p:nvSpPr>
          <p:spPr>
            <a:xfrm>
              <a:off x="8213229" y="2313940"/>
              <a:ext cx="94487" cy="215646"/>
            </a:xfrm>
            <a:prstGeom prst="rect">
              <a:avLst/>
            </a:prstGeom>
            <a:blipFill>
              <a:blip r:embed="rId72" cstate="print"/>
              <a:stretch>
                <a:fillRect/>
              </a:stretch>
            </a:blipFill>
          </p:spPr>
          <p:txBody>
            <a:bodyPr wrap="square" lIns="0" tIns="0" rIns="0" bIns="0" rtlCol="0"/>
            <a:lstStyle/>
            <a:p>
              <a:endParaRPr/>
            </a:p>
          </p:txBody>
        </p:sp>
        <p:sp>
          <p:nvSpPr>
            <p:cNvPr id="76" name="object 76"/>
            <p:cNvSpPr/>
            <p:nvPr/>
          </p:nvSpPr>
          <p:spPr>
            <a:xfrm>
              <a:off x="5702427" y="1889506"/>
              <a:ext cx="435609" cy="215900"/>
            </a:xfrm>
            <a:custGeom>
              <a:avLst/>
              <a:gdLst/>
              <a:ahLst/>
              <a:cxnLst/>
              <a:rect l="l" t="t" r="r" b="b"/>
              <a:pathLst>
                <a:path w="435610" h="215900">
                  <a:moveTo>
                    <a:pt x="0" y="0"/>
                  </a:moveTo>
                  <a:lnTo>
                    <a:pt x="26296" y="0"/>
                  </a:lnTo>
                  <a:lnTo>
                    <a:pt x="52589" y="0"/>
                  </a:lnTo>
                  <a:lnTo>
                    <a:pt x="78879" y="0"/>
                  </a:lnTo>
                  <a:lnTo>
                    <a:pt x="105168" y="0"/>
                  </a:lnTo>
                  <a:lnTo>
                    <a:pt x="105168" y="53732"/>
                  </a:lnTo>
                  <a:lnTo>
                    <a:pt x="105168" y="107537"/>
                  </a:lnTo>
                  <a:lnTo>
                    <a:pt x="105168" y="161484"/>
                  </a:lnTo>
                  <a:lnTo>
                    <a:pt x="105168" y="215645"/>
                  </a:lnTo>
                  <a:lnTo>
                    <a:pt x="78879" y="215645"/>
                  </a:lnTo>
                  <a:lnTo>
                    <a:pt x="52589" y="215645"/>
                  </a:lnTo>
                  <a:lnTo>
                    <a:pt x="26296" y="215645"/>
                  </a:lnTo>
                  <a:lnTo>
                    <a:pt x="0" y="215645"/>
                  </a:lnTo>
                  <a:lnTo>
                    <a:pt x="0" y="161484"/>
                  </a:lnTo>
                  <a:lnTo>
                    <a:pt x="0" y="107537"/>
                  </a:lnTo>
                  <a:lnTo>
                    <a:pt x="0" y="53732"/>
                  </a:lnTo>
                  <a:lnTo>
                    <a:pt x="0" y="0"/>
                  </a:lnTo>
                  <a:close/>
                </a:path>
                <a:path w="435610" h="215900">
                  <a:moveTo>
                    <a:pt x="174498" y="59436"/>
                  </a:moveTo>
                  <a:lnTo>
                    <a:pt x="196672" y="59436"/>
                  </a:lnTo>
                  <a:lnTo>
                    <a:pt x="218700" y="59436"/>
                  </a:lnTo>
                  <a:lnTo>
                    <a:pt x="240727" y="59436"/>
                  </a:lnTo>
                  <a:lnTo>
                    <a:pt x="262902" y="59436"/>
                  </a:lnTo>
                  <a:lnTo>
                    <a:pt x="262902" y="67818"/>
                  </a:lnTo>
                  <a:lnTo>
                    <a:pt x="262902" y="76200"/>
                  </a:lnTo>
                  <a:lnTo>
                    <a:pt x="262902" y="84581"/>
                  </a:lnTo>
                  <a:lnTo>
                    <a:pt x="272622" y="77271"/>
                  </a:lnTo>
                  <a:lnTo>
                    <a:pt x="313265" y="59483"/>
                  </a:lnTo>
                  <a:lnTo>
                    <a:pt x="352044" y="55625"/>
                  </a:lnTo>
                  <a:lnTo>
                    <a:pt x="370470" y="56495"/>
                  </a:lnTo>
                  <a:lnTo>
                    <a:pt x="413016" y="70104"/>
                  </a:lnTo>
                  <a:lnTo>
                    <a:pt x="435114" y="115824"/>
                  </a:lnTo>
                  <a:lnTo>
                    <a:pt x="435114" y="140850"/>
                  </a:lnTo>
                  <a:lnTo>
                    <a:pt x="435114" y="165734"/>
                  </a:lnTo>
                  <a:lnTo>
                    <a:pt x="435114" y="190619"/>
                  </a:lnTo>
                  <a:lnTo>
                    <a:pt x="435114" y="215645"/>
                  </a:lnTo>
                  <a:lnTo>
                    <a:pt x="411558" y="215645"/>
                  </a:lnTo>
                  <a:lnTo>
                    <a:pt x="387865" y="215645"/>
                  </a:lnTo>
                  <a:lnTo>
                    <a:pt x="364175" y="215645"/>
                  </a:lnTo>
                  <a:lnTo>
                    <a:pt x="340626" y="215645"/>
                  </a:lnTo>
                  <a:lnTo>
                    <a:pt x="340626" y="194048"/>
                  </a:lnTo>
                  <a:lnTo>
                    <a:pt x="340626" y="172592"/>
                  </a:lnTo>
                  <a:lnTo>
                    <a:pt x="340626" y="151137"/>
                  </a:lnTo>
                  <a:lnTo>
                    <a:pt x="340626" y="129539"/>
                  </a:lnTo>
                  <a:lnTo>
                    <a:pt x="340626" y="119633"/>
                  </a:lnTo>
                  <a:lnTo>
                    <a:pt x="337578" y="112775"/>
                  </a:lnTo>
                  <a:lnTo>
                    <a:pt x="331470" y="108966"/>
                  </a:lnTo>
                  <a:lnTo>
                    <a:pt x="326136" y="104393"/>
                  </a:lnTo>
                  <a:lnTo>
                    <a:pt x="317766" y="102869"/>
                  </a:lnTo>
                  <a:lnTo>
                    <a:pt x="307848" y="102869"/>
                  </a:lnTo>
                  <a:lnTo>
                    <a:pt x="299590" y="103322"/>
                  </a:lnTo>
                  <a:lnTo>
                    <a:pt x="269688" y="130647"/>
                  </a:lnTo>
                  <a:lnTo>
                    <a:pt x="268986" y="140207"/>
                  </a:lnTo>
                  <a:lnTo>
                    <a:pt x="268986" y="159067"/>
                  </a:lnTo>
                  <a:lnTo>
                    <a:pt x="268986" y="177927"/>
                  </a:lnTo>
                  <a:lnTo>
                    <a:pt x="268986" y="196786"/>
                  </a:lnTo>
                  <a:lnTo>
                    <a:pt x="268986" y="215645"/>
                  </a:lnTo>
                  <a:lnTo>
                    <a:pt x="245437" y="215645"/>
                  </a:lnTo>
                  <a:lnTo>
                    <a:pt x="221746" y="215645"/>
                  </a:lnTo>
                  <a:lnTo>
                    <a:pt x="198053" y="215645"/>
                  </a:lnTo>
                  <a:lnTo>
                    <a:pt x="174498" y="215645"/>
                  </a:lnTo>
                  <a:lnTo>
                    <a:pt x="174498" y="176343"/>
                  </a:lnTo>
                  <a:lnTo>
                    <a:pt x="174498" y="137255"/>
                  </a:lnTo>
                  <a:lnTo>
                    <a:pt x="174498" y="98309"/>
                  </a:lnTo>
                  <a:lnTo>
                    <a:pt x="174498" y="59436"/>
                  </a:lnTo>
                  <a:close/>
                </a:path>
              </a:pathLst>
            </a:custGeom>
            <a:ln w="12700">
              <a:solidFill>
                <a:srgbClr val="EAEAEA"/>
              </a:solidFill>
            </a:ln>
          </p:spPr>
          <p:txBody>
            <a:bodyPr wrap="square" lIns="0" tIns="0" rIns="0" bIns="0" rtlCol="0"/>
            <a:lstStyle/>
            <a:p>
              <a:endParaRPr/>
            </a:p>
          </p:txBody>
        </p:sp>
        <p:sp>
          <p:nvSpPr>
            <p:cNvPr id="77" name="object 77"/>
            <p:cNvSpPr/>
            <p:nvPr/>
          </p:nvSpPr>
          <p:spPr>
            <a:xfrm>
              <a:off x="6163195" y="1879346"/>
              <a:ext cx="207771" cy="232156"/>
            </a:xfrm>
            <a:prstGeom prst="rect">
              <a:avLst/>
            </a:prstGeom>
            <a:blipFill>
              <a:blip r:embed="rId73" cstate="print"/>
              <a:stretch>
                <a:fillRect/>
              </a:stretch>
            </a:blipFill>
          </p:spPr>
          <p:txBody>
            <a:bodyPr wrap="square" lIns="0" tIns="0" rIns="0" bIns="0" rtlCol="0"/>
            <a:lstStyle/>
            <a:p>
              <a:endParaRPr/>
            </a:p>
          </p:txBody>
        </p:sp>
        <p:sp>
          <p:nvSpPr>
            <p:cNvPr id="78" name="object 78"/>
            <p:cNvSpPr/>
            <p:nvPr/>
          </p:nvSpPr>
          <p:spPr>
            <a:xfrm>
              <a:off x="6359271" y="1945132"/>
              <a:ext cx="283845" cy="163195"/>
            </a:xfrm>
            <a:custGeom>
              <a:avLst/>
              <a:gdLst/>
              <a:ahLst/>
              <a:cxnLst/>
              <a:rect l="l" t="t" r="r" b="b"/>
              <a:pathLst>
                <a:path w="283845" h="163194">
                  <a:moveTo>
                    <a:pt x="0" y="82295"/>
                  </a:moveTo>
                  <a:lnTo>
                    <a:pt x="21538" y="35575"/>
                  </a:lnTo>
                  <a:lnTo>
                    <a:pt x="58788" y="12858"/>
                  </a:lnTo>
                  <a:lnTo>
                    <a:pt x="110442" y="1428"/>
                  </a:lnTo>
                  <a:lnTo>
                    <a:pt x="140982" y="0"/>
                  </a:lnTo>
                  <a:lnTo>
                    <a:pt x="175838" y="1714"/>
                  </a:lnTo>
                  <a:lnTo>
                    <a:pt x="231849" y="15430"/>
                  </a:lnTo>
                  <a:lnTo>
                    <a:pt x="266117" y="38992"/>
                  </a:lnTo>
                  <a:lnTo>
                    <a:pt x="283476" y="81534"/>
                  </a:lnTo>
                  <a:lnTo>
                    <a:pt x="281071" y="98524"/>
                  </a:lnTo>
                  <a:lnTo>
                    <a:pt x="246125" y="140207"/>
                  </a:lnTo>
                  <a:lnTo>
                    <a:pt x="201074" y="157638"/>
                  </a:lnTo>
                  <a:lnTo>
                    <a:pt x="141744" y="163068"/>
                  </a:lnTo>
                  <a:lnTo>
                    <a:pt x="113013" y="161913"/>
                  </a:lnTo>
                  <a:lnTo>
                    <a:pt x="64693" y="152459"/>
                  </a:lnTo>
                  <a:lnTo>
                    <a:pt x="25401" y="131159"/>
                  </a:lnTo>
                  <a:lnTo>
                    <a:pt x="2845" y="100298"/>
                  </a:lnTo>
                  <a:lnTo>
                    <a:pt x="0" y="82295"/>
                  </a:lnTo>
                  <a:close/>
                </a:path>
              </a:pathLst>
            </a:custGeom>
            <a:ln w="12700">
              <a:solidFill>
                <a:srgbClr val="EAEAEA"/>
              </a:solidFill>
            </a:ln>
          </p:spPr>
          <p:txBody>
            <a:bodyPr wrap="square" lIns="0" tIns="0" rIns="0" bIns="0" rtlCol="0"/>
            <a:lstStyle/>
            <a:p>
              <a:endParaRPr/>
            </a:p>
          </p:txBody>
        </p:sp>
        <p:sp>
          <p:nvSpPr>
            <p:cNvPr id="79" name="object 79"/>
            <p:cNvSpPr/>
            <p:nvPr/>
          </p:nvSpPr>
          <p:spPr>
            <a:xfrm>
              <a:off x="6448171" y="1979930"/>
              <a:ext cx="105676" cy="94233"/>
            </a:xfrm>
            <a:prstGeom prst="rect">
              <a:avLst/>
            </a:prstGeom>
            <a:blipFill>
              <a:blip r:embed="rId74" cstate="print"/>
              <a:stretch>
                <a:fillRect/>
              </a:stretch>
            </a:blipFill>
          </p:spPr>
          <p:txBody>
            <a:bodyPr wrap="square" lIns="0" tIns="0" rIns="0" bIns="0" rtlCol="0"/>
            <a:lstStyle/>
            <a:p>
              <a:endParaRPr/>
            </a:p>
          </p:txBody>
        </p:sp>
        <p:sp>
          <p:nvSpPr>
            <p:cNvPr id="80" name="object 80"/>
            <p:cNvSpPr/>
            <p:nvPr/>
          </p:nvSpPr>
          <p:spPr>
            <a:xfrm>
              <a:off x="6682879" y="1938782"/>
              <a:ext cx="206997" cy="172720"/>
            </a:xfrm>
            <a:prstGeom prst="rect">
              <a:avLst/>
            </a:prstGeom>
            <a:blipFill>
              <a:blip r:embed="rId75" cstate="print"/>
              <a:stretch>
                <a:fillRect/>
              </a:stretch>
            </a:blipFill>
          </p:spPr>
          <p:txBody>
            <a:bodyPr wrap="square" lIns="0" tIns="0" rIns="0" bIns="0" rtlCol="0"/>
            <a:lstStyle/>
            <a:p>
              <a:endParaRPr/>
            </a:p>
          </p:txBody>
        </p:sp>
        <p:sp>
          <p:nvSpPr>
            <p:cNvPr id="81" name="object 81"/>
            <p:cNvSpPr/>
            <p:nvPr/>
          </p:nvSpPr>
          <p:spPr>
            <a:xfrm>
              <a:off x="6923913" y="1945132"/>
              <a:ext cx="746760" cy="163195"/>
            </a:xfrm>
            <a:custGeom>
              <a:avLst/>
              <a:gdLst/>
              <a:ahLst/>
              <a:cxnLst/>
              <a:rect l="l" t="t" r="r" b="b"/>
              <a:pathLst>
                <a:path w="746759" h="163194">
                  <a:moveTo>
                    <a:pt x="0" y="3810"/>
                  </a:moveTo>
                  <a:lnTo>
                    <a:pt x="21853" y="3810"/>
                  </a:lnTo>
                  <a:lnTo>
                    <a:pt x="43916" y="3810"/>
                  </a:lnTo>
                  <a:lnTo>
                    <a:pt x="66122" y="3810"/>
                  </a:lnTo>
                  <a:lnTo>
                    <a:pt x="88404" y="3810"/>
                  </a:lnTo>
                  <a:lnTo>
                    <a:pt x="88404" y="11430"/>
                  </a:lnTo>
                  <a:lnTo>
                    <a:pt x="88404" y="19050"/>
                  </a:lnTo>
                  <a:lnTo>
                    <a:pt x="88404" y="26669"/>
                  </a:lnTo>
                  <a:lnTo>
                    <a:pt x="97672" y="19812"/>
                  </a:lnTo>
                  <a:lnTo>
                    <a:pt x="136658" y="3536"/>
                  </a:lnTo>
                  <a:lnTo>
                    <a:pt x="172973" y="0"/>
                  </a:lnTo>
                  <a:lnTo>
                    <a:pt x="187106" y="428"/>
                  </a:lnTo>
                  <a:lnTo>
                    <a:pt x="228059" y="10596"/>
                  </a:lnTo>
                  <a:lnTo>
                    <a:pt x="248411" y="26669"/>
                  </a:lnTo>
                  <a:lnTo>
                    <a:pt x="259123" y="19371"/>
                  </a:lnTo>
                  <a:lnTo>
                    <a:pt x="298514" y="2893"/>
                  </a:lnTo>
                  <a:lnTo>
                    <a:pt x="333768" y="0"/>
                  </a:lnTo>
                  <a:lnTo>
                    <a:pt x="352632" y="881"/>
                  </a:lnTo>
                  <a:lnTo>
                    <a:pt x="396252" y="15240"/>
                  </a:lnTo>
                  <a:lnTo>
                    <a:pt x="418337" y="61722"/>
                  </a:lnTo>
                  <a:lnTo>
                    <a:pt x="418337" y="86296"/>
                  </a:lnTo>
                  <a:lnTo>
                    <a:pt x="418337" y="110871"/>
                  </a:lnTo>
                  <a:lnTo>
                    <a:pt x="418337" y="135445"/>
                  </a:lnTo>
                  <a:lnTo>
                    <a:pt x="418337" y="160019"/>
                  </a:lnTo>
                  <a:lnTo>
                    <a:pt x="394455" y="160019"/>
                  </a:lnTo>
                  <a:lnTo>
                    <a:pt x="370717" y="160019"/>
                  </a:lnTo>
                  <a:lnTo>
                    <a:pt x="346977" y="160019"/>
                  </a:lnTo>
                  <a:lnTo>
                    <a:pt x="323087" y="160019"/>
                  </a:lnTo>
                  <a:lnTo>
                    <a:pt x="323087" y="137731"/>
                  </a:lnTo>
                  <a:lnTo>
                    <a:pt x="323087" y="115443"/>
                  </a:lnTo>
                  <a:lnTo>
                    <a:pt x="323087" y="93154"/>
                  </a:lnTo>
                  <a:lnTo>
                    <a:pt x="323087" y="70866"/>
                  </a:lnTo>
                  <a:lnTo>
                    <a:pt x="323087" y="64007"/>
                  </a:lnTo>
                  <a:lnTo>
                    <a:pt x="321563" y="58674"/>
                  </a:lnTo>
                  <a:lnTo>
                    <a:pt x="317004" y="54863"/>
                  </a:lnTo>
                  <a:lnTo>
                    <a:pt x="310908" y="49530"/>
                  </a:lnTo>
                  <a:lnTo>
                    <a:pt x="302513" y="47243"/>
                  </a:lnTo>
                  <a:lnTo>
                    <a:pt x="293382" y="47243"/>
                  </a:lnTo>
                  <a:lnTo>
                    <a:pt x="285355" y="47684"/>
                  </a:lnTo>
                  <a:lnTo>
                    <a:pt x="256044" y="79248"/>
                  </a:lnTo>
                  <a:lnTo>
                    <a:pt x="256044" y="99262"/>
                  </a:lnTo>
                  <a:lnTo>
                    <a:pt x="256044" y="119348"/>
                  </a:lnTo>
                  <a:lnTo>
                    <a:pt x="256044" y="139576"/>
                  </a:lnTo>
                  <a:lnTo>
                    <a:pt x="256044" y="160019"/>
                  </a:lnTo>
                  <a:lnTo>
                    <a:pt x="232601" y="160019"/>
                  </a:lnTo>
                  <a:lnTo>
                    <a:pt x="209086" y="160019"/>
                  </a:lnTo>
                  <a:lnTo>
                    <a:pt x="185428" y="160019"/>
                  </a:lnTo>
                  <a:lnTo>
                    <a:pt x="161556" y="160019"/>
                  </a:lnTo>
                  <a:lnTo>
                    <a:pt x="161556" y="138314"/>
                  </a:lnTo>
                  <a:lnTo>
                    <a:pt x="161556" y="116681"/>
                  </a:lnTo>
                  <a:lnTo>
                    <a:pt x="161556" y="95190"/>
                  </a:lnTo>
                  <a:lnTo>
                    <a:pt x="161556" y="73913"/>
                  </a:lnTo>
                  <a:lnTo>
                    <a:pt x="161556" y="67056"/>
                  </a:lnTo>
                  <a:lnTo>
                    <a:pt x="160794" y="62484"/>
                  </a:lnTo>
                  <a:lnTo>
                    <a:pt x="159257" y="59436"/>
                  </a:lnTo>
                  <a:lnTo>
                    <a:pt x="157733" y="55625"/>
                  </a:lnTo>
                  <a:lnTo>
                    <a:pt x="153923" y="52578"/>
                  </a:lnTo>
                  <a:lnTo>
                    <a:pt x="149364" y="50292"/>
                  </a:lnTo>
                  <a:lnTo>
                    <a:pt x="144030" y="48006"/>
                  </a:lnTo>
                  <a:lnTo>
                    <a:pt x="138683" y="46481"/>
                  </a:lnTo>
                  <a:lnTo>
                    <a:pt x="131825" y="46481"/>
                  </a:lnTo>
                  <a:lnTo>
                    <a:pt x="97256" y="64484"/>
                  </a:lnTo>
                  <a:lnTo>
                    <a:pt x="94487" y="80010"/>
                  </a:lnTo>
                  <a:lnTo>
                    <a:pt x="94487" y="100012"/>
                  </a:lnTo>
                  <a:lnTo>
                    <a:pt x="94487" y="120014"/>
                  </a:lnTo>
                  <a:lnTo>
                    <a:pt x="94487" y="140017"/>
                  </a:lnTo>
                  <a:lnTo>
                    <a:pt x="94487" y="160019"/>
                  </a:lnTo>
                  <a:lnTo>
                    <a:pt x="70944" y="160019"/>
                  </a:lnTo>
                  <a:lnTo>
                    <a:pt x="47253" y="160019"/>
                  </a:lnTo>
                  <a:lnTo>
                    <a:pt x="23557" y="160019"/>
                  </a:lnTo>
                  <a:lnTo>
                    <a:pt x="0" y="160019"/>
                  </a:lnTo>
                  <a:lnTo>
                    <a:pt x="0" y="120717"/>
                  </a:lnTo>
                  <a:lnTo>
                    <a:pt x="0" y="81629"/>
                  </a:lnTo>
                  <a:lnTo>
                    <a:pt x="0" y="42683"/>
                  </a:lnTo>
                  <a:lnTo>
                    <a:pt x="0" y="3810"/>
                  </a:lnTo>
                  <a:close/>
                </a:path>
                <a:path w="746759" h="163194">
                  <a:moveTo>
                    <a:pt x="560844" y="54101"/>
                  </a:moveTo>
                  <a:lnTo>
                    <a:pt x="538101" y="52506"/>
                  </a:lnTo>
                  <a:lnTo>
                    <a:pt x="515500" y="51054"/>
                  </a:lnTo>
                  <a:lnTo>
                    <a:pt x="492902" y="49601"/>
                  </a:lnTo>
                  <a:lnTo>
                    <a:pt x="470166" y="48006"/>
                  </a:lnTo>
                  <a:lnTo>
                    <a:pt x="473183" y="40993"/>
                  </a:lnTo>
                  <a:lnTo>
                    <a:pt x="476634" y="34766"/>
                  </a:lnTo>
                  <a:lnTo>
                    <a:pt x="512825" y="9906"/>
                  </a:lnTo>
                  <a:lnTo>
                    <a:pt x="560249" y="1285"/>
                  </a:lnTo>
                  <a:lnTo>
                    <a:pt x="598182" y="0"/>
                  </a:lnTo>
                  <a:lnTo>
                    <a:pt x="618308" y="154"/>
                  </a:lnTo>
                  <a:lnTo>
                    <a:pt x="665987" y="3048"/>
                  </a:lnTo>
                  <a:lnTo>
                    <a:pt x="709434" y="16001"/>
                  </a:lnTo>
                  <a:lnTo>
                    <a:pt x="735342" y="50292"/>
                  </a:lnTo>
                  <a:lnTo>
                    <a:pt x="735342" y="57912"/>
                  </a:lnTo>
                  <a:lnTo>
                    <a:pt x="735342" y="75056"/>
                  </a:lnTo>
                  <a:lnTo>
                    <a:pt x="735342" y="92201"/>
                  </a:lnTo>
                  <a:lnTo>
                    <a:pt x="735342" y="109346"/>
                  </a:lnTo>
                  <a:lnTo>
                    <a:pt x="735342" y="126492"/>
                  </a:lnTo>
                  <a:lnTo>
                    <a:pt x="735342" y="134112"/>
                  </a:lnTo>
                  <a:lnTo>
                    <a:pt x="736104" y="139445"/>
                  </a:lnTo>
                  <a:lnTo>
                    <a:pt x="737628" y="144018"/>
                  </a:lnTo>
                  <a:lnTo>
                    <a:pt x="739152" y="147828"/>
                  </a:lnTo>
                  <a:lnTo>
                    <a:pt x="742187" y="153162"/>
                  </a:lnTo>
                  <a:lnTo>
                    <a:pt x="746759" y="160019"/>
                  </a:lnTo>
                  <a:lnTo>
                    <a:pt x="724596" y="160019"/>
                  </a:lnTo>
                  <a:lnTo>
                    <a:pt x="702570" y="160019"/>
                  </a:lnTo>
                  <a:lnTo>
                    <a:pt x="680544" y="160019"/>
                  </a:lnTo>
                  <a:lnTo>
                    <a:pt x="658380" y="160019"/>
                  </a:lnTo>
                  <a:lnTo>
                    <a:pt x="654570" y="155448"/>
                  </a:lnTo>
                  <a:lnTo>
                    <a:pt x="652284" y="152400"/>
                  </a:lnTo>
                  <a:lnTo>
                    <a:pt x="651509" y="150875"/>
                  </a:lnTo>
                  <a:lnTo>
                    <a:pt x="649985" y="148590"/>
                  </a:lnTo>
                  <a:lnTo>
                    <a:pt x="649223" y="145542"/>
                  </a:lnTo>
                  <a:lnTo>
                    <a:pt x="647700" y="140969"/>
                  </a:lnTo>
                  <a:lnTo>
                    <a:pt x="638563" y="146256"/>
                  </a:lnTo>
                  <a:lnTo>
                    <a:pt x="629421" y="150685"/>
                  </a:lnTo>
                  <a:lnTo>
                    <a:pt x="583887" y="161734"/>
                  </a:lnTo>
                  <a:lnTo>
                    <a:pt x="553211" y="163068"/>
                  </a:lnTo>
                  <a:lnTo>
                    <a:pt x="532238" y="162329"/>
                  </a:lnTo>
                  <a:lnTo>
                    <a:pt x="486168" y="150113"/>
                  </a:lnTo>
                  <a:lnTo>
                    <a:pt x="463308" y="118110"/>
                  </a:lnTo>
                  <a:lnTo>
                    <a:pt x="464308" y="109835"/>
                  </a:lnTo>
                  <a:lnTo>
                    <a:pt x="502646" y="79343"/>
                  </a:lnTo>
                  <a:lnTo>
                    <a:pt x="540270" y="72390"/>
                  </a:lnTo>
                  <a:lnTo>
                    <a:pt x="564714" y="69234"/>
                  </a:lnTo>
                  <a:lnTo>
                    <a:pt x="584369" y="66579"/>
                  </a:lnTo>
                  <a:lnTo>
                    <a:pt x="599308" y="64353"/>
                  </a:lnTo>
                  <a:lnTo>
                    <a:pt x="609600" y="62484"/>
                  </a:lnTo>
                  <a:lnTo>
                    <a:pt x="617296" y="61198"/>
                  </a:lnTo>
                  <a:lnTo>
                    <a:pt x="625417" y="59626"/>
                  </a:lnTo>
                  <a:lnTo>
                    <a:pt x="633824" y="57769"/>
                  </a:lnTo>
                  <a:lnTo>
                    <a:pt x="642378" y="55625"/>
                  </a:lnTo>
                  <a:lnTo>
                    <a:pt x="642378" y="48006"/>
                  </a:lnTo>
                  <a:lnTo>
                    <a:pt x="610361" y="35813"/>
                  </a:lnTo>
                  <a:lnTo>
                    <a:pt x="599207" y="36099"/>
                  </a:lnTo>
                  <a:lnTo>
                    <a:pt x="564654" y="47243"/>
                  </a:lnTo>
                  <a:lnTo>
                    <a:pt x="560844" y="54101"/>
                  </a:lnTo>
                  <a:close/>
                </a:path>
                <a:path w="746759" h="163194">
                  <a:moveTo>
                    <a:pt x="642378" y="85343"/>
                  </a:moveTo>
                  <a:lnTo>
                    <a:pt x="632634" y="87618"/>
                  </a:lnTo>
                  <a:lnTo>
                    <a:pt x="622752" y="89820"/>
                  </a:lnTo>
                  <a:lnTo>
                    <a:pt x="612587" y="91880"/>
                  </a:lnTo>
                  <a:lnTo>
                    <a:pt x="601992" y="93725"/>
                  </a:lnTo>
                  <a:lnTo>
                    <a:pt x="588989" y="96012"/>
                  </a:lnTo>
                  <a:lnTo>
                    <a:pt x="557783" y="109728"/>
                  </a:lnTo>
                  <a:lnTo>
                    <a:pt x="557783" y="114300"/>
                  </a:lnTo>
                  <a:lnTo>
                    <a:pt x="557783" y="118872"/>
                  </a:lnTo>
                  <a:lnTo>
                    <a:pt x="560082" y="122681"/>
                  </a:lnTo>
                  <a:lnTo>
                    <a:pt x="565416" y="125730"/>
                  </a:lnTo>
                  <a:lnTo>
                    <a:pt x="570737" y="128778"/>
                  </a:lnTo>
                  <a:lnTo>
                    <a:pt x="578370" y="130301"/>
                  </a:lnTo>
                  <a:lnTo>
                    <a:pt x="588263" y="130301"/>
                  </a:lnTo>
                  <a:lnTo>
                    <a:pt x="596127" y="130004"/>
                  </a:lnTo>
                  <a:lnTo>
                    <a:pt x="603700" y="129063"/>
                  </a:lnTo>
                  <a:lnTo>
                    <a:pt x="610988" y="127408"/>
                  </a:lnTo>
                  <a:lnTo>
                    <a:pt x="617994" y="124968"/>
                  </a:lnTo>
                  <a:lnTo>
                    <a:pt x="627126" y="121919"/>
                  </a:lnTo>
                  <a:lnTo>
                    <a:pt x="633234" y="118110"/>
                  </a:lnTo>
                  <a:lnTo>
                    <a:pt x="637044" y="113537"/>
                  </a:lnTo>
                  <a:lnTo>
                    <a:pt x="640854" y="108966"/>
                  </a:lnTo>
                  <a:lnTo>
                    <a:pt x="642378" y="102869"/>
                  </a:lnTo>
                  <a:lnTo>
                    <a:pt x="642378" y="95250"/>
                  </a:lnTo>
                  <a:lnTo>
                    <a:pt x="642378" y="92201"/>
                  </a:lnTo>
                  <a:lnTo>
                    <a:pt x="642378" y="89154"/>
                  </a:lnTo>
                  <a:lnTo>
                    <a:pt x="642378" y="85343"/>
                  </a:lnTo>
                  <a:close/>
                </a:path>
              </a:pathLst>
            </a:custGeom>
            <a:ln w="12700">
              <a:solidFill>
                <a:srgbClr val="EAEAEA"/>
              </a:solidFill>
            </a:ln>
          </p:spPr>
          <p:txBody>
            <a:bodyPr wrap="square" lIns="0" tIns="0" rIns="0" bIns="0" rtlCol="0"/>
            <a:lstStyle/>
            <a:p>
              <a:endParaRPr/>
            </a:p>
          </p:txBody>
        </p:sp>
        <p:sp>
          <p:nvSpPr>
            <p:cNvPr id="82" name="object 82"/>
            <p:cNvSpPr/>
            <p:nvPr/>
          </p:nvSpPr>
          <p:spPr>
            <a:xfrm>
              <a:off x="7685671" y="1883156"/>
              <a:ext cx="197853" cy="231394"/>
            </a:xfrm>
            <a:prstGeom prst="rect">
              <a:avLst/>
            </a:prstGeom>
            <a:blipFill>
              <a:blip r:embed="rId76" cstate="print"/>
              <a:stretch>
                <a:fillRect/>
              </a:stretch>
            </a:blipFill>
          </p:spPr>
          <p:txBody>
            <a:bodyPr wrap="square" lIns="0" tIns="0" rIns="0" bIns="0" rtlCol="0"/>
            <a:lstStyle/>
            <a:p>
              <a:endParaRPr/>
            </a:p>
          </p:txBody>
        </p:sp>
        <p:sp>
          <p:nvSpPr>
            <p:cNvPr id="83" name="object 83"/>
            <p:cNvSpPr/>
            <p:nvPr/>
          </p:nvSpPr>
          <p:spPr>
            <a:xfrm>
              <a:off x="7922145" y="1889506"/>
              <a:ext cx="94615" cy="215900"/>
            </a:xfrm>
            <a:custGeom>
              <a:avLst/>
              <a:gdLst/>
              <a:ahLst/>
              <a:cxnLst/>
              <a:rect l="l" t="t" r="r" b="b"/>
              <a:pathLst>
                <a:path w="94615" h="215900">
                  <a:moveTo>
                    <a:pt x="0" y="0"/>
                  </a:moveTo>
                  <a:lnTo>
                    <a:pt x="23545" y="0"/>
                  </a:lnTo>
                  <a:lnTo>
                    <a:pt x="47237" y="0"/>
                  </a:lnTo>
                  <a:lnTo>
                    <a:pt x="70930" y="0"/>
                  </a:lnTo>
                  <a:lnTo>
                    <a:pt x="94475" y="0"/>
                  </a:lnTo>
                  <a:lnTo>
                    <a:pt x="94475" y="10167"/>
                  </a:lnTo>
                  <a:lnTo>
                    <a:pt x="94475" y="20193"/>
                  </a:lnTo>
                  <a:lnTo>
                    <a:pt x="94475" y="30218"/>
                  </a:lnTo>
                  <a:lnTo>
                    <a:pt x="94475" y="40386"/>
                  </a:lnTo>
                  <a:lnTo>
                    <a:pt x="70930" y="40386"/>
                  </a:lnTo>
                  <a:lnTo>
                    <a:pt x="47237" y="40386"/>
                  </a:lnTo>
                  <a:lnTo>
                    <a:pt x="23545" y="40386"/>
                  </a:lnTo>
                  <a:lnTo>
                    <a:pt x="0" y="40386"/>
                  </a:lnTo>
                  <a:lnTo>
                    <a:pt x="0" y="30218"/>
                  </a:lnTo>
                  <a:lnTo>
                    <a:pt x="0" y="20193"/>
                  </a:lnTo>
                  <a:lnTo>
                    <a:pt x="0" y="10167"/>
                  </a:lnTo>
                  <a:lnTo>
                    <a:pt x="0" y="0"/>
                  </a:lnTo>
                  <a:close/>
                </a:path>
                <a:path w="94615" h="215900">
                  <a:moveTo>
                    <a:pt x="0" y="59436"/>
                  </a:moveTo>
                  <a:lnTo>
                    <a:pt x="23545" y="59436"/>
                  </a:lnTo>
                  <a:lnTo>
                    <a:pt x="47237" y="59436"/>
                  </a:lnTo>
                  <a:lnTo>
                    <a:pt x="70930" y="59436"/>
                  </a:lnTo>
                  <a:lnTo>
                    <a:pt x="94475" y="59436"/>
                  </a:lnTo>
                  <a:lnTo>
                    <a:pt x="94475" y="98309"/>
                  </a:lnTo>
                  <a:lnTo>
                    <a:pt x="94475" y="137255"/>
                  </a:lnTo>
                  <a:lnTo>
                    <a:pt x="94475" y="176343"/>
                  </a:lnTo>
                  <a:lnTo>
                    <a:pt x="94475" y="215645"/>
                  </a:lnTo>
                  <a:lnTo>
                    <a:pt x="70930" y="215645"/>
                  </a:lnTo>
                  <a:lnTo>
                    <a:pt x="47237" y="215645"/>
                  </a:lnTo>
                  <a:lnTo>
                    <a:pt x="23545" y="215645"/>
                  </a:lnTo>
                  <a:lnTo>
                    <a:pt x="0" y="215645"/>
                  </a:lnTo>
                  <a:lnTo>
                    <a:pt x="0" y="176343"/>
                  </a:lnTo>
                  <a:lnTo>
                    <a:pt x="0" y="137255"/>
                  </a:lnTo>
                  <a:lnTo>
                    <a:pt x="0" y="98309"/>
                  </a:lnTo>
                  <a:lnTo>
                    <a:pt x="0" y="59436"/>
                  </a:lnTo>
                  <a:close/>
                </a:path>
              </a:pathLst>
            </a:custGeom>
            <a:ln w="12700">
              <a:solidFill>
                <a:srgbClr val="EAEAEA"/>
              </a:solidFill>
            </a:ln>
          </p:spPr>
          <p:txBody>
            <a:bodyPr wrap="square" lIns="0" tIns="0" rIns="0" bIns="0" rtlCol="0"/>
            <a:lstStyle/>
            <a:p>
              <a:endParaRPr/>
            </a:p>
          </p:txBody>
        </p:sp>
        <p:sp>
          <p:nvSpPr>
            <p:cNvPr id="84" name="object 84"/>
            <p:cNvSpPr/>
            <p:nvPr/>
          </p:nvSpPr>
          <p:spPr>
            <a:xfrm>
              <a:off x="8393824" y="1945132"/>
              <a:ext cx="261353" cy="160019"/>
            </a:xfrm>
            <a:prstGeom prst="rect">
              <a:avLst/>
            </a:prstGeom>
            <a:blipFill>
              <a:blip r:embed="rId77" cstate="print"/>
              <a:stretch>
                <a:fillRect/>
              </a:stretch>
            </a:blipFill>
          </p:spPr>
          <p:txBody>
            <a:bodyPr wrap="square" lIns="0" tIns="0" rIns="0" bIns="0" rtlCol="0"/>
            <a:lstStyle/>
            <a:p>
              <a:endParaRPr/>
            </a:p>
          </p:txBody>
        </p:sp>
        <p:sp>
          <p:nvSpPr>
            <p:cNvPr id="85" name="object 85"/>
            <p:cNvSpPr/>
            <p:nvPr/>
          </p:nvSpPr>
          <p:spPr>
            <a:xfrm>
              <a:off x="8065389" y="1945132"/>
              <a:ext cx="283845" cy="163195"/>
            </a:xfrm>
            <a:custGeom>
              <a:avLst/>
              <a:gdLst/>
              <a:ahLst/>
              <a:cxnLst/>
              <a:rect l="l" t="t" r="r" b="b"/>
              <a:pathLst>
                <a:path w="283845" h="163194">
                  <a:moveTo>
                    <a:pt x="0" y="82295"/>
                  </a:moveTo>
                  <a:lnTo>
                    <a:pt x="21543" y="35575"/>
                  </a:lnTo>
                  <a:lnTo>
                    <a:pt x="58679" y="12858"/>
                  </a:lnTo>
                  <a:lnTo>
                    <a:pt x="110116" y="1428"/>
                  </a:lnTo>
                  <a:lnTo>
                    <a:pt x="140982" y="0"/>
                  </a:lnTo>
                  <a:lnTo>
                    <a:pt x="175836" y="1714"/>
                  </a:lnTo>
                  <a:lnTo>
                    <a:pt x="231838" y="15430"/>
                  </a:lnTo>
                  <a:lnTo>
                    <a:pt x="266112" y="38992"/>
                  </a:lnTo>
                  <a:lnTo>
                    <a:pt x="283476" y="81533"/>
                  </a:lnTo>
                  <a:lnTo>
                    <a:pt x="281057" y="98524"/>
                  </a:lnTo>
                  <a:lnTo>
                    <a:pt x="245376" y="140207"/>
                  </a:lnTo>
                  <a:lnTo>
                    <a:pt x="200323" y="157638"/>
                  </a:lnTo>
                  <a:lnTo>
                    <a:pt x="140982" y="163067"/>
                  </a:lnTo>
                  <a:lnTo>
                    <a:pt x="112693" y="161913"/>
                  </a:lnTo>
                  <a:lnTo>
                    <a:pt x="64682" y="152459"/>
                  </a:lnTo>
                  <a:lnTo>
                    <a:pt x="25401" y="131159"/>
                  </a:lnTo>
                  <a:lnTo>
                    <a:pt x="2847" y="100298"/>
                  </a:lnTo>
                  <a:lnTo>
                    <a:pt x="0" y="82295"/>
                  </a:lnTo>
                  <a:close/>
                </a:path>
              </a:pathLst>
            </a:custGeom>
            <a:ln w="12700">
              <a:solidFill>
                <a:srgbClr val="EAEAEA"/>
              </a:solidFill>
            </a:ln>
          </p:spPr>
          <p:txBody>
            <a:bodyPr wrap="square" lIns="0" tIns="0" rIns="0" bIns="0" rtlCol="0"/>
            <a:lstStyle/>
            <a:p>
              <a:endParaRPr/>
            </a:p>
          </p:txBody>
        </p:sp>
        <p:sp>
          <p:nvSpPr>
            <p:cNvPr id="86" name="object 86"/>
            <p:cNvSpPr/>
            <p:nvPr/>
          </p:nvSpPr>
          <p:spPr>
            <a:xfrm>
              <a:off x="8153527" y="1979930"/>
              <a:ext cx="106438" cy="94233"/>
            </a:xfrm>
            <a:prstGeom prst="rect">
              <a:avLst/>
            </a:prstGeom>
            <a:blipFill>
              <a:blip r:embed="rId78" cstate="print"/>
              <a:stretch>
                <a:fillRect/>
              </a:stretch>
            </a:blipFill>
          </p:spPr>
          <p:txBody>
            <a:bodyPr wrap="square" lIns="0" tIns="0" rIns="0" bIns="0" rtlCol="0"/>
            <a:lstStyle/>
            <a:p>
              <a:endParaRPr/>
            </a:p>
          </p:txBody>
        </p:sp>
        <p:sp>
          <p:nvSpPr>
            <p:cNvPr id="87" name="object 87"/>
            <p:cNvSpPr/>
            <p:nvPr/>
          </p:nvSpPr>
          <p:spPr>
            <a:xfrm>
              <a:off x="8393824" y="1945132"/>
              <a:ext cx="261620" cy="160020"/>
            </a:xfrm>
            <a:custGeom>
              <a:avLst/>
              <a:gdLst/>
              <a:ahLst/>
              <a:cxnLst/>
              <a:rect l="l" t="t" r="r" b="b"/>
              <a:pathLst>
                <a:path w="261620" h="160019">
                  <a:moveTo>
                    <a:pt x="0" y="3809"/>
                  </a:moveTo>
                  <a:lnTo>
                    <a:pt x="22169" y="3809"/>
                  </a:lnTo>
                  <a:lnTo>
                    <a:pt x="44196" y="3809"/>
                  </a:lnTo>
                  <a:lnTo>
                    <a:pt x="66222" y="3809"/>
                  </a:lnTo>
                  <a:lnTo>
                    <a:pt x="88391" y="3809"/>
                  </a:lnTo>
                  <a:lnTo>
                    <a:pt x="88391" y="12191"/>
                  </a:lnTo>
                  <a:lnTo>
                    <a:pt x="88391" y="20573"/>
                  </a:lnTo>
                  <a:lnTo>
                    <a:pt x="88391" y="28955"/>
                  </a:lnTo>
                  <a:lnTo>
                    <a:pt x="98224" y="21645"/>
                  </a:lnTo>
                  <a:lnTo>
                    <a:pt x="138857" y="3857"/>
                  </a:lnTo>
                  <a:lnTo>
                    <a:pt x="177545" y="0"/>
                  </a:lnTo>
                  <a:lnTo>
                    <a:pt x="195975" y="869"/>
                  </a:lnTo>
                  <a:lnTo>
                    <a:pt x="239267" y="14477"/>
                  </a:lnTo>
                  <a:lnTo>
                    <a:pt x="261353" y="60197"/>
                  </a:lnTo>
                  <a:lnTo>
                    <a:pt x="261353" y="85224"/>
                  </a:lnTo>
                  <a:lnTo>
                    <a:pt x="261353" y="110108"/>
                  </a:lnTo>
                  <a:lnTo>
                    <a:pt x="261353" y="134993"/>
                  </a:lnTo>
                  <a:lnTo>
                    <a:pt x="261353" y="160019"/>
                  </a:lnTo>
                  <a:lnTo>
                    <a:pt x="237471" y="160019"/>
                  </a:lnTo>
                  <a:lnTo>
                    <a:pt x="213733" y="160019"/>
                  </a:lnTo>
                  <a:lnTo>
                    <a:pt x="189992" y="160019"/>
                  </a:lnTo>
                  <a:lnTo>
                    <a:pt x="166103" y="160019"/>
                  </a:lnTo>
                  <a:lnTo>
                    <a:pt x="166103" y="138422"/>
                  </a:lnTo>
                  <a:lnTo>
                    <a:pt x="166103" y="116966"/>
                  </a:lnTo>
                  <a:lnTo>
                    <a:pt x="166103" y="95511"/>
                  </a:lnTo>
                  <a:lnTo>
                    <a:pt x="166103" y="73913"/>
                  </a:lnTo>
                  <a:lnTo>
                    <a:pt x="166103" y="64007"/>
                  </a:lnTo>
                  <a:lnTo>
                    <a:pt x="163067" y="57149"/>
                  </a:lnTo>
                  <a:lnTo>
                    <a:pt x="157733" y="53339"/>
                  </a:lnTo>
                  <a:lnTo>
                    <a:pt x="151625" y="48767"/>
                  </a:lnTo>
                  <a:lnTo>
                    <a:pt x="144017" y="47243"/>
                  </a:lnTo>
                  <a:lnTo>
                    <a:pt x="133350" y="47243"/>
                  </a:lnTo>
                  <a:lnTo>
                    <a:pt x="125206" y="47696"/>
                  </a:lnTo>
                  <a:lnTo>
                    <a:pt x="95191" y="75021"/>
                  </a:lnTo>
                  <a:lnTo>
                    <a:pt x="94475" y="84581"/>
                  </a:lnTo>
                  <a:lnTo>
                    <a:pt x="94475" y="103441"/>
                  </a:lnTo>
                  <a:lnTo>
                    <a:pt x="94475" y="122300"/>
                  </a:lnTo>
                  <a:lnTo>
                    <a:pt x="94475" y="141160"/>
                  </a:lnTo>
                  <a:lnTo>
                    <a:pt x="94475" y="160019"/>
                  </a:lnTo>
                  <a:lnTo>
                    <a:pt x="71039" y="160019"/>
                  </a:lnTo>
                  <a:lnTo>
                    <a:pt x="47528" y="160019"/>
                  </a:lnTo>
                  <a:lnTo>
                    <a:pt x="23871" y="160019"/>
                  </a:lnTo>
                  <a:lnTo>
                    <a:pt x="0" y="160019"/>
                  </a:lnTo>
                  <a:lnTo>
                    <a:pt x="0" y="120717"/>
                  </a:lnTo>
                  <a:lnTo>
                    <a:pt x="0" y="81629"/>
                  </a:lnTo>
                  <a:lnTo>
                    <a:pt x="0" y="42683"/>
                  </a:lnTo>
                  <a:lnTo>
                    <a:pt x="0" y="3809"/>
                  </a:lnTo>
                  <a:close/>
                </a:path>
              </a:pathLst>
            </a:custGeom>
            <a:ln w="12700">
              <a:solidFill>
                <a:srgbClr val="EAEAEA"/>
              </a:solidFill>
            </a:ln>
          </p:spPr>
          <p:txBody>
            <a:bodyPr wrap="square" lIns="0" tIns="0" rIns="0" bIns="0" rtlCol="0"/>
            <a:lstStyle/>
            <a:p>
              <a:endParaRPr/>
            </a:p>
          </p:txBody>
        </p:sp>
        <p:sp>
          <p:nvSpPr>
            <p:cNvPr id="88" name="object 88"/>
            <p:cNvSpPr/>
            <p:nvPr/>
          </p:nvSpPr>
          <p:spPr>
            <a:xfrm>
              <a:off x="6042786" y="2307590"/>
              <a:ext cx="2128786" cy="232156"/>
            </a:xfrm>
            <a:prstGeom prst="rect">
              <a:avLst/>
            </a:prstGeom>
            <a:blipFill>
              <a:blip r:embed="rId79" cstate="print"/>
              <a:stretch>
                <a:fillRect/>
              </a:stretch>
            </a:blipFill>
          </p:spPr>
          <p:txBody>
            <a:bodyPr wrap="square" lIns="0" tIns="0" rIns="0" bIns="0" rtlCol="0"/>
            <a:lstStyle/>
            <a:p>
              <a:endParaRPr/>
            </a:p>
          </p:txBody>
        </p:sp>
        <p:sp>
          <p:nvSpPr>
            <p:cNvPr id="89" name="object 89"/>
            <p:cNvSpPr/>
            <p:nvPr/>
          </p:nvSpPr>
          <p:spPr>
            <a:xfrm>
              <a:off x="8213229" y="2313940"/>
              <a:ext cx="94615" cy="215900"/>
            </a:xfrm>
            <a:custGeom>
              <a:avLst/>
              <a:gdLst/>
              <a:ahLst/>
              <a:cxnLst/>
              <a:rect l="l" t="t" r="r" b="b"/>
              <a:pathLst>
                <a:path w="94615" h="215900">
                  <a:moveTo>
                    <a:pt x="0" y="0"/>
                  </a:moveTo>
                  <a:lnTo>
                    <a:pt x="23550" y="0"/>
                  </a:lnTo>
                  <a:lnTo>
                    <a:pt x="47244" y="0"/>
                  </a:lnTo>
                  <a:lnTo>
                    <a:pt x="70937" y="0"/>
                  </a:lnTo>
                  <a:lnTo>
                    <a:pt x="94487" y="0"/>
                  </a:lnTo>
                  <a:lnTo>
                    <a:pt x="94487" y="53840"/>
                  </a:lnTo>
                  <a:lnTo>
                    <a:pt x="94487" y="107823"/>
                  </a:lnTo>
                  <a:lnTo>
                    <a:pt x="94487" y="161805"/>
                  </a:lnTo>
                  <a:lnTo>
                    <a:pt x="94487" y="215646"/>
                  </a:lnTo>
                  <a:lnTo>
                    <a:pt x="70937" y="215646"/>
                  </a:lnTo>
                  <a:lnTo>
                    <a:pt x="47243" y="215646"/>
                  </a:lnTo>
                  <a:lnTo>
                    <a:pt x="23550" y="215646"/>
                  </a:lnTo>
                  <a:lnTo>
                    <a:pt x="0" y="215646"/>
                  </a:lnTo>
                  <a:lnTo>
                    <a:pt x="0" y="161805"/>
                  </a:lnTo>
                  <a:lnTo>
                    <a:pt x="0" y="107823"/>
                  </a:lnTo>
                  <a:lnTo>
                    <a:pt x="0" y="53840"/>
                  </a:lnTo>
                  <a:lnTo>
                    <a:pt x="0" y="0"/>
                  </a:lnTo>
                  <a:close/>
                </a:path>
              </a:pathLst>
            </a:custGeom>
            <a:ln w="12700">
              <a:solidFill>
                <a:srgbClr val="EAEAEA"/>
              </a:solidFill>
            </a:ln>
          </p:spPr>
          <p:txBody>
            <a:bodyPr wrap="square" lIns="0" tIns="0" rIns="0" bIns="0" rtlCol="0"/>
            <a:lstStyle/>
            <a:p>
              <a:endParaRPr/>
            </a:p>
          </p:txBody>
        </p:sp>
        <p:sp>
          <p:nvSpPr>
            <p:cNvPr id="90" name="object 90"/>
            <p:cNvSpPr/>
            <p:nvPr/>
          </p:nvSpPr>
          <p:spPr>
            <a:xfrm>
              <a:off x="3035439" y="2876296"/>
              <a:ext cx="3733800" cy="2133600"/>
            </a:xfrm>
            <a:custGeom>
              <a:avLst/>
              <a:gdLst/>
              <a:ahLst/>
              <a:cxnLst/>
              <a:rect l="l" t="t" r="r" b="b"/>
              <a:pathLst>
                <a:path w="3733800" h="2133600">
                  <a:moveTo>
                    <a:pt x="3733787" y="1066800"/>
                  </a:moveTo>
                  <a:lnTo>
                    <a:pt x="3729969" y="998038"/>
                  </a:lnTo>
                  <a:lnTo>
                    <a:pt x="3718670" y="930435"/>
                  </a:lnTo>
                  <a:lnTo>
                    <a:pt x="3700121" y="864124"/>
                  </a:lnTo>
                  <a:lnTo>
                    <a:pt x="3674555" y="799238"/>
                  </a:lnTo>
                  <a:lnTo>
                    <a:pt x="3642203" y="735909"/>
                  </a:lnTo>
                  <a:lnTo>
                    <a:pt x="3603298" y="674269"/>
                  </a:lnTo>
                  <a:lnTo>
                    <a:pt x="3558071" y="614451"/>
                  </a:lnTo>
                  <a:lnTo>
                    <a:pt x="3533159" y="585268"/>
                  </a:lnTo>
                  <a:lnTo>
                    <a:pt x="3506754" y="556589"/>
                  </a:lnTo>
                  <a:lnTo>
                    <a:pt x="3478884" y="528432"/>
                  </a:lnTo>
                  <a:lnTo>
                    <a:pt x="3449579" y="500814"/>
                  </a:lnTo>
                  <a:lnTo>
                    <a:pt x="3418867" y="473751"/>
                  </a:lnTo>
                  <a:lnTo>
                    <a:pt x="3386778" y="447260"/>
                  </a:lnTo>
                  <a:lnTo>
                    <a:pt x="3353340" y="421356"/>
                  </a:lnTo>
                  <a:lnTo>
                    <a:pt x="3318582" y="396058"/>
                  </a:lnTo>
                  <a:lnTo>
                    <a:pt x="3282534" y="371380"/>
                  </a:lnTo>
                  <a:lnTo>
                    <a:pt x="3245225" y="347341"/>
                  </a:lnTo>
                  <a:lnTo>
                    <a:pt x="3206682" y="323956"/>
                  </a:lnTo>
                  <a:lnTo>
                    <a:pt x="3166937" y="301243"/>
                  </a:lnTo>
                  <a:lnTo>
                    <a:pt x="3126016" y="279217"/>
                  </a:lnTo>
                  <a:lnTo>
                    <a:pt x="3083950" y="257895"/>
                  </a:lnTo>
                  <a:lnTo>
                    <a:pt x="3040767" y="237294"/>
                  </a:lnTo>
                  <a:lnTo>
                    <a:pt x="2996497" y="217431"/>
                  </a:lnTo>
                  <a:lnTo>
                    <a:pt x="2951167" y="198321"/>
                  </a:lnTo>
                  <a:lnTo>
                    <a:pt x="2904809" y="179982"/>
                  </a:lnTo>
                  <a:lnTo>
                    <a:pt x="2857449" y="162431"/>
                  </a:lnTo>
                  <a:lnTo>
                    <a:pt x="2809118" y="145683"/>
                  </a:lnTo>
                  <a:lnTo>
                    <a:pt x="2759844" y="129755"/>
                  </a:lnTo>
                  <a:lnTo>
                    <a:pt x="2709656" y="114664"/>
                  </a:lnTo>
                  <a:lnTo>
                    <a:pt x="2658583" y="100427"/>
                  </a:lnTo>
                  <a:lnTo>
                    <a:pt x="2606655" y="87059"/>
                  </a:lnTo>
                  <a:lnTo>
                    <a:pt x="2553900" y="74578"/>
                  </a:lnTo>
                  <a:lnTo>
                    <a:pt x="2500347" y="63001"/>
                  </a:lnTo>
                  <a:lnTo>
                    <a:pt x="2446025" y="52343"/>
                  </a:lnTo>
                  <a:lnTo>
                    <a:pt x="2390963" y="42622"/>
                  </a:lnTo>
                  <a:lnTo>
                    <a:pt x="2335191" y="33853"/>
                  </a:lnTo>
                  <a:lnTo>
                    <a:pt x="2278737" y="26054"/>
                  </a:lnTo>
                  <a:lnTo>
                    <a:pt x="2221630" y="19241"/>
                  </a:lnTo>
                  <a:lnTo>
                    <a:pt x="2163899" y="13431"/>
                  </a:lnTo>
                  <a:lnTo>
                    <a:pt x="2105573" y="8640"/>
                  </a:lnTo>
                  <a:lnTo>
                    <a:pt x="2046681" y="4884"/>
                  </a:lnTo>
                  <a:lnTo>
                    <a:pt x="1987252" y="2182"/>
                  </a:lnTo>
                  <a:lnTo>
                    <a:pt x="1927315" y="548"/>
                  </a:lnTo>
                  <a:lnTo>
                    <a:pt x="1866900" y="0"/>
                  </a:lnTo>
                  <a:lnTo>
                    <a:pt x="1806483" y="548"/>
                  </a:lnTo>
                  <a:lnTo>
                    <a:pt x="1746546" y="2182"/>
                  </a:lnTo>
                  <a:lnTo>
                    <a:pt x="1687116" y="4884"/>
                  </a:lnTo>
                  <a:lnTo>
                    <a:pt x="1628224" y="8640"/>
                  </a:lnTo>
                  <a:lnTo>
                    <a:pt x="1569897" y="13431"/>
                  </a:lnTo>
                  <a:lnTo>
                    <a:pt x="1512165" y="19241"/>
                  </a:lnTo>
                  <a:lnTo>
                    <a:pt x="1455058" y="26054"/>
                  </a:lnTo>
                  <a:lnTo>
                    <a:pt x="1398603" y="33853"/>
                  </a:lnTo>
                  <a:lnTo>
                    <a:pt x="1342830" y="42622"/>
                  </a:lnTo>
                  <a:lnTo>
                    <a:pt x="1287768" y="52343"/>
                  </a:lnTo>
                  <a:lnTo>
                    <a:pt x="1233446" y="63001"/>
                  </a:lnTo>
                  <a:lnTo>
                    <a:pt x="1179892" y="74578"/>
                  </a:lnTo>
                  <a:lnTo>
                    <a:pt x="1127137" y="87059"/>
                  </a:lnTo>
                  <a:lnTo>
                    <a:pt x="1075208" y="100427"/>
                  </a:lnTo>
                  <a:lnTo>
                    <a:pt x="1024135" y="114664"/>
                  </a:lnTo>
                  <a:lnTo>
                    <a:pt x="973947" y="129755"/>
                  </a:lnTo>
                  <a:lnTo>
                    <a:pt x="924672" y="145683"/>
                  </a:lnTo>
                  <a:lnTo>
                    <a:pt x="876341" y="162431"/>
                  </a:lnTo>
                  <a:lnTo>
                    <a:pt x="828981" y="179982"/>
                  </a:lnTo>
                  <a:lnTo>
                    <a:pt x="782622" y="198321"/>
                  </a:lnTo>
                  <a:lnTo>
                    <a:pt x="737292" y="217431"/>
                  </a:lnTo>
                  <a:lnTo>
                    <a:pt x="693022" y="237294"/>
                  </a:lnTo>
                  <a:lnTo>
                    <a:pt x="649838" y="257895"/>
                  </a:lnTo>
                  <a:lnTo>
                    <a:pt x="607772" y="279217"/>
                  </a:lnTo>
                  <a:lnTo>
                    <a:pt x="566851" y="301243"/>
                  </a:lnTo>
                  <a:lnTo>
                    <a:pt x="527105" y="323956"/>
                  </a:lnTo>
                  <a:lnTo>
                    <a:pt x="488563" y="347341"/>
                  </a:lnTo>
                  <a:lnTo>
                    <a:pt x="451253" y="371380"/>
                  </a:lnTo>
                  <a:lnTo>
                    <a:pt x="415205" y="396058"/>
                  </a:lnTo>
                  <a:lnTo>
                    <a:pt x="380447" y="421356"/>
                  </a:lnTo>
                  <a:lnTo>
                    <a:pt x="347009" y="447260"/>
                  </a:lnTo>
                  <a:lnTo>
                    <a:pt x="314920" y="473751"/>
                  </a:lnTo>
                  <a:lnTo>
                    <a:pt x="284208" y="500814"/>
                  </a:lnTo>
                  <a:lnTo>
                    <a:pt x="254903" y="528432"/>
                  </a:lnTo>
                  <a:lnTo>
                    <a:pt x="227033" y="556589"/>
                  </a:lnTo>
                  <a:lnTo>
                    <a:pt x="200627" y="585268"/>
                  </a:lnTo>
                  <a:lnTo>
                    <a:pt x="175716" y="614451"/>
                  </a:lnTo>
                  <a:lnTo>
                    <a:pt x="130488" y="674269"/>
                  </a:lnTo>
                  <a:lnTo>
                    <a:pt x="91583" y="735909"/>
                  </a:lnTo>
                  <a:lnTo>
                    <a:pt x="59231" y="799238"/>
                  </a:lnTo>
                  <a:lnTo>
                    <a:pt x="33665" y="864124"/>
                  </a:lnTo>
                  <a:lnTo>
                    <a:pt x="15117" y="930435"/>
                  </a:lnTo>
                  <a:lnTo>
                    <a:pt x="3817" y="998038"/>
                  </a:lnTo>
                  <a:lnTo>
                    <a:pt x="0" y="1066800"/>
                  </a:lnTo>
                  <a:lnTo>
                    <a:pt x="959" y="1101317"/>
                  </a:lnTo>
                  <a:lnTo>
                    <a:pt x="8546" y="1169516"/>
                  </a:lnTo>
                  <a:lnTo>
                    <a:pt x="23499" y="1236489"/>
                  </a:lnTo>
                  <a:lnTo>
                    <a:pt x="45586" y="1302104"/>
                  </a:lnTo>
                  <a:lnTo>
                    <a:pt x="74573" y="1366229"/>
                  </a:lnTo>
                  <a:lnTo>
                    <a:pt x="110231" y="1428730"/>
                  </a:lnTo>
                  <a:lnTo>
                    <a:pt x="152326" y="1489475"/>
                  </a:lnTo>
                  <a:lnTo>
                    <a:pt x="200627" y="1548331"/>
                  </a:lnTo>
                  <a:lnTo>
                    <a:pt x="227033" y="1577010"/>
                  </a:lnTo>
                  <a:lnTo>
                    <a:pt x="254903" y="1605167"/>
                  </a:lnTo>
                  <a:lnTo>
                    <a:pt x="284208" y="1632785"/>
                  </a:lnTo>
                  <a:lnTo>
                    <a:pt x="314920" y="1659848"/>
                  </a:lnTo>
                  <a:lnTo>
                    <a:pt x="347009" y="1686339"/>
                  </a:lnTo>
                  <a:lnTo>
                    <a:pt x="380447" y="1712243"/>
                  </a:lnTo>
                  <a:lnTo>
                    <a:pt x="415205" y="1737541"/>
                  </a:lnTo>
                  <a:lnTo>
                    <a:pt x="451253" y="1762219"/>
                  </a:lnTo>
                  <a:lnTo>
                    <a:pt x="488563" y="1786258"/>
                  </a:lnTo>
                  <a:lnTo>
                    <a:pt x="527105" y="1809643"/>
                  </a:lnTo>
                  <a:lnTo>
                    <a:pt x="566851" y="1832356"/>
                  </a:lnTo>
                  <a:lnTo>
                    <a:pt x="607772" y="1854382"/>
                  </a:lnTo>
                  <a:lnTo>
                    <a:pt x="649838" y="1875704"/>
                  </a:lnTo>
                  <a:lnTo>
                    <a:pt x="693022" y="1896305"/>
                  </a:lnTo>
                  <a:lnTo>
                    <a:pt x="737292" y="1916168"/>
                  </a:lnTo>
                  <a:lnTo>
                    <a:pt x="782622" y="1935278"/>
                  </a:lnTo>
                  <a:lnTo>
                    <a:pt x="828981" y="1953617"/>
                  </a:lnTo>
                  <a:lnTo>
                    <a:pt x="876341" y="1971168"/>
                  </a:lnTo>
                  <a:lnTo>
                    <a:pt x="924672" y="1987916"/>
                  </a:lnTo>
                  <a:lnTo>
                    <a:pt x="973947" y="2003844"/>
                  </a:lnTo>
                  <a:lnTo>
                    <a:pt x="1024135" y="2018935"/>
                  </a:lnTo>
                  <a:lnTo>
                    <a:pt x="1075208" y="2033172"/>
                  </a:lnTo>
                  <a:lnTo>
                    <a:pt x="1127137" y="2046540"/>
                  </a:lnTo>
                  <a:lnTo>
                    <a:pt x="1179892" y="2059021"/>
                  </a:lnTo>
                  <a:lnTo>
                    <a:pt x="1233446" y="2070598"/>
                  </a:lnTo>
                  <a:lnTo>
                    <a:pt x="1287768" y="2081256"/>
                  </a:lnTo>
                  <a:lnTo>
                    <a:pt x="1342830" y="2090977"/>
                  </a:lnTo>
                  <a:lnTo>
                    <a:pt x="1398603" y="2099746"/>
                  </a:lnTo>
                  <a:lnTo>
                    <a:pt x="1455058" y="2107545"/>
                  </a:lnTo>
                  <a:lnTo>
                    <a:pt x="1512165" y="2114358"/>
                  </a:lnTo>
                  <a:lnTo>
                    <a:pt x="1569897" y="2120168"/>
                  </a:lnTo>
                  <a:lnTo>
                    <a:pt x="1628224" y="2124959"/>
                  </a:lnTo>
                  <a:lnTo>
                    <a:pt x="1687116" y="2128715"/>
                  </a:lnTo>
                  <a:lnTo>
                    <a:pt x="1746546" y="2131417"/>
                  </a:lnTo>
                  <a:lnTo>
                    <a:pt x="1806483" y="2133051"/>
                  </a:lnTo>
                  <a:lnTo>
                    <a:pt x="1866900" y="2133600"/>
                  </a:lnTo>
                  <a:lnTo>
                    <a:pt x="1927315" y="2133051"/>
                  </a:lnTo>
                  <a:lnTo>
                    <a:pt x="1987252" y="2131417"/>
                  </a:lnTo>
                  <a:lnTo>
                    <a:pt x="2046681" y="2128715"/>
                  </a:lnTo>
                  <a:lnTo>
                    <a:pt x="2105573" y="2124959"/>
                  </a:lnTo>
                  <a:lnTo>
                    <a:pt x="2163899" y="2120168"/>
                  </a:lnTo>
                  <a:lnTo>
                    <a:pt x="2221630" y="2114358"/>
                  </a:lnTo>
                  <a:lnTo>
                    <a:pt x="2278737" y="2107545"/>
                  </a:lnTo>
                  <a:lnTo>
                    <a:pt x="2335191" y="2099746"/>
                  </a:lnTo>
                  <a:lnTo>
                    <a:pt x="2390963" y="2090977"/>
                  </a:lnTo>
                  <a:lnTo>
                    <a:pt x="2446025" y="2081256"/>
                  </a:lnTo>
                  <a:lnTo>
                    <a:pt x="2500347" y="2070598"/>
                  </a:lnTo>
                  <a:lnTo>
                    <a:pt x="2553900" y="2059021"/>
                  </a:lnTo>
                  <a:lnTo>
                    <a:pt x="2606655" y="2046540"/>
                  </a:lnTo>
                  <a:lnTo>
                    <a:pt x="2658583" y="2033172"/>
                  </a:lnTo>
                  <a:lnTo>
                    <a:pt x="2709656" y="2018935"/>
                  </a:lnTo>
                  <a:lnTo>
                    <a:pt x="2759844" y="2003844"/>
                  </a:lnTo>
                  <a:lnTo>
                    <a:pt x="2809118" y="1987916"/>
                  </a:lnTo>
                  <a:lnTo>
                    <a:pt x="2857449" y="1971168"/>
                  </a:lnTo>
                  <a:lnTo>
                    <a:pt x="2904809" y="1953617"/>
                  </a:lnTo>
                  <a:lnTo>
                    <a:pt x="2951167" y="1935278"/>
                  </a:lnTo>
                  <a:lnTo>
                    <a:pt x="2996497" y="1916168"/>
                  </a:lnTo>
                  <a:lnTo>
                    <a:pt x="3040767" y="1896305"/>
                  </a:lnTo>
                  <a:lnTo>
                    <a:pt x="3083950" y="1875704"/>
                  </a:lnTo>
                  <a:lnTo>
                    <a:pt x="3126016" y="1854382"/>
                  </a:lnTo>
                  <a:lnTo>
                    <a:pt x="3166937" y="1832356"/>
                  </a:lnTo>
                  <a:lnTo>
                    <a:pt x="3206682" y="1809643"/>
                  </a:lnTo>
                  <a:lnTo>
                    <a:pt x="3245225" y="1786258"/>
                  </a:lnTo>
                  <a:lnTo>
                    <a:pt x="3282534" y="1762219"/>
                  </a:lnTo>
                  <a:lnTo>
                    <a:pt x="3318582" y="1737541"/>
                  </a:lnTo>
                  <a:lnTo>
                    <a:pt x="3353340" y="1712243"/>
                  </a:lnTo>
                  <a:lnTo>
                    <a:pt x="3386778" y="1686339"/>
                  </a:lnTo>
                  <a:lnTo>
                    <a:pt x="3418867" y="1659848"/>
                  </a:lnTo>
                  <a:lnTo>
                    <a:pt x="3449579" y="1632785"/>
                  </a:lnTo>
                  <a:lnTo>
                    <a:pt x="3478884" y="1605167"/>
                  </a:lnTo>
                  <a:lnTo>
                    <a:pt x="3506754" y="1577010"/>
                  </a:lnTo>
                  <a:lnTo>
                    <a:pt x="3533159" y="1548331"/>
                  </a:lnTo>
                  <a:lnTo>
                    <a:pt x="3558071" y="1519148"/>
                  </a:lnTo>
                  <a:lnTo>
                    <a:pt x="3603298" y="1459330"/>
                  </a:lnTo>
                  <a:lnTo>
                    <a:pt x="3642203" y="1397690"/>
                  </a:lnTo>
                  <a:lnTo>
                    <a:pt x="3674555" y="1334361"/>
                  </a:lnTo>
                  <a:lnTo>
                    <a:pt x="3700121" y="1269475"/>
                  </a:lnTo>
                  <a:lnTo>
                    <a:pt x="3718670" y="1203164"/>
                  </a:lnTo>
                  <a:lnTo>
                    <a:pt x="3729969" y="1135561"/>
                  </a:lnTo>
                  <a:lnTo>
                    <a:pt x="3733787" y="1066800"/>
                  </a:lnTo>
                  <a:close/>
                </a:path>
              </a:pathLst>
            </a:custGeom>
            <a:solidFill>
              <a:srgbClr val="01E4A8"/>
            </a:solidFill>
          </p:spPr>
          <p:txBody>
            <a:bodyPr wrap="square" lIns="0" tIns="0" rIns="0" bIns="0" rtlCol="0"/>
            <a:lstStyle/>
            <a:p>
              <a:endParaRPr/>
            </a:p>
          </p:txBody>
        </p:sp>
        <p:sp>
          <p:nvSpPr>
            <p:cNvPr id="91" name="object 91"/>
            <p:cNvSpPr/>
            <p:nvPr/>
          </p:nvSpPr>
          <p:spPr>
            <a:xfrm>
              <a:off x="3035439" y="2876296"/>
              <a:ext cx="3733800" cy="2133600"/>
            </a:xfrm>
            <a:custGeom>
              <a:avLst/>
              <a:gdLst/>
              <a:ahLst/>
              <a:cxnLst/>
              <a:rect l="l" t="t" r="r" b="b"/>
              <a:pathLst>
                <a:path w="3733800" h="2133600">
                  <a:moveTo>
                    <a:pt x="1866900" y="0"/>
                  </a:moveTo>
                  <a:lnTo>
                    <a:pt x="1806483" y="548"/>
                  </a:lnTo>
                  <a:lnTo>
                    <a:pt x="1746546" y="2182"/>
                  </a:lnTo>
                  <a:lnTo>
                    <a:pt x="1687116" y="4884"/>
                  </a:lnTo>
                  <a:lnTo>
                    <a:pt x="1628224" y="8640"/>
                  </a:lnTo>
                  <a:lnTo>
                    <a:pt x="1569897" y="13431"/>
                  </a:lnTo>
                  <a:lnTo>
                    <a:pt x="1512165" y="19241"/>
                  </a:lnTo>
                  <a:lnTo>
                    <a:pt x="1455058" y="26054"/>
                  </a:lnTo>
                  <a:lnTo>
                    <a:pt x="1398603" y="33853"/>
                  </a:lnTo>
                  <a:lnTo>
                    <a:pt x="1342830" y="42622"/>
                  </a:lnTo>
                  <a:lnTo>
                    <a:pt x="1287768" y="52343"/>
                  </a:lnTo>
                  <a:lnTo>
                    <a:pt x="1233446" y="63001"/>
                  </a:lnTo>
                  <a:lnTo>
                    <a:pt x="1179892" y="74578"/>
                  </a:lnTo>
                  <a:lnTo>
                    <a:pt x="1127137" y="87059"/>
                  </a:lnTo>
                  <a:lnTo>
                    <a:pt x="1075208" y="100427"/>
                  </a:lnTo>
                  <a:lnTo>
                    <a:pt x="1024135" y="114664"/>
                  </a:lnTo>
                  <a:lnTo>
                    <a:pt x="973947" y="129755"/>
                  </a:lnTo>
                  <a:lnTo>
                    <a:pt x="924672" y="145683"/>
                  </a:lnTo>
                  <a:lnTo>
                    <a:pt x="876341" y="162431"/>
                  </a:lnTo>
                  <a:lnTo>
                    <a:pt x="828981" y="179982"/>
                  </a:lnTo>
                  <a:lnTo>
                    <a:pt x="782622" y="198321"/>
                  </a:lnTo>
                  <a:lnTo>
                    <a:pt x="737292" y="217431"/>
                  </a:lnTo>
                  <a:lnTo>
                    <a:pt x="693022" y="237294"/>
                  </a:lnTo>
                  <a:lnTo>
                    <a:pt x="649838" y="257895"/>
                  </a:lnTo>
                  <a:lnTo>
                    <a:pt x="607772" y="279217"/>
                  </a:lnTo>
                  <a:lnTo>
                    <a:pt x="566851" y="301243"/>
                  </a:lnTo>
                  <a:lnTo>
                    <a:pt x="527105" y="323956"/>
                  </a:lnTo>
                  <a:lnTo>
                    <a:pt x="488563" y="347341"/>
                  </a:lnTo>
                  <a:lnTo>
                    <a:pt x="451253" y="371380"/>
                  </a:lnTo>
                  <a:lnTo>
                    <a:pt x="415205" y="396058"/>
                  </a:lnTo>
                  <a:lnTo>
                    <a:pt x="380447" y="421356"/>
                  </a:lnTo>
                  <a:lnTo>
                    <a:pt x="347009" y="447260"/>
                  </a:lnTo>
                  <a:lnTo>
                    <a:pt x="314920" y="473751"/>
                  </a:lnTo>
                  <a:lnTo>
                    <a:pt x="284208" y="500814"/>
                  </a:lnTo>
                  <a:lnTo>
                    <a:pt x="254903" y="528432"/>
                  </a:lnTo>
                  <a:lnTo>
                    <a:pt x="227033" y="556589"/>
                  </a:lnTo>
                  <a:lnTo>
                    <a:pt x="200627" y="585268"/>
                  </a:lnTo>
                  <a:lnTo>
                    <a:pt x="175716" y="614451"/>
                  </a:lnTo>
                  <a:lnTo>
                    <a:pt x="130488" y="674269"/>
                  </a:lnTo>
                  <a:lnTo>
                    <a:pt x="91583" y="735909"/>
                  </a:lnTo>
                  <a:lnTo>
                    <a:pt x="59231" y="799238"/>
                  </a:lnTo>
                  <a:lnTo>
                    <a:pt x="33665" y="864124"/>
                  </a:lnTo>
                  <a:lnTo>
                    <a:pt x="15117" y="930435"/>
                  </a:lnTo>
                  <a:lnTo>
                    <a:pt x="3817" y="998038"/>
                  </a:lnTo>
                  <a:lnTo>
                    <a:pt x="0" y="1066800"/>
                  </a:lnTo>
                  <a:lnTo>
                    <a:pt x="959" y="1101317"/>
                  </a:lnTo>
                  <a:lnTo>
                    <a:pt x="8546" y="1169516"/>
                  </a:lnTo>
                  <a:lnTo>
                    <a:pt x="23499" y="1236489"/>
                  </a:lnTo>
                  <a:lnTo>
                    <a:pt x="45586" y="1302104"/>
                  </a:lnTo>
                  <a:lnTo>
                    <a:pt x="74573" y="1366229"/>
                  </a:lnTo>
                  <a:lnTo>
                    <a:pt x="110231" y="1428730"/>
                  </a:lnTo>
                  <a:lnTo>
                    <a:pt x="152326" y="1489475"/>
                  </a:lnTo>
                  <a:lnTo>
                    <a:pt x="200627" y="1548331"/>
                  </a:lnTo>
                  <a:lnTo>
                    <a:pt x="227033" y="1577010"/>
                  </a:lnTo>
                  <a:lnTo>
                    <a:pt x="254903" y="1605167"/>
                  </a:lnTo>
                  <a:lnTo>
                    <a:pt x="284208" y="1632785"/>
                  </a:lnTo>
                  <a:lnTo>
                    <a:pt x="314920" y="1659848"/>
                  </a:lnTo>
                  <a:lnTo>
                    <a:pt x="347009" y="1686339"/>
                  </a:lnTo>
                  <a:lnTo>
                    <a:pt x="380447" y="1712243"/>
                  </a:lnTo>
                  <a:lnTo>
                    <a:pt x="415205" y="1737541"/>
                  </a:lnTo>
                  <a:lnTo>
                    <a:pt x="451253" y="1762219"/>
                  </a:lnTo>
                  <a:lnTo>
                    <a:pt x="488563" y="1786258"/>
                  </a:lnTo>
                  <a:lnTo>
                    <a:pt x="527105" y="1809643"/>
                  </a:lnTo>
                  <a:lnTo>
                    <a:pt x="566851" y="1832356"/>
                  </a:lnTo>
                  <a:lnTo>
                    <a:pt x="607772" y="1854382"/>
                  </a:lnTo>
                  <a:lnTo>
                    <a:pt x="649838" y="1875704"/>
                  </a:lnTo>
                  <a:lnTo>
                    <a:pt x="693022" y="1896305"/>
                  </a:lnTo>
                  <a:lnTo>
                    <a:pt x="737292" y="1916168"/>
                  </a:lnTo>
                  <a:lnTo>
                    <a:pt x="782622" y="1935278"/>
                  </a:lnTo>
                  <a:lnTo>
                    <a:pt x="828981" y="1953617"/>
                  </a:lnTo>
                  <a:lnTo>
                    <a:pt x="876341" y="1971168"/>
                  </a:lnTo>
                  <a:lnTo>
                    <a:pt x="924672" y="1987916"/>
                  </a:lnTo>
                  <a:lnTo>
                    <a:pt x="973947" y="2003844"/>
                  </a:lnTo>
                  <a:lnTo>
                    <a:pt x="1024135" y="2018935"/>
                  </a:lnTo>
                  <a:lnTo>
                    <a:pt x="1075208" y="2033172"/>
                  </a:lnTo>
                  <a:lnTo>
                    <a:pt x="1127137" y="2046540"/>
                  </a:lnTo>
                  <a:lnTo>
                    <a:pt x="1179892" y="2059021"/>
                  </a:lnTo>
                  <a:lnTo>
                    <a:pt x="1233446" y="2070598"/>
                  </a:lnTo>
                  <a:lnTo>
                    <a:pt x="1287768" y="2081256"/>
                  </a:lnTo>
                  <a:lnTo>
                    <a:pt x="1342830" y="2090977"/>
                  </a:lnTo>
                  <a:lnTo>
                    <a:pt x="1398603" y="2099746"/>
                  </a:lnTo>
                  <a:lnTo>
                    <a:pt x="1455058" y="2107545"/>
                  </a:lnTo>
                  <a:lnTo>
                    <a:pt x="1512165" y="2114358"/>
                  </a:lnTo>
                  <a:lnTo>
                    <a:pt x="1569897" y="2120168"/>
                  </a:lnTo>
                  <a:lnTo>
                    <a:pt x="1628224" y="2124959"/>
                  </a:lnTo>
                  <a:lnTo>
                    <a:pt x="1687116" y="2128715"/>
                  </a:lnTo>
                  <a:lnTo>
                    <a:pt x="1746546" y="2131417"/>
                  </a:lnTo>
                  <a:lnTo>
                    <a:pt x="1806483" y="2133051"/>
                  </a:lnTo>
                  <a:lnTo>
                    <a:pt x="1866900" y="2133600"/>
                  </a:lnTo>
                  <a:lnTo>
                    <a:pt x="1927315" y="2133051"/>
                  </a:lnTo>
                  <a:lnTo>
                    <a:pt x="1987252" y="2131417"/>
                  </a:lnTo>
                  <a:lnTo>
                    <a:pt x="2046681" y="2128715"/>
                  </a:lnTo>
                  <a:lnTo>
                    <a:pt x="2105573" y="2124959"/>
                  </a:lnTo>
                  <a:lnTo>
                    <a:pt x="2163899" y="2120168"/>
                  </a:lnTo>
                  <a:lnTo>
                    <a:pt x="2221630" y="2114358"/>
                  </a:lnTo>
                  <a:lnTo>
                    <a:pt x="2278737" y="2107545"/>
                  </a:lnTo>
                  <a:lnTo>
                    <a:pt x="2335191" y="2099746"/>
                  </a:lnTo>
                  <a:lnTo>
                    <a:pt x="2390963" y="2090977"/>
                  </a:lnTo>
                  <a:lnTo>
                    <a:pt x="2446025" y="2081256"/>
                  </a:lnTo>
                  <a:lnTo>
                    <a:pt x="2500347" y="2070598"/>
                  </a:lnTo>
                  <a:lnTo>
                    <a:pt x="2553900" y="2059021"/>
                  </a:lnTo>
                  <a:lnTo>
                    <a:pt x="2606655" y="2046540"/>
                  </a:lnTo>
                  <a:lnTo>
                    <a:pt x="2658583" y="2033172"/>
                  </a:lnTo>
                  <a:lnTo>
                    <a:pt x="2709656" y="2018935"/>
                  </a:lnTo>
                  <a:lnTo>
                    <a:pt x="2759844" y="2003844"/>
                  </a:lnTo>
                  <a:lnTo>
                    <a:pt x="2809118" y="1987916"/>
                  </a:lnTo>
                  <a:lnTo>
                    <a:pt x="2857449" y="1971168"/>
                  </a:lnTo>
                  <a:lnTo>
                    <a:pt x="2904809" y="1953617"/>
                  </a:lnTo>
                  <a:lnTo>
                    <a:pt x="2951167" y="1935278"/>
                  </a:lnTo>
                  <a:lnTo>
                    <a:pt x="2996497" y="1916168"/>
                  </a:lnTo>
                  <a:lnTo>
                    <a:pt x="3040767" y="1896305"/>
                  </a:lnTo>
                  <a:lnTo>
                    <a:pt x="3083950" y="1875704"/>
                  </a:lnTo>
                  <a:lnTo>
                    <a:pt x="3126016" y="1854382"/>
                  </a:lnTo>
                  <a:lnTo>
                    <a:pt x="3166937" y="1832356"/>
                  </a:lnTo>
                  <a:lnTo>
                    <a:pt x="3206682" y="1809643"/>
                  </a:lnTo>
                  <a:lnTo>
                    <a:pt x="3245225" y="1786258"/>
                  </a:lnTo>
                  <a:lnTo>
                    <a:pt x="3282534" y="1762219"/>
                  </a:lnTo>
                  <a:lnTo>
                    <a:pt x="3318582" y="1737541"/>
                  </a:lnTo>
                  <a:lnTo>
                    <a:pt x="3353340" y="1712243"/>
                  </a:lnTo>
                  <a:lnTo>
                    <a:pt x="3386778" y="1686339"/>
                  </a:lnTo>
                  <a:lnTo>
                    <a:pt x="3418867" y="1659848"/>
                  </a:lnTo>
                  <a:lnTo>
                    <a:pt x="3449579" y="1632785"/>
                  </a:lnTo>
                  <a:lnTo>
                    <a:pt x="3478884" y="1605167"/>
                  </a:lnTo>
                  <a:lnTo>
                    <a:pt x="3506754" y="1577010"/>
                  </a:lnTo>
                  <a:lnTo>
                    <a:pt x="3533159" y="1548331"/>
                  </a:lnTo>
                  <a:lnTo>
                    <a:pt x="3558071" y="1519148"/>
                  </a:lnTo>
                  <a:lnTo>
                    <a:pt x="3603298" y="1459330"/>
                  </a:lnTo>
                  <a:lnTo>
                    <a:pt x="3642203" y="1397690"/>
                  </a:lnTo>
                  <a:lnTo>
                    <a:pt x="3674555" y="1334361"/>
                  </a:lnTo>
                  <a:lnTo>
                    <a:pt x="3700121" y="1269475"/>
                  </a:lnTo>
                  <a:lnTo>
                    <a:pt x="3718670" y="1203164"/>
                  </a:lnTo>
                  <a:lnTo>
                    <a:pt x="3729969" y="1135561"/>
                  </a:lnTo>
                  <a:lnTo>
                    <a:pt x="3733787" y="1066800"/>
                  </a:lnTo>
                  <a:lnTo>
                    <a:pt x="3732827" y="1032282"/>
                  </a:lnTo>
                  <a:lnTo>
                    <a:pt x="3725240" y="964083"/>
                  </a:lnTo>
                  <a:lnTo>
                    <a:pt x="3710287" y="897110"/>
                  </a:lnTo>
                  <a:lnTo>
                    <a:pt x="3688201" y="831495"/>
                  </a:lnTo>
                  <a:lnTo>
                    <a:pt x="3659213" y="767370"/>
                  </a:lnTo>
                  <a:lnTo>
                    <a:pt x="3623555" y="704869"/>
                  </a:lnTo>
                  <a:lnTo>
                    <a:pt x="3581460" y="644124"/>
                  </a:lnTo>
                  <a:lnTo>
                    <a:pt x="3533159" y="585268"/>
                  </a:lnTo>
                  <a:lnTo>
                    <a:pt x="3506754" y="556589"/>
                  </a:lnTo>
                  <a:lnTo>
                    <a:pt x="3478884" y="528432"/>
                  </a:lnTo>
                  <a:lnTo>
                    <a:pt x="3449579" y="500814"/>
                  </a:lnTo>
                  <a:lnTo>
                    <a:pt x="3418867" y="473751"/>
                  </a:lnTo>
                  <a:lnTo>
                    <a:pt x="3386778" y="447260"/>
                  </a:lnTo>
                  <a:lnTo>
                    <a:pt x="3353340" y="421356"/>
                  </a:lnTo>
                  <a:lnTo>
                    <a:pt x="3318582" y="396058"/>
                  </a:lnTo>
                  <a:lnTo>
                    <a:pt x="3282534" y="371380"/>
                  </a:lnTo>
                  <a:lnTo>
                    <a:pt x="3245225" y="347341"/>
                  </a:lnTo>
                  <a:lnTo>
                    <a:pt x="3206682" y="323956"/>
                  </a:lnTo>
                  <a:lnTo>
                    <a:pt x="3166937" y="301243"/>
                  </a:lnTo>
                  <a:lnTo>
                    <a:pt x="3126016" y="279217"/>
                  </a:lnTo>
                  <a:lnTo>
                    <a:pt x="3083950" y="257895"/>
                  </a:lnTo>
                  <a:lnTo>
                    <a:pt x="3040767" y="237294"/>
                  </a:lnTo>
                  <a:lnTo>
                    <a:pt x="2996497" y="217431"/>
                  </a:lnTo>
                  <a:lnTo>
                    <a:pt x="2951167" y="198321"/>
                  </a:lnTo>
                  <a:lnTo>
                    <a:pt x="2904809" y="179982"/>
                  </a:lnTo>
                  <a:lnTo>
                    <a:pt x="2857449" y="162431"/>
                  </a:lnTo>
                  <a:lnTo>
                    <a:pt x="2809118" y="145683"/>
                  </a:lnTo>
                  <a:lnTo>
                    <a:pt x="2759844" y="129755"/>
                  </a:lnTo>
                  <a:lnTo>
                    <a:pt x="2709656" y="114664"/>
                  </a:lnTo>
                  <a:lnTo>
                    <a:pt x="2658583" y="100427"/>
                  </a:lnTo>
                  <a:lnTo>
                    <a:pt x="2606655" y="87059"/>
                  </a:lnTo>
                  <a:lnTo>
                    <a:pt x="2553900" y="74578"/>
                  </a:lnTo>
                  <a:lnTo>
                    <a:pt x="2500347" y="63001"/>
                  </a:lnTo>
                  <a:lnTo>
                    <a:pt x="2446025" y="52343"/>
                  </a:lnTo>
                  <a:lnTo>
                    <a:pt x="2390963" y="42622"/>
                  </a:lnTo>
                  <a:lnTo>
                    <a:pt x="2335191" y="33853"/>
                  </a:lnTo>
                  <a:lnTo>
                    <a:pt x="2278737" y="26054"/>
                  </a:lnTo>
                  <a:lnTo>
                    <a:pt x="2221630" y="19241"/>
                  </a:lnTo>
                  <a:lnTo>
                    <a:pt x="2163899" y="13431"/>
                  </a:lnTo>
                  <a:lnTo>
                    <a:pt x="2105573" y="8640"/>
                  </a:lnTo>
                  <a:lnTo>
                    <a:pt x="2046681" y="4884"/>
                  </a:lnTo>
                  <a:lnTo>
                    <a:pt x="1987252" y="2182"/>
                  </a:lnTo>
                  <a:lnTo>
                    <a:pt x="1927315" y="548"/>
                  </a:lnTo>
                  <a:lnTo>
                    <a:pt x="1866900" y="0"/>
                  </a:lnTo>
                  <a:close/>
                </a:path>
              </a:pathLst>
            </a:custGeom>
            <a:ln w="38100">
              <a:solidFill>
                <a:srgbClr val="010101"/>
              </a:solidFill>
            </a:ln>
          </p:spPr>
          <p:txBody>
            <a:bodyPr wrap="square" lIns="0" tIns="0" rIns="0" bIns="0" rtlCol="0"/>
            <a:lstStyle/>
            <a:p>
              <a:endParaRPr/>
            </a:p>
          </p:txBody>
        </p:sp>
        <p:sp>
          <p:nvSpPr>
            <p:cNvPr id="92" name="object 92"/>
            <p:cNvSpPr/>
            <p:nvPr/>
          </p:nvSpPr>
          <p:spPr>
            <a:xfrm>
              <a:off x="3454539" y="3682492"/>
              <a:ext cx="255269" cy="89154"/>
            </a:xfrm>
            <a:prstGeom prst="rect">
              <a:avLst/>
            </a:prstGeom>
            <a:blipFill>
              <a:blip r:embed="rId80" cstate="print"/>
              <a:stretch>
                <a:fillRect/>
              </a:stretch>
            </a:blipFill>
          </p:spPr>
          <p:txBody>
            <a:bodyPr wrap="square" lIns="0" tIns="0" rIns="0" bIns="0" rtlCol="0"/>
            <a:lstStyle/>
            <a:p>
              <a:endParaRPr/>
            </a:p>
          </p:txBody>
        </p:sp>
        <p:sp>
          <p:nvSpPr>
            <p:cNvPr id="93" name="object 93"/>
            <p:cNvSpPr/>
            <p:nvPr/>
          </p:nvSpPr>
          <p:spPr>
            <a:xfrm>
              <a:off x="3523107" y="3751072"/>
              <a:ext cx="186702" cy="69342"/>
            </a:xfrm>
            <a:prstGeom prst="rect">
              <a:avLst/>
            </a:prstGeom>
            <a:blipFill>
              <a:blip r:embed="rId81" cstate="print"/>
              <a:stretch>
                <a:fillRect/>
              </a:stretch>
            </a:blipFill>
          </p:spPr>
          <p:txBody>
            <a:bodyPr wrap="square" lIns="0" tIns="0" rIns="0" bIns="0" rtlCol="0"/>
            <a:lstStyle/>
            <a:p>
              <a:endParaRPr/>
            </a:p>
          </p:txBody>
        </p:sp>
        <p:sp>
          <p:nvSpPr>
            <p:cNvPr id="94" name="object 94"/>
            <p:cNvSpPr/>
            <p:nvPr/>
          </p:nvSpPr>
          <p:spPr>
            <a:xfrm>
              <a:off x="3527691" y="3820414"/>
              <a:ext cx="107441" cy="69342"/>
            </a:xfrm>
            <a:prstGeom prst="rect">
              <a:avLst/>
            </a:prstGeom>
            <a:blipFill>
              <a:blip r:embed="rId82" cstate="print"/>
              <a:stretch>
                <a:fillRect/>
              </a:stretch>
            </a:blipFill>
          </p:spPr>
          <p:txBody>
            <a:bodyPr wrap="square" lIns="0" tIns="0" rIns="0" bIns="0" rtlCol="0"/>
            <a:lstStyle/>
            <a:p>
              <a:endParaRPr/>
            </a:p>
          </p:txBody>
        </p:sp>
        <p:sp>
          <p:nvSpPr>
            <p:cNvPr id="95" name="object 95"/>
            <p:cNvSpPr/>
            <p:nvPr/>
          </p:nvSpPr>
          <p:spPr>
            <a:xfrm>
              <a:off x="3527691" y="3889755"/>
              <a:ext cx="107441" cy="69342"/>
            </a:xfrm>
            <a:prstGeom prst="rect">
              <a:avLst/>
            </a:prstGeom>
            <a:blipFill>
              <a:blip r:embed="rId82" cstate="print"/>
              <a:stretch>
                <a:fillRect/>
              </a:stretch>
            </a:blipFill>
          </p:spPr>
          <p:txBody>
            <a:bodyPr wrap="square" lIns="0" tIns="0" rIns="0" bIns="0" rtlCol="0"/>
            <a:lstStyle/>
            <a:p>
              <a:endParaRPr/>
            </a:p>
          </p:txBody>
        </p:sp>
        <p:sp>
          <p:nvSpPr>
            <p:cNvPr id="96" name="object 96"/>
            <p:cNvSpPr/>
            <p:nvPr/>
          </p:nvSpPr>
          <p:spPr>
            <a:xfrm>
              <a:off x="3517023" y="3959098"/>
              <a:ext cx="128778" cy="103631"/>
            </a:xfrm>
            <a:prstGeom prst="rect">
              <a:avLst/>
            </a:prstGeom>
            <a:blipFill>
              <a:blip r:embed="rId83" cstate="print"/>
              <a:stretch>
                <a:fillRect/>
              </a:stretch>
            </a:blipFill>
          </p:spPr>
          <p:txBody>
            <a:bodyPr wrap="square" lIns="0" tIns="0" rIns="0" bIns="0" rtlCol="0"/>
            <a:lstStyle/>
            <a:p>
              <a:endParaRPr/>
            </a:p>
          </p:txBody>
        </p:sp>
        <p:sp>
          <p:nvSpPr>
            <p:cNvPr id="97" name="object 97"/>
            <p:cNvSpPr/>
            <p:nvPr/>
          </p:nvSpPr>
          <p:spPr>
            <a:xfrm>
              <a:off x="3705999" y="3797554"/>
              <a:ext cx="174498" cy="68580"/>
            </a:xfrm>
            <a:prstGeom prst="rect">
              <a:avLst/>
            </a:prstGeom>
            <a:blipFill>
              <a:blip r:embed="rId84" cstate="print"/>
              <a:stretch>
                <a:fillRect/>
              </a:stretch>
            </a:blipFill>
          </p:spPr>
          <p:txBody>
            <a:bodyPr wrap="square" lIns="0" tIns="0" rIns="0" bIns="0" rtlCol="0"/>
            <a:lstStyle/>
            <a:p>
              <a:endParaRPr/>
            </a:p>
          </p:txBody>
        </p:sp>
        <p:sp>
          <p:nvSpPr>
            <p:cNvPr id="98" name="object 98"/>
            <p:cNvSpPr/>
            <p:nvPr/>
          </p:nvSpPr>
          <p:spPr>
            <a:xfrm>
              <a:off x="3705999" y="3866133"/>
              <a:ext cx="174498" cy="69342"/>
            </a:xfrm>
            <a:prstGeom prst="rect">
              <a:avLst/>
            </a:prstGeom>
            <a:blipFill>
              <a:blip r:embed="rId85" cstate="print"/>
              <a:stretch>
                <a:fillRect/>
              </a:stretch>
            </a:blipFill>
          </p:spPr>
          <p:txBody>
            <a:bodyPr wrap="square" lIns="0" tIns="0" rIns="0" bIns="0" rtlCol="0"/>
            <a:lstStyle/>
            <a:p>
              <a:endParaRPr/>
            </a:p>
          </p:txBody>
        </p:sp>
        <p:sp>
          <p:nvSpPr>
            <p:cNvPr id="99" name="object 99"/>
            <p:cNvSpPr/>
            <p:nvPr/>
          </p:nvSpPr>
          <p:spPr>
            <a:xfrm>
              <a:off x="3705999" y="3935476"/>
              <a:ext cx="73139" cy="135636"/>
            </a:xfrm>
            <a:prstGeom prst="rect">
              <a:avLst/>
            </a:prstGeom>
            <a:blipFill>
              <a:blip r:embed="rId86" cstate="print"/>
              <a:stretch>
                <a:fillRect/>
              </a:stretch>
            </a:blipFill>
          </p:spPr>
          <p:txBody>
            <a:bodyPr wrap="square" lIns="0" tIns="0" rIns="0" bIns="0" rtlCol="0"/>
            <a:lstStyle/>
            <a:p>
              <a:endParaRPr/>
            </a:p>
          </p:txBody>
        </p:sp>
        <p:sp>
          <p:nvSpPr>
            <p:cNvPr id="100" name="object 100"/>
            <p:cNvSpPr/>
            <p:nvPr/>
          </p:nvSpPr>
          <p:spPr>
            <a:xfrm>
              <a:off x="3844671" y="3935476"/>
              <a:ext cx="35826" cy="69342"/>
            </a:xfrm>
            <a:prstGeom prst="rect">
              <a:avLst/>
            </a:prstGeom>
            <a:blipFill>
              <a:blip r:embed="rId87" cstate="print"/>
              <a:stretch>
                <a:fillRect/>
              </a:stretch>
            </a:blipFill>
          </p:spPr>
          <p:txBody>
            <a:bodyPr wrap="square" lIns="0" tIns="0" rIns="0" bIns="0" rtlCol="0"/>
            <a:lstStyle/>
            <a:p>
              <a:endParaRPr/>
            </a:p>
          </p:txBody>
        </p:sp>
        <p:sp>
          <p:nvSpPr>
            <p:cNvPr id="101" name="object 101"/>
            <p:cNvSpPr/>
            <p:nvPr/>
          </p:nvSpPr>
          <p:spPr>
            <a:xfrm>
              <a:off x="3899547" y="3805936"/>
              <a:ext cx="196596" cy="68580"/>
            </a:xfrm>
            <a:prstGeom prst="rect">
              <a:avLst/>
            </a:prstGeom>
            <a:blipFill>
              <a:blip r:embed="rId88" cstate="print"/>
              <a:stretch>
                <a:fillRect/>
              </a:stretch>
            </a:blipFill>
          </p:spPr>
          <p:txBody>
            <a:bodyPr wrap="square" lIns="0" tIns="0" rIns="0" bIns="0" rtlCol="0"/>
            <a:lstStyle/>
            <a:p>
              <a:endParaRPr/>
            </a:p>
          </p:txBody>
        </p:sp>
        <p:sp>
          <p:nvSpPr>
            <p:cNvPr id="102" name="object 102"/>
            <p:cNvSpPr/>
            <p:nvPr/>
          </p:nvSpPr>
          <p:spPr>
            <a:xfrm>
              <a:off x="3901071" y="3874516"/>
              <a:ext cx="195072" cy="69342"/>
            </a:xfrm>
            <a:prstGeom prst="rect">
              <a:avLst/>
            </a:prstGeom>
            <a:blipFill>
              <a:blip r:embed="rId89" cstate="print"/>
              <a:stretch>
                <a:fillRect/>
              </a:stretch>
            </a:blipFill>
          </p:spPr>
          <p:txBody>
            <a:bodyPr wrap="square" lIns="0" tIns="0" rIns="0" bIns="0" rtlCol="0"/>
            <a:lstStyle/>
            <a:p>
              <a:endParaRPr/>
            </a:p>
          </p:txBody>
        </p:sp>
        <p:sp>
          <p:nvSpPr>
            <p:cNvPr id="103" name="object 103"/>
            <p:cNvSpPr/>
            <p:nvPr/>
          </p:nvSpPr>
          <p:spPr>
            <a:xfrm>
              <a:off x="3775328" y="3943858"/>
              <a:ext cx="342150" cy="127253"/>
            </a:xfrm>
            <a:prstGeom prst="rect">
              <a:avLst/>
            </a:prstGeom>
            <a:blipFill>
              <a:blip r:embed="rId90" cstate="print"/>
              <a:stretch>
                <a:fillRect/>
              </a:stretch>
            </a:blipFill>
          </p:spPr>
          <p:txBody>
            <a:bodyPr wrap="square" lIns="0" tIns="0" rIns="0" bIns="0" rtlCol="0"/>
            <a:lstStyle/>
            <a:p>
              <a:endParaRPr/>
            </a:p>
          </p:txBody>
        </p:sp>
        <p:sp>
          <p:nvSpPr>
            <p:cNvPr id="104" name="object 104"/>
            <p:cNvSpPr/>
            <p:nvPr/>
          </p:nvSpPr>
          <p:spPr>
            <a:xfrm>
              <a:off x="4128147" y="3721354"/>
              <a:ext cx="117348" cy="68580"/>
            </a:xfrm>
            <a:prstGeom prst="rect">
              <a:avLst/>
            </a:prstGeom>
            <a:blipFill>
              <a:blip r:embed="rId91" cstate="print"/>
              <a:stretch>
                <a:fillRect/>
              </a:stretch>
            </a:blipFill>
          </p:spPr>
          <p:txBody>
            <a:bodyPr wrap="square" lIns="0" tIns="0" rIns="0" bIns="0" rtlCol="0"/>
            <a:lstStyle/>
            <a:p>
              <a:endParaRPr/>
            </a:p>
          </p:txBody>
        </p:sp>
        <p:sp>
          <p:nvSpPr>
            <p:cNvPr id="105" name="object 105"/>
            <p:cNvSpPr/>
            <p:nvPr/>
          </p:nvSpPr>
          <p:spPr>
            <a:xfrm>
              <a:off x="4128147" y="3789933"/>
              <a:ext cx="123444" cy="277367"/>
            </a:xfrm>
            <a:prstGeom prst="rect">
              <a:avLst/>
            </a:prstGeom>
            <a:blipFill>
              <a:blip r:embed="rId92" cstate="print"/>
              <a:stretch>
                <a:fillRect/>
              </a:stretch>
            </a:blipFill>
          </p:spPr>
          <p:txBody>
            <a:bodyPr wrap="square" lIns="0" tIns="0" rIns="0" bIns="0" rtlCol="0"/>
            <a:lstStyle/>
            <a:p>
              <a:endParaRPr/>
            </a:p>
          </p:txBody>
        </p:sp>
        <p:sp>
          <p:nvSpPr>
            <p:cNvPr id="106" name="object 106"/>
            <p:cNvSpPr/>
            <p:nvPr/>
          </p:nvSpPr>
          <p:spPr>
            <a:xfrm>
              <a:off x="4373511" y="3682492"/>
              <a:ext cx="231648" cy="68580"/>
            </a:xfrm>
            <a:prstGeom prst="rect">
              <a:avLst/>
            </a:prstGeom>
            <a:blipFill>
              <a:blip r:embed="rId93" cstate="print"/>
              <a:stretch>
                <a:fillRect/>
              </a:stretch>
            </a:blipFill>
          </p:spPr>
          <p:txBody>
            <a:bodyPr wrap="square" lIns="0" tIns="0" rIns="0" bIns="0" rtlCol="0"/>
            <a:lstStyle/>
            <a:p>
              <a:endParaRPr/>
            </a:p>
          </p:txBody>
        </p:sp>
        <p:sp>
          <p:nvSpPr>
            <p:cNvPr id="107" name="object 107"/>
            <p:cNvSpPr/>
            <p:nvPr/>
          </p:nvSpPr>
          <p:spPr>
            <a:xfrm>
              <a:off x="4373511" y="3751072"/>
              <a:ext cx="231648" cy="69342"/>
            </a:xfrm>
            <a:prstGeom prst="rect">
              <a:avLst/>
            </a:prstGeom>
            <a:blipFill>
              <a:blip r:embed="rId94" cstate="print"/>
              <a:stretch>
                <a:fillRect/>
              </a:stretch>
            </a:blipFill>
          </p:spPr>
          <p:txBody>
            <a:bodyPr wrap="square" lIns="0" tIns="0" rIns="0" bIns="0" rtlCol="0"/>
            <a:lstStyle/>
            <a:p>
              <a:endParaRPr/>
            </a:p>
          </p:txBody>
        </p:sp>
        <p:sp>
          <p:nvSpPr>
            <p:cNvPr id="108" name="object 108"/>
            <p:cNvSpPr/>
            <p:nvPr/>
          </p:nvSpPr>
          <p:spPr>
            <a:xfrm>
              <a:off x="4373511" y="3820414"/>
              <a:ext cx="231648" cy="69342"/>
            </a:xfrm>
            <a:prstGeom prst="rect">
              <a:avLst/>
            </a:prstGeom>
            <a:blipFill>
              <a:blip r:embed="rId95" cstate="print"/>
              <a:stretch>
                <a:fillRect/>
              </a:stretch>
            </a:blipFill>
          </p:spPr>
          <p:txBody>
            <a:bodyPr wrap="square" lIns="0" tIns="0" rIns="0" bIns="0" rtlCol="0"/>
            <a:lstStyle/>
            <a:p>
              <a:endParaRPr/>
            </a:p>
          </p:txBody>
        </p:sp>
        <p:sp>
          <p:nvSpPr>
            <p:cNvPr id="109" name="object 109"/>
            <p:cNvSpPr/>
            <p:nvPr/>
          </p:nvSpPr>
          <p:spPr>
            <a:xfrm>
              <a:off x="4373511" y="3889755"/>
              <a:ext cx="195478" cy="69342"/>
            </a:xfrm>
            <a:prstGeom prst="rect">
              <a:avLst/>
            </a:prstGeom>
            <a:blipFill>
              <a:blip r:embed="rId96" cstate="print"/>
              <a:stretch>
                <a:fillRect/>
              </a:stretch>
            </a:blipFill>
          </p:spPr>
          <p:txBody>
            <a:bodyPr wrap="square" lIns="0" tIns="0" rIns="0" bIns="0" rtlCol="0"/>
            <a:lstStyle/>
            <a:p>
              <a:endParaRPr/>
            </a:p>
          </p:txBody>
        </p:sp>
        <p:sp>
          <p:nvSpPr>
            <p:cNvPr id="110" name="object 110"/>
            <p:cNvSpPr/>
            <p:nvPr/>
          </p:nvSpPr>
          <p:spPr>
            <a:xfrm>
              <a:off x="4373511" y="3959098"/>
              <a:ext cx="141719" cy="103631"/>
            </a:xfrm>
            <a:prstGeom prst="rect">
              <a:avLst/>
            </a:prstGeom>
            <a:blipFill>
              <a:blip r:embed="rId97" cstate="print"/>
              <a:stretch>
                <a:fillRect/>
              </a:stretch>
            </a:blipFill>
          </p:spPr>
          <p:txBody>
            <a:bodyPr wrap="square" lIns="0" tIns="0" rIns="0" bIns="0" rtlCol="0"/>
            <a:lstStyle/>
            <a:p>
              <a:endParaRPr/>
            </a:p>
          </p:txBody>
        </p:sp>
        <p:sp>
          <p:nvSpPr>
            <p:cNvPr id="111" name="object 111"/>
            <p:cNvSpPr/>
            <p:nvPr/>
          </p:nvSpPr>
          <p:spPr>
            <a:xfrm>
              <a:off x="4624209" y="3798316"/>
              <a:ext cx="153162" cy="264413"/>
            </a:xfrm>
            <a:prstGeom prst="rect">
              <a:avLst/>
            </a:prstGeom>
            <a:blipFill>
              <a:blip r:embed="rId98" cstate="print"/>
              <a:stretch>
                <a:fillRect/>
              </a:stretch>
            </a:blipFill>
          </p:spPr>
          <p:txBody>
            <a:bodyPr wrap="square" lIns="0" tIns="0" rIns="0" bIns="0" rtlCol="0"/>
            <a:lstStyle/>
            <a:p>
              <a:endParaRPr/>
            </a:p>
          </p:txBody>
        </p:sp>
        <p:sp>
          <p:nvSpPr>
            <p:cNvPr id="112" name="object 112"/>
            <p:cNvSpPr/>
            <p:nvPr/>
          </p:nvSpPr>
          <p:spPr>
            <a:xfrm>
              <a:off x="4790325" y="3798316"/>
              <a:ext cx="198120" cy="68580"/>
            </a:xfrm>
            <a:prstGeom prst="rect">
              <a:avLst/>
            </a:prstGeom>
            <a:blipFill>
              <a:blip r:embed="rId99" cstate="print"/>
              <a:stretch>
                <a:fillRect/>
              </a:stretch>
            </a:blipFill>
          </p:spPr>
          <p:txBody>
            <a:bodyPr wrap="square" lIns="0" tIns="0" rIns="0" bIns="0" rtlCol="0"/>
            <a:lstStyle/>
            <a:p>
              <a:endParaRPr/>
            </a:p>
          </p:txBody>
        </p:sp>
        <p:sp>
          <p:nvSpPr>
            <p:cNvPr id="113" name="object 113"/>
            <p:cNvSpPr/>
            <p:nvPr/>
          </p:nvSpPr>
          <p:spPr>
            <a:xfrm>
              <a:off x="4928247" y="3866896"/>
              <a:ext cx="60198" cy="138684"/>
            </a:xfrm>
            <a:prstGeom prst="rect">
              <a:avLst/>
            </a:prstGeom>
            <a:blipFill>
              <a:blip r:embed="rId100" cstate="print"/>
              <a:stretch>
                <a:fillRect/>
              </a:stretch>
            </a:blipFill>
          </p:spPr>
          <p:txBody>
            <a:bodyPr wrap="square" lIns="0" tIns="0" rIns="0" bIns="0" rtlCol="0"/>
            <a:lstStyle/>
            <a:p>
              <a:endParaRPr/>
            </a:p>
          </p:txBody>
        </p:sp>
        <p:sp>
          <p:nvSpPr>
            <p:cNvPr id="114" name="object 114"/>
            <p:cNvSpPr/>
            <p:nvPr/>
          </p:nvSpPr>
          <p:spPr>
            <a:xfrm>
              <a:off x="4790325" y="3866896"/>
              <a:ext cx="72377" cy="204215"/>
            </a:xfrm>
            <a:prstGeom prst="rect">
              <a:avLst/>
            </a:prstGeom>
            <a:blipFill>
              <a:blip r:embed="rId101" cstate="print"/>
              <a:stretch>
                <a:fillRect/>
              </a:stretch>
            </a:blipFill>
          </p:spPr>
          <p:txBody>
            <a:bodyPr wrap="square" lIns="0" tIns="0" rIns="0" bIns="0" rtlCol="0"/>
            <a:lstStyle/>
            <a:p>
              <a:endParaRPr/>
            </a:p>
          </p:txBody>
        </p:sp>
        <p:sp>
          <p:nvSpPr>
            <p:cNvPr id="115" name="object 115"/>
            <p:cNvSpPr/>
            <p:nvPr/>
          </p:nvSpPr>
          <p:spPr>
            <a:xfrm>
              <a:off x="4858892" y="4005580"/>
              <a:ext cx="129552" cy="65532"/>
            </a:xfrm>
            <a:prstGeom prst="rect">
              <a:avLst/>
            </a:prstGeom>
            <a:blipFill>
              <a:blip r:embed="rId102" cstate="print"/>
              <a:stretch>
                <a:fillRect/>
              </a:stretch>
            </a:blipFill>
          </p:spPr>
          <p:txBody>
            <a:bodyPr wrap="square" lIns="0" tIns="0" rIns="0" bIns="0" rtlCol="0"/>
            <a:lstStyle/>
            <a:p>
              <a:endParaRPr/>
            </a:p>
          </p:txBody>
        </p:sp>
        <p:sp>
          <p:nvSpPr>
            <p:cNvPr id="116" name="object 116"/>
            <p:cNvSpPr/>
            <p:nvPr/>
          </p:nvSpPr>
          <p:spPr>
            <a:xfrm>
              <a:off x="5020449" y="3798316"/>
              <a:ext cx="167640" cy="68580"/>
            </a:xfrm>
            <a:prstGeom prst="rect">
              <a:avLst/>
            </a:prstGeom>
            <a:blipFill>
              <a:blip r:embed="rId103" cstate="print"/>
              <a:stretch>
                <a:fillRect/>
              </a:stretch>
            </a:blipFill>
          </p:spPr>
          <p:txBody>
            <a:bodyPr wrap="square" lIns="0" tIns="0" rIns="0" bIns="0" rtlCol="0"/>
            <a:lstStyle/>
            <a:p>
              <a:endParaRPr/>
            </a:p>
          </p:txBody>
        </p:sp>
        <p:sp>
          <p:nvSpPr>
            <p:cNvPr id="117" name="object 117"/>
            <p:cNvSpPr/>
            <p:nvPr/>
          </p:nvSpPr>
          <p:spPr>
            <a:xfrm>
              <a:off x="5020449" y="3866896"/>
              <a:ext cx="167640" cy="69342"/>
            </a:xfrm>
            <a:prstGeom prst="rect">
              <a:avLst/>
            </a:prstGeom>
            <a:blipFill>
              <a:blip r:embed="rId104" cstate="print"/>
              <a:stretch>
                <a:fillRect/>
              </a:stretch>
            </a:blipFill>
          </p:spPr>
          <p:txBody>
            <a:bodyPr wrap="square" lIns="0" tIns="0" rIns="0" bIns="0" rtlCol="0"/>
            <a:lstStyle/>
            <a:p>
              <a:endParaRPr/>
            </a:p>
          </p:txBody>
        </p:sp>
        <p:sp>
          <p:nvSpPr>
            <p:cNvPr id="118" name="object 118"/>
            <p:cNvSpPr/>
            <p:nvPr/>
          </p:nvSpPr>
          <p:spPr>
            <a:xfrm>
              <a:off x="5020449" y="3936238"/>
              <a:ext cx="72377" cy="134874"/>
            </a:xfrm>
            <a:prstGeom prst="rect">
              <a:avLst/>
            </a:prstGeom>
            <a:blipFill>
              <a:blip r:embed="rId105" cstate="print"/>
              <a:stretch>
                <a:fillRect/>
              </a:stretch>
            </a:blipFill>
          </p:spPr>
          <p:txBody>
            <a:bodyPr wrap="square" lIns="0" tIns="0" rIns="0" bIns="0" rtlCol="0"/>
            <a:lstStyle/>
            <a:p>
              <a:endParaRPr/>
            </a:p>
          </p:txBody>
        </p:sp>
        <p:sp>
          <p:nvSpPr>
            <p:cNvPr id="119" name="object 119"/>
            <p:cNvSpPr/>
            <p:nvPr/>
          </p:nvSpPr>
          <p:spPr>
            <a:xfrm>
              <a:off x="5158359" y="3936238"/>
              <a:ext cx="35064" cy="69342"/>
            </a:xfrm>
            <a:prstGeom prst="rect">
              <a:avLst/>
            </a:prstGeom>
            <a:blipFill>
              <a:blip r:embed="rId106" cstate="print"/>
              <a:stretch>
                <a:fillRect/>
              </a:stretch>
            </a:blipFill>
          </p:spPr>
          <p:txBody>
            <a:bodyPr wrap="square" lIns="0" tIns="0" rIns="0" bIns="0" rtlCol="0"/>
            <a:lstStyle/>
            <a:p>
              <a:endParaRPr/>
            </a:p>
          </p:txBody>
        </p:sp>
        <p:sp>
          <p:nvSpPr>
            <p:cNvPr id="120" name="object 120"/>
            <p:cNvSpPr/>
            <p:nvPr/>
          </p:nvSpPr>
          <p:spPr>
            <a:xfrm>
              <a:off x="5089016" y="4005580"/>
              <a:ext cx="104406" cy="65532"/>
            </a:xfrm>
            <a:prstGeom prst="rect">
              <a:avLst/>
            </a:prstGeom>
            <a:blipFill>
              <a:blip r:embed="rId107" cstate="print"/>
              <a:stretch>
                <a:fillRect/>
              </a:stretch>
            </a:blipFill>
          </p:spPr>
          <p:txBody>
            <a:bodyPr wrap="square" lIns="0" tIns="0" rIns="0" bIns="0" rtlCol="0"/>
            <a:lstStyle/>
            <a:p>
              <a:endParaRPr/>
            </a:p>
          </p:txBody>
        </p:sp>
        <p:sp>
          <p:nvSpPr>
            <p:cNvPr id="121" name="object 121"/>
            <p:cNvSpPr/>
            <p:nvPr/>
          </p:nvSpPr>
          <p:spPr>
            <a:xfrm>
              <a:off x="5225427" y="3797554"/>
              <a:ext cx="174497" cy="68580"/>
            </a:xfrm>
            <a:prstGeom prst="rect">
              <a:avLst/>
            </a:prstGeom>
            <a:blipFill>
              <a:blip r:embed="rId108" cstate="print"/>
              <a:stretch>
                <a:fillRect/>
              </a:stretch>
            </a:blipFill>
          </p:spPr>
          <p:txBody>
            <a:bodyPr wrap="square" lIns="0" tIns="0" rIns="0" bIns="0" rtlCol="0"/>
            <a:lstStyle/>
            <a:p>
              <a:endParaRPr/>
            </a:p>
          </p:txBody>
        </p:sp>
        <p:sp>
          <p:nvSpPr>
            <p:cNvPr id="122" name="object 122"/>
            <p:cNvSpPr/>
            <p:nvPr/>
          </p:nvSpPr>
          <p:spPr>
            <a:xfrm>
              <a:off x="5225427" y="3866133"/>
              <a:ext cx="174497" cy="69342"/>
            </a:xfrm>
            <a:prstGeom prst="rect">
              <a:avLst/>
            </a:prstGeom>
            <a:blipFill>
              <a:blip r:embed="rId109" cstate="print"/>
              <a:stretch>
                <a:fillRect/>
              </a:stretch>
            </a:blipFill>
          </p:spPr>
          <p:txBody>
            <a:bodyPr wrap="square" lIns="0" tIns="0" rIns="0" bIns="0" rtlCol="0"/>
            <a:lstStyle/>
            <a:p>
              <a:endParaRPr/>
            </a:p>
          </p:txBody>
        </p:sp>
        <p:sp>
          <p:nvSpPr>
            <p:cNvPr id="123" name="object 123"/>
            <p:cNvSpPr/>
            <p:nvPr/>
          </p:nvSpPr>
          <p:spPr>
            <a:xfrm>
              <a:off x="5225427" y="3935476"/>
              <a:ext cx="72377" cy="135636"/>
            </a:xfrm>
            <a:prstGeom prst="rect">
              <a:avLst/>
            </a:prstGeom>
            <a:blipFill>
              <a:blip r:embed="rId110" cstate="print"/>
              <a:stretch>
                <a:fillRect/>
              </a:stretch>
            </a:blipFill>
          </p:spPr>
          <p:txBody>
            <a:bodyPr wrap="square" lIns="0" tIns="0" rIns="0" bIns="0" rtlCol="0"/>
            <a:lstStyle/>
            <a:p>
              <a:endParaRPr/>
            </a:p>
          </p:txBody>
        </p:sp>
        <p:sp>
          <p:nvSpPr>
            <p:cNvPr id="124" name="object 124"/>
            <p:cNvSpPr/>
            <p:nvPr/>
          </p:nvSpPr>
          <p:spPr>
            <a:xfrm>
              <a:off x="5363336" y="3935476"/>
              <a:ext cx="36588" cy="69342"/>
            </a:xfrm>
            <a:prstGeom prst="rect">
              <a:avLst/>
            </a:prstGeom>
            <a:blipFill>
              <a:blip r:embed="rId111" cstate="print"/>
              <a:stretch>
                <a:fillRect/>
              </a:stretch>
            </a:blipFill>
          </p:spPr>
          <p:txBody>
            <a:bodyPr wrap="square" lIns="0" tIns="0" rIns="0" bIns="0" rtlCol="0"/>
            <a:lstStyle/>
            <a:p>
              <a:endParaRPr/>
            </a:p>
          </p:txBody>
        </p:sp>
        <p:sp>
          <p:nvSpPr>
            <p:cNvPr id="125" name="object 125"/>
            <p:cNvSpPr/>
            <p:nvPr/>
          </p:nvSpPr>
          <p:spPr>
            <a:xfrm>
              <a:off x="5293995" y="4004818"/>
              <a:ext cx="105930" cy="66294"/>
            </a:xfrm>
            <a:prstGeom prst="rect">
              <a:avLst/>
            </a:prstGeom>
            <a:blipFill>
              <a:blip r:embed="rId112" cstate="print"/>
              <a:stretch>
                <a:fillRect/>
              </a:stretch>
            </a:blipFill>
          </p:spPr>
          <p:txBody>
            <a:bodyPr wrap="square" lIns="0" tIns="0" rIns="0" bIns="0" rtlCol="0"/>
            <a:lstStyle/>
            <a:p>
              <a:endParaRPr/>
            </a:p>
          </p:txBody>
        </p:sp>
        <p:sp>
          <p:nvSpPr>
            <p:cNvPr id="126" name="object 126"/>
            <p:cNvSpPr/>
            <p:nvPr/>
          </p:nvSpPr>
          <p:spPr>
            <a:xfrm>
              <a:off x="5434977" y="3798316"/>
              <a:ext cx="140969" cy="68580"/>
            </a:xfrm>
            <a:prstGeom prst="rect">
              <a:avLst/>
            </a:prstGeom>
            <a:blipFill>
              <a:blip r:embed="rId113" cstate="print"/>
              <a:stretch>
                <a:fillRect/>
              </a:stretch>
            </a:blipFill>
          </p:spPr>
          <p:txBody>
            <a:bodyPr wrap="square" lIns="0" tIns="0" rIns="0" bIns="0" rtlCol="0"/>
            <a:lstStyle/>
            <a:p>
              <a:endParaRPr/>
            </a:p>
          </p:txBody>
        </p:sp>
        <p:sp>
          <p:nvSpPr>
            <p:cNvPr id="127" name="object 127"/>
            <p:cNvSpPr/>
            <p:nvPr/>
          </p:nvSpPr>
          <p:spPr>
            <a:xfrm>
              <a:off x="5434977" y="3866896"/>
              <a:ext cx="140969" cy="69342"/>
            </a:xfrm>
            <a:prstGeom prst="rect">
              <a:avLst/>
            </a:prstGeom>
            <a:blipFill>
              <a:blip r:embed="rId114" cstate="print"/>
              <a:stretch>
                <a:fillRect/>
              </a:stretch>
            </a:blipFill>
          </p:spPr>
          <p:txBody>
            <a:bodyPr wrap="square" lIns="0" tIns="0" rIns="0" bIns="0" rtlCol="0"/>
            <a:lstStyle/>
            <a:p>
              <a:endParaRPr/>
            </a:p>
          </p:txBody>
        </p:sp>
        <p:sp>
          <p:nvSpPr>
            <p:cNvPr id="128" name="object 128"/>
            <p:cNvSpPr/>
            <p:nvPr/>
          </p:nvSpPr>
          <p:spPr>
            <a:xfrm>
              <a:off x="5434977" y="3936238"/>
              <a:ext cx="140969" cy="69342"/>
            </a:xfrm>
            <a:prstGeom prst="rect">
              <a:avLst/>
            </a:prstGeom>
            <a:blipFill>
              <a:blip r:embed="rId115" cstate="print"/>
              <a:stretch>
                <a:fillRect/>
              </a:stretch>
            </a:blipFill>
          </p:spPr>
          <p:txBody>
            <a:bodyPr wrap="square" lIns="0" tIns="0" rIns="0" bIns="0" rtlCol="0"/>
            <a:lstStyle/>
            <a:p>
              <a:endParaRPr/>
            </a:p>
          </p:txBody>
        </p:sp>
        <p:sp>
          <p:nvSpPr>
            <p:cNvPr id="129" name="object 129"/>
            <p:cNvSpPr/>
            <p:nvPr/>
          </p:nvSpPr>
          <p:spPr>
            <a:xfrm>
              <a:off x="5434977" y="4005580"/>
              <a:ext cx="140969" cy="65532"/>
            </a:xfrm>
            <a:prstGeom prst="rect">
              <a:avLst/>
            </a:prstGeom>
            <a:blipFill>
              <a:blip r:embed="rId116" cstate="print"/>
              <a:stretch>
                <a:fillRect/>
              </a:stretch>
            </a:blipFill>
          </p:spPr>
          <p:txBody>
            <a:bodyPr wrap="square" lIns="0" tIns="0" rIns="0" bIns="0" rtlCol="0"/>
            <a:lstStyle/>
            <a:p>
              <a:endParaRPr/>
            </a:p>
          </p:txBody>
        </p:sp>
        <p:sp>
          <p:nvSpPr>
            <p:cNvPr id="130" name="object 130"/>
            <p:cNvSpPr/>
            <p:nvPr/>
          </p:nvSpPr>
          <p:spPr>
            <a:xfrm>
              <a:off x="5614047" y="3798316"/>
              <a:ext cx="140208" cy="68580"/>
            </a:xfrm>
            <a:prstGeom prst="rect">
              <a:avLst/>
            </a:prstGeom>
            <a:blipFill>
              <a:blip r:embed="rId117" cstate="print"/>
              <a:stretch>
                <a:fillRect/>
              </a:stretch>
            </a:blipFill>
          </p:spPr>
          <p:txBody>
            <a:bodyPr wrap="square" lIns="0" tIns="0" rIns="0" bIns="0" rtlCol="0"/>
            <a:lstStyle/>
            <a:p>
              <a:endParaRPr/>
            </a:p>
          </p:txBody>
        </p:sp>
        <p:sp>
          <p:nvSpPr>
            <p:cNvPr id="131" name="object 131"/>
            <p:cNvSpPr/>
            <p:nvPr/>
          </p:nvSpPr>
          <p:spPr>
            <a:xfrm>
              <a:off x="5614047" y="3866896"/>
              <a:ext cx="140208" cy="69342"/>
            </a:xfrm>
            <a:prstGeom prst="rect">
              <a:avLst/>
            </a:prstGeom>
            <a:blipFill>
              <a:blip r:embed="rId118" cstate="print"/>
              <a:stretch>
                <a:fillRect/>
              </a:stretch>
            </a:blipFill>
          </p:spPr>
          <p:txBody>
            <a:bodyPr wrap="square" lIns="0" tIns="0" rIns="0" bIns="0" rtlCol="0"/>
            <a:lstStyle/>
            <a:p>
              <a:endParaRPr/>
            </a:p>
          </p:txBody>
        </p:sp>
        <p:sp>
          <p:nvSpPr>
            <p:cNvPr id="132" name="object 132"/>
            <p:cNvSpPr/>
            <p:nvPr/>
          </p:nvSpPr>
          <p:spPr>
            <a:xfrm>
              <a:off x="5614047" y="3936238"/>
              <a:ext cx="140208" cy="69342"/>
            </a:xfrm>
            <a:prstGeom prst="rect">
              <a:avLst/>
            </a:prstGeom>
            <a:blipFill>
              <a:blip r:embed="rId119" cstate="print"/>
              <a:stretch>
                <a:fillRect/>
              </a:stretch>
            </a:blipFill>
          </p:spPr>
          <p:txBody>
            <a:bodyPr wrap="square" lIns="0" tIns="0" rIns="0" bIns="0" rtlCol="0"/>
            <a:lstStyle/>
            <a:p>
              <a:endParaRPr/>
            </a:p>
          </p:txBody>
        </p:sp>
        <p:sp>
          <p:nvSpPr>
            <p:cNvPr id="133" name="object 133"/>
            <p:cNvSpPr/>
            <p:nvPr/>
          </p:nvSpPr>
          <p:spPr>
            <a:xfrm>
              <a:off x="5814453" y="3663442"/>
              <a:ext cx="45707" cy="57150"/>
            </a:xfrm>
            <a:prstGeom prst="rect">
              <a:avLst/>
            </a:prstGeom>
            <a:blipFill>
              <a:blip r:embed="rId120" cstate="print"/>
              <a:stretch>
                <a:fillRect/>
              </a:stretch>
            </a:blipFill>
          </p:spPr>
          <p:txBody>
            <a:bodyPr wrap="square" lIns="0" tIns="0" rIns="0" bIns="0" rtlCol="0"/>
            <a:lstStyle/>
            <a:p>
              <a:endParaRPr/>
            </a:p>
          </p:txBody>
        </p:sp>
        <p:sp>
          <p:nvSpPr>
            <p:cNvPr id="134" name="object 134"/>
            <p:cNvSpPr/>
            <p:nvPr/>
          </p:nvSpPr>
          <p:spPr>
            <a:xfrm>
              <a:off x="5783960" y="3798316"/>
              <a:ext cx="71628" cy="3048"/>
            </a:xfrm>
            <a:prstGeom prst="rect">
              <a:avLst/>
            </a:prstGeom>
            <a:blipFill>
              <a:blip r:embed="rId121" cstate="print"/>
              <a:stretch>
                <a:fillRect/>
              </a:stretch>
            </a:blipFill>
          </p:spPr>
          <p:txBody>
            <a:bodyPr wrap="square" lIns="0" tIns="0" rIns="0" bIns="0" rtlCol="0"/>
            <a:lstStyle/>
            <a:p>
              <a:endParaRPr/>
            </a:p>
          </p:txBody>
        </p:sp>
        <p:sp>
          <p:nvSpPr>
            <p:cNvPr id="135" name="object 135"/>
            <p:cNvSpPr/>
            <p:nvPr/>
          </p:nvSpPr>
          <p:spPr>
            <a:xfrm>
              <a:off x="5614047" y="3801364"/>
              <a:ext cx="272795" cy="269748"/>
            </a:xfrm>
            <a:prstGeom prst="rect">
              <a:avLst/>
            </a:prstGeom>
            <a:blipFill>
              <a:blip r:embed="rId122" cstate="print"/>
              <a:stretch>
                <a:fillRect/>
              </a:stretch>
            </a:blipFill>
          </p:spPr>
          <p:txBody>
            <a:bodyPr wrap="square" lIns="0" tIns="0" rIns="0" bIns="0" rtlCol="0"/>
            <a:lstStyle/>
            <a:p>
              <a:endParaRPr/>
            </a:p>
          </p:txBody>
        </p:sp>
        <p:sp>
          <p:nvSpPr>
            <p:cNvPr id="136" name="object 136"/>
            <p:cNvSpPr/>
            <p:nvPr/>
          </p:nvSpPr>
          <p:spPr>
            <a:xfrm>
              <a:off x="5901321" y="3798316"/>
              <a:ext cx="211061" cy="137922"/>
            </a:xfrm>
            <a:prstGeom prst="rect">
              <a:avLst/>
            </a:prstGeom>
            <a:blipFill>
              <a:blip r:embed="rId123" cstate="print"/>
              <a:stretch>
                <a:fillRect/>
              </a:stretch>
            </a:blipFill>
          </p:spPr>
          <p:txBody>
            <a:bodyPr wrap="square" lIns="0" tIns="0" rIns="0" bIns="0" rtlCol="0"/>
            <a:lstStyle/>
            <a:p>
              <a:endParaRPr/>
            </a:p>
          </p:txBody>
        </p:sp>
        <p:sp>
          <p:nvSpPr>
            <p:cNvPr id="137" name="object 137"/>
            <p:cNvSpPr/>
            <p:nvPr/>
          </p:nvSpPr>
          <p:spPr>
            <a:xfrm>
              <a:off x="5919597" y="3866896"/>
              <a:ext cx="192786" cy="138684"/>
            </a:xfrm>
            <a:prstGeom prst="rect">
              <a:avLst/>
            </a:prstGeom>
            <a:blipFill>
              <a:blip r:embed="rId124" cstate="print"/>
              <a:stretch>
                <a:fillRect/>
              </a:stretch>
            </a:blipFill>
          </p:spPr>
          <p:txBody>
            <a:bodyPr wrap="square" lIns="0" tIns="0" rIns="0" bIns="0" rtlCol="0"/>
            <a:lstStyle/>
            <a:p>
              <a:endParaRPr/>
            </a:p>
          </p:txBody>
        </p:sp>
        <p:sp>
          <p:nvSpPr>
            <p:cNvPr id="138" name="object 138"/>
            <p:cNvSpPr/>
            <p:nvPr/>
          </p:nvSpPr>
          <p:spPr>
            <a:xfrm>
              <a:off x="5904369" y="3936238"/>
              <a:ext cx="221729" cy="126491"/>
            </a:xfrm>
            <a:prstGeom prst="rect">
              <a:avLst/>
            </a:prstGeom>
            <a:blipFill>
              <a:blip r:embed="rId125" cstate="print"/>
              <a:stretch>
                <a:fillRect/>
              </a:stretch>
            </a:blipFill>
          </p:spPr>
          <p:txBody>
            <a:bodyPr wrap="square" lIns="0" tIns="0" rIns="0" bIns="0" rtlCol="0"/>
            <a:lstStyle/>
            <a:p>
              <a:endParaRPr/>
            </a:p>
          </p:txBody>
        </p:sp>
        <p:sp>
          <p:nvSpPr>
            <p:cNvPr id="139" name="object 139"/>
            <p:cNvSpPr/>
            <p:nvPr/>
          </p:nvSpPr>
          <p:spPr>
            <a:xfrm>
              <a:off x="6142101" y="3798316"/>
              <a:ext cx="208025" cy="68580"/>
            </a:xfrm>
            <a:prstGeom prst="rect">
              <a:avLst/>
            </a:prstGeom>
            <a:blipFill>
              <a:blip r:embed="rId126" cstate="print"/>
              <a:stretch>
                <a:fillRect/>
              </a:stretch>
            </a:blipFill>
          </p:spPr>
          <p:txBody>
            <a:bodyPr wrap="square" lIns="0" tIns="0" rIns="0" bIns="0" rtlCol="0"/>
            <a:lstStyle/>
            <a:p>
              <a:endParaRPr/>
            </a:p>
          </p:txBody>
        </p:sp>
        <p:sp>
          <p:nvSpPr>
            <p:cNvPr id="140" name="object 140"/>
            <p:cNvSpPr/>
            <p:nvPr/>
          </p:nvSpPr>
          <p:spPr>
            <a:xfrm>
              <a:off x="6142101" y="3866896"/>
              <a:ext cx="208025" cy="69342"/>
            </a:xfrm>
            <a:prstGeom prst="rect">
              <a:avLst/>
            </a:prstGeom>
            <a:blipFill>
              <a:blip r:embed="rId127" cstate="print"/>
              <a:stretch>
                <a:fillRect/>
              </a:stretch>
            </a:blipFill>
          </p:spPr>
          <p:txBody>
            <a:bodyPr wrap="square" lIns="0" tIns="0" rIns="0" bIns="0" rtlCol="0"/>
            <a:lstStyle/>
            <a:p>
              <a:endParaRPr/>
            </a:p>
          </p:txBody>
        </p:sp>
        <p:sp>
          <p:nvSpPr>
            <p:cNvPr id="141" name="object 141"/>
            <p:cNvSpPr/>
            <p:nvPr/>
          </p:nvSpPr>
          <p:spPr>
            <a:xfrm>
              <a:off x="6142101" y="3936238"/>
              <a:ext cx="208025" cy="69342"/>
            </a:xfrm>
            <a:prstGeom prst="rect">
              <a:avLst/>
            </a:prstGeom>
            <a:blipFill>
              <a:blip r:embed="rId128" cstate="print"/>
              <a:stretch>
                <a:fillRect/>
              </a:stretch>
            </a:blipFill>
          </p:spPr>
          <p:txBody>
            <a:bodyPr wrap="square" lIns="0" tIns="0" rIns="0" bIns="0" rtlCol="0"/>
            <a:lstStyle/>
            <a:p>
              <a:endParaRPr/>
            </a:p>
          </p:txBody>
        </p:sp>
        <p:sp>
          <p:nvSpPr>
            <p:cNvPr id="142" name="object 142"/>
            <p:cNvSpPr/>
            <p:nvPr/>
          </p:nvSpPr>
          <p:spPr>
            <a:xfrm>
              <a:off x="6142101" y="4005580"/>
              <a:ext cx="204990" cy="69342"/>
            </a:xfrm>
            <a:prstGeom prst="rect">
              <a:avLst/>
            </a:prstGeom>
            <a:blipFill>
              <a:blip r:embed="rId129" cstate="print"/>
              <a:stretch>
                <a:fillRect/>
              </a:stretch>
            </a:blipFill>
          </p:spPr>
          <p:txBody>
            <a:bodyPr wrap="square" lIns="0" tIns="0" rIns="0" bIns="0" rtlCol="0"/>
            <a:lstStyle/>
            <a:p>
              <a:endParaRPr/>
            </a:p>
          </p:txBody>
        </p:sp>
        <p:sp>
          <p:nvSpPr>
            <p:cNvPr id="143" name="object 143"/>
            <p:cNvSpPr/>
            <p:nvPr/>
          </p:nvSpPr>
          <p:spPr>
            <a:xfrm>
              <a:off x="6142101" y="4074922"/>
              <a:ext cx="204990" cy="112013"/>
            </a:xfrm>
            <a:prstGeom prst="rect">
              <a:avLst/>
            </a:prstGeom>
            <a:blipFill>
              <a:blip r:embed="rId130" cstate="print"/>
              <a:stretch>
                <a:fillRect/>
              </a:stretch>
            </a:blipFill>
          </p:spPr>
          <p:txBody>
            <a:bodyPr wrap="square" lIns="0" tIns="0" rIns="0" bIns="0" rtlCol="0"/>
            <a:lstStyle/>
            <a:p>
              <a:endParaRPr/>
            </a:p>
          </p:txBody>
        </p:sp>
        <p:sp>
          <p:nvSpPr>
            <p:cNvPr id="144" name="object 144"/>
            <p:cNvSpPr/>
            <p:nvPr/>
          </p:nvSpPr>
          <p:spPr>
            <a:xfrm>
              <a:off x="3416439" y="3656583"/>
              <a:ext cx="797560" cy="388620"/>
            </a:xfrm>
            <a:custGeom>
              <a:avLst/>
              <a:gdLst/>
              <a:ahLst/>
              <a:cxnLst/>
              <a:rect l="l" t="t" r="r" b="b"/>
              <a:pathLst>
                <a:path w="797560" h="388620">
                  <a:moveTo>
                    <a:pt x="255270" y="89916"/>
                  </a:moveTo>
                  <a:lnTo>
                    <a:pt x="252222" y="0"/>
                  </a:lnTo>
                  <a:lnTo>
                    <a:pt x="3810" y="0"/>
                  </a:lnTo>
                  <a:lnTo>
                    <a:pt x="1612" y="44678"/>
                  </a:lnTo>
                  <a:lnTo>
                    <a:pt x="0" y="89916"/>
                  </a:lnTo>
                  <a:lnTo>
                    <a:pt x="8382" y="89916"/>
                  </a:lnTo>
                  <a:lnTo>
                    <a:pt x="9817" y="77495"/>
                  </a:lnTo>
                  <a:lnTo>
                    <a:pt x="11899" y="66497"/>
                  </a:lnTo>
                  <a:lnTo>
                    <a:pt x="32537" y="31521"/>
                  </a:lnTo>
                  <a:lnTo>
                    <a:pt x="68580" y="24384"/>
                  </a:lnTo>
                  <a:lnTo>
                    <a:pt x="105156" y="24384"/>
                  </a:lnTo>
                  <a:lnTo>
                    <a:pt x="105156" y="315468"/>
                  </a:lnTo>
                  <a:lnTo>
                    <a:pt x="104863" y="330034"/>
                  </a:lnTo>
                  <a:lnTo>
                    <a:pt x="89433" y="367195"/>
                  </a:lnTo>
                  <a:lnTo>
                    <a:pt x="73152" y="371094"/>
                  </a:lnTo>
                  <a:lnTo>
                    <a:pt x="62484" y="371094"/>
                  </a:lnTo>
                  <a:lnTo>
                    <a:pt x="62484" y="381000"/>
                  </a:lnTo>
                  <a:lnTo>
                    <a:pt x="191262" y="381000"/>
                  </a:lnTo>
                  <a:lnTo>
                    <a:pt x="191262" y="371094"/>
                  </a:lnTo>
                  <a:lnTo>
                    <a:pt x="180594" y="371094"/>
                  </a:lnTo>
                  <a:lnTo>
                    <a:pt x="172148" y="370268"/>
                  </a:lnTo>
                  <a:lnTo>
                    <a:pt x="148894" y="331050"/>
                  </a:lnTo>
                  <a:lnTo>
                    <a:pt x="148590" y="315468"/>
                  </a:lnTo>
                  <a:lnTo>
                    <a:pt x="148590" y="24384"/>
                  </a:lnTo>
                  <a:lnTo>
                    <a:pt x="191262" y="24384"/>
                  </a:lnTo>
                  <a:lnTo>
                    <a:pt x="200088" y="24828"/>
                  </a:lnTo>
                  <a:lnTo>
                    <a:pt x="236308" y="48196"/>
                  </a:lnTo>
                  <a:lnTo>
                    <a:pt x="246888" y="89916"/>
                  </a:lnTo>
                  <a:lnTo>
                    <a:pt x="255270" y="89916"/>
                  </a:lnTo>
                  <a:close/>
                </a:path>
                <a:path w="797560" h="388620">
                  <a:moveTo>
                    <a:pt x="425958" y="220980"/>
                  </a:moveTo>
                  <a:lnTo>
                    <a:pt x="420331" y="177927"/>
                  </a:lnTo>
                  <a:lnTo>
                    <a:pt x="391706" y="131584"/>
                  </a:lnTo>
                  <a:lnTo>
                    <a:pt x="378714" y="123164"/>
                  </a:lnTo>
                  <a:lnTo>
                    <a:pt x="378714" y="204216"/>
                  </a:lnTo>
                  <a:lnTo>
                    <a:pt x="283464" y="204216"/>
                  </a:lnTo>
                  <a:lnTo>
                    <a:pt x="294284" y="163931"/>
                  </a:lnTo>
                  <a:lnTo>
                    <a:pt x="325196" y="136779"/>
                  </a:lnTo>
                  <a:lnTo>
                    <a:pt x="334518" y="135636"/>
                  </a:lnTo>
                  <a:lnTo>
                    <a:pt x="342138" y="135636"/>
                  </a:lnTo>
                  <a:lnTo>
                    <a:pt x="370979" y="162356"/>
                  </a:lnTo>
                  <a:lnTo>
                    <a:pt x="378714" y="204216"/>
                  </a:lnTo>
                  <a:lnTo>
                    <a:pt x="378714" y="123164"/>
                  </a:lnTo>
                  <a:lnTo>
                    <a:pt x="378129" y="122783"/>
                  </a:lnTo>
                  <a:lnTo>
                    <a:pt x="363131" y="117551"/>
                  </a:lnTo>
                  <a:lnTo>
                    <a:pt x="346710" y="115824"/>
                  </a:lnTo>
                  <a:lnTo>
                    <a:pt x="326999" y="118110"/>
                  </a:lnTo>
                  <a:lnTo>
                    <a:pt x="293014" y="136398"/>
                  </a:lnTo>
                  <a:lnTo>
                    <a:pt x="267208" y="172986"/>
                  </a:lnTo>
                  <a:lnTo>
                    <a:pt x="253276" y="224739"/>
                  </a:lnTo>
                  <a:lnTo>
                    <a:pt x="251460" y="256032"/>
                  </a:lnTo>
                  <a:lnTo>
                    <a:pt x="253161" y="284772"/>
                  </a:lnTo>
                  <a:lnTo>
                    <a:pt x="258216" y="310426"/>
                  </a:lnTo>
                  <a:lnTo>
                    <a:pt x="266560" y="333082"/>
                  </a:lnTo>
                  <a:lnTo>
                    <a:pt x="278130" y="352806"/>
                  </a:lnTo>
                  <a:lnTo>
                    <a:pt x="283464" y="358927"/>
                  </a:lnTo>
                  <a:lnTo>
                    <a:pt x="291973" y="368693"/>
                  </a:lnTo>
                  <a:lnTo>
                    <a:pt x="307174" y="379869"/>
                  </a:lnTo>
                  <a:lnTo>
                    <a:pt x="323659" y="386461"/>
                  </a:lnTo>
                  <a:lnTo>
                    <a:pt x="341376" y="388620"/>
                  </a:lnTo>
                  <a:lnTo>
                    <a:pt x="357797" y="386740"/>
                  </a:lnTo>
                  <a:lnTo>
                    <a:pt x="398526" y="357378"/>
                  </a:lnTo>
                  <a:lnTo>
                    <a:pt x="422414" y="306158"/>
                  </a:lnTo>
                  <a:lnTo>
                    <a:pt x="425958" y="287274"/>
                  </a:lnTo>
                  <a:lnTo>
                    <a:pt x="423672" y="285750"/>
                  </a:lnTo>
                  <a:lnTo>
                    <a:pt x="421386" y="283464"/>
                  </a:lnTo>
                  <a:lnTo>
                    <a:pt x="419100" y="281940"/>
                  </a:lnTo>
                  <a:lnTo>
                    <a:pt x="413664" y="297370"/>
                  </a:lnTo>
                  <a:lnTo>
                    <a:pt x="407670" y="310426"/>
                  </a:lnTo>
                  <a:lnTo>
                    <a:pt x="377571" y="339483"/>
                  </a:lnTo>
                  <a:lnTo>
                    <a:pt x="358902" y="342900"/>
                  </a:lnTo>
                  <a:lnTo>
                    <a:pt x="344043" y="340906"/>
                  </a:lnTo>
                  <a:lnTo>
                    <a:pt x="306324" y="310896"/>
                  </a:lnTo>
                  <a:lnTo>
                    <a:pt x="289179" y="271945"/>
                  </a:lnTo>
                  <a:lnTo>
                    <a:pt x="283464" y="220980"/>
                  </a:lnTo>
                  <a:lnTo>
                    <a:pt x="378714" y="220980"/>
                  </a:lnTo>
                  <a:lnTo>
                    <a:pt x="425958" y="220980"/>
                  </a:lnTo>
                  <a:close/>
                </a:path>
                <a:path w="797560" h="388620">
                  <a:moveTo>
                    <a:pt x="662940" y="371094"/>
                  </a:moveTo>
                  <a:lnTo>
                    <a:pt x="624255" y="337769"/>
                  </a:lnTo>
                  <a:lnTo>
                    <a:pt x="615696" y="322326"/>
                  </a:lnTo>
                  <a:lnTo>
                    <a:pt x="602551" y="299466"/>
                  </a:lnTo>
                  <a:lnTo>
                    <a:pt x="576580" y="253428"/>
                  </a:lnTo>
                  <a:lnTo>
                    <a:pt x="563880" y="230124"/>
                  </a:lnTo>
                  <a:lnTo>
                    <a:pt x="601218" y="168744"/>
                  </a:lnTo>
                  <a:lnTo>
                    <a:pt x="627888" y="137160"/>
                  </a:lnTo>
                  <a:lnTo>
                    <a:pt x="641604" y="134112"/>
                  </a:lnTo>
                  <a:lnTo>
                    <a:pt x="641604" y="123444"/>
                  </a:lnTo>
                  <a:lnTo>
                    <a:pt x="571500" y="123444"/>
                  </a:lnTo>
                  <a:lnTo>
                    <a:pt x="571500" y="134112"/>
                  </a:lnTo>
                  <a:lnTo>
                    <a:pt x="577596" y="134112"/>
                  </a:lnTo>
                  <a:lnTo>
                    <a:pt x="581406" y="135636"/>
                  </a:lnTo>
                  <a:lnTo>
                    <a:pt x="584454" y="137922"/>
                  </a:lnTo>
                  <a:lnTo>
                    <a:pt x="586740" y="140970"/>
                  </a:lnTo>
                  <a:lnTo>
                    <a:pt x="588264" y="144018"/>
                  </a:lnTo>
                  <a:lnTo>
                    <a:pt x="588264" y="148590"/>
                  </a:lnTo>
                  <a:lnTo>
                    <a:pt x="571500" y="183642"/>
                  </a:lnTo>
                  <a:lnTo>
                    <a:pt x="554736" y="212598"/>
                  </a:lnTo>
                  <a:lnTo>
                    <a:pt x="551180" y="205181"/>
                  </a:lnTo>
                  <a:lnTo>
                    <a:pt x="540258" y="183642"/>
                  </a:lnTo>
                  <a:lnTo>
                    <a:pt x="537210" y="176784"/>
                  </a:lnTo>
                  <a:lnTo>
                    <a:pt x="534162" y="172212"/>
                  </a:lnTo>
                  <a:lnTo>
                    <a:pt x="528066" y="160020"/>
                  </a:lnTo>
                  <a:lnTo>
                    <a:pt x="525018" y="153162"/>
                  </a:lnTo>
                  <a:lnTo>
                    <a:pt x="525018" y="144018"/>
                  </a:lnTo>
                  <a:lnTo>
                    <a:pt x="526542" y="140970"/>
                  </a:lnTo>
                  <a:lnTo>
                    <a:pt x="528828" y="137922"/>
                  </a:lnTo>
                  <a:lnTo>
                    <a:pt x="531114" y="135636"/>
                  </a:lnTo>
                  <a:lnTo>
                    <a:pt x="535686" y="134112"/>
                  </a:lnTo>
                  <a:lnTo>
                    <a:pt x="541782" y="134112"/>
                  </a:lnTo>
                  <a:lnTo>
                    <a:pt x="541782" y="123444"/>
                  </a:lnTo>
                  <a:lnTo>
                    <a:pt x="445008" y="123444"/>
                  </a:lnTo>
                  <a:lnTo>
                    <a:pt x="445008" y="134112"/>
                  </a:lnTo>
                  <a:lnTo>
                    <a:pt x="454152" y="134112"/>
                  </a:lnTo>
                  <a:lnTo>
                    <a:pt x="461772" y="136398"/>
                  </a:lnTo>
                  <a:lnTo>
                    <a:pt x="485762" y="166281"/>
                  </a:lnTo>
                  <a:lnTo>
                    <a:pt x="503161" y="197548"/>
                  </a:lnTo>
                  <a:lnTo>
                    <a:pt x="532638" y="250698"/>
                  </a:lnTo>
                  <a:lnTo>
                    <a:pt x="480072" y="337451"/>
                  </a:lnTo>
                  <a:lnTo>
                    <a:pt x="456438" y="368046"/>
                  </a:lnTo>
                  <a:lnTo>
                    <a:pt x="446532" y="371094"/>
                  </a:lnTo>
                  <a:lnTo>
                    <a:pt x="446532" y="381000"/>
                  </a:lnTo>
                  <a:lnTo>
                    <a:pt x="513588" y="381000"/>
                  </a:lnTo>
                  <a:lnTo>
                    <a:pt x="513588" y="371094"/>
                  </a:lnTo>
                  <a:lnTo>
                    <a:pt x="506730" y="371094"/>
                  </a:lnTo>
                  <a:lnTo>
                    <a:pt x="502158" y="368808"/>
                  </a:lnTo>
                  <a:lnTo>
                    <a:pt x="498348" y="364998"/>
                  </a:lnTo>
                  <a:lnTo>
                    <a:pt x="495300" y="361188"/>
                  </a:lnTo>
                  <a:lnTo>
                    <a:pt x="493776" y="357378"/>
                  </a:lnTo>
                  <a:lnTo>
                    <a:pt x="493776" y="352806"/>
                  </a:lnTo>
                  <a:lnTo>
                    <a:pt x="494652" y="349224"/>
                  </a:lnTo>
                  <a:lnTo>
                    <a:pt x="497395" y="343001"/>
                  </a:lnTo>
                  <a:lnTo>
                    <a:pt x="502132" y="334060"/>
                  </a:lnTo>
                  <a:lnTo>
                    <a:pt x="541782" y="267462"/>
                  </a:lnTo>
                  <a:lnTo>
                    <a:pt x="577938" y="334200"/>
                  </a:lnTo>
                  <a:lnTo>
                    <a:pt x="582447" y="343573"/>
                  </a:lnTo>
                  <a:lnTo>
                    <a:pt x="585101" y="350520"/>
                  </a:lnTo>
                  <a:lnTo>
                    <a:pt x="585978" y="355092"/>
                  </a:lnTo>
                  <a:lnTo>
                    <a:pt x="585978" y="358902"/>
                  </a:lnTo>
                  <a:lnTo>
                    <a:pt x="584454" y="362712"/>
                  </a:lnTo>
                  <a:lnTo>
                    <a:pt x="578358" y="368808"/>
                  </a:lnTo>
                  <a:lnTo>
                    <a:pt x="573024" y="371094"/>
                  </a:lnTo>
                  <a:lnTo>
                    <a:pt x="566166" y="371094"/>
                  </a:lnTo>
                  <a:lnTo>
                    <a:pt x="566166" y="381000"/>
                  </a:lnTo>
                  <a:lnTo>
                    <a:pt x="662940" y="381000"/>
                  </a:lnTo>
                  <a:lnTo>
                    <a:pt x="662940" y="371094"/>
                  </a:lnTo>
                  <a:close/>
                </a:path>
                <a:path w="797560" h="388620">
                  <a:moveTo>
                    <a:pt x="797052" y="329946"/>
                  </a:moveTo>
                  <a:lnTo>
                    <a:pt x="788670" y="329946"/>
                  </a:lnTo>
                  <a:lnTo>
                    <a:pt x="785622" y="337566"/>
                  </a:lnTo>
                  <a:lnTo>
                    <a:pt x="782574" y="342900"/>
                  </a:lnTo>
                  <a:lnTo>
                    <a:pt x="777240" y="346710"/>
                  </a:lnTo>
                  <a:lnTo>
                    <a:pt x="772668" y="350520"/>
                  </a:lnTo>
                  <a:lnTo>
                    <a:pt x="768096" y="352806"/>
                  </a:lnTo>
                  <a:lnTo>
                    <a:pt x="757428" y="352806"/>
                  </a:lnTo>
                  <a:lnTo>
                    <a:pt x="752094" y="349758"/>
                  </a:lnTo>
                  <a:lnTo>
                    <a:pt x="742950" y="310134"/>
                  </a:lnTo>
                  <a:lnTo>
                    <a:pt x="742950" y="143256"/>
                  </a:lnTo>
                  <a:lnTo>
                    <a:pt x="790956" y="143256"/>
                  </a:lnTo>
                  <a:lnTo>
                    <a:pt x="790956" y="123444"/>
                  </a:lnTo>
                  <a:lnTo>
                    <a:pt x="742950" y="123444"/>
                  </a:lnTo>
                  <a:lnTo>
                    <a:pt x="742950" y="39624"/>
                  </a:lnTo>
                  <a:lnTo>
                    <a:pt x="736092" y="39624"/>
                  </a:lnTo>
                  <a:lnTo>
                    <a:pt x="721614" y="78486"/>
                  </a:lnTo>
                  <a:lnTo>
                    <a:pt x="698754" y="112776"/>
                  </a:lnTo>
                  <a:lnTo>
                    <a:pt x="673608" y="134112"/>
                  </a:lnTo>
                  <a:lnTo>
                    <a:pt x="673608" y="143256"/>
                  </a:lnTo>
                  <a:lnTo>
                    <a:pt x="705612" y="143256"/>
                  </a:lnTo>
                  <a:lnTo>
                    <a:pt x="705612" y="316230"/>
                  </a:lnTo>
                  <a:lnTo>
                    <a:pt x="705891" y="329526"/>
                  </a:lnTo>
                  <a:lnTo>
                    <a:pt x="716368" y="369379"/>
                  </a:lnTo>
                  <a:lnTo>
                    <a:pt x="725424" y="377952"/>
                  </a:lnTo>
                  <a:lnTo>
                    <a:pt x="731520" y="383286"/>
                  </a:lnTo>
                  <a:lnTo>
                    <a:pt x="738378" y="385572"/>
                  </a:lnTo>
                  <a:lnTo>
                    <a:pt x="745236" y="385572"/>
                  </a:lnTo>
                  <a:lnTo>
                    <a:pt x="781824" y="363385"/>
                  </a:lnTo>
                  <a:lnTo>
                    <a:pt x="792734" y="342811"/>
                  </a:lnTo>
                  <a:lnTo>
                    <a:pt x="797052" y="329946"/>
                  </a:lnTo>
                  <a:close/>
                </a:path>
              </a:pathLst>
            </a:custGeom>
            <a:solidFill>
              <a:srgbClr val="346799"/>
            </a:solidFill>
          </p:spPr>
          <p:txBody>
            <a:bodyPr wrap="square" lIns="0" tIns="0" rIns="0" bIns="0" rtlCol="0"/>
            <a:lstStyle/>
            <a:p>
              <a:endParaRPr/>
            </a:p>
          </p:txBody>
        </p:sp>
        <p:sp>
          <p:nvSpPr>
            <p:cNvPr id="145" name="object 145"/>
            <p:cNvSpPr/>
            <p:nvPr/>
          </p:nvSpPr>
          <p:spPr>
            <a:xfrm>
              <a:off x="4335411" y="3638296"/>
              <a:ext cx="1976615" cy="523488"/>
            </a:xfrm>
            <a:prstGeom prst="rect">
              <a:avLst/>
            </a:prstGeom>
            <a:blipFill>
              <a:blip r:embed="rId131" cstate="print"/>
              <a:stretch>
                <a:fillRect/>
              </a:stretch>
            </a:blipFill>
          </p:spPr>
          <p:txBody>
            <a:bodyPr wrap="square" lIns="0" tIns="0" rIns="0" bIns="0" rtlCol="0"/>
            <a:lstStyle/>
            <a:p>
              <a:endParaRPr/>
            </a:p>
          </p:txBody>
        </p:sp>
        <p:sp>
          <p:nvSpPr>
            <p:cNvPr id="146" name="object 146"/>
            <p:cNvSpPr/>
            <p:nvPr/>
          </p:nvSpPr>
          <p:spPr>
            <a:xfrm>
              <a:off x="5427738" y="5195062"/>
              <a:ext cx="3424415" cy="1513713"/>
            </a:xfrm>
            <a:prstGeom prst="rect">
              <a:avLst/>
            </a:prstGeom>
            <a:blipFill>
              <a:blip r:embed="rId132" cstate="print"/>
              <a:stretch>
                <a:fillRect/>
              </a:stretch>
            </a:blipFill>
          </p:spPr>
          <p:txBody>
            <a:bodyPr wrap="square" lIns="0" tIns="0" rIns="0" bIns="0" rtlCol="0"/>
            <a:lstStyle/>
            <a:p>
              <a:endParaRPr/>
            </a:p>
          </p:txBody>
        </p:sp>
        <p:sp>
          <p:nvSpPr>
            <p:cNvPr id="147" name="object 147"/>
            <p:cNvSpPr/>
            <p:nvPr/>
          </p:nvSpPr>
          <p:spPr>
            <a:xfrm>
              <a:off x="5428119" y="5681980"/>
              <a:ext cx="288035" cy="459486"/>
            </a:xfrm>
            <a:prstGeom prst="rect">
              <a:avLst/>
            </a:prstGeom>
            <a:blipFill>
              <a:blip r:embed="rId133" cstate="print"/>
              <a:stretch>
                <a:fillRect/>
              </a:stretch>
            </a:blipFill>
          </p:spPr>
          <p:txBody>
            <a:bodyPr wrap="square" lIns="0" tIns="0" rIns="0" bIns="0" rtlCol="0"/>
            <a:lstStyle/>
            <a:p>
              <a:endParaRPr/>
            </a:p>
          </p:txBody>
        </p:sp>
        <p:sp>
          <p:nvSpPr>
            <p:cNvPr id="148" name="object 148"/>
            <p:cNvSpPr/>
            <p:nvPr/>
          </p:nvSpPr>
          <p:spPr>
            <a:xfrm>
              <a:off x="5729871" y="5722366"/>
              <a:ext cx="195769" cy="345948"/>
            </a:xfrm>
            <a:prstGeom prst="rect">
              <a:avLst/>
            </a:prstGeom>
            <a:blipFill>
              <a:blip r:embed="rId134" cstate="print"/>
              <a:stretch>
                <a:fillRect/>
              </a:stretch>
            </a:blipFill>
          </p:spPr>
          <p:txBody>
            <a:bodyPr wrap="square" lIns="0" tIns="0" rIns="0" bIns="0" rtlCol="0"/>
            <a:lstStyle/>
            <a:p>
              <a:endParaRPr/>
            </a:p>
          </p:txBody>
        </p:sp>
        <p:sp>
          <p:nvSpPr>
            <p:cNvPr id="149" name="object 149"/>
            <p:cNvSpPr/>
            <p:nvPr/>
          </p:nvSpPr>
          <p:spPr>
            <a:xfrm>
              <a:off x="5949327" y="5684266"/>
              <a:ext cx="195059" cy="328422"/>
            </a:xfrm>
            <a:prstGeom prst="rect">
              <a:avLst/>
            </a:prstGeom>
            <a:blipFill>
              <a:blip r:embed="rId135" cstate="print"/>
              <a:stretch>
                <a:fillRect/>
              </a:stretch>
            </a:blipFill>
          </p:spPr>
          <p:txBody>
            <a:bodyPr wrap="square" lIns="0" tIns="0" rIns="0" bIns="0" rtlCol="0"/>
            <a:lstStyle/>
            <a:p>
              <a:endParaRPr/>
            </a:p>
          </p:txBody>
        </p:sp>
        <p:sp>
          <p:nvSpPr>
            <p:cNvPr id="150" name="object 150"/>
            <p:cNvSpPr/>
            <p:nvPr/>
          </p:nvSpPr>
          <p:spPr>
            <a:xfrm>
              <a:off x="6163436" y="5547868"/>
              <a:ext cx="329958" cy="428244"/>
            </a:xfrm>
            <a:prstGeom prst="rect">
              <a:avLst/>
            </a:prstGeom>
            <a:blipFill>
              <a:blip r:embed="rId136" cstate="print"/>
              <a:stretch>
                <a:fillRect/>
              </a:stretch>
            </a:blipFill>
          </p:spPr>
          <p:txBody>
            <a:bodyPr wrap="square" lIns="0" tIns="0" rIns="0" bIns="0" rtlCol="0"/>
            <a:lstStyle/>
            <a:p>
              <a:endParaRPr/>
            </a:p>
          </p:txBody>
        </p:sp>
        <p:sp>
          <p:nvSpPr>
            <p:cNvPr id="151" name="object 151"/>
            <p:cNvSpPr/>
            <p:nvPr/>
          </p:nvSpPr>
          <p:spPr>
            <a:xfrm>
              <a:off x="6395847" y="5611876"/>
              <a:ext cx="96774" cy="311658"/>
            </a:xfrm>
            <a:prstGeom prst="rect">
              <a:avLst/>
            </a:prstGeom>
            <a:blipFill>
              <a:blip r:embed="rId137" cstate="print"/>
              <a:stretch>
                <a:fillRect/>
              </a:stretch>
            </a:blipFill>
          </p:spPr>
          <p:txBody>
            <a:bodyPr wrap="square" lIns="0" tIns="0" rIns="0" bIns="0" rtlCol="0"/>
            <a:lstStyle/>
            <a:p>
              <a:endParaRPr/>
            </a:p>
          </p:txBody>
        </p:sp>
        <p:sp>
          <p:nvSpPr>
            <p:cNvPr id="152" name="object 152"/>
            <p:cNvSpPr/>
            <p:nvPr/>
          </p:nvSpPr>
          <p:spPr>
            <a:xfrm>
              <a:off x="5975222" y="6178042"/>
              <a:ext cx="201180" cy="432815"/>
            </a:xfrm>
            <a:prstGeom prst="rect">
              <a:avLst/>
            </a:prstGeom>
            <a:blipFill>
              <a:blip r:embed="rId138" cstate="print"/>
              <a:stretch>
                <a:fillRect/>
              </a:stretch>
            </a:blipFill>
          </p:spPr>
          <p:txBody>
            <a:bodyPr wrap="square" lIns="0" tIns="0" rIns="0" bIns="0" rtlCol="0"/>
            <a:lstStyle/>
            <a:p>
              <a:endParaRPr/>
            </a:p>
          </p:txBody>
        </p:sp>
        <p:sp>
          <p:nvSpPr>
            <p:cNvPr id="153" name="object 153"/>
            <p:cNvSpPr/>
            <p:nvPr/>
          </p:nvSpPr>
          <p:spPr>
            <a:xfrm>
              <a:off x="6518541" y="5573013"/>
              <a:ext cx="207981" cy="323088"/>
            </a:xfrm>
            <a:prstGeom prst="rect">
              <a:avLst/>
            </a:prstGeom>
            <a:blipFill>
              <a:blip r:embed="rId139" cstate="print"/>
              <a:stretch>
                <a:fillRect/>
              </a:stretch>
            </a:blipFill>
          </p:spPr>
          <p:txBody>
            <a:bodyPr wrap="square" lIns="0" tIns="0" rIns="0" bIns="0" rtlCol="0"/>
            <a:lstStyle/>
            <a:p>
              <a:endParaRPr/>
            </a:p>
          </p:txBody>
        </p:sp>
        <p:sp>
          <p:nvSpPr>
            <p:cNvPr id="154" name="object 154"/>
            <p:cNvSpPr/>
            <p:nvPr/>
          </p:nvSpPr>
          <p:spPr>
            <a:xfrm>
              <a:off x="6164960" y="6211569"/>
              <a:ext cx="205676" cy="335279"/>
            </a:xfrm>
            <a:prstGeom prst="rect">
              <a:avLst/>
            </a:prstGeom>
            <a:blipFill>
              <a:blip r:embed="rId140" cstate="print"/>
              <a:stretch>
                <a:fillRect/>
              </a:stretch>
            </a:blipFill>
          </p:spPr>
          <p:txBody>
            <a:bodyPr wrap="square" lIns="0" tIns="0" rIns="0" bIns="0" rtlCol="0"/>
            <a:lstStyle/>
            <a:p>
              <a:endParaRPr/>
            </a:p>
          </p:txBody>
        </p:sp>
        <p:sp>
          <p:nvSpPr>
            <p:cNvPr id="155" name="object 155"/>
            <p:cNvSpPr/>
            <p:nvPr/>
          </p:nvSpPr>
          <p:spPr>
            <a:xfrm>
              <a:off x="6379857" y="6139942"/>
              <a:ext cx="203441" cy="359663"/>
            </a:xfrm>
            <a:prstGeom prst="rect">
              <a:avLst/>
            </a:prstGeom>
            <a:blipFill>
              <a:blip r:embed="rId141" cstate="print"/>
              <a:stretch>
                <a:fillRect/>
              </a:stretch>
            </a:blipFill>
          </p:spPr>
          <p:txBody>
            <a:bodyPr wrap="square" lIns="0" tIns="0" rIns="0" bIns="0" rtlCol="0"/>
            <a:lstStyle/>
            <a:p>
              <a:endParaRPr/>
            </a:p>
          </p:txBody>
        </p:sp>
        <p:sp>
          <p:nvSpPr>
            <p:cNvPr id="156" name="object 156"/>
            <p:cNvSpPr/>
            <p:nvPr/>
          </p:nvSpPr>
          <p:spPr>
            <a:xfrm>
              <a:off x="6584073" y="6071362"/>
              <a:ext cx="136398" cy="345948"/>
            </a:xfrm>
            <a:prstGeom prst="rect">
              <a:avLst/>
            </a:prstGeom>
            <a:blipFill>
              <a:blip r:embed="rId142" cstate="print"/>
              <a:stretch>
                <a:fillRect/>
              </a:stretch>
            </a:blipFill>
          </p:spPr>
          <p:txBody>
            <a:bodyPr wrap="square" lIns="0" tIns="0" rIns="0" bIns="0" rtlCol="0"/>
            <a:lstStyle/>
            <a:p>
              <a:endParaRPr/>
            </a:p>
          </p:txBody>
        </p:sp>
        <p:sp>
          <p:nvSpPr>
            <p:cNvPr id="157" name="object 157"/>
            <p:cNvSpPr/>
            <p:nvPr/>
          </p:nvSpPr>
          <p:spPr>
            <a:xfrm>
              <a:off x="6753305" y="5537962"/>
              <a:ext cx="207183" cy="291084"/>
            </a:xfrm>
            <a:prstGeom prst="rect">
              <a:avLst/>
            </a:prstGeom>
            <a:blipFill>
              <a:blip r:embed="rId143" cstate="print"/>
              <a:stretch>
                <a:fillRect/>
              </a:stretch>
            </a:blipFill>
          </p:spPr>
          <p:txBody>
            <a:bodyPr wrap="square" lIns="0" tIns="0" rIns="0" bIns="0" rtlCol="0"/>
            <a:lstStyle/>
            <a:p>
              <a:endParaRPr/>
            </a:p>
          </p:txBody>
        </p:sp>
        <p:sp>
          <p:nvSpPr>
            <p:cNvPr id="158" name="object 158"/>
            <p:cNvSpPr/>
            <p:nvPr/>
          </p:nvSpPr>
          <p:spPr>
            <a:xfrm>
              <a:off x="7074027" y="5431282"/>
              <a:ext cx="154686" cy="339851"/>
            </a:xfrm>
            <a:prstGeom prst="rect">
              <a:avLst/>
            </a:prstGeom>
            <a:blipFill>
              <a:blip r:embed="rId144" cstate="print"/>
              <a:stretch>
                <a:fillRect/>
              </a:stretch>
            </a:blipFill>
          </p:spPr>
          <p:txBody>
            <a:bodyPr wrap="square" lIns="0" tIns="0" rIns="0" bIns="0" rtlCol="0"/>
            <a:lstStyle/>
            <a:p>
              <a:endParaRPr/>
            </a:p>
          </p:txBody>
        </p:sp>
        <p:sp>
          <p:nvSpPr>
            <p:cNvPr id="159" name="object 159"/>
            <p:cNvSpPr/>
            <p:nvPr/>
          </p:nvSpPr>
          <p:spPr>
            <a:xfrm>
              <a:off x="7245477" y="5448045"/>
              <a:ext cx="214122" cy="269748"/>
            </a:xfrm>
            <a:prstGeom prst="rect">
              <a:avLst/>
            </a:prstGeom>
            <a:blipFill>
              <a:blip r:embed="rId145" cstate="print"/>
              <a:stretch>
                <a:fillRect/>
              </a:stretch>
            </a:blipFill>
          </p:spPr>
          <p:txBody>
            <a:bodyPr wrap="square" lIns="0" tIns="0" rIns="0" bIns="0" rtlCol="0"/>
            <a:lstStyle/>
            <a:p>
              <a:endParaRPr/>
            </a:p>
          </p:txBody>
        </p:sp>
        <p:sp>
          <p:nvSpPr>
            <p:cNvPr id="160" name="object 160"/>
            <p:cNvSpPr/>
            <p:nvPr/>
          </p:nvSpPr>
          <p:spPr>
            <a:xfrm>
              <a:off x="7484757" y="5403088"/>
              <a:ext cx="215646" cy="267462"/>
            </a:xfrm>
            <a:prstGeom prst="rect">
              <a:avLst/>
            </a:prstGeom>
            <a:blipFill>
              <a:blip r:embed="rId146" cstate="print"/>
              <a:stretch>
                <a:fillRect/>
              </a:stretch>
            </a:blipFill>
          </p:spPr>
          <p:txBody>
            <a:bodyPr wrap="square" lIns="0" tIns="0" rIns="0" bIns="0" rtlCol="0"/>
            <a:lstStyle/>
            <a:p>
              <a:endParaRPr/>
            </a:p>
          </p:txBody>
        </p:sp>
        <p:sp>
          <p:nvSpPr>
            <p:cNvPr id="161" name="object 161"/>
            <p:cNvSpPr/>
            <p:nvPr/>
          </p:nvSpPr>
          <p:spPr>
            <a:xfrm>
              <a:off x="7727074" y="5355082"/>
              <a:ext cx="153924" cy="268223"/>
            </a:xfrm>
            <a:prstGeom prst="rect">
              <a:avLst/>
            </a:prstGeom>
            <a:blipFill>
              <a:blip r:embed="rId147" cstate="print"/>
              <a:stretch>
                <a:fillRect/>
              </a:stretch>
            </a:blipFill>
          </p:spPr>
          <p:txBody>
            <a:bodyPr wrap="square" lIns="0" tIns="0" rIns="0" bIns="0" rtlCol="0"/>
            <a:lstStyle/>
            <a:p>
              <a:endParaRPr/>
            </a:p>
          </p:txBody>
        </p:sp>
        <p:sp>
          <p:nvSpPr>
            <p:cNvPr id="162" name="object 162"/>
            <p:cNvSpPr/>
            <p:nvPr/>
          </p:nvSpPr>
          <p:spPr>
            <a:xfrm>
              <a:off x="6821055" y="5938774"/>
              <a:ext cx="298691" cy="424434"/>
            </a:xfrm>
            <a:prstGeom prst="rect">
              <a:avLst/>
            </a:prstGeom>
            <a:blipFill>
              <a:blip r:embed="rId148" cstate="print"/>
              <a:stretch>
                <a:fillRect/>
              </a:stretch>
            </a:blipFill>
          </p:spPr>
          <p:txBody>
            <a:bodyPr wrap="square" lIns="0" tIns="0" rIns="0" bIns="0" rtlCol="0"/>
            <a:lstStyle/>
            <a:p>
              <a:endParaRPr/>
            </a:p>
          </p:txBody>
        </p:sp>
        <p:sp>
          <p:nvSpPr>
            <p:cNvPr id="163" name="object 163"/>
            <p:cNvSpPr/>
            <p:nvPr/>
          </p:nvSpPr>
          <p:spPr>
            <a:xfrm>
              <a:off x="7154798" y="5905245"/>
              <a:ext cx="98298" cy="355092"/>
            </a:xfrm>
            <a:prstGeom prst="rect">
              <a:avLst/>
            </a:prstGeom>
            <a:blipFill>
              <a:blip r:embed="rId149" cstate="print"/>
              <a:stretch>
                <a:fillRect/>
              </a:stretch>
            </a:blipFill>
          </p:spPr>
          <p:txBody>
            <a:bodyPr wrap="square" lIns="0" tIns="0" rIns="0" bIns="0" rtlCol="0"/>
            <a:lstStyle/>
            <a:p>
              <a:endParaRPr/>
            </a:p>
          </p:txBody>
        </p:sp>
        <p:sp>
          <p:nvSpPr>
            <p:cNvPr id="164" name="object 164"/>
            <p:cNvSpPr/>
            <p:nvPr/>
          </p:nvSpPr>
          <p:spPr>
            <a:xfrm>
              <a:off x="7900047" y="5320792"/>
              <a:ext cx="230873" cy="262890"/>
            </a:xfrm>
            <a:prstGeom prst="rect">
              <a:avLst/>
            </a:prstGeom>
            <a:blipFill>
              <a:blip r:embed="rId150" cstate="print"/>
              <a:stretch>
                <a:fillRect/>
              </a:stretch>
            </a:blipFill>
          </p:spPr>
          <p:txBody>
            <a:bodyPr wrap="square" lIns="0" tIns="0" rIns="0" bIns="0" rtlCol="0"/>
            <a:lstStyle/>
            <a:p>
              <a:endParaRPr/>
            </a:p>
          </p:txBody>
        </p:sp>
        <p:sp>
          <p:nvSpPr>
            <p:cNvPr id="165" name="object 165"/>
            <p:cNvSpPr/>
            <p:nvPr/>
          </p:nvSpPr>
          <p:spPr>
            <a:xfrm>
              <a:off x="8153793" y="5244592"/>
              <a:ext cx="112001" cy="281178"/>
            </a:xfrm>
            <a:prstGeom prst="rect">
              <a:avLst/>
            </a:prstGeom>
            <a:blipFill>
              <a:blip r:embed="rId151" cstate="print"/>
              <a:stretch>
                <a:fillRect/>
              </a:stretch>
            </a:blipFill>
          </p:spPr>
          <p:txBody>
            <a:bodyPr wrap="square" lIns="0" tIns="0" rIns="0" bIns="0" rtlCol="0"/>
            <a:lstStyle/>
            <a:p>
              <a:endParaRPr/>
            </a:p>
          </p:txBody>
        </p:sp>
        <p:sp>
          <p:nvSpPr>
            <p:cNvPr id="166" name="object 166"/>
            <p:cNvSpPr/>
            <p:nvPr/>
          </p:nvSpPr>
          <p:spPr>
            <a:xfrm>
              <a:off x="7284339" y="5906007"/>
              <a:ext cx="221754" cy="313944"/>
            </a:xfrm>
            <a:prstGeom prst="rect">
              <a:avLst/>
            </a:prstGeom>
            <a:blipFill>
              <a:blip r:embed="rId152" cstate="print"/>
              <a:stretch>
                <a:fillRect/>
              </a:stretch>
            </a:blipFill>
          </p:spPr>
          <p:txBody>
            <a:bodyPr wrap="square" lIns="0" tIns="0" rIns="0" bIns="0" rtlCol="0"/>
            <a:lstStyle/>
            <a:p>
              <a:endParaRPr/>
            </a:p>
          </p:txBody>
        </p:sp>
        <p:sp>
          <p:nvSpPr>
            <p:cNvPr id="167" name="object 167"/>
            <p:cNvSpPr/>
            <p:nvPr/>
          </p:nvSpPr>
          <p:spPr>
            <a:xfrm>
              <a:off x="7533513" y="5808472"/>
              <a:ext cx="104406" cy="333756"/>
            </a:xfrm>
            <a:prstGeom prst="rect">
              <a:avLst/>
            </a:prstGeom>
            <a:blipFill>
              <a:blip r:embed="rId153" cstate="print"/>
              <a:stretch>
                <a:fillRect/>
              </a:stretch>
            </a:blipFill>
          </p:spPr>
          <p:txBody>
            <a:bodyPr wrap="square" lIns="0" tIns="0" rIns="0" bIns="0" rtlCol="0"/>
            <a:lstStyle/>
            <a:p>
              <a:endParaRPr/>
            </a:p>
          </p:txBody>
        </p:sp>
        <p:sp>
          <p:nvSpPr>
            <p:cNvPr id="168" name="object 168"/>
            <p:cNvSpPr/>
            <p:nvPr/>
          </p:nvSpPr>
          <p:spPr>
            <a:xfrm>
              <a:off x="8290953" y="5249163"/>
              <a:ext cx="239268" cy="246125"/>
            </a:xfrm>
            <a:prstGeom prst="rect">
              <a:avLst/>
            </a:prstGeom>
            <a:blipFill>
              <a:blip r:embed="rId154" cstate="print"/>
              <a:stretch>
                <a:fillRect/>
              </a:stretch>
            </a:blipFill>
          </p:spPr>
          <p:txBody>
            <a:bodyPr wrap="square" lIns="0" tIns="0" rIns="0" bIns="0" rtlCol="0"/>
            <a:lstStyle/>
            <a:p>
              <a:endParaRPr/>
            </a:p>
          </p:txBody>
        </p:sp>
        <p:sp>
          <p:nvSpPr>
            <p:cNvPr id="169" name="object 169"/>
            <p:cNvSpPr/>
            <p:nvPr/>
          </p:nvSpPr>
          <p:spPr>
            <a:xfrm>
              <a:off x="8553081" y="5195062"/>
              <a:ext cx="238493" cy="260603"/>
            </a:xfrm>
            <a:prstGeom prst="rect">
              <a:avLst/>
            </a:prstGeom>
            <a:blipFill>
              <a:blip r:embed="rId155" cstate="print"/>
              <a:stretch>
                <a:fillRect/>
              </a:stretch>
            </a:blipFill>
          </p:spPr>
          <p:txBody>
            <a:bodyPr wrap="square" lIns="0" tIns="0" rIns="0" bIns="0" rtlCol="0"/>
            <a:lstStyle/>
            <a:p>
              <a:endParaRPr/>
            </a:p>
          </p:txBody>
        </p:sp>
        <p:sp>
          <p:nvSpPr>
            <p:cNvPr id="170" name="object 170"/>
            <p:cNvSpPr/>
            <p:nvPr/>
          </p:nvSpPr>
          <p:spPr>
            <a:xfrm>
              <a:off x="7666863" y="5804662"/>
              <a:ext cx="229361" cy="296417"/>
            </a:xfrm>
            <a:prstGeom prst="rect">
              <a:avLst/>
            </a:prstGeom>
            <a:blipFill>
              <a:blip r:embed="rId156" cstate="print"/>
              <a:stretch>
                <a:fillRect/>
              </a:stretch>
            </a:blipFill>
          </p:spPr>
          <p:txBody>
            <a:bodyPr wrap="square" lIns="0" tIns="0" rIns="0" bIns="0" rtlCol="0"/>
            <a:lstStyle/>
            <a:p>
              <a:endParaRPr/>
            </a:p>
          </p:txBody>
        </p:sp>
        <p:sp>
          <p:nvSpPr>
            <p:cNvPr id="171" name="object 171"/>
            <p:cNvSpPr/>
            <p:nvPr/>
          </p:nvSpPr>
          <p:spPr>
            <a:xfrm>
              <a:off x="7921370" y="5728462"/>
              <a:ext cx="230124" cy="315467"/>
            </a:xfrm>
            <a:prstGeom prst="rect">
              <a:avLst/>
            </a:prstGeom>
            <a:blipFill>
              <a:blip r:embed="rId157" cstate="print"/>
              <a:stretch>
                <a:fillRect/>
              </a:stretch>
            </a:blipFill>
          </p:spPr>
          <p:txBody>
            <a:bodyPr wrap="square" lIns="0" tIns="0" rIns="0" bIns="0" rtlCol="0"/>
            <a:lstStyle/>
            <a:p>
              <a:endParaRPr/>
            </a:p>
          </p:txBody>
        </p:sp>
      </p:grpSp>
      <p:sp>
        <p:nvSpPr>
          <p:cNvPr id="172" name="object 172"/>
          <p:cNvSpPr txBox="1"/>
          <p:nvPr/>
        </p:nvSpPr>
        <p:spPr>
          <a:xfrm>
            <a:off x="7631941" y="4533177"/>
            <a:ext cx="1381152" cy="301394"/>
          </a:xfrm>
          <a:prstGeom prst="rect">
            <a:avLst/>
          </a:prstGeom>
        </p:spPr>
        <p:txBody>
          <a:bodyPr vert="horz" wrap="square" lIns="0" tIns="12750" rIns="0" bIns="0" rtlCol="0">
            <a:spAutoFit/>
          </a:bodyPr>
          <a:lstStyle/>
          <a:p>
            <a:pPr marL="12750">
              <a:spcBef>
                <a:spcPts val="100"/>
              </a:spcBef>
            </a:pPr>
            <a:r>
              <a:rPr spc="-5" dirty="0">
                <a:latin typeface="Tahoma"/>
                <a:cs typeface="Tahoma"/>
              </a:rPr>
              <a:t>Data</a:t>
            </a:r>
            <a:r>
              <a:rPr spc="-75" dirty="0">
                <a:latin typeface="Tahoma"/>
                <a:cs typeface="Tahoma"/>
              </a:rPr>
              <a:t> </a:t>
            </a:r>
            <a:r>
              <a:rPr dirty="0">
                <a:latin typeface="Tahoma"/>
                <a:cs typeface="Tahoma"/>
              </a:rPr>
              <a:t>Analysis</a:t>
            </a:r>
            <a:endParaRPr>
              <a:latin typeface="Tahoma"/>
              <a:cs typeface="Tahoma"/>
            </a:endParaRPr>
          </a:p>
        </p:txBody>
      </p:sp>
      <p:sp>
        <p:nvSpPr>
          <p:cNvPr id="173" name="object 173"/>
          <p:cNvSpPr/>
          <p:nvPr/>
        </p:nvSpPr>
        <p:spPr>
          <a:xfrm>
            <a:off x="7848697" y="4802643"/>
            <a:ext cx="243881" cy="618753"/>
          </a:xfrm>
          <a:custGeom>
            <a:avLst/>
            <a:gdLst/>
            <a:ahLst/>
            <a:cxnLst/>
            <a:rect l="l" t="t" r="r" b="b"/>
            <a:pathLst>
              <a:path w="243204" h="615314">
                <a:moveTo>
                  <a:pt x="31178" y="541961"/>
                </a:moveTo>
                <a:lnTo>
                  <a:pt x="0" y="530351"/>
                </a:lnTo>
                <a:lnTo>
                  <a:pt x="9131" y="614934"/>
                </a:lnTo>
                <a:lnTo>
                  <a:pt x="25907" y="599388"/>
                </a:lnTo>
                <a:lnTo>
                  <a:pt x="25907" y="556260"/>
                </a:lnTo>
                <a:lnTo>
                  <a:pt x="26669" y="553974"/>
                </a:lnTo>
                <a:lnTo>
                  <a:pt x="31178" y="541961"/>
                </a:lnTo>
                <a:close/>
              </a:path>
              <a:path w="243204" h="615314">
                <a:moveTo>
                  <a:pt x="40194" y="545317"/>
                </a:moveTo>
                <a:lnTo>
                  <a:pt x="31178" y="541961"/>
                </a:lnTo>
                <a:lnTo>
                  <a:pt x="26669" y="553974"/>
                </a:lnTo>
                <a:lnTo>
                  <a:pt x="25907" y="556260"/>
                </a:lnTo>
                <a:lnTo>
                  <a:pt x="27431" y="559308"/>
                </a:lnTo>
                <a:lnTo>
                  <a:pt x="32003" y="560832"/>
                </a:lnTo>
                <a:lnTo>
                  <a:pt x="35051" y="559308"/>
                </a:lnTo>
                <a:lnTo>
                  <a:pt x="35801" y="557022"/>
                </a:lnTo>
                <a:lnTo>
                  <a:pt x="40194" y="545317"/>
                </a:lnTo>
                <a:close/>
              </a:path>
              <a:path w="243204" h="615314">
                <a:moveTo>
                  <a:pt x="71627" y="557022"/>
                </a:moveTo>
                <a:lnTo>
                  <a:pt x="40194" y="545317"/>
                </a:lnTo>
                <a:lnTo>
                  <a:pt x="35801" y="557022"/>
                </a:lnTo>
                <a:lnTo>
                  <a:pt x="35051" y="559308"/>
                </a:lnTo>
                <a:lnTo>
                  <a:pt x="32003" y="560832"/>
                </a:lnTo>
                <a:lnTo>
                  <a:pt x="27431" y="559308"/>
                </a:lnTo>
                <a:lnTo>
                  <a:pt x="25907" y="556260"/>
                </a:lnTo>
                <a:lnTo>
                  <a:pt x="25907" y="599388"/>
                </a:lnTo>
                <a:lnTo>
                  <a:pt x="71627" y="557022"/>
                </a:lnTo>
                <a:close/>
              </a:path>
              <a:path w="243204" h="615314">
                <a:moveTo>
                  <a:pt x="243077" y="4572"/>
                </a:moveTo>
                <a:lnTo>
                  <a:pt x="241553" y="1524"/>
                </a:lnTo>
                <a:lnTo>
                  <a:pt x="236981" y="0"/>
                </a:lnTo>
                <a:lnTo>
                  <a:pt x="233933" y="1524"/>
                </a:lnTo>
                <a:lnTo>
                  <a:pt x="233171" y="3810"/>
                </a:lnTo>
                <a:lnTo>
                  <a:pt x="31178" y="541961"/>
                </a:lnTo>
                <a:lnTo>
                  <a:pt x="40194" y="545317"/>
                </a:lnTo>
                <a:lnTo>
                  <a:pt x="242303" y="6858"/>
                </a:lnTo>
                <a:lnTo>
                  <a:pt x="243077" y="4572"/>
                </a:lnTo>
                <a:close/>
              </a:path>
            </a:pathLst>
          </a:custGeom>
          <a:solidFill>
            <a:srgbClr val="010101"/>
          </a:solidFill>
        </p:spPr>
        <p:txBody>
          <a:bodyPr wrap="square" lIns="0" tIns="0" rIns="0" bIns="0" rtlCol="0"/>
          <a:lstStyle/>
          <a:p>
            <a:endParaRPr/>
          </a:p>
        </p:txBody>
      </p:sp>
      <p:sp>
        <p:nvSpPr>
          <p:cNvPr id="174" name="object 174"/>
          <p:cNvSpPr txBox="1"/>
          <p:nvPr/>
        </p:nvSpPr>
        <p:spPr>
          <a:xfrm>
            <a:off x="67122" y="3307164"/>
            <a:ext cx="1486218" cy="577247"/>
          </a:xfrm>
          <a:prstGeom prst="rect">
            <a:avLst/>
          </a:prstGeom>
        </p:spPr>
        <p:txBody>
          <a:bodyPr vert="horz" wrap="square" lIns="0" tIns="12750" rIns="0" bIns="0" rtlCol="0">
            <a:spAutoFit/>
          </a:bodyPr>
          <a:lstStyle/>
          <a:p>
            <a:pPr marL="12750" marR="5100">
              <a:spcBef>
                <a:spcPts val="100"/>
              </a:spcBef>
            </a:pPr>
            <a:r>
              <a:rPr spc="-5" dirty="0">
                <a:latin typeface="Tahoma"/>
                <a:cs typeface="Tahoma"/>
              </a:rPr>
              <a:t>Comp</a:t>
            </a:r>
            <a:r>
              <a:rPr spc="-15" dirty="0">
                <a:latin typeface="Tahoma"/>
                <a:cs typeface="Tahoma"/>
              </a:rPr>
              <a:t>u</a:t>
            </a:r>
            <a:r>
              <a:rPr spc="-5" dirty="0">
                <a:latin typeface="Tahoma"/>
                <a:cs typeface="Tahoma"/>
              </a:rPr>
              <a:t>tational  Linguistics</a:t>
            </a:r>
            <a:endParaRPr>
              <a:latin typeface="Tahoma"/>
              <a:cs typeface="Tahoma"/>
            </a:endParaRPr>
          </a:p>
        </p:txBody>
      </p:sp>
      <p:sp>
        <p:nvSpPr>
          <p:cNvPr id="175" name="object 175"/>
          <p:cNvSpPr/>
          <p:nvPr/>
        </p:nvSpPr>
        <p:spPr>
          <a:xfrm>
            <a:off x="822590" y="3883134"/>
            <a:ext cx="318384" cy="772004"/>
          </a:xfrm>
          <a:custGeom>
            <a:avLst/>
            <a:gdLst/>
            <a:ahLst/>
            <a:cxnLst/>
            <a:rect l="l" t="t" r="r" b="b"/>
            <a:pathLst>
              <a:path w="317500" h="767714">
                <a:moveTo>
                  <a:pt x="286487" y="694888"/>
                </a:moveTo>
                <a:lnTo>
                  <a:pt x="9906" y="3810"/>
                </a:lnTo>
                <a:lnTo>
                  <a:pt x="8382" y="762"/>
                </a:lnTo>
                <a:lnTo>
                  <a:pt x="6096" y="0"/>
                </a:lnTo>
                <a:lnTo>
                  <a:pt x="3810" y="762"/>
                </a:lnTo>
                <a:lnTo>
                  <a:pt x="762" y="1524"/>
                </a:lnTo>
                <a:lnTo>
                  <a:pt x="0" y="4572"/>
                </a:lnTo>
                <a:lnTo>
                  <a:pt x="762" y="6858"/>
                </a:lnTo>
                <a:lnTo>
                  <a:pt x="277288" y="698548"/>
                </a:lnTo>
                <a:lnTo>
                  <a:pt x="286487" y="694888"/>
                </a:lnTo>
                <a:close/>
              </a:path>
              <a:path w="317500" h="767714">
                <a:moveTo>
                  <a:pt x="291846" y="751223"/>
                </a:moveTo>
                <a:lnTo>
                  <a:pt x="291846" y="708660"/>
                </a:lnTo>
                <a:lnTo>
                  <a:pt x="291084" y="711708"/>
                </a:lnTo>
                <a:lnTo>
                  <a:pt x="288036" y="712470"/>
                </a:lnTo>
                <a:lnTo>
                  <a:pt x="285750" y="713993"/>
                </a:lnTo>
                <a:lnTo>
                  <a:pt x="282702" y="712470"/>
                </a:lnTo>
                <a:lnTo>
                  <a:pt x="281940" y="710184"/>
                </a:lnTo>
                <a:lnTo>
                  <a:pt x="277288" y="698548"/>
                </a:lnTo>
                <a:lnTo>
                  <a:pt x="246126" y="710946"/>
                </a:lnTo>
                <a:lnTo>
                  <a:pt x="291846" y="751223"/>
                </a:lnTo>
                <a:close/>
              </a:path>
              <a:path w="317500" h="767714">
                <a:moveTo>
                  <a:pt x="291846" y="708660"/>
                </a:moveTo>
                <a:lnTo>
                  <a:pt x="291084" y="706374"/>
                </a:lnTo>
                <a:lnTo>
                  <a:pt x="286487" y="694888"/>
                </a:lnTo>
                <a:lnTo>
                  <a:pt x="277288" y="698548"/>
                </a:lnTo>
                <a:lnTo>
                  <a:pt x="281940" y="710184"/>
                </a:lnTo>
                <a:lnTo>
                  <a:pt x="282702" y="712470"/>
                </a:lnTo>
                <a:lnTo>
                  <a:pt x="285750" y="713993"/>
                </a:lnTo>
                <a:lnTo>
                  <a:pt x="288036" y="712470"/>
                </a:lnTo>
                <a:lnTo>
                  <a:pt x="291084" y="711708"/>
                </a:lnTo>
                <a:lnTo>
                  <a:pt x="291846" y="708660"/>
                </a:lnTo>
                <a:close/>
              </a:path>
              <a:path w="317500" h="767714">
                <a:moveTo>
                  <a:pt x="316992" y="682751"/>
                </a:moveTo>
                <a:lnTo>
                  <a:pt x="286487" y="694888"/>
                </a:lnTo>
                <a:lnTo>
                  <a:pt x="291084" y="706374"/>
                </a:lnTo>
                <a:lnTo>
                  <a:pt x="291846" y="708660"/>
                </a:lnTo>
                <a:lnTo>
                  <a:pt x="291846" y="751223"/>
                </a:lnTo>
                <a:lnTo>
                  <a:pt x="310134" y="767334"/>
                </a:lnTo>
                <a:lnTo>
                  <a:pt x="316992" y="682751"/>
                </a:lnTo>
                <a:close/>
              </a:path>
            </a:pathLst>
          </a:custGeom>
          <a:solidFill>
            <a:srgbClr val="010101"/>
          </a:solidFill>
        </p:spPr>
        <p:txBody>
          <a:bodyPr wrap="square" lIns="0" tIns="0" rIns="0" bIns="0" rtlCol="0"/>
          <a:lstStyle/>
          <a:p>
            <a:endParaRPr/>
          </a:p>
        </p:txBody>
      </p:sp>
      <p:sp>
        <p:nvSpPr>
          <p:cNvPr id="176" name="object 176"/>
          <p:cNvSpPr txBox="1"/>
          <p:nvPr/>
        </p:nvSpPr>
        <p:spPr>
          <a:xfrm>
            <a:off x="7479117" y="1008393"/>
            <a:ext cx="1298372" cy="301394"/>
          </a:xfrm>
          <a:prstGeom prst="rect">
            <a:avLst/>
          </a:prstGeom>
        </p:spPr>
        <p:txBody>
          <a:bodyPr vert="horz" wrap="square" lIns="0" tIns="12750" rIns="0" bIns="0" rtlCol="0">
            <a:spAutoFit/>
          </a:bodyPr>
          <a:lstStyle/>
          <a:p>
            <a:pPr marL="12750">
              <a:spcBef>
                <a:spcPts val="100"/>
              </a:spcBef>
            </a:pPr>
            <a:r>
              <a:rPr spc="-5" dirty="0">
                <a:latin typeface="Tahoma"/>
                <a:cs typeface="Tahoma"/>
              </a:rPr>
              <a:t>Search </a:t>
            </a:r>
            <a:r>
              <a:rPr dirty="0">
                <a:latin typeface="Tahoma"/>
                <a:cs typeface="Tahoma"/>
              </a:rPr>
              <a:t>&amp;</a:t>
            </a:r>
            <a:r>
              <a:rPr spc="-80" dirty="0">
                <a:latin typeface="Tahoma"/>
                <a:cs typeface="Tahoma"/>
              </a:rPr>
              <a:t> </a:t>
            </a:r>
            <a:r>
              <a:rPr spc="-5" dirty="0">
                <a:latin typeface="Tahoma"/>
                <a:cs typeface="Tahoma"/>
              </a:rPr>
              <a:t>DB</a:t>
            </a:r>
            <a:endParaRPr>
              <a:latin typeface="Tahoma"/>
              <a:cs typeface="Tahoma"/>
            </a:endParaRPr>
          </a:p>
        </p:txBody>
      </p:sp>
      <p:sp>
        <p:nvSpPr>
          <p:cNvPr id="177" name="object 177"/>
          <p:cNvSpPr/>
          <p:nvPr/>
        </p:nvSpPr>
        <p:spPr>
          <a:xfrm>
            <a:off x="746178" y="1277860"/>
            <a:ext cx="7193577" cy="618753"/>
          </a:xfrm>
          <a:custGeom>
            <a:avLst/>
            <a:gdLst/>
            <a:ahLst/>
            <a:cxnLst/>
            <a:rect l="l" t="t" r="r" b="b"/>
            <a:pathLst>
              <a:path w="7173595" h="615314">
                <a:moveTo>
                  <a:pt x="538734" y="614934"/>
                </a:moveTo>
                <a:lnTo>
                  <a:pt x="512064" y="534162"/>
                </a:lnTo>
                <a:lnTo>
                  <a:pt x="488061" y="558165"/>
                </a:lnTo>
                <a:lnTo>
                  <a:pt x="8382" y="78486"/>
                </a:lnTo>
                <a:lnTo>
                  <a:pt x="6858" y="76200"/>
                </a:lnTo>
                <a:lnTo>
                  <a:pt x="3810" y="76200"/>
                </a:lnTo>
                <a:lnTo>
                  <a:pt x="2286" y="78486"/>
                </a:lnTo>
                <a:lnTo>
                  <a:pt x="0" y="80010"/>
                </a:lnTo>
                <a:lnTo>
                  <a:pt x="0" y="83058"/>
                </a:lnTo>
                <a:lnTo>
                  <a:pt x="2286" y="84582"/>
                </a:lnTo>
                <a:lnTo>
                  <a:pt x="481965" y="564261"/>
                </a:lnTo>
                <a:lnTo>
                  <a:pt x="457962" y="588264"/>
                </a:lnTo>
                <a:lnTo>
                  <a:pt x="499110" y="601853"/>
                </a:lnTo>
                <a:lnTo>
                  <a:pt x="538734" y="614934"/>
                </a:lnTo>
                <a:close/>
              </a:path>
              <a:path w="7173595" h="615314">
                <a:moveTo>
                  <a:pt x="7173468" y="4572"/>
                </a:moveTo>
                <a:lnTo>
                  <a:pt x="7171944" y="1524"/>
                </a:lnTo>
                <a:lnTo>
                  <a:pt x="7167372" y="0"/>
                </a:lnTo>
                <a:lnTo>
                  <a:pt x="7164324" y="1524"/>
                </a:lnTo>
                <a:lnTo>
                  <a:pt x="7163562" y="3810"/>
                </a:lnTo>
                <a:lnTo>
                  <a:pt x="6961568" y="541972"/>
                </a:lnTo>
                <a:lnTo>
                  <a:pt x="6930390" y="530352"/>
                </a:lnTo>
                <a:lnTo>
                  <a:pt x="6939521" y="614934"/>
                </a:lnTo>
                <a:lnTo>
                  <a:pt x="6956298" y="599389"/>
                </a:lnTo>
                <a:lnTo>
                  <a:pt x="7002018" y="557022"/>
                </a:lnTo>
                <a:lnTo>
                  <a:pt x="6970573" y="545325"/>
                </a:lnTo>
                <a:lnTo>
                  <a:pt x="7172693" y="6858"/>
                </a:lnTo>
                <a:lnTo>
                  <a:pt x="7173468" y="4572"/>
                </a:lnTo>
                <a:close/>
              </a:path>
            </a:pathLst>
          </a:custGeom>
          <a:solidFill>
            <a:srgbClr val="010101"/>
          </a:solidFill>
        </p:spPr>
        <p:txBody>
          <a:bodyPr wrap="square" lIns="0" tIns="0" rIns="0" bIns="0" rtlCol="0"/>
          <a:lstStyle/>
          <a:p>
            <a:endParaRPr/>
          </a:p>
        </p:txBody>
      </p:sp>
      <p:sp>
        <p:nvSpPr>
          <p:cNvPr id="178" name="object 178"/>
          <p:cNvSpPr txBox="1"/>
          <p:nvPr/>
        </p:nvSpPr>
        <p:spPr>
          <a:xfrm>
            <a:off x="219946" y="778516"/>
            <a:ext cx="1889930" cy="577247"/>
          </a:xfrm>
          <a:prstGeom prst="rect">
            <a:avLst/>
          </a:prstGeom>
        </p:spPr>
        <p:txBody>
          <a:bodyPr vert="horz" wrap="square" lIns="0" tIns="12750" rIns="0" bIns="0" rtlCol="0">
            <a:spAutoFit/>
          </a:bodyPr>
          <a:lstStyle/>
          <a:p>
            <a:pPr marL="12750" marR="5100">
              <a:spcBef>
                <a:spcPts val="100"/>
              </a:spcBef>
            </a:pPr>
            <a:r>
              <a:rPr spc="-5" dirty="0">
                <a:latin typeface="Tahoma"/>
                <a:cs typeface="Tahoma"/>
              </a:rPr>
              <a:t>Knowledge Rep.</a:t>
            </a:r>
            <a:r>
              <a:rPr spc="-30" dirty="0">
                <a:latin typeface="Tahoma"/>
                <a:cs typeface="Tahoma"/>
              </a:rPr>
              <a:t> </a:t>
            </a:r>
            <a:r>
              <a:rPr dirty="0">
                <a:latin typeface="Tahoma"/>
                <a:cs typeface="Tahoma"/>
              </a:rPr>
              <a:t>&amp;  </a:t>
            </a:r>
            <a:r>
              <a:rPr spc="-5" dirty="0">
                <a:latin typeface="Tahoma"/>
                <a:cs typeface="Tahoma"/>
              </a:rPr>
              <a:t>Reasoning</a:t>
            </a:r>
            <a:endParaRPr>
              <a:latin typeface="Tahoma"/>
              <a:cs typeface="Tahoma"/>
            </a:endParaRPr>
          </a:p>
        </p:txBody>
      </p:sp>
      <p:pic>
        <p:nvPicPr>
          <p:cNvPr id="179" name="Picture 178"/>
          <p:cNvPicPr>
            <a:picLocks noChangeAspect="1"/>
          </p:cNvPicPr>
          <p:nvPr/>
        </p:nvPicPr>
        <p:blipFill>
          <a:blip r:embed="rId158">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80" name="Rectangle 179"/>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751223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504757"/>
            <a:ext cx="3163547" cy="627186"/>
          </a:xfrm>
          <a:prstGeom prst="rect">
            <a:avLst/>
          </a:prstGeom>
        </p:spPr>
        <p:txBody>
          <a:bodyPr vert="horz" wrap="square" lIns="0" tIns="11520" rIns="0" bIns="0" rtlCol="0">
            <a:spAutoFit/>
          </a:bodyPr>
          <a:lstStyle/>
          <a:p>
            <a:pPr marL="11520">
              <a:spcBef>
                <a:spcPts val="91"/>
              </a:spcBef>
            </a:pPr>
            <a:r>
              <a:rPr sz="4000" b="1" spc="-5" dirty="0">
                <a:solidFill>
                  <a:srgbClr val="FF0000"/>
                </a:solidFill>
                <a:latin typeface="Times New Roman" pitchFamily="18" charset="0"/>
                <a:cs typeface="Times New Roman" pitchFamily="18" charset="0"/>
              </a:rPr>
              <a:t>Introduction</a:t>
            </a:r>
          </a:p>
        </p:txBody>
      </p:sp>
      <p:sp>
        <p:nvSpPr>
          <p:cNvPr id="3" name="object 3"/>
          <p:cNvSpPr txBox="1"/>
          <p:nvPr/>
        </p:nvSpPr>
        <p:spPr>
          <a:xfrm>
            <a:off x="543573" y="1655141"/>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4" name="object 4"/>
          <p:cNvSpPr txBox="1"/>
          <p:nvPr/>
        </p:nvSpPr>
        <p:spPr>
          <a:xfrm>
            <a:off x="814207" y="1569848"/>
            <a:ext cx="7113663" cy="1058091"/>
          </a:xfrm>
          <a:prstGeom prst="rect">
            <a:avLst/>
          </a:prstGeom>
        </p:spPr>
        <p:txBody>
          <a:bodyPr vert="horz" wrap="square" lIns="0" tIns="38017" rIns="0" bIns="0" rtlCol="0">
            <a:spAutoFit/>
          </a:bodyPr>
          <a:lstStyle/>
          <a:p>
            <a:pPr marL="34561" marR="27648">
              <a:lnSpc>
                <a:spcPts val="2231"/>
              </a:lnSpc>
              <a:spcBef>
                <a:spcPts val="299"/>
              </a:spcBef>
            </a:pPr>
            <a:r>
              <a:rPr sz="2000" spc="-5" dirty="0">
                <a:latin typeface="Arial"/>
                <a:cs typeface="Arial"/>
              </a:rPr>
              <a:t>The </a:t>
            </a:r>
            <a:r>
              <a:rPr sz="2000" dirty="0">
                <a:latin typeface="Arial"/>
                <a:cs typeface="Arial"/>
              </a:rPr>
              <a:t>amount of </a:t>
            </a:r>
            <a:r>
              <a:rPr sz="2000" spc="-5" dirty="0">
                <a:latin typeface="Arial"/>
                <a:cs typeface="Arial"/>
              </a:rPr>
              <a:t>information available on the </a:t>
            </a:r>
            <a:r>
              <a:rPr sz="2000" spc="-9" dirty="0">
                <a:latin typeface="Arial"/>
                <a:cs typeface="Arial"/>
              </a:rPr>
              <a:t>Web </a:t>
            </a:r>
            <a:r>
              <a:rPr sz="2000" dirty="0">
                <a:latin typeface="Arial"/>
                <a:cs typeface="Arial"/>
              </a:rPr>
              <a:t>has </a:t>
            </a:r>
            <a:r>
              <a:rPr sz="2000" spc="-5" dirty="0">
                <a:latin typeface="Arial"/>
                <a:cs typeface="Arial"/>
              </a:rPr>
              <a:t>increased  </a:t>
            </a:r>
            <a:r>
              <a:rPr sz="2000" dirty="0">
                <a:latin typeface="Arial"/>
                <a:cs typeface="Arial"/>
              </a:rPr>
              <a:t>rapidly </a:t>
            </a:r>
            <a:r>
              <a:rPr sz="2000" spc="-5" dirty="0">
                <a:latin typeface="Arial"/>
                <a:cs typeface="Arial"/>
              </a:rPr>
              <a:t>(Information-explosion era)</a:t>
            </a:r>
            <a:endParaRPr sz="2000" dirty="0">
              <a:latin typeface="Arial"/>
              <a:cs typeface="Arial"/>
            </a:endParaRPr>
          </a:p>
          <a:p>
            <a:pPr marL="165314">
              <a:spcBef>
                <a:spcPts val="1079"/>
              </a:spcBef>
              <a:tabLst>
                <a:tab pos="497095" algn="l"/>
              </a:tabLst>
            </a:pPr>
            <a:r>
              <a:rPr sz="2200" baseline="8417" dirty="0">
                <a:latin typeface="OpenSymbol"/>
                <a:cs typeface="OpenSymbol"/>
              </a:rPr>
              <a:t>–	</a:t>
            </a:r>
            <a:r>
              <a:rPr sz="2000" spc="-9" dirty="0">
                <a:latin typeface="Arial"/>
                <a:cs typeface="Arial"/>
              </a:rPr>
              <a:t>World’s </a:t>
            </a:r>
            <a:r>
              <a:rPr sz="2000" spc="-5" dirty="0">
                <a:latin typeface="Arial"/>
                <a:cs typeface="Arial"/>
              </a:rPr>
              <a:t>data doubles every </a:t>
            </a:r>
            <a:r>
              <a:rPr sz="2000" dirty="0">
                <a:latin typeface="Arial"/>
                <a:cs typeface="Arial"/>
              </a:rPr>
              <a:t>18 </a:t>
            </a:r>
            <a:r>
              <a:rPr sz="2000" spc="-5" dirty="0">
                <a:latin typeface="Arial"/>
                <a:cs typeface="Arial"/>
              </a:rPr>
              <a:t>months</a:t>
            </a:r>
            <a:endParaRPr sz="2000" dirty="0">
              <a:latin typeface="Arial"/>
              <a:cs typeface="Arial"/>
            </a:endParaRPr>
          </a:p>
        </p:txBody>
      </p:sp>
      <p:sp>
        <p:nvSpPr>
          <p:cNvPr id="5" name="object 5"/>
          <p:cNvSpPr txBox="1"/>
          <p:nvPr/>
        </p:nvSpPr>
        <p:spPr>
          <a:xfrm>
            <a:off x="543573" y="2833103"/>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6" name="object 6"/>
          <p:cNvSpPr txBox="1"/>
          <p:nvPr/>
        </p:nvSpPr>
        <p:spPr>
          <a:xfrm>
            <a:off x="837240" y="2747810"/>
            <a:ext cx="7407907" cy="1058091"/>
          </a:xfrm>
          <a:prstGeom prst="rect">
            <a:avLst/>
          </a:prstGeom>
        </p:spPr>
        <p:txBody>
          <a:bodyPr vert="horz" wrap="square" lIns="0" tIns="38017" rIns="0" bIns="0" rtlCol="0">
            <a:spAutoFit/>
          </a:bodyPr>
          <a:lstStyle/>
          <a:p>
            <a:pPr marL="11520" marR="4608">
              <a:lnSpc>
                <a:spcPts val="2231"/>
              </a:lnSpc>
              <a:spcBef>
                <a:spcPts val="299"/>
              </a:spcBef>
            </a:pPr>
            <a:r>
              <a:rPr sz="2000" dirty="0">
                <a:latin typeface="Arial"/>
                <a:cs typeface="Arial"/>
              </a:rPr>
              <a:t>Users demand </a:t>
            </a:r>
            <a:r>
              <a:rPr sz="2000" spc="-5" dirty="0">
                <a:latin typeface="Arial"/>
                <a:cs typeface="Arial"/>
              </a:rPr>
              <a:t>useful </a:t>
            </a:r>
            <a:r>
              <a:rPr sz="2000" dirty="0">
                <a:latin typeface="Arial"/>
                <a:cs typeface="Arial"/>
              </a:rPr>
              <a:t>and reliable </a:t>
            </a:r>
            <a:r>
              <a:rPr sz="2000" spc="-5" dirty="0">
                <a:latin typeface="Arial"/>
                <a:cs typeface="Arial"/>
              </a:rPr>
              <a:t>information from the </a:t>
            </a:r>
            <a:r>
              <a:rPr sz="2000" spc="-14" dirty="0">
                <a:latin typeface="Arial"/>
                <a:cs typeface="Arial"/>
              </a:rPr>
              <a:t>Web </a:t>
            </a:r>
            <a:r>
              <a:rPr sz="2000" dirty="0">
                <a:latin typeface="Arial"/>
                <a:cs typeface="Arial"/>
              </a:rPr>
              <a:t>in </a:t>
            </a:r>
            <a:r>
              <a:rPr sz="2000" spc="-5" dirty="0">
                <a:latin typeface="Arial"/>
                <a:cs typeface="Arial"/>
              </a:rPr>
              <a:t>the  </a:t>
            </a:r>
            <a:r>
              <a:rPr sz="2000" dirty="0">
                <a:latin typeface="Arial"/>
                <a:cs typeface="Arial"/>
              </a:rPr>
              <a:t>shortest </a:t>
            </a:r>
            <a:r>
              <a:rPr sz="2000" spc="-5" dirty="0">
                <a:latin typeface="Arial"/>
                <a:cs typeface="Arial"/>
              </a:rPr>
              <a:t>time</a:t>
            </a:r>
            <a:r>
              <a:rPr sz="2000" spc="-9" dirty="0">
                <a:latin typeface="Arial"/>
                <a:cs typeface="Arial"/>
              </a:rPr>
              <a:t> </a:t>
            </a:r>
            <a:r>
              <a:rPr sz="2000" dirty="0">
                <a:latin typeface="Arial"/>
                <a:cs typeface="Arial"/>
              </a:rPr>
              <a:t>possible</a:t>
            </a:r>
          </a:p>
          <a:p>
            <a:pPr marL="11520">
              <a:spcBef>
                <a:spcPts val="1079"/>
              </a:spcBef>
            </a:pPr>
            <a:r>
              <a:rPr sz="2000" dirty="0">
                <a:latin typeface="Arial"/>
                <a:cs typeface="Arial"/>
              </a:rPr>
              <a:t>Obstacles </a:t>
            </a:r>
            <a:r>
              <a:rPr sz="2000" spc="-5" dirty="0">
                <a:latin typeface="Arial"/>
                <a:cs typeface="Arial"/>
              </a:rPr>
              <a:t>to fulfilling </a:t>
            </a:r>
            <a:r>
              <a:rPr sz="2000" dirty="0">
                <a:latin typeface="Arial"/>
                <a:cs typeface="Arial"/>
              </a:rPr>
              <a:t>this </a:t>
            </a:r>
            <a:r>
              <a:rPr sz="2000" spc="-5" dirty="0">
                <a:latin typeface="Arial"/>
                <a:cs typeface="Arial"/>
              </a:rPr>
              <a:t>demand</a:t>
            </a:r>
            <a:r>
              <a:rPr sz="2000" spc="9" dirty="0">
                <a:latin typeface="Arial"/>
                <a:cs typeface="Arial"/>
              </a:rPr>
              <a:t> </a:t>
            </a:r>
            <a:r>
              <a:rPr sz="2000" dirty="0">
                <a:latin typeface="Arial"/>
                <a:cs typeface="Arial"/>
              </a:rPr>
              <a:t>includes:</a:t>
            </a:r>
          </a:p>
        </p:txBody>
      </p:sp>
      <p:sp>
        <p:nvSpPr>
          <p:cNvPr id="7" name="object 7"/>
          <p:cNvSpPr txBox="1"/>
          <p:nvPr/>
        </p:nvSpPr>
        <p:spPr>
          <a:xfrm>
            <a:off x="543573" y="3562702"/>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8" name="object 8"/>
          <p:cNvSpPr txBox="1"/>
          <p:nvPr/>
        </p:nvSpPr>
        <p:spPr>
          <a:xfrm>
            <a:off x="968526" y="4404104"/>
            <a:ext cx="128983" cy="251268"/>
          </a:xfrm>
          <a:prstGeom prst="rect">
            <a:avLst/>
          </a:prstGeom>
        </p:spPr>
        <p:txBody>
          <a:bodyPr vert="horz" wrap="square" lIns="0" tIns="11520" rIns="0" bIns="0" rtlCol="0">
            <a:spAutoFit/>
          </a:bodyPr>
          <a:lstStyle/>
          <a:p>
            <a:pPr marL="11520">
              <a:spcBef>
                <a:spcPts val="91"/>
              </a:spcBef>
            </a:pPr>
            <a:r>
              <a:rPr sz="1500" dirty="0">
                <a:latin typeface="OpenSymbol"/>
                <a:cs typeface="OpenSymbol"/>
              </a:rPr>
              <a:t>–</a:t>
            </a:r>
            <a:endParaRPr sz="1500">
              <a:latin typeface="OpenSymbol"/>
              <a:cs typeface="OpenSymbol"/>
            </a:endParaRPr>
          </a:p>
        </p:txBody>
      </p:sp>
      <p:sp>
        <p:nvSpPr>
          <p:cNvPr id="9" name="object 9"/>
          <p:cNvSpPr txBox="1"/>
          <p:nvPr/>
        </p:nvSpPr>
        <p:spPr>
          <a:xfrm>
            <a:off x="968526" y="3781697"/>
            <a:ext cx="7315776" cy="1201014"/>
          </a:xfrm>
          <a:prstGeom prst="rect">
            <a:avLst/>
          </a:prstGeom>
        </p:spPr>
        <p:txBody>
          <a:bodyPr vert="horz" wrap="square" lIns="0" tIns="154370" rIns="0" bIns="0" rtlCol="0">
            <a:spAutoFit/>
          </a:bodyPr>
          <a:lstStyle/>
          <a:p>
            <a:pPr marL="11520">
              <a:spcBef>
                <a:spcPts val="1216"/>
              </a:spcBef>
              <a:tabLst>
                <a:tab pos="271300" algn="l"/>
              </a:tabLst>
            </a:pPr>
            <a:r>
              <a:rPr sz="2200" baseline="8417" dirty="0">
                <a:latin typeface="OpenSymbol"/>
                <a:cs typeface="OpenSymbol"/>
              </a:rPr>
              <a:t>–	</a:t>
            </a:r>
            <a:r>
              <a:rPr sz="2000" spc="-5" dirty="0">
                <a:latin typeface="Arial"/>
                <a:cs typeface="Arial"/>
              </a:rPr>
              <a:t>Language barriers, diversified</a:t>
            </a:r>
            <a:r>
              <a:rPr sz="2000" spc="14" dirty="0">
                <a:latin typeface="Arial"/>
                <a:cs typeface="Arial"/>
              </a:rPr>
              <a:t> </a:t>
            </a:r>
            <a:r>
              <a:rPr sz="2000" dirty="0">
                <a:latin typeface="Arial"/>
                <a:cs typeface="Arial"/>
              </a:rPr>
              <a:t>users.</a:t>
            </a:r>
          </a:p>
          <a:p>
            <a:pPr marL="271876" marR="4608">
              <a:lnSpc>
                <a:spcPts val="2231"/>
              </a:lnSpc>
              <a:spcBef>
                <a:spcPts val="1333"/>
              </a:spcBef>
            </a:pPr>
            <a:r>
              <a:rPr sz="2000" dirty="0">
                <a:latin typeface="Arial"/>
                <a:cs typeface="Arial"/>
              </a:rPr>
              <a:t>Users </a:t>
            </a:r>
            <a:r>
              <a:rPr sz="2000" spc="-5" dirty="0">
                <a:latin typeface="Arial"/>
                <a:cs typeface="Arial"/>
              </a:rPr>
              <a:t>may provide </a:t>
            </a:r>
            <a:r>
              <a:rPr sz="2000" dirty="0">
                <a:latin typeface="Arial"/>
                <a:cs typeface="Arial"/>
              </a:rPr>
              <a:t>only </a:t>
            </a:r>
            <a:r>
              <a:rPr sz="2000" spc="-5" dirty="0">
                <a:latin typeface="Arial"/>
                <a:cs typeface="Arial"/>
              </a:rPr>
              <a:t>vague </a:t>
            </a:r>
            <a:r>
              <a:rPr sz="2000" dirty="0">
                <a:latin typeface="Arial"/>
                <a:cs typeface="Arial"/>
              </a:rPr>
              <a:t>specifications of </a:t>
            </a:r>
            <a:r>
              <a:rPr sz="2000" spc="-5" dirty="0">
                <a:latin typeface="Arial"/>
                <a:cs typeface="Arial"/>
              </a:rPr>
              <a:t>the information  </a:t>
            </a:r>
            <a:r>
              <a:rPr sz="2000" dirty="0">
                <a:latin typeface="Arial"/>
                <a:cs typeface="Arial"/>
              </a:rPr>
              <a:t>they</a:t>
            </a:r>
            <a:r>
              <a:rPr sz="2000" spc="-18" dirty="0">
                <a:latin typeface="Arial"/>
                <a:cs typeface="Arial"/>
              </a:rPr>
              <a:t> </a:t>
            </a:r>
            <a:r>
              <a:rPr sz="2000" spc="-5" dirty="0">
                <a:latin typeface="Arial"/>
                <a:cs typeface="Arial"/>
              </a:rPr>
              <a:t>want</a:t>
            </a:r>
            <a:endParaRPr sz="2000" dirty="0">
              <a:latin typeface="Arial"/>
              <a:cs typeface="Arial"/>
            </a:endParaRPr>
          </a:p>
        </p:txBody>
      </p:sp>
      <p:sp>
        <p:nvSpPr>
          <p:cNvPr id="10" name="object 10"/>
          <p:cNvSpPr txBox="1"/>
          <p:nvPr/>
        </p:nvSpPr>
        <p:spPr>
          <a:xfrm>
            <a:off x="543573" y="5187875"/>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11" name="object 11"/>
          <p:cNvSpPr txBox="1"/>
          <p:nvPr/>
        </p:nvSpPr>
        <p:spPr>
          <a:xfrm>
            <a:off x="837240" y="5102582"/>
            <a:ext cx="7713091" cy="610881"/>
          </a:xfrm>
          <a:prstGeom prst="rect">
            <a:avLst/>
          </a:prstGeom>
        </p:spPr>
        <p:txBody>
          <a:bodyPr vert="horz" wrap="square" lIns="0" tIns="38017" rIns="0" bIns="0" rtlCol="0">
            <a:spAutoFit/>
          </a:bodyPr>
          <a:lstStyle/>
          <a:p>
            <a:pPr marL="11520" marR="4608">
              <a:lnSpc>
                <a:spcPts val="2231"/>
              </a:lnSpc>
              <a:spcBef>
                <a:spcPts val="299"/>
              </a:spcBef>
            </a:pPr>
            <a:r>
              <a:rPr sz="2000" spc="-9" dirty="0">
                <a:latin typeface="Arial"/>
                <a:cs typeface="Arial"/>
              </a:rPr>
              <a:t>We </a:t>
            </a:r>
            <a:r>
              <a:rPr sz="2000" dirty="0">
                <a:latin typeface="Arial"/>
                <a:cs typeface="Arial"/>
              </a:rPr>
              <a:t>must </a:t>
            </a:r>
            <a:r>
              <a:rPr sz="2000" spc="-5" dirty="0">
                <a:latin typeface="Arial"/>
                <a:cs typeface="Arial"/>
              </a:rPr>
              <a:t>perform searching </a:t>
            </a:r>
            <a:r>
              <a:rPr sz="2000" dirty="0">
                <a:latin typeface="Arial"/>
                <a:cs typeface="Arial"/>
              </a:rPr>
              <a:t>and </a:t>
            </a:r>
            <a:r>
              <a:rPr sz="2000" spc="-5" dirty="0">
                <a:latin typeface="Arial"/>
                <a:cs typeface="Arial"/>
              </a:rPr>
              <a:t>extracting information from the </a:t>
            </a:r>
            <a:r>
              <a:rPr sz="2000" spc="-9" dirty="0">
                <a:latin typeface="Arial"/>
                <a:cs typeface="Arial"/>
              </a:rPr>
              <a:t>Web  </a:t>
            </a:r>
            <a:r>
              <a:rPr sz="2000" spc="-5" dirty="0">
                <a:latin typeface="Arial"/>
                <a:cs typeface="Arial"/>
              </a:rPr>
              <a:t>texts </a:t>
            </a:r>
            <a:r>
              <a:rPr sz="2000" dirty="0">
                <a:latin typeface="Arial"/>
                <a:cs typeface="Arial"/>
              </a:rPr>
              <a:t>using </a:t>
            </a:r>
            <a:r>
              <a:rPr sz="2000" spc="-5" dirty="0">
                <a:latin typeface="Arial"/>
                <a:cs typeface="Arial"/>
              </a:rPr>
              <a:t>NLP</a:t>
            </a:r>
            <a:r>
              <a:rPr sz="2000" spc="-32" dirty="0">
                <a:latin typeface="Arial"/>
                <a:cs typeface="Arial"/>
              </a:rPr>
              <a:t> </a:t>
            </a:r>
            <a:r>
              <a:rPr sz="2000" dirty="0">
                <a:latin typeface="Arial"/>
                <a:cs typeface="Arial"/>
              </a:rPr>
              <a:t>technologies.</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3" name="Rectangle 12"/>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3772726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473980"/>
            <a:ext cx="3272186" cy="688741"/>
          </a:xfrm>
          <a:prstGeom prst="rect">
            <a:avLst/>
          </a:prstGeom>
        </p:spPr>
        <p:txBody>
          <a:bodyPr vert="horz" wrap="square" lIns="0" tIns="11520" rIns="0" bIns="0" rtlCol="0">
            <a:spAutoFit/>
          </a:bodyPr>
          <a:lstStyle/>
          <a:p>
            <a:pPr marL="11520">
              <a:spcBef>
                <a:spcPts val="91"/>
              </a:spcBef>
            </a:pPr>
            <a:r>
              <a:rPr spc="-118" dirty="0">
                <a:solidFill>
                  <a:srgbClr val="C80015"/>
                </a:solidFill>
                <a:latin typeface="Arial"/>
                <a:cs typeface="Arial"/>
              </a:rPr>
              <a:t>Text</a:t>
            </a:r>
            <a:r>
              <a:rPr spc="-86" dirty="0">
                <a:solidFill>
                  <a:srgbClr val="C80015"/>
                </a:solidFill>
                <a:latin typeface="Arial"/>
                <a:cs typeface="Arial"/>
              </a:rPr>
              <a:t> </a:t>
            </a:r>
            <a:r>
              <a:rPr dirty="0">
                <a:solidFill>
                  <a:srgbClr val="C80015"/>
                </a:solidFill>
                <a:latin typeface="Arial"/>
                <a:cs typeface="Arial"/>
              </a:rPr>
              <a:t>Mining</a:t>
            </a:r>
          </a:p>
        </p:txBody>
      </p:sp>
      <p:sp>
        <p:nvSpPr>
          <p:cNvPr id="3" name="object 3"/>
          <p:cNvSpPr txBox="1"/>
          <p:nvPr/>
        </p:nvSpPr>
        <p:spPr>
          <a:xfrm>
            <a:off x="543573" y="1655141"/>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4" name="object 4"/>
          <p:cNvSpPr txBox="1"/>
          <p:nvPr/>
        </p:nvSpPr>
        <p:spPr>
          <a:xfrm>
            <a:off x="837239" y="1569848"/>
            <a:ext cx="7589865" cy="2682112"/>
          </a:xfrm>
          <a:prstGeom prst="rect">
            <a:avLst/>
          </a:prstGeom>
        </p:spPr>
        <p:txBody>
          <a:bodyPr vert="horz" wrap="square" lIns="0" tIns="38017" rIns="0" bIns="0" rtlCol="0">
            <a:spAutoFit/>
          </a:bodyPr>
          <a:lstStyle/>
          <a:p>
            <a:pPr marL="11520" marR="60481">
              <a:lnSpc>
                <a:spcPts val="2231"/>
              </a:lnSpc>
              <a:spcBef>
                <a:spcPts val="299"/>
              </a:spcBef>
            </a:pPr>
            <a:r>
              <a:rPr sz="2000" spc="-5" dirty="0">
                <a:latin typeface="Arial"/>
                <a:cs typeface="Arial"/>
              </a:rPr>
              <a:t>Data-mining: Extraction of interesting information </a:t>
            </a:r>
            <a:r>
              <a:rPr sz="2000" dirty="0">
                <a:latin typeface="Arial"/>
                <a:cs typeface="Arial"/>
              </a:rPr>
              <a:t>(or </a:t>
            </a:r>
            <a:r>
              <a:rPr sz="2000" spc="-5" dirty="0">
                <a:latin typeface="Arial"/>
                <a:cs typeface="Arial"/>
              </a:rPr>
              <a:t>patterns) from  structured</a:t>
            </a:r>
            <a:r>
              <a:rPr sz="2000" dirty="0">
                <a:latin typeface="Arial"/>
                <a:cs typeface="Arial"/>
              </a:rPr>
              <a:t> </a:t>
            </a:r>
            <a:r>
              <a:rPr sz="2000" spc="-5" dirty="0">
                <a:latin typeface="Arial"/>
                <a:cs typeface="Arial"/>
              </a:rPr>
              <a:t>data.</a:t>
            </a:r>
            <a:endParaRPr sz="2000" dirty="0">
              <a:latin typeface="Arial"/>
              <a:cs typeface="Arial"/>
            </a:endParaRPr>
          </a:p>
          <a:p>
            <a:pPr marL="11520" marR="705610">
              <a:lnSpc>
                <a:spcPts val="3519"/>
              </a:lnSpc>
              <a:spcBef>
                <a:spcPts val="259"/>
              </a:spcBef>
            </a:pPr>
            <a:r>
              <a:rPr sz="2000" spc="-5" dirty="0">
                <a:latin typeface="Arial"/>
                <a:cs typeface="Arial"/>
              </a:rPr>
              <a:t>80-90% of all data </a:t>
            </a:r>
            <a:r>
              <a:rPr sz="2000" spc="5" dirty="0">
                <a:latin typeface="Arial"/>
                <a:cs typeface="Arial"/>
              </a:rPr>
              <a:t>is </a:t>
            </a:r>
            <a:r>
              <a:rPr sz="2000" dirty="0">
                <a:latin typeface="Arial"/>
                <a:cs typeface="Arial"/>
              </a:rPr>
              <a:t>held in </a:t>
            </a:r>
            <a:r>
              <a:rPr sz="2000" spc="-5" dirty="0">
                <a:latin typeface="Arial"/>
                <a:cs typeface="Arial"/>
              </a:rPr>
              <a:t>various unstructured formats  Useful information </a:t>
            </a:r>
            <a:r>
              <a:rPr sz="2000" dirty="0">
                <a:latin typeface="Arial"/>
                <a:cs typeface="Arial"/>
              </a:rPr>
              <a:t>can </a:t>
            </a:r>
            <a:r>
              <a:rPr sz="2000" spc="-5" dirty="0">
                <a:latin typeface="Arial"/>
                <a:cs typeface="Arial"/>
              </a:rPr>
              <a:t>be derived from this </a:t>
            </a:r>
            <a:r>
              <a:rPr sz="2000" dirty="0">
                <a:latin typeface="Arial"/>
                <a:cs typeface="Arial"/>
              </a:rPr>
              <a:t>unstructured </a:t>
            </a:r>
            <a:r>
              <a:rPr sz="2000" spc="-5" dirty="0">
                <a:latin typeface="Arial"/>
                <a:cs typeface="Arial"/>
              </a:rPr>
              <a:t>data  </a:t>
            </a:r>
            <a:r>
              <a:rPr sz="2000" dirty="0">
                <a:latin typeface="Arial"/>
                <a:cs typeface="Arial"/>
              </a:rPr>
              <a:t>Intelligence in </a:t>
            </a:r>
            <a:r>
              <a:rPr sz="2000" spc="-5" dirty="0">
                <a:latin typeface="Arial"/>
                <a:cs typeface="Arial"/>
              </a:rPr>
              <a:t>text </a:t>
            </a:r>
            <a:r>
              <a:rPr sz="2000" dirty="0">
                <a:latin typeface="Arial"/>
                <a:cs typeface="Arial"/>
              </a:rPr>
              <a:t>mining is </a:t>
            </a:r>
            <a:r>
              <a:rPr sz="2000" spc="-5" dirty="0">
                <a:latin typeface="Arial"/>
                <a:cs typeface="Arial"/>
              </a:rPr>
              <a:t>based on NLP</a:t>
            </a:r>
            <a:r>
              <a:rPr sz="2000" spc="-50" dirty="0">
                <a:latin typeface="Arial"/>
                <a:cs typeface="Arial"/>
              </a:rPr>
              <a:t> </a:t>
            </a:r>
            <a:r>
              <a:rPr sz="2000" dirty="0">
                <a:latin typeface="Arial"/>
                <a:cs typeface="Arial"/>
              </a:rPr>
              <a:t>techniques</a:t>
            </a:r>
          </a:p>
          <a:p>
            <a:pPr marL="11520" marR="4608">
              <a:lnSpc>
                <a:spcPts val="2231"/>
              </a:lnSpc>
              <a:spcBef>
                <a:spcPts val="1020"/>
              </a:spcBef>
            </a:pPr>
            <a:r>
              <a:rPr sz="2000" spc="-5" dirty="0">
                <a:latin typeface="Arial"/>
                <a:cs typeface="Arial"/>
              </a:rPr>
              <a:t>NLP </a:t>
            </a:r>
            <a:r>
              <a:rPr sz="2000" dirty="0">
                <a:latin typeface="Arial"/>
                <a:cs typeface="Arial"/>
              </a:rPr>
              <a:t>can be used as a preprocessing </a:t>
            </a:r>
            <a:r>
              <a:rPr sz="2000" spc="-5" dirty="0">
                <a:latin typeface="Arial"/>
                <a:cs typeface="Arial"/>
              </a:rPr>
              <a:t>technique to harvest data </a:t>
            </a:r>
            <a:r>
              <a:rPr sz="2000" dirty="0">
                <a:latin typeface="Arial"/>
                <a:cs typeface="Arial"/>
              </a:rPr>
              <a:t>and  get an </a:t>
            </a:r>
            <a:r>
              <a:rPr sz="2000" spc="-5" dirty="0">
                <a:latin typeface="Arial"/>
                <a:cs typeface="Arial"/>
              </a:rPr>
              <a:t>initial understanding </a:t>
            </a:r>
            <a:r>
              <a:rPr sz="2000" dirty="0">
                <a:latin typeface="Arial"/>
                <a:cs typeface="Arial"/>
              </a:rPr>
              <a:t>of </a:t>
            </a:r>
            <a:r>
              <a:rPr sz="2000" spc="-5" dirty="0">
                <a:latin typeface="Arial"/>
                <a:cs typeface="Arial"/>
              </a:rPr>
              <a:t>the patterns that exist </a:t>
            </a:r>
            <a:r>
              <a:rPr sz="2000" dirty="0">
                <a:latin typeface="Arial"/>
                <a:cs typeface="Arial"/>
              </a:rPr>
              <a:t>in </a:t>
            </a:r>
            <a:r>
              <a:rPr sz="2000" spc="-5" dirty="0">
                <a:latin typeface="Arial"/>
                <a:cs typeface="Arial"/>
              </a:rPr>
              <a:t>the</a:t>
            </a:r>
            <a:r>
              <a:rPr sz="2000" spc="45" dirty="0">
                <a:latin typeface="Arial"/>
                <a:cs typeface="Arial"/>
              </a:rPr>
              <a:t> </a:t>
            </a:r>
            <a:r>
              <a:rPr sz="2000" spc="-5" dirty="0">
                <a:latin typeface="Arial"/>
                <a:cs typeface="Arial"/>
              </a:rPr>
              <a:t>data</a:t>
            </a:r>
            <a:endParaRPr sz="2000" dirty="0">
              <a:latin typeface="Arial"/>
              <a:cs typeface="Arial"/>
            </a:endParaRPr>
          </a:p>
        </p:txBody>
      </p:sp>
      <p:sp>
        <p:nvSpPr>
          <p:cNvPr id="5" name="object 5"/>
          <p:cNvSpPr txBox="1"/>
          <p:nvPr/>
        </p:nvSpPr>
        <p:spPr>
          <a:xfrm>
            <a:off x="543573" y="2385892"/>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6" name="object 6"/>
          <p:cNvSpPr txBox="1"/>
          <p:nvPr/>
        </p:nvSpPr>
        <p:spPr>
          <a:xfrm>
            <a:off x="543573" y="2833103"/>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7" name="object 7"/>
          <p:cNvSpPr txBox="1"/>
          <p:nvPr/>
        </p:nvSpPr>
        <p:spPr>
          <a:xfrm>
            <a:off x="543573" y="3279161"/>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8" name="object 8"/>
          <p:cNvSpPr txBox="1"/>
          <p:nvPr/>
        </p:nvSpPr>
        <p:spPr>
          <a:xfrm>
            <a:off x="543573" y="3726372"/>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9" name="object 9"/>
          <p:cNvSpPr txBox="1"/>
          <p:nvPr/>
        </p:nvSpPr>
        <p:spPr>
          <a:xfrm>
            <a:off x="543573" y="4904335"/>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10" name="object 10"/>
          <p:cNvSpPr txBox="1"/>
          <p:nvPr/>
        </p:nvSpPr>
        <p:spPr>
          <a:xfrm>
            <a:off x="837240" y="4819042"/>
            <a:ext cx="7745337" cy="610881"/>
          </a:xfrm>
          <a:prstGeom prst="rect">
            <a:avLst/>
          </a:prstGeom>
        </p:spPr>
        <p:txBody>
          <a:bodyPr vert="horz" wrap="square" lIns="0" tIns="38017" rIns="0" bIns="0" rtlCol="0">
            <a:spAutoFit/>
          </a:bodyPr>
          <a:lstStyle/>
          <a:p>
            <a:pPr marL="11520" marR="4608">
              <a:lnSpc>
                <a:spcPts val="2231"/>
              </a:lnSpc>
              <a:spcBef>
                <a:spcPts val="299"/>
              </a:spcBef>
            </a:pPr>
            <a:r>
              <a:rPr sz="2000" spc="-63" dirty="0">
                <a:latin typeface="Arial"/>
                <a:cs typeface="Arial"/>
              </a:rPr>
              <a:t>Text </a:t>
            </a:r>
            <a:r>
              <a:rPr sz="2000" spc="-5" dirty="0">
                <a:latin typeface="Arial"/>
                <a:cs typeface="Arial"/>
              </a:rPr>
              <a:t>Mining </a:t>
            </a:r>
            <a:r>
              <a:rPr sz="2000" dirty="0">
                <a:solidFill>
                  <a:srgbClr val="FF0000"/>
                </a:solidFill>
                <a:latin typeface="Arial"/>
                <a:cs typeface="Arial"/>
              </a:rPr>
              <a:t>= </a:t>
            </a:r>
            <a:r>
              <a:rPr sz="2000" i="1" dirty="0">
                <a:latin typeface="Arial"/>
                <a:cs typeface="Arial"/>
              </a:rPr>
              <a:t>Statistical </a:t>
            </a:r>
            <a:r>
              <a:rPr sz="2000" i="1" spc="-5" dirty="0">
                <a:latin typeface="Arial"/>
                <a:cs typeface="Arial"/>
              </a:rPr>
              <a:t>NLP </a:t>
            </a:r>
            <a:r>
              <a:rPr sz="2000" spc="-5" dirty="0">
                <a:latin typeface="Arial"/>
                <a:cs typeface="Arial"/>
              </a:rPr>
              <a:t>(structured data) </a:t>
            </a:r>
            <a:r>
              <a:rPr sz="2000" dirty="0">
                <a:solidFill>
                  <a:srgbClr val="FF0000"/>
                </a:solidFill>
                <a:latin typeface="Arial"/>
                <a:cs typeface="Arial"/>
              </a:rPr>
              <a:t>+ </a:t>
            </a:r>
            <a:r>
              <a:rPr sz="2000" i="1" spc="-5" dirty="0">
                <a:latin typeface="Arial"/>
                <a:cs typeface="Arial"/>
              </a:rPr>
              <a:t>Data mining </a:t>
            </a:r>
            <a:r>
              <a:rPr sz="2000" spc="-5" dirty="0">
                <a:latin typeface="Arial"/>
                <a:cs typeface="Arial"/>
              </a:rPr>
              <a:t>(pattern  discovery)</a:t>
            </a:r>
            <a:endParaRPr sz="2000" dirty="0">
              <a:latin typeface="Arial"/>
              <a:cs typeface="Aria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2" name="Rectangle 11"/>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27191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763000" cy="4525963"/>
          </a:xfrm>
        </p:spPr>
        <p:txBody>
          <a:bodyPr>
            <a:normAutofit/>
          </a:bodyPr>
          <a:lstStyle/>
          <a:p>
            <a:pPr marL="0" indent="0">
              <a:buNone/>
            </a:pPr>
            <a:r>
              <a:rPr lang="en-IN" sz="4000" b="1" dirty="0" smtClean="0">
                <a:solidFill>
                  <a:srgbClr val="FF0000"/>
                </a:solidFill>
                <a:latin typeface="Times New Roman" pitchFamily="18" charset="0"/>
                <a:cs typeface="Times New Roman" pitchFamily="18" charset="0"/>
              </a:rPr>
              <a:t>             </a:t>
            </a:r>
          </a:p>
          <a:p>
            <a:pPr marL="0" indent="0">
              <a:buNone/>
            </a:pPr>
            <a:r>
              <a:rPr lang="en-IN" sz="4000" b="1" dirty="0" smtClean="0">
                <a:solidFill>
                  <a:srgbClr val="FF0000"/>
                </a:solidFill>
                <a:latin typeface="Times New Roman" pitchFamily="18" charset="0"/>
                <a:cs typeface="Times New Roman" pitchFamily="18" charset="0"/>
              </a:rPr>
              <a:t>  Introduction </a:t>
            </a:r>
            <a:r>
              <a:rPr lang="en-IN" sz="4000" b="1" dirty="0">
                <a:solidFill>
                  <a:srgbClr val="FF0000"/>
                </a:solidFill>
                <a:latin typeface="Times New Roman" pitchFamily="18" charset="0"/>
                <a:cs typeface="Times New Roman" pitchFamily="18" charset="0"/>
              </a:rPr>
              <a:t>of </a:t>
            </a:r>
            <a:r>
              <a:rPr lang="en-IN" sz="4000" b="1" dirty="0" smtClean="0">
                <a:solidFill>
                  <a:srgbClr val="FF0000"/>
                </a:solidFill>
                <a:latin typeface="Times New Roman" pitchFamily="18" charset="0"/>
                <a:cs typeface="Times New Roman" pitchFamily="18" charset="0"/>
              </a:rPr>
              <a:t>Unstructured Data</a:t>
            </a:r>
            <a:endParaRPr lang="en-US"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178008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8706" y="505909"/>
            <a:ext cx="4984862" cy="627186"/>
          </a:xfrm>
          <a:prstGeom prst="rect">
            <a:avLst/>
          </a:prstGeom>
        </p:spPr>
        <p:txBody>
          <a:bodyPr vert="horz" wrap="square" lIns="0" tIns="11520" rIns="0" bIns="0" rtlCol="0">
            <a:spAutoFit/>
          </a:bodyPr>
          <a:lstStyle/>
          <a:p>
            <a:pPr marL="11520">
              <a:spcBef>
                <a:spcPts val="91"/>
              </a:spcBef>
            </a:pPr>
            <a:r>
              <a:rPr sz="4000" b="1" spc="-185" dirty="0">
                <a:solidFill>
                  <a:srgbClr val="FF0000"/>
                </a:solidFill>
                <a:latin typeface="Times New Roman" pitchFamily="18" charset="0"/>
                <a:cs typeface="Times New Roman" pitchFamily="18" charset="0"/>
              </a:rPr>
              <a:t>Text </a:t>
            </a:r>
            <a:r>
              <a:rPr sz="4000" b="1" dirty="0">
                <a:solidFill>
                  <a:srgbClr val="FF0000"/>
                </a:solidFill>
                <a:latin typeface="Times New Roman" pitchFamily="18" charset="0"/>
                <a:cs typeface="Times New Roman" pitchFamily="18" charset="0"/>
              </a:rPr>
              <a:t>Mining</a:t>
            </a:r>
            <a:r>
              <a:rPr sz="4000" b="1" spc="132" dirty="0">
                <a:solidFill>
                  <a:srgbClr val="FF0000"/>
                </a:solidFill>
                <a:latin typeface="Times New Roman" pitchFamily="18" charset="0"/>
                <a:cs typeface="Times New Roman" pitchFamily="18" charset="0"/>
              </a:rPr>
              <a:t> </a:t>
            </a:r>
            <a:r>
              <a:rPr sz="4000" b="1" spc="-23" dirty="0">
                <a:solidFill>
                  <a:srgbClr val="FF0000"/>
                </a:solidFill>
                <a:latin typeface="Times New Roman" pitchFamily="18" charset="0"/>
                <a:cs typeface="Times New Roman" pitchFamily="18" charset="0"/>
              </a:rPr>
              <a:t>Process</a:t>
            </a:r>
          </a:p>
        </p:txBody>
      </p:sp>
      <p:sp>
        <p:nvSpPr>
          <p:cNvPr id="3" name="object 3"/>
          <p:cNvSpPr txBox="1"/>
          <p:nvPr/>
        </p:nvSpPr>
        <p:spPr>
          <a:xfrm>
            <a:off x="543573" y="1655141"/>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4" name="object 4"/>
          <p:cNvSpPr txBox="1"/>
          <p:nvPr/>
        </p:nvSpPr>
        <p:spPr>
          <a:xfrm>
            <a:off x="779658" y="1426925"/>
            <a:ext cx="4220175" cy="2193407"/>
          </a:xfrm>
          <a:prstGeom prst="rect">
            <a:avLst/>
          </a:prstGeom>
        </p:spPr>
        <p:txBody>
          <a:bodyPr vert="horz" wrap="square" lIns="0" tIns="154370" rIns="0" bIns="0" rtlCol="0">
            <a:spAutoFit/>
          </a:bodyPr>
          <a:lstStyle/>
          <a:p>
            <a:pPr marL="69121">
              <a:spcBef>
                <a:spcPts val="1216"/>
              </a:spcBef>
            </a:pPr>
            <a:r>
              <a:rPr sz="2000" spc="-63" dirty="0">
                <a:latin typeface="Arial"/>
                <a:cs typeface="Arial"/>
              </a:rPr>
              <a:t>Text</a:t>
            </a:r>
            <a:r>
              <a:rPr sz="2000" spc="-14" dirty="0">
                <a:latin typeface="Arial"/>
                <a:cs typeface="Arial"/>
              </a:rPr>
              <a:t> </a:t>
            </a:r>
            <a:r>
              <a:rPr sz="2000" dirty="0">
                <a:latin typeface="Arial"/>
                <a:cs typeface="Arial"/>
              </a:rPr>
              <a:t>Preprocessing</a:t>
            </a:r>
            <a:endParaRPr sz="2000">
              <a:latin typeface="Arial"/>
              <a:cs typeface="Arial"/>
            </a:endParaRPr>
          </a:p>
          <a:p>
            <a:pPr marL="69121" marR="62209" indent="131330">
              <a:lnSpc>
                <a:spcPct val="136000"/>
              </a:lnSpc>
              <a:spcBef>
                <a:spcPts val="263"/>
              </a:spcBef>
              <a:buSzPct val="75000"/>
              <a:buFont typeface="OpenSymbol"/>
              <a:buChar char="–"/>
              <a:tabLst>
                <a:tab pos="531656" algn="l"/>
                <a:tab pos="532232" algn="l"/>
              </a:tabLst>
            </a:pPr>
            <a:r>
              <a:rPr sz="2000" spc="-5" dirty="0">
                <a:latin typeface="Arial"/>
                <a:cs typeface="Arial"/>
              </a:rPr>
              <a:t>Syntactic/Semantic text analysis  Features</a:t>
            </a:r>
            <a:r>
              <a:rPr sz="2000" spc="-9" dirty="0">
                <a:latin typeface="Arial"/>
                <a:cs typeface="Arial"/>
              </a:rPr>
              <a:t> </a:t>
            </a:r>
            <a:r>
              <a:rPr sz="2000" spc="-5" dirty="0">
                <a:latin typeface="Arial"/>
                <a:cs typeface="Arial"/>
              </a:rPr>
              <a:t>Generation</a:t>
            </a:r>
            <a:endParaRPr sz="2000">
              <a:latin typeface="Arial"/>
              <a:cs typeface="Arial"/>
            </a:endParaRPr>
          </a:p>
          <a:p>
            <a:pPr marL="69121" marR="2029278" indent="131330">
              <a:lnSpc>
                <a:spcPct val="136400"/>
              </a:lnSpc>
              <a:spcBef>
                <a:spcPts val="249"/>
              </a:spcBef>
              <a:buSzPct val="75000"/>
              <a:buFont typeface="OpenSymbol"/>
              <a:buChar char="–"/>
              <a:tabLst>
                <a:tab pos="460231" algn="l"/>
                <a:tab pos="460807" algn="l"/>
              </a:tabLst>
            </a:pPr>
            <a:r>
              <a:rPr sz="2000" spc="-5" dirty="0">
                <a:latin typeface="Arial"/>
                <a:cs typeface="Arial"/>
              </a:rPr>
              <a:t>Bag of words  Features</a:t>
            </a:r>
            <a:r>
              <a:rPr sz="2000" spc="-59" dirty="0">
                <a:latin typeface="Arial"/>
                <a:cs typeface="Arial"/>
              </a:rPr>
              <a:t> </a:t>
            </a:r>
            <a:r>
              <a:rPr sz="2000" dirty="0">
                <a:latin typeface="Arial"/>
                <a:cs typeface="Arial"/>
              </a:rPr>
              <a:t>Selection</a:t>
            </a:r>
            <a:endParaRPr sz="2000">
              <a:latin typeface="Arial"/>
              <a:cs typeface="Arial"/>
            </a:endParaRPr>
          </a:p>
        </p:txBody>
      </p:sp>
      <p:sp>
        <p:nvSpPr>
          <p:cNvPr id="5" name="object 5"/>
          <p:cNvSpPr txBox="1"/>
          <p:nvPr/>
        </p:nvSpPr>
        <p:spPr>
          <a:xfrm>
            <a:off x="543573" y="2516137"/>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6" name="object 6"/>
          <p:cNvSpPr txBox="1"/>
          <p:nvPr/>
        </p:nvSpPr>
        <p:spPr>
          <a:xfrm>
            <a:off x="543573" y="3377133"/>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7" name="object 7"/>
          <p:cNvSpPr txBox="1"/>
          <p:nvPr/>
        </p:nvSpPr>
        <p:spPr>
          <a:xfrm>
            <a:off x="968526" y="3771324"/>
            <a:ext cx="128983" cy="666206"/>
          </a:xfrm>
          <a:prstGeom prst="rect">
            <a:avLst/>
          </a:prstGeom>
        </p:spPr>
        <p:txBody>
          <a:bodyPr vert="horz" wrap="square" lIns="0" tIns="11520" rIns="0" bIns="0" rtlCol="0">
            <a:spAutoFit/>
          </a:bodyPr>
          <a:lstStyle/>
          <a:p>
            <a:pPr marL="11520">
              <a:spcBef>
                <a:spcPts val="91"/>
              </a:spcBef>
            </a:pPr>
            <a:r>
              <a:rPr sz="1500" dirty="0">
                <a:latin typeface="OpenSymbol"/>
                <a:cs typeface="OpenSymbol"/>
              </a:rPr>
              <a:t>–</a:t>
            </a:r>
            <a:endParaRPr sz="1500">
              <a:latin typeface="OpenSymbol"/>
              <a:cs typeface="OpenSymbol"/>
            </a:endParaRPr>
          </a:p>
          <a:p>
            <a:pPr marL="11520">
              <a:spcBef>
                <a:spcPts val="1470"/>
              </a:spcBef>
            </a:pPr>
            <a:r>
              <a:rPr sz="1500" dirty="0">
                <a:latin typeface="OpenSymbol"/>
                <a:cs typeface="OpenSymbol"/>
              </a:rPr>
              <a:t>–</a:t>
            </a:r>
            <a:endParaRPr sz="1500">
              <a:latin typeface="OpenSymbol"/>
              <a:cs typeface="OpenSymbol"/>
            </a:endParaRPr>
          </a:p>
        </p:txBody>
      </p:sp>
      <p:sp>
        <p:nvSpPr>
          <p:cNvPr id="8" name="object 8"/>
          <p:cNvSpPr txBox="1"/>
          <p:nvPr/>
        </p:nvSpPr>
        <p:spPr>
          <a:xfrm>
            <a:off x="1228797" y="3628400"/>
            <a:ext cx="1828224" cy="852928"/>
          </a:xfrm>
          <a:prstGeom prst="rect">
            <a:avLst/>
          </a:prstGeom>
        </p:spPr>
        <p:txBody>
          <a:bodyPr vert="horz" wrap="square" lIns="0" tIns="11520" rIns="0" bIns="0" rtlCol="0">
            <a:spAutoFit/>
          </a:bodyPr>
          <a:lstStyle/>
          <a:p>
            <a:pPr marL="11520" marR="4608">
              <a:lnSpc>
                <a:spcPct val="136400"/>
              </a:lnSpc>
              <a:spcBef>
                <a:spcPts val="91"/>
              </a:spcBef>
            </a:pPr>
            <a:r>
              <a:rPr sz="2000" dirty="0">
                <a:latin typeface="Arial"/>
                <a:cs typeface="Arial"/>
              </a:rPr>
              <a:t>Simple</a:t>
            </a:r>
            <a:r>
              <a:rPr sz="2000" spc="-59" dirty="0">
                <a:latin typeface="Arial"/>
                <a:cs typeface="Arial"/>
              </a:rPr>
              <a:t> </a:t>
            </a:r>
            <a:r>
              <a:rPr sz="2000" spc="-5" dirty="0">
                <a:latin typeface="Arial"/>
                <a:cs typeface="Arial"/>
              </a:rPr>
              <a:t>counting  </a:t>
            </a:r>
            <a:r>
              <a:rPr sz="2000" dirty="0">
                <a:latin typeface="Arial"/>
                <a:cs typeface="Arial"/>
              </a:rPr>
              <a:t>Statistics</a:t>
            </a:r>
            <a:endParaRPr sz="2000">
              <a:latin typeface="Arial"/>
              <a:cs typeface="Arial"/>
            </a:endParaRPr>
          </a:p>
        </p:txBody>
      </p:sp>
      <p:sp>
        <p:nvSpPr>
          <p:cNvPr id="9" name="object 9"/>
          <p:cNvSpPr txBox="1"/>
          <p:nvPr/>
        </p:nvSpPr>
        <p:spPr>
          <a:xfrm>
            <a:off x="543573" y="4653067"/>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10" name="object 10"/>
          <p:cNvSpPr txBox="1"/>
          <p:nvPr/>
        </p:nvSpPr>
        <p:spPr>
          <a:xfrm>
            <a:off x="814207" y="4424850"/>
            <a:ext cx="6604640" cy="917473"/>
          </a:xfrm>
          <a:prstGeom prst="rect">
            <a:avLst/>
          </a:prstGeom>
        </p:spPr>
        <p:txBody>
          <a:bodyPr vert="horz" wrap="square" lIns="0" tIns="154370" rIns="0" bIns="0" rtlCol="0">
            <a:spAutoFit/>
          </a:bodyPr>
          <a:lstStyle/>
          <a:p>
            <a:pPr marL="34561">
              <a:spcBef>
                <a:spcPts val="1216"/>
              </a:spcBef>
            </a:pPr>
            <a:r>
              <a:rPr sz="2000" spc="-5" dirty="0">
                <a:latin typeface="Arial"/>
                <a:cs typeface="Arial"/>
              </a:rPr>
              <a:t>Data Mining</a:t>
            </a:r>
            <a:endParaRPr sz="2000">
              <a:latin typeface="Arial"/>
              <a:cs typeface="Arial"/>
            </a:endParaRPr>
          </a:p>
          <a:p>
            <a:pPr marL="165314">
              <a:spcBef>
                <a:spcPts val="1125"/>
              </a:spcBef>
              <a:tabLst>
                <a:tab pos="425670" algn="l"/>
              </a:tabLst>
            </a:pPr>
            <a:r>
              <a:rPr sz="2200" baseline="8417" dirty="0">
                <a:latin typeface="OpenSymbol"/>
                <a:cs typeface="OpenSymbol"/>
              </a:rPr>
              <a:t>–	</a:t>
            </a:r>
            <a:r>
              <a:rPr sz="2000" dirty="0">
                <a:latin typeface="Arial"/>
                <a:cs typeface="Arial"/>
              </a:rPr>
              <a:t>Classification </a:t>
            </a:r>
            <a:r>
              <a:rPr sz="2000" spc="-5" dirty="0">
                <a:latin typeface="Arial"/>
                <a:cs typeface="Arial"/>
              </a:rPr>
              <a:t>(Supervised) </a:t>
            </a:r>
            <a:r>
              <a:rPr sz="2000" dirty="0">
                <a:latin typeface="Arial"/>
                <a:cs typeface="Arial"/>
              </a:rPr>
              <a:t>/ </a:t>
            </a:r>
            <a:r>
              <a:rPr sz="2000" spc="-5" dirty="0">
                <a:latin typeface="Arial"/>
                <a:cs typeface="Arial"/>
              </a:rPr>
              <a:t>Clustering</a:t>
            </a:r>
            <a:r>
              <a:rPr sz="2000" spc="27" dirty="0">
                <a:latin typeface="Arial"/>
                <a:cs typeface="Arial"/>
              </a:rPr>
              <a:t> </a:t>
            </a:r>
            <a:r>
              <a:rPr sz="2000" spc="-5" dirty="0">
                <a:latin typeface="Arial"/>
                <a:cs typeface="Arial"/>
              </a:rPr>
              <a:t>(Unsupervised)</a:t>
            </a:r>
            <a:endParaRPr sz="2000">
              <a:latin typeface="Arial"/>
              <a:cs typeface="Arial"/>
            </a:endParaRPr>
          </a:p>
        </p:txBody>
      </p:sp>
      <p:sp>
        <p:nvSpPr>
          <p:cNvPr id="11" name="object 11"/>
          <p:cNvSpPr txBox="1"/>
          <p:nvPr/>
        </p:nvSpPr>
        <p:spPr>
          <a:xfrm>
            <a:off x="543573" y="5514062"/>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12" name="object 12"/>
          <p:cNvSpPr txBox="1"/>
          <p:nvPr/>
        </p:nvSpPr>
        <p:spPr>
          <a:xfrm>
            <a:off x="837240" y="5429922"/>
            <a:ext cx="1939933" cy="327340"/>
          </a:xfrm>
          <a:prstGeom prst="rect">
            <a:avLst/>
          </a:prstGeom>
        </p:spPr>
        <p:txBody>
          <a:bodyPr vert="horz" wrap="square" lIns="0" tIns="11520" rIns="0" bIns="0" rtlCol="0">
            <a:spAutoFit/>
          </a:bodyPr>
          <a:lstStyle/>
          <a:p>
            <a:pPr marL="11520">
              <a:spcBef>
                <a:spcPts val="91"/>
              </a:spcBef>
            </a:pPr>
            <a:r>
              <a:rPr sz="2000" spc="-5" dirty="0">
                <a:latin typeface="Arial"/>
                <a:cs typeface="Arial"/>
              </a:rPr>
              <a:t>Analyzing</a:t>
            </a:r>
            <a:r>
              <a:rPr sz="2000" spc="-32" dirty="0">
                <a:latin typeface="Arial"/>
                <a:cs typeface="Arial"/>
              </a:rPr>
              <a:t> </a:t>
            </a:r>
            <a:r>
              <a:rPr sz="2000" spc="-5" dirty="0">
                <a:latin typeface="Arial"/>
                <a:cs typeface="Arial"/>
              </a:rPr>
              <a:t>results</a:t>
            </a:r>
            <a:endParaRPr sz="2000">
              <a:latin typeface="Arial"/>
              <a:cs typeface="Aria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4" name="Rectangle 13"/>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8717800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8706" y="466286"/>
            <a:ext cx="4984862" cy="704130"/>
          </a:xfrm>
          <a:prstGeom prst="rect">
            <a:avLst/>
          </a:prstGeom>
        </p:spPr>
        <p:txBody>
          <a:bodyPr vert="horz" wrap="square" lIns="0" tIns="11520" rIns="0" bIns="0" rtlCol="0">
            <a:spAutoFit/>
          </a:bodyPr>
          <a:lstStyle/>
          <a:p>
            <a:pPr marL="11520">
              <a:spcBef>
                <a:spcPts val="91"/>
              </a:spcBef>
            </a:pPr>
            <a:r>
              <a:rPr sz="4500" b="1" spc="-185" dirty="0">
                <a:solidFill>
                  <a:srgbClr val="FF0000"/>
                </a:solidFill>
                <a:latin typeface="Times New Roman" pitchFamily="18" charset="0"/>
                <a:cs typeface="Times New Roman" pitchFamily="18" charset="0"/>
              </a:rPr>
              <a:t>Text </a:t>
            </a:r>
            <a:r>
              <a:rPr sz="4500" b="1" dirty="0">
                <a:solidFill>
                  <a:srgbClr val="FF0000"/>
                </a:solidFill>
                <a:latin typeface="Times New Roman" pitchFamily="18" charset="0"/>
                <a:cs typeface="Times New Roman" pitchFamily="18" charset="0"/>
              </a:rPr>
              <a:t>Mining</a:t>
            </a:r>
            <a:r>
              <a:rPr sz="4500" b="1" spc="132" dirty="0">
                <a:solidFill>
                  <a:srgbClr val="FF0000"/>
                </a:solidFill>
                <a:latin typeface="Times New Roman" pitchFamily="18" charset="0"/>
                <a:cs typeface="Times New Roman" pitchFamily="18" charset="0"/>
              </a:rPr>
              <a:t> </a:t>
            </a:r>
            <a:r>
              <a:rPr sz="4500" b="1" spc="-23" dirty="0">
                <a:solidFill>
                  <a:srgbClr val="FF0000"/>
                </a:solidFill>
                <a:latin typeface="Times New Roman" pitchFamily="18" charset="0"/>
                <a:cs typeface="Times New Roman" pitchFamily="18" charset="0"/>
              </a:rPr>
              <a:t>Process</a:t>
            </a:r>
          </a:p>
        </p:txBody>
      </p:sp>
      <p:sp>
        <p:nvSpPr>
          <p:cNvPr id="3" name="object 3"/>
          <p:cNvSpPr txBox="1"/>
          <p:nvPr/>
        </p:nvSpPr>
        <p:spPr>
          <a:xfrm>
            <a:off x="543573" y="1655141"/>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4" name="object 4"/>
          <p:cNvSpPr txBox="1"/>
          <p:nvPr/>
        </p:nvSpPr>
        <p:spPr>
          <a:xfrm>
            <a:off x="756625" y="1426925"/>
            <a:ext cx="7244375" cy="3490124"/>
          </a:xfrm>
          <a:prstGeom prst="rect">
            <a:avLst/>
          </a:prstGeom>
        </p:spPr>
        <p:txBody>
          <a:bodyPr vert="horz" wrap="square" lIns="0" tIns="154370" rIns="0" bIns="0" rtlCol="0">
            <a:spAutoFit/>
          </a:bodyPr>
          <a:lstStyle/>
          <a:p>
            <a:pPr marL="92161">
              <a:spcBef>
                <a:spcPts val="1216"/>
              </a:spcBef>
            </a:pPr>
            <a:r>
              <a:rPr sz="2500" u="heavy" spc="-63" dirty="0">
                <a:uFill>
                  <a:solidFill>
                    <a:srgbClr val="000000"/>
                  </a:solidFill>
                </a:uFill>
                <a:latin typeface="Times New Roman" pitchFamily="18" charset="0"/>
                <a:cs typeface="Times New Roman" pitchFamily="18" charset="0"/>
              </a:rPr>
              <a:t>Text</a:t>
            </a:r>
            <a:r>
              <a:rPr sz="2500" u="heavy" spc="-14" dirty="0">
                <a:uFill>
                  <a:solidFill>
                    <a:srgbClr val="000000"/>
                  </a:solidFill>
                </a:uFill>
                <a:latin typeface="Times New Roman" pitchFamily="18" charset="0"/>
                <a:cs typeface="Times New Roman" pitchFamily="18" charset="0"/>
              </a:rPr>
              <a:t> </a:t>
            </a:r>
            <a:r>
              <a:rPr sz="2500" u="heavy" dirty="0">
                <a:uFill>
                  <a:solidFill>
                    <a:srgbClr val="000000"/>
                  </a:solidFill>
                </a:uFill>
                <a:latin typeface="Times New Roman" pitchFamily="18" charset="0"/>
                <a:cs typeface="Times New Roman" pitchFamily="18" charset="0"/>
              </a:rPr>
              <a:t>Preprocessing</a:t>
            </a:r>
            <a:endParaRPr sz="2500" dirty="0">
              <a:latin typeface="Times New Roman" pitchFamily="18" charset="0"/>
              <a:cs typeface="Times New Roman" pitchFamily="18" charset="0"/>
            </a:endParaRPr>
          </a:p>
          <a:p>
            <a:pPr marL="483847" indent="-260932">
              <a:spcBef>
                <a:spcPts val="1125"/>
              </a:spcBef>
              <a:buSzPct val="75000"/>
              <a:buFont typeface="OpenSymbol"/>
              <a:buChar char="–"/>
              <a:tabLst>
                <a:tab pos="483271" algn="l"/>
                <a:tab pos="483847" algn="l"/>
              </a:tabLst>
            </a:pPr>
            <a:r>
              <a:rPr sz="2500" i="1" dirty="0">
                <a:latin typeface="Times New Roman" pitchFamily="18" charset="0"/>
                <a:cs typeface="Times New Roman" pitchFamily="18" charset="0"/>
              </a:rPr>
              <a:t>Part </a:t>
            </a:r>
            <a:r>
              <a:rPr sz="2500" i="1" spc="-9" dirty="0">
                <a:latin typeface="Times New Roman" pitchFamily="18" charset="0"/>
                <a:cs typeface="Times New Roman" pitchFamily="18" charset="0"/>
              </a:rPr>
              <a:t>Of </a:t>
            </a:r>
            <a:r>
              <a:rPr sz="2500" i="1" spc="-5" dirty="0">
                <a:latin typeface="Times New Roman" pitchFamily="18" charset="0"/>
                <a:cs typeface="Times New Roman" pitchFamily="18" charset="0"/>
              </a:rPr>
              <a:t>Speech (POS) </a:t>
            </a:r>
            <a:r>
              <a:rPr sz="2500" spc="-5" dirty="0">
                <a:latin typeface="Times New Roman" pitchFamily="18" charset="0"/>
                <a:cs typeface="Times New Roman" pitchFamily="18" charset="0"/>
              </a:rPr>
              <a:t>tagging</a:t>
            </a:r>
            <a:endParaRPr sz="2500" dirty="0">
              <a:latin typeface="Times New Roman" pitchFamily="18" charset="0"/>
              <a:cs typeface="Times New Roman" pitchFamily="18" charset="0"/>
            </a:endParaRPr>
          </a:p>
          <a:p>
            <a:pPr marL="876684" lvl="1" indent="-196419">
              <a:spcBef>
                <a:spcPts val="862"/>
              </a:spcBef>
              <a:buSzPct val="45454"/>
              <a:buFont typeface="OpenSymbol"/>
              <a:buChar char="●"/>
              <a:tabLst>
                <a:tab pos="876684" algn="l"/>
              </a:tabLst>
            </a:pPr>
            <a:r>
              <a:rPr sz="2500" dirty="0">
                <a:latin typeface="Times New Roman" pitchFamily="18" charset="0"/>
                <a:cs typeface="Times New Roman" pitchFamily="18" charset="0"/>
              </a:rPr>
              <a:t>Find </a:t>
            </a:r>
            <a:r>
              <a:rPr sz="2500" spc="-5" dirty="0">
                <a:latin typeface="Times New Roman" pitchFamily="18" charset="0"/>
                <a:cs typeface="Times New Roman" pitchFamily="18" charset="0"/>
              </a:rPr>
              <a:t>the corresponding POS for </a:t>
            </a:r>
            <a:r>
              <a:rPr sz="2500" dirty="0">
                <a:latin typeface="Times New Roman" pitchFamily="18" charset="0"/>
                <a:cs typeface="Times New Roman" pitchFamily="18" charset="0"/>
              </a:rPr>
              <a:t>each </a:t>
            </a:r>
            <a:r>
              <a:rPr sz="2500" spc="-5" dirty="0">
                <a:latin typeface="Times New Roman" pitchFamily="18" charset="0"/>
                <a:cs typeface="Times New Roman" pitchFamily="18" charset="0"/>
              </a:rPr>
              <a:t>word.</a:t>
            </a:r>
            <a:endParaRPr sz="2500" dirty="0">
              <a:latin typeface="Times New Roman" pitchFamily="18" charset="0"/>
              <a:cs typeface="Times New Roman" pitchFamily="18" charset="0"/>
            </a:endParaRPr>
          </a:p>
          <a:p>
            <a:pPr marL="483847" indent="-260932">
              <a:spcBef>
                <a:spcPts val="617"/>
              </a:spcBef>
              <a:buSzPct val="75000"/>
              <a:buFont typeface="OpenSymbol"/>
              <a:buChar char="–"/>
              <a:tabLst>
                <a:tab pos="483271" algn="l"/>
                <a:tab pos="483847" algn="l"/>
              </a:tabLst>
            </a:pPr>
            <a:r>
              <a:rPr sz="2500" spc="-9" dirty="0">
                <a:latin typeface="Times New Roman" pitchFamily="18" charset="0"/>
                <a:cs typeface="Times New Roman" pitchFamily="18" charset="0"/>
              </a:rPr>
              <a:t>Word </a:t>
            </a:r>
            <a:r>
              <a:rPr sz="2500" dirty="0">
                <a:latin typeface="Times New Roman" pitchFamily="18" charset="0"/>
                <a:cs typeface="Times New Roman" pitchFamily="18" charset="0"/>
              </a:rPr>
              <a:t>sense</a:t>
            </a:r>
            <a:r>
              <a:rPr sz="2500" spc="5" dirty="0">
                <a:latin typeface="Times New Roman" pitchFamily="18" charset="0"/>
                <a:cs typeface="Times New Roman" pitchFamily="18" charset="0"/>
              </a:rPr>
              <a:t> </a:t>
            </a:r>
            <a:r>
              <a:rPr sz="2500" i="1" spc="-5" dirty="0">
                <a:latin typeface="Times New Roman" pitchFamily="18" charset="0"/>
                <a:cs typeface="Times New Roman" pitchFamily="18" charset="0"/>
              </a:rPr>
              <a:t>disambiguation</a:t>
            </a:r>
            <a:endParaRPr sz="2500" dirty="0">
              <a:latin typeface="Times New Roman" pitchFamily="18" charset="0"/>
              <a:cs typeface="Times New Roman" pitchFamily="18" charset="0"/>
            </a:endParaRPr>
          </a:p>
          <a:p>
            <a:pPr marL="876684" lvl="1" indent="-196419">
              <a:spcBef>
                <a:spcPts val="862"/>
              </a:spcBef>
              <a:buSzPct val="45454"/>
              <a:buFont typeface="OpenSymbol"/>
              <a:buChar char="●"/>
              <a:tabLst>
                <a:tab pos="876684" algn="l"/>
              </a:tabLst>
            </a:pPr>
            <a:r>
              <a:rPr sz="2500" spc="-5" dirty="0">
                <a:latin typeface="Times New Roman" pitchFamily="18" charset="0"/>
                <a:cs typeface="Times New Roman" pitchFamily="18" charset="0"/>
              </a:rPr>
              <a:t>Context </a:t>
            </a:r>
            <a:r>
              <a:rPr sz="2500" dirty="0">
                <a:latin typeface="Times New Roman" pitchFamily="18" charset="0"/>
                <a:cs typeface="Times New Roman" pitchFamily="18" charset="0"/>
              </a:rPr>
              <a:t>based or </a:t>
            </a:r>
            <a:r>
              <a:rPr sz="2500" spc="-5" dirty="0">
                <a:latin typeface="Times New Roman" pitchFamily="18" charset="0"/>
                <a:cs typeface="Times New Roman" pitchFamily="18" charset="0"/>
              </a:rPr>
              <a:t>proximity</a:t>
            </a:r>
            <a:r>
              <a:rPr sz="2500" spc="-27" dirty="0">
                <a:latin typeface="Times New Roman" pitchFamily="18" charset="0"/>
                <a:cs typeface="Times New Roman" pitchFamily="18" charset="0"/>
              </a:rPr>
              <a:t> </a:t>
            </a:r>
            <a:r>
              <a:rPr sz="2500" spc="-5" dirty="0">
                <a:latin typeface="Times New Roman" pitchFamily="18" charset="0"/>
                <a:cs typeface="Times New Roman" pitchFamily="18" charset="0"/>
              </a:rPr>
              <a:t>based</a:t>
            </a:r>
            <a:endParaRPr sz="2500" dirty="0">
              <a:latin typeface="Times New Roman" pitchFamily="18" charset="0"/>
              <a:cs typeface="Times New Roman" pitchFamily="18" charset="0"/>
            </a:endParaRPr>
          </a:p>
          <a:p>
            <a:pPr marL="483847" indent="-260932">
              <a:spcBef>
                <a:spcPts val="608"/>
              </a:spcBef>
              <a:buSzPct val="75000"/>
              <a:buFont typeface="OpenSymbol"/>
              <a:buChar char="–"/>
              <a:tabLst>
                <a:tab pos="483271" algn="l"/>
                <a:tab pos="483847" algn="l"/>
              </a:tabLst>
            </a:pPr>
            <a:r>
              <a:rPr sz="2500" i="1" spc="-5" dirty="0">
                <a:latin typeface="Times New Roman" pitchFamily="18" charset="0"/>
                <a:cs typeface="Times New Roman" pitchFamily="18" charset="0"/>
              </a:rPr>
              <a:t>Parsing</a:t>
            </a:r>
            <a:endParaRPr sz="2500" dirty="0">
              <a:latin typeface="Times New Roman" pitchFamily="18" charset="0"/>
              <a:cs typeface="Times New Roman" pitchFamily="18" charset="0"/>
            </a:endParaRPr>
          </a:p>
          <a:p>
            <a:pPr marL="876684" lvl="1" indent="-196419">
              <a:spcBef>
                <a:spcPts val="862"/>
              </a:spcBef>
              <a:buSzPct val="45454"/>
              <a:buFont typeface="OpenSymbol"/>
              <a:buChar char="●"/>
              <a:tabLst>
                <a:tab pos="876684" algn="l"/>
              </a:tabLst>
            </a:pPr>
            <a:r>
              <a:rPr sz="2500" spc="-5" dirty="0">
                <a:latin typeface="Times New Roman" pitchFamily="18" charset="0"/>
                <a:cs typeface="Times New Roman" pitchFamily="18" charset="0"/>
              </a:rPr>
              <a:t>Generates </a:t>
            </a:r>
            <a:r>
              <a:rPr sz="2500" dirty="0">
                <a:latin typeface="Times New Roman" pitchFamily="18" charset="0"/>
                <a:cs typeface="Times New Roman" pitchFamily="18" charset="0"/>
              </a:rPr>
              <a:t>a </a:t>
            </a:r>
            <a:r>
              <a:rPr sz="2500" spc="-5" dirty="0">
                <a:latin typeface="Times New Roman" pitchFamily="18" charset="0"/>
                <a:cs typeface="Times New Roman" pitchFamily="18" charset="0"/>
              </a:rPr>
              <a:t>parse tree for </a:t>
            </a:r>
            <a:r>
              <a:rPr sz="2500" dirty="0">
                <a:latin typeface="Times New Roman" pitchFamily="18" charset="0"/>
                <a:cs typeface="Times New Roman" pitchFamily="18" charset="0"/>
              </a:rPr>
              <a:t>each</a:t>
            </a:r>
            <a:r>
              <a:rPr sz="2500" spc="-5" dirty="0">
                <a:latin typeface="Times New Roman" pitchFamily="18" charset="0"/>
                <a:cs typeface="Times New Roman" pitchFamily="18" charset="0"/>
              </a:rPr>
              <a:t> </a:t>
            </a:r>
            <a:r>
              <a:rPr sz="2500" dirty="0">
                <a:latin typeface="Times New Roman" pitchFamily="18" charset="0"/>
                <a:cs typeface="Times New Roman" pitchFamily="18" charset="0"/>
              </a:rPr>
              <a:t>sentence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4292687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8706" y="504757"/>
            <a:ext cx="4984862" cy="627186"/>
          </a:xfrm>
          <a:prstGeom prst="rect">
            <a:avLst/>
          </a:prstGeom>
        </p:spPr>
        <p:txBody>
          <a:bodyPr vert="horz" wrap="square" lIns="0" tIns="11520" rIns="0" bIns="0" rtlCol="0">
            <a:spAutoFit/>
          </a:bodyPr>
          <a:lstStyle/>
          <a:p>
            <a:pPr marL="11520">
              <a:spcBef>
                <a:spcPts val="91"/>
              </a:spcBef>
            </a:pPr>
            <a:r>
              <a:rPr sz="4000" b="1" spc="-185" dirty="0">
                <a:solidFill>
                  <a:srgbClr val="FF0000"/>
                </a:solidFill>
                <a:latin typeface="Times New Roman" pitchFamily="18" charset="0"/>
                <a:cs typeface="Times New Roman" pitchFamily="18" charset="0"/>
              </a:rPr>
              <a:t>Text </a:t>
            </a:r>
            <a:r>
              <a:rPr sz="4000" b="1" dirty="0">
                <a:solidFill>
                  <a:srgbClr val="FF0000"/>
                </a:solidFill>
                <a:latin typeface="Times New Roman" pitchFamily="18" charset="0"/>
                <a:cs typeface="Times New Roman" pitchFamily="18" charset="0"/>
              </a:rPr>
              <a:t>Mining</a:t>
            </a:r>
            <a:r>
              <a:rPr sz="4000" b="1" spc="132" dirty="0">
                <a:solidFill>
                  <a:srgbClr val="FF0000"/>
                </a:solidFill>
                <a:latin typeface="Times New Roman" pitchFamily="18" charset="0"/>
                <a:cs typeface="Times New Roman" pitchFamily="18" charset="0"/>
              </a:rPr>
              <a:t> </a:t>
            </a:r>
            <a:r>
              <a:rPr sz="4000" b="1" spc="-23" dirty="0">
                <a:solidFill>
                  <a:srgbClr val="FF0000"/>
                </a:solidFill>
                <a:latin typeface="Times New Roman" pitchFamily="18" charset="0"/>
                <a:cs typeface="Times New Roman" pitchFamily="18" charset="0"/>
              </a:rPr>
              <a:t>Process</a:t>
            </a:r>
          </a:p>
        </p:txBody>
      </p:sp>
      <p:sp>
        <p:nvSpPr>
          <p:cNvPr id="3" name="object 3"/>
          <p:cNvSpPr txBox="1"/>
          <p:nvPr/>
        </p:nvSpPr>
        <p:spPr>
          <a:xfrm>
            <a:off x="543573" y="1655141"/>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4" name="object 4"/>
          <p:cNvSpPr txBox="1"/>
          <p:nvPr/>
        </p:nvSpPr>
        <p:spPr>
          <a:xfrm>
            <a:off x="814206" y="1426925"/>
            <a:ext cx="7646872" cy="1201014"/>
          </a:xfrm>
          <a:prstGeom prst="rect">
            <a:avLst/>
          </a:prstGeom>
        </p:spPr>
        <p:txBody>
          <a:bodyPr vert="horz" wrap="square" lIns="0" tIns="154370" rIns="0" bIns="0" rtlCol="0">
            <a:spAutoFit/>
          </a:bodyPr>
          <a:lstStyle/>
          <a:p>
            <a:pPr marL="34561">
              <a:spcBef>
                <a:spcPts val="1216"/>
              </a:spcBef>
            </a:pPr>
            <a:r>
              <a:rPr sz="2000" u="heavy" spc="-5" dirty="0">
                <a:uFill>
                  <a:solidFill>
                    <a:srgbClr val="000000"/>
                  </a:solidFill>
                </a:uFill>
                <a:latin typeface="Arial"/>
                <a:cs typeface="Arial"/>
              </a:rPr>
              <a:t>Feature Generation</a:t>
            </a:r>
            <a:endParaRPr sz="2000">
              <a:latin typeface="Arial"/>
              <a:cs typeface="Arial"/>
            </a:endParaRPr>
          </a:p>
          <a:p>
            <a:pPr marL="426246" marR="27648" indent="-260356">
              <a:lnSpc>
                <a:spcPts val="2231"/>
              </a:lnSpc>
              <a:spcBef>
                <a:spcPts val="1333"/>
              </a:spcBef>
              <a:tabLst>
                <a:tab pos="425670" algn="l"/>
              </a:tabLst>
            </a:pPr>
            <a:r>
              <a:rPr sz="2200" baseline="8417" dirty="0">
                <a:latin typeface="OpenSymbol"/>
                <a:cs typeface="OpenSymbol"/>
              </a:rPr>
              <a:t>–	</a:t>
            </a:r>
            <a:r>
              <a:rPr sz="2000" spc="-63" dirty="0">
                <a:latin typeface="Arial"/>
                <a:cs typeface="Arial"/>
              </a:rPr>
              <a:t>Text </a:t>
            </a:r>
            <a:r>
              <a:rPr sz="2000" dirty="0">
                <a:latin typeface="Arial"/>
                <a:cs typeface="Arial"/>
              </a:rPr>
              <a:t>document is </a:t>
            </a:r>
            <a:r>
              <a:rPr sz="2000" spc="-5" dirty="0">
                <a:latin typeface="Arial"/>
                <a:cs typeface="Arial"/>
              </a:rPr>
              <a:t>represented by the words </a:t>
            </a:r>
            <a:r>
              <a:rPr sz="2000" dirty="0">
                <a:latin typeface="Arial"/>
                <a:cs typeface="Arial"/>
              </a:rPr>
              <a:t>it contains </a:t>
            </a:r>
            <a:r>
              <a:rPr sz="2000" spc="-5" dirty="0">
                <a:latin typeface="Arial"/>
                <a:cs typeface="Arial"/>
              </a:rPr>
              <a:t>(and their  </a:t>
            </a:r>
            <a:r>
              <a:rPr sz="2000" dirty="0">
                <a:latin typeface="Arial"/>
                <a:cs typeface="Arial"/>
              </a:rPr>
              <a:t>occurrences)</a:t>
            </a:r>
            <a:endParaRPr sz="2000">
              <a:latin typeface="Arial"/>
              <a:cs typeface="Arial"/>
            </a:endParaRPr>
          </a:p>
        </p:txBody>
      </p:sp>
      <p:sp>
        <p:nvSpPr>
          <p:cNvPr id="5" name="object 5"/>
          <p:cNvSpPr txBox="1"/>
          <p:nvPr/>
        </p:nvSpPr>
        <p:spPr>
          <a:xfrm>
            <a:off x="1425727" y="2799677"/>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6" name="object 6"/>
          <p:cNvSpPr txBox="1"/>
          <p:nvPr/>
        </p:nvSpPr>
        <p:spPr>
          <a:xfrm>
            <a:off x="1228796" y="2714385"/>
            <a:ext cx="6995621" cy="993546"/>
          </a:xfrm>
          <a:prstGeom prst="rect">
            <a:avLst/>
          </a:prstGeom>
        </p:spPr>
        <p:txBody>
          <a:bodyPr vert="horz" wrap="square" lIns="0" tIns="37441" rIns="0" bIns="0" rtlCol="0">
            <a:spAutoFit/>
          </a:bodyPr>
          <a:lstStyle/>
          <a:p>
            <a:pPr marL="404358" marR="4608">
              <a:lnSpc>
                <a:spcPts val="2241"/>
              </a:lnSpc>
              <a:spcBef>
                <a:spcPts val="295"/>
              </a:spcBef>
            </a:pPr>
            <a:r>
              <a:rPr sz="2000" spc="-5" dirty="0">
                <a:latin typeface="Arial"/>
                <a:cs typeface="Arial"/>
              </a:rPr>
              <a:t>Order </a:t>
            </a:r>
            <a:r>
              <a:rPr sz="2000" dirty="0">
                <a:latin typeface="Arial"/>
                <a:cs typeface="Arial"/>
              </a:rPr>
              <a:t>of </a:t>
            </a:r>
            <a:r>
              <a:rPr sz="2000" spc="-5" dirty="0">
                <a:latin typeface="Arial"/>
                <a:cs typeface="Arial"/>
              </a:rPr>
              <a:t>words </a:t>
            </a:r>
            <a:r>
              <a:rPr sz="2000" dirty="0">
                <a:latin typeface="Arial"/>
                <a:cs typeface="Arial"/>
              </a:rPr>
              <a:t>is not </a:t>
            </a:r>
            <a:r>
              <a:rPr sz="2000" spc="-5" dirty="0">
                <a:latin typeface="Arial"/>
                <a:cs typeface="Arial"/>
              </a:rPr>
              <a:t>that important for certain </a:t>
            </a:r>
            <a:r>
              <a:rPr sz="2000" dirty="0">
                <a:latin typeface="Arial"/>
                <a:cs typeface="Arial"/>
              </a:rPr>
              <a:t>applications  </a:t>
            </a:r>
            <a:r>
              <a:rPr sz="2000" spc="-5" dirty="0">
                <a:latin typeface="Arial"/>
                <a:cs typeface="Arial"/>
              </a:rPr>
              <a:t>(Bag </a:t>
            </a:r>
            <a:r>
              <a:rPr sz="2000" dirty="0">
                <a:latin typeface="Arial"/>
                <a:cs typeface="Arial"/>
              </a:rPr>
              <a:t>of</a:t>
            </a:r>
            <a:r>
              <a:rPr sz="2000" spc="-14" dirty="0">
                <a:latin typeface="Arial"/>
                <a:cs typeface="Arial"/>
              </a:rPr>
              <a:t> </a:t>
            </a:r>
            <a:r>
              <a:rPr sz="2000" spc="-5" dirty="0">
                <a:latin typeface="Arial"/>
                <a:cs typeface="Arial"/>
              </a:rPr>
              <a:t>words)</a:t>
            </a:r>
            <a:endParaRPr sz="2000">
              <a:latin typeface="Arial"/>
              <a:cs typeface="Arial"/>
            </a:endParaRPr>
          </a:p>
          <a:p>
            <a:pPr marL="11520">
              <a:spcBef>
                <a:spcPts val="558"/>
              </a:spcBef>
            </a:pPr>
            <a:r>
              <a:rPr sz="2000" i="1" spc="-9" dirty="0">
                <a:latin typeface="Arial"/>
                <a:cs typeface="Arial"/>
              </a:rPr>
              <a:t>Stemming</a:t>
            </a:r>
            <a:r>
              <a:rPr sz="2000" spc="-9" dirty="0">
                <a:latin typeface="Arial"/>
                <a:cs typeface="Arial"/>
              </a:rPr>
              <a:t>: </a:t>
            </a:r>
            <a:r>
              <a:rPr sz="2000" spc="-5" dirty="0">
                <a:latin typeface="Arial"/>
                <a:cs typeface="Arial"/>
              </a:rPr>
              <a:t>identifies </a:t>
            </a:r>
            <a:r>
              <a:rPr sz="2000" dirty="0">
                <a:latin typeface="Arial"/>
                <a:cs typeface="Arial"/>
              </a:rPr>
              <a:t>a </a:t>
            </a:r>
            <a:r>
              <a:rPr sz="2000" spc="-5" dirty="0">
                <a:latin typeface="Arial"/>
                <a:cs typeface="Arial"/>
              </a:rPr>
              <a:t>word by </a:t>
            </a:r>
            <a:r>
              <a:rPr sz="2000" dirty="0">
                <a:latin typeface="Arial"/>
                <a:cs typeface="Arial"/>
              </a:rPr>
              <a:t>its </a:t>
            </a:r>
            <a:r>
              <a:rPr sz="2000" spc="-5" dirty="0">
                <a:latin typeface="Arial"/>
                <a:cs typeface="Arial"/>
              </a:rPr>
              <a:t>root</a:t>
            </a:r>
            <a:endParaRPr sz="2000">
              <a:latin typeface="Arial"/>
              <a:cs typeface="Arial"/>
            </a:endParaRPr>
          </a:p>
        </p:txBody>
      </p:sp>
      <p:sp>
        <p:nvSpPr>
          <p:cNvPr id="7" name="object 7"/>
          <p:cNvSpPr txBox="1"/>
          <p:nvPr/>
        </p:nvSpPr>
        <p:spPr>
          <a:xfrm>
            <a:off x="968526" y="3411711"/>
            <a:ext cx="128983" cy="251268"/>
          </a:xfrm>
          <a:prstGeom prst="rect">
            <a:avLst/>
          </a:prstGeom>
        </p:spPr>
        <p:txBody>
          <a:bodyPr vert="horz" wrap="square" lIns="0" tIns="11520" rIns="0" bIns="0" rtlCol="0">
            <a:spAutoFit/>
          </a:bodyPr>
          <a:lstStyle/>
          <a:p>
            <a:pPr marL="11520">
              <a:spcBef>
                <a:spcPts val="91"/>
              </a:spcBef>
            </a:pPr>
            <a:r>
              <a:rPr sz="1500" dirty="0">
                <a:latin typeface="OpenSymbol"/>
                <a:cs typeface="OpenSymbol"/>
              </a:rPr>
              <a:t>–</a:t>
            </a:r>
            <a:endParaRPr sz="1500">
              <a:latin typeface="OpenSymbol"/>
              <a:cs typeface="OpenSymbol"/>
            </a:endParaRPr>
          </a:p>
        </p:txBody>
      </p:sp>
      <p:sp>
        <p:nvSpPr>
          <p:cNvPr id="8" name="object 8"/>
          <p:cNvSpPr txBox="1"/>
          <p:nvPr/>
        </p:nvSpPr>
        <p:spPr>
          <a:xfrm>
            <a:off x="1228797" y="3717151"/>
            <a:ext cx="6695043" cy="786077"/>
          </a:xfrm>
          <a:prstGeom prst="rect">
            <a:avLst/>
          </a:prstGeom>
        </p:spPr>
        <p:txBody>
          <a:bodyPr vert="horz" wrap="square" lIns="0" tIns="88705" rIns="0" bIns="0" rtlCol="0">
            <a:spAutoFit/>
          </a:bodyPr>
          <a:lstStyle/>
          <a:p>
            <a:pPr marL="404358" indent="-196419">
              <a:spcBef>
                <a:spcPts val="698"/>
              </a:spcBef>
              <a:buSzPct val="45454"/>
              <a:buFont typeface="OpenSymbol"/>
              <a:buChar char="●"/>
              <a:tabLst>
                <a:tab pos="404358" algn="l"/>
              </a:tabLst>
            </a:pPr>
            <a:r>
              <a:rPr sz="2000" spc="-5" dirty="0">
                <a:latin typeface="Arial"/>
                <a:cs typeface="Arial"/>
              </a:rPr>
              <a:t>Reduce</a:t>
            </a:r>
            <a:r>
              <a:rPr sz="2000" spc="-9" dirty="0">
                <a:latin typeface="Arial"/>
                <a:cs typeface="Arial"/>
              </a:rPr>
              <a:t> </a:t>
            </a:r>
            <a:r>
              <a:rPr sz="2000" dirty="0">
                <a:latin typeface="Arial"/>
                <a:cs typeface="Arial"/>
              </a:rPr>
              <a:t>dimensionality</a:t>
            </a:r>
            <a:endParaRPr sz="2000">
              <a:latin typeface="Arial"/>
              <a:cs typeface="Arial"/>
            </a:endParaRPr>
          </a:p>
          <a:p>
            <a:pPr marL="11520">
              <a:spcBef>
                <a:spcPts val="608"/>
              </a:spcBef>
            </a:pPr>
            <a:r>
              <a:rPr sz="2000" spc="-5" dirty="0">
                <a:latin typeface="Arial"/>
                <a:cs typeface="Arial"/>
              </a:rPr>
              <a:t>Stop words: The </a:t>
            </a:r>
            <a:r>
              <a:rPr sz="2000" dirty="0">
                <a:latin typeface="Arial"/>
                <a:cs typeface="Arial"/>
              </a:rPr>
              <a:t>common </a:t>
            </a:r>
            <a:r>
              <a:rPr sz="2000" spc="-5" dirty="0">
                <a:latin typeface="Arial"/>
                <a:cs typeface="Arial"/>
              </a:rPr>
              <a:t>words </a:t>
            </a:r>
            <a:r>
              <a:rPr sz="2000" dirty="0">
                <a:latin typeface="Arial"/>
                <a:cs typeface="Arial"/>
              </a:rPr>
              <a:t>unlikely </a:t>
            </a:r>
            <a:r>
              <a:rPr sz="2000" spc="-5" dirty="0">
                <a:latin typeface="Arial"/>
                <a:cs typeface="Arial"/>
              </a:rPr>
              <a:t>to </a:t>
            </a:r>
            <a:r>
              <a:rPr sz="2000" dirty="0">
                <a:latin typeface="Arial"/>
                <a:cs typeface="Arial"/>
              </a:rPr>
              <a:t>help </a:t>
            </a:r>
            <a:r>
              <a:rPr sz="2000" spc="-5" dirty="0">
                <a:latin typeface="Arial"/>
                <a:cs typeface="Arial"/>
              </a:rPr>
              <a:t>text</a:t>
            </a:r>
            <a:r>
              <a:rPr sz="2000" spc="-73" dirty="0">
                <a:latin typeface="Arial"/>
                <a:cs typeface="Arial"/>
              </a:rPr>
              <a:t> </a:t>
            </a:r>
            <a:r>
              <a:rPr sz="2000" dirty="0">
                <a:latin typeface="Arial"/>
                <a:cs typeface="Arial"/>
              </a:rPr>
              <a:t>mining</a:t>
            </a:r>
            <a:endParaRPr sz="2000">
              <a:latin typeface="Arial"/>
              <a:cs typeface="Arial"/>
            </a:endParaRPr>
          </a:p>
        </p:txBody>
      </p:sp>
      <p:sp>
        <p:nvSpPr>
          <p:cNvPr id="9" name="object 9"/>
          <p:cNvSpPr txBox="1"/>
          <p:nvPr/>
        </p:nvSpPr>
        <p:spPr>
          <a:xfrm>
            <a:off x="968526" y="4208161"/>
            <a:ext cx="128983" cy="251268"/>
          </a:xfrm>
          <a:prstGeom prst="rect">
            <a:avLst/>
          </a:prstGeom>
        </p:spPr>
        <p:txBody>
          <a:bodyPr vert="horz" wrap="square" lIns="0" tIns="11520" rIns="0" bIns="0" rtlCol="0">
            <a:spAutoFit/>
          </a:bodyPr>
          <a:lstStyle/>
          <a:p>
            <a:pPr marL="11520">
              <a:spcBef>
                <a:spcPts val="91"/>
              </a:spcBef>
            </a:pPr>
            <a:r>
              <a:rPr sz="1500" dirty="0">
                <a:latin typeface="OpenSymbol"/>
                <a:cs typeface="OpenSymbol"/>
              </a:rPr>
              <a:t>–</a:t>
            </a:r>
            <a:endParaRPr sz="1500">
              <a:latin typeface="OpenSymbol"/>
              <a:cs typeface="OpenSymbo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1" name="Rectangle 10"/>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6276936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8706" y="466286"/>
            <a:ext cx="4984862" cy="704130"/>
          </a:xfrm>
          <a:prstGeom prst="rect">
            <a:avLst/>
          </a:prstGeom>
        </p:spPr>
        <p:txBody>
          <a:bodyPr vert="horz" wrap="square" lIns="0" tIns="11520" rIns="0" bIns="0" rtlCol="0">
            <a:spAutoFit/>
          </a:bodyPr>
          <a:lstStyle/>
          <a:p>
            <a:pPr marL="11520">
              <a:spcBef>
                <a:spcPts val="91"/>
              </a:spcBef>
            </a:pPr>
            <a:r>
              <a:rPr sz="4500" b="1" spc="-185" dirty="0">
                <a:solidFill>
                  <a:srgbClr val="FF0000"/>
                </a:solidFill>
                <a:latin typeface="Times New Roman" pitchFamily="18" charset="0"/>
                <a:cs typeface="Times New Roman" pitchFamily="18" charset="0"/>
              </a:rPr>
              <a:t>Text </a:t>
            </a:r>
            <a:r>
              <a:rPr sz="4500" b="1" dirty="0">
                <a:solidFill>
                  <a:srgbClr val="FF0000"/>
                </a:solidFill>
                <a:latin typeface="Times New Roman" pitchFamily="18" charset="0"/>
                <a:cs typeface="Times New Roman" pitchFamily="18" charset="0"/>
              </a:rPr>
              <a:t>Mining</a:t>
            </a:r>
            <a:r>
              <a:rPr sz="4500" b="1" spc="132" dirty="0">
                <a:solidFill>
                  <a:srgbClr val="FF0000"/>
                </a:solidFill>
                <a:latin typeface="Times New Roman" pitchFamily="18" charset="0"/>
                <a:cs typeface="Times New Roman" pitchFamily="18" charset="0"/>
              </a:rPr>
              <a:t> </a:t>
            </a:r>
            <a:r>
              <a:rPr sz="4500" b="1" spc="-23" dirty="0">
                <a:solidFill>
                  <a:srgbClr val="FF0000"/>
                </a:solidFill>
                <a:latin typeface="Times New Roman" pitchFamily="18" charset="0"/>
                <a:cs typeface="Times New Roman" pitchFamily="18" charset="0"/>
              </a:rPr>
              <a:t>Process</a:t>
            </a:r>
          </a:p>
        </p:txBody>
      </p:sp>
      <p:sp>
        <p:nvSpPr>
          <p:cNvPr id="3" name="object 3"/>
          <p:cNvSpPr txBox="1"/>
          <p:nvPr/>
        </p:nvSpPr>
        <p:spPr>
          <a:xfrm>
            <a:off x="543573" y="1622868"/>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4" name="object 4"/>
          <p:cNvSpPr txBox="1"/>
          <p:nvPr/>
        </p:nvSpPr>
        <p:spPr>
          <a:xfrm>
            <a:off x="814207" y="1394652"/>
            <a:ext cx="3011531" cy="917473"/>
          </a:xfrm>
          <a:prstGeom prst="rect">
            <a:avLst/>
          </a:prstGeom>
        </p:spPr>
        <p:txBody>
          <a:bodyPr vert="horz" wrap="square" lIns="0" tIns="154370" rIns="0" bIns="0" rtlCol="0">
            <a:spAutoFit/>
          </a:bodyPr>
          <a:lstStyle/>
          <a:p>
            <a:pPr marL="34561">
              <a:spcBef>
                <a:spcPts val="1216"/>
              </a:spcBef>
            </a:pPr>
            <a:r>
              <a:rPr sz="2000" u="heavy" spc="-5" dirty="0">
                <a:uFill>
                  <a:solidFill>
                    <a:srgbClr val="000000"/>
                  </a:solidFill>
                </a:uFill>
                <a:latin typeface="Arial"/>
                <a:cs typeface="Arial"/>
              </a:rPr>
              <a:t>Feature </a:t>
            </a:r>
            <a:r>
              <a:rPr sz="2000" u="heavy" dirty="0">
                <a:uFill>
                  <a:solidFill>
                    <a:srgbClr val="000000"/>
                  </a:solidFill>
                </a:uFill>
                <a:latin typeface="Arial"/>
                <a:cs typeface="Arial"/>
              </a:rPr>
              <a:t>Selection</a:t>
            </a:r>
            <a:endParaRPr sz="2000" dirty="0">
              <a:latin typeface="Arial"/>
              <a:cs typeface="Arial"/>
            </a:endParaRPr>
          </a:p>
          <a:p>
            <a:pPr marL="165314">
              <a:spcBef>
                <a:spcPts val="1125"/>
              </a:spcBef>
              <a:tabLst>
                <a:tab pos="425670" algn="l"/>
              </a:tabLst>
            </a:pPr>
            <a:r>
              <a:rPr sz="2200" baseline="8417" dirty="0">
                <a:latin typeface="OpenSymbol"/>
                <a:cs typeface="OpenSymbol"/>
              </a:rPr>
              <a:t>–	</a:t>
            </a:r>
            <a:r>
              <a:rPr sz="2000" i="1" dirty="0">
                <a:latin typeface="Arial"/>
                <a:cs typeface="Arial"/>
              </a:rPr>
              <a:t>Reduce</a:t>
            </a:r>
            <a:r>
              <a:rPr sz="2000" i="1" spc="-36" dirty="0">
                <a:latin typeface="Arial"/>
                <a:cs typeface="Arial"/>
              </a:rPr>
              <a:t> </a:t>
            </a:r>
            <a:r>
              <a:rPr sz="2000" i="1" spc="-5" dirty="0">
                <a:latin typeface="Arial"/>
                <a:cs typeface="Arial"/>
              </a:rPr>
              <a:t>dimensionality</a:t>
            </a:r>
            <a:endParaRPr sz="2000" dirty="0">
              <a:latin typeface="Arial"/>
              <a:cs typeface="Arial"/>
            </a:endParaRPr>
          </a:p>
        </p:txBody>
      </p:sp>
      <p:sp>
        <p:nvSpPr>
          <p:cNvPr id="5" name="object 5"/>
          <p:cNvSpPr txBox="1"/>
          <p:nvPr/>
        </p:nvSpPr>
        <p:spPr>
          <a:xfrm>
            <a:off x="1425727" y="3148917"/>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6" name="object 6"/>
          <p:cNvSpPr txBox="1"/>
          <p:nvPr/>
        </p:nvSpPr>
        <p:spPr>
          <a:xfrm>
            <a:off x="1425727" y="2398571"/>
            <a:ext cx="6741685" cy="1277086"/>
          </a:xfrm>
          <a:prstGeom prst="rect">
            <a:avLst/>
          </a:prstGeom>
        </p:spPr>
        <p:txBody>
          <a:bodyPr vert="horz" wrap="square" lIns="0" tIns="38017" rIns="0" bIns="0" rtlCol="0">
            <a:spAutoFit/>
          </a:bodyPr>
          <a:lstStyle/>
          <a:p>
            <a:pPr marL="207363" marR="878989" indent="-195843">
              <a:lnSpc>
                <a:spcPts val="2231"/>
              </a:lnSpc>
              <a:spcBef>
                <a:spcPts val="299"/>
              </a:spcBef>
              <a:buSzPct val="45454"/>
              <a:buFont typeface="OpenSymbol"/>
              <a:buChar char="●"/>
              <a:tabLst>
                <a:tab pos="207363" algn="l"/>
              </a:tabLst>
            </a:pPr>
            <a:r>
              <a:rPr sz="2000" spc="-5" dirty="0">
                <a:latin typeface="Arial"/>
                <a:cs typeface="Arial"/>
              </a:rPr>
              <a:t>Learners have difficulty </a:t>
            </a:r>
            <a:r>
              <a:rPr sz="2000" dirty="0">
                <a:latin typeface="Arial"/>
                <a:cs typeface="Arial"/>
              </a:rPr>
              <a:t>addressing tasks </a:t>
            </a:r>
            <a:r>
              <a:rPr sz="2000" spc="-5" dirty="0">
                <a:latin typeface="Arial"/>
                <a:cs typeface="Arial"/>
              </a:rPr>
              <a:t>with </a:t>
            </a:r>
            <a:r>
              <a:rPr sz="2000" dirty="0">
                <a:latin typeface="Arial"/>
                <a:cs typeface="Arial"/>
              </a:rPr>
              <a:t>high  </a:t>
            </a:r>
            <a:r>
              <a:rPr sz="2000" spc="-5" dirty="0">
                <a:latin typeface="Arial"/>
                <a:cs typeface="Arial"/>
              </a:rPr>
              <a:t>dimensionality</a:t>
            </a:r>
            <a:endParaRPr sz="2000">
              <a:latin typeface="Arial"/>
              <a:cs typeface="Arial"/>
            </a:endParaRPr>
          </a:p>
          <a:p>
            <a:pPr marL="207363" marR="4608">
              <a:lnSpc>
                <a:spcPts val="2231"/>
              </a:lnSpc>
              <a:spcBef>
                <a:spcPts val="780"/>
              </a:spcBef>
            </a:pPr>
            <a:r>
              <a:rPr sz="2000" spc="-5" dirty="0">
                <a:latin typeface="Arial"/>
                <a:cs typeface="Arial"/>
              </a:rPr>
              <a:t>Only </a:t>
            </a:r>
            <a:r>
              <a:rPr sz="2000" dirty="0">
                <a:latin typeface="Arial"/>
                <a:cs typeface="Arial"/>
              </a:rPr>
              <a:t>interested in </a:t>
            </a:r>
            <a:r>
              <a:rPr sz="2000" spc="-5" dirty="0">
                <a:latin typeface="Arial"/>
                <a:cs typeface="Arial"/>
              </a:rPr>
              <a:t>the information relevant to what </a:t>
            </a:r>
            <a:r>
              <a:rPr sz="2000" dirty="0">
                <a:latin typeface="Arial"/>
                <a:cs typeface="Arial"/>
              </a:rPr>
              <a:t>is </a:t>
            </a:r>
            <a:r>
              <a:rPr sz="2000" spc="-5" dirty="0">
                <a:latin typeface="Arial"/>
                <a:cs typeface="Arial"/>
              </a:rPr>
              <a:t>being  analyzed</a:t>
            </a:r>
            <a:endParaRPr sz="2000">
              <a:latin typeface="Arial"/>
              <a:cs typeface="Arial"/>
            </a:endParaRPr>
          </a:p>
        </p:txBody>
      </p:sp>
      <p:sp>
        <p:nvSpPr>
          <p:cNvPr id="7" name="object 7"/>
          <p:cNvSpPr txBox="1"/>
          <p:nvPr/>
        </p:nvSpPr>
        <p:spPr>
          <a:xfrm>
            <a:off x="968526" y="3760949"/>
            <a:ext cx="128983" cy="251268"/>
          </a:xfrm>
          <a:prstGeom prst="rect">
            <a:avLst/>
          </a:prstGeom>
        </p:spPr>
        <p:txBody>
          <a:bodyPr vert="horz" wrap="square" lIns="0" tIns="11520" rIns="0" bIns="0" rtlCol="0">
            <a:spAutoFit/>
          </a:bodyPr>
          <a:lstStyle/>
          <a:p>
            <a:pPr marL="11520">
              <a:spcBef>
                <a:spcPts val="91"/>
              </a:spcBef>
            </a:pPr>
            <a:r>
              <a:rPr sz="1500" dirty="0">
                <a:latin typeface="OpenSymbol"/>
                <a:cs typeface="OpenSymbol"/>
              </a:rPr>
              <a:t>–</a:t>
            </a:r>
            <a:endParaRPr sz="1500">
              <a:latin typeface="OpenSymbol"/>
              <a:cs typeface="OpenSymbol"/>
            </a:endParaRPr>
          </a:p>
        </p:txBody>
      </p:sp>
      <p:sp>
        <p:nvSpPr>
          <p:cNvPr id="8" name="object 8"/>
          <p:cNvSpPr txBox="1"/>
          <p:nvPr/>
        </p:nvSpPr>
        <p:spPr>
          <a:xfrm>
            <a:off x="1205763" y="3620332"/>
            <a:ext cx="2716712" cy="850623"/>
          </a:xfrm>
          <a:prstGeom prst="rect">
            <a:avLst/>
          </a:prstGeom>
        </p:spPr>
        <p:txBody>
          <a:bodyPr vert="horz" wrap="square" lIns="0" tIns="120962" rIns="0" bIns="0" rtlCol="0">
            <a:spAutoFit/>
          </a:bodyPr>
          <a:lstStyle/>
          <a:p>
            <a:pPr marL="34561">
              <a:spcBef>
                <a:spcPts val="952"/>
              </a:spcBef>
            </a:pPr>
            <a:r>
              <a:rPr sz="2000" spc="-5" dirty="0">
                <a:latin typeface="Arial"/>
                <a:cs typeface="Arial"/>
              </a:rPr>
              <a:t>Irrelevant</a:t>
            </a:r>
            <a:r>
              <a:rPr sz="2000" spc="-14" dirty="0">
                <a:latin typeface="Arial"/>
                <a:cs typeface="Arial"/>
              </a:rPr>
              <a:t> </a:t>
            </a:r>
            <a:r>
              <a:rPr sz="2000" spc="-5" dirty="0">
                <a:latin typeface="Arial"/>
                <a:cs typeface="Arial"/>
              </a:rPr>
              <a:t>features</a:t>
            </a:r>
            <a:endParaRPr sz="2000" dirty="0">
              <a:latin typeface="Arial"/>
              <a:cs typeface="Arial"/>
            </a:endParaRPr>
          </a:p>
          <a:p>
            <a:pPr marL="427398" indent="-196419">
              <a:spcBef>
                <a:spcPts val="862"/>
              </a:spcBef>
              <a:buSzPct val="45454"/>
              <a:buFont typeface="OpenSymbol"/>
              <a:buChar char="●"/>
              <a:tabLst>
                <a:tab pos="427398" algn="l"/>
              </a:tabLst>
            </a:pPr>
            <a:r>
              <a:rPr sz="2000" spc="-5" dirty="0">
                <a:latin typeface="Arial"/>
                <a:cs typeface="Arial"/>
              </a:rPr>
              <a:t>Not all features</a:t>
            </a:r>
            <a:r>
              <a:rPr sz="2000" spc="-36" dirty="0">
                <a:latin typeface="Arial"/>
                <a:cs typeface="Arial"/>
              </a:rPr>
              <a:t> </a:t>
            </a:r>
            <a:r>
              <a:rPr sz="2000" dirty="0">
                <a:latin typeface="Arial"/>
                <a:cs typeface="Arial"/>
              </a:rPr>
              <a:t>help</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8469453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spc="-185" dirty="0">
                <a:solidFill>
                  <a:srgbClr val="FF0000"/>
                </a:solidFill>
                <a:latin typeface="Times New Roman" pitchFamily="18" charset="0"/>
                <a:cs typeface="Times New Roman" pitchFamily="18" charset="0"/>
              </a:rPr>
              <a:t>Text </a:t>
            </a:r>
            <a:r>
              <a:rPr lang="en-US" sz="4000" b="1" dirty="0">
                <a:solidFill>
                  <a:srgbClr val="FF0000"/>
                </a:solidFill>
                <a:latin typeface="Times New Roman" pitchFamily="18" charset="0"/>
                <a:cs typeface="Times New Roman" pitchFamily="18" charset="0"/>
              </a:rPr>
              <a:t>Mining</a:t>
            </a:r>
            <a:r>
              <a:rPr lang="en-US" sz="4000" b="1" spc="132" dirty="0">
                <a:solidFill>
                  <a:srgbClr val="FF0000"/>
                </a:solidFill>
                <a:latin typeface="Times New Roman" pitchFamily="18" charset="0"/>
                <a:cs typeface="Times New Roman" pitchFamily="18" charset="0"/>
              </a:rPr>
              <a:t> </a:t>
            </a:r>
            <a:r>
              <a:rPr lang="en-US" sz="4000" b="1" spc="-23" dirty="0">
                <a:solidFill>
                  <a:srgbClr val="FF0000"/>
                </a:solidFill>
                <a:latin typeface="Times New Roman" pitchFamily="18" charset="0"/>
                <a:cs typeface="Times New Roman" pitchFamily="18" charset="0"/>
              </a:rPr>
              <a:t>Process</a:t>
            </a:r>
            <a:endParaRPr lang="en-US" sz="4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a:solidFill>
                  <a:srgbClr val="FF0000"/>
                </a:solidFill>
                <a:latin typeface="Times New Roman" pitchFamily="18" charset="0"/>
                <a:cs typeface="Times New Roman" pitchFamily="18" charset="0"/>
              </a:rPr>
              <a:t>Supervised learning (classification</a:t>
            </a:r>
            <a:r>
              <a:rPr lang="en-US" dirty="0" smtClean="0">
                <a:solidFill>
                  <a:srgbClr val="FF0000"/>
                </a:solidFill>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The training data is labeled indicating the </a:t>
            </a:r>
            <a:r>
              <a:rPr lang="en-US" dirty="0" smtClean="0">
                <a:latin typeface="Times New Roman" pitchFamily="18" charset="0"/>
                <a:cs typeface="Times New Roman" pitchFamily="18" charset="0"/>
              </a:rPr>
              <a:t>class</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New data is classified based on the training </a:t>
            </a:r>
            <a:r>
              <a:rPr lang="en-US" dirty="0" smtClean="0">
                <a:latin typeface="Times New Roman" pitchFamily="18" charset="0"/>
                <a:cs typeface="Times New Roman" pitchFamily="18" charset="0"/>
              </a:rPr>
              <a:t>set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Correct classification: The known label of test sample is identical with the class result from the classification </a:t>
            </a:r>
            <a:r>
              <a:rPr lang="en-US" dirty="0" smtClean="0">
                <a:latin typeface="Times New Roman" pitchFamily="18" charset="0"/>
                <a:cs typeface="Times New Roman" pitchFamily="18" charset="0"/>
              </a:rPr>
              <a:t>model.</a:t>
            </a:r>
          </a:p>
          <a:p>
            <a:pPr marL="0" indent="0">
              <a:buNone/>
            </a:pPr>
            <a:endParaRPr lang="en-US" dirty="0" smtClean="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Unsupervised </a:t>
            </a:r>
            <a:r>
              <a:rPr lang="en-US" dirty="0">
                <a:solidFill>
                  <a:srgbClr val="FF0000"/>
                </a:solidFill>
                <a:latin typeface="Times New Roman" pitchFamily="18" charset="0"/>
                <a:cs typeface="Times New Roman" pitchFamily="18" charset="0"/>
              </a:rPr>
              <a:t>learning (clustering) </a:t>
            </a:r>
            <a:endParaRPr lang="en-US" dirty="0" smtClean="0">
              <a:solidFill>
                <a:srgbClr val="FF000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class labels of training data are </a:t>
            </a:r>
            <a:r>
              <a:rPr lang="en-US" dirty="0" smtClean="0">
                <a:latin typeface="Times New Roman" pitchFamily="18" charset="0"/>
                <a:cs typeface="Times New Roman" pitchFamily="18" charset="0"/>
              </a:rPr>
              <a:t>unknown</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Establish the existence of classes or clusters in the data – Good clustering method: high intra-cluster similarity and low </a:t>
            </a:r>
            <a:r>
              <a:rPr lang="en-US" dirty="0" err="1">
                <a:latin typeface="Times New Roman" pitchFamily="18" charset="0"/>
                <a:cs typeface="Times New Roman" pitchFamily="18" charset="0"/>
              </a:rPr>
              <a:t>intercluster</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similarity.</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7709891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30719" y="504757"/>
            <a:ext cx="5879684" cy="627186"/>
          </a:xfrm>
          <a:prstGeom prst="rect">
            <a:avLst/>
          </a:prstGeom>
        </p:spPr>
        <p:txBody>
          <a:bodyPr vert="horz" wrap="square" lIns="0" tIns="11520" rIns="0" bIns="0" rtlCol="0">
            <a:spAutoFit/>
          </a:bodyPr>
          <a:lstStyle/>
          <a:p>
            <a:pPr marL="11520">
              <a:spcBef>
                <a:spcPts val="91"/>
              </a:spcBef>
            </a:pPr>
            <a:r>
              <a:rPr sz="4000" b="1" spc="-185" dirty="0">
                <a:solidFill>
                  <a:srgbClr val="FF0000"/>
                </a:solidFill>
                <a:latin typeface="Times New Roman" pitchFamily="18" charset="0"/>
                <a:cs typeface="Times New Roman" pitchFamily="18" charset="0"/>
              </a:rPr>
              <a:t>Text </a:t>
            </a:r>
            <a:r>
              <a:rPr sz="4000" b="1" dirty="0">
                <a:solidFill>
                  <a:srgbClr val="FF0000"/>
                </a:solidFill>
                <a:latin typeface="Times New Roman" pitchFamily="18" charset="0"/>
                <a:cs typeface="Times New Roman" pitchFamily="18" charset="0"/>
              </a:rPr>
              <a:t>Mining</a:t>
            </a:r>
            <a:r>
              <a:rPr sz="4000" b="1" spc="136" dirty="0">
                <a:solidFill>
                  <a:srgbClr val="FF0000"/>
                </a:solidFill>
                <a:latin typeface="Times New Roman" pitchFamily="18" charset="0"/>
                <a:cs typeface="Times New Roman" pitchFamily="18" charset="0"/>
              </a:rPr>
              <a:t> </a:t>
            </a:r>
            <a:r>
              <a:rPr sz="4000" b="1" spc="-68" dirty="0">
                <a:solidFill>
                  <a:srgbClr val="FF0000"/>
                </a:solidFill>
                <a:latin typeface="Times New Roman" pitchFamily="18" charset="0"/>
                <a:cs typeface="Times New Roman" pitchFamily="18" charset="0"/>
              </a:rPr>
              <a:t>Techniques</a:t>
            </a:r>
          </a:p>
        </p:txBody>
      </p:sp>
      <p:sp>
        <p:nvSpPr>
          <p:cNvPr id="3" name="object 3"/>
          <p:cNvSpPr txBox="1"/>
          <p:nvPr/>
        </p:nvSpPr>
        <p:spPr>
          <a:xfrm>
            <a:off x="543573" y="1622868"/>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4" name="object 4"/>
          <p:cNvSpPr txBox="1"/>
          <p:nvPr/>
        </p:nvSpPr>
        <p:spPr>
          <a:xfrm>
            <a:off x="837240" y="1537574"/>
            <a:ext cx="6832088" cy="327340"/>
          </a:xfrm>
          <a:prstGeom prst="rect">
            <a:avLst/>
          </a:prstGeom>
        </p:spPr>
        <p:txBody>
          <a:bodyPr vert="horz" wrap="square" lIns="0" tIns="11520" rIns="0" bIns="0" rtlCol="0">
            <a:spAutoFit/>
          </a:bodyPr>
          <a:lstStyle/>
          <a:p>
            <a:pPr marL="11520">
              <a:spcBef>
                <a:spcPts val="91"/>
              </a:spcBef>
            </a:pPr>
            <a:r>
              <a:rPr sz="2000" spc="-5" dirty="0">
                <a:latin typeface="Arial"/>
                <a:cs typeface="Arial"/>
              </a:rPr>
              <a:t>Descriptive: understanding underlying </a:t>
            </a:r>
            <a:r>
              <a:rPr sz="2000" dirty="0">
                <a:latin typeface="Arial"/>
                <a:cs typeface="Arial"/>
              </a:rPr>
              <a:t>processes </a:t>
            </a:r>
            <a:r>
              <a:rPr sz="2000" spc="-5" dirty="0">
                <a:latin typeface="Arial"/>
                <a:cs typeface="Arial"/>
              </a:rPr>
              <a:t>or</a:t>
            </a:r>
            <a:r>
              <a:rPr sz="2000" spc="73" dirty="0">
                <a:latin typeface="Arial"/>
                <a:cs typeface="Arial"/>
              </a:rPr>
              <a:t> </a:t>
            </a:r>
            <a:r>
              <a:rPr sz="2000" spc="-5" dirty="0">
                <a:latin typeface="Arial"/>
                <a:cs typeface="Arial"/>
              </a:rPr>
              <a:t>behavior</a:t>
            </a:r>
            <a:endParaRPr sz="2000" dirty="0">
              <a:latin typeface="Arial"/>
              <a:cs typeface="Arial"/>
            </a:endParaRPr>
          </a:p>
        </p:txBody>
      </p:sp>
      <p:sp>
        <p:nvSpPr>
          <p:cNvPr id="5" name="object 5"/>
          <p:cNvSpPr txBox="1"/>
          <p:nvPr/>
        </p:nvSpPr>
        <p:spPr>
          <a:xfrm>
            <a:off x="968526" y="2017059"/>
            <a:ext cx="128983" cy="665053"/>
          </a:xfrm>
          <a:prstGeom prst="rect">
            <a:avLst/>
          </a:prstGeom>
        </p:spPr>
        <p:txBody>
          <a:bodyPr vert="horz" wrap="square" lIns="0" tIns="11520" rIns="0" bIns="0" rtlCol="0">
            <a:spAutoFit/>
          </a:bodyPr>
          <a:lstStyle/>
          <a:p>
            <a:pPr marL="11520">
              <a:spcBef>
                <a:spcPts val="91"/>
              </a:spcBef>
            </a:pPr>
            <a:r>
              <a:rPr sz="1500" dirty="0">
                <a:latin typeface="OpenSymbol"/>
                <a:cs typeface="OpenSymbol"/>
              </a:rPr>
              <a:t>–</a:t>
            </a:r>
            <a:endParaRPr sz="1500">
              <a:latin typeface="OpenSymbol"/>
              <a:cs typeface="OpenSymbol"/>
            </a:endParaRPr>
          </a:p>
          <a:p>
            <a:pPr marL="11520">
              <a:spcBef>
                <a:spcPts val="1460"/>
              </a:spcBef>
            </a:pPr>
            <a:r>
              <a:rPr sz="1500" dirty="0">
                <a:latin typeface="OpenSymbol"/>
                <a:cs typeface="OpenSymbol"/>
              </a:rPr>
              <a:t>–</a:t>
            </a:r>
            <a:endParaRPr sz="1500">
              <a:latin typeface="OpenSymbol"/>
              <a:cs typeface="OpenSymbol"/>
            </a:endParaRPr>
          </a:p>
        </p:txBody>
      </p:sp>
      <p:sp>
        <p:nvSpPr>
          <p:cNvPr id="6" name="object 6"/>
          <p:cNvSpPr txBox="1"/>
          <p:nvPr/>
        </p:nvSpPr>
        <p:spPr>
          <a:xfrm>
            <a:off x="1228796" y="1875288"/>
            <a:ext cx="5909627" cy="850623"/>
          </a:xfrm>
          <a:prstGeom prst="rect">
            <a:avLst/>
          </a:prstGeom>
        </p:spPr>
        <p:txBody>
          <a:bodyPr vert="horz" wrap="square" lIns="0" tIns="11520" rIns="0" bIns="0" rtlCol="0">
            <a:spAutoFit/>
          </a:bodyPr>
          <a:lstStyle/>
          <a:p>
            <a:pPr marL="11520" marR="4608">
              <a:lnSpc>
                <a:spcPct val="136000"/>
              </a:lnSpc>
              <a:spcBef>
                <a:spcPts val="91"/>
              </a:spcBef>
            </a:pPr>
            <a:r>
              <a:rPr sz="2000" spc="-9" dirty="0">
                <a:latin typeface="Arial"/>
                <a:cs typeface="Arial"/>
              </a:rPr>
              <a:t>Web </a:t>
            </a:r>
            <a:r>
              <a:rPr sz="2000" spc="-5" dirty="0">
                <a:latin typeface="Arial"/>
                <a:cs typeface="Arial"/>
              </a:rPr>
              <a:t>Mining (Opinion extraction, Sentiment </a:t>
            </a:r>
            <a:r>
              <a:rPr sz="2000" dirty="0">
                <a:latin typeface="Arial"/>
                <a:cs typeface="Arial"/>
              </a:rPr>
              <a:t>analysis)  </a:t>
            </a:r>
            <a:r>
              <a:rPr sz="2000" spc="-5" dirty="0">
                <a:latin typeface="Arial"/>
                <a:cs typeface="Arial"/>
              </a:rPr>
              <a:t>Clustering (Blogs, Patterns </a:t>
            </a:r>
            <a:r>
              <a:rPr sz="2000" dirty="0">
                <a:latin typeface="Arial"/>
                <a:cs typeface="Arial"/>
              </a:rPr>
              <a:t>and </a:t>
            </a:r>
            <a:r>
              <a:rPr sz="2000" spc="-5" dirty="0">
                <a:latin typeface="Arial"/>
                <a:cs typeface="Arial"/>
              </a:rPr>
              <a:t>trends)</a:t>
            </a:r>
            <a:endParaRPr sz="2000" dirty="0">
              <a:latin typeface="Arial"/>
              <a:cs typeface="Arial"/>
            </a:endParaRPr>
          </a:p>
        </p:txBody>
      </p:sp>
      <p:sp>
        <p:nvSpPr>
          <p:cNvPr id="7" name="object 7"/>
          <p:cNvSpPr txBox="1"/>
          <p:nvPr/>
        </p:nvSpPr>
        <p:spPr>
          <a:xfrm>
            <a:off x="543573" y="3344860"/>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8" name="object 8"/>
          <p:cNvSpPr txBox="1"/>
          <p:nvPr/>
        </p:nvSpPr>
        <p:spPr>
          <a:xfrm>
            <a:off x="837240" y="3260719"/>
            <a:ext cx="5746094" cy="327340"/>
          </a:xfrm>
          <a:prstGeom prst="rect">
            <a:avLst/>
          </a:prstGeom>
        </p:spPr>
        <p:txBody>
          <a:bodyPr vert="horz" wrap="square" lIns="0" tIns="11520" rIns="0" bIns="0" rtlCol="0">
            <a:spAutoFit/>
          </a:bodyPr>
          <a:lstStyle/>
          <a:p>
            <a:pPr marL="11520">
              <a:spcBef>
                <a:spcPts val="91"/>
              </a:spcBef>
            </a:pPr>
            <a:r>
              <a:rPr sz="2000" spc="-5" dirty="0">
                <a:latin typeface="Arial"/>
                <a:cs typeface="Arial"/>
              </a:rPr>
              <a:t>Predictive: </a:t>
            </a:r>
            <a:r>
              <a:rPr sz="2000" dirty="0">
                <a:latin typeface="Arial"/>
                <a:cs typeface="Arial"/>
              </a:rPr>
              <a:t>predict an unseen </a:t>
            </a:r>
            <a:r>
              <a:rPr sz="2000" spc="-5" dirty="0">
                <a:latin typeface="Arial"/>
                <a:cs typeface="Arial"/>
              </a:rPr>
              <a:t>or unmeasured</a:t>
            </a:r>
            <a:r>
              <a:rPr sz="2000" spc="9" dirty="0">
                <a:latin typeface="Arial"/>
                <a:cs typeface="Arial"/>
              </a:rPr>
              <a:t> </a:t>
            </a:r>
            <a:r>
              <a:rPr sz="2000" spc="-5" dirty="0">
                <a:latin typeface="Arial"/>
                <a:cs typeface="Arial"/>
              </a:rPr>
              <a:t>value</a:t>
            </a:r>
            <a:endParaRPr sz="2000">
              <a:latin typeface="Arial"/>
              <a:cs typeface="Arial"/>
            </a:endParaRPr>
          </a:p>
        </p:txBody>
      </p:sp>
      <p:sp>
        <p:nvSpPr>
          <p:cNvPr id="9" name="object 9"/>
          <p:cNvSpPr txBox="1"/>
          <p:nvPr/>
        </p:nvSpPr>
        <p:spPr>
          <a:xfrm>
            <a:off x="968526" y="3739050"/>
            <a:ext cx="128983" cy="1079991"/>
          </a:xfrm>
          <a:prstGeom prst="rect">
            <a:avLst/>
          </a:prstGeom>
        </p:spPr>
        <p:txBody>
          <a:bodyPr vert="horz" wrap="square" lIns="0" tIns="11520" rIns="0" bIns="0" rtlCol="0">
            <a:spAutoFit/>
          </a:bodyPr>
          <a:lstStyle/>
          <a:p>
            <a:pPr marL="11520">
              <a:spcBef>
                <a:spcPts val="91"/>
              </a:spcBef>
            </a:pPr>
            <a:r>
              <a:rPr sz="1500" dirty="0">
                <a:latin typeface="OpenSymbol"/>
                <a:cs typeface="OpenSymbol"/>
              </a:rPr>
              <a:t>–</a:t>
            </a:r>
            <a:endParaRPr sz="1500">
              <a:latin typeface="OpenSymbol"/>
              <a:cs typeface="OpenSymbol"/>
            </a:endParaRPr>
          </a:p>
          <a:p>
            <a:pPr marL="11520">
              <a:spcBef>
                <a:spcPts val="1460"/>
              </a:spcBef>
            </a:pPr>
            <a:r>
              <a:rPr sz="1500" dirty="0">
                <a:latin typeface="OpenSymbol"/>
                <a:cs typeface="OpenSymbol"/>
              </a:rPr>
              <a:t>–</a:t>
            </a:r>
            <a:endParaRPr sz="1500">
              <a:latin typeface="OpenSymbol"/>
              <a:cs typeface="OpenSymbol"/>
            </a:endParaRPr>
          </a:p>
          <a:p>
            <a:pPr marL="11520">
              <a:spcBef>
                <a:spcPts val="1470"/>
              </a:spcBef>
            </a:pPr>
            <a:r>
              <a:rPr sz="1500" dirty="0">
                <a:latin typeface="OpenSymbol"/>
                <a:cs typeface="OpenSymbol"/>
              </a:rPr>
              <a:t>–</a:t>
            </a:r>
            <a:endParaRPr sz="1500">
              <a:latin typeface="OpenSymbol"/>
              <a:cs typeface="OpenSymbol"/>
            </a:endParaRPr>
          </a:p>
        </p:txBody>
      </p:sp>
      <p:sp>
        <p:nvSpPr>
          <p:cNvPr id="10" name="object 10"/>
          <p:cNvSpPr txBox="1"/>
          <p:nvPr/>
        </p:nvSpPr>
        <p:spPr>
          <a:xfrm>
            <a:off x="1228796" y="3596128"/>
            <a:ext cx="7253011" cy="1965192"/>
          </a:xfrm>
          <a:prstGeom prst="rect">
            <a:avLst/>
          </a:prstGeom>
        </p:spPr>
        <p:txBody>
          <a:bodyPr vert="horz" wrap="square" lIns="0" tIns="11520" rIns="0" bIns="0" rtlCol="0">
            <a:spAutoFit/>
          </a:bodyPr>
          <a:lstStyle/>
          <a:p>
            <a:pPr marL="11520" marR="3600053">
              <a:lnSpc>
                <a:spcPct val="136400"/>
              </a:lnSpc>
              <a:spcBef>
                <a:spcPts val="91"/>
              </a:spcBef>
            </a:pPr>
            <a:r>
              <a:rPr sz="2000" dirty="0">
                <a:latin typeface="Arial"/>
                <a:cs typeface="Arial"/>
              </a:rPr>
              <a:t>Classification </a:t>
            </a:r>
            <a:r>
              <a:rPr sz="2000" spc="-5" dirty="0">
                <a:latin typeface="Arial"/>
                <a:cs typeface="Arial"/>
              </a:rPr>
              <a:t>(Spam detection)  Information Retrieval</a:t>
            </a:r>
            <a:r>
              <a:rPr sz="2000" spc="5" dirty="0">
                <a:latin typeface="Arial"/>
                <a:cs typeface="Arial"/>
              </a:rPr>
              <a:t> </a:t>
            </a:r>
            <a:r>
              <a:rPr sz="2000" spc="-5" dirty="0">
                <a:latin typeface="Arial"/>
                <a:cs typeface="Arial"/>
              </a:rPr>
              <a:t>(Seaching)</a:t>
            </a:r>
            <a:endParaRPr sz="2000" dirty="0">
              <a:latin typeface="Arial"/>
              <a:cs typeface="Arial"/>
            </a:endParaRPr>
          </a:p>
          <a:p>
            <a:pPr marL="11520" marR="4608">
              <a:lnSpc>
                <a:spcPts val="2231"/>
              </a:lnSpc>
              <a:spcBef>
                <a:spcPts val="1070"/>
              </a:spcBef>
            </a:pPr>
            <a:r>
              <a:rPr sz="2000" spc="-5" dirty="0">
                <a:latin typeface="Arial"/>
                <a:cs typeface="Arial"/>
              </a:rPr>
              <a:t>Pattern </a:t>
            </a:r>
            <a:r>
              <a:rPr sz="2000" dirty="0">
                <a:latin typeface="Arial"/>
                <a:cs typeface="Arial"/>
              </a:rPr>
              <a:t>and </a:t>
            </a:r>
            <a:r>
              <a:rPr sz="2000" spc="-5" dirty="0">
                <a:latin typeface="Arial"/>
                <a:cs typeface="Arial"/>
              </a:rPr>
              <a:t>trend </a:t>
            </a:r>
            <a:r>
              <a:rPr sz="2000" dirty="0">
                <a:latin typeface="Arial"/>
                <a:cs typeface="Arial"/>
              </a:rPr>
              <a:t>forecasting, </a:t>
            </a:r>
            <a:r>
              <a:rPr sz="2000" spc="-5" dirty="0">
                <a:latin typeface="Arial"/>
                <a:cs typeface="Arial"/>
              </a:rPr>
              <a:t>Knowledge </a:t>
            </a:r>
            <a:r>
              <a:rPr sz="2000" dirty="0">
                <a:latin typeface="Arial"/>
                <a:cs typeface="Arial"/>
              </a:rPr>
              <a:t>Acquisition </a:t>
            </a:r>
            <a:r>
              <a:rPr sz="2000" spc="-5" dirty="0">
                <a:latin typeface="Arial"/>
                <a:cs typeface="Arial"/>
              </a:rPr>
              <a:t>from</a:t>
            </a:r>
            <a:r>
              <a:rPr sz="2000" spc="-132" dirty="0">
                <a:latin typeface="Arial"/>
                <a:cs typeface="Arial"/>
              </a:rPr>
              <a:t> </a:t>
            </a:r>
            <a:r>
              <a:rPr sz="2000" spc="-5" dirty="0">
                <a:latin typeface="Arial"/>
                <a:cs typeface="Arial"/>
              </a:rPr>
              <a:t>query  </a:t>
            </a:r>
            <a:r>
              <a:rPr sz="2000" dirty="0">
                <a:latin typeface="Arial"/>
                <a:cs typeface="Arial"/>
              </a:rPr>
              <a:t>logs</a:t>
            </a:r>
          </a:p>
          <a:p>
            <a:pPr marL="11520">
              <a:spcBef>
                <a:spcPts val="825"/>
              </a:spcBef>
            </a:pPr>
            <a:r>
              <a:rPr sz="2000" dirty="0">
                <a:latin typeface="Arial"/>
                <a:cs typeface="Arial"/>
              </a:rPr>
              <a:t>Question </a:t>
            </a:r>
            <a:r>
              <a:rPr sz="2000" spc="-5" dirty="0">
                <a:latin typeface="Arial"/>
                <a:cs typeface="Arial"/>
              </a:rPr>
              <a:t>answering </a:t>
            </a:r>
            <a:endParaRPr sz="2000" dirty="0">
              <a:latin typeface="Arial"/>
              <a:cs typeface="Arial"/>
            </a:endParaRPr>
          </a:p>
        </p:txBody>
      </p:sp>
      <p:sp>
        <p:nvSpPr>
          <p:cNvPr id="11" name="object 11"/>
          <p:cNvSpPr txBox="1"/>
          <p:nvPr/>
        </p:nvSpPr>
        <p:spPr>
          <a:xfrm>
            <a:off x="968526" y="5265099"/>
            <a:ext cx="128983" cy="251268"/>
          </a:xfrm>
          <a:prstGeom prst="rect">
            <a:avLst/>
          </a:prstGeom>
        </p:spPr>
        <p:txBody>
          <a:bodyPr vert="horz" wrap="square" lIns="0" tIns="11520" rIns="0" bIns="0" rtlCol="0">
            <a:spAutoFit/>
          </a:bodyPr>
          <a:lstStyle/>
          <a:p>
            <a:pPr marL="11520">
              <a:spcBef>
                <a:spcPts val="91"/>
              </a:spcBef>
            </a:pPr>
            <a:r>
              <a:rPr sz="1500" dirty="0">
                <a:latin typeface="OpenSymbol"/>
                <a:cs typeface="OpenSymbol"/>
              </a:rPr>
              <a:t>–</a:t>
            </a:r>
            <a:endParaRPr sz="1500">
              <a:latin typeface="OpenSymbol"/>
              <a:cs typeface="OpenSymbo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3" name="Rectangle 12"/>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6928798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7790" y="504757"/>
            <a:ext cx="2824966" cy="627186"/>
          </a:xfrm>
          <a:prstGeom prst="rect">
            <a:avLst/>
          </a:prstGeom>
        </p:spPr>
        <p:txBody>
          <a:bodyPr vert="horz" wrap="square" lIns="0" tIns="11520" rIns="0" bIns="0" rtlCol="0">
            <a:spAutoFit/>
          </a:bodyPr>
          <a:lstStyle/>
          <a:p>
            <a:pPr marL="11520">
              <a:spcBef>
                <a:spcPts val="91"/>
              </a:spcBef>
            </a:pPr>
            <a:r>
              <a:rPr sz="4000" b="1" spc="5" dirty="0">
                <a:solidFill>
                  <a:srgbClr val="FF0000"/>
                </a:solidFill>
                <a:latin typeface="Times New Roman" pitchFamily="18" charset="0"/>
                <a:cs typeface="Times New Roman" pitchFamily="18" charset="0"/>
              </a:rPr>
              <a:t>C</a:t>
            </a:r>
            <a:r>
              <a:rPr sz="4000" b="1" dirty="0">
                <a:solidFill>
                  <a:srgbClr val="FF0000"/>
                </a:solidFill>
                <a:latin typeface="Times New Roman" pitchFamily="18" charset="0"/>
                <a:cs typeface="Times New Roman" pitchFamily="18" charset="0"/>
              </a:rPr>
              <a:t>h</a:t>
            </a:r>
            <a:r>
              <a:rPr sz="4000" b="1" spc="5" dirty="0">
                <a:solidFill>
                  <a:srgbClr val="FF0000"/>
                </a:solidFill>
                <a:latin typeface="Times New Roman" pitchFamily="18" charset="0"/>
                <a:cs typeface="Times New Roman" pitchFamily="18" charset="0"/>
              </a:rPr>
              <a:t>al</a:t>
            </a:r>
            <a:r>
              <a:rPr sz="4000" b="1" spc="-5" dirty="0">
                <a:solidFill>
                  <a:srgbClr val="FF0000"/>
                </a:solidFill>
                <a:latin typeface="Times New Roman" pitchFamily="18" charset="0"/>
                <a:cs typeface="Times New Roman" pitchFamily="18" charset="0"/>
              </a:rPr>
              <a:t>l</a:t>
            </a:r>
            <a:r>
              <a:rPr sz="4000" b="1" dirty="0">
                <a:solidFill>
                  <a:srgbClr val="FF0000"/>
                </a:solidFill>
                <a:latin typeface="Times New Roman" pitchFamily="18" charset="0"/>
                <a:cs typeface="Times New Roman" pitchFamily="18" charset="0"/>
              </a:rPr>
              <a:t>e</a:t>
            </a:r>
            <a:r>
              <a:rPr sz="4000" b="1" spc="5" dirty="0">
                <a:solidFill>
                  <a:srgbClr val="FF0000"/>
                </a:solidFill>
                <a:latin typeface="Times New Roman" pitchFamily="18" charset="0"/>
                <a:cs typeface="Times New Roman" pitchFamily="18" charset="0"/>
              </a:rPr>
              <a:t>ng</a:t>
            </a:r>
            <a:r>
              <a:rPr sz="4000" b="1" dirty="0">
                <a:solidFill>
                  <a:srgbClr val="FF0000"/>
                </a:solidFill>
                <a:latin typeface="Times New Roman" pitchFamily="18" charset="0"/>
                <a:cs typeface="Times New Roman" pitchFamily="18" charset="0"/>
              </a:rPr>
              <a:t>es</a:t>
            </a:r>
          </a:p>
        </p:txBody>
      </p:sp>
      <p:sp>
        <p:nvSpPr>
          <p:cNvPr id="3" name="object 3"/>
          <p:cNvSpPr txBox="1"/>
          <p:nvPr/>
        </p:nvSpPr>
        <p:spPr>
          <a:xfrm>
            <a:off x="543573" y="1622868"/>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4" name="object 4"/>
          <p:cNvSpPr txBox="1"/>
          <p:nvPr/>
        </p:nvSpPr>
        <p:spPr>
          <a:xfrm>
            <a:off x="837239" y="1537574"/>
            <a:ext cx="1673329" cy="327340"/>
          </a:xfrm>
          <a:prstGeom prst="rect">
            <a:avLst/>
          </a:prstGeom>
        </p:spPr>
        <p:txBody>
          <a:bodyPr vert="horz" wrap="square" lIns="0" tIns="11520" rIns="0" bIns="0" rtlCol="0">
            <a:spAutoFit/>
          </a:bodyPr>
          <a:lstStyle/>
          <a:p>
            <a:pPr marL="11520">
              <a:spcBef>
                <a:spcPts val="91"/>
              </a:spcBef>
            </a:pPr>
            <a:r>
              <a:rPr sz="2000" spc="-5" dirty="0">
                <a:latin typeface="Arial"/>
                <a:cs typeface="Arial"/>
              </a:rPr>
              <a:t>Statistical</a:t>
            </a:r>
            <a:r>
              <a:rPr sz="2000" spc="-23" dirty="0">
                <a:latin typeface="Arial"/>
                <a:cs typeface="Arial"/>
              </a:rPr>
              <a:t> </a:t>
            </a:r>
            <a:r>
              <a:rPr sz="2000" spc="-5" dirty="0">
                <a:latin typeface="Arial"/>
                <a:cs typeface="Arial"/>
              </a:rPr>
              <a:t>NLP</a:t>
            </a:r>
            <a:endParaRPr sz="2000">
              <a:latin typeface="Arial"/>
              <a:cs typeface="Arial"/>
            </a:endParaRPr>
          </a:p>
        </p:txBody>
      </p:sp>
      <p:sp>
        <p:nvSpPr>
          <p:cNvPr id="5" name="object 5"/>
          <p:cNvSpPr txBox="1"/>
          <p:nvPr/>
        </p:nvSpPr>
        <p:spPr>
          <a:xfrm>
            <a:off x="968526" y="2017059"/>
            <a:ext cx="128983" cy="2358429"/>
          </a:xfrm>
          <a:prstGeom prst="rect">
            <a:avLst/>
          </a:prstGeom>
        </p:spPr>
        <p:txBody>
          <a:bodyPr vert="horz" wrap="square" lIns="0" tIns="11520" rIns="0" bIns="0" rtlCol="0">
            <a:spAutoFit/>
          </a:bodyPr>
          <a:lstStyle/>
          <a:p>
            <a:pPr marL="11520">
              <a:spcBef>
                <a:spcPts val="91"/>
              </a:spcBef>
            </a:pPr>
            <a:r>
              <a:rPr sz="1500" dirty="0">
                <a:latin typeface="OpenSymbol"/>
                <a:cs typeface="OpenSymbol"/>
              </a:rPr>
              <a:t>–</a:t>
            </a:r>
            <a:endParaRPr sz="1500">
              <a:latin typeface="OpenSymbol"/>
              <a:cs typeface="OpenSymbol"/>
            </a:endParaRPr>
          </a:p>
          <a:p>
            <a:pPr marL="11520">
              <a:spcBef>
                <a:spcPts val="1460"/>
              </a:spcBef>
            </a:pPr>
            <a:r>
              <a:rPr sz="1500" dirty="0">
                <a:latin typeface="OpenSymbol"/>
                <a:cs typeface="OpenSymbol"/>
              </a:rPr>
              <a:t>–</a:t>
            </a:r>
            <a:endParaRPr sz="1500">
              <a:latin typeface="OpenSymbol"/>
              <a:cs typeface="OpenSymbol"/>
            </a:endParaRPr>
          </a:p>
          <a:p>
            <a:pPr marL="11520">
              <a:spcBef>
                <a:spcPts val="1460"/>
              </a:spcBef>
            </a:pPr>
            <a:r>
              <a:rPr sz="1500" dirty="0">
                <a:latin typeface="OpenSymbol"/>
                <a:cs typeface="OpenSymbol"/>
              </a:rPr>
              <a:t>–</a:t>
            </a:r>
            <a:endParaRPr sz="1500">
              <a:latin typeface="OpenSymbol"/>
              <a:cs typeface="OpenSymbol"/>
            </a:endParaRPr>
          </a:p>
          <a:p>
            <a:pPr marL="11520">
              <a:spcBef>
                <a:spcPts val="1470"/>
              </a:spcBef>
            </a:pPr>
            <a:r>
              <a:rPr sz="1500" dirty="0">
                <a:latin typeface="OpenSymbol"/>
                <a:cs typeface="OpenSymbol"/>
              </a:rPr>
              <a:t>–</a:t>
            </a:r>
            <a:endParaRPr sz="1500">
              <a:latin typeface="OpenSymbol"/>
              <a:cs typeface="OpenSymbol"/>
            </a:endParaRPr>
          </a:p>
          <a:p>
            <a:pPr marL="11520">
              <a:spcBef>
                <a:spcPts val="1460"/>
              </a:spcBef>
            </a:pPr>
            <a:r>
              <a:rPr sz="1500" dirty="0">
                <a:latin typeface="OpenSymbol"/>
                <a:cs typeface="OpenSymbol"/>
              </a:rPr>
              <a:t>–</a:t>
            </a:r>
            <a:endParaRPr sz="1500">
              <a:latin typeface="OpenSymbol"/>
              <a:cs typeface="OpenSymbol"/>
            </a:endParaRPr>
          </a:p>
          <a:p>
            <a:pPr marL="11520">
              <a:spcBef>
                <a:spcPts val="1470"/>
              </a:spcBef>
            </a:pPr>
            <a:r>
              <a:rPr sz="1500" dirty="0">
                <a:latin typeface="OpenSymbol"/>
                <a:cs typeface="OpenSymbol"/>
              </a:rPr>
              <a:t>–</a:t>
            </a:r>
            <a:endParaRPr sz="1500">
              <a:latin typeface="OpenSymbol"/>
              <a:cs typeface="OpenSymbol"/>
            </a:endParaRPr>
          </a:p>
        </p:txBody>
      </p:sp>
      <p:sp>
        <p:nvSpPr>
          <p:cNvPr id="6" name="object 6"/>
          <p:cNvSpPr txBox="1"/>
          <p:nvPr/>
        </p:nvSpPr>
        <p:spPr>
          <a:xfrm>
            <a:off x="1228797" y="1875288"/>
            <a:ext cx="4929583" cy="2109130"/>
          </a:xfrm>
          <a:prstGeom prst="rect">
            <a:avLst/>
          </a:prstGeom>
        </p:spPr>
        <p:txBody>
          <a:bodyPr vert="horz" wrap="square" lIns="0" tIns="11520" rIns="0" bIns="0" rtlCol="0">
            <a:spAutoFit/>
          </a:bodyPr>
          <a:lstStyle/>
          <a:p>
            <a:pPr marL="11520" marR="3424371">
              <a:lnSpc>
                <a:spcPct val="136000"/>
              </a:lnSpc>
              <a:spcBef>
                <a:spcPts val="91"/>
              </a:spcBef>
            </a:pPr>
            <a:r>
              <a:rPr sz="2000" spc="-5" dirty="0">
                <a:latin typeface="Arial"/>
                <a:cs typeface="Arial"/>
              </a:rPr>
              <a:t>POS</a:t>
            </a:r>
            <a:r>
              <a:rPr sz="2000" spc="-103" dirty="0">
                <a:latin typeface="Arial"/>
                <a:cs typeface="Arial"/>
              </a:rPr>
              <a:t> </a:t>
            </a:r>
            <a:r>
              <a:rPr sz="2000" spc="-36" dirty="0">
                <a:latin typeface="Arial"/>
                <a:cs typeface="Arial"/>
              </a:rPr>
              <a:t>Tagging  </a:t>
            </a:r>
            <a:r>
              <a:rPr sz="2000" spc="-5" dirty="0">
                <a:latin typeface="Arial"/>
                <a:cs typeface="Arial"/>
              </a:rPr>
              <a:t>Ambiguity</a:t>
            </a:r>
            <a:endParaRPr sz="2000" dirty="0">
              <a:latin typeface="Arial"/>
              <a:cs typeface="Arial"/>
            </a:endParaRPr>
          </a:p>
          <a:p>
            <a:pPr marL="11520" marR="4608">
              <a:lnSpc>
                <a:spcPct val="136000"/>
              </a:lnSpc>
              <a:spcBef>
                <a:spcPts val="9"/>
              </a:spcBef>
            </a:pPr>
            <a:r>
              <a:rPr sz="2000" spc="-23" dirty="0">
                <a:latin typeface="Arial"/>
                <a:cs typeface="Arial"/>
              </a:rPr>
              <a:t>Tokenization </a:t>
            </a:r>
            <a:r>
              <a:rPr sz="2000" dirty="0">
                <a:latin typeface="Arial"/>
                <a:cs typeface="Arial"/>
              </a:rPr>
              <a:t>\ </a:t>
            </a:r>
            <a:r>
              <a:rPr sz="2000" spc="-5" dirty="0">
                <a:latin typeface="Arial"/>
                <a:cs typeface="Arial"/>
              </a:rPr>
              <a:t>Sentence Detection </a:t>
            </a:r>
            <a:r>
              <a:rPr sz="2000" dirty="0">
                <a:latin typeface="Arial"/>
                <a:cs typeface="Arial"/>
              </a:rPr>
              <a:t>\ </a:t>
            </a:r>
            <a:r>
              <a:rPr sz="2000" spc="-5" dirty="0">
                <a:latin typeface="Arial"/>
                <a:cs typeface="Arial"/>
              </a:rPr>
              <a:t>Parsing  Context</a:t>
            </a:r>
            <a:endParaRPr sz="2000" dirty="0">
              <a:latin typeface="Arial"/>
              <a:cs typeface="Arial"/>
            </a:endParaRPr>
          </a:p>
          <a:p>
            <a:pPr marL="11520">
              <a:spcBef>
                <a:spcPts val="871"/>
              </a:spcBef>
            </a:pPr>
            <a:r>
              <a:rPr sz="2000" spc="-5" dirty="0" smtClean="0">
                <a:latin typeface="Arial"/>
                <a:cs typeface="Arial"/>
              </a:rPr>
              <a:t>Stemming</a:t>
            </a:r>
            <a:endParaRPr sz="2000" dirty="0">
              <a:latin typeface="Arial"/>
              <a:cs typeface="Arial"/>
            </a:endParaRPr>
          </a:p>
        </p:txBody>
      </p:sp>
      <p:sp>
        <p:nvSpPr>
          <p:cNvPr id="7" name="object 7"/>
          <p:cNvSpPr txBox="1"/>
          <p:nvPr/>
        </p:nvSpPr>
        <p:spPr>
          <a:xfrm>
            <a:off x="543573" y="5002306"/>
            <a:ext cx="114012" cy="148969"/>
          </a:xfrm>
          <a:prstGeom prst="rect">
            <a:avLst/>
          </a:prstGeom>
        </p:spPr>
        <p:txBody>
          <a:bodyPr vert="horz" wrap="square" lIns="0" tIns="10368" rIns="0" bIns="0" rtlCol="0">
            <a:spAutoFit/>
          </a:bodyPr>
          <a:lstStyle/>
          <a:p>
            <a:pPr marL="11520">
              <a:spcBef>
                <a:spcPts val="82"/>
              </a:spcBef>
            </a:pPr>
            <a:r>
              <a:rPr sz="900" spc="-9" dirty="0">
                <a:latin typeface="OpenSymbol"/>
                <a:cs typeface="OpenSymbol"/>
              </a:rPr>
              <a:t>●</a:t>
            </a:r>
            <a:endParaRPr sz="900">
              <a:latin typeface="OpenSymbol"/>
              <a:cs typeface="OpenSymbol"/>
            </a:endParaRPr>
          </a:p>
        </p:txBody>
      </p:sp>
      <p:sp>
        <p:nvSpPr>
          <p:cNvPr id="8" name="object 8"/>
          <p:cNvSpPr txBox="1"/>
          <p:nvPr/>
        </p:nvSpPr>
        <p:spPr>
          <a:xfrm>
            <a:off x="837240" y="4917013"/>
            <a:ext cx="1374479" cy="327340"/>
          </a:xfrm>
          <a:prstGeom prst="rect">
            <a:avLst/>
          </a:prstGeom>
        </p:spPr>
        <p:txBody>
          <a:bodyPr vert="horz" wrap="square" lIns="0" tIns="11520" rIns="0" bIns="0" rtlCol="0">
            <a:spAutoFit/>
          </a:bodyPr>
          <a:lstStyle/>
          <a:p>
            <a:pPr marL="11520">
              <a:spcBef>
                <a:spcPts val="91"/>
              </a:spcBef>
            </a:pPr>
            <a:r>
              <a:rPr sz="2000" spc="-5" dirty="0">
                <a:latin typeface="Arial"/>
                <a:cs typeface="Arial"/>
              </a:rPr>
              <a:t>Data</a:t>
            </a:r>
            <a:r>
              <a:rPr sz="2000" spc="-59" dirty="0">
                <a:latin typeface="Arial"/>
                <a:cs typeface="Arial"/>
              </a:rPr>
              <a:t> </a:t>
            </a:r>
            <a:r>
              <a:rPr sz="2000" spc="-5" dirty="0">
                <a:latin typeface="Arial"/>
                <a:cs typeface="Arial"/>
              </a:rPr>
              <a:t>Mining</a:t>
            </a:r>
            <a:endParaRPr sz="2000">
              <a:latin typeface="Arial"/>
              <a:cs typeface="Arial"/>
            </a:endParaRPr>
          </a:p>
        </p:txBody>
      </p:sp>
      <p:sp>
        <p:nvSpPr>
          <p:cNvPr id="9" name="object 9"/>
          <p:cNvSpPr txBox="1"/>
          <p:nvPr/>
        </p:nvSpPr>
        <p:spPr>
          <a:xfrm>
            <a:off x="968526" y="5396497"/>
            <a:ext cx="128983" cy="665053"/>
          </a:xfrm>
          <a:prstGeom prst="rect">
            <a:avLst/>
          </a:prstGeom>
        </p:spPr>
        <p:txBody>
          <a:bodyPr vert="horz" wrap="square" lIns="0" tIns="11520" rIns="0" bIns="0" rtlCol="0">
            <a:spAutoFit/>
          </a:bodyPr>
          <a:lstStyle/>
          <a:p>
            <a:pPr marL="11520">
              <a:spcBef>
                <a:spcPts val="91"/>
              </a:spcBef>
            </a:pPr>
            <a:r>
              <a:rPr sz="1500" dirty="0">
                <a:latin typeface="OpenSymbol"/>
                <a:cs typeface="OpenSymbol"/>
              </a:rPr>
              <a:t>–</a:t>
            </a:r>
            <a:endParaRPr sz="1500">
              <a:latin typeface="OpenSymbol"/>
              <a:cs typeface="OpenSymbol"/>
            </a:endParaRPr>
          </a:p>
          <a:p>
            <a:pPr marL="11520">
              <a:spcBef>
                <a:spcPts val="1460"/>
              </a:spcBef>
            </a:pPr>
            <a:r>
              <a:rPr sz="1500" dirty="0">
                <a:latin typeface="OpenSymbol"/>
                <a:cs typeface="OpenSymbol"/>
              </a:rPr>
              <a:t>–</a:t>
            </a:r>
            <a:endParaRPr sz="1500">
              <a:latin typeface="OpenSymbol"/>
              <a:cs typeface="OpenSymbol"/>
            </a:endParaRPr>
          </a:p>
        </p:txBody>
      </p:sp>
      <p:sp>
        <p:nvSpPr>
          <p:cNvPr id="10" name="object 10"/>
          <p:cNvSpPr txBox="1"/>
          <p:nvPr/>
        </p:nvSpPr>
        <p:spPr>
          <a:xfrm>
            <a:off x="1228796" y="5253573"/>
            <a:ext cx="2884851" cy="852928"/>
          </a:xfrm>
          <a:prstGeom prst="rect">
            <a:avLst/>
          </a:prstGeom>
        </p:spPr>
        <p:txBody>
          <a:bodyPr vert="horz" wrap="square" lIns="0" tIns="11520" rIns="0" bIns="0" rtlCol="0">
            <a:spAutoFit/>
          </a:bodyPr>
          <a:lstStyle/>
          <a:p>
            <a:pPr marL="11520" marR="4608">
              <a:lnSpc>
                <a:spcPct val="136400"/>
              </a:lnSpc>
              <a:spcBef>
                <a:spcPts val="91"/>
              </a:spcBef>
            </a:pPr>
            <a:r>
              <a:rPr sz="2000" spc="-5" dirty="0">
                <a:latin typeface="Arial"/>
                <a:cs typeface="Arial"/>
              </a:rPr>
              <a:t>Massive </a:t>
            </a:r>
            <a:r>
              <a:rPr sz="2000" dirty="0">
                <a:latin typeface="Arial"/>
                <a:cs typeface="Arial"/>
              </a:rPr>
              <a:t>amounts of </a:t>
            </a:r>
            <a:r>
              <a:rPr sz="2000" spc="-5" dirty="0">
                <a:latin typeface="Arial"/>
                <a:cs typeface="Arial"/>
              </a:rPr>
              <a:t>data  </a:t>
            </a:r>
            <a:r>
              <a:rPr sz="2000" dirty="0">
                <a:latin typeface="Arial"/>
                <a:cs typeface="Arial"/>
              </a:rPr>
              <a:t>No </a:t>
            </a:r>
            <a:r>
              <a:rPr sz="2000" spc="-5" dirty="0">
                <a:latin typeface="Arial"/>
                <a:cs typeface="Arial"/>
              </a:rPr>
              <a:t>training data</a:t>
            </a:r>
            <a:r>
              <a:rPr sz="2000" spc="-14" dirty="0">
                <a:latin typeface="Arial"/>
                <a:cs typeface="Arial"/>
              </a:rPr>
              <a:t> </a:t>
            </a:r>
            <a:r>
              <a:rPr sz="2000" spc="-5" dirty="0">
                <a:latin typeface="Arial"/>
                <a:cs typeface="Arial"/>
              </a:rPr>
              <a:t>available</a:t>
            </a:r>
            <a:endParaRPr sz="2000" dirty="0">
              <a:latin typeface="Arial"/>
              <a:cs typeface="Aria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2" name="Rectangle 11"/>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5414328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a:xfrm>
            <a:off x="628650" y="0"/>
            <a:ext cx="7886700" cy="970672"/>
          </a:xfrm>
        </p:spPr>
        <p:txBody>
          <a:bodyPr>
            <a:normAutofit/>
          </a:bodyPr>
          <a:lstStyle/>
          <a:p>
            <a:pPr algn="ctr"/>
            <a:r>
              <a:rPr lang="en-IN" sz="2700" b="1" dirty="0"/>
              <a:t>Characteristics of Text Mining and challenges </a:t>
            </a:r>
          </a:p>
        </p:txBody>
      </p:sp>
      <p:graphicFrame>
        <p:nvGraphicFramePr>
          <p:cNvPr id="4" name="Content Placeholder 3">
            <a:extLst>
              <a:ext uri="{FF2B5EF4-FFF2-40B4-BE49-F238E27FC236}">
                <a16:creationId xmlns:a16="http://schemas.microsoft.com/office/drawing/2014/main" xmlns="" id="{F11CD85E-20ED-4432-8E83-351E7D27D7B4}"/>
              </a:ext>
            </a:extLst>
          </p:cNvPr>
          <p:cNvGraphicFramePr>
            <a:graphicFrameLocks noGrp="1"/>
          </p:cNvGraphicFramePr>
          <p:nvPr>
            <p:ph idx="1"/>
            <p:extLst>
              <p:ext uri="{D42A27DB-BD31-4B8C-83A1-F6EECF244321}">
                <p14:modId xmlns:p14="http://schemas.microsoft.com/office/powerpoint/2010/main" val="3507245773"/>
              </p:ext>
            </p:extLst>
          </p:nvPr>
        </p:nvGraphicFramePr>
        <p:xfrm>
          <a:off x="766251" y="970672"/>
          <a:ext cx="7611501" cy="47689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xmlns="" id="{C8DC9D16-970D-4839-B076-E2B0068CAFD9}"/>
              </a:ext>
            </a:extLst>
          </p:cNvPr>
          <p:cNvSpPr>
            <a:spLocks noGrp="1"/>
          </p:cNvSpPr>
          <p:nvPr>
            <p:ph type="sldNum" sz="quarter" idx="12"/>
          </p:nvPr>
        </p:nvSpPr>
        <p:spPr>
          <a:xfrm>
            <a:off x="6457950" y="6356351"/>
            <a:ext cx="2057400" cy="365125"/>
          </a:xfrm>
        </p:spPr>
        <p:txBody>
          <a:bodyPr/>
          <a:lstStyle/>
          <a:p>
            <a:fld id="{3FCAF691-C30B-4477-A4FB-AFF7F164B000}" type="slidenum">
              <a:rPr lang="en-IN" smtClean="0"/>
              <a:t>47</a:t>
            </a:fld>
            <a:endParaRPr lang="en-IN" dirty="0"/>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 y="1"/>
            <a:ext cx="724623" cy="1092460"/>
          </a:xfrm>
          <a:prstGeom prst="rect">
            <a:avLst/>
          </a:prstGeom>
        </p:spPr>
      </p:pic>
      <p:sp>
        <p:nvSpPr>
          <p:cNvPr id="11" name="Slide Number Placeholder 4">
            <a:extLst>
              <a:ext uri="{FF2B5EF4-FFF2-40B4-BE49-F238E27FC236}">
                <a16:creationId xmlns:a16="http://schemas.microsoft.com/office/drawing/2014/main" xmlns="" id="{7DA496CA-B28D-4CA7-951D-950D5EA764C3}"/>
              </a:ext>
            </a:extLst>
          </p:cNvPr>
          <p:cNvSpPr txBox="1">
            <a:spLocks/>
          </p:cNvSpPr>
          <p:nvPr/>
        </p:nvSpPr>
        <p:spPr>
          <a:xfrm>
            <a:off x="8603226" y="6509940"/>
            <a:ext cx="540774" cy="365125"/>
          </a:xfrm>
          <a:prstGeom prst="rect">
            <a:avLst/>
          </a:prstGeom>
        </p:spPr>
        <p:txBody>
          <a:bodyPr vert="horz" lIns="68580" tIns="34290" rIns="68580" bIns="34290" rtlCol="0" anchor="ctr"/>
          <a:lstStyle>
            <a:defPPr>
              <a:defRPr lang="en-US"/>
            </a:defPPr>
            <a:lvl1pPr marL="0" algn="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fld id="{3FCAF691-C30B-4477-A4FB-AFF7F164B000}" type="slidenum">
              <a:rPr lang="en-IN" sz="1200" b="1" smtClean="0">
                <a:solidFill>
                  <a:schemeClr val="tx1"/>
                </a:solidFill>
              </a:rPr>
              <a:pPr/>
              <a:t>47</a:t>
            </a:fld>
            <a:endParaRPr lang="en-IN" sz="1200" b="1" dirty="0">
              <a:solidFill>
                <a:schemeClr val="tx1"/>
              </a:solidFill>
            </a:endParaRPr>
          </a:p>
        </p:txBody>
      </p:sp>
      <p:sp>
        <p:nvSpPr>
          <p:cNvPr id="8" name="Rectangle 7"/>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65932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6096000"/>
          </a:xfrm>
        </p:spPr>
        <p:txBody>
          <a:bodyPr>
            <a:noAutofit/>
          </a:bodyPr>
          <a:lstStyle/>
          <a:p>
            <a:pPr>
              <a:buFont typeface="Wingdings" pitchFamily="2" charset="2"/>
              <a:buChar char="Ø"/>
            </a:pPr>
            <a:r>
              <a:rPr lang="en-US" sz="2200" b="1" dirty="0">
                <a:solidFill>
                  <a:srgbClr val="FF0000"/>
                </a:solidFill>
                <a:latin typeface="Times New Roman" pitchFamily="18" charset="0"/>
                <a:cs typeface="Times New Roman" pitchFamily="18" charset="0"/>
              </a:rPr>
              <a:t>The five fundamental steps involved in text mining are:</a:t>
            </a:r>
            <a:endParaRPr lang="en-US" sz="2200" dirty="0">
              <a:solidFill>
                <a:srgbClr val="FF0000"/>
              </a:solidFill>
              <a:latin typeface="Times New Roman" pitchFamily="18" charset="0"/>
              <a:cs typeface="Times New Roman" pitchFamily="18" charset="0"/>
            </a:endParaRPr>
          </a:p>
          <a:p>
            <a:r>
              <a:rPr lang="en-US" sz="2200" dirty="0">
                <a:latin typeface="Times New Roman" pitchFamily="18" charset="0"/>
                <a:cs typeface="Times New Roman" pitchFamily="18" charset="0"/>
              </a:rPr>
              <a:t>Gathering unstructured data from multiple data sources like plain text, web pages, </a:t>
            </a:r>
            <a:r>
              <a:rPr lang="en-US" sz="2200" dirty="0" err="1">
                <a:latin typeface="Times New Roman" pitchFamily="18" charset="0"/>
                <a:cs typeface="Times New Roman" pitchFamily="18" charset="0"/>
              </a:rPr>
              <a:t>pdf</a:t>
            </a:r>
            <a:r>
              <a:rPr lang="en-US" sz="2200" dirty="0">
                <a:latin typeface="Times New Roman" pitchFamily="18" charset="0"/>
                <a:cs typeface="Times New Roman" pitchFamily="18" charset="0"/>
              </a:rPr>
              <a:t> files, emails, and blogs,  to name a few.</a:t>
            </a:r>
          </a:p>
          <a:p>
            <a:r>
              <a:rPr lang="en-US" sz="2200" dirty="0">
                <a:latin typeface="Times New Roman" pitchFamily="18" charset="0"/>
                <a:cs typeface="Times New Roman" pitchFamily="18" charset="0"/>
              </a:rPr>
              <a:t>Detect and remove anomalies from data by conducting pre-processing and cleansing operations. Data cleansing allows you to extract and retain the valuable information hidden within the data and to help identify the roots of specific words. </a:t>
            </a:r>
          </a:p>
          <a:p>
            <a:r>
              <a:rPr lang="en-US" sz="2200" dirty="0">
                <a:latin typeface="Times New Roman" pitchFamily="18" charset="0"/>
                <a:cs typeface="Times New Roman" pitchFamily="18" charset="0"/>
              </a:rPr>
              <a:t> For this, you get a number of text mining tools and text mining applications</a:t>
            </a:r>
            <a:r>
              <a:rPr lang="en-US" sz="2200" dirty="0" smtClean="0">
                <a:latin typeface="Times New Roman" pitchFamily="18" charset="0"/>
                <a:cs typeface="Times New Roman" pitchFamily="18" charset="0"/>
              </a:rPr>
              <a:t>.</a:t>
            </a:r>
          </a:p>
          <a:p>
            <a:r>
              <a:rPr lang="en-US" sz="2200" dirty="0">
                <a:latin typeface="Times New Roman" pitchFamily="18" charset="0"/>
                <a:cs typeface="Times New Roman" pitchFamily="18" charset="0"/>
              </a:rPr>
              <a:t>Convert all the relevant information extracted from unstructured data into structured formats.</a:t>
            </a:r>
          </a:p>
          <a:p>
            <a:r>
              <a:rPr lang="en-US" sz="2200" dirty="0">
                <a:latin typeface="Times New Roman" pitchFamily="18" charset="0"/>
                <a:cs typeface="Times New Roman" pitchFamily="18" charset="0"/>
              </a:rPr>
              <a:t>Analyze the patterns within the data via the Management Information System (MIS).</a:t>
            </a:r>
          </a:p>
          <a:p>
            <a:r>
              <a:rPr lang="en-US" sz="2200" dirty="0">
                <a:latin typeface="Times New Roman" pitchFamily="18" charset="0"/>
                <a:cs typeface="Times New Roman" pitchFamily="18" charset="0"/>
              </a:rPr>
              <a:t>Store all the valuable information into a secure database to drive trend analysis and enhance the decision-making process of the organization.</a:t>
            </a:r>
          </a:p>
          <a:p>
            <a:endParaRPr lang="en-US" sz="2200" dirty="0">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endParaRPr lang="en-US" sz="22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5227035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610600" cy="5715000"/>
          </a:xfrm>
        </p:spPr>
        <p:txBody>
          <a:bodyPr>
            <a:normAutofit/>
          </a:bodyPr>
          <a:lstStyle/>
          <a:p>
            <a:r>
              <a:rPr lang="en-US" sz="2400" dirty="0" smtClean="0">
                <a:latin typeface="Times New Roman" pitchFamily="18" charset="0"/>
                <a:cs typeface="Times New Roman" pitchFamily="18" charset="0"/>
              </a:rPr>
              <a:t>Text </a:t>
            </a:r>
            <a:r>
              <a:rPr lang="en-US" sz="2400" dirty="0">
                <a:latin typeface="Times New Roman" pitchFamily="18" charset="0"/>
                <a:cs typeface="Times New Roman" pitchFamily="18" charset="0"/>
              </a:rPr>
              <a:t>mining techniques can be understood at the processes that go into mining the text and discovering insights from it. These text mining techniques generally employ different text mining tools and applications for their execution.</a:t>
            </a:r>
          </a:p>
        </p:txBody>
      </p:sp>
      <p:pic>
        <p:nvPicPr>
          <p:cNvPr id="4" name="Picture 2" descr="C:\Users\DELL\Desktop\data-mi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24074"/>
            <a:ext cx="6896100" cy="1990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
        <p:nvSpPr>
          <p:cNvPr id="2" name="Rectangle 1"/>
          <p:cNvSpPr/>
          <p:nvPr/>
        </p:nvSpPr>
        <p:spPr>
          <a:xfrm>
            <a:off x="609600" y="4410223"/>
            <a:ext cx="8153400" cy="1785104"/>
          </a:xfrm>
          <a:prstGeom prst="rect">
            <a:avLst/>
          </a:prstGeom>
        </p:spPr>
        <p:txBody>
          <a:bodyPr wrap="square">
            <a:spAutoFit/>
          </a:bodyPr>
          <a:lstStyle/>
          <a:p>
            <a:r>
              <a:rPr lang="en-US" sz="2200" dirty="0">
                <a:latin typeface="Times New Roman" pitchFamily="18" charset="0"/>
                <a:cs typeface="Times New Roman" pitchFamily="18" charset="0"/>
              </a:rPr>
              <a:t>Text mining techniques are continuously used in areas like search engines, customer relationship management systems, filter emails, product suggestion analysis, fraud detection, and social media analytics for opinion mining, feature extraction, sentiment, predictive, and trend analysis.</a:t>
            </a:r>
          </a:p>
        </p:txBody>
      </p:sp>
    </p:spTree>
    <p:extLst>
      <p:ext uri="{BB962C8B-B14F-4D97-AF65-F5344CB8AC3E}">
        <p14:creationId xmlns:p14="http://schemas.microsoft.com/office/powerpoint/2010/main" val="3623858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610600" cy="6324600"/>
          </a:xfrm>
        </p:spPr>
        <p:txBody>
          <a:bodyPr>
            <a:normAutofit fontScale="77500" lnSpcReduction="20000"/>
          </a:bodyPr>
          <a:lstStyle/>
          <a:p>
            <a:pPr algn="l"/>
            <a:r>
              <a:rPr lang="en-US" sz="4300" b="1" dirty="0" smtClean="0">
                <a:solidFill>
                  <a:srgbClr val="FF0000"/>
                </a:solidFill>
                <a:latin typeface="Times New Roman" pitchFamily="18" charset="0"/>
                <a:cs typeface="Times New Roman" pitchFamily="18" charset="0"/>
              </a:rPr>
              <a:t>Structured Data</a:t>
            </a:r>
          </a:p>
          <a:p>
            <a:pPr algn="l">
              <a:buFont typeface="Arial" pitchFamily="34" charset="0"/>
              <a:buChar char="•"/>
            </a:pPr>
            <a:r>
              <a:rPr lang="en-US" sz="4300" b="1" dirty="0" smtClean="0">
                <a:solidFill>
                  <a:srgbClr val="FF0000"/>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Data that resides in a fixed field within a record or file is called structured data. This includes data contained in relational databases.</a:t>
            </a:r>
          </a:p>
          <a:p>
            <a:pPr algn="l">
              <a:buFont typeface="Arial" pitchFamily="34" charset="0"/>
              <a:buChar char="•"/>
            </a:pPr>
            <a:endParaRPr lang="en-US" dirty="0" smtClean="0">
              <a:solidFill>
                <a:schemeClr val="tx1"/>
              </a:solidFill>
              <a:latin typeface="Times New Roman" pitchFamily="18" charset="0"/>
              <a:cs typeface="Times New Roman" pitchFamily="18" charset="0"/>
            </a:endParaRPr>
          </a:p>
          <a:p>
            <a:pPr algn="l">
              <a:buFont typeface="Arial" pitchFamily="34" charset="0"/>
              <a:buChar char="•"/>
            </a:pPr>
            <a:r>
              <a:rPr lang="en-US" dirty="0" smtClean="0">
                <a:solidFill>
                  <a:schemeClr val="tx1"/>
                </a:solidFill>
                <a:latin typeface="Times New Roman" pitchFamily="18" charset="0"/>
                <a:cs typeface="Times New Roman" pitchFamily="18" charset="0"/>
              </a:rPr>
              <a:t>Structured data first depends on creating a data model – a model of the types of business data that will be recorded and how they will be stored, processed and accessed. </a:t>
            </a:r>
          </a:p>
          <a:p>
            <a:pPr algn="l"/>
            <a:endParaRPr lang="en-US" dirty="0" smtClean="0">
              <a:solidFill>
                <a:schemeClr val="tx1"/>
              </a:solidFill>
              <a:latin typeface="Times New Roman" pitchFamily="18" charset="0"/>
              <a:cs typeface="Times New Roman" pitchFamily="18" charset="0"/>
            </a:endParaRPr>
          </a:p>
          <a:p>
            <a:pPr algn="l">
              <a:buFont typeface="Arial" pitchFamily="34" charset="0"/>
              <a:buChar char="•"/>
            </a:pPr>
            <a:r>
              <a:rPr lang="en-US" dirty="0" smtClean="0">
                <a:solidFill>
                  <a:schemeClr val="tx1"/>
                </a:solidFill>
                <a:latin typeface="Times New Roman" pitchFamily="18" charset="0"/>
                <a:cs typeface="Times New Roman" pitchFamily="18" charset="0"/>
              </a:rPr>
              <a:t>This includes defining what fields of data will be stored and how that data will be stored: data type (numeric, alphabetic, name, date, address) and any restrictions on the data input (number of characters; restricted to certain terms such as Mr., Ms. or Dr.; M or F).</a:t>
            </a:r>
          </a:p>
          <a:p>
            <a:pPr algn="l"/>
            <a:endParaRPr lang="en-US" dirty="0" smtClean="0">
              <a:solidFill>
                <a:schemeClr val="tx1"/>
              </a:solidFill>
              <a:latin typeface="Times New Roman" pitchFamily="18" charset="0"/>
              <a:cs typeface="Times New Roman" pitchFamily="18" charset="0"/>
            </a:endParaRPr>
          </a:p>
          <a:p>
            <a:pPr algn="l">
              <a:buFont typeface="Arial" pitchFamily="34" charset="0"/>
              <a:buChar char="•"/>
            </a:pPr>
            <a:r>
              <a:rPr lang="en-US" dirty="0" smtClean="0">
                <a:solidFill>
                  <a:schemeClr val="tx1"/>
                </a:solidFill>
                <a:latin typeface="Times New Roman" pitchFamily="18" charset="0"/>
                <a:cs typeface="Times New Roman" pitchFamily="18" charset="0"/>
              </a:rPr>
              <a:t>Structured data has the advantage of being easily entered, stored, queried and analyzed. </a:t>
            </a:r>
          </a:p>
          <a:p>
            <a:pPr algn="l"/>
            <a:endParaRPr lang="en-US"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9137498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1143000"/>
          </a:xfrm>
        </p:spPr>
        <p:txBody>
          <a:bodyPr>
            <a:normAutofit fontScale="90000"/>
          </a:bodyPr>
          <a:lstStyle/>
          <a:p>
            <a:r>
              <a:rPr lang="en-US" b="1" dirty="0">
                <a:solidFill>
                  <a:srgbClr val="FF0000"/>
                </a:solidFill>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Text </a:t>
            </a:r>
            <a:r>
              <a:rPr lang="en-US" b="1" dirty="0">
                <a:solidFill>
                  <a:srgbClr val="FF0000"/>
                </a:solidFill>
                <a:latin typeface="Times New Roman" pitchFamily="18" charset="0"/>
                <a:cs typeface="Times New Roman" pitchFamily="18" charset="0"/>
              </a:rPr>
              <a:t>mining techniques</a:t>
            </a:r>
            <a:r>
              <a:rPr lang="en-US" dirty="0">
                <a:solidFill>
                  <a:srgbClr val="FF0000"/>
                </a:solidFill>
                <a:latin typeface="Times New Roman" pitchFamily="18" charset="0"/>
                <a:cs typeface="Times New Roman" pitchFamily="18" charset="0"/>
              </a:rPr>
              <a:t/>
            </a:r>
            <a:br>
              <a:rPr lang="en-US"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r>
              <a:rPr lang="en-US" b="1" dirty="0">
                <a:latin typeface="Times New Roman" pitchFamily="18" charset="0"/>
                <a:cs typeface="Times New Roman" pitchFamily="18" charset="0"/>
              </a:rPr>
              <a:t>1. Information Extraction (IE)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Information extraction (IE) is a technique to automatically extract a piece of definite, structured information from unstructured or semi-structured data in the form of text using Natural Language Processing. It is used for the extraction of entities from the text, like names of persons, organization, location, and the relationship between entities, attributes, events, and relationships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extracted information is well-organized (structured) and stored in a database for further use. IE extracts specific attributes and entities from the document and establishes their relationship. The process used to check and evaluate the relevance of results is called ‘Precision and Recall.’</a:t>
            </a: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4410923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176" y="819345"/>
            <a:ext cx="8229600" cy="4525963"/>
          </a:xfrm>
        </p:spPr>
        <p:txBody>
          <a:bodyPr>
            <a:normAutofit/>
          </a:bodyPr>
          <a:lstStyle/>
          <a:p>
            <a:r>
              <a:rPr lang="en-US" sz="2400" b="1" dirty="0">
                <a:latin typeface="Times New Roman" pitchFamily="18" charset="0"/>
                <a:cs typeface="Times New Roman" pitchFamily="18" charset="0"/>
              </a:rPr>
              <a:t>2. Information Retrieval (IR)</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Information retrieval (IR) refers to finding and collecting relevant information from a variety of resources, usually documented in an unstructured format. It is a set of methods or approaches for methodically developing information needs of the users in the form of queries that are used to fetch a document from a collection of databases. IR helps to extract relevant and associated patterns according to a given set of words or phrases.</a:t>
            </a:r>
          </a:p>
          <a:p>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9239979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020" y="609600"/>
            <a:ext cx="8458380" cy="5715000"/>
          </a:xfrm>
        </p:spPr>
        <p:txBody>
          <a:bodyPr>
            <a:noAutofit/>
          </a:bodyPr>
          <a:lstStyle/>
          <a:p>
            <a:r>
              <a:rPr lang="en-US" sz="2300" b="1" dirty="0">
                <a:latin typeface="Times New Roman" pitchFamily="18" charset="0"/>
                <a:cs typeface="Times New Roman" pitchFamily="18" charset="0"/>
              </a:rPr>
              <a:t>3. Text Categorization</a:t>
            </a:r>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This technique involves designating pre-decided categories to free-text documents that contain insights about the world. The purpose of text classification/text categorization is to increase the detection of information that can lead to a better decision. For example, news stories are typically organized by subject categories (topics) or geographical codes. Technical domains and subdomains often classify academic papers.</a:t>
            </a:r>
          </a:p>
          <a:p>
            <a:r>
              <a:rPr lang="en-US" sz="2300" dirty="0">
                <a:latin typeface="Times New Roman" pitchFamily="18" charset="0"/>
                <a:cs typeface="Times New Roman" pitchFamily="18" charset="0"/>
              </a:rPr>
              <a:t>At the same time, patient reports in healthcare organizations are often indexed from multiple aspects, using taxonomies of disease categories, types of surgical procedures, insurance reimbursement codes, and so on. Another widespread application of text categorization is spam filtering, where email messages are classified into the two categories of spam and non-spam, respectively.</a:t>
            </a:r>
          </a:p>
          <a:p>
            <a:endParaRPr lang="en-US" sz="23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5818878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020" y="819345"/>
            <a:ext cx="8229600" cy="4525963"/>
          </a:xfrm>
        </p:spPr>
        <p:txBody>
          <a:bodyPr>
            <a:noAutofit/>
          </a:bodyPr>
          <a:lstStyle/>
          <a:p>
            <a:r>
              <a:rPr lang="en-US" sz="2300" b="1" dirty="0">
                <a:latin typeface="Times New Roman" pitchFamily="18" charset="0"/>
                <a:cs typeface="Times New Roman" pitchFamily="18" charset="0"/>
              </a:rPr>
              <a:t>4. Document Clustering</a:t>
            </a:r>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This technique is used to find groups of documents with similar content. It makes use of descriptors and descriptor extraction that are essentially sets of words that describe the contents within the cluster. It is an unsupervised process responsible for classifying objects into groups called clusters, which consist of several documents. Dividing similar text into the same cluster forms the basis of this method.</a:t>
            </a:r>
          </a:p>
          <a:p>
            <a:r>
              <a:rPr lang="en-US" sz="2300" dirty="0">
                <a:latin typeface="Times New Roman" pitchFamily="18" charset="0"/>
                <a:cs typeface="Times New Roman" pitchFamily="18" charset="0"/>
              </a:rPr>
              <a:t>Any labels associated with objects are obtained solely from the data. The advantage of this technique is that it ensures that no document is missed from search results since documents can emerge in numerous subtopics. For example, if clustering is performed on a collection of news articles, it can make sure that similar documents are kept closer to each other or lie in the same cluster.</a:t>
            </a:r>
          </a:p>
          <a:p>
            <a:endParaRPr lang="en-US" sz="23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40660898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020" y="1219200"/>
            <a:ext cx="8229600" cy="4525963"/>
          </a:xfrm>
        </p:spPr>
        <p:txBody>
          <a:bodyPr>
            <a:noAutofit/>
          </a:bodyPr>
          <a:lstStyle/>
          <a:p>
            <a:r>
              <a:rPr lang="en-US" sz="2400" b="1" dirty="0">
                <a:latin typeface="Times New Roman" pitchFamily="18" charset="0"/>
                <a:cs typeface="Times New Roman" pitchFamily="18" charset="0"/>
              </a:rPr>
              <a:t>5. Text Visualization</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Text Visualization is a technique that represents large textual information into a visual map layout, which provides enhanced browsing capabilities along with simple searching. In text mining, visualization methods can improve and simplify the discovery of relevant information.</a:t>
            </a:r>
          </a:p>
          <a:p>
            <a:r>
              <a:rPr lang="en-US" sz="2400" dirty="0">
                <a:latin typeface="Times New Roman" pitchFamily="18" charset="0"/>
                <a:cs typeface="Times New Roman" pitchFamily="18" charset="0"/>
              </a:rPr>
              <a:t>Text flags are used to show the document category to represent individual documents or groups of documents, and colors are used to show density. Visual text mining puts large textual sources in an appropriate visual hierarchy, which helps the user to interact with the document by scaling and zooming.</a:t>
            </a:r>
          </a:p>
          <a:p>
            <a:pPr marL="0" indent="0">
              <a:buNone/>
            </a:pP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1575946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LL\Desktop\Screenshot-3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8229600" cy="60198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4131234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22" y="990600"/>
            <a:ext cx="7657377" cy="4525963"/>
          </a:xfrm>
        </p:spPr>
        <p:txBody>
          <a:bodyPr>
            <a:normAutofit fontScale="85000" lnSpcReduction="20000"/>
          </a:bodyPr>
          <a:lstStyle/>
          <a:p>
            <a:r>
              <a:rPr lang="en-US" dirty="0">
                <a:latin typeface="Times New Roman" pitchFamily="18" charset="0"/>
                <a:cs typeface="Times New Roman" pitchFamily="18" charset="0"/>
              </a:rPr>
              <a:t>There are several text mining tasks performed while analyzing the text. They are:</a:t>
            </a:r>
          </a:p>
          <a:p>
            <a:r>
              <a:rPr lang="en-US" dirty="0">
                <a:latin typeface="Times New Roman" pitchFamily="18" charset="0"/>
                <a:cs typeface="Times New Roman" pitchFamily="18" charset="0"/>
              </a:rPr>
              <a:t>Clustering</a:t>
            </a:r>
          </a:p>
          <a:p>
            <a:r>
              <a:rPr lang="en-US" dirty="0">
                <a:latin typeface="Times New Roman" pitchFamily="18" charset="0"/>
                <a:cs typeface="Times New Roman" pitchFamily="18" charset="0"/>
              </a:rPr>
              <a:t>Factor analysis</a:t>
            </a:r>
          </a:p>
          <a:p>
            <a:r>
              <a:rPr lang="en-US" dirty="0">
                <a:latin typeface="Times New Roman" pitchFamily="18" charset="0"/>
                <a:cs typeface="Times New Roman" pitchFamily="18" charset="0"/>
              </a:rPr>
              <a:t>Text classification</a:t>
            </a:r>
          </a:p>
          <a:p>
            <a:r>
              <a:rPr lang="en-US" dirty="0">
                <a:latin typeface="Times New Roman" pitchFamily="18" charset="0"/>
                <a:cs typeface="Times New Roman" pitchFamily="18" charset="0"/>
              </a:rPr>
              <a:t>Text purification</a:t>
            </a:r>
          </a:p>
          <a:p>
            <a:r>
              <a:rPr lang="en-US" dirty="0">
                <a:latin typeface="Times New Roman" pitchFamily="18" charset="0"/>
                <a:cs typeface="Times New Roman" pitchFamily="18" charset="0"/>
              </a:rPr>
              <a:t>Text summarization</a:t>
            </a:r>
          </a:p>
          <a:p>
            <a:r>
              <a:rPr lang="en-US" dirty="0">
                <a:latin typeface="Times New Roman" pitchFamily="18" charset="0"/>
                <a:cs typeface="Times New Roman" pitchFamily="18" charset="0"/>
              </a:rPr>
              <a:t>Distributed storage and retrieval</a:t>
            </a:r>
          </a:p>
          <a:p>
            <a:r>
              <a:rPr lang="en-US" dirty="0">
                <a:latin typeface="Times New Roman" pitchFamily="18" charset="0"/>
                <a:cs typeface="Times New Roman" pitchFamily="18" charset="0"/>
              </a:rPr>
              <a:t>Find similar documents</a:t>
            </a:r>
          </a:p>
          <a:p>
            <a:r>
              <a:rPr lang="en-US" dirty="0">
                <a:latin typeface="Times New Roman" pitchFamily="18" charset="0"/>
                <a:cs typeface="Times New Roman" pitchFamily="18" charset="0"/>
              </a:rPr>
              <a:t>Find an association between terms</a:t>
            </a:r>
          </a:p>
          <a:p>
            <a:r>
              <a:rPr lang="en-US" dirty="0">
                <a:latin typeface="Times New Roman" pitchFamily="18" charset="0"/>
                <a:cs typeface="Times New Roman" pitchFamily="18" charset="0"/>
              </a:rPr>
              <a:t>Find commonly occurring terms.</a:t>
            </a: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165"/>
            <a:ext cx="724623" cy="819345"/>
          </a:xfrm>
          <a:prstGeom prst="rect">
            <a:avLst/>
          </a:prstGeom>
        </p:spPr>
      </p:pic>
      <p:sp>
        <p:nvSpPr>
          <p:cNvPr id="5" name="Rectangle 4"/>
          <p:cNvSpPr/>
          <p:nvPr/>
        </p:nvSpPr>
        <p:spPr>
          <a:xfrm>
            <a:off x="-180" y="65291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41336634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311" y="420223"/>
            <a:ext cx="8624737" cy="5751977"/>
          </a:xfrm>
        </p:spPr>
        <p:txBody>
          <a:bodyPr>
            <a:normAutofit/>
          </a:bodyPr>
          <a:lstStyle/>
          <a:p>
            <a:r>
              <a:rPr lang="en-US" sz="2400" dirty="0">
                <a:latin typeface="Times New Roman" pitchFamily="18" charset="0"/>
                <a:cs typeface="Times New Roman" pitchFamily="18" charset="0"/>
              </a:rPr>
              <a:t>All text mining process follows these steps:</a:t>
            </a:r>
          </a:p>
          <a:p>
            <a:r>
              <a:rPr lang="en-US" sz="2400" b="1" dirty="0">
                <a:latin typeface="Times New Roman" pitchFamily="18" charset="0"/>
                <a:cs typeface="Times New Roman" pitchFamily="18" charset="0"/>
              </a:rPr>
              <a:t>Collecting information</a:t>
            </a:r>
            <a:r>
              <a:rPr lang="en-US" sz="2400" dirty="0">
                <a:latin typeface="Times New Roman" pitchFamily="18" charset="0"/>
                <a:cs typeface="Times New Roman" pitchFamily="18" charset="0"/>
              </a:rPr>
              <a:t>: The textual data from various sources that are in a semi-structured or unstructured format is collected to perform text mining.</a:t>
            </a:r>
          </a:p>
          <a:p>
            <a:r>
              <a:rPr lang="en-US" sz="2400" b="1" dirty="0">
                <a:latin typeface="Times New Roman" pitchFamily="18" charset="0"/>
                <a:cs typeface="Times New Roman" pitchFamily="18" charset="0"/>
              </a:rPr>
              <a:t>Conversion into structured data</a:t>
            </a:r>
            <a:r>
              <a:rPr lang="en-US" sz="2400" dirty="0">
                <a:latin typeface="Times New Roman" pitchFamily="18" charset="0"/>
                <a:cs typeface="Times New Roman" pitchFamily="18" charset="0"/>
              </a:rPr>
              <a:t>: Pre-processing involves cleaning the data that is collected.</a:t>
            </a:r>
          </a:p>
          <a:p>
            <a:r>
              <a:rPr lang="en-US" sz="2400" b="1" dirty="0">
                <a:latin typeface="Times New Roman" pitchFamily="18" charset="0"/>
                <a:cs typeface="Times New Roman" pitchFamily="18" charset="0"/>
              </a:rPr>
              <a:t>Pattern identification</a:t>
            </a:r>
            <a:r>
              <a:rPr lang="en-US" sz="2400" dirty="0">
                <a:latin typeface="Times New Roman" pitchFamily="18" charset="0"/>
                <a:cs typeface="Times New Roman" pitchFamily="18" charset="0"/>
              </a:rPr>
              <a:t>: Various techniques used in text mining, which are discussed later, are then applied to extract meaningful information.</a:t>
            </a:r>
          </a:p>
          <a:p>
            <a:r>
              <a:rPr lang="en-US" sz="2400" b="1" dirty="0">
                <a:latin typeface="Times New Roman" pitchFamily="18" charset="0"/>
                <a:cs typeface="Times New Roman" pitchFamily="18" charset="0"/>
              </a:rPr>
              <a:t>Pattern Analysis</a:t>
            </a:r>
            <a:r>
              <a:rPr lang="en-US" sz="2400" dirty="0">
                <a:latin typeface="Times New Roman" pitchFamily="18" charset="0"/>
                <a:cs typeface="Times New Roman" pitchFamily="18" charset="0"/>
              </a:rPr>
              <a:t>: The data obtained is analyzed to extract knowledge and meaning out of it.</a:t>
            </a:r>
          </a:p>
          <a:p>
            <a:r>
              <a:rPr lang="en-US" sz="2400" b="1" dirty="0">
                <a:latin typeface="Times New Roman" pitchFamily="18" charset="0"/>
                <a:cs typeface="Times New Roman" pitchFamily="18" charset="0"/>
              </a:rPr>
              <a:t>Advanced analysis</a:t>
            </a:r>
            <a:r>
              <a:rPr lang="en-US" sz="2400" dirty="0">
                <a:latin typeface="Times New Roman" pitchFamily="18" charset="0"/>
                <a:cs typeface="Times New Roman" pitchFamily="18" charset="0"/>
              </a:rPr>
              <a:t>: Finally, the required knowledge is obtained and can then be used for further analysis</a:t>
            </a:r>
          </a:p>
          <a:p>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7536402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solidFill>
                  <a:srgbClr val="FF0000"/>
                </a:solidFill>
                <a:latin typeface="Times New Roman" pitchFamily="18" charset="0"/>
                <a:cs typeface="Times New Roman" pitchFamily="18" charset="0"/>
              </a:rPr>
              <a:t>Text Mining Terminologies</a:t>
            </a:r>
            <a:r>
              <a:rPr lang="en-US" sz="3400" dirty="0">
                <a:solidFill>
                  <a:srgbClr val="FF0000"/>
                </a:solidFill>
                <a:latin typeface="Times New Roman" pitchFamily="18" charset="0"/>
                <a:cs typeface="Times New Roman" pitchFamily="18" charset="0"/>
              </a:rPr>
              <a:t/>
            </a:r>
            <a:br>
              <a:rPr lang="en-US" sz="3400" dirty="0">
                <a:solidFill>
                  <a:srgbClr val="FF0000"/>
                </a:solidFill>
                <a:latin typeface="Times New Roman" pitchFamily="18" charset="0"/>
                <a:cs typeface="Times New Roman" pitchFamily="18" charset="0"/>
              </a:rPr>
            </a:br>
            <a:endParaRPr lang="en-US" sz="3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686800" cy="5486400"/>
          </a:xfrm>
        </p:spPr>
        <p:txBody>
          <a:bodyPr>
            <a:noAutofit/>
          </a:bodyPr>
          <a:lstStyle/>
          <a:p>
            <a:pPr fontAlgn="base"/>
            <a:r>
              <a:rPr lang="en-US" sz="2000" b="1" dirty="0" smtClean="0">
                <a:latin typeface="Times New Roman" pitchFamily="18" charset="0"/>
                <a:cs typeface="Times New Roman" pitchFamily="18" charset="0"/>
              </a:rPr>
              <a:t>Document</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is a sentence. </a:t>
            </a:r>
            <a:r>
              <a:rPr lang="en-US" sz="2000" b="1" dirty="0">
                <a:latin typeface="Times New Roman" pitchFamily="18" charset="0"/>
                <a:cs typeface="Times New Roman" pitchFamily="18" charset="0"/>
              </a:rPr>
              <a:t>For example</a:t>
            </a:r>
            <a:r>
              <a:rPr lang="en-US" sz="2000" dirty="0">
                <a:latin typeface="Times New Roman" pitchFamily="18" charset="0"/>
                <a:cs typeface="Times New Roman" pitchFamily="18" charset="0"/>
              </a:rPr>
              <a:t>, " Four score and seven years ago our fathers brought forth on this continent, a new nation, conceived in Liberty, and dedicated to the proposition that all men are created equal."</a:t>
            </a:r>
          </a:p>
          <a:p>
            <a:pPr fontAlgn="base"/>
            <a:r>
              <a:rPr lang="en-US" sz="2000" b="1" dirty="0">
                <a:latin typeface="Times New Roman" pitchFamily="18" charset="0"/>
                <a:cs typeface="Times New Roman" pitchFamily="18" charset="0"/>
              </a:rPr>
              <a:t>Tokens </a:t>
            </a:r>
            <a:r>
              <a:rPr lang="en-US" sz="2000" dirty="0">
                <a:latin typeface="Times New Roman" pitchFamily="18" charset="0"/>
                <a:cs typeface="Times New Roman" pitchFamily="18" charset="0"/>
              </a:rPr>
              <a:t>represent words. </a:t>
            </a:r>
            <a:r>
              <a:rPr lang="en-US" sz="2000" b="1" dirty="0">
                <a:latin typeface="Times New Roman" pitchFamily="18" charset="0"/>
                <a:cs typeface="Times New Roman" pitchFamily="18" charset="0"/>
              </a:rPr>
              <a:t>For example: </a:t>
            </a:r>
            <a:r>
              <a:rPr lang="en-US" sz="2000" dirty="0">
                <a:latin typeface="Times New Roman" pitchFamily="18" charset="0"/>
                <a:cs typeface="Times New Roman" pitchFamily="18" charset="0"/>
              </a:rPr>
              <a:t> "nation", "Liberty", "men".  </a:t>
            </a:r>
          </a:p>
          <a:p>
            <a:pPr fontAlgn="base"/>
            <a:r>
              <a:rPr lang="en-US" sz="2000" b="1" dirty="0">
                <a:latin typeface="Times New Roman" pitchFamily="18" charset="0"/>
                <a:cs typeface="Times New Roman" pitchFamily="18" charset="0"/>
              </a:rPr>
              <a:t>Terms</a:t>
            </a:r>
            <a:r>
              <a:rPr lang="en-US" sz="2000" dirty="0">
                <a:latin typeface="Times New Roman" pitchFamily="18" charset="0"/>
                <a:cs typeface="Times New Roman" pitchFamily="18" charset="0"/>
              </a:rPr>
              <a:t> may represent single words or multiword units, such as “civil war”</a:t>
            </a:r>
          </a:p>
          <a:p>
            <a:pPr fontAlgn="base"/>
            <a:r>
              <a:rPr lang="en-US" sz="2000" b="1" dirty="0">
                <a:latin typeface="Times New Roman" pitchFamily="18" charset="0"/>
                <a:cs typeface="Times New Roman" pitchFamily="18" charset="0"/>
              </a:rPr>
              <a:t>Corpus</a:t>
            </a:r>
            <a:r>
              <a:rPr lang="en-US" sz="2000" dirty="0">
                <a:latin typeface="Times New Roman" pitchFamily="18" charset="0"/>
                <a:cs typeface="Times New Roman" pitchFamily="18" charset="0"/>
              </a:rPr>
              <a:t> is a collection of documents (database). </a:t>
            </a:r>
            <a:r>
              <a:rPr lang="en-US" sz="2000" b="1" dirty="0">
                <a:latin typeface="Times New Roman" pitchFamily="18" charset="0"/>
                <a:cs typeface="Times New Roman" pitchFamily="18" charset="0"/>
              </a:rPr>
              <a:t>For example,</a:t>
            </a:r>
            <a:r>
              <a:rPr lang="en-US" sz="2000" dirty="0">
                <a:latin typeface="Times New Roman" pitchFamily="18" charset="0"/>
                <a:cs typeface="Times New Roman" pitchFamily="18" charset="0"/>
              </a:rPr>
              <a:t> A corpus contains 16 documents (16 txt files).</a:t>
            </a:r>
          </a:p>
          <a:p>
            <a:pPr fontAlgn="base"/>
            <a:r>
              <a:rPr lang="en-US" sz="2000" b="1" dirty="0" err="1">
                <a:latin typeface="Times New Roman" pitchFamily="18" charset="0"/>
                <a:cs typeface="Times New Roman" pitchFamily="18" charset="0"/>
              </a:rPr>
              <a:t>Stopwords</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are basically a set of commonly used words which you want to </a:t>
            </a:r>
            <a:r>
              <a:rPr lang="en-US" sz="2000" b="1" dirty="0">
                <a:latin typeface="Times New Roman" pitchFamily="18" charset="0"/>
                <a:cs typeface="Times New Roman" pitchFamily="18" charset="0"/>
              </a:rPr>
              <a:t>exclude </a:t>
            </a:r>
            <a:r>
              <a:rPr lang="en-US" sz="2000" dirty="0">
                <a:latin typeface="Times New Roman" pitchFamily="18" charset="0"/>
                <a:cs typeface="Times New Roman" pitchFamily="18" charset="0"/>
              </a:rPr>
              <a:t>while analyzing text. Examples of </a:t>
            </a:r>
            <a:r>
              <a:rPr lang="en-US" sz="2000" dirty="0" err="1">
                <a:latin typeface="Times New Roman" pitchFamily="18" charset="0"/>
                <a:cs typeface="Times New Roman" pitchFamily="18" charset="0"/>
              </a:rPr>
              <a:t>stopwords</a:t>
            </a:r>
            <a:r>
              <a:rPr lang="en-US" sz="2000" dirty="0">
                <a:latin typeface="Times New Roman" pitchFamily="18" charset="0"/>
                <a:cs typeface="Times New Roman" pitchFamily="18" charset="0"/>
              </a:rPr>
              <a:t> - 'a', 'an', 'the', 'to', 'of', 'ABC Company' etc</a:t>
            </a:r>
            <a:r>
              <a:rPr lang="en-US" sz="2000" dirty="0" smtClean="0">
                <a:latin typeface="Times New Roman" pitchFamily="18" charset="0"/>
                <a:cs typeface="Times New Roman" pitchFamily="18" charset="0"/>
              </a:rPr>
              <a:t>.</a:t>
            </a:r>
          </a:p>
          <a:p>
            <a:r>
              <a:rPr lang="en-US" sz="2000" b="1" dirty="0">
                <a:latin typeface="Times New Roman" pitchFamily="18" charset="0"/>
                <a:cs typeface="Times New Roman" pitchFamily="18" charset="0"/>
              </a:rPr>
              <a:t>6 Document Term Matrix </a:t>
            </a:r>
            <a:r>
              <a:rPr lang="en-US" sz="2000" dirty="0">
                <a:latin typeface="Times New Roman" pitchFamily="18" charset="0"/>
                <a:cs typeface="Times New Roman" pitchFamily="18" charset="0"/>
              </a:rPr>
              <a:t>is a matrix consisting of documents in a row and terms in columns.</a:t>
            </a:r>
          </a:p>
          <a:p>
            <a:pPr fontAlgn="base"/>
            <a:r>
              <a:rPr lang="en-US" sz="2000" dirty="0" smtClean="0">
                <a:latin typeface="Times New Roman" pitchFamily="18" charset="0"/>
                <a:cs typeface="Times New Roman" pitchFamily="18" charset="0"/>
              </a:rPr>
              <a:t>7</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 Sparse terms </a:t>
            </a:r>
            <a:r>
              <a:rPr lang="en-US" sz="2000" dirty="0">
                <a:latin typeface="Times New Roman" pitchFamily="18" charset="0"/>
                <a:cs typeface="Times New Roman" pitchFamily="18" charset="0"/>
              </a:rPr>
              <a:t>- Terms occurring only in very few documents (Sentences).</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8. </a:t>
            </a:r>
            <a:r>
              <a:rPr lang="en-US" sz="2000" b="1" dirty="0">
                <a:latin typeface="Times New Roman" pitchFamily="18" charset="0"/>
                <a:cs typeface="Times New Roman" pitchFamily="18" charset="0"/>
              </a:rPr>
              <a:t>Tokenization - </a:t>
            </a:r>
            <a:r>
              <a:rPr lang="en-US" sz="2000" dirty="0">
                <a:latin typeface="Times New Roman" pitchFamily="18" charset="0"/>
                <a:cs typeface="Times New Roman" pitchFamily="18" charset="0"/>
              </a:rPr>
              <a:t>It is the process to divide unstructured data into tokens such as words, phrase, keywords etc.</a:t>
            </a:r>
          </a:p>
          <a:p>
            <a:pPr fontAlgn="base"/>
            <a:endParaRPr lang="en-US" sz="2000" dirty="0" smtClean="0">
              <a:latin typeface="Times New Roman" pitchFamily="18" charset="0"/>
              <a:cs typeface="Times New Roman" pitchFamily="18" charset="0"/>
            </a:endParaRPr>
          </a:p>
          <a:p>
            <a:pPr fontAlgn="base"/>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1590673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728" y="838102"/>
            <a:ext cx="8229600" cy="5486400"/>
          </a:xfrm>
        </p:spPr>
        <p:txBody>
          <a:bodyPr>
            <a:noAutofit/>
          </a:bodyPr>
          <a:lstStyle/>
          <a:p>
            <a:pPr fontAlgn="base"/>
            <a:r>
              <a:rPr lang="en-US" sz="2000" dirty="0" smtClean="0">
                <a:latin typeface="Times New Roman" pitchFamily="18" charset="0"/>
                <a:cs typeface="Times New Roman" pitchFamily="18" charset="0"/>
              </a:rPr>
              <a:t>9</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 Stemming - </a:t>
            </a:r>
            <a:r>
              <a:rPr lang="en-US" sz="2000" dirty="0">
                <a:latin typeface="Times New Roman" pitchFamily="18" charset="0"/>
                <a:cs typeface="Times New Roman" pitchFamily="18" charset="0"/>
              </a:rPr>
              <a:t> For example, "interesting", "interest" and "interested" are all stemmed to "interest". After that, we can stem to their original forms, so that the words would look "normal".</a:t>
            </a:r>
          </a:p>
          <a:p>
            <a:pPr marL="0" indent="0" fontAlgn="base">
              <a:buNone/>
            </a:pPr>
            <a:endParaRPr lang="en-US" sz="2000"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10. </a:t>
            </a:r>
            <a:r>
              <a:rPr lang="en-US" sz="2000" b="1" dirty="0">
                <a:latin typeface="Times New Roman" pitchFamily="18" charset="0"/>
                <a:cs typeface="Times New Roman" pitchFamily="18" charset="0"/>
              </a:rPr>
              <a:t>Polarity </a:t>
            </a:r>
            <a:r>
              <a:rPr lang="en-US" sz="2000" dirty="0">
                <a:latin typeface="Times New Roman" pitchFamily="18" charset="0"/>
                <a:cs typeface="Times New Roman" pitchFamily="18" charset="0"/>
              </a:rPr>
              <a:t>- Whether a document or sentence is positive, negative or neutral. This term is commonly used in sentiment </a:t>
            </a:r>
            <a:r>
              <a:rPr lang="en-US" sz="2000" dirty="0" smtClean="0">
                <a:latin typeface="Times New Roman" pitchFamily="18" charset="0"/>
                <a:cs typeface="Times New Roman" pitchFamily="18" charset="0"/>
              </a:rPr>
              <a:t>analysis.</a:t>
            </a:r>
          </a:p>
          <a:p>
            <a:pPr fontAlgn="base"/>
            <a:endParaRPr lang="en-US" sz="2000" dirty="0">
              <a:latin typeface="Times New Roman" pitchFamily="18" charset="0"/>
              <a:cs typeface="Times New Roman" pitchFamily="18" charset="0"/>
            </a:endParaRPr>
          </a:p>
          <a:p>
            <a:pPr fontAlgn="base"/>
            <a:r>
              <a:rPr lang="en-US" sz="2000" dirty="0" smtClean="0">
                <a:latin typeface="Times New Roman" pitchFamily="18" charset="0"/>
                <a:cs typeface="Times New Roman" pitchFamily="18" charset="0"/>
              </a:rPr>
              <a:t>11</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Bag-of-words -</a:t>
            </a:r>
            <a:r>
              <a:rPr lang="en-US" sz="2000" dirty="0">
                <a:latin typeface="Times New Roman" pitchFamily="18" charset="0"/>
                <a:cs typeface="Times New Roman" pitchFamily="18" charset="0"/>
              </a:rPr>
              <a:t> Each sentence (or document) is a bag of words ignoring grammar and even word order. The terms ' make India' and 'India make' have the same probability score</a:t>
            </a:r>
            <a:r>
              <a:rPr lang="en-US" sz="2000" dirty="0" smtClean="0">
                <a:latin typeface="Times New Roman" pitchFamily="18" charset="0"/>
                <a:cs typeface="Times New Roman" pitchFamily="18" charset="0"/>
              </a:rPr>
              <a:t>.</a:t>
            </a:r>
          </a:p>
          <a:p>
            <a:pPr fontAlgn="base"/>
            <a:endParaRPr lang="en-US" sz="2000" dirty="0" smtClean="0">
              <a:latin typeface="Times New Roman" pitchFamily="18" charset="0"/>
              <a:cs typeface="Times New Roman" pitchFamily="18" charset="0"/>
            </a:endParaRPr>
          </a:p>
          <a:p>
            <a:pPr fontAlgn="base"/>
            <a:r>
              <a:rPr lang="en-US" sz="2000" dirty="0" smtClean="0">
                <a:latin typeface="Times New Roman" pitchFamily="18" charset="0"/>
                <a:cs typeface="Times New Roman" pitchFamily="18" charset="0"/>
              </a:rPr>
              <a:t>12. </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Part of Speech Tagging -</a:t>
            </a:r>
            <a:r>
              <a:rPr lang="en-US" sz="2000" dirty="0">
                <a:latin typeface="Times New Roman" pitchFamily="18" charset="0"/>
                <a:cs typeface="Times New Roman" pitchFamily="18" charset="0"/>
              </a:rPr>
              <a:t> It involves tagging every word in the document and assigns part of speech - noun, verb, adjective, pronoun, single noun, plural noun, etc.</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108383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fontScale="92500" lnSpcReduction="20000"/>
          </a:bodyPr>
          <a:lstStyle/>
          <a:p>
            <a:r>
              <a:rPr lang="en-US" b="1" dirty="0" smtClean="0">
                <a:solidFill>
                  <a:srgbClr val="FF0000"/>
                </a:solidFill>
                <a:latin typeface="Times New Roman" pitchFamily="18" charset="0"/>
                <a:cs typeface="Times New Roman" pitchFamily="18" charset="0"/>
              </a:rPr>
              <a:t>Structured data is </a:t>
            </a:r>
            <a:r>
              <a:rPr lang="en-US" dirty="0" smtClean="0">
                <a:latin typeface="Times New Roman" pitchFamily="18" charset="0"/>
                <a:cs typeface="Times New Roman" pitchFamily="18" charset="0"/>
              </a:rPr>
              <a:t>often managed using Structured Query Language (SQL) – a programming language created for managing and querying data in relational database management systems. Originally developed by IBM in the early 1970s and later developed commercially by Relational Software, Inc. (now Oracle Corporation).</a:t>
            </a:r>
          </a:p>
          <a:p>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Unstructured data </a:t>
            </a:r>
            <a:r>
              <a:rPr lang="en-US" dirty="0" smtClean="0">
                <a:latin typeface="Times New Roman" pitchFamily="18" charset="0"/>
                <a:cs typeface="Times New Roman" pitchFamily="18" charset="0"/>
              </a:rPr>
              <a:t>is all those things that can't be so readily classified : photos and graphic images, videos, streaming instrument data, webpages, </a:t>
            </a:r>
            <a:r>
              <a:rPr lang="en-US" dirty="0" err="1" smtClean="0">
                <a:latin typeface="Times New Roman" pitchFamily="18" charset="0"/>
                <a:cs typeface="Times New Roman" pitchFamily="18" charset="0"/>
              </a:rPr>
              <a:t>pdf</a:t>
            </a:r>
            <a:r>
              <a:rPr lang="en-US" dirty="0" smtClean="0">
                <a:latin typeface="Times New Roman" pitchFamily="18" charset="0"/>
                <a:cs typeface="Times New Roman" pitchFamily="18" charset="0"/>
              </a:rPr>
              <a:t> files, PowerPoint presentations, emails, blog entries, wikis and word processing documents, books</a:t>
            </a:r>
            <a:r>
              <a:rPr lang="en-US" dirty="0">
                <a:latin typeface="Times New Roman" pitchFamily="18" charset="0"/>
                <a:cs typeface="Times New Roman" pitchFamily="18" charset="0"/>
              </a:rPr>
              <a:t>, journals, documents, metadata, health records, </a:t>
            </a:r>
            <a:r>
              <a:rPr lang="en-US" dirty="0" smtClean="0">
                <a:latin typeface="Times New Roman" pitchFamily="18" charset="0"/>
                <a:cs typeface="Times New Roman" pitchFamily="18" charset="0"/>
              </a:rPr>
              <a:t>audio, analog</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data</a:t>
            </a:r>
            <a:r>
              <a:rPr lang="en-US" dirty="0">
                <a:latin typeface="Times New Roman" pitchFamily="18" charset="0"/>
                <a:cs typeface="Times New Roman" pitchFamily="18" charset="0"/>
              </a:rPr>
              <a:t>, images, files, </a:t>
            </a:r>
            <a:r>
              <a:rPr lang="en-US" dirty="0" smtClean="0">
                <a:latin typeface="Times New Roman" pitchFamily="18" charset="0"/>
                <a:cs typeface="Times New Roman" pitchFamily="18" charset="0"/>
              </a:rPr>
              <a:t>body </a:t>
            </a:r>
            <a:r>
              <a:rPr lang="en-US" dirty="0">
                <a:latin typeface="Times New Roman" pitchFamily="18" charset="0"/>
                <a:cs typeface="Times New Roman" pitchFamily="18" charset="0"/>
              </a:rPr>
              <a:t>of an e-mail </a:t>
            </a:r>
            <a:r>
              <a:rPr lang="en-US" dirty="0" smtClean="0">
                <a:latin typeface="Times New Roman" pitchFamily="18" charset="0"/>
                <a:cs typeface="Times New Roman" pitchFamily="18" charset="0"/>
              </a:rPr>
              <a:t>message</a:t>
            </a:r>
            <a:r>
              <a:rPr lang="en-US"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706003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172200"/>
          </a:xfrm>
        </p:spPr>
        <p:txBody>
          <a:bodyPr>
            <a:noAutofit/>
          </a:bodyPr>
          <a:lstStyle/>
          <a:p>
            <a:pPr fontAlgn="base"/>
            <a:r>
              <a:rPr lang="en-US" sz="2200" b="1" dirty="0">
                <a:latin typeface="Times New Roman" pitchFamily="18" charset="0"/>
                <a:cs typeface="Times New Roman" pitchFamily="18" charset="0"/>
              </a:rPr>
              <a:t>13. Term Frequency - Inverse Document Frequency (</a:t>
            </a:r>
            <a:r>
              <a:rPr lang="en-US" sz="2200" b="1" dirty="0" err="1">
                <a:latin typeface="Times New Roman" pitchFamily="18" charset="0"/>
                <a:cs typeface="Times New Roman" pitchFamily="18" charset="0"/>
              </a:rPr>
              <a:t>tf-idf</a:t>
            </a:r>
            <a:r>
              <a:rPr lang="en-US" sz="2200" b="1" dirty="0">
                <a:latin typeface="Times New Roman" pitchFamily="18" charset="0"/>
                <a:cs typeface="Times New Roman" pitchFamily="18" charset="0"/>
              </a:rPr>
              <a:t>) - </a:t>
            </a:r>
            <a:endParaRPr lang="en-US" sz="2200" dirty="0">
              <a:latin typeface="Times New Roman" pitchFamily="18" charset="0"/>
              <a:cs typeface="Times New Roman" pitchFamily="18" charset="0"/>
            </a:endParaRPr>
          </a:p>
          <a:p>
            <a:pPr marL="0" indent="0" fontAlgn="base">
              <a:buNone/>
            </a:pPr>
            <a:r>
              <a:rPr lang="en-US" sz="2200" dirty="0" smtClean="0">
                <a:latin typeface="Times New Roman" pitchFamily="18" charset="0"/>
                <a:cs typeface="Times New Roman" pitchFamily="18" charset="0"/>
              </a:rPr>
              <a:t>It </a:t>
            </a:r>
            <a:r>
              <a:rPr lang="en-US" sz="2200" dirty="0">
                <a:latin typeface="Times New Roman" pitchFamily="18" charset="0"/>
                <a:cs typeface="Times New Roman" pitchFamily="18" charset="0"/>
              </a:rPr>
              <a:t>measures how important a word </a:t>
            </a:r>
            <a:r>
              <a:rPr lang="en-US" sz="2200" dirty="0" smtClean="0">
                <a:latin typeface="Times New Roman" pitchFamily="18" charset="0"/>
                <a:cs typeface="Times New Roman" pitchFamily="18" charset="0"/>
              </a:rPr>
              <a:t>is. </a:t>
            </a:r>
            <a:r>
              <a:rPr lang="en-US" sz="2200" b="1" dirty="0" smtClean="0">
                <a:latin typeface="Times New Roman" pitchFamily="18" charset="0"/>
                <a:cs typeface="Times New Roman" pitchFamily="18" charset="0"/>
              </a:rPr>
              <a:t>It </a:t>
            </a:r>
            <a:r>
              <a:rPr lang="en-US" sz="2200" b="1" dirty="0">
                <a:latin typeface="Times New Roman" pitchFamily="18" charset="0"/>
                <a:cs typeface="Times New Roman" pitchFamily="18" charset="0"/>
              </a:rPr>
              <a:t>consists of two terms -</a:t>
            </a:r>
            <a:endParaRPr lang="en-US" sz="2200" dirty="0">
              <a:latin typeface="Times New Roman" pitchFamily="18" charset="0"/>
              <a:cs typeface="Times New Roman" pitchFamily="18" charset="0"/>
            </a:endParaRPr>
          </a:p>
          <a:p>
            <a:pPr fontAlgn="base"/>
            <a:r>
              <a:rPr lang="en-US" sz="2200" dirty="0">
                <a:solidFill>
                  <a:srgbClr val="FF0000"/>
                </a:solidFill>
                <a:latin typeface="Times New Roman" pitchFamily="18" charset="0"/>
                <a:cs typeface="Times New Roman" pitchFamily="18" charset="0"/>
              </a:rPr>
              <a:t>Term Frequency (</a:t>
            </a:r>
            <a:r>
              <a:rPr lang="en-US" sz="2200" dirty="0" err="1">
                <a:solidFill>
                  <a:srgbClr val="FF0000"/>
                </a:solidFill>
                <a:latin typeface="Times New Roman" pitchFamily="18" charset="0"/>
                <a:cs typeface="Times New Roman" pitchFamily="18" charset="0"/>
              </a:rPr>
              <a:t>tf</a:t>
            </a:r>
            <a:r>
              <a:rPr lang="en-US" sz="2200" dirty="0">
                <a:solidFill>
                  <a:srgbClr val="FF0000"/>
                </a:solidFill>
                <a:latin typeface="Times New Roman" pitchFamily="18" charset="0"/>
                <a:cs typeface="Times New Roman" pitchFamily="18" charset="0"/>
              </a:rPr>
              <a:t>)</a:t>
            </a:r>
          </a:p>
          <a:p>
            <a:pPr fontAlgn="base"/>
            <a:r>
              <a:rPr lang="en-US" sz="2200" dirty="0">
                <a:solidFill>
                  <a:srgbClr val="FF0000"/>
                </a:solidFill>
                <a:latin typeface="Times New Roman" pitchFamily="18" charset="0"/>
                <a:cs typeface="Times New Roman" pitchFamily="18" charset="0"/>
              </a:rPr>
              <a:t>Inverse Document Frequency (</a:t>
            </a:r>
            <a:r>
              <a:rPr lang="en-US" sz="2200" dirty="0" err="1">
                <a:solidFill>
                  <a:srgbClr val="FF0000"/>
                </a:solidFill>
                <a:latin typeface="Times New Roman" pitchFamily="18" charset="0"/>
                <a:cs typeface="Times New Roman" pitchFamily="18" charset="0"/>
              </a:rPr>
              <a:t>idf</a:t>
            </a:r>
            <a:r>
              <a:rPr lang="en-US" sz="2200" dirty="0">
                <a:solidFill>
                  <a:srgbClr val="FF0000"/>
                </a:solidFill>
                <a:latin typeface="Times New Roman" pitchFamily="18" charset="0"/>
                <a:cs typeface="Times New Roman" pitchFamily="18" charset="0"/>
              </a:rPr>
              <a:t>)</a:t>
            </a:r>
          </a:p>
          <a:p>
            <a:pPr fontAlgn="base"/>
            <a:r>
              <a:rPr lang="en-US" sz="2200" b="1" dirty="0">
                <a:latin typeface="Times New Roman" pitchFamily="18" charset="0"/>
                <a:cs typeface="Times New Roman" pitchFamily="18" charset="0"/>
              </a:rPr>
              <a:t>Term Frequency</a:t>
            </a:r>
            <a:r>
              <a:rPr lang="en-US" sz="2200" dirty="0">
                <a:latin typeface="Times New Roman" pitchFamily="18" charset="0"/>
                <a:cs typeface="Times New Roman" pitchFamily="18" charset="0"/>
              </a:rPr>
              <a:t> measures how frequently a word (term) occurs in a document.</a:t>
            </a:r>
          </a:p>
          <a:p>
            <a:r>
              <a:rPr lang="en-US" sz="2200" i="1" dirty="0">
                <a:latin typeface="Times New Roman" pitchFamily="18" charset="0"/>
                <a:cs typeface="Times New Roman" pitchFamily="18" charset="0"/>
              </a:rPr>
              <a:t>TF(t) = (Number </a:t>
            </a:r>
            <a:r>
              <a:rPr lang="en-US" sz="2200" i="1" dirty="0" smtClean="0">
                <a:latin typeface="Times New Roman" pitchFamily="18" charset="0"/>
                <a:cs typeface="Times New Roman" pitchFamily="18" charset="0"/>
              </a:rPr>
              <a:t>of </a:t>
            </a:r>
            <a:r>
              <a:rPr lang="en-US" sz="2200" i="1" dirty="0">
                <a:latin typeface="Times New Roman" pitchFamily="18" charset="0"/>
                <a:cs typeface="Times New Roman" pitchFamily="18" charset="0"/>
              </a:rPr>
              <a:t>times term t appears) / (Total number of terms</a:t>
            </a:r>
            <a:r>
              <a:rPr lang="en-US" sz="2200" i="1" dirty="0" smtClean="0">
                <a:latin typeface="Times New Roman" pitchFamily="18" charset="0"/>
                <a:cs typeface="Times New Roman" pitchFamily="18" charset="0"/>
              </a:rPr>
              <a:t>).</a:t>
            </a:r>
          </a:p>
          <a:p>
            <a:endParaRPr lang="en-US" sz="2200" i="1" dirty="0">
              <a:latin typeface="Times New Roman" pitchFamily="18" charset="0"/>
              <a:cs typeface="Times New Roman" pitchFamily="18" charset="0"/>
            </a:endParaRPr>
          </a:p>
          <a:p>
            <a:r>
              <a:rPr lang="en-US" sz="2200" b="1" dirty="0">
                <a:latin typeface="Times New Roman" pitchFamily="18" charset="0"/>
                <a:cs typeface="Times New Roman" pitchFamily="18" charset="0"/>
              </a:rPr>
              <a:t>Inverse Document Frequency </a:t>
            </a:r>
            <a:r>
              <a:rPr lang="en-US" sz="2200" dirty="0">
                <a:latin typeface="Times New Roman" pitchFamily="18" charset="0"/>
                <a:cs typeface="Times New Roman" pitchFamily="18" charset="0"/>
              </a:rPr>
              <a:t>measures how important a word is. If a word appears frequently in a document, then it should be important and we should give that word a high score. But if a word appears in too many other documents, it’s probably not a unique identifier, therefore we should assign a lower score to that word</a:t>
            </a:r>
            <a:r>
              <a:rPr lang="en-US" sz="2200" dirty="0" smtClean="0">
                <a:latin typeface="Times New Roman" pitchFamily="18" charset="0"/>
                <a:cs typeface="Times New Roman" pitchFamily="18" charset="0"/>
              </a:rPr>
              <a:t>.</a:t>
            </a:r>
          </a:p>
          <a:p>
            <a:r>
              <a:rPr lang="en-US" sz="2200" i="1" dirty="0">
                <a:latin typeface="Times New Roman" pitchFamily="18" charset="0"/>
                <a:cs typeface="Times New Roman" pitchFamily="18" charset="0"/>
              </a:rPr>
              <a:t>IDF(t) = log to base e(Total number of documents / Number of documents containing term t)</a:t>
            </a:r>
            <a:endParaRPr lang="en-US" sz="22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1755878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88" y="886758"/>
            <a:ext cx="8229600" cy="5056842"/>
          </a:xfrm>
        </p:spPr>
        <p:txBody>
          <a:bodyPr>
            <a:normAutofit/>
          </a:bodyPr>
          <a:lstStyle/>
          <a:p>
            <a:pPr fontAlgn="base"/>
            <a:r>
              <a:rPr lang="en-US" sz="2400" b="1" dirty="0">
                <a:latin typeface="Times New Roman" pitchFamily="18" charset="0"/>
                <a:cs typeface="Times New Roman" pitchFamily="18" charset="0"/>
              </a:rPr>
              <a:t>Term Frequency Inverse Document Frequency</a:t>
            </a:r>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tf-idf</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tf</a:t>
            </a:r>
            <a:r>
              <a:rPr lang="en-US" sz="2400" dirty="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idf</a:t>
            </a:r>
            <a:endParaRPr lang="en-US" sz="2400" dirty="0" smtClean="0">
              <a:latin typeface="Times New Roman" pitchFamily="18" charset="0"/>
              <a:cs typeface="Times New Roman" pitchFamily="18" charset="0"/>
            </a:endParaRPr>
          </a:p>
          <a:p>
            <a:r>
              <a:rPr lang="en-US" sz="2400" b="1" dirty="0">
                <a:latin typeface="Times New Roman" pitchFamily="18" charset="0"/>
                <a:cs typeface="Times New Roman" pitchFamily="18" charset="0"/>
              </a:rPr>
              <a:t>Example : </a:t>
            </a:r>
            <a:r>
              <a:rPr lang="en-US" sz="2400" dirty="0">
                <a:latin typeface="Times New Roman" pitchFamily="18" charset="0"/>
                <a:cs typeface="Times New Roman" pitchFamily="18" charset="0"/>
              </a:rPr>
              <a:t>Suppose a word 'good' appears 373 times in total 6 documents which contains in total 122204 words (terms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Term </a:t>
            </a:r>
            <a:r>
              <a:rPr lang="en-US" sz="2400" dirty="0">
                <a:latin typeface="Times New Roman" pitchFamily="18" charset="0"/>
                <a:cs typeface="Times New Roman" pitchFamily="18" charset="0"/>
              </a:rPr>
              <a:t>Frequency (TF) would be 0.00305 i.e. =373/122204.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But </a:t>
            </a:r>
            <a:r>
              <a:rPr lang="en-US" sz="2400" dirty="0">
                <a:latin typeface="Times New Roman" pitchFamily="18" charset="0"/>
                <a:cs typeface="Times New Roman" pitchFamily="18" charset="0"/>
              </a:rPr>
              <a:t>this word appears in only 1 document so IDF would be </a:t>
            </a:r>
            <a:r>
              <a:rPr lang="en-US" sz="2400" dirty="0" err="1">
                <a:latin typeface="Times New Roman" pitchFamily="18" charset="0"/>
                <a:cs typeface="Times New Roman" pitchFamily="18" charset="0"/>
              </a:rPr>
              <a:t>ln</a:t>
            </a:r>
            <a:r>
              <a:rPr lang="en-US" sz="2400" dirty="0">
                <a:latin typeface="Times New Roman" pitchFamily="18" charset="0"/>
                <a:cs typeface="Times New Roman" pitchFamily="18" charset="0"/>
              </a:rPr>
              <a:t>(6/1) = 1.791759.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Hence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tf-idf</a:t>
            </a:r>
            <a:r>
              <a:rPr lang="en-US" sz="2400" dirty="0">
                <a:latin typeface="Times New Roman" pitchFamily="18" charset="0"/>
                <a:cs typeface="Times New Roman" pitchFamily="18" charset="0"/>
              </a:rPr>
              <a:t> = TF * IDF = 0.0054.</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035"/>
            <a:ext cx="724623" cy="819345"/>
          </a:xfrm>
          <a:prstGeom prst="rect">
            <a:avLst/>
          </a:prstGeom>
        </p:spPr>
      </p:pic>
      <p:sp>
        <p:nvSpPr>
          <p:cNvPr id="5" name="Rectangle 4"/>
          <p:cNvSpPr/>
          <p:nvPr/>
        </p:nvSpPr>
        <p:spPr>
          <a:xfrm>
            <a:off x="-180" y="6605313"/>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5421331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u="sng" dirty="0"/>
              <a:t>Example:</a:t>
            </a:r>
            <a:endParaRPr lang="en-US" dirty="0"/>
          </a:p>
          <a:p>
            <a:r>
              <a:rPr lang="en-US" dirty="0"/>
              <a:t>Consider a document containing 100 words wherein the word </a:t>
            </a:r>
            <a:r>
              <a:rPr lang="en-US" i="1" dirty="0"/>
              <a:t>cat</a:t>
            </a:r>
            <a:r>
              <a:rPr lang="en-US" dirty="0"/>
              <a:t> appears 3 times</a:t>
            </a:r>
            <a:r>
              <a:rPr lang="en-US" dirty="0" smtClean="0"/>
              <a:t>.</a:t>
            </a:r>
          </a:p>
          <a:p>
            <a:r>
              <a:rPr lang="en-US" dirty="0" smtClean="0"/>
              <a:t>Now</a:t>
            </a:r>
            <a:r>
              <a:rPr lang="en-US" dirty="0"/>
              <a:t>, assume we have 10 million documents and the word </a:t>
            </a:r>
            <a:r>
              <a:rPr lang="en-US" i="1" dirty="0"/>
              <a:t>cat</a:t>
            </a:r>
            <a:r>
              <a:rPr lang="en-US" dirty="0"/>
              <a:t> appears in one thousand of these.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3022752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458200" cy="4525963"/>
          </a:xfrm>
        </p:spPr>
        <p:txBody>
          <a:bodyPr/>
          <a:lstStyle/>
          <a:p>
            <a:r>
              <a:rPr lang="en-US" dirty="0"/>
              <a:t>The term frequency (i.e., </a:t>
            </a:r>
            <a:r>
              <a:rPr lang="en-US" dirty="0" err="1"/>
              <a:t>tf</a:t>
            </a:r>
            <a:r>
              <a:rPr lang="en-US" dirty="0"/>
              <a:t>) for </a:t>
            </a:r>
            <a:r>
              <a:rPr lang="en-US" i="1" dirty="0"/>
              <a:t>cat</a:t>
            </a:r>
            <a:r>
              <a:rPr lang="en-US" dirty="0"/>
              <a:t> is then (3 / 100) = 0.03. </a:t>
            </a:r>
            <a:endParaRPr lang="en-US" dirty="0" smtClean="0"/>
          </a:p>
          <a:p>
            <a:r>
              <a:rPr lang="en-US" dirty="0"/>
              <a:t>Then, the inverse document frequency (i.e., </a:t>
            </a:r>
            <a:r>
              <a:rPr lang="en-US" dirty="0" err="1"/>
              <a:t>idf</a:t>
            </a:r>
            <a:r>
              <a:rPr lang="en-US" dirty="0"/>
              <a:t>) is calculated as log(10,000,000 / 1,000) = 4. </a:t>
            </a:r>
            <a:endParaRPr lang="en-US" dirty="0" smtClean="0"/>
          </a:p>
          <a:p>
            <a:r>
              <a:rPr lang="en-US" dirty="0" smtClean="0"/>
              <a:t>Thus</a:t>
            </a:r>
            <a:r>
              <a:rPr lang="en-US" dirty="0"/>
              <a:t>, the </a:t>
            </a:r>
            <a:r>
              <a:rPr lang="en-US" dirty="0" err="1"/>
              <a:t>Tf-idf</a:t>
            </a:r>
            <a:r>
              <a:rPr lang="en-US" dirty="0"/>
              <a:t> weight is the product of these quantities: 0.03 * 4 = 0.12.</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566473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10600" cy="6096000"/>
          </a:xfrm>
        </p:spPr>
        <p:txBody>
          <a:bodyPr>
            <a:noAutofit/>
          </a:bodyPr>
          <a:lstStyle/>
          <a:p>
            <a:pPr fontAlgn="base">
              <a:buFont typeface="Wingdings" pitchFamily="2" charset="2"/>
              <a:buChar char="Ø"/>
            </a:pPr>
            <a:r>
              <a:rPr lang="en-US" sz="2200" b="1" dirty="0">
                <a:solidFill>
                  <a:srgbClr val="FF0000"/>
                </a:solidFill>
                <a:latin typeface="Times New Roman" pitchFamily="18" charset="0"/>
                <a:cs typeface="Times New Roman" pitchFamily="18" charset="0"/>
              </a:rPr>
              <a:t>Uses of TF-IDF</a:t>
            </a:r>
            <a:endParaRPr lang="en-US" sz="2200" dirty="0">
              <a:solidFill>
                <a:srgbClr val="FF0000"/>
              </a:solidFill>
              <a:latin typeface="Times New Roman" pitchFamily="18" charset="0"/>
              <a:cs typeface="Times New Roman" pitchFamily="18" charset="0"/>
            </a:endParaRPr>
          </a:p>
          <a:p>
            <a:pPr marL="0" indent="0" fontAlgn="base">
              <a:buNone/>
            </a:pPr>
            <a:r>
              <a:rPr lang="en-US" sz="2200" b="1" dirty="0" smtClean="0">
                <a:latin typeface="Times New Roman" pitchFamily="18" charset="0"/>
                <a:cs typeface="Times New Roman" pitchFamily="18" charset="0"/>
              </a:rPr>
              <a:t>1</a:t>
            </a:r>
            <a:r>
              <a:rPr lang="en-US" sz="2200" b="1" dirty="0">
                <a:latin typeface="Times New Roman" pitchFamily="18" charset="0"/>
                <a:cs typeface="Times New Roman" pitchFamily="18" charset="0"/>
              </a:rPr>
              <a:t>. Building </a:t>
            </a:r>
            <a:r>
              <a:rPr lang="en-US" sz="2200" b="1" dirty="0" err="1">
                <a:latin typeface="Times New Roman" pitchFamily="18" charset="0"/>
                <a:cs typeface="Times New Roman" pitchFamily="18" charset="0"/>
              </a:rPr>
              <a:t>Stopwords</a:t>
            </a:r>
            <a:endParaRPr lang="en-US" sz="2200" dirty="0">
              <a:latin typeface="Times New Roman" pitchFamily="18" charset="0"/>
              <a:cs typeface="Times New Roman" pitchFamily="18" charset="0"/>
            </a:endParaRPr>
          </a:p>
          <a:p>
            <a:pPr marL="0" indent="0" fontAlgn="base">
              <a:buNone/>
            </a:pPr>
            <a:r>
              <a:rPr lang="en-US" sz="2200" b="1" dirty="0" smtClean="0">
                <a:latin typeface="Times New Roman" pitchFamily="18" charset="0"/>
                <a:cs typeface="Times New Roman" pitchFamily="18" charset="0"/>
              </a:rPr>
              <a:t>    Terms </a:t>
            </a:r>
            <a:r>
              <a:rPr lang="en-US" sz="2200" b="1" dirty="0">
                <a:latin typeface="Times New Roman" pitchFamily="18" charset="0"/>
                <a:cs typeface="Times New Roman" pitchFamily="18" charset="0"/>
              </a:rPr>
              <a:t>having </a:t>
            </a:r>
            <a:r>
              <a:rPr lang="en-US" sz="2200" b="1" dirty="0" err="1">
                <a:latin typeface="Times New Roman" pitchFamily="18" charset="0"/>
                <a:cs typeface="Times New Roman" pitchFamily="18" charset="0"/>
              </a:rPr>
              <a:t>tf-idf</a:t>
            </a:r>
            <a:r>
              <a:rPr lang="en-US" sz="2200" b="1" dirty="0">
                <a:latin typeface="Times New Roman" pitchFamily="18" charset="0"/>
                <a:cs typeface="Times New Roman" pitchFamily="18" charset="0"/>
              </a:rPr>
              <a:t> value zero or close to zero can be used in stop-words list.</a:t>
            </a:r>
            <a:r>
              <a:rPr lang="en-US" sz="2200" dirty="0">
                <a:latin typeface="Times New Roman" pitchFamily="18" charset="0"/>
                <a:cs typeface="Times New Roman" pitchFamily="18" charset="0"/>
              </a:rPr>
              <a:t> These are all words that appear in all of the documents, so the </a:t>
            </a:r>
            <a:r>
              <a:rPr lang="en-US" sz="2200" dirty="0" err="1">
                <a:latin typeface="Times New Roman" pitchFamily="18" charset="0"/>
                <a:cs typeface="Times New Roman" pitchFamily="18" charset="0"/>
              </a:rPr>
              <a:t>idf</a:t>
            </a:r>
            <a:r>
              <a:rPr lang="en-US" sz="2200" dirty="0">
                <a:latin typeface="Times New Roman" pitchFamily="18" charset="0"/>
                <a:cs typeface="Times New Roman" pitchFamily="18" charset="0"/>
              </a:rPr>
              <a:t> term is zero.</a:t>
            </a:r>
          </a:p>
          <a:p>
            <a:pPr fontAlgn="base"/>
            <a:endParaRPr lang="en-US" sz="2200" b="1" dirty="0" smtClean="0">
              <a:latin typeface="Times New Roman" pitchFamily="18" charset="0"/>
              <a:cs typeface="Times New Roman" pitchFamily="18" charset="0"/>
            </a:endParaRPr>
          </a:p>
          <a:p>
            <a:pPr marL="0" indent="0" fontAlgn="base">
              <a:buNone/>
            </a:pPr>
            <a:r>
              <a:rPr lang="en-US" sz="2200" b="1" dirty="0" smtClean="0">
                <a:latin typeface="Times New Roman" pitchFamily="18" charset="0"/>
                <a:cs typeface="Times New Roman" pitchFamily="18" charset="0"/>
              </a:rPr>
              <a:t>2</a:t>
            </a:r>
            <a:r>
              <a:rPr lang="en-US" sz="2200" b="1" dirty="0">
                <a:latin typeface="Times New Roman" pitchFamily="18" charset="0"/>
                <a:cs typeface="Times New Roman" pitchFamily="18" charset="0"/>
              </a:rPr>
              <a:t>. Important Words</a:t>
            </a:r>
            <a:endParaRPr lang="en-US" sz="2200" dirty="0">
              <a:latin typeface="Times New Roman" pitchFamily="18" charset="0"/>
              <a:cs typeface="Times New Roman" pitchFamily="18" charset="0"/>
            </a:endParaRPr>
          </a:p>
          <a:p>
            <a:pPr fontAlgn="base"/>
            <a:r>
              <a:rPr lang="en-US" sz="2200" dirty="0" smtClean="0">
                <a:latin typeface="Times New Roman" pitchFamily="18" charset="0"/>
                <a:cs typeface="Times New Roman" pitchFamily="18" charset="0"/>
              </a:rPr>
              <a:t>Sort </a:t>
            </a:r>
            <a:r>
              <a:rPr lang="en-US" sz="2200" dirty="0">
                <a:latin typeface="Times New Roman" pitchFamily="18" charset="0"/>
                <a:cs typeface="Times New Roman" pitchFamily="18" charset="0"/>
              </a:rPr>
              <a:t>TF-IDF values in descending order. The term which appear at top after sorting is the most important word.</a:t>
            </a:r>
          </a:p>
          <a:p>
            <a:pPr marL="0" indent="0" fontAlgn="base">
              <a:buNone/>
            </a:pP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b="1" dirty="0" smtClean="0">
                <a:latin typeface="Times New Roman" pitchFamily="18" charset="0"/>
                <a:cs typeface="Times New Roman" pitchFamily="18" charset="0"/>
              </a:rPr>
              <a:t>3</a:t>
            </a:r>
            <a:r>
              <a:rPr lang="en-US" sz="2200" b="1" dirty="0">
                <a:latin typeface="Times New Roman" pitchFamily="18" charset="0"/>
                <a:cs typeface="Times New Roman" pitchFamily="18" charset="0"/>
              </a:rPr>
              <a:t>. Text Clustering</a:t>
            </a:r>
            <a:endParaRPr lang="en-US" sz="2200" dirty="0">
              <a:latin typeface="Times New Roman" pitchFamily="18" charset="0"/>
              <a:cs typeface="Times New Roman" pitchFamily="18" charset="0"/>
            </a:endParaRPr>
          </a:p>
          <a:p>
            <a:pPr fontAlgn="base"/>
            <a:r>
              <a:rPr lang="en-US" sz="2200" dirty="0">
                <a:latin typeface="Times New Roman" pitchFamily="18" charset="0"/>
                <a:cs typeface="Times New Roman" pitchFamily="18" charset="0"/>
              </a:rPr>
              <a:t>Calculate the </a:t>
            </a:r>
            <a:r>
              <a:rPr lang="en-US" sz="2200" dirty="0" err="1">
                <a:latin typeface="Times New Roman" pitchFamily="18" charset="0"/>
                <a:cs typeface="Times New Roman" pitchFamily="18" charset="0"/>
              </a:rPr>
              <a:t>tf-idf</a:t>
            </a:r>
            <a:r>
              <a:rPr lang="en-US" sz="2200" dirty="0">
                <a:latin typeface="Times New Roman" pitchFamily="18" charset="0"/>
                <a:cs typeface="Times New Roman" pitchFamily="18" charset="0"/>
              </a:rPr>
              <a:t> score for the collection of documents</a:t>
            </a:r>
          </a:p>
          <a:p>
            <a:pPr fontAlgn="base"/>
            <a:r>
              <a:rPr lang="en-US" sz="2200" dirty="0">
                <a:latin typeface="Times New Roman" pitchFamily="18" charset="0"/>
                <a:cs typeface="Times New Roman" pitchFamily="18" charset="0"/>
              </a:rPr>
              <a:t>Calculate pairwise distance matrix using cosine distance algorithm</a:t>
            </a:r>
          </a:p>
          <a:p>
            <a:pPr fontAlgn="base"/>
            <a:r>
              <a:rPr lang="en-US" sz="2200" dirty="0">
                <a:latin typeface="Times New Roman" pitchFamily="18" charset="0"/>
                <a:cs typeface="Times New Roman" pitchFamily="18" charset="0"/>
              </a:rPr>
              <a:t>Performs hierarchical clustering and visualize the clustering result with a </a:t>
            </a:r>
            <a:r>
              <a:rPr lang="en-US" sz="2200" dirty="0" err="1">
                <a:latin typeface="Times New Roman" pitchFamily="18" charset="0"/>
                <a:cs typeface="Times New Roman" pitchFamily="18" charset="0"/>
              </a:rPr>
              <a:t>dendrogram</a:t>
            </a:r>
            <a:r>
              <a:rPr lang="en-US" sz="2200" dirty="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7295257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7A808B4-053C-49E5-9AD0-790E7564CF69}"/>
              </a:ext>
            </a:extLst>
          </p:cNvPr>
          <p:cNvSpPr>
            <a:spLocks noGrp="1"/>
          </p:cNvSpPr>
          <p:nvPr>
            <p:ph type="title"/>
          </p:nvPr>
        </p:nvSpPr>
        <p:spPr>
          <a:xfrm>
            <a:off x="457200" y="274638"/>
            <a:ext cx="8229600" cy="792162"/>
          </a:xfrm>
        </p:spPr>
        <p:txBody>
          <a:bodyPr>
            <a:normAutofit/>
          </a:bodyPr>
          <a:lstStyle/>
          <a:p>
            <a:r>
              <a:rPr lang="en-IN" sz="4000" b="1" dirty="0">
                <a:solidFill>
                  <a:srgbClr val="FF0000"/>
                </a:solidFill>
                <a:latin typeface="Times New Roman" pitchFamily="18" charset="0"/>
                <a:cs typeface="Times New Roman" pitchFamily="18" charset="0"/>
              </a:rPr>
              <a:t>TF-IDF  in python </a:t>
            </a:r>
          </a:p>
        </p:txBody>
      </p:sp>
      <p:sp>
        <p:nvSpPr>
          <p:cNvPr id="5" name="Content Placeholder 4">
            <a:extLst>
              <a:ext uri="{FF2B5EF4-FFF2-40B4-BE49-F238E27FC236}">
                <a16:creationId xmlns:a16="http://schemas.microsoft.com/office/drawing/2014/main" xmlns="" id="{EAD1DDFA-9FC8-42B8-B287-9A0332C78715}"/>
              </a:ext>
            </a:extLst>
          </p:cNvPr>
          <p:cNvSpPr>
            <a:spLocks noGrp="1"/>
          </p:cNvSpPr>
          <p:nvPr>
            <p:ph idx="1"/>
          </p:nvPr>
        </p:nvSpPr>
        <p:spPr/>
        <p:txBody>
          <a:bodyPr>
            <a:normAutofit fontScale="92500" lnSpcReduction="10000"/>
          </a:bodyPr>
          <a:lstStyle/>
          <a:p>
            <a:r>
              <a:rPr lang="en-US" b="1" i="0" dirty="0">
                <a:solidFill>
                  <a:srgbClr val="222222"/>
                </a:solidFill>
                <a:effectLst/>
                <a:latin typeface="Times New Roman" pitchFamily="18" charset="0"/>
                <a:cs typeface="Times New Roman" pitchFamily="18" charset="0"/>
              </a:rPr>
              <a:t>scikit-learn</a:t>
            </a:r>
            <a:r>
              <a:rPr lang="en-US" b="0" i="0" dirty="0">
                <a:solidFill>
                  <a:srgbClr val="222222"/>
                </a:solidFill>
                <a:effectLst/>
                <a:latin typeface="Times New Roman" pitchFamily="18" charset="0"/>
                <a:cs typeface="Times New Roman" pitchFamily="18" charset="0"/>
              </a:rPr>
              <a:t> library : It has a pre-built functionality under </a:t>
            </a:r>
            <a:r>
              <a:rPr lang="en-US" b="1" i="0" dirty="0" err="1">
                <a:solidFill>
                  <a:srgbClr val="222222"/>
                </a:solidFill>
                <a:effectLst/>
                <a:latin typeface="Times New Roman" pitchFamily="18" charset="0"/>
                <a:cs typeface="Times New Roman" pitchFamily="18" charset="0"/>
              </a:rPr>
              <a:t>sklearn</a:t>
            </a:r>
            <a:r>
              <a:rPr lang="en-US" b="0" i="0" dirty="0">
                <a:solidFill>
                  <a:srgbClr val="222222"/>
                </a:solidFill>
                <a:effectLst/>
                <a:latin typeface="Times New Roman" pitchFamily="18" charset="0"/>
                <a:cs typeface="Times New Roman" pitchFamily="18" charset="0"/>
              </a:rPr>
              <a:t>. </a:t>
            </a:r>
            <a:r>
              <a:rPr lang="en-US" b="1" i="0" dirty="0">
                <a:solidFill>
                  <a:srgbClr val="222222"/>
                </a:solidFill>
                <a:effectLst/>
                <a:latin typeface="Times New Roman" pitchFamily="18" charset="0"/>
                <a:cs typeface="Times New Roman" pitchFamily="18" charset="0"/>
              </a:rPr>
              <a:t>Preprocessing</a:t>
            </a:r>
          </a:p>
          <a:p>
            <a:pPr algn="l"/>
            <a:r>
              <a:rPr lang="en-IN" b="0" i="0" u="sng" dirty="0">
                <a:solidFill>
                  <a:srgbClr val="3C4043"/>
                </a:solidFill>
                <a:effectLst/>
                <a:latin typeface="Times New Roman" pitchFamily="18" charset="0"/>
                <a:cs typeface="Times New Roman" pitchFamily="18" charset="0"/>
                <a:hlinkClick r:id="rId2"/>
              </a:rPr>
              <a:t>scikit-learn.org </a:t>
            </a:r>
          </a:p>
          <a:p>
            <a:pPr lvl="1"/>
            <a:r>
              <a:rPr lang="en-US" b="0" i="0" dirty="0">
                <a:solidFill>
                  <a:srgbClr val="212529"/>
                </a:solidFill>
                <a:effectLst/>
                <a:latin typeface="Times New Roman" pitchFamily="18" charset="0"/>
                <a:cs typeface="Times New Roman" pitchFamily="18" charset="0"/>
              </a:rPr>
              <a:t>Simple and efficient tools for predictive data analysis</a:t>
            </a:r>
          </a:p>
          <a:p>
            <a:pPr lvl="1"/>
            <a:r>
              <a:rPr lang="en-US" dirty="0">
                <a:solidFill>
                  <a:srgbClr val="212529"/>
                </a:solidFill>
                <a:latin typeface="Times New Roman" pitchFamily="18" charset="0"/>
                <a:cs typeface="Times New Roman" pitchFamily="18" charset="0"/>
              </a:rPr>
              <a:t>Classification, regression, clustering, preprocessing, dimensionality reduction, model selection </a:t>
            </a:r>
            <a:endParaRPr lang="en-US" b="0" i="0" dirty="0">
              <a:solidFill>
                <a:srgbClr val="212529"/>
              </a:solidFill>
              <a:effectLst/>
              <a:latin typeface="Times New Roman" pitchFamily="18" charset="0"/>
              <a:cs typeface="Times New Roman" pitchFamily="18" charset="0"/>
            </a:endParaRPr>
          </a:p>
          <a:p>
            <a:pPr lvl="1"/>
            <a:r>
              <a:rPr lang="en-US" b="0" i="0" dirty="0">
                <a:solidFill>
                  <a:srgbClr val="212529"/>
                </a:solidFill>
                <a:effectLst/>
                <a:latin typeface="Times New Roman" pitchFamily="18" charset="0"/>
                <a:cs typeface="Times New Roman" pitchFamily="18" charset="0"/>
              </a:rPr>
              <a:t>Accessible to everybody, and reusable in various contexts</a:t>
            </a:r>
          </a:p>
          <a:p>
            <a:pPr lvl="1"/>
            <a:r>
              <a:rPr lang="en-US" b="0" i="0" dirty="0">
                <a:solidFill>
                  <a:srgbClr val="212529"/>
                </a:solidFill>
                <a:effectLst/>
                <a:latin typeface="Times New Roman" pitchFamily="18" charset="0"/>
                <a:cs typeface="Times New Roman" pitchFamily="18" charset="0"/>
              </a:rPr>
              <a:t>Built on NumPy, SciPy, and matplotlib</a:t>
            </a:r>
          </a:p>
          <a:p>
            <a:pPr lvl="1"/>
            <a:r>
              <a:rPr lang="en-US" b="0" i="0" dirty="0">
                <a:solidFill>
                  <a:srgbClr val="212529"/>
                </a:solidFill>
                <a:effectLst/>
                <a:latin typeface="Times New Roman" pitchFamily="18" charset="0"/>
                <a:cs typeface="Times New Roman" pitchFamily="18" charset="0"/>
              </a:rPr>
              <a:t>Open source, commercially usable - BSD license</a:t>
            </a:r>
          </a:p>
          <a:p>
            <a:pPr marL="0" indent="0" algn="l">
              <a:buNone/>
            </a:pPr>
            <a:endParaRPr lang="en-IN" b="0" i="0" u="sng" dirty="0">
              <a:solidFill>
                <a:srgbClr val="660099"/>
              </a:solidFill>
              <a:effectLst/>
              <a:latin typeface="Times New Roman" pitchFamily="18" charset="0"/>
              <a:cs typeface="Times New Roman" pitchFamily="18" charset="0"/>
              <a:hlinkClick r:id="rId2"/>
            </a:endParaRPr>
          </a:p>
          <a:p>
            <a:endParaRPr lang="en-IN"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xmlns="" id="{3F44F7AC-46D2-4B68-A4D6-A04FBA76EE95}"/>
              </a:ext>
            </a:extLst>
          </p:cNvPr>
          <p:cNvSpPr>
            <a:spLocks noGrp="1"/>
          </p:cNvSpPr>
          <p:nvPr>
            <p:ph type="sldNum" sz="quarter" idx="12"/>
          </p:nvPr>
        </p:nvSpPr>
        <p:spPr/>
        <p:txBody>
          <a:bodyPr/>
          <a:lstStyle/>
          <a:p>
            <a:fld id="{3FCAF691-C30B-4477-A4FB-AFF7F164B000}" type="slidenum">
              <a:rPr lang="en-IN" smtClean="0"/>
              <a:t>65</a:t>
            </a:fld>
            <a:endParaRPr lang="en-IN"/>
          </a:p>
        </p:txBody>
      </p:sp>
    </p:spTree>
    <p:extLst>
      <p:ext uri="{BB962C8B-B14F-4D97-AF65-F5344CB8AC3E}">
        <p14:creationId xmlns:p14="http://schemas.microsoft.com/office/powerpoint/2010/main" val="22340257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567AE92-08AC-4D0B-8211-CACBBF43160E}"/>
              </a:ext>
            </a:extLst>
          </p:cNvPr>
          <p:cNvSpPr>
            <a:spLocks noGrp="1"/>
          </p:cNvSpPr>
          <p:nvPr>
            <p:ph type="sldNum" sz="quarter" idx="12"/>
          </p:nvPr>
        </p:nvSpPr>
        <p:spPr/>
        <p:txBody>
          <a:bodyPr/>
          <a:lstStyle/>
          <a:p>
            <a:fld id="{3FCAF691-C30B-4477-A4FB-AFF7F164B000}" type="slidenum">
              <a:rPr lang="en-IN" smtClean="0"/>
              <a:t>66</a:t>
            </a:fld>
            <a:endParaRPr lang="en-IN"/>
          </a:p>
        </p:txBody>
      </p:sp>
      <p:sp>
        <p:nvSpPr>
          <p:cNvPr id="5" name="TextBox 4">
            <a:extLst>
              <a:ext uri="{FF2B5EF4-FFF2-40B4-BE49-F238E27FC236}">
                <a16:creationId xmlns:a16="http://schemas.microsoft.com/office/drawing/2014/main" xmlns="" id="{325B5721-C57C-481A-A6F3-72D03A99DB6A}"/>
              </a:ext>
            </a:extLst>
          </p:cNvPr>
          <p:cNvSpPr txBox="1"/>
          <p:nvPr/>
        </p:nvSpPr>
        <p:spPr>
          <a:xfrm>
            <a:off x="703592" y="249814"/>
            <a:ext cx="7850841" cy="6247864"/>
          </a:xfrm>
          <a:prstGeom prst="rect">
            <a:avLst/>
          </a:prstGeom>
          <a:noFill/>
        </p:spPr>
        <p:txBody>
          <a:bodyPr wrap="square">
            <a:spAutoFit/>
          </a:bodyPr>
          <a:lstStyle/>
          <a:p>
            <a:r>
              <a:rPr lang="en-IN" sz="2000" dirty="0">
                <a:solidFill>
                  <a:srgbClr val="FF0000"/>
                </a:solidFill>
              </a:rPr>
              <a:t>import pandas as pd</a:t>
            </a:r>
          </a:p>
          <a:p>
            <a:r>
              <a:rPr lang="en-IN" sz="2000" dirty="0">
                <a:solidFill>
                  <a:srgbClr val="FF0000"/>
                </a:solidFill>
              </a:rPr>
              <a:t>from </a:t>
            </a:r>
            <a:r>
              <a:rPr lang="en-IN" sz="2000" dirty="0" err="1">
                <a:solidFill>
                  <a:srgbClr val="FF0000"/>
                </a:solidFill>
              </a:rPr>
              <a:t>sklearn.feature_extraction.text</a:t>
            </a:r>
            <a:r>
              <a:rPr lang="en-IN" sz="2000" dirty="0">
                <a:solidFill>
                  <a:srgbClr val="FF0000"/>
                </a:solidFill>
              </a:rPr>
              <a:t> import </a:t>
            </a:r>
            <a:r>
              <a:rPr lang="en-IN" sz="2000" dirty="0" err="1">
                <a:solidFill>
                  <a:srgbClr val="FF0000"/>
                </a:solidFill>
              </a:rPr>
              <a:t>TfidfVectorizer</a:t>
            </a:r>
            <a:endParaRPr lang="en-IN" sz="2000" dirty="0">
              <a:solidFill>
                <a:srgbClr val="FF0000"/>
              </a:solidFill>
            </a:endParaRPr>
          </a:p>
          <a:p>
            <a:r>
              <a:rPr lang="en-IN" sz="2000" dirty="0" err="1"/>
              <a:t>documentA</a:t>
            </a:r>
            <a:r>
              <a:rPr lang="en-IN" sz="2000" dirty="0"/>
              <a:t> = 'WE study in VIIT, India  '</a:t>
            </a:r>
          </a:p>
          <a:p>
            <a:r>
              <a:rPr lang="en-IN" sz="2000" dirty="0" err="1"/>
              <a:t>documentB</a:t>
            </a:r>
            <a:r>
              <a:rPr lang="en-IN" sz="2000" dirty="0"/>
              <a:t> = ‘I live in India and I am proud of my country'</a:t>
            </a:r>
          </a:p>
          <a:p>
            <a:r>
              <a:rPr lang="en-IN" sz="2000" dirty="0" err="1"/>
              <a:t>bagOfWordsA</a:t>
            </a:r>
            <a:r>
              <a:rPr lang="en-IN" sz="2000" dirty="0"/>
              <a:t> = </a:t>
            </a:r>
            <a:r>
              <a:rPr lang="en-IN" sz="2000" dirty="0" err="1"/>
              <a:t>documentA.split</a:t>
            </a:r>
            <a:r>
              <a:rPr lang="en-IN" sz="2000" dirty="0"/>
              <a:t>(' ‘)  </a:t>
            </a:r>
            <a:r>
              <a:rPr lang="en-IN" sz="2000" dirty="0">
                <a:solidFill>
                  <a:srgbClr val="FF0000"/>
                </a:solidFill>
              </a:rPr>
              <a:t>#’WE’,’study’,’in’ , ……..</a:t>
            </a:r>
          </a:p>
          <a:p>
            <a:r>
              <a:rPr lang="en-IN" sz="2000" dirty="0" err="1"/>
              <a:t>bagOfWordsB</a:t>
            </a:r>
            <a:r>
              <a:rPr lang="en-IN" sz="2000" dirty="0"/>
              <a:t> = </a:t>
            </a:r>
            <a:r>
              <a:rPr lang="en-IN" sz="2000" dirty="0" err="1"/>
              <a:t>documentB.split</a:t>
            </a:r>
            <a:r>
              <a:rPr lang="en-IN" sz="2000" dirty="0"/>
              <a:t>(' ')</a:t>
            </a:r>
          </a:p>
          <a:p>
            <a:r>
              <a:rPr lang="en-IN" sz="2000" dirty="0" err="1"/>
              <a:t>uniqueWords</a:t>
            </a:r>
            <a:r>
              <a:rPr lang="en-IN" sz="2000" dirty="0"/>
              <a:t> = set(</a:t>
            </a:r>
            <a:r>
              <a:rPr lang="en-IN" sz="2000" dirty="0" err="1"/>
              <a:t>bagOfWordsA</a:t>
            </a:r>
            <a:r>
              <a:rPr lang="en-IN" sz="2000" dirty="0"/>
              <a:t>).union(set(</a:t>
            </a:r>
            <a:r>
              <a:rPr lang="en-IN" sz="2000" dirty="0" err="1"/>
              <a:t>bagOfWordsB</a:t>
            </a:r>
            <a:r>
              <a:rPr lang="en-IN" sz="2000" dirty="0"/>
              <a:t>))  </a:t>
            </a:r>
            <a:r>
              <a:rPr lang="en-IN" sz="2000" dirty="0">
                <a:solidFill>
                  <a:srgbClr val="FF0000"/>
                </a:solidFill>
              </a:rPr>
              <a:t>#removes the duplicate words</a:t>
            </a:r>
          </a:p>
          <a:p>
            <a:endParaRPr lang="en-IN" sz="2000" dirty="0"/>
          </a:p>
          <a:p>
            <a:r>
              <a:rPr lang="en-IN" sz="2000" dirty="0">
                <a:solidFill>
                  <a:srgbClr val="FF0000"/>
                </a:solidFill>
              </a:rPr>
              <a:t>#dictionary of words  ,using corpus {live in we study </a:t>
            </a:r>
            <a:r>
              <a:rPr lang="en-IN" sz="2000" dirty="0" err="1">
                <a:solidFill>
                  <a:srgbClr val="FF0000"/>
                </a:solidFill>
              </a:rPr>
              <a:t>viit</a:t>
            </a:r>
            <a:r>
              <a:rPr lang="en-IN" sz="2000" dirty="0">
                <a:solidFill>
                  <a:srgbClr val="FF0000"/>
                </a:solidFill>
              </a:rPr>
              <a:t> </a:t>
            </a:r>
            <a:r>
              <a:rPr lang="en-IN" sz="2000" dirty="0" err="1">
                <a:solidFill>
                  <a:srgbClr val="FF0000"/>
                </a:solidFill>
              </a:rPr>
              <a:t>india</a:t>
            </a:r>
            <a:r>
              <a:rPr lang="en-IN" sz="2000" dirty="0">
                <a:solidFill>
                  <a:srgbClr val="FF0000"/>
                </a:solidFill>
              </a:rPr>
              <a:t> proud country of my }….</a:t>
            </a:r>
          </a:p>
          <a:p>
            <a:r>
              <a:rPr lang="en-IN" sz="2000" dirty="0" err="1"/>
              <a:t>numOfWordsA</a:t>
            </a:r>
            <a:r>
              <a:rPr lang="en-IN" sz="2000" dirty="0"/>
              <a:t> = </a:t>
            </a:r>
            <a:r>
              <a:rPr lang="en-IN" sz="2000" dirty="0" err="1"/>
              <a:t>dict.fromkeys</a:t>
            </a:r>
            <a:r>
              <a:rPr lang="en-IN" sz="2000" dirty="0"/>
              <a:t>(</a:t>
            </a:r>
            <a:r>
              <a:rPr lang="en-IN" sz="2000" dirty="0" err="1"/>
              <a:t>uniqueWords</a:t>
            </a:r>
            <a:r>
              <a:rPr lang="en-IN" sz="2000" dirty="0"/>
              <a:t>, 0)</a:t>
            </a:r>
          </a:p>
          <a:p>
            <a:r>
              <a:rPr lang="en-IN" sz="2000" dirty="0"/>
              <a:t>for word in </a:t>
            </a:r>
            <a:r>
              <a:rPr lang="en-IN" sz="2000" dirty="0" err="1"/>
              <a:t>bagOfWordsA</a:t>
            </a:r>
            <a:r>
              <a:rPr lang="en-IN" sz="2000" dirty="0"/>
              <a:t>:</a:t>
            </a:r>
          </a:p>
          <a:p>
            <a:r>
              <a:rPr lang="en-IN" sz="2000" dirty="0"/>
              <a:t>    </a:t>
            </a:r>
            <a:r>
              <a:rPr lang="en-IN" sz="2000" dirty="0" err="1"/>
              <a:t>numOfWordsA</a:t>
            </a:r>
            <a:r>
              <a:rPr lang="en-IN" sz="2000" dirty="0"/>
              <a:t>[word] += 1</a:t>
            </a:r>
          </a:p>
          <a:p>
            <a:r>
              <a:rPr lang="en-IN" sz="2000" dirty="0" err="1"/>
              <a:t>numOfWordsB</a:t>
            </a:r>
            <a:r>
              <a:rPr lang="en-IN" sz="2000" dirty="0"/>
              <a:t> = </a:t>
            </a:r>
            <a:r>
              <a:rPr lang="en-IN" sz="2000" dirty="0" err="1"/>
              <a:t>dict.fromkeys</a:t>
            </a:r>
            <a:r>
              <a:rPr lang="en-IN" sz="2000" dirty="0"/>
              <a:t>(</a:t>
            </a:r>
            <a:r>
              <a:rPr lang="en-IN" sz="2000" dirty="0" err="1"/>
              <a:t>uniqueWords</a:t>
            </a:r>
            <a:r>
              <a:rPr lang="en-IN" sz="2000" dirty="0"/>
              <a:t>, 0)</a:t>
            </a:r>
          </a:p>
          <a:p>
            <a:r>
              <a:rPr lang="en-IN" sz="2000" dirty="0"/>
              <a:t>for word in </a:t>
            </a:r>
            <a:r>
              <a:rPr lang="en-IN" sz="2000" dirty="0" err="1"/>
              <a:t>bagOfWordsB</a:t>
            </a:r>
            <a:r>
              <a:rPr lang="en-IN" sz="2000" dirty="0"/>
              <a:t>:</a:t>
            </a:r>
          </a:p>
          <a:p>
            <a:r>
              <a:rPr lang="en-IN" sz="2000" dirty="0"/>
              <a:t>    </a:t>
            </a:r>
            <a:r>
              <a:rPr lang="en-IN" sz="2000" dirty="0" err="1"/>
              <a:t>numOfWordsB</a:t>
            </a:r>
            <a:r>
              <a:rPr lang="en-IN" sz="2000" dirty="0"/>
              <a:t>[word] += 1</a:t>
            </a:r>
          </a:p>
          <a:p>
            <a:r>
              <a:rPr lang="en-IN" sz="2000" dirty="0">
                <a:solidFill>
                  <a:srgbClr val="FF0000"/>
                </a:solidFill>
              </a:rPr>
              <a:t>    #list of </a:t>
            </a:r>
            <a:r>
              <a:rPr lang="en-IN" sz="2000" dirty="0" err="1">
                <a:solidFill>
                  <a:srgbClr val="FF0000"/>
                </a:solidFill>
              </a:rPr>
              <a:t>stopwords</a:t>
            </a:r>
            <a:r>
              <a:rPr lang="en-IN" sz="2000" dirty="0">
                <a:solidFill>
                  <a:srgbClr val="FF0000"/>
                </a:solidFill>
              </a:rPr>
              <a:t> to remove duplicates and </a:t>
            </a:r>
            <a:r>
              <a:rPr lang="en-IN" sz="2000" dirty="0" err="1">
                <a:solidFill>
                  <a:srgbClr val="FF0000"/>
                </a:solidFill>
              </a:rPr>
              <a:t>stopwords</a:t>
            </a:r>
            <a:endParaRPr lang="en-IN" sz="2000" dirty="0">
              <a:solidFill>
                <a:srgbClr val="FF0000"/>
              </a:solidFill>
            </a:endParaRPr>
          </a:p>
          <a:p>
            <a:r>
              <a:rPr lang="en-IN" sz="2000" dirty="0"/>
              <a:t>    from </a:t>
            </a:r>
            <a:r>
              <a:rPr lang="en-IN" sz="2000" dirty="0" err="1"/>
              <a:t>nltk.corpus</a:t>
            </a:r>
            <a:r>
              <a:rPr lang="en-IN" sz="2000" dirty="0"/>
              <a:t> import </a:t>
            </a:r>
            <a:r>
              <a:rPr lang="en-IN" sz="2000" dirty="0" err="1"/>
              <a:t>stopwords</a:t>
            </a:r>
            <a:endParaRPr lang="en-IN" sz="2000" dirty="0"/>
          </a:p>
          <a:p>
            <a:r>
              <a:rPr lang="en-IN" sz="2000" dirty="0" err="1"/>
              <a:t>stopwords.words</a:t>
            </a:r>
            <a:r>
              <a:rPr lang="en-IN" sz="2000" dirty="0"/>
              <a:t>('</a:t>
            </a:r>
            <a:r>
              <a:rPr lang="en-IN" sz="2000" dirty="0" err="1"/>
              <a:t>english</a:t>
            </a:r>
            <a:r>
              <a:rPr lang="en-IN" sz="2000" dirty="0"/>
              <a:t>')</a:t>
            </a:r>
          </a:p>
        </p:txBody>
      </p:sp>
    </p:spTree>
    <p:extLst>
      <p:ext uri="{BB962C8B-B14F-4D97-AF65-F5344CB8AC3E}">
        <p14:creationId xmlns:p14="http://schemas.microsoft.com/office/powerpoint/2010/main" val="38399730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68A11A1A-9613-40A6-9338-18A0C617FE2F}"/>
              </a:ext>
            </a:extLst>
          </p:cNvPr>
          <p:cNvSpPr>
            <a:spLocks noGrp="1"/>
          </p:cNvSpPr>
          <p:nvPr>
            <p:ph type="sldNum" sz="quarter" idx="12"/>
          </p:nvPr>
        </p:nvSpPr>
        <p:spPr/>
        <p:txBody>
          <a:bodyPr/>
          <a:lstStyle/>
          <a:p>
            <a:fld id="{3FCAF691-C30B-4477-A4FB-AFF7F164B000}" type="slidenum">
              <a:rPr lang="en-IN" smtClean="0"/>
              <a:t>67</a:t>
            </a:fld>
            <a:endParaRPr lang="en-IN"/>
          </a:p>
        </p:txBody>
      </p:sp>
      <p:pic>
        <p:nvPicPr>
          <p:cNvPr id="1026" name="Picture 2" descr="Image for post">
            <a:extLst>
              <a:ext uri="{FF2B5EF4-FFF2-40B4-BE49-F238E27FC236}">
                <a16:creationId xmlns:a16="http://schemas.microsoft.com/office/drawing/2014/main" xmlns="" id="{C4C40E59-F312-4109-BB7F-AD649B062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9" y="2146300"/>
            <a:ext cx="8696325" cy="256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2078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CEB26DDD-CFCF-4360-BE28-1E9610B3A37A}"/>
              </a:ext>
            </a:extLst>
          </p:cNvPr>
          <p:cNvSpPr>
            <a:spLocks noGrp="1"/>
          </p:cNvSpPr>
          <p:nvPr>
            <p:ph type="sldNum" sz="quarter" idx="12"/>
          </p:nvPr>
        </p:nvSpPr>
        <p:spPr/>
        <p:txBody>
          <a:bodyPr/>
          <a:lstStyle/>
          <a:p>
            <a:fld id="{3FCAF691-C30B-4477-A4FB-AFF7F164B000}" type="slidenum">
              <a:rPr lang="en-IN" smtClean="0"/>
              <a:t>68</a:t>
            </a:fld>
            <a:endParaRPr lang="en-IN"/>
          </a:p>
        </p:txBody>
      </p:sp>
      <p:sp>
        <p:nvSpPr>
          <p:cNvPr id="5" name="TextBox 4">
            <a:extLst>
              <a:ext uri="{FF2B5EF4-FFF2-40B4-BE49-F238E27FC236}">
                <a16:creationId xmlns:a16="http://schemas.microsoft.com/office/drawing/2014/main" xmlns="" id="{7B84498C-5F96-42F6-9588-E9E8B9C985C4}"/>
              </a:ext>
            </a:extLst>
          </p:cNvPr>
          <p:cNvSpPr txBox="1"/>
          <p:nvPr/>
        </p:nvSpPr>
        <p:spPr>
          <a:xfrm>
            <a:off x="609600" y="914400"/>
            <a:ext cx="8001000" cy="4154984"/>
          </a:xfrm>
          <a:prstGeom prst="rect">
            <a:avLst/>
          </a:prstGeom>
          <a:noFill/>
        </p:spPr>
        <p:txBody>
          <a:bodyPr wrap="square">
            <a:spAutoFit/>
          </a:bodyPr>
          <a:lstStyle/>
          <a:p>
            <a:endParaRPr lang="en-IN" sz="2400" dirty="0">
              <a:latin typeface="Times New Roman" pitchFamily="18" charset="0"/>
              <a:cs typeface="Times New Roman" pitchFamily="18" charset="0"/>
            </a:endParaRPr>
          </a:p>
          <a:p>
            <a:r>
              <a:rPr lang="en-IN" sz="2400" dirty="0" smtClean="0">
                <a:solidFill>
                  <a:srgbClr val="FF0000"/>
                </a:solidFill>
                <a:latin typeface="Times New Roman" pitchFamily="18" charset="0"/>
                <a:cs typeface="Times New Roman" pitchFamily="18" charset="0"/>
              </a:rPr>
              <a:t>#</a:t>
            </a:r>
            <a:r>
              <a:rPr lang="en-IN" sz="2400" dirty="0">
                <a:solidFill>
                  <a:srgbClr val="FF0000"/>
                </a:solidFill>
                <a:latin typeface="Times New Roman" pitchFamily="18" charset="0"/>
                <a:cs typeface="Times New Roman" pitchFamily="18" charset="0"/>
              </a:rPr>
              <a:t>calculate TF </a:t>
            </a:r>
          </a:p>
          <a:p>
            <a:r>
              <a:rPr lang="en-IN" sz="2400" dirty="0">
                <a:latin typeface="Times New Roman" pitchFamily="18" charset="0"/>
                <a:cs typeface="Times New Roman" pitchFamily="18" charset="0"/>
              </a:rPr>
              <a:t>def </a:t>
            </a:r>
            <a:r>
              <a:rPr lang="en-IN" sz="2400" dirty="0" err="1">
                <a:latin typeface="Times New Roman" pitchFamily="18" charset="0"/>
                <a:cs typeface="Times New Roman" pitchFamily="18" charset="0"/>
              </a:rPr>
              <a:t>computeTF</a:t>
            </a:r>
            <a:r>
              <a:rPr lang="en-IN" sz="2400" dirty="0">
                <a:latin typeface="Times New Roman" pitchFamily="18" charset="0"/>
                <a:cs typeface="Times New Roman" pitchFamily="18" charset="0"/>
              </a:rPr>
              <a:t>(</a:t>
            </a:r>
            <a:r>
              <a:rPr lang="en-IN" sz="2400" dirty="0" err="1">
                <a:latin typeface="Times New Roman" pitchFamily="18" charset="0"/>
                <a:cs typeface="Times New Roman" pitchFamily="18" charset="0"/>
              </a:rPr>
              <a:t>wordDict</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bagOfWords</a:t>
            </a:r>
            <a:r>
              <a:rPr lang="en-IN" sz="2400" dirty="0">
                <a:latin typeface="Times New Roman" pitchFamily="18" charset="0"/>
                <a:cs typeface="Times New Roman" pitchFamily="18" charset="0"/>
              </a:rPr>
              <a:t>):</a:t>
            </a:r>
          </a:p>
          <a:p>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tfDict</a:t>
            </a:r>
            <a:r>
              <a:rPr lang="en-IN" sz="2400" dirty="0">
                <a:latin typeface="Times New Roman" pitchFamily="18" charset="0"/>
                <a:cs typeface="Times New Roman" pitchFamily="18" charset="0"/>
              </a:rPr>
              <a:t> = {}</a:t>
            </a:r>
          </a:p>
          <a:p>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bagOfWordsCount</a:t>
            </a:r>
            <a:r>
              <a:rPr lang="en-IN" sz="2400" dirty="0">
                <a:latin typeface="Times New Roman" pitchFamily="18" charset="0"/>
                <a:cs typeface="Times New Roman" pitchFamily="18" charset="0"/>
              </a:rPr>
              <a:t> = </a:t>
            </a:r>
            <a:r>
              <a:rPr lang="en-IN" sz="2400" dirty="0" err="1">
                <a:latin typeface="Times New Roman" pitchFamily="18" charset="0"/>
                <a:cs typeface="Times New Roman" pitchFamily="18" charset="0"/>
              </a:rPr>
              <a:t>len</a:t>
            </a:r>
            <a:r>
              <a:rPr lang="en-IN" sz="2400" dirty="0">
                <a:latin typeface="Times New Roman" pitchFamily="18" charset="0"/>
                <a:cs typeface="Times New Roman" pitchFamily="18" charset="0"/>
              </a:rPr>
              <a:t>(</a:t>
            </a:r>
            <a:r>
              <a:rPr lang="en-IN" sz="2400" dirty="0" err="1">
                <a:latin typeface="Times New Roman" pitchFamily="18" charset="0"/>
                <a:cs typeface="Times New Roman" pitchFamily="18" charset="0"/>
              </a:rPr>
              <a:t>bagOfWords</a:t>
            </a:r>
            <a:r>
              <a:rPr lang="en-IN" sz="2400" dirty="0">
                <a:latin typeface="Times New Roman" pitchFamily="18" charset="0"/>
                <a:cs typeface="Times New Roman" pitchFamily="18" charset="0"/>
              </a:rPr>
              <a:t>)</a:t>
            </a:r>
          </a:p>
          <a:p>
            <a:r>
              <a:rPr lang="en-IN" sz="2400" dirty="0">
                <a:latin typeface="Times New Roman" pitchFamily="18" charset="0"/>
                <a:cs typeface="Times New Roman" pitchFamily="18" charset="0"/>
              </a:rPr>
              <a:t>    for word, count in </a:t>
            </a:r>
            <a:r>
              <a:rPr lang="en-IN" sz="2400" dirty="0" err="1">
                <a:latin typeface="Times New Roman" pitchFamily="18" charset="0"/>
                <a:cs typeface="Times New Roman" pitchFamily="18" charset="0"/>
              </a:rPr>
              <a:t>wordDict.items</a:t>
            </a:r>
            <a:r>
              <a:rPr lang="en-IN" sz="2400" dirty="0">
                <a:latin typeface="Times New Roman" pitchFamily="18" charset="0"/>
                <a:cs typeface="Times New Roman" pitchFamily="18" charset="0"/>
              </a:rPr>
              <a:t>():</a:t>
            </a:r>
          </a:p>
          <a:p>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tfDict</a:t>
            </a:r>
            <a:r>
              <a:rPr lang="en-IN" sz="2400" dirty="0">
                <a:latin typeface="Times New Roman" pitchFamily="18" charset="0"/>
                <a:cs typeface="Times New Roman" pitchFamily="18" charset="0"/>
              </a:rPr>
              <a:t>[word] = count / float(</a:t>
            </a:r>
            <a:r>
              <a:rPr lang="en-IN" sz="2400" dirty="0" err="1">
                <a:latin typeface="Times New Roman" pitchFamily="18" charset="0"/>
                <a:cs typeface="Times New Roman" pitchFamily="18" charset="0"/>
              </a:rPr>
              <a:t>bagOfWordsCount</a:t>
            </a:r>
            <a:r>
              <a:rPr lang="en-IN" sz="2400" dirty="0">
                <a:latin typeface="Times New Roman" pitchFamily="18" charset="0"/>
                <a:cs typeface="Times New Roman" pitchFamily="18" charset="0"/>
              </a:rPr>
              <a:t>)</a:t>
            </a:r>
          </a:p>
          <a:p>
            <a:r>
              <a:rPr lang="en-IN" sz="2400" dirty="0">
                <a:latin typeface="Times New Roman" pitchFamily="18" charset="0"/>
                <a:cs typeface="Times New Roman" pitchFamily="18" charset="0"/>
              </a:rPr>
              <a:t>    return </a:t>
            </a:r>
            <a:r>
              <a:rPr lang="en-IN" sz="2400" dirty="0" err="1">
                <a:latin typeface="Times New Roman" pitchFamily="18" charset="0"/>
                <a:cs typeface="Times New Roman" pitchFamily="18" charset="0"/>
              </a:rPr>
              <a:t>tfDict</a:t>
            </a:r>
            <a:endParaRPr lang="en-IN" sz="2400" dirty="0">
              <a:latin typeface="Times New Roman" pitchFamily="18" charset="0"/>
              <a:cs typeface="Times New Roman" pitchFamily="18" charset="0"/>
            </a:endParaRPr>
          </a:p>
          <a:p>
            <a:r>
              <a:rPr lang="en-IN" sz="2400" dirty="0">
                <a:solidFill>
                  <a:srgbClr val="FF0000"/>
                </a:solidFill>
                <a:latin typeface="Times New Roman" pitchFamily="18" charset="0"/>
                <a:cs typeface="Times New Roman" pitchFamily="18" charset="0"/>
              </a:rPr>
              <a:t>#calculate term frequency for each document</a:t>
            </a:r>
          </a:p>
          <a:p>
            <a:r>
              <a:rPr lang="en-IN" sz="2400" dirty="0" err="1">
                <a:latin typeface="Times New Roman" pitchFamily="18" charset="0"/>
                <a:cs typeface="Times New Roman" pitchFamily="18" charset="0"/>
              </a:rPr>
              <a:t>tfA</a:t>
            </a:r>
            <a:r>
              <a:rPr lang="en-IN" sz="2400" dirty="0">
                <a:latin typeface="Times New Roman" pitchFamily="18" charset="0"/>
                <a:cs typeface="Times New Roman" pitchFamily="18" charset="0"/>
              </a:rPr>
              <a:t> = </a:t>
            </a:r>
            <a:r>
              <a:rPr lang="en-IN" sz="2400" dirty="0" err="1">
                <a:latin typeface="Times New Roman" pitchFamily="18" charset="0"/>
                <a:cs typeface="Times New Roman" pitchFamily="18" charset="0"/>
              </a:rPr>
              <a:t>computeTF</a:t>
            </a:r>
            <a:r>
              <a:rPr lang="en-IN" sz="2400" dirty="0">
                <a:latin typeface="Times New Roman" pitchFamily="18" charset="0"/>
                <a:cs typeface="Times New Roman" pitchFamily="18" charset="0"/>
              </a:rPr>
              <a:t>(</a:t>
            </a:r>
            <a:r>
              <a:rPr lang="en-IN" sz="2400" dirty="0" err="1">
                <a:latin typeface="Times New Roman" pitchFamily="18" charset="0"/>
                <a:cs typeface="Times New Roman" pitchFamily="18" charset="0"/>
              </a:rPr>
              <a:t>numOfWordsA</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bagOfWordsA</a:t>
            </a:r>
            <a:r>
              <a:rPr lang="en-IN" sz="2400" dirty="0">
                <a:latin typeface="Times New Roman" pitchFamily="18" charset="0"/>
                <a:cs typeface="Times New Roman" pitchFamily="18" charset="0"/>
              </a:rPr>
              <a:t>)</a:t>
            </a:r>
          </a:p>
          <a:p>
            <a:r>
              <a:rPr lang="en-IN" sz="2400" dirty="0" err="1">
                <a:latin typeface="Times New Roman" pitchFamily="18" charset="0"/>
                <a:cs typeface="Times New Roman" pitchFamily="18" charset="0"/>
              </a:rPr>
              <a:t>tfB</a:t>
            </a:r>
            <a:r>
              <a:rPr lang="en-IN" sz="2400" dirty="0">
                <a:latin typeface="Times New Roman" pitchFamily="18" charset="0"/>
                <a:cs typeface="Times New Roman" pitchFamily="18" charset="0"/>
              </a:rPr>
              <a:t> = </a:t>
            </a:r>
            <a:r>
              <a:rPr lang="en-IN" sz="2400" dirty="0" err="1">
                <a:latin typeface="Times New Roman" pitchFamily="18" charset="0"/>
                <a:cs typeface="Times New Roman" pitchFamily="18" charset="0"/>
              </a:rPr>
              <a:t>computeTF</a:t>
            </a:r>
            <a:r>
              <a:rPr lang="en-IN" sz="2400" dirty="0">
                <a:latin typeface="Times New Roman" pitchFamily="18" charset="0"/>
                <a:cs typeface="Times New Roman" pitchFamily="18" charset="0"/>
              </a:rPr>
              <a:t>(</a:t>
            </a:r>
            <a:r>
              <a:rPr lang="en-IN" sz="2400" dirty="0" err="1">
                <a:latin typeface="Times New Roman" pitchFamily="18" charset="0"/>
                <a:cs typeface="Times New Roman" pitchFamily="18" charset="0"/>
              </a:rPr>
              <a:t>numOfWordsB</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bagOfWordsB</a:t>
            </a:r>
            <a:r>
              <a:rPr lang="en-IN" sz="2400" dirty="0">
                <a:latin typeface="Times New Roman" pitchFamily="18" charset="0"/>
                <a:cs typeface="Times New Roman" pitchFamily="18" charset="0"/>
              </a:rPr>
              <a:t>)</a:t>
            </a:r>
          </a:p>
        </p:txBody>
      </p:sp>
    </p:spTree>
    <p:extLst>
      <p:ext uri="{BB962C8B-B14F-4D97-AF65-F5344CB8AC3E}">
        <p14:creationId xmlns:p14="http://schemas.microsoft.com/office/powerpoint/2010/main" val="30760504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CDA3A21F-F61A-4B5E-88DA-039D97F3EDF2}"/>
              </a:ext>
            </a:extLst>
          </p:cNvPr>
          <p:cNvSpPr>
            <a:spLocks noGrp="1"/>
          </p:cNvSpPr>
          <p:nvPr>
            <p:ph type="sldNum" sz="quarter" idx="12"/>
          </p:nvPr>
        </p:nvSpPr>
        <p:spPr/>
        <p:txBody>
          <a:bodyPr/>
          <a:lstStyle/>
          <a:p>
            <a:fld id="{3FCAF691-C30B-4477-A4FB-AFF7F164B000}" type="slidenum">
              <a:rPr lang="en-IN" smtClean="0"/>
              <a:t>69</a:t>
            </a:fld>
            <a:endParaRPr lang="en-IN"/>
          </a:p>
        </p:txBody>
      </p:sp>
      <p:sp>
        <p:nvSpPr>
          <p:cNvPr id="5" name="TextBox 4">
            <a:extLst>
              <a:ext uri="{FF2B5EF4-FFF2-40B4-BE49-F238E27FC236}">
                <a16:creationId xmlns:a16="http://schemas.microsoft.com/office/drawing/2014/main" xmlns="" id="{7C7F60C7-DB30-468F-B3C3-FC8E4777DBE4}"/>
              </a:ext>
            </a:extLst>
          </p:cNvPr>
          <p:cNvSpPr txBox="1"/>
          <p:nvPr/>
        </p:nvSpPr>
        <p:spPr>
          <a:xfrm>
            <a:off x="457200" y="304800"/>
            <a:ext cx="7620000" cy="6001643"/>
          </a:xfrm>
          <a:prstGeom prst="rect">
            <a:avLst/>
          </a:prstGeom>
          <a:noFill/>
        </p:spPr>
        <p:txBody>
          <a:bodyPr wrap="square">
            <a:spAutoFit/>
          </a:bodyPr>
          <a:lstStyle/>
          <a:p>
            <a:r>
              <a:rPr lang="en-IN" sz="2400" dirty="0">
                <a:solidFill>
                  <a:srgbClr val="FF0000"/>
                </a:solidFill>
                <a:latin typeface="Times New Roman" pitchFamily="18" charset="0"/>
                <a:cs typeface="Times New Roman" pitchFamily="18" charset="0"/>
              </a:rPr>
              <a:t># calculate IDF Weight of words is calculated </a:t>
            </a:r>
          </a:p>
          <a:p>
            <a:r>
              <a:rPr lang="en-IN" sz="2400" dirty="0">
                <a:latin typeface="Times New Roman" pitchFamily="18" charset="0"/>
                <a:cs typeface="Times New Roman" pitchFamily="18" charset="0"/>
              </a:rPr>
              <a:t>def </a:t>
            </a:r>
            <a:r>
              <a:rPr lang="en-IN" sz="2400" dirty="0" err="1">
                <a:latin typeface="Times New Roman" pitchFamily="18" charset="0"/>
                <a:cs typeface="Times New Roman" pitchFamily="18" charset="0"/>
              </a:rPr>
              <a:t>computeIDF</a:t>
            </a:r>
            <a:r>
              <a:rPr lang="en-IN" sz="2400" dirty="0">
                <a:latin typeface="Times New Roman" pitchFamily="18" charset="0"/>
                <a:cs typeface="Times New Roman" pitchFamily="18" charset="0"/>
              </a:rPr>
              <a:t>(documents):</a:t>
            </a:r>
          </a:p>
          <a:p>
            <a:r>
              <a:rPr lang="en-IN" sz="2400" dirty="0">
                <a:latin typeface="Times New Roman" pitchFamily="18" charset="0"/>
                <a:cs typeface="Times New Roman" pitchFamily="18" charset="0"/>
              </a:rPr>
              <a:t>    import math</a:t>
            </a:r>
          </a:p>
          <a:p>
            <a:r>
              <a:rPr lang="en-IN" sz="2400" dirty="0">
                <a:latin typeface="Times New Roman" pitchFamily="18" charset="0"/>
                <a:cs typeface="Times New Roman" pitchFamily="18" charset="0"/>
              </a:rPr>
              <a:t>    N = </a:t>
            </a:r>
            <a:r>
              <a:rPr lang="en-IN" sz="2400" dirty="0" err="1">
                <a:latin typeface="Times New Roman" pitchFamily="18" charset="0"/>
                <a:cs typeface="Times New Roman" pitchFamily="18" charset="0"/>
              </a:rPr>
              <a:t>len</a:t>
            </a:r>
            <a:r>
              <a:rPr lang="en-IN" sz="2400" dirty="0">
                <a:latin typeface="Times New Roman" pitchFamily="18" charset="0"/>
                <a:cs typeface="Times New Roman" pitchFamily="18" charset="0"/>
              </a:rPr>
              <a:t>(documents)</a:t>
            </a:r>
          </a:p>
          <a:p>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idfDict</a:t>
            </a:r>
            <a:r>
              <a:rPr lang="en-IN" sz="2400" dirty="0">
                <a:latin typeface="Times New Roman" pitchFamily="18" charset="0"/>
                <a:cs typeface="Times New Roman" pitchFamily="18" charset="0"/>
              </a:rPr>
              <a:t> = </a:t>
            </a:r>
            <a:r>
              <a:rPr lang="en-IN" sz="2400" dirty="0" err="1">
                <a:latin typeface="Times New Roman" pitchFamily="18" charset="0"/>
                <a:cs typeface="Times New Roman" pitchFamily="18" charset="0"/>
              </a:rPr>
              <a:t>dict.fromkeys</a:t>
            </a:r>
            <a:r>
              <a:rPr lang="en-IN" sz="2400" dirty="0">
                <a:latin typeface="Times New Roman" pitchFamily="18" charset="0"/>
                <a:cs typeface="Times New Roman" pitchFamily="18" charset="0"/>
              </a:rPr>
              <a:t>(documents[0].keys(), 0)</a:t>
            </a:r>
          </a:p>
          <a:p>
            <a:r>
              <a:rPr lang="en-IN" sz="2400" dirty="0">
                <a:latin typeface="Times New Roman" pitchFamily="18" charset="0"/>
                <a:cs typeface="Times New Roman" pitchFamily="18" charset="0"/>
              </a:rPr>
              <a:t>    for document in documents:</a:t>
            </a:r>
          </a:p>
          <a:p>
            <a:r>
              <a:rPr lang="en-IN" sz="2400" dirty="0">
                <a:latin typeface="Times New Roman" pitchFamily="18" charset="0"/>
                <a:cs typeface="Times New Roman" pitchFamily="18" charset="0"/>
              </a:rPr>
              <a:t>        for word, </a:t>
            </a:r>
            <a:r>
              <a:rPr lang="en-IN" sz="2400" dirty="0" err="1">
                <a:latin typeface="Times New Roman" pitchFamily="18" charset="0"/>
                <a:cs typeface="Times New Roman" pitchFamily="18" charset="0"/>
              </a:rPr>
              <a:t>val</a:t>
            </a:r>
            <a:r>
              <a:rPr lang="en-IN" sz="2400" dirty="0">
                <a:latin typeface="Times New Roman" pitchFamily="18" charset="0"/>
                <a:cs typeface="Times New Roman" pitchFamily="18" charset="0"/>
              </a:rPr>
              <a:t> in </a:t>
            </a:r>
            <a:r>
              <a:rPr lang="en-IN" sz="2400" dirty="0" err="1">
                <a:latin typeface="Times New Roman" pitchFamily="18" charset="0"/>
                <a:cs typeface="Times New Roman" pitchFamily="18" charset="0"/>
              </a:rPr>
              <a:t>document.items</a:t>
            </a:r>
            <a:r>
              <a:rPr lang="en-IN" sz="2400" dirty="0">
                <a:latin typeface="Times New Roman" pitchFamily="18" charset="0"/>
                <a:cs typeface="Times New Roman" pitchFamily="18" charset="0"/>
              </a:rPr>
              <a:t>():</a:t>
            </a:r>
          </a:p>
          <a:p>
            <a:r>
              <a:rPr lang="en-IN" sz="2400" dirty="0">
                <a:latin typeface="Times New Roman" pitchFamily="18" charset="0"/>
                <a:cs typeface="Times New Roman" pitchFamily="18" charset="0"/>
              </a:rPr>
              <a:t>            if </a:t>
            </a:r>
            <a:r>
              <a:rPr lang="en-IN" sz="2400" dirty="0" err="1">
                <a:latin typeface="Times New Roman" pitchFamily="18" charset="0"/>
                <a:cs typeface="Times New Roman" pitchFamily="18" charset="0"/>
              </a:rPr>
              <a:t>val</a:t>
            </a:r>
            <a:r>
              <a:rPr lang="en-IN" sz="2400" dirty="0">
                <a:latin typeface="Times New Roman" pitchFamily="18" charset="0"/>
                <a:cs typeface="Times New Roman" pitchFamily="18" charset="0"/>
              </a:rPr>
              <a:t> &gt; 0:</a:t>
            </a:r>
          </a:p>
          <a:p>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idfDict</a:t>
            </a:r>
            <a:r>
              <a:rPr lang="en-IN" sz="2400" dirty="0">
                <a:latin typeface="Times New Roman" pitchFamily="18" charset="0"/>
                <a:cs typeface="Times New Roman" pitchFamily="18" charset="0"/>
              </a:rPr>
              <a:t>[word] += 1</a:t>
            </a:r>
          </a:p>
          <a:p>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    for word, </a:t>
            </a:r>
            <a:r>
              <a:rPr lang="en-IN" sz="2400" dirty="0" err="1">
                <a:latin typeface="Times New Roman" pitchFamily="18" charset="0"/>
                <a:cs typeface="Times New Roman" pitchFamily="18" charset="0"/>
              </a:rPr>
              <a:t>val</a:t>
            </a:r>
            <a:r>
              <a:rPr lang="en-IN" sz="2400" dirty="0">
                <a:latin typeface="Times New Roman" pitchFamily="18" charset="0"/>
                <a:cs typeface="Times New Roman" pitchFamily="18" charset="0"/>
              </a:rPr>
              <a:t> in </a:t>
            </a:r>
            <a:r>
              <a:rPr lang="en-IN" sz="2400" dirty="0" err="1">
                <a:latin typeface="Times New Roman" pitchFamily="18" charset="0"/>
                <a:cs typeface="Times New Roman" pitchFamily="18" charset="0"/>
              </a:rPr>
              <a:t>idfDict.items</a:t>
            </a:r>
            <a:r>
              <a:rPr lang="en-IN" sz="2400" dirty="0">
                <a:latin typeface="Times New Roman" pitchFamily="18" charset="0"/>
                <a:cs typeface="Times New Roman" pitchFamily="18" charset="0"/>
              </a:rPr>
              <a:t>():</a:t>
            </a:r>
          </a:p>
          <a:p>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idfDict</a:t>
            </a:r>
            <a:r>
              <a:rPr lang="en-IN" sz="2400" dirty="0">
                <a:latin typeface="Times New Roman" pitchFamily="18" charset="0"/>
                <a:cs typeface="Times New Roman" pitchFamily="18" charset="0"/>
              </a:rPr>
              <a:t>[word] = math.log(N / float(</a:t>
            </a:r>
            <a:r>
              <a:rPr lang="en-IN" sz="2400" dirty="0" err="1">
                <a:latin typeface="Times New Roman" pitchFamily="18" charset="0"/>
                <a:cs typeface="Times New Roman" pitchFamily="18" charset="0"/>
              </a:rPr>
              <a:t>val</a:t>
            </a:r>
            <a:r>
              <a:rPr lang="en-IN" sz="2400" dirty="0">
                <a:latin typeface="Times New Roman" pitchFamily="18" charset="0"/>
                <a:cs typeface="Times New Roman" pitchFamily="18" charset="0"/>
              </a:rPr>
              <a:t>))</a:t>
            </a:r>
          </a:p>
          <a:p>
            <a:r>
              <a:rPr lang="en-IN" sz="2400" dirty="0">
                <a:latin typeface="Times New Roman" pitchFamily="18" charset="0"/>
                <a:cs typeface="Times New Roman" pitchFamily="18" charset="0"/>
              </a:rPr>
              <a:t>    return </a:t>
            </a:r>
            <a:r>
              <a:rPr lang="en-IN" sz="2400" dirty="0" err="1">
                <a:latin typeface="Times New Roman" pitchFamily="18" charset="0"/>
                <a:cs typeface="Times New Roman" pitchFamily="18" charset="0"/>
              </a:rPr>
              <a:t>idfDict</a:t>
            </a:r>
            <a:endParaRPr lang="en-IN" sz="2400" dirty="0">
              <a:latin typeface="Times New Roman" pitchFamily="18" charset="0"/>
              <a:cs typeface="Times New Roman" pitchFamily="18" charset="0"/>
            </a:endParaRPr>
          </a:p>
          <a:p>
            <a:r>
              <a:rPr lang="en-IN" sz="2400" dirty="0">
                <a:solidFill>
                  <a:srgbClr val="FF0000"/>
                </a:solidFill>
                <a:latin typeface="Times New Roman" pitchFamily="18" charset="0"/>
                <a:cs typeface="Times New Roman" pitchFamily="18" charset="0"/>
              </a:rPr>
              <a:t>#IDF for all document </a:t>
            </a:r>
          </a:p>
          <a:p>
            <a:r>
              <a:rPr lang="en-IN" sz="2400" dirty="0" err="1">
                <a:latin typeface="Times New Roman" pitchFamily="18" charset="0"/>
                <a:cs typeface="Times New Roman" pitchFamily="18" charset="0"/>
              </a:rPr>
              <a:t>idfs</a:t>
            </a:r>
            <a:r>
              <a:rPr lang="en-IN" sz="2400" dirty="0">
                <a:latin typeface="Times New Roman" pitchFamily="18" charset="0"/>
                <a:cs typeface="Times New Roman" pitchFamily="18" charset="0"/>
              </a:rPr>
              <a:t> = </a:t>
            </a:r>
            <a:r>
              <a:rPr lang="en-IN" sz="2400" dirty="0" err="1">
                <a:latin typeface="Times New Roman" pitchFamily="18" charset="0"/>
                <a:cs typeface="Times New Roman" pitchFamily="18" charset="0"/>
              </a:rPr>
              <a:t>computeIDF</a:t>
            </a:r>
            <a:r>
              <a:rPr lang="en-IN" sz="2400" dirty="0">
                <a:latin typeface="Times New Roman" pitchFamily="18" charset="0"/>
                <a:cs typeface="Times New Roman" pitchFamily="18" charset="0"/>
              </a:rPr>
              <a:t>([</a:t>
            </a:r>
            <a:r>
              <a:rPr lang="en-IN" sz="2400" dirty="0" err="1">
                <a:latin typeface="Times New Roman" pitchFamily="18" charset="0"/>
                <a:cs typeface="Times New Roman" pitchFamily="18" charset="0"/>
              </a:rPr>
              <a:t>numOfWordsA</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numOfWordsB</a:t>
            </a:r>
            <a:r>
              <a:rPr lang="en-IN" sz="2400" dirty="0">
                <a:latin typeface="Times New Roman" pitchFamily="18" charset="0"/>
                <a:cs typeface="Times New Roman" pitchFamily="18" charset="0"/>
              </a:rPr>
              <a:t>])</a:t>
            </a:r>
          </a:p>
        </p:txBody>
      </p:sp>
    </p:spTree>
    <p:extLst>
      <p:ext uri="{BB962C8B-B14F-4D97-AF65-F5344CB8AC3E}">
        <p14:creationId xmlns:p14="http://schemas.microsoft.com/office/powerpoint/2010/main" val="279067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77000"/>
          </a:xfrm>
        </p:spPr>
        <p:txBody>
          <a:bodyPr>
            <a:normAutofit fontScale="77500" lnSpcReduction="20000"/>
          </a:bodyPr>
          <a:lstStyle/>
          <a:p>
            <a:r>
              <a:rPr lang="en-US" b="1" dirty="0" smtClean="0">
                <a:solidFill>
                  <a:srgbClr val="FF0000"/>
                </a:solidFill>
                <a:latin typeface="Times New Roman" pitchFamily="18" charset="0"/>
                <a:cs typeface="Times New Roman" pitchFamily="18" charset="0"/>
              </a:rPr>
              <a:t>Semi-Structured data </a:t>
            </a:r>
            <a:r>
              <a:rPr lang="en-US" dirty="0" smtClean="0">
                <a:latin typeface="Times New Roman" pitchFamily="18" charset="0"/>
                <a:cs typeface="Times New Roman" pitchFamily="18" charset="0"/>
              </a:rPr>
              <a:t>is a cross between the two. It is a type of structured data, but </a:t>
            </a:r>
            <a:r>
              <a:rPr lang="en-US" b="1" dirty="0" smtClean="0">
                <a:latin typeface="Times New Roman" pitchFamily="18" charset="0"/>
                <a:cs typeface="Times New Roman" pitchFamily="18" charset="0"/>
              </a:rPr>
              <a:t>lacks the strict data model structure. </a:t>
            </a:r>
            <a:r>
              <a:rPr lang="en-US" dirty="0" smtClean="0">
                <a:latin typeface="Times New Roman" pitchFamily="18" charset="0"/>
                <a:cs typeface="Times New Roman" pitchFamily="18" charset="0"/>
              </a:rPr>
              <a:t>With semi-structured data, tags or other types of markers are used to identify certain elements within the data, but the data doesn’t have a strict structure.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For example, word processing software now can include metadata showing the author's name and the date created, with the bulk of the document just being unstructured text.</a:t>
            </a:r>
          </a:p>
          <a:p>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 Emails</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have the sender, recipient, date, time and other fixed fields added to the unstructured data of the email message content and any attachments.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Photos or other graphics can be tagged with keywords such as the creator, date, location and keywords, making it possible to organize and locate graphics. </a:t>
            </a:r>
            <a:r>
              <a:rPr lang="en-US" b="1" dirty="0" smtClean="0">
                <a:latin typeface="Times New Roman" pitchFamily="18" charset="0"/>
                <a:cs typeface="Times New Roman" pitchFamily="18" charset="0"/>
              </a:rPr>
              <a:t>XML and other markup languages </a:t>
            </a:r>
            <a:r>
              <a:rPr lang="en-US" dirty="0" smtClean="0">
                <a:latin typeface="Times New Roman" pitchFamily="18" charset="0"/>
                <a:cs typeface="Times New Roman" pitchFamily="18" charset="0"/>
              </a:rPr>
              <a:t>are often used to manage semi-structured data.</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47563982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A1A0F987-D2F3-4643-910D-1B6B12A025C0}"/>
              </a:ext>
            </a:extLst>
          </p:cNvPr>
          <p:cNvSpPr>
            <a:spLocks noGrp="1"/>
          </p:cNvSpPr>
          <p:nvPr>
            <p:ph type="sldNum" sz="quarter" idx="12"/>
          </p:nvPr>
        </p:nvSpPr>
        <p:spPr/>
        <p:txBody>
          <a:bodyPr/>
          <a:lstStyle/>
          <a:p>
            <a:fld id="{3FCAF691-C30B-4477-A4FB-AFF7F164B000}" type="slidenum">
              <a:rPr lang="en-IN" smtClean="0"/>
              <a:t>70</a:t>
            </a:fld>
            <a:endParaRPr lang="en-IN"/>
          </a:p>
        </p:txBody>
      </p:sp>
      <p:sp>
        <p:nvSpPr>
          <p:cNvPr id="9" name="TextBox 8">
            <a:extLst>
              <a:ext uri="{FF2B5EF4-FFF2-40B4-BE49-F238E27FC236}">
                <a16:creationId xmlns:a16="http://schemas.microsoft.com/office/drawing/2014/main" xmlns="" id="{0151E73D-523F-4FDF-9293-EA72456670F4}"/>
              </a:ext>
            </a:extLst>
          </p:cNvPr>
          <p:cNvSpPr txBox="1"/>
          <p:nvPr/>
        </p:nvSpPr>
        <p:spPr>
          <a:xfrm>
            <a:off x="2286000" y="-2495639"/>
            <a:ext cx="4572000" cy="369332"/>
          </a:xfrm>
          <a:prstGeom prst="rect">
            <a:avLst/>
          </a:prstGeom>
          <a:noFill/>
        </p:spPr>
        <p:txBody>
          <a:bodyPr wrap="square">
            <a:spAutoFit/>
          </a:bodyPr>
          <a:lstStyle/>
          <a:p>
            <a:endParaRPr lang="en-IN" dirty="0"/>
          </a:p>
        </p:txBody>
      </p:sp>
      <p:sp>
        <p:nvSpPr>
          <p:cNvPr id="11" name="TextBox 10">
            <a:extLst>
              <a:ext uri="{FF2B5EF4-FFF2-40B4-BE49-F238E27FC236}">
                <a16:creationId xmlns:a16="http://schemas.microsoft.com/office/drawing/2014/main" xmlns="" id="{D8417FF7-A908-4756-B4F7-A95F34C1BDF1}"/>
              </a:ext>
            </a:extLst>
          </p:cNvPr>
          <p:cNvSpPr txBox="1"/>
          <p:nvPr/>
        </p:nvSpPr>
        <p:spPr>
          <a:xfrm>
            <a:off x="381000" y="152400"/>
            <a:ext cx="8077200" cy="6555641"/>
          </a:xfrm>
          <a:prstGeom prst="rect">
            <a:avLst/>
          </a:prstGeom>
          <a:noFill/>
        </p:spPr>
        <p:txBody>
          <a:bodyPr wrap="square">
            <a:spAutoFit/>
          </a:bodyPr>
          <a:lstStyle/>
          <a:p>
            <a:endParaRPr lang="en-IN" sz="2000" dirty="0">
              <a:latin typeface="Times New Roman" pitchFamily="18" charset="0"/>
              <a:cs typeface="Times New Roman" pitchFamily="18" charset="0"/>
            </a:endParaRPr>
          </a:p>
          <a:p>
            <a:r>
              <a:rPr lang="en-IN" sz="2000" dirty="0" smtClean="0">
                <a:solidFill>
                  <a:srgbClr val="FF0000"/>
                </a:solidFill>
                <a:latin typeface="Times New Roman" pitchFamily="18" charset="0"/>
                <a:cs typeface="Times New Roman" pitchFamily="18" charset="0"/>
              </a:rPr>
              <a:t>#</a:t>
            </a:r>
            <a:r>
              <a:rPr lang="en-IN" sz="2000" dirty="0">
                <a:solidFill>
                  <a:srgbClr val="FF0000"/>
                </a:solidFill>
                <a:latin typeface="Times New Roman" pitchFamily="18" charset="0"/>
                <a:cs typeface="Times New Roman" pitchFamily="18" charset="0"/>
              </a:rPr>
              <a:t>Tf * IDF</a:t>
            </a:r>
          </a:p>
          <a:p>
            <a:r>
              <a:rPr lang="en-IN" sz="2000" dirty="0">
                <a:latin typeface="Times New Roman" pitchFamily="18" charset="0"/>
                <a:cs typeface="Times New Roman" pitchFamily="18" charset="0"/>
              </a:rPr>
              <a:t>def </a:t>
            </a:r>
            <a:r>
              <a:rPr lang="en-IN" sz="2000" dirty="0" err="1">
                <a:latin typeface="Times New Roman" pitchFamily="18" charset="0"/>
                <a:cs typeface="Times New Roman" pitchFamily="18" charset="0"/>
              </a:rPr>
              <a:t>computeTFIDF</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tfBagOfWords</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idfs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tfidf</a:t>
            </a:r>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for word, </a:t>
            </a:r>
            <a:r>
              <a:rPr lang="en-IN" sz="2000" dirty="0" err="1">
                <a:latin typeface="Times New Roman" pitchFamily="18" charset="0"/>
                <a:cs typeface="Times New Roman" pitchFamily="18" charset="0"/>
              </a:rPr>
              <a:t>val</a:t>
            </a:r>
            <a:r>
              <a:rPr lang="en-IN" sz="2000" dirty="0">
                <a:latin typeface="Times New Roman" pitchFamily="18" charset="0"/>
                <a:cs typeface="Times New Roman" pitchFamily="18" charset="0"/>
              </a:rPr>
              <a:t> in </a:t>
            </a:r>
            <a:r>
              <a:rPr lang="en-IN" sz="2000" dirty="0" err="1">
                <a:latin typeface="Times New Roman" pitchFamily="18" charset="0"/>
                <a:cs typeface="Times New Roman" pitchFamily="18" charset="0"/>
              </a:rPr>
              <a:t>tfBagOfWords.items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tfidf</a:t>
            </a:r>
            <a:r>
              <a:rPr lang="en-IN" sz="2000" dirty="0">
                <a:latin typeface="Times New Roman" pitchFamily="18" charset="0"/>
                <a:cs typeface="Times New Roman" pitchFamily="18" charset="0"/>
              </a:rPr>
              <a:t>[word] = </a:t>
            </a:r>
            <a:r>
              <a:rPr lang="en-IN" sz="2000" dirty="0" err="1">
                <a:latin typeface="Times New Roman" pitchFamily="18" charset="0"/>
                <a:cs typeface="Times New Roman" pitchFamily="18" charset="0"/>
              </a:rPr>
              <a:t>val</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idfs</a:t>
            </a:r>
            <a:r>
              <a:rPr lang="en-IN" sz="2000" dirty="0">
                <a:latin typeface="Times New Roman" pitchFamily="18" charset="0"/>
                <a:cs typeface="Times New Roman" pitchFamily="18" charset="0"/>
              </a:rPr>
              <a:t>[word]</a:t>
            </a:r>
          </a:p>
          <a:p>
            <a:r>
              <a:rPr lang="en-IN" sz="2000" dirty="0">
                <a:latin typeface="Times New Roman" pitchFamily="18" charset="0"/>
                <a:cs typeface="Times New Roman" pitchFamily="18" charset="0"/>
              </a:rPr>
              <a:t>    return </a:t>
            </a:r>
            <a:r>
              <a:rPr lang="en-IN" sz="2000" dirty="0" err="1">
                <a:latin typeface="Times New Roman" pitchFamily="18" charset="0"/>
                <a:cs typeface="Times New Roman" pitchFamily="18" charset="0"/>
              </a:rPr>
              <a:t>tfidf</a:t>
            </a:r>
            <a:endParaRPr lang="en-IN" sz="2000" dirty="0">
              <a:latin typeface="Times New Roman" pitchFamily="18" charset="0"/>
              <a:cs typeface="Times New Roman" pitchFamily="18" charset="0"/>
            </a:endParaRPr>
          </a:p>
          <a:p>
            <a:r>
              <a:rPr lang="en-IN" sz="2000" dirty="0">
                <a:solidFill>
                  <a:srgbClr val="FF0000"/>
                </a:solidFill>
                <a:latin typeface="Times New Roman" pitchFamily="18" charset="0"/>
                <a:cs typeface="Times New Roman" pitchFamily="18" charset="0"/>
              </a:rPr>
              <a:t>#Tf IDF score of all the document </a:t>
            </a:r>
          </a:p>
          <a:p>
            <a:r>
              <a:rPr lang="en-IN" sz="2000" dirty="0" err="1">
                <a:latin typeface="Times New Roman" pitchFamily="18" charset="0"/>
                <a:cs typeface="Times New Roman" pitchFamily="18" charset="0"/>
              </a:rPr>
              <a:t>tfidfA</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computeTFIDF</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tfA</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idfs</a:t>
            </a:r>
            <a:r>
              <a:rPr lang="en-IN" sz="2000" dirty="0">
                <a:latin typeface="Times New Roman" pitchFamily="18" charset="0"/>
                <a:cs typeface="Times New Roman" pitchFamily="18" charset="0"/>
              </a:rPr>
              <a:t>)</a:t>
            </a:r>
          </a:p>
          <a:p>
            <a:r>
              <a:rPr lang="en-IN" sz="2000" dirty="0" err="1">
                <a:latin typeface="Times New Roman" pitchFamily="18" charset="0"/>
                <a:cs typeface="Times New Roman" pitchFamily="18" charset="0"/>
              </a:rPr>
              <a:t>tfidfB</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computeTFIDF</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tfB</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idfs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df = </a:t>
            </a:r>
            <a:r>
              <a:rPr lang="en-IN" sz="2000" dirty="0" err="1">
                <a:latin typeface="Times New Roman" pitchFamily="18" charset="0"/>
                <a:cs typeface="Times New Roman" pitchFamily="18" charset="0"/>
              </a:rPr>
              <a:t>pd.DataFrame</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tfidfA</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tfidfB</a:t>
            </a:r>
            <a:r>
              <a:rPr lang="en-IN" sz="2000" dirty="0" smtClean="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000" dirty="0">
                <a:solidFill>
                  <a:srgbClr val="FF0000"/>
                </a:solidFill>
                <a:latin typeface="Times New Roman" pitchFamily="18" charset="0"/>
                <a:cs typeface="Times New Roman" pitchFamily="18" charset="0"/>
              </a:rPr>
              <a:t>#Tf IDF score using SKLEARN methods</a:t>
            </a:r>
          </a:p>
          <a:p>
            <a:r>
              <a:rPr lang="en-IN" sz="2000" dirty="0">
                <a:latin typeface="Times New Roman" pitchFamily="18" charset="0"/>
                <a:cs typeface="Times New Roman" pitchFamily="18" charset="0"/>
              </a:rPr>
              <a:t>vectorizer = </a:t>
            </a:r>
            <a:r>
              <a:rPr lang="en-IN" sz="2000" dirty="0" err="1">
                <a:latin typeface="Times New Roman" pitchFamily="18" charset="0"/>
                <a:cs typeface="Times New Roman" pitchFamily="18" charset="0"/>
              </a:rPr>
              <a:t>TfidfVectorizer</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vectors = </a:t>
            </a:r>
            <a:r>
              <a:rPr lang="en-IN" sz="2000" dirty="0" err="1">
                <a:latin typeface="Times New Roman" pitchFamily="18" charset="0"/>
                <a:cs typeface="Times New Roman" pitchFamily="18" charset="0"/>
              </a:rPr>
              <a:t>vectorizer.fit_transform</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documentA</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documentB</a:t>
            </a:r>
            <a:r>
              <a:rPr lang="en-IN" sz="2000" dirty="0">
                <a:latin typeface="Times New Roman" pitchFamily="18" charset="0"/>
                <a:cs typeface="Times New Roman" pitchFamily="18" charset="0"/>
              </a:rPr>
              <a:t>])</a:t>
            </a:r>
          </a:p>
          <a:p>
            <a:r>
              <a:rPr lang="en-IN" sz="2000" dirty="0" err="1">
                <a:latin typeface="Times New Roman" pitchFamily="18" charset="0"/>
                <a:cs typeface="Times New Roman" pitchFamily="18" charset="0"/>
              </a:rPr>
              <a:t>feature_names</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vectorizer.get_feature_names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dense = </a:t>
            </a:r>
            <a:r>
              <a:rPr lang="en-IN" sz="2000" dirty="0" err="1">
                <a:latin typeface="Times New Roman" pitchFamily="18" charset="0"/>
                <a:cs typeface="Times New Roman" pitchFamily="18" charset="0"/>
              </a:rPr>
              <a:t>vectors.todense</a:t>
            </a:r>
            <a:r>
              <a:rPr lang="en-IN" sz="2000" dirty="0">
                <a:latin typeface="Times New Roman" pitchFamily="18" charset="0"/>
                <a:cs typeface="Times New Roman" pitchFamily="18" charset="0"/>
              </a:rPr>
              <a:t>()</a:t>
            </a:r>
          </a:p>
          <a:p>
            <a:r>
              <a:rPr lang="en-IN" sz="2000" dirty="0" err="1">
                <a:latin typeface="Times New Roman" pitchFamily="18" charset="0"/>
                <a:cs typeface="Times New Roman" pitchFamily="18" charset="0"/>
              </a:rPr>
              <a:t>denselist</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dense.tolist</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df = </a:t>
            </a:r>
            <a:r>
              <a:rPr lang="en-IN" sz="2000" dirty="0" err="1">
                <a:latin typeface="Times New Roman" pitchFamily="18" charset="0"/>
                <a:cs typeface="Times New Roman" pitchFamily="18" charset="0"/>
              </a:rPr>
              <a:t>pd.DataFrame</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denselist</a:t>
            </a:r>
            <a:r>
              <a:rPr lang="en-IN" sz="2000" dirty="0">
                <a:latin typeface="Times New Roman" pitchFamily="18" charset="0"/>
                <a:cs typeface="Times New Roman" pitchFamily="18" charset="0"/>
              </a:rPr>
              <a:t>, columns=</a:t>
            </a:r>
            <a:r>
              <a:rPr lang="en-IN" sz="2000" dirty="0" err="1">
                <a:latin typeface="Times New Roman" pitchFamily="18" charset="0"/>
                <a:cs typeface="Times New Roman" pitchFamily="18" charset="0"/>
              </a:rPr>
              <a:t>feature_names</a:t>
            </a:r>
            <a:r>
              <a:rPr lang="en-IN" sz="2000" dirty="0">
                <a:latin typeface="Times New Roman" pitchFamily="18" charset="0"/>
                <a:cs typeface="Times New Roman" pitchFamily="18" charset="0"/>
              </a:rPr>
              <a:t>)</a:t>
            </a:r>
          </a:p>
        </p:txBody>
      </p:sp>
    </p:spTree>
    <p:extLst>
      <p:ext uri="{BB962C8B-B14F-4D97-AF65-F5344CB8AC3E}">
        <p14:creationId xmlns:p14="http://schemas.microsoft.com/office/powerpoint/2010/main" val="992740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AA6F2E3-9BC2-4AEF-A411-D2EAE01AEB77}"/>
              </a:ext>
            </a:extLst>
          </p:cNvPr>
          <p:cNvSpPr>
            <a:spLocks noGrp="1"/>
          </p:cNvSpPr>
          <p:nvPr>
            <p:ph type="sldNum" sz="quarter" idx="12"/>
          </p:nvPr>
        </p:nvSpPr>
        <p:spPr/>
        <p:txBody>
          <a:bodyPr/>
          <a:lstStyle/>
          <a:p>
            <a:fld id="{3FCAF691-C30B-4477-A4FB-AFF7F164B000}" type="slidenum">
              <a:rPr lang="en-IN" smtClean="0"/>
              <a:t>71</a:t>
            </a:fld>
            <a:endParaRPr lang="en-IN"/>
          </a:p>
        </p:txBody>
      </p:sp>
      <p:sp>
        <p:nvSpPr>
          <p:cNvPr id="5" name="Rectangle 2">
            <a:extLst>
              <a:ext uri="{FF2B5EF4-FFF2-40B4-BE49-F238E27FC236}">
                <a16:creationId xmlns:a16="http://schemas.microsoft.com/office/drawing/2014/main" xmlns="" id="{8BF2B6C6-48F4-4331-9553-E9DE4E57D525}"/>
              </a:ext>
            </a:extLst>
          </p:cNvPr>
          <p:cNvSpPr>
            <a:spLocks noChangeArrowheads="1"/>
          </p:cNvSpPr>
          <p:nvPr/>
        </p:nvSpPr>
        <p:spPr bwMode="auto">
          <a:xfrm>
            <a:off x="381000" y="609600"/>
            <a:ext cx="74676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marL="457200" eaLnBrk="0" fontAlgn="base" hangingPunct="0">
              <a:spcBef>
                <a:spcPct val="30000"/>
              </a:spcBef>
              <a:spcAft>
                <a:spcPct val="0"/>
              </a:spcAft>
              <a:defRPr sz="1200">
                <a:solidFill>
                  <a:schemeClr val="tx1"/>
                </a:solidFill>
                <a:latin typeface="Arial" panose="020B0604020202020204" pitchFamily="34" charset="0"/>
              </a:defRPr>
            </a:lvl2pPr>
            <a:lvl3pPr marL="914400" eaLnBrk="0" fontAlgn="base" hangingPunct="0">
              <a:spcBef>
                <a:spcPct val="30000"/>
              </a:spcBef>
              <a:spcAft>
                <a:spcPct val="0"/>
              </a:spcAft>
              <a:defRPr sz="1200">
                <a:solidFill>
                  <a:schemeClr val="tx1"/>
                </a:solidFill>
                <a:latin typeface="Arial" panose="020B0604020202020204" pitchFamily="34" charset="0"/>
              </a:defRPr>
            </a:lvl3pPr>
            <a:lvl4pPr marL="1371600" eaLnBrk="0" fontAlgn="base" hangingPunct="0">
              <a:spcBef>
                <a:spcPct val="30000"/>
              </a:spcBef>
              <a:spcAft>
                <a:spcPct val="0"/>
              </a:spcAft>
              <a:defRPr sz="1200">
                <a:solidFill>
                  <a:schemeClr val="tx1"/>
                </a:solidFill>
                <a:latin typeface="Arial" panose="020B0604020202020204" pitchFamily="34" charset="0"/>
              </a:defRPr>
            </a:lvl4pPr>
            <a:lvl5pPr marL="1828800" eaLnBrk="0" fontAlgn="base" hangingPunct="0">
              <a:spcBef>
                <a:spcPct val="30000"/>
              </a:spcBef>
              <a:spcAft>
                <a:spcPct val="0"/>
              </a:spcAft>
              <a:defRPr sz="1200">
                <a:solidFill>
                  <a:schemeClr val="tx1"/>
                </a:solidFill>
                <a:latin typeface="Arial" panose="020B0604020202020204" pitchFamily="34" charset="0"/>
              </a:defRPr>
            </a:lvl5pPr>
            <a:lvl6pPr marL="2286000" eaLnBrk="0" fontAlgn="base" hangingPunct="0">
              <a:spcBef>
                <a:spcPct val="30000"/>
              </a:spcBef>
              <a:spcAft>
                <a:spcPct val="0"/>
              </a:spcAft>
              <a:defRPr sz="1200">
                <a:solidFill>
                  <a:schemeClr val="tx1"/>
                </a:solidFill>
                <a:latin typeface="Arial" panose="020B0604020202020204" pitchFamily="34" charset="0"/>
              </a:defRPr>
            </a:lvl6pPr>
            <a:lvl7pPr marL="2743200" eaLnBrk="0" fontAlgn="base" hangingPunct="0">
              <a:spcBef>
                <a:spcPct val="30000"/>
              </a:spcBef>
              <a:spcAft>
                <a:spcPct val="0"/>
              </a:spcAft>
              <a:defRPr sz="1200">
                <a:solidFill>
                  <a:schemeClr val="tx1"/>
                </a:solidFill>
                <a:latin typeface="Arial" panose="020B0604020202020204" pitchFamily="34" charset="0"/>
              </a:defRPr>
            </a:lvl7pPr>
            <a:lvl8pPr marL="3200400" eaLnBrk="0" fontAlgn="base" hangingPunct="0">
              <a:spcBef>
                <a:spcPct val="30000"/>
              </a:spcBef>
              <a:spcAft>
                <a:spcPct val="0"/>
              </a:spcAft>
              <a:defRPr sz="1200">
                <a:solidFill>
                  <a:schemeClr val="tx1"/>
                </a:solidFill>
                <a:latin typeface="Arial" panose="020B0604020202020204" pitchFamily="34" charset="0"/>
              </a:defRPr>
            </a:lvl8pPr>
            <a:lvl9pPr marL="3657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corpus</a:t>
            </a:r>
            <a:r>
              <a:rPr kumimoji="0" lang="en-US" altLang="en-US" sz="2400" b="0" i="0" u="none" strike="noStrike" cap="none" normalizeH="0" baseline="0" dirty="0">
                <a:ln>
                  <a:noFill/>
                </a:ln>
                <a:solidFill>
                  <a:srgbClr val="212529"/>
                </a:solidFill>
                <a:effectLst/>
                <a:latin typeface="Times New Roman" pitchFamily="18" charset="0"/>
                <a:cs typeface="Times New Roman" pitchFamily="18" charset="0"/>
              </a:rPr>
              <a:t> </a:t>
            </a:r>
            <a:r>
              <a:rPr kumimoji="0" lang="en-US" altLang="en-US" sz="2400" b="0" i="0" u="none" strike="noStrike" cap="none" normalizeH="0" baseline="0" dirty="0">
                <a:ln>
                  <a:noFill/>
                </a:ln>
                <a:solidFill>
                  <a:srgbClr val="666666"/>
                </a:solidFill>
                <a:effectLst/>
                <a:latin typeface="Times New Roman" pitchFamily="18" charset="0"/>
                <a:cs typeface="Times New Roman" pitchFamily="18" charset="0"/>
              </a:rPr>
              <a:t>=</a:t>
            </a:r>
            <a:r>
              <a:rPr kumimoji="0" lang="en-US" altLang="en-US" sz="2400" b="0" i="0" u="none" strike="noStrike" cap="none" normalizeH="0" baseline="0" dirty="0">
                <a:ln>
                  <a:noFill/>
                </a:ln>
                <a:solidFill>
                  <a:srgbClr val="212529"/>
                </a:solidFill>
                <a:effectLst/>
                <a:latin typeface="Times New Roman" pitchFamily="18" charset="0"/>
                <a:cs typeface="Times New Roman" pitchFamily="18" charset="0"/>
              </a:rPr>
              <a:t> [ </a:t>
            </a:r>
            <a:r>
              <a:rPr kumimoji="0" lang="en-US" altLang="en-US" sz="2400" b="1" i="0" u="none" strike="noStrike" cap="none" normalizeH="0" baseline="0" dirty="0">
                <a:ln>
                  <a:noFill/>
                </a:ln>
                <a:solidFill>
                  <a:srgbClr val="C65D09"/>
                </a:solidFill>
                <a:effectLst/>
                <a:latin typeface="Times New Roman" pitchFamily="18" charset="0"/>
                <a:cs typeface="Times New Roman" pitchFamily="18" charset="0"/>
              </a:rPr>
              <a:t>... </a:t>
            </a:r>
            <a:r>
              <a:rPr kumimoji="0" lang="en-US" altLang="en-US" sz="2400" b="0" i="0" u="none" strike="noStrike" cap="none" normalizeH="0" baseline="0" dirty="0">
                <a:ln>
                  <a:noFill/>
                </a:ln>
                <a:solidFill>
                  <a:srgbClr val="4070A0"/>
                </a:solidFill>
                <a:effectLst/>
                <a:latin typeface="Times New Roman" pitchFamily="18" charset="0"/>
                <a:cs typeface="Times New Roman" pitchFamily="18" charset="0"/>
              </a:rPr>
              <a:t>'This is the first document.'</a:t>
            </a:r>
            <a:r>
              <a:rPr kumimoji="0" lang="en-US" altLang="en-US" sz="2400" b="0" i="0" u="none" strike="noStrike" cap="none" normalizeH="0" baseline="0" dirty="0">
                <a:ln>
                  <a:noFill/>
                </a:ln>
                <a:solidFill>
                  <a:srgbClr val="212529"/>
                </a:solidFill>
                <a:effectLst/>
                <a:latin typeface="Times New Roman" pitchFamily="18" charset="0"/>
                <a:cs typeface="Times New Roman" pitchFamily="18" charset="0"/>
              </a:rPr>
              <a:t>, </a:t>
            </a:r>
            <a:r>
              <a:rPr kumimoji="0" lang="en-US" altLang="en-US" sz="2400" b="1" i="0" u="none" strike="noStrike" cap="none" normalizeH="0" baseline="0" dirty="0">
                <a:ln>
                  <a:noFill/>
                </a:ln>
                <a:solidFill>
                  <a:srgbClr val="C65D09"/>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C65D09"/>
                </a:solidFill>
                <a:effectLst/>
                <a:latin typeface="Times New Roman" pitchFamily="18" charset="0"/>
                <a:cs typeface="Times New Roman" pitchFamily="18" charset="0"/>
              </a:rPr>
              <a:t> </a:t>
            </a:r>
            <a:r>
              <a:rPr kumimoji="0" lang="en-US" altLang="en-US" sz="2400" b="0" i="0" u="none" strike="noStrike" cap="none" normalizeH="0" baseline="0" dirty="0">
                <a:ln>
                  <a:noFill/>
                </a:ln>
                <a:solidFill>
                  <a:srgbClr val="4070A0"/>
                </a:solidFill>
                <a:effectLst/>
                <a:latin typeface="Times New Roman" pitchFamily="18" charset="0"/>
                <a:cs typeface="Times New Roman" pitchFamily="18" charset="0"/>
              </a:rPr>
              <a:t>'This document is the second document.'</a:t>
            </a:r>
            <a:r>
              <a:rPr kumimoji="0" lang="en-US" altLang="en-US" sz="2400" b="0" i="0" u="none" strike="noStrike" cap="none" normalizeH="0" baseline="0" dirty="0">
                <a:ln>
                  <a:noFill/>
                </a:ln>
                <a:solidFill>
                  <a:srgbClr val="212529"/>
                </a:solidFill>
                <a:effectLst/>
                <a:latin typeface="Times New Roman" pitchFamily="18" charset="0"/>
                <a:cs typeface="Times New Roman" pitchFamily="18" charset="0"/>
              </a:rPr>
              <a:t>, </a:t>
            </a:r>
            <a:r>
              <a:rPr kumimoji="0" lang="en-US" altLang="en-US" sz="2400" b="1" i="0" u="none" strike="noStrike" cap="none" normalizeH="0" baseline="0" dirty="0">
                <a:ln>
                  <a:noFill/>
                </a:ln>
                <a:solidFill>
                  <a:srgbClr val="C65D09"/>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C65D09"/>
                </a:solidFill>
                <a:effectLst/>
                <a:latin typeface="Times New Roman" pitchFamily="18" charset="0"/>
                <a:cs typeface="Times New Roman" pitchFamily="18" charset="0"/>
              </a:rPr>
              <a:t> </a:t>
            </a:r>
            <a:r>
              <a:rPr kumimoji="0" lang="en-US" altLang="en-US" sz="2400" b="0" i="0" u="none" strike="noStrike" cap="none" normalizeH="0" baseline="0" dirty="0">
                <a:ln>
                  <a:noFill/>
                </a:ln>
                <a:solidFill>
                  <a:srgbClr val="4070A0"/>
                </a:solidFill>
                <a:effectLst/>
                <a:latin typeface="Times New Roman" pitchFamily="18" charset="0"/>
                <a:cs typeface="Times New Roman" pitchFamily="18" charset="0"/>
              </a:rPr>
              <a:t>'And this is the third one.'</a:t>
            </a:r>
            <a:r>
              <a:rPr kumimoji="0" lang="en-US" altLang="en-US" sz="2400" b="0" i="0" u="none" strike="noStrike" cap="none" normalizeH="0" baseline="0" dirty="0">
                <a:ln>
                  <a:noFill/>
                </a:ln>
                <a:solidFill>
                  <a:srgbClr val="212529"/>
                </a:solidFill>
                <a:effectLst/>
                <a:latin typeface="Times New Roman" pitchFamily="18" charset="0"/>
                <a:cs typeface="Times New Roman" pitchFamily="18" charset="0"/>
              </a:rPr>
              <a:t>, </a:t>
            </a:r>
            <a:r>
              <a:rPr kumimoji="0" lang="en-US" altLang="en-US" sz="2400" b="1" i="0" u="none" strike="noStrike" cap="none" normalizeH="0" baseline="0" dirty="0">
                <a:ln>
                  <a:noFill/>
                </a:ln>
                <a:solidFill>
                  <a:srgbClr val="C65D09"/>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70A0"/>
                </a:solidFill>
                <a:effectLst/>
                <a:latin typeface="Times New Roman" pitchFamily="18" charset="0"/>
                <a:cs typeface="Times New Roman" pitchFamily="18" charset="0"/>
              </a:rPr>
              <a:t>'Is this the first document?’</a:t>
            </a:r>
            <a:r>
              <a:rPr kumimoji="0" lang="en-US" altLang="en-US" sz="2400" b="0" i="0" u="none" strike="noStrike" cap="none" normalizeH="0" baseline="0" dirty="0">
                <a:ln>
                  <a:noFill/>
                </a:ln>
                <a:solidFill>
                  <a:srgbClr val="212529"/>
                </a:solidFill>
                <a:effectLst/>
                <a:latin typeface="Times New Roman" pitchFamily="18" charset="0"/>
                <a:cs typeface="Times New Roman" pitchFamily="18" charset="0"/>
              </a:rPr>
              <a:t>,</a:t>
            </a: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 </a:t>
            </a:r>
          </a:p>
          <a:p>
            <a:pPr defTabSz="914400">
              <a:spcBef>
                <a:spcPct val="0"/>
              </a:spcBef>
            </a:pPr>
            <a:r>
              <a:rPr kumimoji="0" lang="en-US" altLang="en-US" sz="2400" b="0" i="0" u="none" strike="noStrike" cap="none" normalizeH="0" baseline="0" dirty="0">
                <a:ln>
                  <a:noFill/>
                </a:ln>
                <a:solidFill>
                  <a:srgbClr val="333333"/>
                </a:solidFill>
                <a:effectLst/>
                <a:latin typeface="Times New Roman" pitchFamily="18" charset="0"/>
                <a:cs typeface="Times New Roman" pitchFamily="18" charset="0"/>
              </a:rPr>
              <a:t>['and', 'document', 'first', 'is', 'one', 'second', 'the', 'third', 'this’]</a:t>
            </a: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 </a:t>
            </a:r>
          </a:p>
          <a:p>
            <a:pPr defTabSz="914400">
              <a:spcBef>
                <a:spcPct val="0"/>
              </a:spcBef>
            </a:pPr>
            <a:endPar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7" name="Rectangle 4">
            <a:extLst>
              <a:ext uri="{FF2B5EF4-FFF2-40B4-BE49-F238E27FC236}">
                <a16:creationId xmlns:a16="http://schemas.microsoft.com/office/drawing/2014/main" xmlns="" id="{5D719639-65CC-482E-861B-5905BA5E0782}"/>
              </a:ext>
            </a:extLst>
          </p:cNvPr>
          <p:cNvSpPr>
            <a:spLocks noChangeArrowheads="1"/>
          </p:cNvSpPr>
          <p:nvPr/>
        </p:nvSpPr>
        <p:spPr bwMode="auto">
          <a:xfrm>
            <a:off x="685800" y="3087845"/>
            <a:ext cx="4255994"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SFMono-Regular"/>
              </a:rPr>
              <a:t>[[0 1 1 1 0 0 1 0 1]</a:t>
            </a:r>
            <a:r>
              <a:rPr kumimoji="0" lang="en-US" altLang="en-US" sz="1000"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SFMono-Regular"/>
              </a:rPr>
              <a:t>[0 2 0 1 0 1 1 0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12529"/>
                </a:solidFill>
                <a:effectLst/>
                <a:latin typeface="SFMono-Regular"/>
              </a:rPr>
              <a:t> </a:t>
            </a:r>
            <a:r>
              <a:rPr kumimoji="0" lang="en-US" altLang="en-US" sz="1000" b="0" i="0" u="none" strike="noStrike" cap="none" normalizeH="0" baseline="0" dirty="0">
                <a:ln>
                  <a:noFill/>
                </a:ln>
                <a:solidFill>
                  <a:srgbClr val="333333"/>
                </a:solidFill>
                <a:effectLst/>
                <a:latin typeface="SFMono-Regular"/>
              </a:rPr>
              <a:t>[1 0 0 1 1 0 1 1 1]</a:t>
            </a:r>
            <a:r>
              <a:rPr kumimoji="0" lang="en-US" altLang="en-US" sz="1000"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SFMono-Regular"/>
              </a:rPr>
              <a:t>[0 1 1 1 0 0 1 0 1]]</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xmlns="" id="{89D99876-4A0B-4D74-8077-F5F57E42F90B}"/>
              </a:ext>
            </a:extLst>
          </p:cNvPr>
          <p:cNvSpPr>
            <a:spLocks noChangeArrowheads="1"/>
          </p:cNvSpPr>
          <p:nvPr/>
        </p:nvSpPr>
        <p:spPr bwMode="auto">
          <a:xfrm>
            <a:off x="1" y="166301"/>
            <a:ext cx="184731" cy="2769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033615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EE2ABF50-6286-486A-B4ED-F2234121135F}"/>
              </a:ext>
            </a:extLst>
          </p:cNvPr>
          <p:cNvSpPr>
            <a:spLocks noGrp="1"/>
          </p:cNvSpPr>
          <p:nvPr>
            <p:ph type="sldNum" sz="quarter" idx="12"/>
          </p:nvPr>
        </p:nvSpPr>
        <p:spPr/>
        <p:txBody>
          <a:bodyPr/>
          <a:lstStyle/>
          <a:p>
            <a:fld id="{3FCAF691-C30B-4477-A4FB-AFF7F164B000}" type="slidenum">
              <a:rPr lang="en-IN" smtClean="0"/>
              <a:t>72</a:t>
            </a:fld>
            <a:endParaRPr lang="en-IN"/>
          </a:p>
        </p:txBody>
      </p:sp>
      <p:sp>
        <p:nvSpPr>
          <p:cNvPr id="5" name="TextBox 4">
            <a:extLst>
              <a:ext uri="{FF2B5EF4-FFF2-40B4-BE49-F238E27FC236}">
                <a16:creationId xmlns:a16="http://schemas.microsoft.com/office/drawing/2014/main" xmlns="" id="{7D3A78ED-3E88-48B2-AC85-E7BB949A641D}"/>
              </a:ext>
            </a:extLst>
          </p:cNvPr>
          <p:cNvSpPr txBox="1"/>
          <p:nvPr/>
        </p:nvSpPr>
        <p:spPr>
          <a:xfrm>
            <a:off x="685800" y="1143000"/>
            <a:ext cx="7391400"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Times New Roman" pitchFamily="18" charset="0"/>
                <a:cs typeface="Times New Roman" pitchFamily="18" charset="0"/>
              </a:rPr>
              <a:t>['and this', 'document is', 'first document', 'is the', 'is this',</a:t>
            </a:r>
            <a:r>
              <a:rPr kumimoji="0" lang="en-US" altLang="en-US" sz="2400" b="0" i="0" u="none" strike="noStrike" cap="none" normalizeH="0" baseline="0" dirty="0">
                <a:ln>
                  <a:noFill/>
                </a:ln>
                <a:solidFill>
                  <a:srgbClr val="212529"/>
                </a:solidFill>
                <a:effectLst/>
                <a:latin typeface="Times New Roman" pitchFamily="18" charset="0"/>
                <a:cs typeface="Times New Roman" pitchFamily="18" charset="0"/>
              </a:rPr>
              <a:t> </a:t>
            </a:r>
            <a:r>
              <a:rPr kumimoji="0" lang="en-US" altLang="en-US" sz="2400" b="0" i="0" u="none" strike="noStrike" cap="none" normalizeH="0" baseline="0" dirty="0">
                <a:ln>
                  <a:noFill/>
                </a:ln>
                <a:solidFill>
                  <a:srgbClr val="333333"/>
                </a:solidFill>
                <a:effectLst/>
                <a:latin typeface="Times New Roman" pitchFamily="18" charset="0"/>
                <a:cs typeface="Times New Roman" pitchFamily="18" charset="0"/>
              </a:rPr>
              <a:t>'second document', 'the first', 'the second', 'the third', 'third one',</a:t>
            </a:r>
            <a:r>
              <a:rPr kumimoji="0" lang="en-US" altLang="en-US" sz="2400" b="0" i="0" u="none" strike="noStrike" cap="none" normalizeH="0" baseline="0" dirty="0">
                <a:ln>
                  <a:noFill/>
                </a:ln>
                <a:solidFill>
                  <a:srgbClr val="212529"/>
                </a:solidFill>
                <a:effectLst/>
                <a:latin typeface="Times New Roman" pitchFamily="18" charset="0"/>
                <a:cs typeface="Times New Roman" pitchFamily="18" charset="0"/>
              </a:rPr>
              <a:t> </a:t>
            </a:r>
            <a:r>
              <a:rPr kumimoji="0" lang="en-US" altLang="en-US" sz="2400" b="0" i="0" u="none" strike="noStrike" cap="none" normalizeH="0" baseline="0" dirty="0">
                <a:ln>
                  <a:noFill/>
                </a:ln>
                <a:solidFill>
                  <a:srgbClr val="333333"/>
                </a:solidFill>
                <a:effectLst/>
                <a:latin typeface="Times New Roman" pitchFamily="18" charset="0"/>
                <a:cs typeface="Times New Roman" pitchFamily="18" charset="0"/>
              </a:rPr>
              <a:t>'this document', 'this is', 'this the’]</a:t>
            </a:r>
            <a:r>
              <a:rPr kumimoji="0" lang="en-US" altLang="en-US" sz="2400" b="0" i="0" u="none" strike="noStrike" cap="none" normalizeH="0" baseline="0" dirty="0">
                <a:ln>
                  <a:noFill/>
                </a:ln>
                <a:solidFill>
                  <a:srgbClr val="212529"/>
                </a:solidFill>
                <a:effectLst/>
                <a:latin typeface="Times New Roman" pitchFamily="18" charset="0"/>
                <a:cs typeface="Times New Roman" pitchFamily="18" charset="0"/>
              </a:rPr>
              <a:t> </a:t>
            </a:r>
            <a:endParaRPr kumimoji="0" lang="en-US" altLang="en-US" sz="2400" b="0"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Times New Roman" pitchFamily="18" charset="0"/>
                <a:cs typeface="Times New Roman" pitchFamily="18" charset="0"/>
              </a:rPr>
              <a:t>[[0 0 1 1 0 0 1 0 0 0 0 1 0]</a:t>
            </a:r>
            <a:r>
              <a:rPr kumimoji="0" lang="en-US" altLang="en-US" sz="2400" b="0" i="0" u="none" strike="noStrike" cap="none" normalizeH="0" baseline="0" dirty="0">
                <a:ln>
                  <a:noFill/>
                </a:ln>
                <a:solidFill>
                  <a:srgbClr val="212529"/>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Times New Roman" pitchFamily="18" charset="0"/>
                <a:cs typeface="Times New Roman" pitchFamily="18" charset="0"/>
              </a:rPr>
              <a:t>[0 1 0 1 0 1 0 1 0 0 1 0 0]</a:t>
            </a:r>
            <a:r>
              <a:rPr kumimoji="0" lang="en-US" altLang="en-US" sz="2400" b="0" i="0" u="none" strike="noStrike" cap="none" normalizeH="0" baseline="0" dirty="0">
                <a:ln>
                  <a:noFill/>
                </a:ln>
                <a:solidFill>
                  <a:srgbClr val="212529"/>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Times New Roman" pitchFamily="18" charset="0"/>
                <a:cs typeface="Times New Roman" pitchFamily="18" charset="0"/>
              </a:rPr>
              <a:t>[1 0 0 1 0 0 0 0 1 1 0 1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Times New Roman" pitchFamily="18" charset="0"/>
                <a:cs typeface="Times New Roman" pitchFamily="18" charset="0"/>
              </a:rPr>
              <a:t> </a:t>
            </a:r>
            <a:r>
              <a:rPr kumimoji="0" lang="en-US" altLang="en-US" sz="2400" b="0" i="0" u="none" strike="noStrike" cap="none" normalizeH="0" baseline="0" dirty="0">
                <a:ln>
                  <a:noFill/>
                </a:ln>
                <a:solidFill>
                  <a:srgbClr val="333333"/>
                </a:solidFill>
                <a:effectLst/>
                <a:latin typeface="Times New Roman" pitchFamily="18" charset="0"/>
                <a:cs typeface="Times New Roman" pitchFamily="18" charset="0"/>
              </a:rPr>
              <a:t>[0 0 1 0 1 0 1 0 0 0 0 0 1]]</a:t>
            </a:r>
            <a:r>
              <a:rPr kumimoji="0" lang="en-US" altLang="en-US" sz="2400" b="0" i="0" u="none" strike="noStrike" cap="none" normalizeH="0" baseline="0" dirty="0">
                <a:ln>
                  <a:noFill/>
                </a:ln>
                <a:solidFill>
                  <a:srgbClr val="212529"/>
                </a:solidFill>
                <a:effectLst/>
                <a:latin typeface="Times New Roman" pitchFamily="18" charset="0"/>
                <a:cs typeface="Times New Roman" pitchFamily="18" charset="0"/>
              </a:rPr>
              <a:t> </a:t>
            </a:r>
            <a:endPar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5905191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346"/>
            <a:ext cx="8229599" cy="4895654"/>
          </a:xfrm>
        </p:spPr>
        <p:txBody>
          <a:bodyPr>
            <a:noAutofit/>
          </a:bodyPr>
          <a:lstStyle/>
          <a:p>
            <a:pPr fontAlgn="base">
              <a:buFont typeface="Wingdings" pitchFamily="2" charset="2"/>
              <a:buChar char="Ø"/>
            </a:pPr>
            <a:r>
              <a:rPr lang="en-US" sz="2000" b="1" dirty="0">
                <a:solidFill>
                  <a:srgbClr val="FF0000"/>
                </a:solidFill>
                <a:latin typeface="Times New Roman" pitchFamily="18" charset="0"/>
                <a:cs typeface="Times New Roman" pitchFamily="18" charset="0"/>
              </a:rPr>
              <a:t>Uses of TF-IDF</a:t>
            </a:r>
            <a:endParaRPr lang="en-US" sz="2000" dirty="0">
              <a:solidFill>
                <a:srgbClr val="FF0000"/>
              </a:solidFill>
              <a:latin typeface="Times New Roman" pitchFamily="18" charset="0"/>
              <a:cs typeface="Times New Roman" pitchFamily="18" charset="0"/>
            </a:endParaRPr>
          </a:p>
          <a:p>
            <a:pPr marL="0" indent="0" fontAlgn="base">
              <a:buNone/>
            </a:pPr>
            <a:r>
              <a:rPr lang="en-US" sz="2000" b="1" dirty="0">
                <a:latin typeface="Times New Roman" pitchFamily="18" charset="0"/>
                <a:cs typeface="Times New Roman" pitchFamily="18" charset="0"/>
              </a:rPr>
              <a:t>1. Building </a:t>
            </a:r>
            <a:r>
              <a:rPr lang="en-US" sz="2000" b="1" dirty="0" err="1">
                <a:latin typeface="Times New Roman" pitchFamily="18" charset="0"/>
                <a:cs typeface="Times New Roman" pitchFamily="18" charset="0"/>
              </a:rPr>
              <a:t>Stopwords</a:t>
            </a:r>
            <a:endParaRPr lang="en-US" sz="2000" dirty="0">
              <a:latin typeface="Times New Roman" pitchFamily="18" charset="0"/>
              <a:cs typeface="Times New Roman" pitchFamily="18" charset="0"/>
            </a:endParaRPr>
          </a:p>
          <a:p>
            <a:pPr marL="0" indent="0" fontAlgn="base">
              <a:buNone/>
            </a:pPr>
            <a:r>
              <a:rPr lang="en-US" sz="2000" b="1" dirty="0">
                <a:latin typeface="Times New Roman" pitchFamily="18" charset="0"/>
                <a:cs typeface="Times New Roman" pitchFamily="18" charset="0"/>
              </a:rPr>
              <a:t>    Terms having </a:t>
            </a:r>
            <a:r>
              <a:rPr lang="en-US" sz="2000" b="1" dirty="0" err="1">
                <a:latin typeface="Times New Roman" pitchFamily="18" charset="0"/>
                <a:cs typeface="Times New Roman" pitchFamily="18" charset="0"/>
              </a:rPr>
              <a:t>tf-idf</a:t>
            </a:r>
            <a:r>
              <a:rPr lang="en-US" sz="2000" b="1" dirty="0">
                <a:latin typeface="Times New Roman" pitchFamily="18" charset="0"/>
                <a:cs typeface="Times New Roman" pitchFamily="18" charset="0"/>
              </a:rPr>
              <a:t> value zero or close to zero can be used in stop-words list.</a:t>
            </a:r>
            <a:r>
              <a:rPr lang="en-US" sz="2000" dirty="0">
                <a:latin typeface="Times New Roman" pitchFamily="18" charset="0"/>
                <a:cs typeface="Times New Roman" pitchFamily="18" charset="0"/>
              </a:rPr>
              <a:t> These are all words that appear in all of the documents, so the </a:t>
            </a:r>
            <a:r>
              <a:rPr lang="en-US" sz="2000" dirty="0" err="1">
                <a:latin typeface="Times New Roman" pitchFamily="18" charset="0"/>
                <a:cs typeface="Times New Roman" pitchFamily="18" charset="0"/>
              </a:rPr>
              <a:t>idf</a:t>
            </a:r>
            <a:r>
              <a:rPr lang="en-US" sz="2000" dirty="0">
                <a:latin typeface="Times New Roman" pitchFamily="18" charset="0"/>
                <a:cs typeface="Times New Roman" pitchFamily="18" charset="0"/>
              </a:rPr>
              <a:t> term is zero.</a:t>
            </a:r>
          </a:p>
          <a:p>
            <a:pPr fontAlgn="base"/>
            <a:endParaRPr lang="en-US" sz="2000" b="1" dirty="0">
              <a:latin typeface="Times New Roman" pitchFamily="18" charset="0"/>
              <a:cs typeface="Times New Roman" pitchFamily="18" charset="0"/>
            </a:endParaRPr>
          </a:p>
          <a:p>
            <a:pPr marL="0" indent="0" fontAlgn="base">
              <a:buNone/>
            </a:pPr>
            <a:r>
              <a:rPr lang="en-US" sz="2000" b="1" dirty="0">
                <a:latin typeface="Times New Roman" pitchFamily="18" charset="0"/>
                <a:cs typeface="Times New Roman" pitchFamily="18" charset="0"/>
              </a:rPr>
              <a:t>2. Important Words</a:t>
            </a:r>
            <a:endParaRPr lang="en-US" sz="2000"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Sort TF-IDF values in descending order. The term which appear at top after sorting is the most important word.</a:t>
            </a:r>
          </a:p>
          <a:p>
            <a:pPr marL="0" indent="0" fontAlgn="base">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3. Text Clustering</a:t>
            </a:r>
            <a:endParaRPr lang="en-US" sz="2000"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Calculate the </a:t>
            </a:r>
            <a:r>
              <a:rPr lang="en-US" sz="2000" dirty="0" err="1">
                <a:latin typeface="Times New Roman" pitchFamily="18" charset="0"/>
                <a:cs typeface="Times New Roman" pitchFamily="18" charset="0"/>
              </a:rPr>
              <a:t>tf-idf</a:t>
            </a:r>
            <a:r>
              <a:rPr lang="en-US" sz="2000" dirty="0">
                <a:latin typeface="Times New Roman" pitchFamily="18" charset="0"/>
                <a:cs typeface="Times New Roman" pitchFamily="18" charset="0"/>
              </a:rPr>
              <a:t> score for the collection of documents</a:t>
            </a:r>
          </a:p>
          <a:p>
            <a:pPr fontAlgn="base"/>
            <a:r>
              <a:rPr lang="en-US" sz="2000" dirty="0">
                <a:latin typeface="Times New Roman" pitchFamily="18" charset="0"/>
                <a:cs typeface="Times New Roman" pitchFamily="18" charset="0"/>
              </a:rPr>
              <a:t>Calculate pairwise distance matrix using cosine distance algorithm</a:t>
            </a:r>
          </a:p>
          <a:p>
            <a:pPr fontAlgn="base"/>
            <a:r>
              <a:rPr lang="en-US" sz="2000" dirty="0">
                <a:latin typeface="Times New Roman" pitchFamily="18" charset="0"/>
                <a:cs typeface="Times New Roman" pitchFamily="18" charset="0"/>
              </a:rPr>
              <a:t>Performs hierarchical clustering and visualize the clustering result with a </a:t>
            </a:r>
            <a:r>
              <a:rPr lang="en-US" sz="2000" dirty="0" err="1">
                <a:latin typeface="Times New Roman" pitchFamily="18" charset="0"/>
                <a:cs typeface="Times New Roman" pitchFamily="18" charset="0"/>
              </a:rPr>
              <a:t>dendrogram</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2" y="1"/>
            <a:ext cx="543467" cy="819345"/>
          </a:xfrm>
          <a:prstGeom prst="rect">
            <a:avLst/>
          </a:prstGeom>
        </p:spPr>
      </p:pic>
      <p:sp>
        <p:nvSpPr>
          <p:cNvPr id="5" name="Rectangle 4"/>
          <p:cNvSpPr/>
          <p:nvPr/>
        </p:nvSpPr>
        <p:spPr>
          <a:xfrm>
            <a:off x="1142865" y="6547279"/>
            <a:ext cx="6858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Department of Computer Engineering, VIIT , Pune-48</a:t>
            </a:r>
            <a:endParaRPr lang="en-IN" sz="1050" b="1" dirty="0">
              <a:solidFill>
                <a:schemeClr val="tx1"/>
              </a:solidFill>
            </a:endParaRPr>
          </a:p>
        </p:txBody>
      </p:sp>
    </p:spTree>
    <p:extLst>
      <p:ext uri="{BB962C8B-B14F-4D97-AF65-F5344CB8AC3E}">
        <p14:creationId xmlns:p14="http://schemas.microsoft.com/office/powerpoint/2010/main" val="38757717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pPr algn="l"/>
            <a:r>
              <a:rPr lang="en-US" sz="3200" b="1" dirty="0" smtClean="0">
                <a:solidFill>
                  <a:srgbClr val="FF0000"/>
                </a:solidFill>
              </a:rPr>
              <a:t>Summary</a:t>
            </a:r>
            <a:endParaRPr lang="en-US" sz="3200" b="1" dirty="0">
              <a:solidFill>
                <a:srgbClr val="FF0000"/>
              </a:solidFill>
            </a:endParaRPr>
          </a:p>
        </p:txBody>
      </p:sp>
      <p:sp>
        <p:nvSpPr>
          <p:cNvPr id="3" name="Content Placeholder 2"/>
          <p:cNvSpPr>
            <a:spLocks noGrp="1"/>
          </p:cNvSpPr>
          <p:nvPr>
            <p:ph idx="1"/>
          </p:nvPr>
        </p:nvSpPr>
        <p:spPr>
          <a:xfrm>
            <a:off x="228600" y="914400"/>
            <a:ext cx="8610600" cy="5715000"/>
          </a:xfrm>
        </p:spPr>
        <p:txBody>
          <a:bodyPr>
            <a:noAutofit/>
          </a:bodyPr>
          <a:lstStyle/>
          <a:p>
            <a:r>
              <a:rPr lang="en-US" sz="2400" dirty="0" err="1">
                <a:latin typeface="Times New Roman" pitchFamily="18" charset="0"/>
                <a:cs typeface="Times New Roman" pitchFamily="18" charset="0"/>
              </a:rPr>
              <a:t>Tf-idf</a:t>
            </a:r>
            <a:r>
              <a:rPr lang="en-US" sz="2400" dirty="0">
                <a:latin typeface="Times New Roman" pitchFamily="18" charset="0"/>
                <a:cs typeface="Times New Roman" pitchFamily="18" charset="0"/>
              </a:rPr>
              <a:t> stands for</a:t>
            </a:r>
            <a:r>
              <a:rPr lang="en-US" sz="2400" i="1" dirty="0">
                <a:latin typeface="Times New Roman" pitchFamily="18" charset="0"/>
                <a:cs typeface="Times New Roman" pitchFamily="18" charset="0"/>
              </a:rPr>
              <a:t> term frequency-inverse document frequency</a:t>
            </a:r>
            <a:r>
              <a:rPr lang="en-US" sz="2400" dirty="0">
                <a:latin typeface="Times New Roman" pitchFamily="18" charset="0"/>
                <a:cs typeface="Times New Roman" pitchFamily="18" charset="0"/>
              </a:rPr>
              <a:t>, and the </a:t>
            </a:r>
            <a:r>
              <a:rPr lang="en-US" sz="2400" dirty="0" err="1">
                <a:latin typeface="Times New Roman" pitchFamily="18" charset="0"/>
                <a:cs typeface="Times New Roman" pitchFamily="18" charset="0"/>
              </a:rPr>
              <a:t>tf-idf</a:t>
            </a:r>
            <a:r>
              <a:rPr lang="en-US" sz="2400" dirty="0">
                <a:latin typeface="Times New Roman" pitchFamily="18" charset="0"/>
                <a:cs typeface="Times New Roman" pitchFamily="18" charset="0"/>
              </a:rPr>
              <a:t> weight is a weight often used in information retrieval and text mining.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weight is a statistical measure used to evaluate how important a word is to a document in a collection or corpus.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importance increases proportionally to the number of times a word appears in the document but is offset by the frequency of the word in the corpus.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Variations </a:t>
            </a:r>
            <a:r>
              <a:rPr lang="en-US" sz="2400" dirty="0">
                <a:latin typeface="Times New Roman" pitchFamily="18" charset="0"/>
                <a:cs typeface="Times New Roman" pitchFamily="18" charset="0"/>
              </a:rPr>
              <a:t>of the </a:t>
            </a:r>
            <a:r>
              <a:rPr lang="en-US" sz="2400" dirty="0" err="1">
                <a:latin typeface="Times New Roman" pitchFamily="18" charset="0"/>
                <a:cs typeface="Times New Roman" pitchFamily="18" charset="0"/>
              </a:rPr>
              <a:t>tf-idf</a:t>
            </a:r>
            <a:r>
              <a:rPr lang="en-US" sz="2400" dirty="0">
                <a:latin typeface="Times New Roman" pitchFamily="18" charset="0"/>
                <a:cs typeface="Times New Roman" pitchFamily="18" charset="0"/>
              </a:rPr>
              <a:t> weighting scheme are often used by search engines as a central tool in scoring and ranking a document's relevance given a user query.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7331315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4525963"/>
          </a:xfrm>
        </p:spPr>
        <p:txBody>
          <a:bodyPr>
            <a:normAutofit fontScale="85000" lnSpcReduction="10000"/>
          </a:bodyPr>
          <a:lstStyle/>
          <a:p>
            <a:pPr>
              <a:buFont typeface="Wingdings" pitchFamily="2" charset="2"/>
              <a:buChar char="Ø"/>
            </a:pPr>
            <a:r>
              <a:rPr lang="en-US" b="1" dirty="0">
                <a:solidFill>
                  <a:srgbClr val="FF0000"/>
                </a:solidFill>
                <a:latin typeface="Times New Roman" pitchFamily="18" charset="0"/>
                <a:cs typeface="Times New Roman" pitchFamily="18" charset="0"/>
              </a:rPr>
              <a:t>Top 8 Text Mining Tools</a:t>
            </a:r>
          </a:p>
          <a:p>
            <a:r>
              <a:rPr lang="en-US" dirty="0" err="1">
                <a:latin typeface="Times New Roman" pitchFamily="18" charset="0"/>
                <a:cs typeface="Times New Roman" pitchFamily="18" charset="0"/>
                <a:hlinkClick r:id="rId2"/>
              </a:rPr>
              <a:t>MonkeyLearn</a:t>
            </a:r>
            <a:r>
              <a:rPr lang="en-US" dirty="0">
                <a:latin typeface="Times New Roman" pitchFamily="18" charset="0"/>
                <a:cs typeface="Times New Roman" pitchFamily="18" charset="0"/>
              </a:rPr>
              <a:t> | User-friendly text mining</a:t>
            </a:r>
          </a:p>
          <a:p>
            <a:r>
              <a:rPr lang="en-US" dirty="0" err="1">
                <a:latin typeface="Times New Roman" pitchFamily="18" charset="0"/>
                <a:cs typeface="Times New Roman" pitchFamily="18" charset="0"/>
                <a:hlinkClick r:id="rId3"/>
              </a:rPr>
              <a:t>Aylien</a:t>
            </a:r>
            <a:r>
              <a:rPr lang="en-US" dirty="0">
                <a:latin typeface="Times New Roman" pitchFamily="18" charset="0"/>
                <a:cs typeface="Times New Roman" pitchFamily="18" charset="0"/>
              </a:rPr>
              <a:t> | Simple API for text mining</a:t>
            </a:r>
          </a:p>
          <a:p>
            <a:r>
              <a:rPr lang="en-US" dirty="0">
                <a:latin typeface="Times New Roman" pitchFamily="18" charset="0"/>
                <a:cs typeface="Times New Roman" pitchFamily="18" charset="0"/>
                <a:hlinkClick r:id="rId4"/>
              </a:rPr>
              <a:t>IBM Watson</a:t>
            </a:r>
            <a:r>
              <a:rPr lang="en-US" dirty="0">
                <a:latin typeface="Times New Roman" pitchFamily="18" charset="0"/>
                <a:cs typeface="Times New Roman" pitchFamily="18" charset="0"/>
              </a:rPr>
              <a:t> | Powerful AI platform</a:t>
            </a:r>
          </a:p>
          <a:p>
            <a:r>
              <a:rPr lang="en-US" dirty="0">
                <a:latin typeface="Times New Roman" pitchFamily="18" charset="0"/>
                <a:cs typeface="Times New Roman" pitchFamily="18" charset="0"/>
                <a:hlinkClick r:id="rId5"/>
              </a:rPr>
              <a:t>Thematic</a:t>
            </a:r>
            <a:r>
              <a:rPr lang="en-US" dirty="0">
                <a:latin typeface="Times New Roman" pitchFamily="18" charset="0"/>
                <a:cs typeface="Times New Roman" pitchFamily="18" charset="0"/>
              </a:rPr>
              <a:t> | Text mining for customer feedback</a:t>
            </a:r>
          </a:p>
          <a:p>
            <a:r>
              <a:rPr lang="en-US" dirty="0">
                <a:latin typeface="Times New Roman" pitchFamily="18" charset="0"/>
                <a:cs typeface="Times New Roman" pitchFamily="18" charset="0"/>
                <a:hlinkClick r:id="rId6"/>
              </a:rPr>
              <a:t>Google Cloud NLP</a:t>
            </a:r>
            <a:r>
              <a:rPr lang="en-US" dirty="0">
                <a:latin typeface="Times New Roman" pitchFamily="18" charset="0"/>
                <a:cs typeface="Times New Roman" pitchFamily="18" charset="0"/>
              </a:rPr>
              <a:t> | Custom machine learning models</a:t>
            </a:r>
          </a:p>
          <a:p>
            <a:r>
              <a:rPr lang="en-US" dirty="0">
                <a:latin typeface="Times New Roman" pitchFamily="18" charset="0"/>
                <a:cs typeface="Times New Roman" pitchFamily="18" charset="0"/>
                <a:hlinkClick r:id="rId7"/>
              </a:rPr>
              <a:t>Amazon Comprehend</a:t>
            </a:r>
            <a:r>
              <a:rPr lang="en-US" dirty="0">
                <a:latin typeface="Times New Roman" pitchFamily="18" charset="0"/>
                <a:cs typeface="Times New Roman" pitchFamily="18" charset="0"/>
              </a:rPr>
              <a:t> | Pre-trained text mining models</a:t>
            </a:r>
          </a:p>
          <a:p>
            <a:r>
              <a:rPr lang="en-US" dirty="0" err="1">
                <a:latin typeface="Times New Roman" pitchFamily="18" charset="0"/>
                <a:cs typeface="Times New Roman" pitchFamily="18" charset="0"/>
                <a:hlinkClick r:id="rId8"/>
              </a:rPr>
              <a:t>MeaningCloud</a:t>
            </a:r>
            <a:r>
              <a:rPr lang="en-US" dirty="0">
                <a:latin typeface="Times New Roman" pitchFamily="18" charset="0"/>
                <a:cs typeface="Times New Roman" pitchFamily="18" charset="0"/>
              </a:rPr>
              <a:t> | Set of APIs for text analysis</a:t>
            </a:r>
          </a:p>
          <a:p>
            <a:r>
              <a:rPr lang="en-US" dirty="0" err="1">
                <a:latin typeface="Times New Roman" pitchFamily="18" charset="0"/>
                <a:cs typeface="Times New Roman" pitchFamily="18" charset="0"/>
                <a:hlinkClick r:id="rId9"/>
              </a:rPr>
              <a:t>Lexalytics</a:t>
            </a:r>
            <a:r>
              <a:rPr lang="en-US" dirty="0">
                <a:latin typeface="Times New Roman" pitchFamily="18" charset="0"/>
                <a:cs typeface="Times New Roman" pitchFamily="18" charset="0"/>
              </a:rPr>
              <a:t> | Text mining </a:t>
            </a:r>
            <a:r>
              <a:rPr lang="en-US" dirty="0" smtClean="0">
                <a:latin typeface="Times New Roman" pitchFamily="18" charset="0"/>
                <a:cs typeface="Times New Roman" pitchFamily="18" charset="0"/>
              </a:rPr>
              <a:t>libraries</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5141633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smtClean="0">
                <a:solidFill>
                  <a:srgbClr val="FF0000"/>
                </a:solidFill>
                <a:latin typeface="Times New Roman" pitchFamily="18" charset="0"/>
                <a:cs typeface="Times New Roman" pitchFamily="18" charset="0"/>
              </a:rPr>
              <a:t>Web Mining</a:t>
            </a:r>
            <a:endParaRPr lang="en-US" sz="4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447800"/>
            <a:ext cx="8839200" cy="4953000"/>
          </a:xfrm>
        </p:spPr>
        <p:txBody>
          <a:bodyPr>
            <a:normAutofit fontScale="77500" lnSpcReduction="20000"/>
          </a:bodyPr>
          <a:lstStyle/>
          <a:p>
            <a:pPr fontAlgn="base"/>
            <a:r>
              <a:rPr lang="en-US" b="1" dirty="0">
                <a:latin typeface="Times New Roman" pitchFamily="18" charset="0"/>
                <a:cs typeface="Times New Roman" pitchFamily="18" charset="0"/>
              </a:rPr>
              <a:t>Web Mining</a:t>
            </a:r>
            <a:r>
              <a:rPr lang="en-US" dirty="0">
                <a:latin typeface="Times New Roman" pitchFamily="18" charset="0"/>
                <a:cs typeface="Times New Roman" pitchFamily="18" charset="0"/>
              </a:rPr>
              <a:t> is the process of </a:t>
            </a:r>
            <a:r>
              <a:rPr lang="en-US" dirty="0">
                <a:latin typeface="Times New Roman" pitchFamily="18" charset="0"/>
                <a:cs typeface="Times New Roman" pitchFamily="18" charset="0"/>
                <a:hlinkClick r:id="rId2"/>
              </a:rPr>
              <a:t>Data Mining</a:t>
            </a:r>
            <a:r>
              <a:rPr lang="en-US" dirty="0">
                <a:latin typeface="Times New Roman" pitchFamily="18" charset="0"/>
                <a:cs typeface="Times New Roman" pitchFamily="18" charset="0"/>
              </a:rPr>
              <a:t> techniques to automatically discover and extract information from Web documents and services. The main purpose of web mining is discovering useful information from the World-Wide Web and its usage patterns</a:t>
            </a:r>
            <a:r>
              <a:rPr lang="en-US" dirty="0" smtClean="0">
                <a:latin typeface="Times New Roman" pitchFamily="18" charset="0"/>
                <a:cs typeface="Times New Roman" pitchFamily="18" charset="0"/>
              </a:rPr>
              <a:t>.</a:t>
            </a:r>
          </a:p>
          <a:p>
            <a:pPr fontAlgn="base"/>
            <a:endParaRPr lang="en-US" dirty="0">
              <a:latin typeface="Times New Roman" pitchFamily="18" charset="0"/>
              <a:cs typeface="Times New Roman" pitchFamily="18" charset="0"/>
            </a:endParaRPr>
          </a:p>
          <a:p>
            <a:pPr fontAlgn="base"/>
            <a:r>
              <a:rPr lang="en-US" b="1" dirty="0">
                <a:latin typeface="Times New Roman" pitchFamily="18" charset="0"/>
                <a:cs typeface="Times New Roman" pitchFamily="18" charset="0"/>
              </a:rPr>
              <a:t>Applications of Web Mining:</a:t>
            </a:r>
            <a:endParaRPr lang="en-US" dirty="0">
              <a:latin typeface="Times New Roman" pitchFamily="18" charset="0"/>
              <a:cs typeface="Times New Roman" pitchFamily="18" charset="0"/>
            </a:endParaRPr>
          </a:p>
          <a:p>
            <a:pPr fontAlgn="base"/>
            <a:r>
              <a:rPr lang="en-US" dirty="0">
                <a:latin typeface="Times New Roman" pitchFamily="18" charset="0"/>
                <a:cs typeface="Times New Roman" pitchFamily="18" charset="0"/>
              </a:rPr>
              <a:t>Web mining helps to improve the power of web search engine by classifying the web documents and identifying the web pages.</a:t>
            </a:r>
          </a:p>
          <a:p>
            <a:pPr fontAlgn="base"/>
            <a:r>
              <a:rPr lang="en-US" dirty="0">
                <a:latin typeface="Times New Roman" pitchFamily="18" charset="0"/>
                <a:cs typeface="Times New Roman" pitchFamily="18" charset="0"/>
              </a:rPr>
              <a:t>It is used for Web Searching e.g., Google, Yahoo </a:t>
            </a:r>
            <a:r>
              <a:rPr lang="en-US" dirty="0" err="1">
                <a:latin typeface="Times New Roman" pitchFamily="18" charset="0"/>
                <a:cs typeface="Times New Roman" pitchFamily="18" charset="0"/>
              </a:rPr>
              <a:t>etc</a:t>
            </a:r>
            <a:r>
              <a:rPr lang="en-US" dirty="0">
                <a:latin typeface="Times New Roman" pitchFamily="18" charset="0"/>
                <a:cs typeface="Times New Roman" pitchFamily="18" charset="0"/>
              </a:rPr>
              <a:t> </a:t>
            </a:r>
          </a:p>
          <a:p>
            <a:pPr fontAlgn="base"/>
            <a:r>
              <a:rPr lang="en-US" dirty="0">
                <a:latin typeface="Times New Roman" pitchFamily="18" charset="0"/>
                <a:cs typeface="Times New Roman" pitchFamily="18" charset="0"/>
              </a:rPr>
              <a:t>Web mining is used to predict user behavior.</a:t>
            </a:r>
          </a:p>
          <a:p>
            <a:pPr fontAlgn="base"/>
            <a:r>
              <a:rPr lang="en-US" dirty="0">
                <a:latin typeface="Times New Roman" pitchFamily="18" charset="0"/>
                <a:cs typeface="Times New Roman" pitchFamily="18" charset="0"/>
              </a:rPr>
              <a:t>Web mining is very useful </a:t>
            </a: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a particular Website and </a:t>
            </a:r>
            <a:r>
              <a:rPr lang="en-US" dirty="0" smtClean="0">
                <a:latin typeface="Times New Roman" pitchFamily="18" charset="0"/>
                <a:cs typeface="Times New Roman" pitchFamily="18" charset="0"/>
              </a:rPr>
              <a:t>e-service</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9349306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5715000"/>
          </a:xfrm>
        </p:spPr>
        <p:txBody>
          <a:bodyPr>
            <a:noAutofit/>
          </a:bodyPr>
          <a:lstStyle/>
          <a:p>
            <a:r>
              <a:rPr lang="en-US" sz="2500" dirty="0">
                <a:latin typeface="Times New Roman" pitchFamily="18" charset="0"/>
                <a:cs typeface="Times New Roman" pitchFamily="18" charset="0"/>
              </a:rPr>
              <a:t>Web mining is an  application of data mining techniques to find information patterns from the web </a:t>
            </a:r>
            <a:r>
              <a:rPr lang="en-US" sz="2500" dirty="0" smtClean="0">
                <a:latin typeface="Times New Roman" pitchFamily="18" charset="0"/>
                <a:cs typeface="Times New Roman" pitchFamily="18" charset="0"/>
              </a:rPr>
              <a:t>data. Web </a:t>
            </a:r>
            <a:r>
              <a:rPr lang="en-US" sz="2500" dirty="0">
                <a:latin typeface="Times New Roman" pitchFamily="18" charset="0"/>
                <a:cs typeface="Times New Roman" pitchFamily="18" charset="0"/>
              </a:rPr>
              <a:t>mining helps to improve the power of web search engine by identifying the web pages and classifying the web </a:t>
            </a:r>
            <a:r>
              <a:rPr lang="en-US" sz="2500" dirty="0" smtClean="0">
                <a:latin typeface="Times New Roman" pitchFamily="18" charset="0"/>
                <a:cs typeface="Times New Roman" pitchFamily="18" charset="0"/>
              </a:rPr>
              <a:t>documents. Web </a:t>
            </a:r>
            <a:r>
              <a:rPr lang="en-US" sz="2500" dirty="0">
                <a:latin typeface="Times New Roman" pitchFamily="18" charset="0"/>
                <a:cs typeface="Times New Roman" pitchFamily="18" charset="0"/>
              </a:rPr>
              <a:t>mining is very useful to e-commerce websites and e-services</a:t>
            </a:r>
            <a:r>
              <a:rPr lang="en-US" sz="2500" dirty="0" smtClean="0">
                <a:latin typeface="Times New Roman" pitchFamily="18" charset="0"/>
                <a:cs typeface="Times New Roman" pitchFamily="18" charset="0"/>
              </a:rPr>
              <a:t>.</a:t>
            </a:r>
          </a:p>
          <a:p>
            <a:pPr fontAlgn="base"/>
            <a:r>
              <a:rPr lang="en-US" sz="2500" dirty="0">
                <a:latin typeface="Times New Roman" pitchFamily="18" charset="0"/>
                <a:cs typeface="Times New Roman" pitchFamily="18" charset="0"/>
              </a:rPr>
              <a:t>Web mining can be broadly divided into three different types of techniques of mining: </a:t>
            </a:r>
          </a:p>
          <a:p>
            <a:pPr fontAlgn="base"/>
            <a:endParaRPr lang="en-US" sz="2500" dirty="0">
              <a:latin typeface="Times New Roman" pitchFamily="18" charset="0"/>
              <a:cs typeface="Times New Roman" pitchFamily="18" charset="0"/>
            </a:endParaRPr>
          </a:p>
          <a:p>
            <a:pPr fontAlgn="base"/>
            <a:r>
              <a:rPr lang="en-US" sz="2500" b="1" dirty="0">
                <a:latin typeface="Times New Roman" pitchFamily="18" charset="0"/>
                <a:cs typeface="Times New Roman" pitchFamily="18" charset="0"/>
              </a:rPr>
              <a:t>Web Content Mining</a:t>
            </a:r>
          </a:p>
          <a:p>
            <a:pPr fontAlgn="base"/>
            <a:r>
              <a:rPr lang="en-US" sz="2500" b="1" dirty="0">
                <a:latin typeface="Times New Roman" pitchFamily="18" charset="0"/>
                <a:cs typeface="Times New Roman" pitchFamily="18" charset="0"/>
              </a:rPr>
              <a:t>Web Structure Mining</a:t>
            </a:r>
          </a:p>
          <a:p>
            <a:pPr fontAlgn="base"/>
            <a:r>
              <a:rPr lang="en-US" sz="2500" b="1" dirty="0">
                <a:latin typeface="Times New Roman" pitchFamily="18" charset="0"/>
                <a:cs typeface="Times New Roman" pitchFamily="18" charset="0"/>
              </a:rPr>
              <a:t>Web Usage Mining. </a:t>
            </a:r>
          </a:p>
          <a:p>
            <a:endParaRPr lang="en-US" sz="25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6509413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534400" cy="6324600"/>
          </a:xfrm>
        </p:spPr>
        <p:txBody>
          <a:bodyPr>
            <a:noAutofit/>
          </a:bodyPr>
          <a:lstStyle/>
          <a:p>
            <a:pPr>
              <a:buFont typeface="Wingdings" pitchFamily="2" charset="2"/>
              <a:buChar char="Ø"/>
            </a:pPr>
            <a:r>
              <a:rPr lang="en-US" sz="2400" b="1" dirty="0">
                <a:latin typeface="Times New Roman" pitchFamily="18" charset="0"/>
                <a:cs typeface="Times New Roman" pitchFamily="18" charset="0"/>
              </a:rPr>
              <a:t>There are three types of web mining</a:t>
            </a:r>
            <a:r>
              <a:rPr lang="en-US" sz="2400" b="1" dirty="0" smtClean="0">
                <a:latin typeface="Times New Roman" pitchFamily="18" charset="0"/>
                <a:cs typeface="Times New Roman" pitchFamily="18" charset="0"/>
              </a:rPr>
              <a:t>:</a:t>
            </a:r>
          </a:p>
          <a:p>
            <a:r>
              <a:rPr lang="en-US" sz="2400" b="1" dirty="0" smtClean="0">
                <a:solidFill>
                  <a:srgbClr val="FF0000"/>
                </a:solidFill>
                <a:latin typeface="Times New Roman" pitchFamily="18" charset="0"/>
                <a:cs typeface="Times New Roman" pitchFamily="18" charset="0"/>
              </a:rPr>
              <a:t>1</a:t>
            </a:r>
            <a:r>
              <a:rPr lang="en-US" sz="2400" b="1" dirty="0">
                <a:solidFill>
                  <a:srgbClr val="FF0000"/>
                </a:solidFill>
                <a:latin typeface="Times New Roman" pitchFamily="18" charset="0"/>
                <a:cs typeface="Times New Roman" pitchFamily="18" charset="0"/>
              </a:rPr>
              <a:t>. Web Content Mining</a:t>
            </a:r>
          </a:p>
          <a:p>
            <a:r>
              <a:rPr lang="en-US" sz="2400" dirty="0">
                <a:latin typeface="Times New Roman" pitchFamily="18" charset="0"/>
                <a:cs typeface="Times New Roman" pitchFamily="18" charset="0"/>
              </a:rPr>
              <a:t>Web content mining can be used for mining of useful data, information and knowledge from web page content.</a:t>
            </a:r>
          </a:p>
          <a:p>
            <a:r>
              <a:rPr lang="en-US" sz="2400" dirty="0">
                <a:latin typeface="Times New Roman" pitchFamily="18" charset="0"/>
                <a:cs typeface="Times New Roman" pitchFamily="18" charset="0"/>
              </a:rPr>
              <a:t>Web structure mining helps to find useful knowledge or information pattern from the structure of hyperlinks.</a:t>
            </a:r>
          </a:p>
          <a:p>
            <a:r>
              <a:rPr lang="en-US" sz="2400" dirty="0">
                <a:latin typeface="Times New Roman" pitchFamily="18" charset="0"/>
                <a:cs typeface="Times New Roman" pitchFamily="18" charset="0"/>
              </a:rPr>
              <a:t>Due to heterogeneity and absence of structure in web data, automated discovery of new knowledge pattern can be challenging to some extent.</a:t>
            </a:r>
          </a:p>
          <a:p>
            <a:r>
              <a:rPr lang="en-US" sz="2400" dirty="0">
                <a:latin typeface="Times New Roman" pitchFamily="18" charset="0"/>
                <a:cs typeface="Times New Roman" pitchFamily="18" charset="0"/>
              </a:rPr>
              <a:t>Web content mining performs scanning and mining of the text, images and groups of web pages according to the content of the input (query), by displaying the list in search engines.</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For example: </a:t>
            </a:r>
            <a:r>
              <a:rPr lang="en-US" sz="2400" dirty="0">
                <a:latin typeface="Times New Roman" pitchFamily="18" charset="0"/>
                <a:cs typeface="Times New Roman" pitchFamily="18" charset="0"/>
              </a:rPr>
              <a:t>If an user wants to search for a particular book, then search engine provides the list of suggestions</a:t>
            </a:r>
            <a:r>
              <a:rPr lang="en-US" sz="2400" dirty="0" smtClean="0">
                <a:latin typeface="Times New Roman" pitchFamily="18" charset="0"/>
                <a:cs typeface="Times New Roman" pitchFamily="18" charset="0"/>
              </a:rPr>
              <a:t>.</a:t>
            </a:r>
          </a:p>
          <a:p>
            <a:r>
              <a:rPr lang="en-US" sz="2400" b="1" dirty="0" err="1">
                <a:latin typeface="Times New Roman" pitchFamily="18" charset="0"/>
                <a:cs typeface="Times New Roman" pitchFamily="18" charset="0"/>
              </a:rPr>
              <a:t>ProWebScraper</a:t>
            </a:r>
            <a:r>
              <a:rPr lang="en-US" sz="2400" b="1" dirty="0">
                <a:latin typeface="Times New Roman" pitchFamily="18" charset="0"/>
                <a:cs typeface="Times New Roman" pitchFamily="18" charset="0"/>
              </a:rPr>
              <a:t> (Web Content Mining Tool)</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40969804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458200" cy="6324600"/>
          </a:xfrm>
        </p:spPr>
        <p:txBody>
          <a:bodyPr>
            <a:noAutofit/>
          </a:bodyPr>
          <a:lstStyle/>
          <a:p>
            <a:r>
              <a:rPr lang="en-US" sz="2400" dirty="0">
                <a:latin typeface="Times New Roman" pitchFamily="18" charset="0"/>
                <a:cs typeface="Times New Roman" pitchFamily="18" charset="0"/>
              </a:rPr>
              <a:t>Web content mining is the application of extracting useful information from the content of the web documents. Web content consist of several types of data – text, image, audio, video etc.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Content </a:t>
            </a:r>
            <a:r>
              <a:rPr lang="en-US" sz="2400" dirty="0">
                <a:latin typeface="Times New Roman" pitchFamily="18" charset="0"/>
                <a:cs typeface="Times New Roman" pitchFamily="18" charset="0"/>
              </a:rPr>
              <a:t>data is the group of facts that a web page is designed. It can provide effective and interesting patterns about user needs.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Text </a:t>
            </a:r>
            <a:r>
              <a:rPr lang="en-US" sz="2400" dirty="0">
                <a:latin typeface="Times New Roman" pitchFamily="18" charset="0"/>
                <a:cs typeface="Times New Roman" pitchFamily="18" charset="0"/>
              </a:rPr>
              <a:t>documents are related to text mining, machine learning and natural language processing.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mining is also known as text mining. This type of mining performs scanning and mining of the text, images and groups of web pages according to the content of the input.</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396641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6096000"/>
          </a:xfrm>
        </p:spPr>
        <p:txBody>
          <a:bodyPr>
            <a:normAutofit/>
          </a:bodyPr>
          <a:lstStyle/>
          <a:p>
            <a:r>
              <a:rPr lang="en-US" b="1" dirty="0" smtClean="0">
                <a:solidFill>
                  <a:srgbClr val="FF0000"/>
                </a:solidFill>
                <a:latin typeface="Times New Roman" pitchFamily="18" charset="0"/>
                <a:cs typeface="Times New Roman" pitchFamily="18" charset="0"/>
              </a:rPr>
              <a:t>Structured Data</a:t>
            </a:r>
          </a:p>
          <a:p>
            <a:r>
              <a:rPr lang="en-US" dirty="0" smtClean="0">
                <a:latin typeface="Times New Roman" pitchFamily="18" charset="0"/>
                <a:cs typeface="Times New Roman" pitchFamily="18" charset="0"/>
              </a:rPr>
              <a:t>data is organized in semantic chunks (entities)</a:t>
            </a:r>
          </a:p>
          <a:p>
            <a:r>
              <a:rPr lang="en-US" dirty="0" smtClean="0">
                <a:latin typeface="Times New Roman" pitchFamily="18" charset="0"/>
                <a:cs typeface="Times New Roman" pitchFamily="18" charset="0"/>
              </a:rPr>
              <a:t>similar entities are grouped together (relations or classes)</a:t>
            </a:r>
          </a:p>
          <a:p>
            <a:r>
              <a:rPr lang="en-US" dirty="0" smtClean="0">
                <a:latin typeface="Times New Roman" pitchFamily="18" charset="0"/>
                <a:cs typeface="Times New Roman" pitchFamily="18" charset="0"/>
              </a:rPr>
              <a:t>entities in the same group have the same descriptions (attributes)</a:t>
            </a:r>
          </a:p>
          <a:p>
            <a:r>
              <a:rPr lang="en-US" dirty="0" smtClean="0">
                <a:latin typeface="Times New Roman" pitchFamily="18" charset="0"/>
                <a:cs typeface="Times New Roman" pitchFamily="18" charset="0"/>
              </a:rPr>
              <a:t>descriptions for all entities in a group (schema) </a:t>
            </a:r>
          </a:p>
          <a:p>
            <a:pPr lvl="1"/>
            <a:r>
              <a:rPr lang="en-US" dirty="0" smtClean="0">
                <a:latin typeface="Times New Roman" pitchFamily="18" charset="0"/>
                <a:cs typeface="Times New Roman" pitchFamily="18" charset="0"/>
              </a:rPr>
              <a:t>have the same defined format</a:t>
            </a:r>
          </a:p>
          <a:p>
            <a:pPr lvl="1"/>
            <a:r>
              <a:rPr lang="en-US" dirty="0" smtClean="0">
                <a:latin typeface="Times New Roman" pitchFamily="18" charset="0"/>
                <a:cs typeface="Times New Roman" pitchFamily="18" charset="0"/>
              </a:rPr>
              <a:t>have a predefined length</a:t>
            </a:r>
          </a:p>
          <a:p>
            <a:pPr lvl="1"/>
            <a:r>
              <a:rPr lang="en-US" dirty="0" smtClean="0">
                <a:latin typeface="Times New Roman" pitchFamily="18" charset="0"/>
                <a:cs typeface="Times New Roman" pitchFamily="18" charset="0"/>
              </a:rPr>
              <a:t>are all present</a:t>
            </a:r>
          </a:p>
          <a:p>
            <a:pPr lvl="1"/>
            <a:r>
              <a:rPr lang="en-US" dirty="0" smtClean="0">
                <a:latin typeface="Times New Roman" pitchFamily="18" charset="0"/>
                <a:cs typeface="Times New Roman" pitchFamily="18" charset="0"/>
              </a:rPr>
              <a:t>and follow the same order</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3300741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019800"/>
          </a:xfrm>
        </p:spPr>
        <p:txBody>
          <a:bodyPr>
            <a:noAutofit/>
          </a:bodyPr>
          <a:lstStyle/>
          <a:p>
            <a:r>
              <a:rPr lang="en-US" sz="2400" b="1" dirty="0">
                <a:solidFill>
                  <a:srgbClr val="FF0000"/>
                </a:solidFill>
                <a:latin typeface="Times New Roman" pitchFamily="18" charset="0"/>
                <a:cs typeface="Times New Roman" pitchFamily="18" charset="0"/>
              </a:rPr>
              <a:t>2. Web Usage Mining</a:t>
            </a:r>
          </a:p>
          <a:p>
            <a:r>
              <a:rPr lang="en-US" sz="2400" dirty="0">
                <a:latin typeface="Times New Roman" pitchFamily="18" charset="0"/>
                <a:cs typeface="Times New Roman" pitchFamily="18" charset="0"/>
              </a:rPr>
              <a:t>Web usage mining is used for mining the web log records (access information of web pages) and helps to discover the user access patterns of web pages.</a:t>
            </a:r>
          </a:p>
          <a:p>
            <a:r>
              <a:rPr lang="en-US" sz="2400" dirty="0">
                <a:latin typeface="Times New Roman" pitchFamily="18" charset="0"/>
                <a:cs typeface="Times New Roman" pitchFamily="18" charset="0"/>
              </a:rPr>
              <a:t>Web server registers a web log entry for every web page.</a:t>
            </a:r>
          </a:p>
          <a:p>
            <a:r>
              <a:rPr lang="en-US" sz="2400" dirty="0">
                <a:latin typeface="Times New Roman" pitchFamily="18" charset="0"/>
                <a:cs typeface="Times New Roman" pitchFamily="18" charset="0"/>
              </a:rPr>
              <a:t>Analysis of  similarities in web log records can be useful to identify the potential customers for e-commerce companies</a:t>
            </a:r>
            <a:r>
              <a:rPr lang="en-US" sz="2400" dirty="0" smtClean="0">
                <a:latin typeface="Times New Roman" pitchFamily="18" charset="0"/>
                <a:cs typeface="Times New Roman" pitchFamily="18" charset="0"/>
              </a:rPr>
              <a:t>.</a:t>
            </a:r>
          </a:p>
          <a:p>
            <a:pPr fontAlgn="base"/>
            <a:r>
              <a:rPr lang="en-US" sz="2400" dirty="0">
                <a:latin typeface="Times New Roman" pitchFamily="18" charset="0"/>
                <a:cs typeface="Times New Roman" pitchFamily="18" charset="0"/>
              </a:rPr>
              <a:t>Web usage mining is the application of identifying or discovering interesting usage patterns from large data sets. And these patterns enable you to understand the user behaviors or something like that. </a:t>
            </a:r>
            <a:endParaRPr lang="en-US" sz="2400"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web usage mining, user access data on the web and collect data in form of logs. So, Web usage mining is also called log mining.</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7769917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Autofit/>
          </a:bodyPr>
          <a:lstStyle/>
          <a:p>
            <a:r>
              <a:rPr lang="en-US" sz="2400" b="1" dirty="0">
                <a:latin typeface="Times New Roman" pitchFamily="18" charset="0"/>
                <a:cs typeface="Times New Roman" pitchFamily="18" charset="0"/>
              </a:rPr>
              <a:t>Some  of the techniques to discover and analyze the web usage pattern are:</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i) Session and visitor </a:t>
            </a:r>
            <a:r>
              <a:rPr lang="en-US" sz="2400" b="1" dirty="0" smtClean="0">
                <a:latin typeface="Times New Roman" pitchFamily="18" charset="0"/>
                <a:cs typeface="Times New Roman" pitchFamily="18" charset="0"/>
              </a:rPr>
              <a:t>analysis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analysis of preprocessed data can be performed in session analysis ,which includes the record of visitors, days, sessions etc. This information can be used to analyze the behavior of visitors.</a:t>
            </a:r>
          </a:p>
          <a:p>
            <a:r>
              <a:rPr lang="en-US" sz="2400" dirty="0">
                <a:latin typeface="Times New Roman" pitchFamily="18" charset="0"/>
                <a:cs typeface="Times New Roman" pitchFamily="18" charset="0"/>
              </a:rPr>
              <a:t>Report is generated after this analysis, which contains the details of frequently visited web pages, common entry and exit.</a:t>
            </a:r>
          </a:p>
          <a:p>
            <a:r>
              <a:rPr lang="en-US" sz="2400" b="1" dirty="0">
                <a:latin typeface="Times New Roman" pitchFamily="18" charset="0"/>
                <a:cs typeface="Times New Roman" pitchFamily="18" charset="0"/>
              </a:rPr>
              <a:t>ii) OLAP (Online Analytical Processing)</a:t>
            </a:r>
            <a:r>
              <a:rPr lang="en-US" sz="2400" dirty="0">
                <a:latin typeface="Times New Roman" pitchFamily="18" charset="0"/>
                <a:cs typeface="Times New Roman" pitchFamily="18" charset="0"/>
              </a:rPr>
              <a:t>OLAP performs Multidimensional analysis of complex data.</a:t>
            </a:r>
          </a:p>
          <a:p>
            <a:r>
              <a:rPr lang="en-US" sz="2400" dirty="0">
                <a:latin typeface="Times New Roman" pitchFamily="18" charset="0"/>
                <a:cs typeface="Times New Roman" pitchFamily="18" charset="0"/>
              </a:rPr>
              <a:t>OLAP  can be performed on different parts of log related data in a certain interval of time.</a:t>
            </a:r>
          </a:p>
          <a:p>
            <a:r>
              <a:rPr lang="en-US" sz="2400" dirty="0">
                <a:latin typeface="Times New Roman" pitchFamily="18" charset="0"/>
                <a:cs typeface="Times New Roman" pitchFamily="18" charset="0"/>
              </a:rPr>
              <a:t>The OLAP tool can be used to derive the important business intelligence metrics.</a:t>
            </a:r>
          </a:p>
          <a:p>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0324766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096000"/>
          </a:xfrm>
        </p:spPr>
        <p:txBody>
          <a:bodyPr>
            <a:noAutofit/>
          </a:bodyPr>
          <a:lstStyle/>
          <a:p>
            <a:endParaRPr lang="en-US" sz="2300" b="1" dirty="0" smtClean="0">
              <a:solidFill>
                <a:srgbClr val="FF0000"/>
              </a:solidFill>
              <a:latin typeface="Times New Roman" pitchFamily="18" charset="0"/>
              <a:cs typeface="Times New Roman" pitchFamily="18" charset="0"/>
            </a:endParaRPr>
          </a:p>
          <a:p>
            <a:endParaRPr lang="en-US" sz="2300" b="1" dirty="0">
              <a:solidFill>
                <a:srgbClr val="FF0000"/>
              </a:solidFill>
              <a:latin typeface="Times New Roman" pitchFamily="18" charset="0"/>
              <a:cs typeface="Times New Roman" pitchFamily="18" charset="0"/>
            </a:endParaRPr>
          </a:p>
          <a:p>
            <a:r>
              <a:rPr lang="en-US" sz="2400" b="1" dirty="0" smtClean="0">
                <a:solidFill>
                  <a:srgbClr val="FF0000"/>
                </a:solidFill>
                <a:latin typeface="Times New Roman" pitchFamily="18" charset="0"/>
                <a:cs typeface="Times New Roman" pitchFamily="18" charset="0"/>
              </a:rPr>
              <a:t>3</a:t>
            </a:r>
            <a:r>
              <a:rPr lang="en-US" sz="2400" b="1" dirty="0">
                <a:solidFill>
                  <a:srgbClr val="FF0000"/>
                </a:solidFill>
                <a:latin typeface="Times New Roman" pitchFamily="18" charset="0"/>
                <a:cs typeface="Times New Roman" pitchFamily="18" charset="0"/>
              </a:rPr>
              <a:t>. Web Structure </a:t>
            </a:r>
            <a:r>
              <a:rPr lang="en-US" sz="2400" b="1" dirty="0" smtClean="0">
                <a:solidFill>
                  <a:srgbClr val="FF0000"/>
                </a:solidFill>
                <a:latin typeface="Times New Roman" pitchFamily="18" charset="0"/>
                <a:cs typeface="Times New Roman" pitchFamily="18" charset="0"/>
              </a:rPr>
              <a:t>Mining</a:t>
            </a:r>
          </a:p>
          <a:p>
            <a:r>
              <a:rPr lang="en-US" sz="2400" dirty="0" smtClean="0">
                <a:latin typeface="Times New Roman" pitchFamily="18" charset="0"/>
                <a:cs typeface="Times New Roman" pitchFamily="18" charset="0"/>
              </a:rPr>
              <a:t>The web structure mining can be used to discover the link structure of  hyperlink.</a:t>
            </a:r>
          </a:p>
          <a:p>
            <a:r>
              <a:rPr lang="en-US" sz="2400" dirty="0" smtClean="0">
                <a:latin typeface="Times New Roman" pitchFamily="18" charset="0"/>
                <a:cs typeface="Times New Roman" pitchFamily="18" charset="0"/>
              </a:rPr>
              <a:t>It is used to identify that the web pages are either linked by information or direct link connection.</a:t>
            </a:r>
          </a:p>
          <a:p>
            <a:r>
              <a:rPr lang="en-US" sz="2400" dirty="0" smtClean="0">
                <a:latin typeface="Times New Roman" pitchFamily="18" charset="0"/>
                <a:cs typeface="Times New Roman" pitchFamily="18" charset="0"/>
              </a:rPr>
              <a:t>The purpose of structure mining is to produce the structural summary of website and similar web pages.</a:t>
            </a:r>
          </a:p>
          <a:p>
            <a:r>
              <a:rPr lang="en-US" sz="2400" dirty="0" smtClean="0">
                <a:latin typeface="Times New Roman" pitchFamily="18" charset="0"/>
                <a:cs typeface="Times New Roman" pitchFamily="18" charset="0"/>
              </a:rPr>
              <a:t>Web </a:t>
            </a:r>
            <a:r>
              <a:rPr lang="en-US" sz="2400" dirty="0">
                <a:latin typeface="Times New Roman" pitchFamily="18" charset="0"/>
                <a:cs typeface="Times New Roman" pitchFamily="18" charset="0"/>
              </a:rPr>
              <a:t>structure mining is the application of discovering structure information from the web. The </a:t>
            </a:r>
            <a:r>
              <a:rPr lang="en-US" sz="2400" dirty="0" smtClean="0">
                <a:latin typeface="Times New Roman" pitchFamily="18" charset="0"/>
                <a:cs typeface="Times New Roman" pitchFamily="18" charset="0"/>
              </a:rPr>
              <a:t>structure </a:t>
            </a:r>
            <a:r>
              <a:rPr lang="en-US" sz="2400" dirty="0">
                <a:latin typeface="Times New Roman" pitchFamily="18" charset="0"/>
                <a:cs typeface="Times New Roman" pitchFamily="18" charset="0"/>
              </a:rPr>
              <a:t>of the web graph consists of web pages as nodes, and hyperlinks as edges connecting related pages.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4070344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4525963"/>
          </a:xfrm>
        </p:spPr>
        <p:txBody>
          <a:bodyPr>
            <a:normAutofit lnSpcReduction="10000"/>
          </a:bodyPr>
          <a:lstStyle/>
          <a:p>
            <a:r>
              <a:rPr lang="en-US" dirty="0">
                <a:latin typeface="Times New Roman" pitchFamily="18" charset="0"/>
                <a:cs typeface="Times New Roman" pitchFamily="18" charset="0"/>
              </a:rPr>
              <a:t>Structure mining basically shows the structured summary of a particular website. It identifies relationship between web pages linked by information or direct link connection.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Example:</a:t>
            </a:r>
            <a:r>
              <a:rPr lang="en-US" dirty="0">
                <a:latin typeface="Times New Roman" pitchFamily="18" charset="0"/>
                <a:cs typeface="Times New Roman" pitchFamily="18" charset="0"/>
              </a:rPr>
              <a:t> Web structure mining can be very useful to companies to determine the connection between two commercial websites.</a:t>
            </a:r>
          </a:p>
          <a:p>
            <a:endParaRPr lang="en-US" dirty="0">
              <a:latin typeface="Times New Roman" pitchFamily="18" charset="0"/>
              <a:cs typeface="Times New Roman"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6049118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itchFamily="18" charset="0"/>
                <a:cs typeface="Times New Roman" pitchFamily="18" charset="0"/>
              </a:rPr>
              <a:t>Best Web Mining Tools</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err="1">
                <a:latin typeface="Times New Roman" pitchFamily="18" charset="0"/>
                <a:cs typeface="Times New Roman" pitchFamily="18" charset="0"/>
              </a:rPr>
              <a:t>ProWebScraper</a:t>
            </a:r>
            <a:r>
              <a:rPr lang="en-US" sz="2400" dirty="0">
                <a:latin typeface="Times New Roman" pitchFamily="18" charset="0"/>
                <a:cs typeface="Times New Roman" pitchFamily="18" charset="0"/>
              </a:rPr>
              <a:t> (Web Content Mining Tool) ...</a:t>
            </a:r>
          </a:p>
          <a:p>
            <a:r>
              <a:rPr lang="en-US" sz="2400" b="1" dirty="0">
                <a:latin typeface="Times New Roman" pitchFamily="18" charset="0"/>
                <a:cs typeface="Times New Roman" pitchFamily="18" charset="0"/>
              </a:rPr>
              <a:t>Google Analytics</a:t>
            </a:r>
            <a:r>
              <a:rPr lang="en-US" sz="2400" dirty="0">
                <a:latin typeface="Times New Roman" pitchFamily="18" charset="0"/>
                <a:cs typeface="Times New Roman" pitchFamily="18" charset="0"/>
              </a:rPr>
              <a:t> (Web Usage Mining Tool) ...</a:t>
            </a:r>
          </a:p>
          <a:p>
            <a:r>
              <a:rPr lang="en-US" sz="2400" b="1" dirty="0" err="1">
                <a:latin typeface="Times New Roman" pitchFamily="18" charset="0"/>
                <a:cs typeface="Times New Roman" pitchFamily="18" charset="0"/>
              </a:rPr>
              <a:t>SimilarWeb</a:t>
            </a:r>
            <a:r>
              <a:rPr lang="en-US" sz="2400" dirty="0">
                <a:latin typeface="Times New Roman" pitchFamily="18" charset="0"/>
                <a:cs typeface="Times New Roman" pitchFamily="18" charset="0"/>
              </a:rPr>
              <a:t> (Web usage mining tool) ...</a:t>
            </a:r>
          </a:p>
          <a:p>
            <a:r>
              <a:rPr lang="en-US" sz="2400" dirty="0">
                <a:latin typeface="Times New Roman" pitchFamily="18" charset="0"/>
                <a:cs typeface="Times New Roman" pitchFamily="18" charset="0"/>
              </a:rPr>
              <a:t>Majestic (Web </a:t>
            </a:r>
            <a:r>
              <a:rPr lang="en-US" sz="2400" b="1" dirty="0">
                <a:latin typeface="Times New Roman" pitchFamily="18" charset="0"/>
                <a:cs typeface="Times New Roman" pitchFamily="18" charset="0"/>
              </a:rPr>
              <a:t>structure mining</a:t>
            </a:r>
            <a:r>
              <a:rPr lang="en-US" sz="2400" dirty="0">
                <a:latin typeface="Times New Roman" pitchFamily="18" charset="0"/>
                <a:cs typeface="Times New Roman" pitchFamily="18" charset="0"/>
              </a:rPr>
              <a:t> tool) ...</a:t>
            </a:r>
          </a:p>
          <a:p>
            <a:r>
              <a:rPr lang="en-US" sz="2400" dirty="0" err="1">
                <a:latin typeface="Times New Roman" pitchFamily="18" charset="0"/>
                <a:cs typeface="Times New Roman" pitchFamily="18" charset="0"/>
              </a:rPr>
              <a:t>Scrapy</a:t>
            </a:r>
            <a:r>
              <a:rPr lang="en-US" sz="2400" dirty="0">
                <a:latin typeface="Times New Roman" pitchFamily="18" charset="0"/>
                <a:cs typeface="Times New Roman" pitchFamily="18" charset="0"/>
              </a:rPr>
              <a:t> (Web content mining tool) ...</a:t>
            </a:r>
          </a:p>
          <a:p>
            <a:r>
              <a:rPr lang="en-US" sz="2400" dirty="0" err="1">
                <a:latin typeface="Times New Roman" pitchFamily="18" charset="0"/>
                <a:cs typeface="Times New Roman" pitchFamily="18" charset="0"/>
              </a:rPr>
              <a:t>Bixo</a:t>
            </a:r>
            <a:r>
              <a:rPr lang="en-US" sz="2400" dirty="0">
                <a:latin typeface="Times New Roman" pitchFamily="18" charset="0"/>
                <a:cs typeface="Times New Roman" pitchFamily="18" charset="0"/>
              </a:rPr>
              <a:t> (Web </a:t>
            </a:r>
            <a:r>
              <a:rPr lang="en-US" sz="2400" b="1" dirty="0">
                <a:latin typeface="Times New Roman" pitchFamily="18" charset="0"/>
                <a:cs typeface="Times New Roman" pitchFamily="18" charset="0"/>
              </a:rPr>
              <a:t>structure mining</a:t>
            </a:r>
            <a:r>
              <a:rPr lang="en-US" sz="2400" dirty="0">
                <a:latin typeface="Times New Roman" pitchFamily="18" charset="0"/>
                <a:cs typeface="Times New Roman" pitchFamily="18" charset="0"/>
              </a:rPr>
              <a:t> tool) ...</a:t>
            </a:r>
          </a:p>
          <a:p>
            <a:r>
              <a:rPr lang="en-US" sz="2400" b="1" dirty="0">
                <a:latin typeface="Times New Roman" pitchFamily="18" charset="0"/>
                <a:cs typeface="Times New Roman" pitchFamily="18" charset="0"/>
              </a:rPr>
              <a:t>Oracle data Mining</a:t>
            </a:r>
            <a:r>
              <a:rPr lang="en-US" sz="2400" dirty="0">
                <a:latin typeface="Times New Roman" pitchFamily="18" charset="0"/>
                <a:cs typeface="Times New Roman" pitchFamily="18" charset="0"/>
              </a:rPr>
              <a:t> (Web Usage Mining Tool) ...</a:t>
            </a:r>
          </a:p>
          <a:p>
            <a:r>
              <a:rPr lang="en-US" sz="2400" b="1" dirty="0">
                <a:latin typeface="Times New Roman" pitchFamily="18" charset="0"/>
                <a:cs typeface="Times New Roman" pitchFamily="18" charset="0"/>
              </a:rPr>
              <a:t>Tableau</a:t>
            </a:r>
            <a:r>
              <a:rPr lang="en-US" sz="2400" dirty="0">
                <a:latin typeface="Times New Roman" pitchFamily="18" charset="0"/>
                <a:cs typeface="Times New Roman" pitchFamily="18" charset="0"/>
              </a:rPr>
              <a:t> ( Web Usage Mining tool )</a:t>
            </a:r>
          </a:p>
          <a:p>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4835333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715962"/>
          </a:xfrm>
        </p:spPr>
        <p:txBody>
          <a:bodyPr>
            <a:normAutofit/>
          </a:bodyPr>
          <a:lstStyle/>
          <a:p>
            <a:r>
              <a:rPr lang="en-US" sz="3000" b="1" dirty="0">
                <a:solidFill>
                  <a:srgbClr val="FF0000"/>
                </a:solidFill>
                <a:latin typeface="Times New Roman" pitchFamily="18" charset="0"/>
                <a:cs typeface="Times New Roman" pitchFamily="18" charset="0"/>
              </a:rPr>
              <a:t>Comparison Between Data mining and Web </a:t>
            </a:r>
            <a:r>
              <a:rPr lang="en-US" sz="3000" b="1" dirty="0" smtClean="0">
                <a:solidFill>
                  <a:srgbClr val="FF0000"/>
                </a:solidFill>
                <a:latin typeface="Times New Roman" pitchFamily="18" charset="0"/>
                <a:cs typeface="Times New Roman" pitchFamily="18" charset="0"/>
              </a:rPr>
              <a:t>mining</a:t>
            </a:r>
            <a:endParaRPr lang="en-US" sz="3000"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5337193"/>
              </p:ext>
            </p:extLst>
          </p:nvPr>
        </p:nvGraphicFramePr>
        <p:xfrm>
          <a:off x="381000" y="1219200"/>
          <a:ext cx="8610601" cy="4872990"/>
        </p:xfrm>
        <a:graphic>
          <a:graphicData uri="http://schemas.openxmlformats.org/drawingml/2006/table">
            <a:tbl>
              <a:tblPr firstRow="1" bandRow="1">
                <a:tableStyleId>{5C22544A-7EE6-4342-B048-85BDC9FD1C3A}</a:tableStyleId>
              </a:tblPr>
              <a:tblGrid>
                <a:gridCol w="1514828"/>
                <a:gridCol w="3348567"/>
                <a:gridCol w="3747206"/>
              </a:tblGrid>
              <a:tr h="370840">
                <a:tc>
                  <a:txBody>
                    <a:bodyPr/>
                    <a:lstStyle/>
                    <a:p>
                      <a:pPr algn="ctr" fontAlgn="base"/>
                      <a:r>
                        <a:rPr lang="en-US" sz="1900" b="1" cap="all" dirty="0">
                          <a:solidFill>
                            <a:srgbClr val="000000"/>
                          </a:solidFill>
                          <a:effectLst/>
                          <a:latin typeface="Times New Roman" pitchFamily="18" charset="0"/>
                          <a:cs typeface="Times New Roman" pitchFamily="18" charset="0"/>
                        </a:rPr>
                        <a:t>POINTS</a:t>
                      </a:r>
                    </a:p>
                  </a:txBody>
                  <a:tcPr marL="76200" marR="76200" marT="76200" marB="76200" anchor="ctr"/>
                </a:tc>
                <a:tc>
                  <a:txBody>
                    <a:bodyPr/>
                    <a:lstStyle/>
                    <a:p>
                      <a:pPr algn="ctr" fontAlgn="base"/>
                      <a:r>
                        <a:rPr lang="en-US" sz="1900" b="1" cap="all" dirty="0">
                          <a:solidFill>
                            <a:srgbClr val="000000"/>
                          </a:solidFill>
                          <a:effectLst/>
                          <a:latin typeface="Times New Roman" pitchFamily="18" charset="0"/>
                          <a:cs typeface="Times New Roman" pitchFamily="18" charset="0"/>
                        </a:rPr>
                        <a:t>DATA MINING</a:t>
                      </a:r>
                    </a:p>
                  </a:txBody>
                  <a:tcPr marL="76200" marR="76200" marT="76200" marB="76200" anchor="ctr"/>
                </a:tc>
                <a:tc>
                  <a:txBody>
                    <a:bodyPr/>
                    <a:lstStyle/>
                    <a:p>
                      <a:pPr algn="ctr" fontAlgn="base"/>
                      <a:r>
                        <a:rPr lang="en-US" sz="1900" b="1" cap="all" dirty="0">
                          <a:solidFill>
                            <a:srgbClr val="000000"/>
                          </a:solidFill>
                          <a:effectLst/>
                          <a:latin typeface="Times New Roman" pitchFamily="18" charset="0"/>
                          <a:cs typeface="Times New Roman" pitchFamily="18" charset="0"/>
                        </a:rPr>
                        <a:t>WEB MINING</a:t>
                      </a:r>
                    </a:p>
                  </a:txBody>
                  <a:tcPr marL="76200" marR="76200" marT="76200" marB="76200" anchor="ctr"/>
                </a:tc>
              </a:tr>
              <a:tr h="370840">
                <a:tc>
                  <a:txBody>
                    <a:bodyPr/>
                    <a:lstStyle/>
                    <a:p>
                      <a:pPr algn="l" fontAlgn="base"/>
                      <a:r>
                        <a:rPr lang="en-US" sz="1900" b="0">
                          <a:effectLst/>
                          <a:latin typeface="Times New Roman" pitchFamily="18" charset="0"/>
                          <a:cs typeface="Times New Roman" pitchFamily="18" charset="0"/>
                        </a:rPr>
                        <a:t>Definition</a:t>
                      </a:r>
                    </a:p>
                  </a:txBody>
                  <a:tcPr marL="133350" marR="133350" marT="66675" marB="66675" anchor="ctr"/>
                </a:tc>
                <a:tc>
                  <a:txBody>
                    <a:bodyPr/>
                    <a:lstStyle/>
                    <a:p>
                      <a:pPr algn="l" fontAlgn="base"/>
                      <a:r>
                        <a:rPr lang="en-US" sz="1900" b="0">
                          <a:effectLst/>
                          <a:latin typeface="Times New Roman" pitchFamily="18" charset="0"/>
                          <a:cs typeface="Times New Roman" pitchFamily="18" charset="0"/>
                        </a:rPr>
                        <a:t>Data Mining is the process that attempts to discover pattern and hidden knowledge in large data sets in any system.</a:t>
                      </a:r>
                    </a:p>
                  </a:txBody>
                  <a:tcPr marL="133350" marR="133350" marT="66675" marB="66675" anchor="ctr"/>
                </a:tc>
                <a:tc>
                  <a:txBody>
                    <a:bodyPr/>
                    <a:lstStyle/>
                    <a:p>
                      <a:pPr algn="l" fontAlgn="base"/>
                      <a:r>
                        <a:rPr lang="en-US" sz="1900" b="0" dirty="0">
                          <a:effectLst/>
                          <a:latin typeface="Times New Roman" pitchFamily="18" charset="0"/>
                          <a:cs typeface="Times New Roman" pitchFamily="18" charset="0"/>
                        </a:rPr>
                        <a:t>Web Mining is the process of data mining techniques to automatically discover and extract information from web documents.</a:t>
                      </a:r>
                    </a:p>
                  </a:txBody>
                  <a:tcPr marL="133350" marR="133350" marT="66675" marB="66675" anchor="ctr"/>
                </a:tc>
              </a:tr>
              <a:tr h="370840">
                <a:tc>
                  <a:txBody>
                    <a:bodyPr/>
                    <a:lstStyle/>
                    <a:p>
                      <a:pPr algn="l" fontAlgn="base"/>
                      <a:r>
                        <a:rPr lang="en-US" sz="1900" b="0">
                          <a:effectLst/>
                          <a:latin typeface="Times New Roman" pitchFamily="18" charset="0"/>
                          <a:cs typeface="Times New Roman" pitchFamily="18" charset="0"/>
                        </a:rPr>
                        <a:t>Application</a:t>
                      </a:r>
                    </a:p>
                  </a:txBody>
                  <a:tcPr marL="133350" marR="133350" marT="66675" marB="66675" anchor="ctr"/>
                </a:tc>
                <a:tc>
                  <a:txBody>
                    <a:bodyPr/>
                    <a:lstStyle/>
                    <a:p>
                      <a:pPr algn="l" fontAlgn="base"/>
                      <a:r>
                        <a:rPr lang="en-US" sz="1900" b="0">
                          <a:effectLst/>
                          <a:latin typeface="Times New Roman" pitchFamily="18" charset="0"/>
                          <a:cs typeface="Times New Roman" pitchFamily="18" charset="0"/>
                        </a:rPr>
                        <a:t>Data Mining is very useful for web page analysis.</a:t>
                      </a:r>
                    </a:p>
                  </a:txBody>
                  <a:tcPr marL="133350" marR="133350" marT="66675" marB="66675" anchor="ctr"/>
                </a:tc>
                <a:tc>
                  <a:txBody>
                    <a:bodyPr/>
                    <a:lstStyle/>
                    <a:p>
                      <a:pPr algn="l" fontAlgn="base"/>
                      <a:r>
                        <a:rPr lang="en-US" sz="1900" b="0" dirty="0">
                          <a:effectLst/>
                          <a:latin typeface="Times New Roman" pitchFamily="18" charset="0"/>
                          <a:cs typeface="Times New Roman" pitchFamily="18" charset="0"/>
                        </a:rPr>
                        <a:t>Web Mining is very useful for a particular website and e-service.</a:t>
                      </a:r>
                    </a:p>
                  </a:txBody>
                  <a:tcPr marL="133350" marR="133350" marT="66675" marB="66675" anchor="ctr"/>
                </a:tc>
              </a:tr>
              <a:tr h="370840">
                <a:tc>
                  <a:txBody>
                    <a:bodyPr/>
                    <a:lstStyle/>
                    <a:p>
                      <a:pPr algn="l" fontAlgn="base"/>
                      <a:r>
                        <a:rPr lang="en-US" sz="1900" b="0" dirty="0">
                          <a:effectLst/>
                          <a:latin typeface="Times New Roman" pitchFamily="18" charset="0"/>
                          <a:cs typeface="Times New Roman" pitchFamily="18" charset="0"/>
                        </a:rPr>
                        <a:t>Target Users</a:t>
                      </a:r>
                    </a:p>
                  </a:txBody>
                  <a:tcPr marL="133350" marR="133350" marT="66675" marB="66675" anchor="ctr"/>
                </a:tc>
                <a:tc>
                  <a:txBody>
                    <a:bodyPr/>
                    <a:lstStyle/>
                    <a:p>
                      <a:pPr algn="l" fontAlgn="base"/>
                      <a:r>
                        <a:rPr lang="en-US" sz="1900" b="0">
                          <a:effectLst/>
                          <a:latin typeface="Times New Roman" pitchFamily="18" charset="0"/>
                          <a:cs typeface="Times New Roman" pitchFamily="18" charset="0"/>
                        </a:rPr>
                        <a:t>Data scientist and data engineers.</a:t>
                      </a:r>
                    </a:p>
                  </a:txBody>
                  <a:tcPr marL="133350" marR="133350" marT="66675" marB="66675" anchor="ctr"/>
                </a:tc>
                <a:tc>
                  <a:txBody>
                    <a:bodyPr/>
                    <a:lstStyle/>
                    <a:p>
                      <a:pPr algn="l" fontAlgn="base"/>
                      <a:r>
                        <a:rPr lang="en-US" sz="1900" b="0">
                          <a:effectLst/>
                          <a:latin typeface="Times New Roman" pitchFamily="18" charset="0"/>
                          <a:cs typeface="Times New Roman" pitchFamily="18" charset="0"/>
                        </a:rPr>
                        <a:t>Data scientists along with data analysts.</a:t>
                      </a:r>
                    </a:p>
                  </a:txBody>
                  <a:tcPr marL="133350" marR="133350" marT="66675" marB="66675" anchor="ctr"/>
                </a:tc>
              </a:tr>
              <a:tr h="370840">
                <a:tc>
                  <a:txBody>
                    <a:bodyPr/>
                    <a:lstStyle/>
                    <a:p>
                      <a:pPr algn="l" fontAlgn="base"/>
                      <a:r>
                        <a:rPr lang="en-US" sz="1900" b="0">
                          <a:effectLst/>
                          <a:latin typeface="Times New Roman" pitchFamily="18" charset="0"/>
                          <a:cs typeface="Times New Roman" pitchFamily="18" charset="0"/>
                        </a:rPr>
                        <a:t>Access</a:t>
                      </a:r>
                    </a:p>
                  </a:txBody>
                  <a:tcPr marL="133350" marR="133350" marT="66675" marB="66675" anchor="ctr"/>
                </a:tc>
                <a:tc>
                  <a:txBody>
                    <a:bodyPr/>
                    <a:lstStyle/>
                    <a:p>
                      <a:pPr algn="l" fontAlgn="base"/>
                      <a:r>
                        <a:rPr lang="en-US" sz="1900" b="0">
                          <a:effectLst/>
                          <a:latin typeface="Times New Roman" pitchFamily="18" charset="0"/>
                          <a:cs typeface="Times New Roman" pitchFamily="18" charset="0"/>
                        </a:rPr>
                        <a:t>Data Mining is access data privately.</a:t>
                      </a:r>
                    </a:p>
                  </a:txBody>
                  <a:tcPr marL="133350" marR="133350" marT="66675" marB="66675" anchor="ctr"/>
                </a:tc>
                <a:tc>
                  <a:txBody>
                    <a:bodyPr/>
                    <a:lstStyle/>
                    <a:p>
                      <a:pPr algn="l" fontAlgn="base"/>
                      <a:r>
                        <a:rPr lang="en-US" sz="1900" b="0">
                          <a:effectLst/>
                          <a:latin typeface="Times New Roman" pitchFamily="18" charset="0"/>
                          <a:cs typeface="Times New Roman" pitchFamily="18" charset="0"/>
                        </a:rPr>
                        <a:t>Web Mining is access data publicly.</a:t>
                      </a:r>
                    </a:p>
                  </a:txBody>
                  <a:tcPr marL="133350" marR="133350" marT="66675" marB="66675" anchor="ctr"/>
                </a:tc>
              </a:tr>
              <a:tr h="370840">
                <a:tc>
                  <a:txBody>
                    <a:bodyPr/>
                    <a:lstStyle/>
                    <a:p>
                      <a:pPr algn="l" fontAlgn="base"/>
                      <a:r>
                        <a:rPr lang="en-US" sz="1900" b="0">
                          <a:effectLst/>
                          <a:latin typeface="Times New Roman" pitchFamily="18" charset="0"/>
                          <a:cs typeface="Times New Roman" pitchFamily="18" charset="0"/>
                        </a:rPr>
                        <a:t>Structure</a:t>
                      </a:r>
                    </a:p>
                  </a:txBody>
                  <a:tcPr marL="133350" marR="133350" marT="66675" marB="66675" anchor="ctr"/>
                </a:tc>
                <a:tc>
                  <a:txBody>
                    <a:bodyPr/>
                    <a:lstStyle/>
                    <a:p>
                      <a:pPr algn="l" fontAlgn="base"/>
                      <a:r>
                        <a:rPr lang="en-US" sz="1900" b="0">
                          <a:effectLst/>
                          <a:latin typeface="Times New Roman" pitchFamily="18" charset="0"/>
                          <a:cs typeface="Times New Roman" pitchFamily="18" charset="0"/>
                        </a:rPr>
                        <a:t>In Data Mining get the information from explicit structure.</a:t>
                      </a:r>
                    </a:p>
                  </a:txBody>
                  <a:tcPr marL="133350" marR="133350" marT="66675" marB="66675" anchor="ctr"/>
                </a:tc>
                <a:tc>
                  <a:txBody>
                    <a:bodyPr/>
                    <a:lstStyle/>
                    <a:p>
                      <a:pPr algn="l" fontAlgn="base"/>
                      <a:r>
                        <a:rPr lang="en-US" sz="1900" b="0" dirty="0">
                          <a:effectLst/>
                          <a:latin typeface="Times New Roman" pitchFamily="18" charset="0"/>
                          <a:cs typeface="Times New Roman" pitchFamily="18" charset="0"/>
                        </a:rPr>
                        <a:t>In Web Mining get the information from structured, unstructured and semi-structured web pages.</a:t>
                      </a:r>
                    </a:p>
                  </a:txBody>
                  <a:tcPr marL="133350" marR="133350" marT="66675" marB="66675" anchor="ct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647007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318643286"/>
              </p:ext>
            </p:extLst>
          </p:nvPr>
        </p:nvGraphicFramePr>
        <p:xfrm>
          <a:off x="702349" y="685800"/>
          <a:ext cx="8229600" cy="4911090"/>
        </p:xfrm>
        <a:graphic>
          <a:graphicData uri="http://schemas.openxmlformats.org/drawingml/2006/table">
            <a:tbl>
              <a:tblPr firstRow="1" bandRow="1">
                <a:tableStyleId>{5C22544A-7EE6-4342-B048-85BDC9FD1C3A}</a:tableStyleId>
              </a:tblPr>
              <a:tblGrid>
                <a:gridCol w="1507451"/>
                <a:gridCol w="3352800"/>
                <a:gridCol w="3369349"/>
              </a:tblGrid>
              <a:tr h="370840">
                <a:tc>
                  <a:txBody>
                    <a:bodyPr/>
                    <a:lstStyle/>
                    <a:p>
                      <a:pPr algn="ctr" fontAlgn="base"/>
                      <a:r>
                        <a:rPr lang="en-US" sz="2200" b="1" cap="all" dirty="0">
                          <a:solidFill>
                            <a:srgbClr val="000000"/>
                          </a:solidFill>
                          <a:effectLst/>
                          <a:latin typeface="Times New Roman" pitchFamily="18" charset="0"/>
                          <a:cs typeface="Times New Roman" pitchFamily="18" charset="0"/>
                        </a:rPr>
                        <a:t>POINTS</a:t>
                      </a:r>
                    </a:p>
                  </a:txBody>
                  <a:tcPr marL="76200" marR="76200" marT="76200" marB="76200" anchor="ctr"/>
                </a:tc>
                <a:tc>
                  <a:txBody>
                    <a:bodyPr/>
                    <a:lstStyle/>
                    <a:p>
                      <a:pPr algn="ctr" fontAlgn="base"/>
                      <a:r>
                        <a:rPr lang="en-US" sz="2200" b="1" cap="all" dirty="0">
                          <a:solidFill>
                            <a:srgbClr val="000000"/>
                          </a:solidFill>
                          <a:effectLst/>
                          <a:latin typeface="Times New Roman" pitchFamily="18" charset="0"/>
                          <a:cs typeface="Times New Roman" pitchFamily="18" charset="0"/>
                        </a:rPr>
                        <a:t>DATA MINING</a:t>
                      </a:r>
                    </a:p>
                  </a:txBody>
                  <a:tcPr marL="76200" marR="76200" marT="76200" marB="76200" anchor="ctr"/>
                </a:tc>
                <a:tc>
                  <a:txBody>
                    <a:bodyPr/>
                    <a:lstStyle/>
                    <a:p>
                      <a:pPr algn="ctr" fontAlgn="base"/>
                      <a:r>
                        <a:rPr lang="en-US" sz="2200" b="1" cap="all" dirty="0">
                          <a:solidFill>
                            <a:srgbClr val="000000"/>
                          </a:solidFill>
                          <a:effectLst/>
                          <a:latin typeface="Times New Roman" pitchFamily="18" charset="0"/>
                          <a:cs typeface="Times New Roman" pitchFamily="18" charset="0"/>
                        </a:rPr>
                        <a:t>WEB MINING</a:t>
                      </a:r>
                    </a:p>
                  </a:txBody>
                  <a:tcPr marL="76200" marR="76200" marT="76200" marB="76200" anchor="ctr"/>
                </a:tc>
              </a:tr>
              <a:tr h="370840">
                <a:tc>
                  <a:txBody>
                    <a:bodyPr/>
                    <a:lstStyle/>
                    <a:p>
                      <a:pPr algn="l" fontAlgn="base"/>
                      <a:r>
                        <a:rPr lang="en-US" sz="2200" b="0" dirty="0">
                          <a:effectLst/>
                          <a:latin typeface="Times New Roman" pitchFamily="18" charset="0"/>
                          <a:cs typeface="Times New Roman" pitchFamily="18" charset="0"/>
                        </a:rPr>
                        <a:t>Problem Type</a:t>
                      </a:r>
                    </a:p>
                  </a:txBody>
                  <a:tcPr marL="133350" marR="133350" marT="66675" marB="66675" anchor="ctr"/>
                </a:tc>
                <a:tc>
                  <a:txBody>
                    <a:bodyPr/>
                    <a:lstStyle/>
                    <a:p>
                      <a:pPr algn="l" fontAlgn="base"/>
                      <a:r>
                        <a:rPr lang="en-US" sz="2200" b="0" dirty="0">
                          <a:effectLst/>
                          <a:latin typeface="Times New Roman" pitchFamily="18" charset="0"/>
                          <a:cs typeface="Times New Roman" pitchFamily="18" charset="0"/>
                        </a:rPr>
                        <a:t>Clustering, classification, regression, prediction, optimization and control.</a:t>
                      </a:r>
                    </a:p>
                  </a:txBody>
                  <a:tcPr marL="133350" marR="133350" marT="66675" marB="66675" anchor="ctr"/>
                </a:tc>
                <a:tc>
                  <a:txBody>
                    <a:bodyPr/>
                    <a:lstStyle/>
                    <a:p>
                      <a:pPr algn="l" fontAlgn="base"/>
                      <a:r>
                        <a:rPr lang="en-US" sz="2200" b="0">
                          <a:effectLst/>
                          <a:latin typeface="Times New Roman" pitchFamily="18" charset="0"/>
                          <a:cs typeface="Times New Roman" pitchFamily="18" charset="0"/>
                        </a:rPr>
                        <a:t>Web content mining, Web structure mining.</a:t>
                      </a:r>
                    </a:p>
                  </a:txBody>
                  <a:tcPr marL="133350" marR="133350" marT="66675" marB="66675" anchor="ctr"/>
                </a:tc>
              </a:tr>
              <a:tr h="370840">
                <a:tc>
                  <a:txBody>
                    <a:bodyPr/>
                    <a:lstStyle/>
                    <a:p>
                      <a:pPr algn="l" fontAlgn="base"/>
                      <a:r>
                        <a:rPr lang="en-US" sz="2200" b="0" dirty="0">
                          <a:effectLst/>
                          <a:latin typeface="Times New Roman" pitchFamily="18" charset="0"/>
                          <a:cs typeface="Times New Roman" pitchFamily="18" charset="0"/>
                        </a:rPr>
                        <a:t>Tools</a:t>
                      </a:r>
                    </a:p>
                  </a:txBody>
                  <a:tcPr marL="133350" marR="133350" marT="66675" marB="66675" anchor="ctr"/>
                </a:tc>
                <a:tc>
                  <a:txBody>
                    <a:bodyPr/>
                    <a:lstStyle/>
                    <a:p>
                      <a:pPr algn="l" fontAlgn="base"/>
                      <a:r>
                        <a:rPr lang="en-US" sz="2200" b="0">
                          <a:effectLst/>
                          <a:latin typeface="Times New Roman" pitchFamily="18" charset="0"/>
                          <a:cs typeface="Times New Roman" pitchFamily="18" charset="0"/>
                        </a:rPr>
                        <a:t>It includes tools like machine learning algorithms.</a:t>
                      </a:r>
                    </a:p>
                  </a:txBody>
                  <a:tcPr marL="133350" marR="133350" marT="66675" marB="66675" anchor="ctr"/>
                </a:tc>
                <a:tc>
                  <a:txBody>
                    <a:bodyPr/>
                    <a:lstStyle/>
                    <a:p>
                      <a:pPr algn="l" fontAlgn="base"/>
                      <a:r>
                        <a:rPr lang="en-US" sz="2200" b="0">
                          <a:effectLst/>
                          <a:latin typeface="Times New Roman" pitchFamily="18" charset="0"/>
                          <a:cs typeface="Times New Roman" pitchFamily="18" charset="0"/>
                        </a:rPr>
                        <a:t>Special tools for web mining are Scrapy, PageRank and Apache logs.</a:t>
                      </a:r>
                    </a:p>
                  </a:txBody>
                  <a:tcPr marL="133350" marR="133350" marT="66675" marB="66675" anchor="ctr"/>
                </a:tc>
              </a:tr>
              <a:tr h="370840">
                <a:tc>
                  <a:txBody>
                    <a:bodyPr/>
                    <a:lstStyle/>
                    <a:p>
                      <a:pPr algn="l" fontAlgn="base"/>
                      <a:r>
                        <a:rPr lang="en-US" sz="2200" b="0">
                          <a:effectLst/>
                          <a:latin typeface="Times New Roman" pitchFamily="18" charset="0"/>
                          <a:cs typeface="Times New Roman" pitchFamily="18" charset="0"/>
                        </a:rPr>
                        <a:t>Skills</a:t>
                      </a:r>
                    </a:p>
                  </a:txBody>
                  <a:tcPr marL="133350" marR="133350" marT="66675" marB="66675" anchor="ctr"/>
                </a:tc>
                <a:tc>
                  <a:txBody>
                    <a:bodyPr/>
                    <a:lstStyle/>
                    <a:p>
                      <a:pPr algn="l" fontAlgn="base"/>
                      <a:r>
                        <a:rPr lang="en-US" sz="2200" b="0">
                          <a:effectLst/>
                          <a:latin typeface="Times New Roman" pitchFamily="18" charset="0"/>
                          <a:cs typeface="Times New Roman" pitchFamily="18" charset="0"/>
                        </a:rPr>
                        <a:t>It includes approaches for data cleansing, machine learning algorithms. Statistics and probability.</a:t>
                      </a:r>
                    </a:p>
                  </a:txBody>
                  <a:tcPr marL="133350" marR="133350" marT="66675" marB="66675" anchor="ctr"/>
                </a:tc>
                <a:tc>
                  <a:txBody>
                    <a:bodyPr/>
                    <a:lstStyle/>
                    <a:p>
                      <a:pPr algn="l" fontAlgn="base"/>
                      <a:r>
                        <a:rPr lang="en-US" sz="2200" b="0" dirty="0">
                          <a:effectLst/>
                          <a:latin typeface="Times New Roman" pitchFamily="18" charset="0"/>
                          <a:cs typeface="Times New Roman" pitchFamily="18" charset="0"/>
                        </a:rPr>
                        <a:t>It includes application level knowledge, data engineering with mathematical modules like statistics and probability.</a:t>
                      </a:r>
                    </a:p>
                  </a:txBody>
                  <a:tcPr marL="133350" marR="133350" marT="66675" marB="66675" anchor="ctr"/>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2684306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544707"/>
          </a:xfrm>
        </p:spPr>
        <p:txBody>
          <a:bodyPr>
            <a:normAutofit fontScale="90000"/>
          </a:bodyPr>
          <a:lstStyle/>
          <a:p>
            <a:r>
              <a:rPr lang="en-US" sz="4000" b="1" dirty="0" smtClean="0">
                <a:solidFill>
                  <a:srgbClr val="FF0000"/>
                </a:solidFill>
                <a:latin typeface="Times New Roman" pitchFamily="18" charset="0"/>
                <a:cs typeface="Times New Roman" pitchFamily="18" charset="0"/>
              </a:rPr>
              <a:t>Social Media Platform</a:t>
            </a:r>
            <a:endParaRPr lang="en-US" sz="4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62311" y="1295400"/>
            <a:ext cx="8229600" cy="4525963"/>
          </a:xfrm>
        </p:spPr>
        <p:txBody>
          <a:bodyPr>
            <a:normAutofit fontScale="77500" lnSpcReduction="20000"/>
          </a:bodyPr>
          <a:lstStyle/>
          <a:p>
            <a:r>
              <a:rPr lang="en-US" dirty="0" smtClean="0">
                <a:latin typeface="Times New Roman" pitchFamily="18" charset="0"/>
                <a:cs typeface="Times New Roman" pitchFamily="18" charset="0"/>
              </a:rPr>
              <a:t>Facebook</a:t>
            </a:r>
          </a:p>
          <a:p>
            <a:r>
              <a:rPr lang="en-US" dirty="0" err="1" smtClean="0">
                <a:latin typeface="Times New Roman" pitchFamily="18" charset="0"/>
                <a:cs typeface="Times New Roman" pitchFamily="18" charset="0"/>
              </a:rPr>
              <a:t>Whatsapp</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Twitter</a:t>
            </a:r>
          </a:p>
          <a:p>
            <a:r>
              <a:rPr lang="en-US" dirty="0" err="1" smtClean="0">
                <a:latin typeface="Times New Roman" pitchFamily="18" charset="0"/>
                <a:cs typeface="Times New Roman" pitchFamily="18" charset="0"/>
              </a:rPr>
              <a:t>WeChat</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Instagram</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Twitter</a:t>
            </a:r>
          </a:p>
          <a:p>
            <a:r>
              <a:rPr lang="en-US" dirty="0" smtClean="0">
                <a:latin typeface="Times New Roman" pitchFamily="18" charset="0"/>
                <a:cs typeface="Times New Roman" pitchFamily="18" charset="0"/>
              </a:rPr>
              <a:t>Skype</a:t>
            </a:r>
          </a:p>
          <a:p>
            <a:r>
              <a:rPr lang="en-US" dirty="0" err="1" smtClean="0">
                <a:latin typeface="Times New Roman" pitchFamily="18" charset="0"/>
                <a:cs typeface="Times New Roman" pitchFamily="18" charset="0"/>
              </a:rPr>
              <a:t>Snapchat</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Pinterest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LinkedIn</a:t>
            </a:r>
          </a:p>
          <a:p>
            <a:r>
              <a:rPr lang="en-US" dirty="0" smtClean="0">
                <a:latin typeface="Times New Roman" pitchFamily="18" charset="0"/>
                <a:cs typeface="Times New Roman" pitchFamily="18" charset="0"/>
              </a:rPr>
              <a:t>Telegram</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41573463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pic>
        <p:nvPicPr>
          <p:cNvPr id="1026" name="Picture 2" descr="C:\Users\DELL\Desktop\social_media.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82246" y="819345"/>
            <a:ext cx="7428354" cy="512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90193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715962"/>
          </a:xfrm>
        </p:spPr>
        <p:txBody>
          <a:bodyPr>
            <a:noAutofit/>
          </a:bodyPr>
          <a:lstStyle/>
          <a:p>
            <a:r>
              <a:rPr lang="en-IN" sz="3000" b="1" dirty="0">
                <a:solidFill>
                  <a:srgbClr val="FF0000"/>
                </a:solidFill>
                <a:latin typeface="Times New Roman" pitchFamily="18" charset="0"/>
                <a:cs typeface="Times New Roman" pitchFamily="18" charset="0"/>
              </a:rPr>
              <a:t>Basic &amp; Advanced Web Metrics Google </a:t>
            </a:r>
            <a:r>
              <a:rPr lang="en-IN" sz="3000" b="1" dirty="0" smtClean="0">
                <a:solidFill>
                  <a:srgbClr val="FF0000"/>
                </a:solidFill>
                <a:latin typeface="Times New Roman" pitchFamily="18" charset="0"/>
                <a:cs typeface="Times New Roman" pitchFamily="18" charset="0"/>
              </a:rPr>
              <a:t>Analytics</a:t>
            </a:r>
            <a:endParaRPr lang="en-US" sz="3000" b="1" dirty="0">
              <a:solidFill>
                <a:srgbClr val="FF0000"/>
              </a:solidFill>
            </a:endParaRPr>
          </a:p>
        </p:txBody>
      </p:sp>
      <p:sp>
        <p:nvSpPr>
          <p:cNvPr id="3" name="Content Placeholder 2"/>
          <p:cNvSpPr>
            <a:spLocks noGrp="1"/>
          </p:cNvSpPr>
          <p:nvPr>
            <p:ph idx="1"/>
          </p:nvPr>
        </p:nvSpPr>
        <p:spPr>
          <a:xfrm>
            <a:off x="228600" y="1143000"/>
            <a:ext cx="8610600" cy="5404278"/>
          </a:xfrm>
        </p:spPr>
        <p:txBody>
          <a:bodyPr>
            <a:noAutofit/>
          </a:bodyPr>
          <a:lstStyle/>
          <a:p>
            <a:r>
              <a:rPr lang="en-US" sz="2200" dirty="0" smtClean="0">
                <a:latin typeface="Times New Roman" pitchFamily="18" charset="0"/>
                <a:cs typeface="Times New Roman" pitchFamily="18" charset="0"/>
              </a:rPr>
              <a:t>Web </a:t>
            </a:r>
            <a:r>
              <a:rPr lang="en-US" sz="2200" dirty="0">
                <a:latin typeface="Times New Roman" pitchFamily="18" charset="0"/>
                <a:cs typeface="Times New Roman" pitchFamily="18" charset="0"/>
              </a:rPr>
              <a:t>Analytics is a technique that you can employ to collect, measure, report, and analyze your website data. It is normally carried out to analyze the performance of a website and optimize its web usage.</a:t>
            </a:r>
          </a:p>
          <a:p>
            <a:r>
              <a:rPr lang="en-US" sz="2200" dirty="0">
                <a:latin typeface="Times New Roman" pitchFamily="18" charset="0"/>
                <a:cs typeface="Times New Roman" pitchFamily="18" charset="0"/>
              </a:rPr>
              <a:t>Web Analytics is an </a:t>
            </a:r>
            <a:r>
              <a:rPr lang="en-US" sz="2200" dirty="0" smtClean="0">
                <a:latin typeface="Times New Roman" pitchFamily="18" charset="0"/>
                <a:cs typeface="Times New Roman" pitchFamily="18" charset="0"/>
              </a:rPr>
              <a:t>essential </a:t>
            </a:r>
            <a:r>
              <a:rPr lang="en-US" sz="2200" dirty="0">
                <a:latin typeface="Times New Roman" pitchFamily="18" charset="0"/>
                <a:cs typeface="Times New Roman" pitchFamily="18" charset="0"/>
              </a:rPr>
              <a:t>technique for all those people who run their business online. </a:t>
            </a:r>
          </a:p>
          <a:p>
            <a:r>
              <a:rPr lang="en-US" sz="2200" dirty="0" smtClean="0">
                <a:latin typeface="Times New Roman" pitchFamily="18" charset="0"/>
                <a:cs typeface="Times New Roman" pitchFamily="18" charset="0"/>
              </a:rPr>
              <a:t>There </a:t>
            </a:r>
            <a:r>
              <a:rPr lang="en-US" sz="2200" dirty="0">
                <a:latin typeface="Times New Roman" pitchFamily="18" charset="0"/>
                <a:cs typeface="Times New Roman" pitchFamily="18" charset="0"/>
              </a:rPr>
              <a:t>is a wide range of web analytics tools that provide a simple report to examine your traffic trends, track user behavior, and website conversation</a:t>
            </a:r>
            <a:r>
              <a:rPr lang="en-US" sz="2200" dirty="0" smtClean="0">
                <a:latin typeface="Times New Roman" pitchFamily="18" charset="0"/>
                <a:cs typeface="Times New Roman" pitchFamily="18" charset="0"/>
              </a:rPr>
              <a:t>.</a:t>
            </a:r>
          </a:p>
          <a:p>
            <a:r>
              <a:rPr lang="en-US" sz="2200" dirty="0">
                <a:latin typeface="Times New Roman" pitchFamily="18" charset="0"/>
                <a:cs typeface="Times New Roman" pitchFamily="18" charset="0"/>
              </a:rPr>
              <a:t>The purpose of web analytics is to give </a:t>
            </a:r>
            <a:r>
              <a:rPr lang="en-US" sz="2200" dirty="0" smtClean="0">
                <a:latin typeface="Times New Roman" pitchFamily="18" charset="0"/>
                <a:cs typeface="Times New Roman" pitchFamily="18" charset="0"/>
              </a:rPr>
              <a:t>you the </a:t>
            </a:r>
            <a:r>
              <a:rPr lang="en-US" sz="2200" dirty="0">
                <a:latin typeface="Times New Roman" pitchFamily="18" charset="0"/>
                <a:cs typeface="Times New Roman" pitchFamily="18" charset="0"/>
              </a:rPr>
              <a:t>knowledge from which you can make informed decisions about changing </a:t>
            </a:r>
            <a:r>
              <a:rPr lang="en-US" sz="2200" dirty="0" smtClean="0">
                <a:latin typeface="Times New Roman" pitchFamily="18" charset="0"/>
                <a:cs typeface="Times New Roman" pitchFamily="18" charset="0"/>
              </a:rPr>
              <a:t>your online </a:t>
            </a:r>
            <a:r>
              <a:rPr lang="en-US" sz="2200" dirty="0">
                <a:latin typeface="Times New Roman" pitchFamily="18" charset="0"/>
                <a:cs typeface="Times New Roman" pitchFamily="18" charset="0"/>
              </a:rPr>
              <a:t>strategy—for the better.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So </a:t>
            </a:r>
            <a:r>
              <a:rPr lang="en-US" sz="2200" dirty="0">
                <a:latin typeface="Times New Roman" pitchFamily="18" charset="0"/>
                <a:cs typeface="Times New Roman" pitchFamily="18" charset="0"/>
              </a:rPr>
              <a:t>it’s important to include change, that is, </a:t>
            </a:r>
            <a:r>
              <a:rPr lang="en-US" sz="2200" dirty="0" smtClean="0">
                <a:latin typeface="Times New Roman" pitchFamily="18" charset="0"/>
                <a:cs typeface="Times New Roman" pitchFamily="18" charset="0"/>
              </a:rPr>
              <a:t>changing your </a:t>
            </a:r>
            <a:r>
              <a:rPr lang="en-US" sz="2200" dirty="0">
                <a:latin typeface="Times New Roman" pitchFamily="18" charset="0"/>
                <a:cs typeface="Times New Roman" pitchFamily="18" charset="0"/>
              </a:rPr>
              <a:t>website or its marketing, as part of your metrics strategy.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805359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r>
              <a:rPr lang="en-US" sz="2400" b="1" dirty="0" smtClean="0">
                <a:solidFill>
                  <a:srgbClr val="FF0000"/>
                </a:solidFill>
                <a:latin typeface="Times New Roman" pitchFamily="18" charset="0"/>
                <a:cs typeface="Times New Roman" pitchFamily="18" charset="0"/>
              </a:rPr>
              <a:t>Semi-Structured Data</a:t>
            </a:r>
          </a:p>
          <a:p>
            <a:r>
              <a:rPr lang="en-US" sz="2400" dirty="0" smtClean="0">
                <a:latin typeface="Times New Roman" pitchFamily="18" charset="0"/>
                <a:cs typeface="Times New Roman" pitchFamily="18" charset="0"/>
              </a:rPr>
              <a:t>data is available electronically in </a:t>
            </a:r>
          </a:p>
          <a:p>
            <a:pPr lvl="1"/>
            <a:r>
              <a:rPr lang="en-US" sz="2400" dirty="0" smtClean="0">
                <a:latin typeface="Times New Roman" pitchFamily="18" charset="0"/>
                <a:cs typeface="Times New Roman" pitchFamily="18" charset="0"/>
              </a:rPr>
              <a:t>database systems</a:t>
            </a:r>
          </a:p>
          <a:p>
            <a:pPr lvl="1"/>
            <a:r>
              <a:rPr lang="en-US" sz="2400" dirty="0" smtClean="0">
                <a:latin typeface="Times New Roman" pitchFamily="18" charset="0"/>
                <a:cs typeface="Times New Roman" pitchFamily="18" charset="0"/>
              </a:rPr>
              <a:t>file systems, e.g., bibliographic data, Web data</a:t>
            </a:r>
          </a:p>
          <a:p>
            <a:r>
              <a:rPr lang="en-US" sz="2400" dirty="0" smtClean="0">
                <a:latin typeface="Times New Roman" pitchFamily="18" charset="0"/>
                <a:cs typeface="Times New Roman" pitchFamily="18" charset="0"/>
              </a:rPr>
              <a:t>semi-structured data </a:t>
            </a:r>
          </a:p>
          <a:p>
            <a:pPr lvl="1"/>
            <a:r>
              <a:rPr lang="en-US" sz="2400" dirty="0" smtClean="0">
                <a:latin typeface="Times New Roman" pitchFamily="18" charset="0"/>
                <a:cs typeface="Times New Roman" pitchFamily="18" charset="0"/>
              </a:rPr>
              <a:t>similar entities are grouped together</a:t>
            </a:r>
          </a:p>
          <a:p>
            <a:pPr lvl="1"/>
            <a:r>
              <a:rPr lang="en-US" sz="2400" dirty="0" smtClean="0">
                <a:latin typeface="Times New Roman" pitchFamily="18" charset="0"/>
                <a:cs typeface="Times New Roman" pitchFamily="18" charset="0"/>
              </a:rPr>
              <a:t>entities in same group may not have same attributes</a:t>
            </a:r>
          </a:p>
          <a:p>
            <a:pPr lvl="1"/>
            <a:r>
              <a:rPr lang="en-US" sz="2400" dirty="0" smtClean="0">
                <a:latin typeface="Times New Roman" pitchFamily="18" charset="0"/>
                <a:cs typeface="Times New Roman" pitchFamily="18" charset="0"/>
              </a:rPr>
              <a:t>order of attributes not necessarily important</a:t>
            </a:r>
          </a:p>
          <a:p>
            <a:pPr lvl="1"/>
            <a:r>
              <a:rPr lang="en-US" sz="2400" dirty="0" smtClean="0">
                <a:latin typeface="Times New Roman" pitchFamily="18" charset="0"/>
                <a:cs typeface="Times New Roman" pitchFamily="18" charset="0"/>
              </a:rPr>
              <a:t>not all attributes may be required</a:t>
            </a:r>
          </a:p>
          <a:p>
            <a:pPr lvl="1"/>
            <a:r>
              <a:rPr lang="en-US" sz="2400" dirty="0" smtClean="0">
                <a:latin typeface="Times New Roman" pitchFamily="18" charset="0"/>
                <a:cs typeface="Times New Roman" pitchFamily="18" charset="0"/>
              </a:rPr>
              <a:t>size of same attributes in a group may differ</a:t>
            </a:r>
          </a:p>
          <a:p>
            <a:pPr lvl="1"/>
            <a:r>
              <a:rPr lang="en-US" sz="2400" dirty="0" smtClean="0">
                <a:latin typeface="Times New Roman" pitchFamily="18" charset="0"/>
                <a:cs typeface="Times New Roman" pitchFamily="18" charset="0"/>
              </a:rPr>
              <a:t>type of same attributes in a group may differ</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91122062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458200" cy="6096000"/>
          </a:xfrm>
        </p:spPr>
        <p:txBody>
          <a:bodyPr>
            <a:noAutofit/>
          </a:bodyPr>
          <a:lstStyle/>
          <a:p>
            <a:r>
              <a:rPr lang="en-US" sz="2800" dirty="0">
                <a:latin typeface="Times New Roman" pitchFamily="18" charset="0"/>
                <a:cs typeface="Times New Roman" pitchFamily="18" charset="0"/>
              </a:rPr>
              <a:t>If your website is an important part of your business strategy, then website </a:t>
            </a:r>
            <a:r>
              <a:rPr lang="en-US" sz="2800" dirty="0" smtClean="0">
                <a:latin typeface="Times New Roman" pitchFamily="18" charset="0"/>
                <a:cs typeface="Times New Roman" pitchFamily="18" charset="0"/>
              </a:rPr>
              <a:t>measurement is </a:t>
            </a:r>
            <a:r>
              <a:rPr lang="en-US" sz="2800" dirty="0">
                <a:latin typeface="Times New Roman" pitchFamily="18" charset="0"/>
                <a:cs typeface="Times New Roman" pitchFamily="18" charset="0"/>
              </a:rPr>
              <a:t>also important to that strategy.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magnitudes of each are strongly </a:t>
            </a:r>
            <a:r>
              <a:rPr lang="en-US" sz="2800" dirty="0" smtClean="0">
                <a:latin typeface="Times New Roman" pitchFamily="18" charset="0"/>
                <a:cs typeface="Times New Roman" pitchFamily="18" charset="0"/>
              </a:rPr>
              <a:t>correlated— that </a:t>
            </a:r>
            <a:r>
              <a:rPr lang="en-US" sz="2800" dirty="0">
                <a:latin typeface="Times New Roman" pitchFamily="18" charset="0"/>
                <a:cs typeface="Times New Roman" pitchFamily="18" charset="0"/>
              </a:rPr>
              <a:t>is, the more valuable your website is to you, the greater the significance </a:t>
            </a:r>
            <a:r>
              <a:rPr lang="en-US" sz="2800" dirty="0" smtClean="0">
                <a:latin typeface="Times New Roman" pitchFamily="18" charset="0"/>
                <a:cs typeface="Times New Roman" pitchFamily="18" charset="0"/>
              </a:rPr>
              <a:t>of your </a:t>
            </a:r>
            <a:r>
              <a:rPr lang="en-US" sz="2800" dirty="0">
                <a:latin typeface="Times New Roman" pitchFamily="18" charset="0"/>
                <a:cs typeface="Times New Roman" pitchFamily="18" charset="0"/>
              </a:rPr>
              <a:t>web measurement tools</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Such </a:t>
            </a:r>
            <a:r>
              <a:rPr lang="en-US" sz="2800" dirty="0">
                <a:latin typeface="Times New Roman" pitchFamily="18" charset="0"/>
                <a:cs typeface="Times New Roman" pitchFamily="18" charset="0"/>
              </a:rPr>
              <a:t>tools can be used to identify growth </a:t>
            </a:r>
            <a:r>
              <a:rPr lang="en-US" sz="2800" dirty="0" smtClean="0">
                <a:latin typeface="Times New Roman" pitchFamily="18" charset="0"/>
                <a:cs typeface="Times New Roman" pitchFamily="18" charset="0"/>
              </a:rPr>
              <a:t>opportunities, measure </a:t>
            </a:r>
            <a:r>
              <a:rPr lang="en-US" sz="2800" dirty="0">
                <a:latin typeface="Times New Roman" pitchFamily="18" charset="0"/>
                <a:cs typeface="Times New Roman" pitchFamily="18" charset="0"/>
              </a:rPr>
              <a:t>efficiency improvements, and highlight things when they go wrong</a:t>
            </a:r>
            <a:r>
              <a:rPr lang="en-US" sz="2800" dirty="0" smtClean="0">
                <a:latin typeface="Times New Roman" pitchFamily="18" charset="0"/>
                <a:cs typeface="Times New Roman"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32827645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6172200"/>
          </a:xfrm>
        </p:spPr>
        <p:txBody>
          <a:bodyPr>
            <a:noAutofit/>
          </a:bodyPr>
          <a:lstStyle/>
          <a:p>
            <a:r>
              <a:rPr lang="en-US" sz="2400" dirty="0">
                <a:latin typeface="Times New Roman" pitchFamily="18" charset="0"/>
                <a:cs typeface="Times New Roman" pitchFamily="18" charset="0"/>
              </a:rPr>
              <a:t>In order to do business effectively on the Web, you need to continually refine and </a:t>
            </a:r>
            <a:r>
              <a:rPr lang="en-US" sz="2400" dirty="0" smtClean="0">
                <a:latin typeface="Times New Roman" pitchFamily="18" charset="0"/>
                <a:cs typeface="Times New Roman" pitchFamily="18" charset="0"/>
              </a:rPr>
              <a:t>optimize your </a:t>
            </a:r>
            <a:r>
              <a:rPr lang="en-US" sz="2400" dirty="0">
                <a:latin typeface="Times New Roman" pitchFamily="18" charset="0"/>
                <a:cs typeface="Times New Roman" pitchFamily="18" charset="0"/>
              </a:rPr>
              <a:t>online marketing strategy, site navigation, and page content (as well as </a:t>
            </a:r>
            <a:r>
              <a:rPr lang="en-US" sz="2400" dirty="0" smtClean="0">
                <a:latin typeface="Times New Roman" pitchFamily="18" charset="0"/>
                <a:cs typeface="Times New Roman" pitchFamily="18" charset="0"/>
              </a:rPr>
              <a:t>how your </a:t>
            </a:r>
            <a:r>
              <a:rPr lang="en-US" sz="2400" dirty="0">
                <a:latin typeface="Times New Roman" pitchFamily="18" charset="0"/>
                <a:cs typeface="Times New Roman" pitchFamily="18" charset="0"/>
              </a:rPr>
              <a:t>offline marketing, press releases, and communications interact with your website).</a:t>
            </a:r>
          </a:p>
          <a:p>
            <a:r>
              <a:rPr lang="en-US" sz="2400" dirty="0">
                <a:latin typeface="Times New Roman" pitchFamily="18" charset="0"/>
                <a:cs typeface="Times New Roman" pitchFamily="18" charset="0"/>
              </a:rPr>
              <a:t>A low-performing website will starve your return on investment (ROI ) and can </a:t>
            </a:r>
            <a:r>
              <a:rPr lang="en-US" sz="2400" dirty="0" smtClean="0">
                <a:latin typeface="Times New Roman" pitchFamily="18" charset="0"/>
                <a:cs typeface="Times New Roman" pitchFamily="18" charset="0"/>
              </a:rPr>
              <a:t>damage your </a:t>
            </a:r>
            <a:r>
              <a:rPr lang="en-US" sz="2400" dirty="0">
                <a:latin typeface="Times New Roman" pitchFamily="18" charset="0"/>
                <a:cs typeface="Times New Roman" pitchFamily="18" charset="0"/>
              </a:rPr>
              <a:t>brand.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But </a:t>
            </a:r>
            <a:r>
              <a:rPr lang="en-US" sz="2400" dirty="0">
                <a:latin typeface="Times New Roman" pitchFamily="18" charset="0"/>
                <a:cs typeface="Times New Roman" pitchFamily="18" charset="0"/>
              </a:rPr>
              <a:t>you need to understand what is performing poorly—the targeting </a:t>
            </a:r>
            <a:r>
              <a:rPr lang="en-US" sz="2400" dirty="0" smtClean="0">
                <a:latin typeface="Times New Roman" pitchFamily="18" charset="0"/>
                <a:cs typeface="Times New Roman" pitchFamily="18" charset="0"/>
              </a:rPr>
              <a:t>of your </a:t>
            </a:r>
            <a:r>
              <a:rPr lang="en-US" sz="2400" dirty="0">
                <a:latin typeface="Times New Roman" pitchFamily="18" charset="0"/>
                <a:cs typeface="Times New Roman" pitchFamily="18" charset="0"/>
              </a:rPr>
              <a:t>marketing campaigns, poor reviews of your products/services on the Web, or </a:t>
            </a:r>
            <a:r>
              <a:rPr lang="en-US" sz="2400" dirty="0" smtClean="0">
                <a:latin typeface="Times New Roman" pitchFamily="18" charset="0"/>
                <a:cs typeface="Times New Roman" pitchFamily="18" charset="0"/>
              </a:rPr>
              <a:t>your website’s </a:t>
            </a:r>
            <a:r>
              <a:rPr lang="en-US" sz="2400" dirty="0">
                <a:latin typeface="Times New Roman" pitchFamily="18" charset="0"/>
                <a:cs typeface="Times New Roman" pitchFamily="18" charset="0"/>
              </a:rPr>
              <a:t>ability to convert once a visitor arrives.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Web </a:t>
            </a:r>
            <a:r>
              <a:rPr lang="en-US" sz="2400" dirty="0">
                <a:latin typeface="Times New Roman" pitchFamily="18" charset="0"/>
                <a:cs typeface="Times New Roman" pitchFamily="18" charset="0"/>
              </a:rPr>
              <a:t>analytics provides the tools </a:t>
            </a:r>
            <a:r>
              <a:rPr lang="en-US" sz="2400" dirty="0" smtClean="0">
                <a:latin typeface="Times New Roman" pitchFamily="18" charset="0"/>
                <a:cs typeface="Times New Roman" pitchFamily="18" charset="0"/>
              </a:rPr>
              <a:t>for gathering </a:t>
            </a:r>
            <a:r>
              <a:rPr lang="en-US" sz="2400" dirty="0">
                <a:latin typeface="Times New Roman" pitchFamily="18" charset="0"/>
                <a:cs typeface="Times New Roman" pitchFamily="18" charset="0"/>
              </a:rPr>
              <a:t>this information and enables you to benchmark the effects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80165691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096000"/>
          </a:xfrm>
        </p:spPr>
        <p:txBody>
          <a:bodyPr>
            <a:noAutofit/>
          </a:bodyPr>
          <a:lstStyle/>
          <a:p>
            <a:r>
              <a:rPr lang="en-US" sz="2300" dirty="0">
                <a:latin typeface="Times New Roman" pitchFamily="18" charset="0"/>
                <a:cs typeface="Times New Roman" pitchFamily="18" charset="0"/>
              </a:rPr>
              <a:t>In terms of benchmarks, it is important that any organization spend time </a:t>
            </a:r>
            <a:r>
              <a:rPr lang="en-US" sz="2300" dirty="0" smtClean="0">
                <a:latin typeface="Times New Roman" pitchFamily="18" charset="0"/>
                <a:cs typeface="Times New Roman" pitchFamily="18" charset="0"/>
              </a:rPr>
              <a:t>in planning its </a:t>
            </a:r>
            <a:r>
              <a:rPr lang="en-US" sz="2300" i="1" dirty="0">
                <a:latin typeface="Times New Roman" pitchFamily="18" charset="0"/>
                <a:cs typeface="Times New Roman" pitchFamily="18" charset="0"/>
              </a:rPr>
              <a:t>key performance indicators (KPIs)</a:t>
            </a:r>
            <a:r>
              <a:rPr lang="en-US" sz="2300" dirty="0">
                <a:latin typeface="Times New Roman" pitchFamily="18" charset="0"/>
                <a:cs typeface="Times New Roman" pitchFamily="18" charset="0"/>
              </a:rPr>
              <a:t>. KPI s provide a </a:t>
            </a:r>
            <a:r>
              <a:rPr lang="en-US" sz="2300" dirty="0" smtClean="0">
                <a:latin typeface="Times New Roman" pitchFamily="18" charset="0"/>
                <a:cs typeface="Times New Roman" pitchFamily="18" charset="0"/>
              </a:rPr>
              <a:t>extraction </a:t>
            </a:r>
            <a:r>
              <a:rPr lang="en-US" sz="2300" dirty="0">
                <a:latin typeface="Times New Roman" pitchFamily="18" charset="0"/>
                <a:cs typeface="Times New Roman" pitchFamily="18" charset="0"/>
              </a:rPr>
              <a:t>of the </a:t>
            </a:r>
            <a:r>
              <a:rPr lang="en-US" sz="2300" dirty="0" smtClean="0">
                <a:latin typeface="Times New Roman" pitchFamily="18" charset="0"/>
                <a:cs typeface="Times New Roman" pitchFamily="18" charset="0"/>
              </a:rPr>
              <a:t>excess of </a:t>
            </a:r>
            <a:r>
              <a:rPr lang="en-US" sz="2300" dirty="0">
                <a:latin typeface="Times New Roman" pitchFamily="18" charset="0"/>
                <a:cs typeface="Times New Roman" pitchFamily="18" charset="0"/>
              </a:rPr>
              <a:t>website visitor data available to you as clear, actionable information. </a:t>
            </a:r>
          </a:p>
          <a:p>
            <a:r>
              <a:rPr lang="en-US" sz="2300" dirty="0" smtClean="0">
                <a:latin typeface="Times New Roman" pitchFamily="18" charset="0"/>
                <a:cs typeface="Times New Roman" pitchFamily="18" charset="0"/>
              </a:rPr>
              <a:t>KPI </a:t>
            </a:r>
            <a:r>
              <a:rPr lang="en-US" sz="2300" dirty="0">
                <a:latin typeface="Times New Roman" pitchFamily="18" charset="0"/>
                <a:cs typeface="Times New Roman" pitchFamily="18" charset="0"/>
              </a:rPr>
              <a:t>s represent the key factors, specific to your organization, that measure success.</a:t>
            </a:r>
          </a:p>
          <a:p>
            <a:r>
              <a:rPr lang="en-US" sz="2300" dirty="0">
                <a:latin typeface="Times New Roman" pitchFamily="18" charset="0"/>
                <a:cs typeface="Times New Roman" pitchFamily="18" charset="0"/>
              </a:rPr>
              <a:t>Google Analytics gives you the data from which KPI s are built and in </a:t>
            </a:r>
            <a:r>
              <a:rPr lang="en-US" sz="2300" dirty="0" smtClean="0">
                <a:latin typeface="Times New Roman" pitchFamily="18" charset="0"/>
                <a:cs typeface="Times New Roman" pitchFamily="18" charset="0"/>
              </a:rPr>
              <a:t>some cases </a:t>
            </a:r>
            <a:r>
              <a:rPr lang="en-US" sz="2300" dirty="0">
                <a:latin typeface="Times New Roman" pitchFamily="18" charset="0"/>
                <a:cs typeface="Times New Roman" pitchFamily="18" charset="0"/>
              </a:rPr>
              <a:t>can provide a KPI directly. For example, saying “we had 10,000 visitors </a:t>
            </a:r>
            <a:r>
              <a:rPr lang="en-US" sz="2300" dirty="0" smtClean="0">
                <a:latin typeface="Times New Roman" pitchFamily="18" charset="0"/>
                <a:cs typeface="Times New Roman" pitchFamily="18" charset="0"/>
              </a:rPr>
              <a:t>this week</a:t>
            </a:r>
            <a:r>
              <a:rPr lang="en-US" sz="2300" dirty="0">
                <a:latin typeface="Times New Roman" pitchFamily="18" charset="0"/>
                <a:cs typeface="Times New Roman" pitchFamily="18" charset="0"/>
              </a:rPr>
              <a:t>” is providing a piece of data</a:t>
            </a:r>
            <a:r>
              <a:rPr lang="en-US" sz="2300" dirty="0" smtClean="0">
                <a:latin typeface="Times New Roman" pitchFamily="18" charset="0"/>
                <a:cs typeface="Times New Roman" pitchFamily="18" charset="0"/>
              </a:rPr>
              <a:t>.</a:t>
            </a:r>
          </a:p>
          <a:p>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A KPI based on this could be “our visitor </a:t>
            </a:r>
            <a:r>
              <a:rPr lang="en-US" sz="2300" dirty="0" smtClean="0">
                <a:latin typeface="Times New Roman" pitchFamily="18" charset="0"/>
                <a:cs typeface="Times New Roman" pitchFamily="18" charset="0"/>
              </a:rPr>
              <a:t>numbers are increasing by 10 </a:t>
            </a:r>
            <a:r>
              <a:rPr lang="en-US" sz="2300" dirty="0">
                <a:latin typeface="Times New Roman" pitchFamily="18" charset="0"/>
                <a:cs typeface="Times New Roman" pitchFamily="18" charset="0"/>
              </a:rPr>
              <a:t>percent </a:t>
            </a:r>
            <a:r>
              <a:rPr lang="en-US" sz="2300" dirty="0" smtClean="0">
                <a:latin typeface="Times New Roman" pitchFamily="18" charset="0"/>
                <a:cs typeface="Times New Roman" pitchFamily="18" charset="0"/>
              </a:rPr>
              <a:t>monthly”—</a:t>
            </a:r>
            <a:r>
              <a:rPr lang="en-US" sz="2300" dirty="0">
                <a:latin typeface="Times New Roman" pitchFamily="18" charset="0"/>
                <a:cs typeface="Times New Roman" pitchFamily="18" charset="0"/>
              </a:rPr>
              <a:t>that is an indicator saying things are </a:t>
            </a:r>
            <a:r>
              <a:rPr lang="en-US" sz="2300" dirty="0" smtClean="0">
                <a:latin typeface="Times New Roman" pitchFamily="18" charset="0"/>
                <a:cs typeface="Times New Roman" pitchFamily="18" charset="0"/>
              </a:rPr>
              <a:t>looking good</a:t>
            </a:r>
            <a:r>
              <a:rPr lang="en-US" sz="2300" dirty="0">
                <a:latin typeface="Times New Roman" pitchFamily="18" charset="0"/>
                <a:cs typeface="Times New Roman" pitchFamily="18" charset="0"/>
              </a:rPr>
              <a:t>. </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Most </a:t>
            </a:r>
            <a:r>
              <a:rPr lang="en-US" sz="2300" dirty="0">
                <a:latin typeface="Times New Roman" pitchFamily="18" charset="0"/>
                <a:cs typeface="Times New Roman" pitchFamily="18" charset="0"/>
              </a:rPr>
              <a:t>KPI s are ratios or percentages that enable you to take action, and the </a:t>
            </a:r>
            <a:r>
              <a:rPr lang="en-US" sz="2300" dirty="0" smtClean="0">
                <a:latin typeface="Times New Roman" pitchFamily="18" charset="0"/>
                <a:cs typeface="Times New Roman" pitchFamily="18" charset="0"/>
              </a:rPr>
              <a:t>job of </a:t>
            </a:r>
            <a:r>
              <a:rPr lang="en-US" sz="2300" dirty="0">
                <a:latin typeface="Times New Roman" pitchFamily="18" charset="0"/>
                <a:cs typeface="Times New Roman" pitchFamily="18" charset="0"/>
              </a:rPr>
              <a:t>an analyst is to build these specific to your </a:t>
            </a:r>
            <a:r>
              <a:rPr lang="en-US" sz="2300" dirty="0" smtClean="0">
                <a:latin typeface="Times New Roman" pitchFamily="18" charset="0"/>
                <a:cs typeface="Times New Roman" pitchFamily="18" charset="0"/>
              </a:rPr>
              <a:t>organization.</a:t>
            </a:r>
            <a:endParaRPr lang="en-US" sz="23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8016569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4525963"/>
          </a:xfrm>
        </p:spPr>
        <p:txBody>
          <a:bodyPr>
            <a:normAutofit/>
          </a:bodyPr>
          <a:lstStyle/>
          <a:p>
            <a:pPr>
              <a:buFont typeface="Wingdings" pitchFamily="2" charset="2"/>
              <a:buChar char="Ø"/>
            </a:pPr>
            <a:r>
              <a:rPr lang="en-US" b="1" dirty="0">
                <a:solidFill>
                  <a:srgbClr val="FF0000"/>
                </a:solidFill>
                <a:latin typeface="Times New Roman" pitchFamily="18" charset="0"/>
                <a:cs typeface="Times New Roman" pitchFamily="18" charset="0"/>
              </a:rPr>
              <a:t>The ROI of Web Analytics</a:t>
            </a:r>
          </a:p>
          <a:p>
            <a:r>
              <a:rPr lang="en-US" sz="2800" dirty="0">
                <a:latin typeface="Times New Roman" pitchFamily="18" charset="0"/>
                <a:cs typeface="Times New Roman" pitchFamily="18" charset="0"/>
              </a:rPr>
              <a:t>Google Analytics is a free data collection and reporting tool.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However</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implementing, analyzing</a:t>
            </a:r>
            <a:r>
              <a:rPr lang="en-US" sz="2800" dirty="0">
                <a:latin typeface="Times New Roman" pitchFamily="18" charset="0"/>
                <a:cs typeface="Times New Roman" pitchFamily="18" charset="0"/>
              </a:rPr>
              <a:t>, interpreting, and making website changes all require a resource </a:t>
            </a:r>
            <a:r>
              <a:rPr lang="en-US" sz="2800" dirty="0" smtClean="0">
                <a:latin typeface="Times New Roman" pitchFamily="18" charset="0"/>
                <a:cs typeface="Times New Roman" pitchFamily="18" charset="0"/>
              </a:rPr>
              <a:t>amount </a:t>
            </a:r>
            <a:r>
              <a:rPr lang="en-US" sz="2800" dirty="0">
                <a:latin typeface="Times New Roman" pitchFamily="18" charset="0"/>
                <a:cs typeface="Times New Roman" pitchFamily="18" charset="0"/>
              </a:rPr>
              <a:t>at</a:t>
            </a:r>
          </a:p>
          <a:p>
            <a:pPr marL="0" indent="0">
              <a:buNone/>
            </a:pPr>
            <a:r>
              <a:rPr lang="en-US" sz="2800" dirty="0" smtClean="0">
                <a:latin typeface="Times New Roman" pitchFamily="18" charset="0"/>
                <a:cs typeface="Times New Roman" pitchFamily="18" charset="0"/>
              </a:rPr>
              <a:t>     your </a:t>
            </a:r>
            <a:r>
              <a:rPr lang="en-US" sz="2800" dirty="0">
                <a:latin typeface="Times New Roman" pitchFamily="18" charset="0"/>
                <a:cs typeface="Times New Roman" pitchFamily="18" charset="0"/>
              </a:rPr>
              <a:t>end.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amount of investment you make in web analytics, therefore, depends </a:t>
            </a:r>
            <a:r>
              <a:rPr lang="en-US" sz="2800" dirty="0" smtClean="0">
                <a:latin typeface="Times New Roman" pitchFamily="18" charset="0"/>
                <a:cs typeface="Times New Roman" pitchFamily="18" charset="0"/>
              </a:rPr>
              <a:t>on how </a:t>
            </a:r>
            <a:r>
              <a:rPr lang="en-US" sz="2800" dirty="0">
                <a:latin typeface="Times New Roman" pitchFamily="18" charset="0"/>
                <a:cs typeface="Times New Roman" pitchFamily="18" charset="0"/>
              </a:rPr>
              <a:t>significant your website is to your overall business.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18016569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000" b="1" dirty="0" smtClean="0">
                <a:solidFill>
                  <a:srgbClr val="FF0000"/>
                </a:solidFill>
                <a:latin typeface="Times New Roman" pitchFamily="18" charset="0"/>
                <a:cs typeface="Times New Roman" pitchFamily="18" charset="0"/>
              </a:rPr>
              <a:t>Where Web Analytics fit in an organization</a:t>
            </a:r>
            <a:endParaRPr lang="en-US" sz="3000" b="1"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71600"/>
            <a:ext cx="7010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4116709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311" y="838200"/>
            <a:ext cx="8458200" cy="4953000"/>
          </a:xfrm>
        </p:spPr>
        <p:txBody>
          <a:bodyPr>
            <a:normAutofit fontScale="85000" lnSpcReduction="20000"/>
          </a:bodyPr>
          <a:lstStyle/>
          <a:p>
            <a:r>
              <a:rPr lang="en-US" dirty="0">
                <a:latin typeface="Times New Roman" pitchFamily="18" charset="0"/>
                <a:cs typeface="Times New Roman" pitchFamily="18" charset="0"/>
              </a:rPr>
              <a:t>Page tag solutions track visitors by using cookies. </a:t>
            </a:r>
            <a:r>
              <a:rPr lang="en-US" b="1" i="1" dirty="0">
                <a:solidFill>
                  <a:srgbClr val="FF0000"/>
                </a:solidFill>
                <a:latin typeface="Times New Roman" pitchFamily="18" charset="0"/>
                <a:cs typeface="Times New Roman" pitchFamily="18" charset="0"/>
              </a:rPr>
              <a:t>Cookies</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are small text messages </a:t>
            </a:r>
            <a:r>
              <a:rPr lang="en-US" dirty="0" smtClean="0">
                <a:latin typeface="Times New Roman" pitchFamily="18" charset="0"/>
                <a:cs typeface="Times New Roman" pitchFamily="18" charset="0"/>
              </a:rPr>
              <a:t>that a </a:t>
            </a:r>
            <a:r>
              <a:rPr lang="en-US" dirty="0">
                <a:latin typeface="Times New Roman" pitchFamily="18" charset="0"/>
                <a:cs typeface="Times New Roman" pitchFamily="18" charset="0"/>
              </a:rPr>
              <a:t>web server transmits to a web browser so that it can keep track of the user’s </a:t>
            </a:r>
            <a:r>
              <a:rPr lang="en-US" dirty="0" smtClean="0">
                <a:latin typeface="Times New Roman" pitchFamily="18" charset="0"/>
                <a:cs typeface="Times New Roman" pitchFamily="18" charset="0"/>
              </a:rPr>
              <a:t>activity on </a:t>
            </a:r>
            <a:r>
              <a:rPr lang="en-US" dirty="0">
                <a:latin typeface="Times New Roman" pitchFamily="18" charset="0"/>
                <a:cs typeface="Times New Roman" pitchFamily="18" charset="0"/>
              </a:rPr>
              <a:t>a specific website.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visitor’s browser stores the cookie information on the </a:t>
            </a:r>
            <a:r>
              <a:rPr lang="en-US" dirty="0" smtClean="0">
                <a:latin typeface="Times New Roman" pitchFamily="18" charset="0"/>
                <a:cs typeface="Times New Roman" pitchFamily="18" charset="0"/>
              </a:rPr>
              <a:t>local hard </a:t>
            </a:r>
            <a:r>
              <a:rPr lang="en-US" dirty="0">
                <a:latin typeface="Times New Roman" pitchFamily="18" charset="0"/>
                <a:cs typeface="Times New Roman" pitchFamily="18" charset="0"/>
              </a:rPr>
              <a:t>drive as name–value pairs. </a:t>
            </a:r>
            <a:endParaRPr lang="en-US" dirty="0" smtClean="0">
              <a:latin typeface="Times New Roman" pitchFamily="18" charset="0"/>
              <a:cs typeface="Times New Roman" pitchFamily="18" charset="0"/>
            </a:endParaRPr>
          </a:p>
          <a:p>
            <a:endParaRPr lang="en-US" i="1" dirty="0" smtClean="0">
              <a:latin typeface="Times New Roman" pitchFamily="18" charset="0"/>
              <a:cs typeface="Times New Roman" pitchFamily="18" charset="0"/>
            </a:endParaRPr>
          </a:p>
          <a:p>
            <a:r>
              <a:rPr lang="en-US" i="1" dirty="0" smtClean="0">
                <a:latin typeface="Times New Roman" pitchFamily="18" charset="0"/>
                <a:cs typeface="Times New Roman" pitchFamily="18" charset="0"/>
              </a:rPr>
              <a:t>Persistent </a:t>
            </a:r>
            <a:r>
              <a:rPr lang="en-US" i="1" dirty="0">
                <a:latin typeface="Times New Roman" pitchFamily="18" charset="0"/>
                <a:cs typeface="Times New Roman" pitchFamily="18" charset="0"/>
              </a:rPr>
              <a:t>cookies </a:t>
            </a:r>
            <a:r>
              <a:rPr lang="en-US" dirty="0">
                <a:latin typeface="Times New Roman" pitchFamily="18" charset="0"/>
                <a:cs typeface="Times New Roman" pitchFamily="18" charset="0"/>
              </a:rPr>
              <a:t>are those that are still </a:t>
            </a:r>
            <a:r>
              <a:rPr lang="en-US" dirty="0" smtClean="0">
                <a:latin typeface="Times New Roman" pitchFamily="18" charset="0"/>
                <a:cs typeface="Times New Roman" pitchFamily="18" charset="0"/>
              </a:rPr>
              <a:t>available when </a:t>
            </a:r>
            <a:r>
              <a:rPr lang="en-US" dirty="0">
                <a:latin typeface="Times New Roman" pitchFamily="18" charset="0"/>
                <a:cs typeface="Times New Roman" pitchFamily="18" charset="0"/>
              </a:rPr>
              <a:t>the browser is closed and later reopened.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Conversely</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session cookies </a:t>
            </a:r>
            <a:r>
              <a:rPr lang="en-US" dirty="0">
                <a:latin typeface="Times New Roman" pitchFamily="18" charset="0"/>
                <a:cs typeface="Times New Roman" pitchFamily="18" charset="0"/>
              </a:rPr>
              <a:t>last only </a:t>
            </a:r>
            <a:r>
              <a:rPr lang="en-US" dirty="0" smtClean="0">
                <a:latin typeface="Times New Roman" pitchFamily="18" charset="0"/>
                <a:cs typeface="Times New Roman" pitchFamily="18" charset="0"/>
              </a:rPr>
              <a:t>for the </a:t>
            </a:r>
            <a:r>
              <a:rPr lang="en-US" dirty="0">
                <a:latin typeface="Times New Roman" pitchFamily="18" charset="0"/>
                <a:cs typeface="Times New Roman" pitchFamily="18" charset="0"/>
              </a:rPr>
              <a:t>duration of a visitor’s session (visit) to your site.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4116709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248400"/>
          </a:xfrm>
        </p:spPr>
        <p:txBody>
          <a:bodyPr>
            <a:noAutofit/>
          </a:bodyPr>
          <a:lstStyle/>
          <a:p>
            <a:r>
              <a:rPr lang="en-US" sz="2400" dirty="0">
                <a:latin typeface="Times New Roman" pitchFamily="18" charset="0"/>
                <a:cs typeface="Times New Roman" pitchFamily="18" charset="0"/>
              </a:rPr>
              <a:t>For web analytics, the main purpose of cookies is to identify users for </a:t>
            </a:r>
            <a:r>
              <a:rPr lang="en-US" sz="2400" dirty="0" smtClean="0">
                <a:latin typeface="Times New Roman" pitchFamily="18" charset="0"/>
                <a:cs typeface="Times New Roman" pitchFamily="18" charset="0"/>
              </a:rPr>
              <a:t>later use—most </a:t>
            </a:r>
            <a:r>
              <a:rPr lang="en-US" sz="2400" dirty="0">
                <a:latin typeface="Times New Roman" pitchFamily="18" charset="0"/>
                <a:cs typeface="Times New Roman" pitchFamily="18" charset="0"/>
              </a:rPr>
              <a:t>often with an anonymous visitor ID .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Among </a:t>
            </a:r>
            <a:r>
              <a:rPr lang="en-US" sz="2400" dirty="0">
                <a:latin typeface="Times New Roman" pitchFamily="18" charset="0"/>
                <a:cs typeface="Times New Roman" pitchFamily="18" charset="0"/>
              </a:rPr>
              <a:t>many things, cookies can </a:t>
            </a:r>
            <a:r>
              <a:rPr lang="en-US" sz="2400" dirty="0" smtClean="0">
                <a:latin typeface="Times New Roman" pitchFamily="18" charset="0"/>
                <a:cs typeface="Times New Roman" pitchFamily="18" charset="0"/>
              </a:rPr>
              <a:t>be used </a:t>
            </a:r>
            <a:r>
              <a:rPr lang="en-US" sz="2400" dirty="0">
                <a:latin typeface="Times New Roman" pitchFamily="18" charset="0"/>
                <a:cs typeface="Times New Roman" pitchFamily="18" charset="0"/>
              </a:rPr>
              <a:t>to determine how many first-time or repeat visitors a site has received, how </a:t>
            </a:r>
            <a:r>
              <a:rPr lang="en-US" sz="2400" dirty="0" smtClean="0">
                <a:latin typeface="Times New Roman" pitchFamily="18" charset="0"/>
                <a:cs typeface="Times New Roman" pitchFamily="18" charset="0"/>
              </a:rPr>
              <a:t>many times </a:t>
            </a:r>
            <a:r>
              <a:rPr lang="en-US" sz="2400" dirty="0">
                <a:latin typeface="Times New Roman" pitchFamily="18" charset="0"/>
                <a:cs typeface="Times New Roman" pitchFamily="18" charset="0"/>
              </a:rPr>
              <a:t>a visitor returns each period, and how much time passes between visits.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Web analytics </a:t>
            </a:r>
            <a:r>
              <a:rPr lang="en-US" sz="2400" dirty="0">
                <a:latin typeface="Times New Roman" pitchFamily="18" charset="0"/>
                <a:cs typeface="Times New Roman" pitchFamily="18" charset="0"/>
              </a:rPr>
              <a:t>aside, web servers can also use cookie information to present </a:t>
            </a:r>
            <a:r>
              <a:rPr lang="en-US" sz="2400" dirty="0" smtClean="0">
                <a:latin typeface="Times New Roman" pitchFamily="18" charset="0"/>
                <a:cs typeface="Times New Roman" pitchFamily="18" charset="0"/>
              </a:rPr>
              <a:t>personalized web </a:t>
            </a:r>
            <a:r>
              <a:rPr lang="en-US" sz="2400" dirty="0">
                <a:latin typeface="Times New Roman" pitchFamily="18" charset="0"/>
                <a:cs typeface="Times New Roman" pitchFamily="18" charset="0"/>
              </a:rPr>
              <a:t>pages.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returning customer might see a different page than the one a </a:t>
            </a:r>
            <a:r>
              <a:rPr lang="en-US" sz="2400" dirty="0" smtClean="0">
                <a:latin typeface="Times New Roman" pitchFamily="18" charset="0"/>
                <a:cs typeface="Times New Roman" pitchFamily="18" charset="0"/>
              </a:rPr>
              <a:t>first-time visitor </a:t>
            </a:r>
            <a:r>
              <a:rPr lang="en-US" sz="2400" dirty="0">
                <a:latin typeface="Times New Roman" pitchFamily="18" charset="0"/>
                <a:cs typeface="Times New Roman" pitchFamily="18" charset="0"/>
              </a:rPr>
              <a:t>would view, such as a “welcome back” message to give them a more </a:t>
            </a:r>
            <a:r>
              <a:rPr lang="en-US" sz="2400" dirty="0" smtClean="0">
                <a:latin typeface="Times New Roman" pitchFamily="18" charset="0"/>
                <a:cs typeface="Times New Roman" pitchFamily="18" charset="0"/>
              </a:rPr>
              <a:t>individual experience </a:t>
            </a:r>
            <a:r>
              <a:rPr lang="en-US" sz="2400" dirty="0">
                <a:latin typeface="Times New Roman" pitchFamily="18" charset="0"/>
                <a:cs typeface="Times New Roman" pitchFamily="18" charset="0"/>
              </a:rPr>
              <a:t>or an auto-login for a returning subscriber</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4116709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229600" cy="5715000"/>
          </a:xfrm>
        </p:spPr>
        <p:txBody>
          <a:bodyPr>
            <a:noAutofit/>
          </a:bodyPr>
          <a:lstStyle/>
          <a:p>
            <a:pPr>
              <a:buFont typeface="Wingdings" pitchFamily="2" charset="2"/>
              <a:buChar char="Ø"/>
            </a:pPr>
            <a:r>
              <a:rPr lang="en-US" sz="2200" b="1" dirty="0">
                <a:solidFill>
                  <a:srgbClr val="FF0000"/>
                </a:solidFill>
                <a:latin typeface="Times New Roman" pitchFamily="18" charset="0"/>
                <a:cs typeface="Times New Roman" pitchFamily="18" charset="0"/>
              </a:rPr>
              <a:t>Improving the Accuracy of Web Analytics Data</a:t>
            </a:r>
          </a:p>
          <a:p>
            <a:r>
              <a:rPr lang="en-US" sz="2200" dirty="0">
                <a:latin typeface="Times New Roman" pitchFamily="18" charset="0"/>
                <a:cs typeface="Times New Roman" pitchFamily="18" charset="0"/>
              </a:rPr>
              <a:t>Clearly, web analytics is not 100 percent accurate, and the number of possible </a:t>
            </a:r>
            <a:r>
              <a:rPr lang="en-US" sz="2200" dirty="0" smtClean="0">
                <a:latin typeface="Times New Roman" pitchFamily="18" charset="0"/>
                <a:cs typeface="Times New Roman" pitchFamily="18" charset="0"/>
              </a:rPr>
              <a:t>inaccuracies can </a:t>
            </a:r>
            <a:r>
              <a:rPr lang="en-US" sz="2200" dirty="0">
                <a:latin typeface="Times New Roman" pitchFamily="18" charset="0"/>
                <a:cs typeface="Times New Roman" pitchFamily="18" charset="0"/>
              </a:rPr>
              <a:t>appear overwhelming at first. </a:t>
            </a:r>
            <a:endParaRPr lang="en-US" sz="22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For </a:t>
            </a:r>
            <a:r>
              <a:rPr lang="en-US" sz="2200" dirty="0">
                <a:latin typeface="Times New Roman" pitchFamily="18" charset="0"/>
                <a:cs typeface="Times New Roman" pitchFamily="18" charset="0"/>
              </a:rPr>
              <a:t>example, web analytics can help you </a:t>
            </a:r>
            <a:r>
              <a:rPr lang="en-US" sz="2200" dirty="0" smtClean="0">
                <a:latin typeface="Times New Roman" pitchFamily="18" charset="0"/>
                <a:cs typeface="Times New Roman" pitchFamily="18" charset="0"/>
              </a:rPr>
              <a:t>answer the </a:t>
            </a:r>
            <a:r>
              <a:rPr lang="en-US" sz="2200" dirty="0">
                <a:latin typeface="Times New Roman" pitchFamily="18" charset="0"/>
                <a:cs typeface="Times New Roman" pitchFamily="18" charset="0"/>
              </a:rPr>
              <a:t>following questions</a:t>
            </a:r>
            <a:r>
              <a:rPr lang="en-US" sz="2200" dirty="0" smtClean="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a:p>
            <a:pPr marL="0" indent="0">
              <a:buNone/>
            </a:pPr>
            <a:r>
              <a:rPr lang="en-US" sz="2200" dirty="0" smtClean="0">
                <a:latin typeface="Times New Roman" pitchFamily="18" charset="0"/>
                <a:cs typeface="Times New Roman" pitchFamily="18" charset="0"/>
              </a:rPr>
              <a:t>	• </a:t>
            </a:r>
            <a:r>
              <a:rPr lang="en-US" sz="2200" dirty="0">
                <a:latin typeface="Times New Roman" pitchFamily="18" charset="0"/>
                <a:cs typeface="Times New Roman" pitchFamily="18" charset="0"/>
              </a:rPr>
              <a:t>Are visitor numbers increasing?</a:t>
            </a:r>
          </a:p>
          <a:p>
            <a:pPr marL="0" indent="0">
              <a:buNone/>
            </a:pPr>
            <a:r>
              <a:rPr lang="en-US" sz="2200" dirty="0" smtClean="0">
                <a:latin typeface="Times New Roman" pitchFamily="18" charset="0"/>
                <a:cs typeface="Times New Roman" pitchFamily="18" charset="0"/>
              </a:rPr>
              <a:t>	• </a:t>
            </a:r>
            <a:r>
              <a:rPr lang="en-US" sz="2200" dirty="0">
                <a:latin typeface="Times New Roman" pitchFamily="18" charset="0"/>
                <a:cs typeface="Times New Roman" pitchFamily="18" charset="0"/>
              </a:rPr>
              <a:t>By what rate are they increasing (or decreasing</a:t>
            </a:r>
            <a:r>
              <a:rPr lang="en-US" sz="2200" dirty="0" smtClean="0">
                <a:latin typeface="Times New Roman" pitchFamily="18" charset="0"/>
                <a:cs typeface="Times New Roman" pitchFamily="18" charset="0"/>
              </a:rPr>
              <a:t>)?</a:t>
            </a:r>
          </a:p>
          <a:p>
            <a:pPr marL="0" indent="0">
              <a:buNone/>
            </a:pP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Understanding </a:t>
            </a:r>
            <a:r>
              <a:rPr lang="en-US" sz="2200" dirty="0">
                <a:latin typeface="Times New Roman" pitchFamily="18" charset="0"/>
                <a:cs typeface="Times New Roman" pitchFamily="18" charset="0"/>
              </a:rPr>
              <a:t>how Google Analytics data collection works is a great way to recognize what you can achieve with web analytics reporting.</a:t>
            </a:r>
          </a:p>
          <a:p>
            <a:pPr marL="0" indent="0">
              <a:buNone/>
            </a:pPr>
            <a:endParaRPr lang="en-US" sz="22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41752071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a:solidFill>
                  <a:srgbClr val="FF0000"/>
                </a:solidFill>
                <a:latin typeface="Times New Roman" pitchFamily="18" charset="0"/>
                <a:cs typeface="Times New Roman" pitchFamily="18" charset="0"/>
              </a:rPr>
              <a:t>Website Analytics </a:t>
            </a:r>
            <a:r>
              <a:rPr lang="en-US" sz="3600" b="1" dirty="0" smtClean="0">
                <a:solidFill>
                  <a:srgbClr val="FF0000"/>
                </a:solidFill>
                <a:latin typeface="Times New Roman" pitchFamily="18" charset="0"/>
                <a:cs typeface="Times New Roman" pitchFamily="18" charset="0"/>
              </a:rPr>
              <a:t>Tool</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686800" cy="5486400"/>
          </a:xfrm>
        </p:spPr>
        <p:txBody>
          <a:bodyPr>
            <a:noAutofit/>
          </a:bodyPr>
          <a:lstStyle/>
          <a:p>
            <a:pPr>
              <a:buFont typeface="Wingdings" pitchFamily="2" charset="2"/>
              <a:buChar char="Ø"/>
            </a:pPr>
            <a:r>
              <a:rPr lang="en-US" sz="2200" dirty="0">
                <a:latin typeface="Times New Roman" pitchFamily="18" charset="0"/>
                <a:cs typeface="Times New Roman" pitchFamily="18" charset="0"/>
              </a:rPr>
              <a:t>Analytics Tools offer an insight into the performance of your website, visitors’ behavior, and data flow. These tools are inexpensive and easy to use. Sometimes, they are even free.</a:t>
            </a:r>
          </a:p>
          <a:p>
            <a:pPr>
              <a:buFont typeface="Wingdings" pitchFamily="2" charset="2"/>
              <a:buChar char="Ø"/>
            </a:pPr>
            <a:endParaRPr lang="en-US" sz="2200" b="1" dirty="0" smtClean="0">
              <a:solidFill>
                <a:srgbClr val="FF0000"/>
              </a:solidFill>
              <a:latin typeface="Times New Roman" pitchFamily="18" charset="0"/>
              <a:cs typeface="Times New Roman" pitchFamily="18" charset="0"/>
            </a:endParaRPr>
          </a:p>
          <a:p>
            <a:pPr>
              <a:buFont typeface="Wingdings" pitchFamily="2" charset="2"/>
              <a:buChar char="Ø"/>
            </a:pPr>
            <a:r>
              <a:rPr lang="en-US" sz="2200" b="1" dirty="0" smtClean="0">
                <a:solidFill>
                  <a:srgbClr val="FF0000"/>
                </a:solidFill>
                <a:latin typeface="Times New Roman" pitchFamily="18" charset="0"/>
                <a:cs typeface="Times New Roman" pitchFamily="18" charset="0"/>
              </a:rPr>
              <a:t>Google </a:t>
            </a:r>
            <a:r>
              <a:rPr lang="en-US" sz="2200" b="1" dirty="0">
                <a:solidFill>
                  <a:srgbClr val="FF0000"/>
                </a:solidFill>
                <a:latin typeface="Times New Roman" pitchFamily="18" charset="0"/>
                <a:cs typeface="Times New Roman" pitchFamily="18" charset="0"/>
              </a:rPr>
              <a:t>Analytics</a:t>
            </a:r>
          </a:p>
          <a:p>
            <a:r>
              <a:rPr lang="en-US" sz="2200" dirty="0">
                <a:latin typeface="Times New Roman" pitchFamily="18" charset="0"/>
                <a:cs typeface="Times New Roman" pitchFamily="18" charset="0"/>
              </a:rPr>
              <a:t>Google Analytics is a service that allows you to track blogs, social networks, websites, and provides customizable reports. It helps you to analyze your business data with ease.</a:t>
            </a:r>
          </a:p>
          <a:p>
            <a:r>
              <a:rPr lang="en-US" sz="2200" b="1" dirty="0">
                <a:latin typeface="Times New Roman" pitchFamily="18" charset="0"/>
                <a:cs typeface="Times New Roman" pitchFamily="18" charset="0"/>
              </a:rPr>
              <a:t>Features:</a:t>
            </a:r>
          </a:p>
          <a:p>
            <a:r>
              <a:rPr lang="en-US" sz="2200" dirty="0">
                <a:latin typeface="Times New Roman" pitchFamily="18" charset="0"/>
                <a:cs typeface="Times New Roman" pitchFamily="18" charset="0"/>
              </a:rPr>
              <a:t>It helps you to understand how people use your website.</a:t>
            </a:r>
          </a:p>
          <a:p>
            <a:r>
              <a:rPr lang="en-US" sz="2200" dirty="0">
                <a:latin typeface="Times New Roman" pitchFamily="18" charset="0"/>
                <a:cs typeface="Times New Roman" pitchFamily="18" charset="0"/>
              </a:rPr>
              <a:t>Google Analytics enables you to organize your data in a better way.</a:t>
            </a:r>
          </a:p>
          <a:p>
            <a:r>
              <a:rPr lang="en-US" sz="2200" dirty="0">
                <a:latin typeface="Times New Roman" pitchFamily="18" charset="0"/>
                <a:cs typeface="Times New Roman" pitchFamily="18" charset="0"/>
              </a:rPr>
              <a:t>This program supports desktop and mobile apps.</a:t>
            </a:r>
          </a:p>
          <a:p>
            <a:r>
              <a:rPr lang="en-US" sz="2200" dirty="0">
                <a:latin typeface="Times New Roman" pitchFamily="18" charset="0"/>
                <a:cs typeface="Times New Roman" pitchFamily="18" charset="0"/>
              </a:rPr>
              <a:t>It provides a variety of reporting tools.</a:t>
            </a:r>
          </a:p>
          <a:p>
            <a:r>
              <a:rPr lang="en-US" sz="2200" dirty="0">
                <a:latin typeface="Times New Roman" pitchFamily="18" charset="0"/>
                <a:cs typeface="Times New Roman" pitchFamily="18" charset="0"/>
              </a:rPr>
              <a:t>You can easily integrate with numerous other Google products.</a:t>
            </a:r>
          </a:p>
          <a:p>
            <a:endParaRPr lang="en-US" sz="22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28363486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382000" cy="5257800"/>
          </a:xfrm>
        </p:spPr>
        <p:txBody>
          <a:bodyPr>
            <a:normAutofit/>
          </a:bodyPr>
          <a:lstStyle/>
          <a:p>
            <a:r>
              <a:rPr lang="en-US" dirty="0">
                <a:latin typeface="Times New Roman" pitchFamily="18" charset="0"/>
                <a:cs typeface="Times New Roman" pitchFamily="18" charset="0"/>
              </a:rPr>
              <a:t>Google Analytics is a freemium analytic tool that provides a detailed statistics of the web traffic. It is used by more than 60% of website owners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Google analytics helps you to track and measure visitors, traffic sources, goals, conversion, and other metrics (as shown in the </a:t>
            </a:r>
            <a:r>
              <a:rPr lang="en-US" dirty="0" smtClean="0">
                <a:latin typeface="Times New Roman" pitchFamily="18" charset="0"/>
                <a:cs typeface="Times New Roman" pitchFamily="18" charset="0"/>
              </a:rPr>
              <a:t>image-next slide). </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180" y="6547278"/>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Department </a:t>
            </a:r>
            <a:r>
              <a:rPr lang="en-US" b="1" dirty="0">
                <a:solidFill>
                  <a:schemeClr val="tx1"/>
                </a:solidFill>
              </a:rPr>
              <a:t>of </a:t>
            </a:r>
            <a:r>
              <a:rPr lang="en-US" b="1" dirty="0" smtClean="0">
                <a:solidFill>
                  <a:schemeClr val="tx1"/>
                </a:solidFill>
              </a:rPr>
              <a:t>Computer Engineering</a:t>
            </a:r>
            <a:r>
              <a:rPr lang="en-US" b="1" dirty="0">
                <a:solidFill>
                  <a:schemeClr val="tx1"/>
                </a:solidFill>
              </a:rPr>
              <a:t>, VIIT , Pune-48</a:t>
            </a:r>
            <a:endParaRPr lang="en-IN" b="1" dirty="0">
              <a:solidFill>
                <a:schemeClr val="tx1"/>
              </a:solidFill>
            </a:endParaRPr>
          </a:p>
        </p:txBody>
      </p:sp>
    </p:spTree>
    <p:extLst>
      <p:ext uri="{BB962C8B-B14F-4D97-AF65-F5344CB8AC3E}">
        <p14:creationId xmlns:p14="http://schemas.microsoft.com/office/powerpoint/2010/main" val="3093833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1591</TotalTime>
  <Words>9199</Words>
  <Application>Microsoft Office PowerPoint</Application>
  <PresentationFormat>On-screen Show (4:3)</PresentationFormat>
  <Paragraphs>1077</Paragraphs>
  <Slides>148</Slides>
  <Notes>3</Notes>
  <HiddenSlides>0</HiddenSlides>
  <MMClips>0</MMClips>
  <ScaleCrop>false</ScaleCrop>
  <HeadingPairs>
    <vt:vector size="4" baseType="variant">
      <vt:variant>
        <vt:lpstr>Theme</vt:lpstr>
      </vt:variant>
      <vt:variant>
        <vt:i4>1</vt:i4>
      </vt:variant>
      <vt:variant>
        <vt:lpstr>Slide Titles</vt:lpstr>
      </vt:variant>
      <vt:variant>
        <vt:i4>148</vt:i4>
      </vt:variant>
    </vt:vector>
  </HeadingPairs>
  <TitlesOfParts>
    <vt:vector size="149" baseType="lpstr">
      <vt:lpstr>Office Theme</vt:lpstr>
      <vt:lpstr>Unit IV</vt:lpstr>
      <vt:lpstr>Unit IV Web  and Social Media Analytics  Business Intelligence and Data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Structured, Semi-structured, and Unstructured data</vt:lpstr>
      <vt:lpstr>PowerPoint Presentation</vt:lpstr>
      <vt:lpstr>PowerPoint Presentation</vt:lpstr>
      <vt:lpstr>PowerPoint Presentation</vt:lpstr>
      <vt:lpstr>PowerPoint Presentation</vt:lpstr>
      <vt:lpstr>PowerPoint Presentation</vt:lpstr>
      <vt:lpstr>Pre-processing of unstructured data</vt:lpstr>
      <vt:lpstr>PowerPoint Presentation</vt:lpstr>
      <vt:lpstr>PowerPoint Presentation</vt:lpstr>
      <vt:lpstr>PowerPoint Presentation</vt:lpstr>
      <vt:lpstr>PowerPoint Presentation</vt:lpstr>
      <vt:lpstr>PowerPoint Presentation</vt:lpstr>
      <vt:lpstr>PowerPoint Presentation</vt:lpstr>
      <vt:lpstr>Challenges in processing of unstructured data</vt:lpstr>
      <vt:lpstr>PowerPoint Presentation</vt:lpstr>
      <vt:lpstr>PowerPoint Presentation</vt:lpstr>
      <vt:lpstr>PowerPoint Presentation</vt:lpstr>
      <vt:lpstr>PowerPoint Presentation</vt:lpstr>
      <vt:lpstr>Applications</vt:lpstr>
      <vt:lpstr>PowerPoint Presentation</vt:lpstr>
      <vt:lpstr>PowerPoint Presentation</vt:lpstr>
      <vt:lpstr>PowerPoint Presentation</vt:lpstr>
      <vt:lpstr>PowerPoint Presentation</vt:lpstr>
      <vt:lpstr>PowerPoint Presentation</vt:lpstr>
      <vt:lpstr>Introduction of Text Mining and Web Mining, Social Media Platforms  </vt:lpstr>
      <vt:lpstr>What is Text-Mining?</vt:lpstr>
      <vt:lpstr>Which areas are active in</vt:lpstr>
      <vt:lpstr>Introduction</vt:lpstr>
      <vt:lpstr>Text Mining</vt:lpstr>
      <vt:lpstr>Text Mining Process</vt:lpstr>
      <vt:lpstr>Text Mining Process</vt:lpstr>
      <vt:lpstr>Text Mining Process</vt:lpstr>
      <vt:lpstr>Text Mining Process</vt:lpstr>
      <vt:lpstr>Text Mining Process</vt:lpstr>
      <vt:lpstr>Text Mining Techniques</vt:lpstr>
      <vt:lpstr>Challenges</vt:lpstr>
      <vt:lpstr>Characteristics of Text Mining and challenges </vt:lpstr>
      <vt:lpstr>PowerPoint Presentation</vt:lpstr>
      <vt:lpstr>PowerPoint Presentation</vt:lpstr>
      <vt:lpstr> Text mining techniques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Text Mining Terminologies </vt:lpstr>
      <vt:lpstr>PowerPoint Presentation</vt:lpstr>
      <vt:lpstr>PowerPoint Presentation</vt:lpstr>
      <vt:lpstr>PowerPoint Presentation</vt:lpstr>
      <vt:lpstr>PowerPoint Presentation</vt:lpstr>
      <vt:lpstr>PowerPoint Presentation</vt:lpstr>
      <vt:lpstr>PowerPoint Presentation</vt:lpstr>
      <vt:lpstr>TF-IDF  in python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Web Mining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Best Web Mining Tools</vt:lpstr>
      <vt:lpstr>Comparison Between Data mining and Web mining</vt:lpstr>
      <vt:lpstr>PowerPoint Presentation</vt:lpstr>
      <vt:lpstr>Social Media Platform</vt:lpstr>
      <vt:lpstr>PowerPoint Presentation</vt:lpstr>
      <vt:lpstr>Basic &amp; Advanced Web Metrics Google Analytics</vt:lpstr>
      <vt:lpstr>PowerPoint Presentation</vt:lpstr>
      <vt:lpstr>PowerPoint Presentation</vt:lpstr>
      <vt:lpstr>PowerPoint Presentation</vt:lpstr>
      <vt:lpstr>PowerPoint Presentation</vt:lpstr>
      <vt:lpstr>Where Web Analytics fit in an organization</vt:lpstr>
      <vt:lpstr>PowerPoint Presentation</vt:lpstr>
      <vt:lpstr>PowerPoint Presentation</vt:lpstr>
      <vt:lpstr>PowerPoint Presentation</vt:lpstr>
      <vt:lpstr>Website Analytics Tool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Features and Capabilities of Google Analytics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 and evaluation measures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Confusion Matrix</vt:lpstr>
      <vt:lpstr>PowerPoint Presentation</vt:lpstr>
      <vt:lpstr>PowerPoint Presentation</vt:lpstr>
      <vt:lpstr>Campaign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dc:title>
  <dc:creator>Administrator</dc:creator>
  <cp:lastModifiedBy>DELL</cp:lastModifiedBy>
  <cp:revision>174</cp:revision>
  <dcterms:created xsi:type="dcterms:W3CDTF">2006-08-16T00:00:00Z</dcterms:created>
  <dcterms:modified xsi:type="dcterms:W3CDTF">2020-09-28T01:21:12Z</dcterms:modified>
</cp:coreProperties>
</file>